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74" r:id="rId3"/>
    <p:sldId id="265" r:id="rId4"/>
    <p:sldId id="266" r:id="rId5"/>
    <p:sldId id="268" r:id="rId6"/>
    <p:sldId id="272" r:id="rId7"/>
    <p:sldId id="273" r:id="rId8"/>
    <p:sldId id="270" r:id="rId9"/>
    <p:sldId id="267" r:id="rId10"/>
    <p:sldId id="271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003300"/>
    <a:srgbClr val="4886A1"/>
    <a:srgbClr val="002F51"/>
    <a:srgbClr val="FF6600"/>
    <a:srgbClr val="FF3300"/>
    <a:srgbClr val="0000FF"/>
    <a:srgbClr val="878A8F"/>
    <a:srgbClr val="87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8603" autoAdjust="0"/>
  </p:normalViewPr>
  <p:slideViewPr>
    <p:cSldViewPr snapToGrid="0" snapToObjects="1">
      <p:cViewPr varScale="1">
        <p:scale>
          <a:sx n="78" d="100"/>
          <a:sy n="78" d="100"/>
        </p:scale>
        <p:origin x="179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1F0C8-E107-4280-B01D-067A83C8761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F4FB-BB62-450F-BB47-BFA5C0FBC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F4FB-BB62-450F-BB47-BFA5C0FBC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>
            <a:lvl1pPr algn="ctr">
              <a:defRPr sz="44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124" y="131763"/>
            <a:ext cx="8677275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3675"/>
            <a:ext cx="28956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8624" y="6543675"/>
            <a:ext cx="1095375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689" r:id="rId4"/>
    <p:sldLayoutId id="2147483691" r:id="rId5"/>
    <p:sldLayoutId id="214748370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sa.confex.com/gsa/2012AM/webprogram/Paper210635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luto.jhuapl.edu/" TargetMode="External"/><Relationship Id="rId3" Type="http://schemas.openxmlformats.org/officeDocument/2006/relationships/hyperlink" Target="http://epltt.coe.uga.edu/index.php?title=Adult_Learning" TargetMode="External"/><Relationship Id="rId7" Type="http://schemas.openxmlformats.org/officeDocument/2006/relationships/hyperlink" Target="https://gsa.confex.com/gsa/2012AM/webprogram/Paper210635.html" TargetMode="External"/><Relationship Id="rId2" Type="http://schemas.openxmlformats.org/officeDocument/2006/relationships/hyperlink" Target="http://www.infed.org/archives/e-texts/hiemstra_self_directi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ic.ed.gov/?id=ED084368" TargetMode="External"/><Relationship Id="rId11" Type="http://schemas.openxmlformats.org/officeDocument/2006/relationships/hyperlink" Target="http://www.godigitalmarketing.com/learn/infographic/marketing-strategies-for-traditional-and-non-traditional-students" TargetMode="External"/><Relationship Id="rId5" Type="http://schemas.openxmlformats.org/officeDocument/2006/relationships/hyperlink" Target="http://www.eduventures.com/2015/04/defining-educational-outcomes/" TargetMode="External"/><Relationship Id="rId10" Type="http://schemas.openxmlformats.org/officeDocument/2006/relationships/hyperlink" Target="http://elearningindustry.com/the-adult-learning-theory-andragogy-of-malcolm-knowles" TargetMode="External"/><Relationship Id="rId4" Type="http://schemas.openxmlformats.org/officeDocument/2006/relationships/hyperlink" Target="https://www.ucl.ac.uk/excites" TargetMode="External"/><Relationship Id="rId9" Type="http://schemas.openxmlformats.org/officeDocument/2006/relationships/hyperlink" Target="http://www.nctq.org/dmsStage/Learning_About_Learning_Repo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uzanne.metlay@wg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digitalmarketing.com/learn/infographic/marketing-strategies-for-traditional-and-non-traditional-student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ventures.com/2015/04/defining-educational-outcomes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eric.ed.gov/?id=ED0843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infographics.com/adult-learning-theory-andragogy-infographic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infographics.com/adult-learning-theory-andragogy-infographi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sa.confex.com/gsa/2012AM/webprogram/Paper21063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excit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nfed.org/archives/e-texts/hiemstra_self_direction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06"/>
            <a:ext cx="9144000" cy="121489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br>
              <a:rPr lang="en-US" sz="4800" dirty="0" smtClean="0">
                <a:solidFill>
                  <a:srgbClr val="002060"/>
                </a:solidFill>
                <a:latin typeface="Tw Cen MT"/>
                <a:cs typeface="Tw Cen MT"/>
              </a:rPr>
            </a:br>
            <a:r>
              <a:rPr lang="en-US" sz="4800" dirty="0">
                <a:solidFill>
                  <a:srgbClr val="CC3300"/>
                </a:solidFill>
              </a:rPr>
              <a:t>ANDRAGOGY IN </a:t>
            </a:r>
            <a:r>
              <a:rPr lang="en-US" sz="4800" dirty="0" smtClean="0">
                <a:solidFill>
                  <a:srgbClr val="CC3300"/>
                </a:solidFill>
              </a:rPr>
              <a:t/>
            </a:r>
            <a:br>
              <a:rPr lang="en-US" sz="4800" dirty="0" smtClean="0">
                <a:solidFill>
                  <a:srgbClr val="CC3300"/>
                </a:solidFill>
              </a:rPr>
            </a:br>
            <a:r>
              <a:rPr lang="en-US" sz="4800" dirty="0" smtClean="0">
                <a:solidFill>
                  <a:srgbClr val="CC3300"/>
                </a:solidFill>
              </a:rPr>
              <a:t>EARTH </a:t>
            </a:r>
            <a:r>
              <a:rPr lang="en-US" sz="4800" dirty="0">
                <a:solidFill>
                  <a:srgbClr val="CC3300"/>
                </a:solidFill>
              </a:rPr>
              <a:t>SCIENCE </a:t>
            </a:r>
            <a:r>
              <a:rPr lang="en-US" sz="4800" dirty="0" smtClean="0">
                <a:solidFill>
                  <a:srgbClr val="CC3300"/>
                </a:solidFill>
              </a:rPr>
              <a:t/>
            </a:r>
            <a:br>
              <a:rPr lang="en-US" sz="4800" dirty="0" smtClean="0">
                <a:solidFill>
                  <a:srgbClr val="CC3300"/>
                </a:solidFill>
              </a:rPr>
            </a:br>
            <a:r>
              <a:rPr lang="en-US" sz="4800" dirty="0" smtClean="0">
                <a:solidFill>
                  <a:srgbClr val="CC3300"/>
                </a:solidFill>
              </a:rPr>
              <a:t>TEACHER </a:t>
            </a:r>
            <a:r>
              <a:rPr lang="en-US" sz="4800" dirty="0">
                <a:solidFill>
                  <a:srgbClr val="CC3300"/>
                </a:solidFill>
              </a:rPr>
              <a:t>PREPARATION </a:t>
            </a:r>
            <a:r>
              <a:rPr lang="en-US" sz="4800" dirty="0" smtClean="0">
                <a:solidFill>
                  <a:srgbClr val="002060"/>
                </a:solidFill>
                <a:latin typeface="Tw Cen MT"/>
                <a:cs typeface="Tw Cen MT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Tw Cen MT"/>
                <a:cs typeface="Tw Cen MT"/>
              </a:rPr>
            </a:br>
            <a:endParaRPr lang="en-US" sz="4800" dirty="0">
              <a:solidFill>
                <a:srgbClr val="002060"/>
              </a:solidFill>
              <a:latin typeface="Tw Cen MT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865" y="6308810"/>
            <a:ext cx="304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Tw Cen MT"/>
                <a:cs typeface="Tw Cen MT"/>
              </a:rPr>
              <a:t>AUTHOR’S NAME HERE</a:t>
            </a:r>
            <a:endParaRPr lang="en-US" sz="1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056" y="4249779"/>
            <a:ext cx="70381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b="1" dirty="0">
                <a:solidFill>
                  <a:srgbClr val="002F51"/>
                </a:solidFill>
              </a:rPr>
              <a:t>Suzanne </a:t>
            </a:r>
            <a:r>
              <a:rPr lang="en-US" sz="2200" b="1" dirty="0" smtClean="0">
                <a:solidFill>
                  <a:srgbClr val="002F51"/>
                </a:solidFill>
              </a:rPr>
              <a:t>Metlay, Ph.D</a:t>
            </a:r>
            <a:r>
              <a:rPr lang="en-US" sz="2200" b="1" dirty="0" smtClean="0">
                <a:solidFill>
                  <a:srgbClr val="002F51"/>
                </a:solidFill>
              </a:rPr>
              <a:t>.</a:t>
            </a:r>
          </a:p>
          <a:p>
            <a:pPr lvl="1" algn="ctr"/>
            <a:r>
              <a:rPr lang="en-US" sz="2200" dirty="0" smtClean="0">
                <a:solidFill>
                  <a:srgbClr val="002F51"/>
                </a:solidFill>
              </a:rPr>
              <a:t>Geoscience Education, Teachers College</a:t>
            </a:r>
            <a:endParaRPr lang="en-US" sz="2200" dirty="0">
              <a:solidFill>
                <a:srgbClr val="002F51"/>
              </a:solidFill>
            </a:endParaRPr>
          </a:p>
          <a:p>
            <a:pPr lvl="1" algn="ctr"/>
            <a:r>
              <a:rPr lang="en-US" sz="2200" dirty="0" smtClean="0">
                <a:solidFill>
                  <a:srgbClr val="002F51"/>
                </a:solidFill>
              </a:rPr>
              <a:t>Western Governors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4473" y="5934670"/>
            <a:ext cx="477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Geological </a:t>
            </a:r>
            <a:r>
              <a:rPr lang="en-US" b="1" dirty="0" smtClean="0">
                <a:solidFill>
                  <a:srgbClr val="000000"/>
                </a:solidFill>
              </a:rPr>
              <a:t>Society of America Annual Meeting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Denver, CO 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25 September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1" y="633398"/>
            <a:ext cx="639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Session T72</a:t>
            </a:r>
            <a:r>
              <a:rPr lang="en-US" dirty="0" smtClean="0">
                <a:solidFill>
                  <a:srgbClr val="000000"/>
                </a:solidFill>
              </a:rPr>
              <a:t>: Advances in In-Service and Pre-Service K-12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Earth Sciences Teacher Preparation and Professional Development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853" b="16130"/>
          <a:stretch/>
        </p:blipFill>
        <p:spPr>
          <a:xfrm>
            <a:off x="120073" y="994213"/>
            <a:ext cx="8856779" cy="1660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733" y="2654710"/>
            <a:ext cx="3855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gsa.confex.com/gsa/2012AM/webprogram/Paper210635.html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6327"/>
            <a:ext cx="8627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solidFill>
                  <a:srgbClr val="CC3300"/>
                </a:solidFill>
                <a:latin typeface="+mj-lt"/>
              </a:rPr>
              <a:t>Applications in our Classrooms: </a:t>
            </a:r>
            <a:endParaRPr lang="en-US" sz="4000" b="1" cap="all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3" y="3054820"/>
            <a:ext cx="8856779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Incorporate </a:t>
            </a:r>
            <a:r>
              <a:rPr lang="en-US" sz="2400" b="1" u="sng" dirty="0" smtClean="0">
                <a:solidFill>
                  <a:srgbClr val="CC3300"/>
                </a:solidFill>
                <a:latin typeface="+mj-lt"/>
              </a:rPr>
              <a:t>key principles of andragogy</a:t>
            </a:r>
            <a:r>
              <a:rPr lang="en-US" sz="2400" b="1" i="1" dirty="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into </a:t>
            </a:r>
          </a:p>
          <a:p>
            <a:r>
              <a:rPr lang="en-US" sz="2400" b="1" dirty="0" smtClean="0">
                <a:latin typeface="+mj-lt"/>
              </a:rPr>
              <a:t>Earth sciences teacher education: </a:t>
            </a:r>
          </a:p>
          <a:p>
            <a:r>
              <a:rPr lang="en-US" sz="2200" dirty="0" smtClean="0">
                <a:latin typeface="+mj-lt"/>
              </a:rPr>
              <a:t>(1) </a:t>
            </a:r>
            <a:r>
              <a:rPr lang="en-US" sz="2200" b="1" dirty="0" smtClean="0">
                <a:latin typeface="+mj-lt"/>
              </a:rPr>
              <a:t>Involvement </a:t>
            </a:r>
            <a:r>
              <a:rPr lang="en-US" sz="2200" dirty="0" smtClean="0">
                <a:latin typeface="+mj-lt"/>
              </a:rPr>
              <a:t>– Adult learners must be partners in their own education</a:t>
            </a:r>
          </a:p>
          <a:p>
            <a:r>
              <a:rPr lang="en-US" sz="2200" dirty="0" smtClean="0">
                <a:latin typeface="+mj-lt"/>
              </a:rPr>
              <a:t>(2)</a:t>
            </a:r>
            <a:r>
              <a:rPr lang="en-US" sz="2200" b="1" dirty="0" smtClean="0">
                <a:latin typeface="+mj-lt"/>
              </a:rPr>
              <a:t> Experience </a:t>
            </a:r>
            <a:r>
              <a:rPr lang="en-US" sz="2200" dirty="0" smtClean="0">
                <a:latin typeface="+mj-lt"/>
              </a:rPr>
              <a:t>– Doing, including making mistakes, is essential </a:t>
            </a:r>
          </a:p>
          <a:p>
            <a:r>
              <a:rPr lang="en-US" sz="2200" dirty="0" smtClean="0">
                <a:latin typeface="+mj-lt"/>
              </a:rPr>
              <a:t>(3) </a:t>
            </a:r>
            <a:r>
              <a:rPr lang="en-US" sz="2200" b="1" dirty="0" smtClean="0">
                <a:latin typeface="+mj-lt"/>
              </a:rPr>
              <a:t>Relevance</a:t>
            </a:r>
            <a:r>
              <a:rPr lang="en-US" sz="2200" dirty="0" smtClean="0">
                <a:latin typeface="+mj-lt"/>
              </a:rPr>
              <a:t> – Work must have immediate impact on their grades 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			 or on their lives outside school</a:t>
            </a:r>
          </a:p>
          <a:p>
            <a:r>
              <a:rPr lang="en-US" sz="2200" dirty="0" smtClean="0">
                <a:latin typeface="+mj-lt"/>
              </a:rPr>
              <a:t>(4) </a:t>
            </a:r>
            <a:r>
              <a:rPr lang="en-US" sz="2200" b="1" dirty="0" smtClean="0">
                <a:latin typeface="+mj-lt"/>
              </a:rPr>
              <a:t>Problem-Focus</a:t>
            </a:r>
            <a:r>
              <a:rPr lang="en-US" sz="2200" dirty="0" smtClean="0">
                <a:latin typeface="+mj-lt"/>
              </a:rPr>
              <a:t> – Learning centers on problem design &amp; resolution 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				 rather than content memorization 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42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4"/>
            <a:ext cx="8677275" cy="992187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References: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48202"/>
            <a:ext cx="8986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Achieve, Inc. (2013). </a:t>
            </a:r>
            <a:r>
              <a:rPr lang="en-US" sz="1200" i="1" dirty="0" smtClean="0"/>
              <a:t>Next </a:t>
            </a:r>
            <a:r>
              <a:rPr lang="en-US" sz="1200" i="1" dirty="0"/>
              <a:t>Generation Science Standards: For States, By State</a:t>
            </a:r>
            <a:r>
              <a:rPr lang="en-US" sz="1200" dirty="0"/>
              <a:t>s. Washington, DC: The National Academies Press.</a:t>
            </a:r>
            <a:endParaRPr lang="en-US" sz="1200" dirty="0" smtClean="0"/>
          </a:p>
          <a:p>
            <a:endParaRPr lang="en-US" sz="800" dirty="0"/>
          </a:p>
          <a:p>
            <a:r>
              <a:rPr lang="en-US" sz="1200" dirty="0" smtClean="0"/>
              <a:t>Brockett</a:t>
            </a:r>
            <a:r>
              <a:rPr lang="en-US" sz="1200" dirty="0"/>
              <a:t>, R. G. &amp; </a:t>
            </a:r>
            <a:r>
              <a:rPr lang="en-US" sz="1200" dirty="0" err="1"/>
              <a:t>Hiemstra</a:t>
            </a:r>
            <a:r>
              <a:rPr lang="en-US" sz="1200" dirty="0"/>
              <a:t>, R. (1991</a:t>
            </a:r>
            <a:r>
              <a:rPr lang="en-US" sz="1200" dirty="0" smtClean="0"/>
              <a:t>). </a:t>
            </a:r>
            <a:r>
              <a:rPr lang="en-US" sz="1200" dirty="0"/>
              <a:t>A Conceptual Framework for Understanding Self-Direction in Adult Learning. </a:t>
            </a:r>
            <a:r>
              <a:rPr lang="en-US" sz="1200" i="1" dirty="0"/>
              <a:t>Self-Direction in Adult Learning: Perspectives on Theory, Research, and Practice</a:t>
            </a:r>
            <a:r>
              <a:rPr lang="en-US" sz="1200" dirty="0"/>
              <a:t>. </a:t>
            </a:r>
            <a:r>
              <a:rPr lang="it-IT" sz="1200" dirty="0"/>
              <a:t>Personal Responsibility Orientation (PRO) model graphic retrieved on 18 May 2016 from </a:t>
            </a:r>
            <a:r>
              <a:rPr lang="en-US" sz="1200" dirty="0">
                <a:hlinkClick r:id="rId2"/>
              </a:rPr>
              <a:t>http://www.infed.org/archives/e-texts/hiemstra_self_direction.htm</a:t>
            </a:r>
            <a:endParaRPr lang="en-US" sz="1200" dirty="0"/>
          </a:p>
          <a:p>
            <a:endParaRPr lang="en-US" sz="800" dirty="0"/>
          </a:p>
          <a:p>
            <a:r>
              <a:rPr lang="en-US" sz="1200" dirty="0" err="1"/>
              <a:t>Conlan</a:t>
            </a:r>
            <a:r>
              <a:rPr lang="en-US" sz="1200" dirty="0"/>
              <a:t>, J., Grabowski, S., &amp; Smith, K. (2003). Adult Learning. In M. </a:t>
            </a:r>
            <a:r>
              <a:rPr lang="en-US" sz="1200" dirty="0" err="1"/>
              <a:t>Orey</a:t>
            </a:r>
            <a:r>
              <a:rPr lang="en-US" sz="1200" dirty="0"/>
              <a:t> (Ed.), Emerging perspectives on learning, teaching, and technology. Retrieved 18 May 2016 from </a:t>
            </a:r>
            <a:r>
              <a:rPr lang="en-US" sz="1200" dirty="0">
                <a:hlinkClick r:id="rId3"/>
              </a:rPr>
              <a:t>http://epltt.coe.uga.edu/index.php?title=Adult_Learning</a:t>
            </a:r>
            <a:endParaRPr lang="en-US" sz="1200" dirty="0"/>
          </a:p>
          <a:p>
            <a:endParaRPr lang="en-US" sz="800" dirty="0" smtClean="0"/>
          </a:p>
          <a:p>
            <a:r>
              <a:rPr lang="en-US" sz="1200" dirty="0" smtClean="0"/>
              <a:t>Extreme Citizen Science (2015). Graphic of women mapping on cellphones in Congo basin retrieved on 10 October 2015 from </a:t>
            </a:r>
            <a:r>
              <a:rPr lang="en-US" sz="1200" dirty="0" err="1" smtClean="0"/>
              <a:t>ExCiteS</a:t>
            </a:r>
            <a:r>
              <a:rPr lang="en-US" sz="1200" dirty="0" smtClean="0"/>
              <a:t> website at </a:t>
            </a:r>
            <a:r>
              <a:rPr lang="en-US" sz="1200" dirty="0">
                <a:hlinkClick r:id="rId4"/>
              </a:rPr>
              <a:t>https://www.ucl.ac.uk/excites</a:t>
            </a:r>
            <a:endParaRPr lang="en-US" sz="1200" dirty="0"/>
          </a:p>
          <a:p>
            <a:endParaRPr lang="en-US" sz="800" dirty="0"/>
          </a:p>
          <a:p>
            <a:r>
              <a:rPr lang="en-US" sz="1200" dirty="0" smtClean="0"/>
              <a:t>Fleming, B. (2015). Defining Educational Outcomes, Measuring Impact. Retrieved on 23 September 2016 from </a:t>
            </a:r>
            <a:r>
              <a:rPr lang="en-US" sz="1200" dirty="0" err="1" smtClean="0"/>
              <a:t>Eduventures</a:t>
            </a:r>
            <a:r>
              <a:rPr lang="en-US" sz="1200" dirty="0" smtClean="0"/>
              <a:t> blog </a:t>
            </a:r>
            <a:r>
              <a:rPr lang="en-US" sz="1200" dirty="0"/>
              <a:t>at </a:t>
            </a:r>
            <a:r>
              <a:rPr lang="en-US" sz="1200" dirty="0">
                <a:hlinkClick r:id="rId5"/>
              </a:rPr>
              <a:t>http://www.eduventures.com/2015/04/defining-educational-outcomes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endParaRPr lang="en-US" sz="800" dirty="0"/>
          </a:p>
          <a:p>
            <a:r>
              <a:rPr lang="en-US" sz="1200" dirty="0" smtClean="0"/>
              <a:t>Knowles</a:t>
            </a:r>
            <a:r>
              <a:rPr lang="en-US" sz="1200" dirty="0"/>
              <a:t>, M. (1984). </a:t>
            </a:r>
            <a:r>
              <a:rPr lang="en-US" sz="1200" i="1" dirty="0"/>
              <a:t>The Adult Learner: A Neglected Species</a:t>
            </a:r>
            <a:r>
              <a:rPr lang="en-US" sz="1200" dirty="0"/>
              <a:t>. Full text retrieved 18 May 2016 from </a:t>
            </a:r>
            <a:r>
              <a:rPr lang="en-US" sz="1200" dirty="0">
                <a:hlinkClick r:id="rId6"/>
              </a:rPr>
              <a:t>http://eric.ed.gov/?id=ED084368</a:t>
            </a:r>
            <a:endParaRPr lang="en-US" sz="1200" dirty="0"/>
          </a:p>
          <a:p>
            <a:endParaRPr lang="en-US" sz="800" dirty="0"/>
          </a:p>
          <a:p>
            <a:r>
              <a:rPr lang="en-US" sz="1200" dirty="0"/>
              <a:t>Metlay, S. (2012). Learner-Directed Learning in Online Geoscience Education. Geological Society of America </a:t>
            </a:r>
            <a:r>
              <a:rPr lang="en-US" sz="1200" i="1" dirty="0"/>
              <a:t>Abstracts with Programs.</a:t>
            </a:r>
            <a:r>
              <a:rPr lang="en-US" sz="1200" dirty="0"/>
              <a:t> Vol. 44, No. 7, page 150. Abstract and PowerPoint (handout) retrieved 18 May 2016 from </a:t>
            </a:r>
            <a:r>
              <a:rPr lang="en-US" sz="1200" dirty="0">
                <a:hlinkClick r:id="rId7"/>
              </a:rPr>
              <a:t>https://gsa.confex.com/gsa/2012AM/webprogram/Paper210635.html</a:t>
            </a:r>
            <a:endParaRPr lang="en-US" sz="1200" dirty="0"/>
          </a:p>
          <a:p>
            <a:endParaRPr lang="en-US" sz="600" dirty="0" smtClean="0"/>
          </a:p>
          <a:p>
            <a:r>
              <a:rPr lang="en-US" sz="1200" dirty="0" smtClean="0"/>
              <a:t>NASA (2015). Image of Pluto taken by New Horizons spacecraft on 14 July 2015 retrieved on 15 July 2015 from Johns Hopkins University </a:t>
            </a:r>
            <a:r>
              <a:rPr lang="en-US" sz="1200" dirty="0"/>
              <a:t>A</a:t>
            </a:r>
            <a:r>
              <a:rPr lang="en-US" sz="1200" dirty="0" smtClean="0"/>
              <a:t>pplied Physics </a:t>
            </a:r>
            <a:r>
              <a:rPr lang="en-US" sz="1200" dirty="0"/>
              <a:t>Lab website at </a:t>
            </a:r>
            <a:r>
              <a:rPr lang="en-US" sz="1200" dirty="0">
                <a:hlinkClick r:id="rId8"/>
              </a:rPr>
              <a:t>http://pluto.jhuapl.edu</a:t>
            </a:r>
            <a:r>
              <a:rPr lang="en-US" sz="1200" dirty="0" smtClean="0">
                <a:hlinkClick r:id="rId8"/>
              </a:rPr>
              <a:t>/</a:t>
            </a:r>
            <a:endParaRPr lang="en-US" sz="1200" dirty="0" smtClean="0"/>
          </a:p>
          <a:p>
            <a:endParaRPr lang="en-US" sz="800" dirty="0" smtClean="0"/>
          </a:p>
          <a:p>
            <a:r>
              <a:rPr lang="en-US" sz="1200" dirty="0" smtClean="0"/>
              <a:t>NCTQ (2016). </a:t>
            </a:r>
            <a:r>
              <a:rPr lang="en-US" sz="1200" i="1" dirty="0" smtClean="0"/>
              <a:t>Learning About Learning </a:t>
            </a:r>
            <a:r>
              <a:rPr lang="en-US" sz="1200" dirty="0" smtClean="0"/>
              <a:t>Report. “Six strategies” retrieved from page vi on 15 September 2016 from National Council on Teacher </a:t>
            </a:r>
            <a:r>
              <a:rPr lang="en-US" sz="1200" dirty="0"/>
              <a:t>Quality website at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www.nctq.org/dmsStage/Learning_About_Learning_Report</a:t>
            </a:r>
            <a:endParaRPr lang="en-US" sz="1200" dirty="0" smtClean="0"/>
          </a:p>
          <a:p>
            <a:endParaRPr lang="en-US" sz="800" dirty="0"/>
          </a:p>
          <a:p>
            <a:r>
              <a:rPr lang="en-US" sz="1200" dirty="0"/>
              <a:t>Pappas, C. (2013). The Adult Learning Theory – Andragogy – of Malcolm Knowles. Infographics retrieved on 18 May 2016 from </a:t>
            </a:r>
            <a:r>
              <a:rPr lang="en-US" sz="1200" dirty="0">
                <a:hlinkClick r:id="rId10"/>
              </a:rPr>
              <a:t>http://elearningindustry.com/the-adult-learning-theory-andragogy-of-malcolm-knowles</a:t>
            </a:r>
            <a:endParaRPr lang="en-US" sz="1200" dirty="0"/>
          </a:p>
          <a:p>
            <a:endParaRPr lang="en-US" sz="800" dirty="0"/>
          </a:p>
          <a:p>
            <a:r>
              <a:rPr lang="en-US" sz="1200" dirty="0" smtClean="0"/>
              <a:t>“Who are Today’s Students” (</a:t>
            </a:r>
            <a:r>
              <a:rPr lang="en-US" sz="1200" dirty="0" err="1" smtClean="0"/>
              <a:t>n.d.</a:t>
            </a:r>
            <a:r>
              <a:rPr lang="en-US" sz="1200" dirty="0" smtClean="0"/>
              <a:t>) Infographic retrieved on 23 September 2016 from </a:t>
            </a:r>
            <a:r>
              <a:rPr lang="en-US" sz="1200" dirty="0" err="1" smtClean="0"/>
              <a:t>GoDigitalMarketing</a:t>
            </a:r>
            <a:r>
              <a:rPr lang="en-US" sz="1200" dirty="0" smtClean="0"/>
              <a:t> website at </a:t>
            </a:r>
            <a:r>
              <a:rPr lang="en-US" sz="1200" dirty="0">
                <a:hlinkClick r:id="rId11"/>
              </a:rPr>
              <a:t>http://www.godigitalmarketing.com/learn/infographic/marketing-strategies-for-traditional-and-non-traditional-students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34" y="1267836"/>
            <a:ext cx="8677275" cy="992187"/>
          </a:xfrm>
        </p:spPr>
        <p:txBody>
          <a:bodyPr/>
          <a:lstStyle/>
          <a:p>
            <a:pPr algn="ctr"/>
            <a:r>
              <a:rPr lang="en-US" cap="all" dirty="0" smtClean="0">
                <a:solidFill>
                  <a:srgbClr val="CC3300"/>
                </a:solidFill>
              </a:rPr>
              <a:t>Questions?</a:t>
            </a:r>
            <a:endParaRPr lang="en-US" cap="all" dirty="0">
              <a:solidFill>
                <a:srgbClr val="CC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655" y="2422237"/>
            <a:ext cx="8229600" cy="254692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Contact me at: </a:t>
            </a:r>
          </a:p>
          <a:p>
            <a:pPr marL="457200" lvl="1" indent="0" algn="ctr">
              <a:buNone/>
            </a:pPr>
            <a:r>
              <a:rPr lang="en-US" sz="3200" dirty="0" smtClean="0">
                <a:solidFill>
                  <a:srgbClr val="0000FF"/>
                </a:solidFill>
                <a:hlinkClick r:id="rId2"/>
              </a:rPr>
              <a:t>suzanne.metlay@wgu.edu</a:t>
            </a:r>
            <a:endParaRPr lang="en-US" sz="32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	Western Governors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C3300"/>
                </a:solidFill>
              </a:rPr>
              <a:t>Andragogy: Study of Adult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05" y="676275"/>
            <a:ext cx="4567383" cy="1798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Adult education grew out of human resources development concerns during1950s-1980s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80" y="1397339"/>
            <a:ext cx="1694584" cy="2527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5873" y="3865678"/>
            <a:ext cx="19623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http://eric.ed.gov/?</a:t>
            </a:r>
            <a:r>
              <a:rPr lang="en-US" sz="1000" dirty="0" smtClean="0">
                <a:hlinkClick r:id="rId4"/>
              </a:rPr>
              <a:t>id=ED084368</a:t>
            </a:r>
            <a:endParaRPr lang="en-US" sz="1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7386"/>
          <a:stretch/>
        </p:blipFill>
        <p:spPr>
          <a:xfrm>
            <a:off x="658740" y="4346722"/>
            <a:ext cx="1689356" cy="2511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048" y="6631910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6"/>
              </a:rPr>
              <a:t>http://www.eduventures.com/2015/04/defining-educational-outcomes</a:t>
            </a:r>
            <a:r>
              <a:rPr lang="en-US" sz="1000" dirty="0" smtClean="0">
                <a:hlinkClick r:id="rId6"/>
              </a:rPr>
              <a:t>/</a:t>
            </a:r>
            <a:endParaRPr lang="en-US" sz="1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-1681" r="1"/>
          <a:stretch/>
        </p:blipFill>
        <p:spPr>
          <a:xfrm>
            <a:off x="5260259" y="676275"/>
            <a:ext cx="3883742" cy="6181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37" y="2375532"/>
            <a:ext cx="3436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2000, adults transformed how colleges and universities provide courses and professional credentials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5935" y="6401078"/>
            <a:ext cx="24580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www.godigitalmarketing.com/learn/infographic/marketing-strategies-for-traditional-and-non-traditional-students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2112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9921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Andragogy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smtClean="0">
                <a:solidFill>
                  <a:srgbClr val="CC3300"/>
                </a:solidFill>
              </a:rPr>
              <a:t>Assumptions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740133"/>
            <a:ext cx="6557818" cy="6115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6145" y="6457890"/>
            <a:ext cx="233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http://elearninginfographics.com/adult-learning-theory-andragogy-infographic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75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" y="15760"/>
            <a:ext cx="6710618" cy="870932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Teaching adult Learners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968304"/>
            <a:ext cx="8388356" cy="588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8611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http://elearninginfographics.com/adult-learning-theory-andragogy-infographic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99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82"/>
            <a:ext cx="8677275" cy="992187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5 Common Learning Orientations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58" b="2993"/>
          <a:stretch/>
        </p:blipFill>
        <p:spPr>
          <a:xfrm>
            <a:off x="997527" y="803563"/>
            <a:ext cx="7717971" cy="5389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0726" y="6457890"/>
            <a:ext cx="3985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4886A1"/>
                </a:solidFill>
              </a:rPr>
              <a:t>Formerly slide </a:t>
            </a:r>
            <a:r>
              <a:rPr lang="en-US" sz="1000" dirty="0">
                <a:solidFill>
                  <a:srgbClr val="4886A1"/>
                </a:solidFill>
              </a:rPr>
              <a:t>3 from handout accompanying </a:t>
            </a:r>
            <a:r>
              <a:rPr lang="en-US" sz="1000" dirty="0">
                <a:hlinkClick r:id="rId3"/>
              </a:rPr>
              <a:t>https://gsa.confex.com/gsa/2012AM/webprogram/Paper210635.html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3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01" y="833492"/>
            <a:ext cx="9135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Earth sciences teacher preparation is particularly well-suited to adapting and implementing andragogy in the classroom because of our emphasis on </a:t>
            </a:r>
            <a:r>
              <a:rPr lang="en-US" sz="2400" b="1" u="sng" dirty="0">
                <a:solidFill>
                  <a:srgbClr val="CC3300"/>
                </a:solidFill>
              </a:rPr>
              <a:t>practical </a:t>
            </a:r>
            <a:r>
              <a:rPr lang="en-US" sz="2400" b="1" u="sng" dirty="0" smtClean="0">
                <a:solidFill>
                  <a:srgbClr val="CC3300"/>
                </a:solidFill>
              </a:rPr>
              <a:t>education</a:t>
            </a:r>
            <a:r>
              <a:rPr lang="en-US" sz="2400" dirty="0">
                <a:solidFill>
                  <a:srgbClr val="CC3300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Field work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3"/>
                </a:solidFill>
              </a:rPr>
              <a:t>Laboratory work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00"/>
                </a:solidFill>
              </a:rPr>
              <a:t>Identification/classification activities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Math skills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including introductory statistics or data visualizations (charts/graphs)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00"/>
                </a:solidFill>
              </a:rPr>
              <a:t>Technology use</a:t>
            </a:r>
            <a:r>
              <a:rPr lang="en-US" sz="2400" dirty="0">
                <a:solidFill>
                  <a:srgbClr val="000000"/>
                </a:solidFill>
              </a:rPr>
              <a:t>, like mobile devices for </a:t>
            </a:r>
            <a:r>
              <a:rPr lang="en-US" sz="2400" b="1" dirty="0">
                <a:solidFill>
                  <a:srgbClr val="000000"/>
                </a:solidFill>
              </a:rPr>
              <a:t>mapping</a:t>
            </a:r>
            <a:r>
              <a:rPr lang="en-US" sz="2400" dirty="0">
                <a:solidFill>
                  <a:srgbClr val="000000"/>
                </a:solidFill>
              </a:rPr>
              <a:t> or data collection, analysis, &amp;</a:t>
            </a:r>
            <a:r>
              <a:rPr lang="en-US" sz="2400" dirty="0" smtClean="0">
                <a:solidFill>
                  <a:srgbClr val="000000"/>
                </a:solidFill>
              </a:rPr>
              <a:t> communication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46" y="4211669"/>
            <a:ext cx="3468255" cy="2312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1539" y="647277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Extreme Citizen Science in Congo basin:</a:t>
            </a:r>
          </a:p>
          <a:p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www.ucl.ac.uk/excites</a:t>
            </a:r>
            <a:endParaRPr lang="en-US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97999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solidFill>
                  <a:srgbClr val="CC3300"/>
                </a:solidFill>
                <a:latin typeface="+mj-lt"/>
              </a:rPr>
              <a:t>Geoscientists learn best by doing</a:t>
            </a:r>
            <a:endParaRPr lang="en-US" sz="4000" b="1" cap="all" dirty="0">
              <a:solidFill>
                <a:srgbClr val="CC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56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037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Lifelong </a:t>
            </a:r>
            <a:r>
              <a:rPr lang="en-US" sz="2400" dirty="0" smtClean="0"/>
              <a:t>learning involves changing your mind or </a:t>
            </a:r>
          </a:p>
          <a:p>
            <a:r>
              <a:rPr lang="en-US" sz="2400" dirty="0" smtClean="0"/>
              <a:t>admitting </a:t>
            </a:r>
            <a:r>
              <a:rPr lang="en-US" sz="2400" b="1" dirty="0" smtClean="0">
                <a:solidFill>
                  <a:srgbClr val="CC3300"/>
                </a:solidFill>
              </a:rPr>
              <a:t>prior knowledge was incomplete</a:t>
            </a:r>
          </a:p>
          <a:p>
            <a:endParaRPr lang="en-US" sz="8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 </a:t>
            </a:r>
            <a:r>
              <a:rPr lang="en-US" sz="2400" b="1" dirty="0"/>
              <a:t>climate change models </a:t>
            </a:r>
            <a:r>
              <a:rPr lang="en-US" sz="2400" dirty="0"/>
              <a:t>improve, student engagement with and understanding of datasets must also </a:t>
            </a:r>
            <a:r>
              <a:rPr lang="en-US" sz="2400" dirty="0" smtClean="0"/>
              <a:t>evolve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New discoveries within and outside our solar system </a:t>
            </a:r>
            <a:r>
              <a:rPr lang="en-US" sz="2400" dirty="0"/>
              <a:t>require 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on-going </a:t>
            </a:r>
            <a:r>
              <a:rPr lang="en-US" sz="2400" dirty="0"/>
              <a:t>re-assessment of prior knowledge and existing </a:t>
            </a:r>
            <a:r>
              <a:rPr lang="en-US" sz="2400" dirty="0" smtClean="0"/>
              <a:t>paradigms</a:t>
            </a:r>
            <a:endParaRPr lang="en-US" sz="2400" dirty="0"/>
          </a:p>
          <a:p>
            <a:endParaRPr lang="en-US" sz="800" dirty="0"/>
          </a:p>
          <a:p>
            <a:r>
              <a:rPr lang="en-US" sz="2400" dirty="0" smtClean="0"/>
              <a:t>Adult </a:t>
            </a:r>
            <a:r>
              <a:rPr lang="en-US" sz="2400" dirty="0"/>
              <a:t>learners are particularly challenged by </a:t>
            </a:r>
            <a:r>
              <a:rPr lang="en-US" sz="2400" b="1" dirty="0">
                <a:solidFill>
                  <a:srgbClr val="CC3300"/>
                </a:solidFill>
              </a:rPr>
              <a:t>new ways of thinking </a:t>
            </a:r>
            <a:r>
              <a:rPr lang="en-US" sz="2400" dirty="0"/>
              <a:t>about their physical </a:t>
            </a:r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86969" y="6629253"/>
            <a:ext cx="3460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altLang="en-US" sz="1000" dirty="0">
                <a:ea typeface="ＭＳ Ｐゴシック" panose="020B0600070205080204" pitchFamily="34" charset="-128"/>
                <a:hlinkClick r:id="rId2"/>
              </a:rPr>
              <a:t>http://infed.org/archives/e-texts/hiemstra_self_direction.htm</a:t>
            </a: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PROmodel_Syracusedot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8" y="4195769"/>
            <a:ext cx="3704983" cy="2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7948"/>
            <a:ext cx="526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solidFill>
                  <a:srgbClr val="CC3300"/>
                </a:solidFill>
                <a:latin typeface="+mj-lt"/>
              </a:rPr>
              <a:t>Embracing Failure</a:t>
            </a:r>
            <a:endParaRPr lang="en-US" sz="4000" b="1" cap="all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45" y="4627681"/>
            <a:ext cx="509043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Students struggle with allowing themselves to make or admit mistakes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Vital to experiential learning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Starts with personal responsibility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90415" y="227948"/>
            <a:ext cx="2125104" cy="2029207"/>
            <a:chOff x="7090415" y="227948"/>
            <a:chExt cx="2125104" cy="20292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8406" y="227948"/>
              <a:ext cx="1831305" cy="18217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90415" y="2041711"/>
              <a:ext cx="21251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Pluto – NASA/JHUAPL/</a:t>
              </a:r>
              <a:r>
                <a:rPr lang="en-US" sz="800" dirty="0" err="1" smtClean="0"/>
                <a:t>SwRI</a:t>
              </a:r>
              <a:r>
                <a:rPr lang="en-US" sz="800" dirty="0" smtClean="0"/>
                <a:t>/New Horizons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0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13" y="909346"/>
            <a:ext cx="427221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Next Generation Science Standards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moving K-12 pedagogy toward modern views of andragogy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Kids are encouraged to think more like adults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More self-direction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More empowerment through experience, relevance, ownership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1460"/>
            <a:ext cx="8712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 smtClean="0">
                <a:solidFill>
                  <a:srgbClr val="CC3300"/>
                </a:solidFill>
                <a:latin typeface="+mj-lt"/>
              </a:rPr>
              <a:t>Andragogy Influences Pedagogy</a:t>
            </a:r>
            <a:endParaRPr lang="en-US" sz="4000" b="1" cap="all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9876" y="866443"/>
            <a:ext cx="41425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Performance Expectations </a:t>
            </a:r>
            <a:endParaRPr lang="en-US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are 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what students should know and be able to do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Parsed by grade bands, and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grades, with progressions for </a:t>
            </a:r>
            <a:endParaRPr lang="en-US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Science </a:t>
            </a:r>
            <a:r>
              <a:rPr lang="en-US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&amp; Engineering Practices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Disciplinary Core Ideas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Crosscutting Concepts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HS-ESS2-4. </a:t>
            </a:r>
            <a:r>
              <a:rPr lang="en-US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Use a model to</a:t>
            </a:r>
          </a:p>
          <a:p>
            <a:r>
              <a:rPr lang="en-US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describe 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variations in the flow of energy into and out of Earth’s systems </a:t>
            </a:r>
            <a:r>
              <a:rPr lang="en-US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result in changes 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climate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0817" y="6519446"/>
            <a:ext cx="4934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Achieve, Inc. </a:t>
            </a:r>
          </a:p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A’Hearn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Palm Springs Unified School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	Eric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Pyle, James Madison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2" y="3560408"/>
            <a:ext cx="2176549" cy="2283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9091" y="5536948"/>
            <a:ext cx="1362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24" y="3622987"/>
            <a:ext cx="1200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</a:t>
            </a:r>
          </a:p>
          <a:p>
            <a:pPr algn="ctr"/>
            <a:r>
              <a:rPr lang="en-US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</a:p>
          <a:p>
            <a:pPr algn="ctr"/>
            <a:r>
              <a:rPr lang="en-US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7343" y="3622987"/>
            <a:ext cx="1029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</a:t>
            </a:r>
          </a:p>
          <a:p>
            <a:pPr algn="ctr"/>
            <a:r>
              <a:rPr lang="en-US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</a:p>
          <a:p>
            <a:pPr algn="ctr"/>
            <a:r>
              <a:rPr lang="en-US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9876" y="4775377"/>
            <a:ext cx="442824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(1) Problem-centered</a:t>
            </a:r>
          </a:p>
          <a:p>
            <a:r>
              <a:rPr lang="en-US" sz="2000" dirty="0" smtClean="0"/>
              <a:t>(2) Learners involved in own education</a:t>
            </a:r>
          </a:p>
          <a:p>
            <a:r>
              <a:rPr lang="en-US" sz="2000" dirty="0" smtClean="0"/>
              <a:t>(3) Mistakes as part of learning process</a:t>
            </a:r>
          </a:p>
          <a:p>
            <a:r>
              <a:rPr lang="en-US" sz="2000" dirty="0" smtClean="0"/>
              <a:t>(4) Immediately relevant to learners’ lives </a:t>
            </a:r>
          </a:p>
        </p:txBody>
      </p:sp>
    </p:spTree>
    <p:extLst>
      <p:ext uri="{BB962C8B-B14F-4D97-AF65-F5344CB8AC3E}">
        <p14:creationId xmlns:p14="http://schemas.microsoft.com/office/powerpoint/2010/main" val="26163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992187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NCTQ’s 6 Strategies that Work: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17" y="1106514"/>
            <a:ext cx="6533573" cy="5751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0" y="737182"/>
            <a:ext cx="85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Council on Teacher </a:t>
            </a:r>
            <a:r>
              <a:rPr lang="en-US" dirty="0" smtClean="0"/>
              <a:t>Quality: </a:t>
            </a:r>
            <a:r>
              <a:rPr lang="en-US" b="1" dirty="0" smtClean="0"/>
              <a:t>Learning About Learning Report</a:t>
            </a:r>
            <a:r>
              <a:rPr lang="en-US" dirty="0" smtClean="0"/>
              <a:t>, January 2016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79302" y="1842588"/>
            <a:ext cx="997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cs typeface="Arial" panose="020B0604020202020204" pitchFamily="34" charset="0"/>
              </a:rPr>
              <a:t>“how </a:t>
            </a:r>
          </a:p>
          <a:p>
            <a:r>
              <a:rPr lang="en-US" b="1" dirty="0">
                <a:solidFill>
                  <a:srgbClr val="008000"/>
                </a:solidFill>
                <a:cs typeface="Arial" panose="020B0604020202020204" pitchFamily="34" charset="0"/>
              </a:rPr>
              <a:t>students </a:t>
            </a:r>
          </a:p>
          <a:p>
            <a:r>
              <a:rPr lang="en-US" b="1" dirty="0">
                <a:solidFill>
                  <a:srgbClr val="008000"/>
                </a:solidFill>
                <a:cs typeface="Arial" panose="020B0604020202020204" pitchFamily="34" charset="0"/>
              </a:rPr>
              <a:t>think”</a:t>
            </a:r>
            <a:endParaRPr lang="en-US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9459" y="3616319"/>
            <a:ext cx="997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“what </a:t>
            </a:r>
          </a:p>
          <a:p>
            <a:r>
              <a:rPr lang="en-US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students </a:t>
            </a:r>
          </a:p>
          <a:p>
            <a:r>
              <a:rPr lang="en-US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know”</a:t>
            </a:r>
            <a:endParaRPr lang="en-US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9459" y="5553219"/>
            <a:ext cx="1233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“what </a:t>
            </a:r>
          </a:p>
          <a:p>
            <a:r>
              <a:rPr lang="en-US" b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students </a:t>
            </a:r>
          </a:p>
          <a:p>
            <a:r>
              <a:rPr lang="en-US" b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do”</a:t>
            </a:r>
            <a:endParaRPr lang="en-US" b="1" dirty="0">
              <a:solidFill>
                <a:srgbClr val="3333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GU New">
      <a:dk1>
        <a:srgbClr val="002F51"/>
      </a:dk1>
      <a:lt1>
        <a:sysClr val="window" lastClr="FFFFFF"/>
      </a:lt1>
      <a:dk2>
        <a:srgbClr val="4886A1"/>
      </a:dk2>
      <a:lt2>
        <a:srgbClr val="CAC8C8"/>
      </a:lt2>
      <a:accent1>
        <a:srgbClr val="4886A1"/>
      </a:accent1>
      <a:accent2>
        <a:srgbClr val="840028"/>
      </a:accent2>
      <a:accent3>
        <a:srgbClr val="002F51"/>
      </a:accent3>
      <a:accent4>
        <a:srgbClr val="C7901B"/>
      </a:accent4>
      <a:accent5>
        <a:srgbClr val="C7D8DE"/>
      </a:accent5>
      <a:accent6>
        <a:srgbClr val="FFFFFF"/>
      </a:accent6>
      <a:hlink>
        <a:srgbClr val="4886A1"/>
      </a:hlink>
      <a:folHlink>
        <a:srgbClr val="C7D8D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904</Words>
  <Application>Microsoft Office PowerPoint</Application>
  <PresentationFormat>On-screen Show (4:3)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Tw Cen MT</vt:lpstr>
      <vt:lpstr>Wingdings</vt:lpstr>
      <vt:lpstr>Default Theme</vt:lpstr>
      <vt:lpstr>  ANDRAGOGY IN  EARTH SCIENCE  TEACHER PREPARATION  </vt:lpstr>
      <vt:lpstr>Andragogy: Study of Adult learners</vt:lpstr>
      <vt:lpstr>Andragogy Assumptions</vt:lpstr>
      <vt:lpstr>Teaching adult Learners</vt:lpstr>
      <vt:lpstr>5 Common Learning Orientations</vt:lpstr>
      <vt:lpstr>PowerPoint Presentation</vt:lpstr>
      <vt:lpstr>PowerPoint Presentation</vt:lpstr>
      <vt:lpstr>PowerPoint Presentation</vt:lpstr>
      <vt:lpstr>NCTQ’s 6 Strategies that Work:</vt:lpstr>
      <vt:lpstr>PowerPoint Presentation</vt:lpstr>
      <vt:lpstr>References:</vt:lpstr>
      <vt:lpstr>Questions?</vt:lpstr>
    </vt:vector>
  </TitlesOfParts>
  <Company>Western Governors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Neely</dc:creator>
  <cp:lastModifiedBy>Suzanne Traub-Metlay</cp:lastModifiedBy>
  <cp:revision>95</cp:revision>
  <dcterms:created xsi:type="dcterms:W3CDTF">2015-08-06T16:17:30Z</dcterms:created>
  <dcterms:modified xsi:type="dcterms:W3CDTF">2016-09-24T00:18:34Z</dcterms:modified>
</cp:coreProperties>
</file>