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tif" ContentType="image/tif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1"/>
  </p:sldMasterIdLst>
  <p:notesMasterIdLst>
    <p:notesMasterId r:id="rId17"/>
  </p:notesMasterIdLst>
  <p:sldIdLst>
    <p:sldId id="256" r:id="rId2"/>
    <p:sldId id="257" r:id="rId3"/>
    <p:sldId id="258" r:id="rId4"/>
    <p:sldId id="260" r:id="rId5"/>
    <p:sldId id="263" r:id="rId6"/>
    <p:sldId id="274" r:id="rId7"/>
    <p:sldId id="259" r:id="rId8"/>
    <p:sldId id="264" r:id="rId9"/>
    <p:sldId id="267" r:id="rId10"/>
    <p:sldId id="261" r:id="rId11"/>
    <p:sldId id="265" r:id="rId12"/>
    <p:sldId id="266" r:id="rId13"/>
    <p:sldId id="268" r:id="rId14"/>
    <p:sldId id="271" r:id="rId15"/>
    <p:sldId id="27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460"/>
    <p:restoredTop sz="94729"/>
  </p:normalViewPr>
  <p:slideViewPr>
    <p:cSldViewPr snapToGrid="0" snapToObjects="1">
      <p:cViewPr varScale="1">
        <p:scale>
          <a:sx n="108" d="100"/>
          <a:sy n="108" d="100"/>
        </p:scale>
        <p:origin x="232" y="200"/>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heme" Target="theme/theme1.xml"/><Relationship Id="rId2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notesMaster" Target="notesMasters/notesMaster1.xml"/><Relationship Id="rId18" Type="http://schemas.openxmlformats.org/officeDocument/2006/relationships/presProps" Target="presProps.xml"/><Relationship Id="rId1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601E31-682C-EA44-95BD-A2AF94AB3C81}" type="datetimeFigureOut">
              <a:rPr lang="en-US" smtClean="0"/>
              <a:t>10/10/16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656C82-8EFC-6E49-9204-504FC6B8F4B7}" type="slidenum">
              <a:rPr lang="en-US" smtClean="0"/>
              <a:t>‹#›</a:t>
            </a:fld>
            <a:endParaRPr lang="en-US"/>
          </a:p>
        </p:txBody>
      </p:sp>
    </p:spTree>
    <p:extLst>
      <p:ext uri="{BB962C8B-B14F-4D97-AF65-F5344CB8AC3E}">
        <p14:creationId xmlns:p14="http://schemas.microsoft.com/office/powerpoint/2010/main" val="20263865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E656C82-8EFC-6E49-9204-504FC6B8F4B7}" type="slidenum">
              <a:rPr lang="en-US" smtClean="0"/>
              <a:t>2</a:t>
            </a:fld>
            <a:endParaRPr lang="en-US"/>
          </a:p>
        </p:txBody>
      </p:sp>
    </p:spTree>
    <p:extLst>
      <p:ext uri="{BB962C8B-B14F-4D97-AF65-F5344CB8AC3E}">
        <p14:creationId xmlns:p14="http://schemas.microsoft.com/office/powerpoint/2010/main" val="5361090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a14:m>
                  <m:oMathPara xmlns:m="http://schemas.openxmlformats.org/officeDocument/2006/math">
                    <m:oMathParaPr>
                      <m:jc m:val="centerGroup"/>
                    </m:oMathParaPr>
                    <m:oMath xmlns:m="http://schemas.openxmlformats.org/officeDocument/2006/math">
                      <m:r>
                        <a:rPr lang="en-US" sz="1200" i="1" smtClean="0">
                          <a:latin typeface="Cambria Math" charset="0"/>
                        </a:rPr>
                        <m:t>𝑀</m:t>
                      </m:r>
                      <m:r>
                        <a:rPr lang="en-US" sz="1200" i="1" smtClean="0">
                          <a:latin typeface="Cambria Math" charset="0"/>
                        </a:rPr>
                        <m:t>= </m:t>
                      </m:r>
                      <m:sSub>
                        <m:sSubPr>
                          <m:ctrlPr>
                            <a:rPr lang="en-US" sz="1200" i="1">
                              <a:latin typeface="Cambria Math" charset="0"/>
                            </a:rPr>
                          </m:ctrlPr>
                        </m:sSubPr>
                        <m:e>
                          <m:r>
                            <a:rPr lang="en-US" sz="1200" i="1">
                              <a:latin typeface="Cambria Math" charset="0"/>
                            </a:rPr>
                            <m:t>𝑓</m:t>
                          </m:r>
                        </m:e>
                        <m:sub>
                          <m:r>
                            <a:rPr lang="en-US" sz="1200" i="1">
                              <a:latin typeface="Cambria Math" charset="0"/>
                            </a:rPr>
                            <m:t>𝑚</m:t>
                          </m:r>
                        </m:sub>
                      </m:sSub>
                      <m:r>
                        <a:rPr lang="en-US" sz="1200" b="0" i="1" smtClean="0">
                          <a:latin typeface="Cambria Math" charset="0"/>
                        </a:rPr>
                        <m:t>𝑃𝐷𝐷</m:t>
                      </m:r>
                      <m:r>
                        <a:rPr lang="en-US" sz="1200" i="1">
                          <a:latin typeface="Cambria Math" charset="0"/>
                        </a:rPr>
                        <m:t>+</m:t>
                      </m:r>
                      <m:r>
                        <a:rPr lang="en-US" sz="1200" i="1">
                          <a:latin typeface="Cambria Math" charset="0"/>
                        </a:rPr>
                        <m:t>𝑎</m:t>
                      </m:r>
                      <m:sSub>
                        <m:sSubPr>
                          <m:ctrlPr>
                            <a:rPr lang="en-US" sz="1200" i="1" smtClean="0">
                              <a:latin typeface="Cambria Math" charset="0"/>
                            </a:rPr>
                          </m:ctrlPr>
                        </m:sSubPr>
                        <m:e>
                          <m:r>
                            <a:rPr lang="en-US" sz="1200" b="0" i="1" smtClean="0">
                              <a:latin typeface="Cambria Math" charset="0"/>
                            </a:rPr>
                            <m:t>𝑄</m:t>
                          </m:r>
                        </m:e>
                        <m:sub>
                          <m:r>
                            <a:rPr lang="en-US" sz="1200" b="0" i="1" smtClean="0">
                              <a:latin typeface="Cambria Math" charset="0"/>
                            </a:rPr>
                            <m:t>𝑠</m:t>
                          </m:r>
                        </m:sub>
                      </m:sSub>
                    </m:oMath>
                  </m:oMathPara>
                </a14:m>
                <a:endParaRPr lang="en-US" dirty="0" smtClean="0"/>
              </a:p>
              <a:p>
                <a:r>
                  <a:rPr lang="en-US" dirty="0" smtClean="0"/>
                  <a:t>mm [=] (mm C-1 day-1)*(C</a:t>
                </a:r>
                <a:r>
                  <a:rPr lang="en-US" baseline="0" dirty="0" smtClean="0"/>
                  <a:t> day) + (mm day[W m-2]-1)*(W m-2)</a:t>
                </a:r>
                <a:endParaRPr lang="en-US" dirty="0"/>
              </a:p>
            </p:txBody>
          </p:sp>
        </mc:Choice>
        <mc:Fallback xmlns="">
          <p:sp>
            <p:nvSpPr>
              <p:cNvPr id="3" name="Notes Placeholder 2"/>
              <p:cNvSpPr>
                <a:spLocks noGrp="1"/>
              </p:cNvSpPr>
              <p:nvPr>
                <p:ph type="body" idx="1"/>
              </p:nvPr>
            </p:nvSpPr>
            <p:spPr/>
            <p:txBody>
              <a:bodyPr/>
              <a:lstStyle/>
              <a:p>
                <a:r>
                  <a:rPr lang="en-US" sz="1200" i="0" smtClean="0">
                    <a:latin typeface="Cambria Math" charset="0"/>
                  </a:rPr>
                  <a:t>𝑀= </a:t>
                </a:r>
                <a:r>
                  <a:rPr lang="en-US" sz="1200" i="0">
                    <a:latin typeface="Cambria Math" charset="0"/>
                  </a:rPr>
                  <a:t>𝑓_𝑚</a:t>
                </a:r>
                <a:r>
                  <a:rPr lang="en-US" sz="1200" b="0" i="0" smtClean="0">
                    <a:latin typeface="Cambria Math" charset="0"/>
                  </a:rPr>
                  <a:t> 𝑃𝐷𝐷</a:t>
                </a:r>
                <a:r>
                  <a:rPr lang="en-US" sz="1200" i="0">
                    <a:latin typeface="Cambria Math" charset="0"/>
                  </a:rPr>
                  <a:t>+𝑎</a:t>
                </a:r>
                <a:r>
                  <a:rPr lang="en-US" sz="1200" b="0" i="0" smtClean="0">
                    <a:latin typeface="Cambria Math" charset="0"/>
                  </a:rPr>
                  <a:t>𝑄_𝑠</a:t>
                </a:r>
                <a:endParaRPr lang="en-US" dirty="0" smtClean="0"/>
              </a:p>
              <a:p>
                <a:r>
                  <a:rPr lang="en-US" dirty="0" smtClean="0"/>
                  <a:t>mm </a:t>
                </a:r>
                <a:r>
                  <a:rPr lang="en-US" dirty="0" smtClean="0"/>
                  <a:t>[=] (mm C-1 day-1)*(C</a:t>
                </a:r>
                <a:r>
                  <a:rPr lang="en-US" baseline="0" dirty="0" smtClean="0"/>
                  <a:t> day) + (mm day[W m-2]-1)*(W m-2)</a:t>
                </a:r>
                <a:endParaRPr lang="en-US" dirty="0"/>
              </a:p>
            </p:txBody>
          </p:sp>
        </mc:Fallback>
      </mc:AlternateContent>
      <p:sp>
        <p:nvSpPr>
          <p:cNvPr id="4" name="Slide Number Placeholder 3"/>
          <p:cNvSpPr>
            <a:spLocks noGrp="1"/>
          </p:cNvSpPr>
          <p:nvPr>
            <p:ph type="sldNum" sz="quarter" idx="10"/>
          </p:nvPr>
        </p:nvSpPr>
        <p:spPr/>
        <p:txBody>
          <a:bodyPr/>
          <a:lstStyle/>
          <a:p>
            <a:fld id="{AE656C82-8EFC-6E49-9204-504FC6B8F4B7}" type="slidenum">
              <a:rPr lang="en-US" smtClean="0"/>
              <a:t>11</a:t>
            </a:fld>
            <a:endParaRPr lang="en-US"/>
          </a:p>
        </p:txBody>
      </p:sp>
    </p:spTree>
    <p:extLst>
      <p:ext uri="{BB962C8B-B14F-4D97-AF65-F5344CB8AC3E}">
        <p14:creationId xmlns:p14="http://schemas.microsoft.com/office/powerpoint/2010/main" val="6982225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Solar melt factor: 0.036 – 0.042 mm day</a:t>
            </a:r>
            <a:r>
              <a:rPr lang="en-US" baseline="30000" dirty="0" smtClean="0"/>
              <a:t>-1</a:t>
            </a:r>
            <a:r>
              <a:rPr lang="en-US" dirty="0" smtClean="0"/>
              <a:t> [W m</a:t>
            </a:r>
            <a:r>
              <a:rPr lang="en-US" baseline="30000" dirty="0" smtClean="0"/>
              <a:t>-2</a:t>
            </a:r>
            <a:r>
              <a:rPr lang="en-US" dirty="0" smtClean="0"/>
              <a:t>]</a:t>
            </a:r>
          </a:p>
          <a:p>
            <a:endParaRPr lang="en-US" dirty="0" smtClean="0"/>
          </a:p>
          <a:p>
            <a:pPr lvl="1"/>
            <a:r>
              <a:rPr lang="en-US" dirty="0" smtClean="0"/>
              <a:t>Dewar Lakes (1959-2015): 0.014</a:t>
            </a:r>
            <a:r>
              <a:rPr lang="en-US" dirty="0" smtClean="0">
                <a:sym typeface="Symbol" charset="2"/>
              </a:rPr>
              <a:t></a:t>
            </a:r>
            <a:r>
              <a:rPr lang="en-US" dirty="0" smtClean="0"/>
              <a:t>C yr</a:t>
            </a:r>
            <a:r>
              <a:rPr lang="en-US" baseline="30000" dirty="0" smtClean="0"/>
              <a:t>-1</a:t>
            </a:r>
            <a:r>
              <a:rPr lang="en-US" dirty="0" smtClean="0"/>
              <a:t> </a:t>
            </a:r>
          </a:p>
          <a:p>
            <a:pPr lvl="1"/>
            <a:r>
              <a:rPr lang="en-US" dirty="0" err="1" smtClean="0"/>
              <a:t>Qik</a:t>
            </a:r>
            <a:r>
              <a:rPr lang="en-US" dirty="0" smtClean="0"/>
              <a:t> (1995-2009): 0.0867 </a:t>
            </a:r>
            <a:r>
              <a:rPr lang="en-US" dirty="0" smtClean="0">
                <a:sym typeface="Symbol" charset="2"/>
              </a:rPr>
              <a:t></a:t>
            </a:r>
            <a:r>
              <a:rPr lang="en-US" dirty="0" smtClean="0"/>
              <a:t>C yr</a:t>
            </a:r>
            <a:r>
              <a:rPr lang="en-US" baseline="30000" dirty="0" smtClean="0"/>
              <a:t>-1</a:t>
            </a:r>
            <a:r>
              <a:rPr lang="en-US" dirty="0" smtClean="0"/>
              <a:t> </a:t>
            </a:r>
          </a:p>
          <a:p>
            <a:pPr lvl="1"/>
            <a:r>
              <a:rPr lang="en-US" dirty="0" smtClean="0"/>
              <a:t>Model Optimized: 0.026</a:t>
            </a:r>
            <a:r>
              <a:rPr lang="en-US" dirty="0" smtClean="0">
                <a:sym typeface="Symbol" charset="2"/>
              </a:rPr>
              <a:t></a:t>
            </a:r>
            <a:r>
              <a:rPr lang="en-US" dirty="0" smtClean="0"/>
              <a:t>C yr</a:t>
            </a:r>
            <a:r>
              <a:rPr lang="en-US" baseline="30000" dirty="0" smtClean="0"/>
              <a:t>-1</a:t>
            </a:r>
            <a:r>
              <a:rPr lang="en-US" dirty="0" smtClean="0"/>
              <a:t> </a:t>
            </a:r>
          </a:p>
          <a:p>
            <a:endParaRPr lang="en-US" dirty="0"/>
          </a:p>
        </p:txBody>
      </p:sp>
      <p:sp>
        <p:nvSpPr>
          <p:cNvPr id="4" name="Slide Number Placeholder 3"/>
          <p:cNvSpPr>
            <a:spLocks noGrp="1"/>
          </p:cNvSpPr>
          <p:nvPr>
            <p:ph type="sldNum" sz="quarter" idx="10"/>
          </p:nvPr>
        </p:nvSpPr>
        <p:spPr/>
        <p:txBody>
          <a:bodyPr/>
          <a:lstStyle/>
          <a:p>
            <a:fld id="{AE656C82-8EFC-6E49-9204-504FC6B8F4B7}" type="slidenum">
              <a:rPr lang="en-US" smtClean="0"/>
              <a:t>12</a:t>
            </a:fld>
            <a:endParaRPr lang="en-US"/>
          </a:p>
        </p:txBody>
      </p:sp>
    </p:spTree>
    <p:extLst>
      <p:ext uri="{BB962C8B-B14F-4D97-AF65-F5344CB8AC3E}">
        <p14:creationId xmlns:p14="http://schemas.microsoft.com/office/powerpoint/2010/main" val="18828481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E656C82-8EFC-6E49-9204-504FC6B8F4B7}" type="slidenum">
              <a:rPr lang="en-US" smtClean="0"/>
              <a:t>13</a:t>
            </a:fld>
            <a:endParaRPr lang="en-US"/>
          </a:p>
        </p:txBody>
      </p:sp>
    </p:spTree>
    <p:extLst>
      <p:ext uri="{BB962C8B-B14F-4D97-AF65-F5344CB8AC3E}">
        <p14:creationId xmlns:p14="http://schemas.microsoft.com/office/powerpoint/2010/main" val="21161812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E656C82-8EFC-6E49-9204-504FC6B8F4B7}" type="slidenum">
              <a:rPr lang="en-US" smtClean="0"/>
              <a:t>14</a:t>
            </a:fld>
            <a:endParaRPr lang="en-US"/>
          </a:p>
        </p:txBody>
      </p:sp>
    </p:spTree>
    <p:extLst>
      <p:ext uri="{BB962C8B-B14F-4D97-AF65-F5344CB8AC3E}">
        <p14:creationId xmlns:p14="http://schemas.microsoft.com/office/powerpoint/2010/main" val="16420697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E656C82-8EFC-6E49-9204-504FC6B8F4B7}" type="slidenum">
              <a:rPr lang="en-US" smtClean="0"/>
              <a:t>15</a:t>
            </a:fld>
            <a:endParaRPr lang="en-US"/>
          </a:p>
        </p:txBody>
      </p:sp>
    </p:spTree>
    <p:extLst>
      <p:ext uri="{BB962C8B-B14F-4D97-AF65-F5344CB8AC3E}">
        <p14:creationId xmlns:p14="http://schemas.microsoft.com/office/powerpoint/2010/main" val="5808362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E656C82-8EFC-6E49-9204-504FC6B8F4B7}" type="slidenum">
              <a:rPr lang="en-US" smtClean="0"/>
              <a:t>3</a:t>
            </a:fld>
            <a:endParaRPr lang="en-US"/>
          </a:p>
        </p:txBody>
      </p:sp>
    </p:spTree>
    <p:extLst>
      <p:ext uri="{BB962C8B-B14F-4D97-AF65-F5344CB8AC3E}">
        <p14:creationId xmlns:p14="http://schemas.microsoft.com/office/powerpoint/2010/main" val="8690373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E656C82-8EFC-6E49-9204-504FC6B8F4B7}" type="slidenum">
              <a:rPr lang="en-US" smtClean="0"/>
              <a:t>4</a:t>
            </a:fld>
            <a:endParaRPr lang="en-US"/>
          </a:p>
        </p:txBody>
      </p:sp>
    </p:spTree>
    <p:extLst>
      <p:ext uri="{BB962C8B-B14F-4D97-AF65-F5344CB8AC3E}">
        <p14:creationId xmlns:p14="http://schemas.microsoft.com/office/powerpoint/2010/main" val="8631988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E656C82-8EFC-6E49-9204-504FC6B8F4B7}" type="slidenum">
              <a:rPr lang="en-US" smtClean="0"/>
              <a:t>5</a:t>
            </a:fld>
            <a:endParaRPr lang="en-US"/>
          </a:p>
        </p:txBody>
      </p:sp>
    </p:spTree>
    <p:extLst>
      <p:ext uri="{BB962C8B-B14F-4D97-AF65-F5344CB8AC3E}">
        <p14:creationId xmlns:p14="http://schemas.microsoft.com/office/powerpoint/2010/main" val="92453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E656C82-8EFC-6E49-9204-504FC6B8F4B7}" type="slidenum">
              <a:rPr lang="en-US" smtClean="0"/>
              <a:t>6</a:t>
            </a:fld>
            <a:endParaRPr lang="en-US"/>
          </a:p>
        </p:txBody>
      </p:sp>
    </p:spTree>
    <p:extLst>
      <p:ext uri="{BB962C8B-B14F-4D97-AF65-F5344CB8AC3E}">
        <p14:creationId xmlns:p14="http://schemas.microsoft.com/office/powerpoint/2010/main" val="1617969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E656C82-8EFC-6E49-9204-504FC6B8F4B7}" type="slidenum">
              <a:rPr lang="en-US" smtClean="0"/>
              <a:t>7</a:t>
            </a:fld>
            <a:endParaRPr lang="en-US"/>
          </a:p>
        </p:txBody>
      </p:sp>
    </p:spTree>
    <p:extLst>
      <p:ext uri="{BB962C8B-B14F-4D97-AF65-F5344CB8AC3E}">
        <p14:creationId xmlns:p14="http://schemas.microsoft.com/office/powerpoint/2010/main" val="16522698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E656C82-8EFC-6E49-9204-504FC6B8F4B7}" type="slidenum">
              <a:rPr lang="en-US" smtClean="0"/>
              <a:t>8</a:t>
            </a:fld>
            <a:endParaRPr lang="en-US"/>
          </a:p>
        </p:txBody>
      </p:sp>
    </p:spTree>
    <p:extLst>
      <p:ext uri="{BB962C8B-B14F-4D97-AF65-F5344CB8AC3E}">
        <p14:creationId xmlns:p14="http://schemas.microsoft.com/office/powerpoint/2010/main" val="9347874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E656C82-8EFC-6E49-9204-504FC6B8F4B7}" type="slidenum">
              <a:rPr lang="en-US" smtClean="0"/>
              <a:t>9</a:t>
            </a:fld>
            <a:endParaRPr lang="en-US"/>
          </a:p>
        </p:txBody>
      </p:sp>
    </p:spTree>
    <p:extLst>
      <p:ext uri="{BB962C8B-B14F-4D97-AF65-F5344CB8AC3E}">
        <p14:creationId xmlns:p14="http://schemas.microsoft.com/office/powerpoint/2010/main" val="4797384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E656C82-8EFC-6E49-9204-504FC6B8F4B7}" type="slidenum">
              <a:rPr lang="en-US" smtClean="0"/>
              <a:t>10</a:t>
            </a:fld>
            <a:endParaRPr lang="en-US"/>
          </a:p>
        </p:txBody>
      </p:sp>
    </p:spTree>
    <p:extLst>
      <p:ext uri="{BB962C8B-B14F-4D97-AF65-F5344CB8AC3E}">
        <p14:creationId xmlns:p14="http://schemas.microsoft.com/office/powerpoint/2010/main" val="6866790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C8B7508-7FB9-EF4C-9AA9-35933A9B80BB}" type="datetime1">
              <a:rPr lang="en-US" smtClean="0"/>
              <a:t>10/10/16</a:t>
            </a:fld>
            <a:endParaRPr lang="en-US"/>
          </a:p>
        </p:txBody>
      </p:sp>
      <p:sp>
        <p:nvSpPr>
          <p:cNvPr id="5" name="Footer Placeholder 4"/>
          <p:cNvSpPr>
            <a:spLocks noGrp="1"/>
          </p:cNvSpPr>
          <p:nvPr>
            <p:ph type="ftr" sz="quarter" idx="11"/>
          </p:nvPr>
        </p:nvSpPr>
        <p:spPr/>
        <p:txBody>
          <a:bodyPr/>
          <a:lstStyle/>
          <a:p>
            <a:r>
              <a:rPr lang="hu-HU" smtClean="0"/>
              <a:t>GSA 2016</a:t>
            </a:r>
            <a:endParaRPr lang="en-US"/>
          </a:p>
        </p:txBody>
      </p:sp>
      <p:sp>
        <p:nvSpPr>
          <p:cNvPr id="6" name="Slide Number Placeholder 5"/>
          <p:cNvSpPr>
            <a:spLocks noGrp="1"/>
          </p:cNvSpPr>
          <p:nvPr>
            <p:ph type="sldNum" sz="quarter" idx="12"/>
          </p:nvPr>
        </p:nvSpPr>
        <p:spPr/>
        <p:txBody>
          <a:bodyPr/>
          <a:lstStyle/>
          <a:p>
            <a:fld id="{C8AB96F7-398D-1147-893E-E0989D427C65}" type="slidenum">
              <a:rPr lang="en-US" smtClean="0"/>
              <a:t>‹#›</a:t>
            </a:fld>
            <a:endParaRPr lang="en-US"/>
          </a:p>
        </p:txBody>
      </p:sp>
    </p:spTree>
    <p:extLst>
      <p:ext uri="{BB962C8B-B14F-4D97-AF65-F5344CB8AC3E}">
        <p14:creationId xmlns:p14="http://schemas.microsoft.com/office/powerpoint/2010/main" val="1805769835"/>
      </p:ext>
    </p:extLst>
  </p:cSld>
  <p:clrMapOvr>
    <a:masterClrMapping/>
  </p:clrMapOvr>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CA82B84-C68B-CD48-B1AA-5CB7F179F27F}" type="datetime1">
              <a:rPr lang="en-US" smtClean="0"/>
              <a:t>10/10/16</a:t>
            </a:fld>
            <a:endParaRPr lang="en-US"/>
          </a:p>
        </p:txBody>
      </p:sp>
      <p:sp>
        <p:nvSpPr>
          <p:cNvPr id="5" name="Footer Placeholder 4"/>
          <p:cNvSpPr>
            <a:spLocks noGrp="1"/>
          </p:cNvSpPr>
          <p:nvPr>
            <p:ph type="ftr" sz="quarter" idx="11"/>
          </p:nvPr>
        </p:nvSpPr>
        <p:spPr/>
        <p:txBody>
          <a:bodyPr/>
          <a:lstStyle/>
          <a:p>
            <a:r>
              <a:rPr lang="hu-HU" smtClean="0"/>
              <a:t>GSA 2016</a:t>
            </a:r>
            <a:endParaRPr lang="en-US"/>
          </a:p>
        </p:txBody>
      </p:sp>
      <p:sp>
        <p:nvSpPr>
          <p:cNvPr id="6" name="Slide Number Placeholder 5"/>
          <p:cNvSpPr>
            <a:spLocks noGrp="1"/>
          </p:cNvSpPr>
          <p:nvPr>
            <p:ph type="sldNum" sz="quarter" idx="12"/>
          </p:nvPr>
        </p:nvSpPr>
        <p:spPr/>
        <p:txBody>
          <a:bodyPr/>
          <a:lstStyle/>
          <a:p>
            <a:fld id="{C8AB96F7-398D-1147-893E-E0989D427C65}" type="slidenum">
              <a:rPr lang="en-US" smtClean="0"/>
              <a:t>‹#›</a:t>
            </a:fld>
            <a:endParaRPr lang="en-US"/>
          </a:p>
        </p:txBody>
      </p:sp>
    </p:spTree>
    <p:extLst>
      <p:ext uri="{BB962C8B-B14F-4D97-AF65-F5344CB8AC3E}">
        <p14:creationId xmlns:p14="http://schemas.microsoft.com/office/powerpoint/2010/main" val="14681748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0C412BF-C899-CE49-B423-8C7F9707C5C4}" type="datetime1">
              <a:rPr lang="en-US" smtClean="0"/>
              <a:t>10/10/16</a:t>
            </a:fld>
            <a:endParaRPr lang="en-US"/>
          </a:p>
        </p:txBody>
      </p:sp>
      <p:sp>
        <p:nvSpPr>
          <p:cNvPr id="5" name="Footer Placeholder 4"/>
          <p:cNvSpPr>
            <a:spLocks noGrp="1"/>
          </p:cNvSpPr>
          <p:nvPr>
            <p:ph type="ftr" sz="quarter" idx="11"/>
          </p:nvPr>
        </p:nvSpPr>
        <p:spPr/>
        <p:txBody>
          <a:bodyPr/>
          <a:lstStyle/>
          <a:p>
            <a:r>
              <a:rPr lang="hu-HU" smtClean="0"/>
              <a:t>GSA 2016</a:t>
            </a:r>
            <a:endParaRPr lang="en-US"/>
          </a:p>
        </p:txBody>
      </p:sp>
      <p:sp>
        <p:nvSpPr>
          <p:cNvPr id="6" name="Slide Number Placeholder 5"/>
          <p:cNvSpPr>
            <a:spLocks noGrp="1"/>
          </p:cNvSpPr>
          <p:nvPr>
            <p:ph type="sldNum" sz="quarter" idx="12"/>
          </p:nvPr>
        </p:nvSpPr>
        <p:spPr/>
        <p:txBody>
          <a:bodyPr/>
          <a:lstStyle/>
          <a:p>
            <a:fld id="{C8AB96F7-398D-1147-893E-E0989D427C65}" type="slidenum">
              <a:rPr lang="en-US" smtClean="0"/>
              <a:t>‹#›</a:t>
            </a:fld>
            <a:endParaRPr lang="en-US"/>
          </a:p>
        </p:txBody>
      </p:sp>
    </p:spTree>
    <p:extLst>
      <p:ext uri="{BB962C8B-B14F-4D97-AF65-F5344CB8AC3E}">
        <p14:creationId xmlns:p14="http://schemas.microsoft.com/office/powerpoint/2010/main" val="1028087323"/>
      </p:ext>
    </p:extLst>
  </p:cSld>
  <p:clrMapOvr>
    <a:masterClrMapping/>
  </p:clrMapOvr>
  <p:extLst mod="1">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DE79856-F47E-3445-A5E9-2CE10C088EBC}" type="datetime1">
              <a:rPr lang="en-US" smtClean="0"/>
              <a:t>10/10/16</a:t>
            </a:fld>
            <a:endParaRPr lang="en-US"/>
          </a:p>
        </p:txBody>
      </p:sp>
      <p:sp>
        <p:nvSpPr>
          <p:cNvPr id="5" name="Footer Placeholder 4"/>
          <p:cNvSpPr>
            <a:spLocks noGrp="1"/>
          </p:cNvSpPr>
          <p:nvPr>
            <p:ph type="ftr" sz="quarter" idx="11"/>
          </p:nvPr>
        </p:nvSpPr>
        <p:spPr/>
        <p:txBody>
          <a:bodyPr/>
          <a:lstStyle/>
          <a:p>
            <a:r>
              <a:rPr lang="hu-HU" smtClean="0"/>
              <a:t>GSA 2016</a:t>
            </a:r>
            <a:endParaRPr lang="en-US"/>
          </a:p>
        </p:txBody>
      </p:sp>
      <p:sp>
        <p:nvSpPr>
          <p:cNvPr id="6" name="Slide Number Placeholder 5"/>
          <p:cNvSpPr>
            <a:spLocks noGrp="1"/>
          </p:cNvSpPr>
          <p:nvPr>
            <p:ph type="sldNum" sz="quarter" idx="12"/>
          </p:nvPr>
        </p:nvSpPr>
        <p:spPr/>
        <p:txBody>
          <a:bodyPr/>
          <a:lstStyle/>
          <a:p>
            <a:fld id="{C8AB96F7-398D-1147-893E-E0989D427C65}" type="slidenum">
              <a:rPr lang="en-US" smtClean="0"/>
              <a:t>‹#›</a:t>
            </a:fld>
            <a:endParaRPr lang="en-US"/>
          </a:p>
        </p:txBody>
      </p:sp>
    </p:spTree>
    <p:extLst>
      <p:ext uri="{BB962C8B-B14F-4D97-AF65-F5344CB8AC3E}">
        <p14:creationId xmlns:p14="http://schemas.microsoft.com/office/powerpoint/2010/main" val="13347174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DE9817C-14E9-8349-A883-F80866B47E61}" type="datetime1">
              <a:rPr lang="en-US" smtClean="0"/>
              <a:t>10/10/16</a:t>
            </a:fld>
            <a:endParaRPr lang="en-US"/>
          </a:p>
        </p:txBody>
      </p:sp>
      <p:sp>
        <p:nvSpPr>
          <p:cNvPr id="5" name="Footer Placeholder 4"/>
          <p:cNvSpPr>
            <a:spLocks noGrp="1"/>
          </p:cNvSpPr>
          <p:nvPr>
            <p:ph type="ftr" sz="quarter" idx="11"/>
          </p:nvPr>
        </p:nvSpPr>
        <p:spPr/>
        <p:txBody>
          <a:bodyPr/>
          <a:lstStyle/>
          <a:p>
            <a:r>
              <a:rPr lang="hu-HU" smtClean="0"/>
              <a:t>GSA 2016</a:t>
            </a:r>
            <a:endParaRPr lang="en-US"/>
          </a:p>
        </p:txBody>
      </p:sp>
      <p:sp>
        <p:nvSpPr>
          <p:cNvPr id="6" name="Slide Number Placeholder 5"/>
          <p:cNvSpPr>
            <a:spLocks noGrp="1"/>
          </p:cNvSpPr>
          <p:nvPr>
            <p:ph type="sldNum" sz="quarter" idx="12"/>
          </p:nvPr>
        </p:nvSpPr>
        <p:spPr/>
        <p:txBody>
          <a:bodyPr/>
          <a:lstStyle/>
          <a:p>
            <a:fld id="{C8AB96F7-398D-1147-893E-E0989D427C65}" type="slidenum">
              <a:rPr lang="en-US" smtClean="0"/>
              <a:t>‹#›</a:t>
            </a:fld>
            <a:endParaRPr lang="en-US"/>
          </a:p>
        </p:txBody>
      </p:sp>
    </p:spTree>
    <p:extLst>
      <p:ext uri="{BB962C8B-B14F-4D97-AF65-F5344CB8AC3E}">
        <p14:creationId xmlns:p14="http://schemas.microsoft.com/office/powerpoint/2010/main" val="2129337972"/>
      </p:ext>
    </p:extLst>
  </p:cSld>
  <p:clrMapOvr>
    <a:masterClrMapping/>
  </p:clrMapOvr>
  <p:extLst mod="1">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C9BB044-7B26-1648-B237-33AD816176DA}" type="datetime1">
              <a:rPr lang="en-US" smtClean="0"/>
              <a:t>10/10/16</a:t>
            </a:fld>
            <a:endParaRPr lang="en-US"/>
          </a:p>
        </p:txBody>
      </p:sp>
      <p:sp>
        <p:nvSpPr>
          <p:cNvPr id="6" name="Footer Placeholder 5"/>
          <p:cNvSpPr>
            <a:spLocks noGrp="1"/>
          </p:cNvSpPr>
          <p:nvPr>
            <p:ph type="ftr" sz="quarter" idx="11"/>
          </p:nvPr>
        </p:nvSpPr>
        <p:spPr/>
        <p:txBody>
          <a:bodyPr/>
          <a:lstStyle/>
          <a:p>
            <a:r>
              <a:rPr lang="hu-HU" smtClean="0"/>
              <a:t>GSA 2016</a:t>
            </a:r>
            <a:endParaRPr lang="en-US"/>
          </a:p>
        </p:txBody>
      </p:sp>
      <p:sp>
        <p:nvSpPr>
          <p:cNvPr id="7" name="Slide Number Placeholder 6"/>
          <p:cNvSpPr>
            <a:spLocks noGrp="1"/>
          </p:cNvSpPr>
          <p:nvPr>
            <p:ph type="sldNum" sz="quarter" idx="12"/>
          </p:nvPr>
        </p:nvSpPr>
        <p:spPr/>
        <p:txBody>
          <a:bodyPr/>
          <a:lstStyle/>
          <a:p>
            <a:fld id="{C8AB96F7-398D-1147-893E-E0989D427C65}" type="slidenum">
              <a:rPr lang="en-US" smtClean="0"/>
              <a:t>‹#›</a:t>
            </a:fld>
            <a:endParaRPr lang="en-US"/>
          </a:p>
        </p:txBody>
      </p:sp>
    </p:spTree>
    <p:extLst>
      <p:ext uri="{BB962C8B-B14F-4D97-AF65-F5344CB8AC3E}">
        <p14:creationId xmlns:p14="http://schemas.microsoft.com/office/powerpoint/2010/main" val="2115801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09698E7-A7B7-FE4B-A850-6CAF933E244B}" type="datetime1">
              <a:rPr lang="en-US" smtClean="0"/>
              <a:t>10/10/16</a:t>
            </a:fld>
            <a:endParaRPr lang="en-US"/>
          </a:p>
        </p:txBody>
      </p:sp>
      <p:sp>
        <p:nvSpPr>
          <p:cNvPr id="8" name="Footer Placeholder 7"/>
          <p:cNvSpPr>
            <a:spLocks noGrp="1"/>
          </p:cNvSpPr>
          <p:nvPr>
            <p:ph type="ftr" sz="quarter" idx="11"/>
          </p:nvPr>
        </p:nvSpPr>
        <p:spPr/>
        <p:txBody>
          <a:bodyPr/>
          <a:lstStyle/>
          <a:p>
            <a:r>
              <a:rPr lang="hu-HU" smtClean="0"/>
              <a:t>GSA 2016</a:t>
            </a:r>
            <a:endParaRPr lang="en-US"/>
          </a:p>
        </p:txBody>
      </p:sp>
      <p:sp>
        <p:nvSpPr>
          <p:cNvPr id="9" name="Slide Number Placeholder 8"/>
          <p:cNvSpPr>
            <a:spLocks noGrp="1"/>
          </p:cNvSpPr>
          <p:nvPr>
            <p:ph type="sldNum" sz="quarter" idx="12"/>
          </p:nvPr>
        </p:nvSpPr>
        <p:spPr/>
        <p:txBody>
          <a:bodyPr/>
          <a:lstStyle/>
          <a:p>
            <a:fld id="{C8AB96F7-398D-1147-893E-E0989D427C65}" type="slidenum">
              <a:rPr lang="en-US" smtClean="0"/>
              <a:t>‹#›</a:t>
            </a:fld>
            <a:endParaRPr lang="en-US"/>
          </a:p>
        </p:txBody>
      </p:sp>
    </p:spTree>
    <p:extLst>
      <p:ext uri="{BB962C8B-B14F-4D97-AF65-F5344CB8AC3E}">
        <p14:creationId xmlns:p14="http://schemas.microsoft.com/office/powerpoint/2010/main" val="99074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1A527C5-20D8-554D-B830-A8B57D768B7B}" type="datetime1">
              <a:rPr lang="en-US" smtClean="0"/>
              <a:t>10/10/16</a:t>
            </a:fld>
            <a:endParaRPr lang="en-US"/>
          </a:p>
        </p:txBody>
      </p:sp>
      <p:sp>
        <p:nvSpPr>
          <p:cNvPr id="4" name="Footer Placeholder 3"/>
          <p:cNvSpPr>
            <a:spLocks noGrp="1"/>
          </p:cNvSpPr>
          <p:nvPr>
            <p:ph type="ftr" sz="quarter" idx="11"/>
          </p:nvPr>
        </p:nvSpPr>
        <p:spPr/>
        <p:txBody>
          <a:bodyPr/>
          <a:lstStyle/>
          <a:p>
            <a:r>
              <a:rPr lang="hu-HU" smtClean="0"/>
              <a:t>GSA 2016</a:t>
            </a:r>
            <a:endParaRPr lang="en-US"/>
          </a:p>
        </p:txBody>
      </p:sp>
      <p:sp>
        <p:nvSpPr>
          <p:cNvPr id="5" name="Slide Number Placeholder 4"/>
          <p:cNvSpPr>
            <a:spLocks noGrp="1"/>
          </p:cNvSpPr>
          <p:nvPr>
            <p:ph type="sldNum" sz="quarter" idx="12"/>
          </p:nvPr>
        </p:nvSpPr>
        <p:spPr/>
        <p:txBody>
          <a:bodyPr/>
          <a:lstStyle/>
          <a:p>
            <a:fld id="{C8AB96F7-398D-1147-893E-E0989D427C65}" type="slidenum">
              <a:rPr lang="en-US" smtClean="0"/>
              <a:t>‹#›</a:t>
            </a:fld>
            <a:endParaRPr lang="en-US"/>
          </a:p>
        </p:txBody>
      </p:sp>
    </p:spTree>
    <p:extLst>
      <p:ext uri="{BB962C8B-B14F-4D97-AF65-F5344CB8AC3E}">
        <p14:creationId xmlns:p14="http://schemas.microsoft.com/office/powerpoint/2010/main" val="8486396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FAEFE4-E604-954A-B9C5-0A10B13438E2}" type="datetime1">
              <a:rPr lang="en-US" smtClean="0"/>
              <a:t>10/10/16</a:t>
            </a:fld>
            <a:endParaRPr lang="en-US"/>
          </a:p>
        </p:txBody>
      </p:sp>
      <p:sp>
        <p:nvSpPr>
          <p:cNvPr id="3" name="Footer Placeholder 2"/>
          <p:cNvSpPr>
            <a:spLocks noGrp="1"/>
          </p:cNvSpPr>
          <p:nvPr>
            <p:ph type="ftr" sz="quarter" idx="11"/>
          </p:nvPr>
        </p:nvSpPr>
        <p:spPr/>
        <p:txBody>
          <a:bodyPr/>
          <a:lstStyle/>
          <a:p>
            <a:r>
              <a:rPr lang="hu-HU" smtClean="0"/>
              <a:t>GSA 2016</a:t>
            </a:r>
            <a:endParaRPr lang="en-US"/>
          </a:p>
        </p:txBody>
      </p:sp>
      <p:sp>
        <p:nvSpPr>
          <p:cNvPr id="4" name="Slide Number Placeholder 3"/>
          <p:cNvSpPr>
            <a:spLocks noGrp="1"/>
          </p:cNvSpPr>
          <p:nvPr>
            <p:ph type="sldNum" sz="quarter" idx="12"/>
          </p:nvPr>
        </p:nvSpPr>
        <p:spPr/>
        <p:txBody>
          <a:bodyPr/>
          <a:lstStyle/>
          <a:p>
            <a:fld id="{C8AB96F7-398D-1147-893E-E0989D427C65}" type="slidenum">
              <a:rPr lang="en-US" smtClean="0"/>
              <a:t>‹#›</a:t>
            </a:fld>
            <a:endParaRPr lang="en-US"/>
          </a:p>
        </p:txBody>
      </p:sp>
    </p:spTree>
    <p:extLst>
      <p:ext uri="{BB962C8B-B14F-4D97-AF65-F5344CB8AC3E}">
        <p14:creationId xmlns:p14="http://schemas.microsoft.com/office/powerpoint/2010/main" val="16480003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7E6169-DBC3-7F47-AE9A-F8865B0A98B5}" type="datetime1">
              <a:rPr lang="en-US" smtClean="0"/>
              <a:t>10/10/16</a:t>
            </a:fld>
            <a:endParaRPr lang="en-US"/>
          </a:p>
        </p:txBody>
      </p:sp>
      <p:sp>
        <p:nvSpPr>
          <p:cNvPr id="6" name="Footer Placeholder 5"/>
          <p:cNvSpPr>
            <a:spLocks noGrp="1"/>
          </p:cNvSpPr>
          <p:nvPr>
            <p:ph type="ftr" sz="quarter" idx="11"/>
          </p:nvPr>
        </p:nvSpPr>
        <p:spPr/>
        <p:txBody>
          <a:bodyPr/>
          <a:lstStyle/>
          <a:p>
            <a:r>
              <a:rPr lang="hu-HU" smtClean="0"/>
              <a:t>GSA 2016</a:t>
            </a:r>
            <a:endParaRPr lang="en-US"/>
          </a:p>
        </p:txBody>
      </p:sp>
      <p:sp>
        <p:nvSpPr>
          <p:cNvPr id="7" name="Slide Number Placeholder 6"/>
          <p:cNvSpPr>
            <a:spLocks noGrp="1"/>
          </p:cNvSpPr>
          <p:nvPr>
            <p:ph type="sldNum" sz="quarter" idx="12"/>
          </p:nvPr>
        </p:nvSpPr>
        <p:spPr/>
        <p:txBody>
          <a:bodyPr/>
          <a:lstStyle/>
          <a:p>
            <a:fld id="{C8AB96F7-398D-1147-893E-E0989D427C65}" type="slidenum">
              <a:rPr lang="en-US" smtClean="0"/>
              <a:t>‹#›</a:t>
            </a:fld>
            <a:endParaRPr lang="en-US"/>
          </a:p>
        </p:txBody>
      </p:sp>
    </p:spTree>
    <p:extLst>
      <p:ext uri="{BB962C8B-B14F-4D97-AF65-F5344CB8AC3E}">
        <p14:creationId xmlns:p14="http://schemas.microsoft.com/office/powerpoint/2010/main" val="18452702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B71892-311A-D945-875F-B0E932854019}" type="datetime1">
              <a:rPr lang="en-US" smtClean="0"/>
              <a:t>10/10/16</a:t>
            </a:fld>
            <a:endParaRPr lang="en-US"/>
          </a:p>
        </p:txBody>
      </p:sp>
      <p:sp>
        <p:nvSpPr>
          <p:cNvPr id="6" name="Footer Placeholder 5"/>
          <p:cNvSpPr>
            <a:spLocks noGrp="1"/>
          </p:cNvSpPr>
          <p:nvPr>
            <p:ph type="ftr" sz="quarter" idx="11"/>
          </p:nvPr>
        </p:nvSpPr>
        <p:spPr/>
        <p:txBody>
          <a:bodyPr/>
          <a:lstStyle/>
          <a:p>
            <a:r>
              <a:rPr lang="hu-HU" smtClean="0"/>
              <a:t>GSA 2016</a:t>
            </a:r>
            <a:endParaRPr lang="en-US"/>
          </a:p>
        </p:txBody>
      </p:sp>
      <p:sp>
        <p:nvSpPr>
          <p:cNvPr id="7" name="Slide Number Placeholder 6"/>
          <p:cNvSpPr>
            <a:spLocks noGrp="1"/>
          </p:cNvSpPr>
          <p:nvPr>
            <p:ph type="sldNum" sz="quarter" idx="12"/>
          </p:nvPr>
        </p:nvSpPr>
        <p:spPr/>
        <p:txBody>
          <a:bodyPr/>
          <a:lstStyle/>
          <a:p>
            <a:fld id="{C8AB96F7-398D-1147-893E-E0989D427C65}" type="slidenum">
              <a:rPr lang="en-US" smtClean="0"/>
              <a:t>‹#›</a:t>
            </a:fld>
            <a:endParaRPr lang="en-US"/>
          </a:p>
        </p:txBody>
      </p:sp>
    </p:spTree>
    <p:extLst>
      <p:ext uri="{BB962C8B-B14F-4D97-AF65-F5344CB8AC3E}">
        <p14:creationId xmlns:p14="http://schemas.microsoft.com/office/powerpoint/2010/main" val="164631686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237551-8FEB-8E4E-8B87-B006995C086E}" type="datetime1">
              <a:rPr lang="en-US" smtClean="0"/>
              <a:t>10/10/16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hu-HU" smtClean="0"/>
              <a:t>GSA 2016</a:t>
            </a: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AB96F7-398D-1147-893E-E0989D427C65}" type="slidenum">
              <a:rPr lang="en-US" smtClean="0"/>
              <a:t>‹#›</a:t>
            </a:fld>
            <a:endParaRPr lang="en-US"/>
          </a:p>
        </p:txBody>
      </p:sp>
    </p:spTree>
    <p:extLst>
      <p:ext uri="{BB962C8B-B14F-4D97-AF65-F5344CB8AC3E}">
        <p14:creationId xmlns:p14="http://schemas.microsoft.com/office/powerpoint/2010/main" val="902313786"/>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emf"/><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3.emf"/><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image" Target="../media/image30.tiff"/><Relationship Id="rId4" Type="http://schemas.openxmlformats.org/officeDocument/2006/relationships/image" Target="../media/image31.tiff"/><Relationship Id="rId5"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tif"/></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5" Type="http://schemas.openxmlformats.org/officeDocument/2006/relationships/image" Target="../media/image5.jpeg"/><Relationship Id="rId6" Type="http://schemas.openxmlformats.org/officeDocument/2006/relationships/image" Target="../media/image6.tif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jpeg"/><Relationship Id="rId7"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14.png"/><Relationship Id="rId5" Type="http://schemas.openxmlformats.org/officeDocument/2006/relationships/image" Target="../media/image15.jpeg"/><Relationship Id="rId6" Type="http://schemas.openxmlformats.org/officeDocument/2006/relationships/image" Target="../media/image16.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jpe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40921" y="1"/>
            <a:ext cx="10110158" cy="1621765"/>
          </a:xfrm>
          <a:ln>
            <a:noFill/>
          </a:ln>
        </p:spPr>
        <p:txBody>
          <a:bodyPr>
            <a:noAutofit/>
          </a:bodyPr>
          <a:lstStyle/>
          <a:p>
            <a:r>
              <a:rPr lang="en-US" sz="3600" dirty="0">
                <a:latin typeface="Arial" charset="0"/>
                <a:ea typeface="Arial" charset="0"/>
                <a:cs typeface="Arial" charset="0"/>
              </a:rPr>
              <a:t>Constraining latest Holocene expansion and 20</a:t>
            </a:r>
            <a:r>
              <a:rPr lang="en-US" sz="3600" baseline="30000" dirty="0">
                <a:latin typeface="Arial" charset="0"/>
                <a:ea typeface="Arial" charset="0"/>
                <a:cs typeface="Arial" charset="0"/>
              </a:rPr>
              <a:t>th</a:t>
            </a:r>
            <a:r>
              <a:rPr lang="en-US" sz="3600" dirty="0">
                <a:latin typeface="Arial" charset="0"/>
                <a:ea typeface="Arial" charset="0"/>
                <a:cs typeface="Arial" charset="0"/>
              </a:rPr>
              <a:t> century retreat of a small Canadian Arctic ice cap using entombed vegetation</a:t>
            </a:r>
          </a:p>
        </p:txBody>
      </p:sp>
      <p:sp>
        <p:nvSpPr>
          <p:cNvPr id="3" name="Subtitle 2"/>
          <p:cNvSpPr>
            <a:spLocks noGrp="1"/>
          </p:cNvSpPr>
          <p:nvPr>
            <p:ph type="subTitle" idx="1"/>
          </p:nvPr>
        </p:nvSpPr>
        <p:spPr>
          <a:xfrm>
            <a:off x="1524000" y="5241919"/>
            <a:ext cx="9144000" cy="1655762"/>
          </a:xfrm>
        </p:spPr>
        <p:txBody>
          <a:bodyPr>
            <a:normAutofit lnSpcReduction="10000"/>
          </a:bodyPr>
          <a:lstStyle/>
          <a:p>
            <a:r>
              <a:rPr lang="en-US" dirty="0">
                <a:latin typeface="Arial" charset="0"/>
                <a:ea typeface="Arial" charset="0"/>
                <a:cs typeface="Arial" charset="0"/>
              </a:rPr>
              <a:t>Simon </a:t>
            </a:r>
            <a:r>
              <a:rPr lang="en-US" dirty="0" smtClean="0">
                <a:latin typeface="Arial" charset="0"/>
                <a:ea typeface="Arial" charset="0"/>
                <a:cs typeface="Arial" charset="0"/>
              </a:rPr>
              <a:t>Pendleton, Gifford Miller, Robert Anderson, Sarah Crump</a:t>
            </a:r>
          </a:p>
          <a:p>
            <a:r>
              <a:rPr lang="en-US" dirty="0" smtClean="0">
                <a:latin typeface="Arial" charset="0"/>
                <a:ea typeface="Arial" charset="0"/>
                <a:cs typeface="Arial" charset="0"/>
              </a:rPr>
              <a:t>28 September 2016</a:t>
            </a:r>
            <a:endParaRPr lang="en-US" dirty="0">
              <a:latin typeface="Arial" charset="0"/>
              <a:ea typeface="Arial" charset="0"/>
              <a:cs typeface="Arial" charset="0"/>
            </a:endParaRPr>
          </a:p>
          <a:p>
            <a:r>
              <a:rPr lang="en-US" dirty="0" smtClean="0">
                <a:latin typeface="Arial" charset="0"/>
                <a:ea typeface="Arial" charset="0"/>
                <a:cs typeface="Arial" charset="0"/>
              </a:rPr>
              <a:t>INSTAAR/Dept</a:t>
            </a:r>
            <a:r>
              <a:rPr lang="en-US" dirty="0">
                <a:latin typeface="Arial" charset="0"/>
                <a:ea typeface="Arial" charset="0"/>
                <a:cs typeface="Arial" charset="0"/>
              </a:rPr>
              <a:t>. of Geological </a:t>
            </a:r>
            <a:r>
              <a:rPr lang="en-US" dirty="0" smtClean="0">
                <a:latin typeface="Arial" charset="0"/>
                <a:ea typeface="Arial" charset="0"/>
                <a:cs typeface="Arial" charset="0"/>
              </a:rPr>
              <a:t>Sciences</a:t>
            </a:r>
          </a:p>
          <a:p>
            <a:r>
              <a:rPr lang="en-US" dirty="0" smtClean="0">
                <a:latin typeface="Arial" charset="0"/>
                <a:ea typeface="Arial" charset="0"/>
                <a:cs typeface="Arial" charset="0"/>
              </a:rPr>
              <a:t>University of Colorado Boulder</a:t>
            </a:r>
            <a:endParaRPr lang="en-US" dirty="0">
              <a:latin typeface="Arial" charset="0"/>
              <a:ea typeface="Arial" charset="0"/>
              <a:cs typeface="Arial" charset="0"/>
            </a:endParaRPr>
          </a:p>
          <a:p>
            <a:endParaRPr lang="en-US" dirty="0">
              <a:latin typeface="Arial" charset="0"/>
              <a:ea typeface="Arial" charset="0"/>
              <a:cs typeface="Arial" charset="0"/>
            </a:endParaRPr>
          </a:p>
        </p:txBody>
      </p:sp>
      <p:pic>
        <p:nvPicPr>
          <p:cNvPr id="10" name="Picture 9"/>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81200" y="1915065"/>
            <a:ext cx="11829600" cy="2570672"/>
          </a:xfrm>
          <a:prstGeom prst="rect">
            <a:avLst/>
          </a:prstGeom>
        </p:spPr>
      </p:pic>
      <p:cxnSp>
        <p:nvCxnSpPr>
          <p:cNvPr id="12" name="Straight Connector 11"/>
          <p:cNvCxnSpPr/>
          <p:nvPr/>
        </p:nvCxnSpPr>
        <p:spPr>
          <a:xfrm>
            <a:off x="339852" y="1621766"/>
            <a:ext cx="1151229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86724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4759036" cy="4781652"/>
          </a:xfrm>
        </p:spPr>
        <p:txBody>
          <a:bodyPr>
            <a:normAutofit/>
          </a:bodyPr>
          <a:lstStyle/>
          <a:p>
            <a:r>
              <a:rPr lang="en-US" dirty="0" smtClean="0"/>
              <a:t>Knowns:</a:t>
            </a:r>
          </a:p>
          <a:p>
            <a:pPr lvl="1"/>
            <a:r>
              <a:rPr lang="en-US" dirty="0" smtClean="0"/>
              <a:t>Where the advancing ice margin was at ~0, 1000, 1910 CE</a:t>
            </a:r>
          </a:p>
          <a:p>
            <a:r>
              <a:rPr lang="en-US" dirty="0" smtClean="0"/>
              <a:t>Unknowns:</a:t>
            </a:r>
          </a:p>
          <a:p>
            <a:pPr lvl="1"/>
            <a:r>
              <a:rPr lang="en-US" dirty="0" smtClean="0"/>
              <a:t>What climate history is required to match the observed chronology?</a:t>
            </a:r>
          </a:p>
          <a:p>
            <a:pPr lvl="1"/>
            <a:endParaRPr lang="en-US" dirty="0"/>
          </a:p>
          <a:p>
            <a:r>
              <a:rPr lang="en-US" dirty="0" smtClean="0"/>
              <a:t>What can model simulations tell us?</a:t>
            </a:r>
            <a:endParaRPr lang="en-US" dirty="0"/>
          </a:p>
        </p:txBody>
      </p:sp>
      <p:sp>
        <p:nvSpPr>
          <p:cNvPr id="4" name="Rectangle 3"/>
          <p:cNvSpPr/>
          <p:nvPr/>
        </p:nvSpPr>
        <p:spPr>
          <a:xfrm>
            <a:off x="0" y="0"/>
            <a:ext cx="12192000" cy="8046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1"/>
            <a:ext cx="12192000" cy="804673"/>
          </a:xfrm>
        </p:spPr>
        <p:txBody>
          <a:bodyPr/>
          <a:lstStyle/>
          <a:p>
            <a:r>
              <a:rPr lang="en-US" dirty="0" smtClean="0"/>
              <a:t>Ice Cap Modeling: Spatial-Temporal Constraints</a:t>
            </a:r>
            <a:endParaRPr lang="en-US" dirty="0"/>
          </a:p>
        </p:txBody>
      </p:sp>
      <p:pic>
        <p:nvPicPr>
          <p:cNvPr id="6" name="Picture 5"/>
          <p:cNvPicPr>
            <a:picLocks noChangeAspect="1"/>
          </p:cNvPicPr>
          <p:nvPr/>
        </p:nvPicPr>
        <p:blipFill rotWithShape="1">
          <a:blip r:embed="rId3" cstate="hqprint">
            <a:extLst>
              <a:ext uri="{28A0092B-C50C-407E-A947-70E740481C1C}">
                <a14:useLocalDpi xmlns:a14="http://schemas.microsoft.com/office/drawing/2010/main"/>
              </a:ext>
            </a:extLst>
          </a:blip>
          <a:srcRect t="-2234"/>
          <a:stretch/>
        </p:blipFill>
        <p:spPr>
          <a:xfrm>
            <a:off x="6448175" y="1686492"/>
            <a:ext cx="5622522" cy="4490471"/>
          </a:xfrm>
          <a:prstGeom prst="rect">
            <a:avLst/>
          </a:prstGeom>
          <a:effectLst>
            <a:outerShdw blurRad="50800" dist="38100" dir="2700000" algn="tl" rotWithShape="0">
              <a:prstClr val="black">
                <a:alpha val="40000"/>
              </a:prstClr>
            </a:outerShdw>
          </a:effectLst>
        </p:spPr>
      </p:pic>
      <p:sp>
        <p:nvSpPr>
          <p:cNvPr id="7" name="Oval 6"/>
          <p:cNvSpPr/>
          <p:nvPr/>
        </p:nvSpPr>
        <p:spPr>
          <a:xfrm>
            <a:off x="7052813" y="4098406"/>
            <a:ext cx="133234" cy="13323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 name="TextBox 7"/>
          <p:cNvSpPr txBox="1"/>
          <p:nvPr/>
        </p:nvSpPr>
        <p:spPr>
          <a:xfrm>
            <a:off x="6767869" y="3783569"/>
            <a:ext cx="841664" cy="369332"/>
          </a:xfrm>
          <a:prstGeom prst="rect">
            <a:avLst/>
          </a:prstGeom>
          <a:noFill/>
        </p:spPr>
        <p:txBody>
          <a:bodyPr wrap="square" rtlCol="0">
            <a:spAutoFit/>
          </a:bodyPr>
          <a:lstStyle/>
          <a:p>
            <a:r>
              <a:rPr lang="en-US" dirty="0" smtClean="0">
                <a:solidFill>
                  <a:schemeClr val="bg1"/>
                </a:solidFill>
              </a:rPr>
              <a:t>~0 CE</a:t>
            </a:r>
            <a:endParaRPr lang="en-US" dirty="0">
              <a:solidFill>
                <a:schemeClr val="bg1"/>
              </a:solidFill>
            </a:endParaRPr>
          </a:p>
        </p:txBody>
      </p:sp>
      <p:sp>
        <p:nvSpPr>
          <p:cNvPr id="9" name="TextBox 8"/>
          <p:cNvSpPr txBox="1"/>
          <p:nvPr/>
        </p:nvSpPr>
        <p:spPr>
          <a:xfrm>
            <a:off x="9392381" y="2874239"/>
            <a:ext cx="1057795" cy="369332"/>
          </a:xfrm>
          <a:prstGeom prst="rect">
            <a:avLst/>
          </a:prstGeom>
          <a:noFill/>
        </p:spPr>
        <p:txBody>
          <a:bodyPr wrap="square" rtlCol="0">
            <a:spAutoFit/>
          </a:bodyPr>
          <a:lstStyle/>
          <a:p>
            <a:r>
              <a:rPr lang="en-US" dirty="0" smtClean="0">
                <a:solidFill>
                  <a:schemeClr val="bg1"/>
                </a:solidFill>
              </a:rPr>
              <a:t>~1000 CE</a:t>
            </a:r>
            <a:endParaRPr lang="en-US" dirty="0">
              <a:solidFill>
                <a:schemeClr val="bg1"/>
              </a:solidFill>
            </a:endParaRPr>
          </a:p>
        </p:txBody>
      </p:sp>
      <p:sp>
        <p:nvSpPr>
          <p:cNvPr id="10" name="Oval 9"/>
          <p:cNvSpPr/>
          <p:nvPr/>
        </p:nvSpPr>
        <p:spPr>
          <a:xfrm>
            <a:off x="9854661" y="2781645"/>
            <a:ext cx="133234" cy="13323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9947254" y="2555817"/>
            <a:ext cx="133234" cy="13323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9150846" y="2284217"/>
            <a:ext cx="2071492" cy="369332"/>
          </a:xfrm>
          <a:prstGeom prst="rect">
            <a:avLst/>
          </a:prstGeom>
          <a:noFill/>
        </p:spPr>
        <p:txBody>
          <a:bodyPr wrap="square" rtlCol="0">
            <a:spAutoFit/>
          </a:bodyPr>
          <a:lstStyle/>
          <a:p>
            <a:r>
              <a:rPr lang="en-US" dirty="0" smtClean="0">
                <a:solidFill>
                  <a:schemeClr val="bg1"/>
                </a:solidFill>
              </a:rPr>
              <a:t>~1600-1910 CE</a:t>
            </a:r>
            <a:endParaRPr lang="en-US" dirty="0">
              <a:solidFill>
                <a:schemeClr val="bg1"/>
              </a:solidFill>
            </a:endParaRPr>
          </a:p>
        </p:txBody>
      </p:sp>
      <p:pic>
        <p:nvPicPr>
          <p:cNvPr id="15" name="Content Placeholder 3"/>
          <p:cNvPicPr>
            <a:picLocks noChangeAspect="1"/>
          </p:cNvPicPr>
          <p:nvPr/>
        </p:nvPicPr>
        <p:blipFill rotWithShape="1">
          <a:blip r:embed="rId4" cstate="hqprint">
            <a:extLst>
              <a:ext uri="{28A0092B-C50C-407E-A947-70E740481C1C}">
                <a14:useLocalDpi xmlns:a14="http://schemas.microsoft.com/office/drawing/2010/main"/>
              </a:ext>
            </a:extLst>
          </a:blip>
          <a:srcRect l="11112" t="5110" r="16087" b="47896"/>
          <a:stretch/>
        </p:blipFill>
        <p:spPr>
          <a:xfrm>
            <a:off x="6279503" y="1549656"/>
            <a:ext cx="5859066" cy="4894588"/>
          </a:xfrm>
          <a:prstGeom prst="rect">
            <a:avLst/>
          </a:prstGeom>
        </p:spPr>
      </p:pic>
    </p:spTree>
    <p:extLst>
      <p:ext uri="{BB962C8B-B14F-4D97-AF65-F5344CB8AC3E}">
        <p14:creationId xmlns:p14="http://schemas.microsoft.com/office/powerpoint/2010/main" val="961917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046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1"/>
            <a:ext cx="12192000" cy="804673"/>
          </a:xfrm>
        </p:spPr>
        <p:txBody>
          <a:bodyPr/>
          <a:lstStyle/>
          <a:p>
            <a:r>
              <a:rPr lang="en-US" dirty="0" smtClean="0"/>
              <a:t>Ice Cap Modeling: Set up </a:t>
            </a:r>
            <a:endParaRPr lang="en-US" dirty="0"/>
          </a:p>
        </p:txBody>
      </p:sp>
      <p:pic>
        <p:nvPicPr>
          <p:cNvPr id="6" name="Content Placeholder 5"/>
          <p:cNvPicPr>
            <a:picLocks noGrp="1" noChangeAspect="1"/>
          </p:cNvPicPr>
          <p:nvPr>
            <p:ph idx="1"/>
          </p:nvPr>
        </p:nvPicPr>
        <p:blipFill rotWithShape="1">
          <a:blip r:embed="rId3" cstate="hqprint">
            <a:extLst>
              <a:ext uri="{28A0092B-C50C-407E-A947-70E740481C1C}">
                <a14:useLocalDpi xmlns:a14="http://schemas.microsoft.com/office/drawing/2010/main"/>
              </a:ext>
            </a:extLst>
          </a:blip>
          <a:srcRect/>
          <a:stretch/>
        </p:blipFill>
        <p:spPr>
          <a:xfrm>
            <a:off x="6096000" y="1551087"/>
            <a:ext cx="6003986" cy="4351338"/>
          </a:xfrm>
          <a:ln>
            <a:solidFill>
              <a:schemeClr val="tx1"/>
            </a:solidFill>
          </a:ln>
        </p:spPr>
      </p:pic>
      <p:sp>
        <p:nvSpPr>
          <p:cNvPr id="7" name="Content Placeholder 2"/>
          <p:cNvSpPr txBox="1">
            <a:spLocks/>
          </p:cNvSpPr>
          <p:nvPr/>
        </p:nvSpPr>
        <p:spPr>
          <a:xfrm>
            <a:off x="0" y="892098"/>
            <a:ext cx="6236208" cy="56693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smtClean="0"/>
              <a:t>2D Finite Difference model </a:t>
            </a:r>
            <a:r>
              <a:rPr lang="en-US" sz="1400" dirty="0" smtClean="0"/>
              <a:t>(e.g. Kessler et al., 2006)</a:t>
            </a:r>
          </a:p>
          <a:p>
            <a:pPr lvl="1"/>
            <a:r>
              <a:rPr lang="en-US" dirty="0" smtClean="0"/>
              <a:t>Shallow ice approximation</a:t>
            </a:r>
          </a:p>
          <a:p>
            <a:pPr lvl="1"/>
            <a:r>
              <a:rPr lang="en-US" dirty="0" smtClean="0"/>
              <a:t>No basal sliding</a:t>
            </a:r>
          </a:p>
          <a:p>
            <a:pPr lvl="1"/>
            <a:endParaRPr lang="en-US" dirty="0" smtClean="0"/>
          </a:p>
          <a:p>
            <a:r>
              <a:rPr lang="en-US" dirty="0" smtClean="0"/>
              <a:t>Mass Balance</a:t>
            </a:r>
          </a:p>
          <a:p>
            <a:pPr lvl="1"/>
            <a:r>
              <a:rPr lang="en-US" dirty="0" smtClean="0"/>
              <a:t>Prescribed accumulation</a:t>
            </a:r>
          </a:p>
          <a:p>
            <a:pPr lvl="1"/>
            <a:r>
              <a:rPr lang="en-US" dirty="0" smtClean="0"/>
              <a:t>Melt</a:t>
            </a:r>
          </a:p>
          <a:p>
            <a:pPr lvl="2"/>
            <a:r>
              <a:rPr lang="en-US" dirty="0" smtClean="0"/>
              <a:t>Positive Degree Day model</a:t>
            </a:r>
          </a:p>
          <a:p>
            <a:pPr lvl="3"/>
            <a:r>
              <a:rPr lang="en-US" dirty="0" smtClean="0"/>
              <a:t>Derived from annual temperature </a:t>
            </a:r>
            <a:r>
              <a:rPr lang="en-US" dirty="0"/>
              <a:t>cycle </a:t>
            </a:r>
            <a:r>
              <a:rPr lang="en-US" sz="1400" dirty="0"/>
              <a:t>(Braithwaite, 1995</a:t>
            </a:r>
            <a:r>
              <a:rPr lang="en-US" sz="1400" dirty="0" smtClean="0"/>
              <a:t>)</a:t>
            </a:r>
          </a:p>
          <a:p>
            <a:pPr lvl="2"/>
            <a:r>
              <a:rPr lang="en-US" dirty="0" smtClean="0"/>
              <a:t>Solar melt </a:t>
            </a:r>
            <a:r>
              <a:rPr lang="en-US" sz="1400" dirty="0" smtClean="0"/>
              <a:t>(e.g., Hock et al., 2003, 2005)</a:t>
            </a:r>
            <a:r>
              <a:rPr lang="en-US" dirty="0" smtClean="0"/>
              <a:t>	</a:t>
            </a:r>
          </a:p>
          <a:p>
            <a:pPr lvl="3"/>
            <a:r>
              <a:rPr lang="en-US" dirty="0"/>
              <a:t>L</a:t>
            </a:r>
            <a:r>
              <a:rPr lang="en-US" dirty="0" smtClean="0"/>
              <a:t>ength of melt period, slope, aspect </a:t>
            </a:r>
            <a:r>
              <a:rPr lang="en-US" sz="1400" dirty="0" smtClean="0"/>
              <a:t>(Kumar et al., 1997)</a:t>
            </a:r>
          </a:p>
          <a:p>
            <a:pPr lvl="3"/>
            <a:endParaRPr lang="en-US" sz="1400" dirty="0" smtClean="0"/>
          </a:p>
          <a:p>
            <a:pPr marL="914400" lvl="2" indent="0">
              <a:buNone/>
            </a:pPr>
            <a:endParaRPr lang="en-US" sz="2800" dirty="0"/>
          </a:p>
          <a:p>
            <a:pPr lvl="2"/>
            <a:endParaRPr lang="en-US" dirty="0" smtClean="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2807" y="1537780"/>
            <a:ext cx="6058432" cy="4543824"/>
          </a:xfrm>
          <a:prstGeom prst="rect">
            <a:avLst/>
          </a:prstGeom>
        </p:spPr>
      </p:pic>
    </p:spTree>
    <p:extLst>
      <p:ext uri="{BB962C8B-B14F-4D97-AF65-F5344CB8AC3E}">
        <p14:creationId xmlns:p14="http://schemas.microsoft.com/office/powerpoint/2010/main" val="859827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7">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046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1"/>
            <a:ext cx="12192000" cy="804673"/>
          </a:xfrm>
        </p:spPr>
        <p:txBody>
          <a:bodyPr/>
          <a:lstStyle/>
          <a:p>
            <a:r>
              <a:rPr lang="en-US" dirty="0" smtClean="0"/>
              <a:t>Ice Cap Modeling: Results</a:t>
            </a:r>
            <a:endParaRPr lang="en-US" dirty="0"/>
          </a:p>
        </p:txBody>
      </p:sp>
      <p:sp>
        <p:nvSpPr>
          <p:cNvPr id="8" name="Content Placeholder 2"/>
          <p:cNvSpPr txBox="1">
            <a:spLocks/>
          </p:cNvSpPr>
          <p:nvPr/>
        </p:nvSpPr>
        <p:spPr>
          <a:xfrm>
            <a:off x="552091" y="892098"/>
            <a:ext cx="7832783" cy="273349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smtClean="0"/>
              <a:t>Minimum cooling over last 2000 years: ~0.4°C</a:t>
            </a:r>
          </a:p>
          <a:p>
            <a:pPr lvl="1"/>
            <a:r>
              <a:rPr lang="en-US" dirty="0" smtClean="0"/>
              <a:t>Second millennium CE ~0.25°C cooler than First</a:t>
            </a:r>
          </a:p>
          <a:p>
            <a:r>
              <a:rPr lang="en-US" dirty="0" smtClean="0"/>
              <a:t>Warming (since 1910)</a:t>
            </a:r>
            <a:endParaRPr lang="en-US" dirty="0"/>
          </a:p>
          <a:p>
            <a:pPr lvl="2"/>
            <a:r>
              <a:rPr lang="en-US" dirty="0" smtClean="0"/>
              <a:t>Cumulative </a:t>
            </a:r>
            <a:r>
              <a:rPr lang="en-US" dirty="0"/>
              <a:t>warming: ~2.8</a:t>
            </a:r>
            <a:r>
              <a:rPr lang="en-US" dirty="0">
                <a:sym typeface="Symbol" charset="2"/>
              </a:rPr>
              <a:t> </a:t>
            </a:r>
            <a:r>
              <a:rPr lang="en-US" dirty="0"/>
              <a:t>C </a:t>
            </a:r>
            <a:r>
              <a:rPr lang="en-US" dirty="0" smtClean="0"/>
              <a:t> </a:t>
            </a:r>
          </a:p>
          <a:p>
            <a:r>
              <a:rPr lang="en-US" dirty="0" smtClean="0"/>
              <a:t>Ice cap disappearance in ~85 years</a:t>
            </a:r>
          </a:p>
        </p:txBody>
      </p:sp>
      <p:pic>
        <p:nvPicPr>
          <p:cNvPr id="12" name="Picture 1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054175" y="892098"/>
            <a:ext cx="3953962" cy="2964625"/>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054175" y="3856724"/>
            <a:ext cx="3953962" cy="2964625"/>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79155" y="3100708"/>
            <a:ext cx="4785034" cy="3587751"/>
          </a:xfrm>
          <a:prstGeom prst="rect">
            <a:avLst/>
          </a:prstGeom>
        </p:spPr>
      </p:pic>
      <p:pic>
        <p:nvPicPr>
          <p:cNvPr id="11" name="Content Placeholder 3"/>
          <p:cNvPicPr>
            <a:picLocks noChangeAspect="1"/>
          </p:cNvPicPr>
          <p:nvPr/>
        </p:nvPicPr>
        <p:blipFill rotWithShape="1">
          <a:blip r:embed="rId6" cstate="hqprint">
            <a:extLst>
              <a:ext uri="{28A0092B-C50C-407E-A947-70E740481C1C}">
                <a14:useLocalDpi xmlns:a14="http://schemas.microsoft.com/office/drawing/2010/main"/>
              </a:ext>
            </a:extLst>
          </a:blip>
          <a:srcRect l="11112" t="5110" r="16087" b="47896"/>
          <a:stretch/>
        </p:blipFill>
        <p:spPr>
          <a:xfrm>
            <a:off x="6096000" y="2683432"/>
            <a:ext cx="4883937" cy="4079977"/>
          </a:xfrm>
          <a:prstGeom prst="rect">
            <a:avLst/>
          </a:prstGeom>
        </p:spPr>
      </p:pic>
    </p:spTree>
    <p:extLst>
      <p:ext uri="{BB962C8B-B14F-4D97-AF65-F5344CB8AC3E}">
        <p14:creationId xmlns:p14="http://schemas.microsoft.com/office/powerpoint/2010/main" val="999937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12"/>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046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1"/>
            <a:ext cx="12192000" cy="804673"/>
          </a:xfrm>
        </p:spPr>
        <p:txBody>
          <a:bodyPr/>
          <a:lstStyle/>
          <a:p>
            <a:r>
              <a:rPr lang="en-US" dirty="0" smtClean="0"/>
              <a:t>Conclusions</a:t>
            </a:r>
            <a:endParaRPr lang="en-US" dirty="0"/>
          </a:p>
        </p:txBody>
      </p:sp>
      <p:sp>
        <p:nvSpPr>
          <p:cNvPr id="5" name="Content Placeholder 2"/>
          <p:cNvSpPr>
            <a:spLocks noGrp="1"/>
          </p:cNvSpPr>
          <p:nvPr>
            <p:ph idx="1"/>
          </p:nvPr>
        </p:nvSpPr>
        <p:spPr>
          <a:xfrm>
            <a:off x="838200" y="781834"/>
            <a:ext cx="10515600" cy="4351338"/>
          </a:xfrm>
        </p:spPr>
        <p:txBody>
          <a:bodyPr>
            <a:normAutofit fontScale="92500" lnSpcReduction="10000"/>
          </a:bodyPr>
          <a:lstStyle/>
          <a:p>
            <a:endParaRPr lang="en-US" dirty="0" smtClean="0"/>
          </a:p>
          <a:p>
            <a:r>
              <a:rPr lang="en-US" dirty="0" smtClean="0"/>
              <a:t>Direct record of ice margin advance during latest Holocene</a:t>
            </a:r>
          </a:p>
          <a:p>
            <a:r>
              <a:rPr lang="en-US" dirty="0" smtClean="0"/>
              <a:t>Minimum of ~0.4°C of </a:t>
            </a:r>
            <a:r>
              <a:rPr lang="en-US" dirty="0" smtClean="0">
                <a:solidFill>
                  <a:schemeClr val="accent1">
                    <a:lumMod val="60000"/>
                    <a:lumOff val="40000"/>
                  </a:schemeClr>
                </a:solidFill>
              </a:rPr>
              <a:t>cooling</a:t>
            </a:r>
            <a:r>
              <a:rPr lang="en-US" dirty="0" smtClean="0"/>
              <a:t> in last 2ka</a:t>
            </a:r>
          </a:p>
          <a:p>
            <a:r>
              <a:rPr lang="en-US" dirty="0" smtClean="0"/>
              <a:t>2</a:t>
            </a:r>
            <a:r>
              <a:rPr lang="en-US" baseline="30000" dirty="0" smtClean="0"/>
              <a:t>nd</a:t>
            </a:r>
            <a:r>
              <a:rPr lang="en-US" dirty="0" smtClean="0"/>
              <a:t> millennium CE was ~0.25°C </a:t>
            </a:r>
            <a:r>
              <a:rPr lang="en-US" dirty="0" smtClean="0">
                <a:solidFill>
                  <a:schemeClr val="accent1">
                    <a:lumMod val="60000"/>
                    <a:lumOff val="40000"/>
                  </a:schemeClr>
                </a:solidFill>
              </a:rPr>
              <a:t>cooler</a:t>
            </a:r>
            <a:r>
              <a:rPr lang="en-US" dirty="0" smtClean="0"/>
              <a:t> than 1</a:t>
            </a:r>
            <a:r>
              <a:rPr lang="en-US" baseline="30000" dirty="0" smtClean="0"/>
              <a:t>st</a:t>
            </a:r>
            <a:r>
              <a:rPr lang="en-US" dirty="0" smtClean="0"/>
              <a:t> millennium CE</a:t>
            </a:r>
          </a:p>
          <a:p>
            <a:r>
              <a:rPr lang="en-US" dirty="0" smtClean="0"/>
              <a:t>Holocene advances likely </a:t>
            </a:r>
            <a:r>
              <a:rPr lang="en-US" u="sng" dirty="0" smtClean="0"/>
              <a:t>episodic</a:t>
            </a:r>
            <a:endParaRPr lang="en-US" dirty="0" smtClean="0"/>
          </a:p>
          <a:p>
            <a:r>
              <a:rPr lang="en-US" dirty="0" smtClean="0"/>
              <a:t>Modeled modern </a:t>
            </a:r>
            <a:r>
              <a:rPr lang="en-US" u="sng" dirty="0" smtClean="0"/>
              <a:t>retreat</a:t>
            </a:r>
            <a:r>
              <a:rPr lang="en-US" dirty="0" smtClean="0"/>
              <a:t> fall within observational data</a:t>
            </a:r>
          </a:p>
          <a:p>
            <a:r>
              <a:rPr lang="en-US" dirty="0" smtClean="0"/>
              <a:t>Ice cap disappearance in </a:t>
            </a:r>
            <a:r>
              <a:rPr lang="en-US" dirty="0" smtClean="0">
                <a:solidFill>
                  <a:schemeClr val="accent4"/>
                </a:solidFill>
              </a:rPr>
              <a:t>~85 years </a:t>
            </a:r>
            <a:r>
              <a:rPr lang="en-US" dirty="0" smtClean="0"/>
              <a:t>(or less)</a:t>
            </a:r>
          </a:p>
          <a:p>
            <a:endParaRPr lang="en-US" dirty="0"/>
          </a:p>
          <a:p>
            <a:r>
              <a:rPr lang="en-US" dirty="0" smtClean="0"/>
              <a:t>Model could be improved by </a:t>
            </a:r>
            <a:r>
              <a:rPr lang="en-US" i="1" dirty="0" smtClean="0"/>
              <a:t>in situ </a:t>
            </a:r>
            <a:r>
              <a:rPr lang="en-US" dirty="0" smtClean="0"/>
              <a:t>temperature, solar, and mass balance observations.  </a:t>
            </a:r>
          </a:p>
        </p:txBody>
      </p:sp>
      <p:pic>
        <p:nvPicPr>
          <p:cNvPr id="3" name="Picture 2"/>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66801" y="5053122"/>
            <a:ext cx="10058398" cy="1769009"/>
          </a:xfrm>
          <a:prstGeom prst="rect">
            <a:avLst/>
          </a:prstGeom>
        </p:spPr>
      </p:pic>
    </p:spTree>
    <p:extLst>
      <p:ext uri="{BB962C8B-B14F-4D97-AF65-F5344CB8AC3E}">
        <p14:creationId xmlns:p14="http://schemas.microsoft.com/office/powerpoint/2010/main" val="151792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046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1"/>
            <a:ext cx="12192000" cy="804673"/>
          </a:xfrm>
        </p:spPr>
        <p:txBody>
          <a:bodyPr/>
          <a:lstStyle/>
          <a:p>
            <a:r>
              <a:rPr lang="en-US" dirty="0" smtClean="0"/>
              <a:t>Acknowledgements </a:t>
            </a:r>
            <a:endParaRPr lang="en-US" dirty="0"/>
          </a:p>
        </p:txBody>
      </p:sp>
      <p:sp>
        <p:nvSpPr>
          <p:cNvPr id="5" name="Content Placeholder 2"/>
          <p:cNvSpPr>
            <a:spLocks noGrp="1"/>
          </p:cNvSpPr>
          <p:nvPr>
            <p:ph idx="1"/>
          </p:nvPr>
        </p:nvSpPr>
        <p:spPr>
          <a:xfrm>
            <a:off x="1579020" y="1003303"/>
            <a:ext cx="8415454" cy="2197097"/>
          </a:xfrm>
        </p:spPr>
        <p:txBody>
          <a:bodyPr>
            <a:normAutofit fontScale="92500" lnSpcReduction="20000"/>
          </a:bodyPr>
          <a:lstStyle/>
          <a:p>
            <a:r>
              <a:rPr lang="en-US" dirty="0" smtClean="0"/>
              <a:t>NSF Award #</a:t>
            </a:r>
            <a:r>
              <a:rPr lang="is-IS" dirty="0" smtClean="0"/>
              <a:t>1204096, Scott Lehman and NSRL for </a:t>
            </a:r>
            <a:r>
              <a:rPr lang="is-IS" baseline="30000" dirty="0" smtClean="0"/>
              <a:t>14</a:t>
            </a:r>
            <a:r>
              <a:rPr lang="is-IS" dirty="0" smtClean="0"/>
              <a:t>C processing, Chris Florian for sample prep assistance, Nicolás Young for field assistance, William Armstrong and Eric Winchell for thoughts on modeling, Polar Continental Shelf for logistical support and Universal Helicopters for transportation and Gordie Audlakiak Mina Kunilusia guiding and field support.  </a:t>
            </a:r>
            <a:endParaRPr lang="en-US" dirty="0" smtClean="0"/>
          </a:p>
        </p:txBody>
      </p:sp>
      <p:pic>
        <p:nvPicPr>
          <p:cNvPr id="3" name="Picture 2"/>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723" y="955563"/>
            <a:ext cx="1893412" cy="1383092"/>
          </a:xfrm>
          <a:prstGeom prst="rect">
            <a:avLst/>
          </a:prstGeom>
        </p:spPr>
      </p:pic>
      <p:pic>
        <p:nvPicPr>
          <p:cNvPr id="6" name="Picture 5"/>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7379" y="1084804"/>
            <a:ext cx="1481641" cy="1481641"/>
          </a:xfrm>
          <a:prstGeom prst="rect">
            <a:avLst/>
          </a:prstGeom>
        </p:spPr>
      </p:pic>
      <p:pic>
        <p:nvPicPr>
          <p:cNvPr id="7" name="Picture 6"/>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97379" y="3599872"/>
            <a:ext cx="12022907" cy="1931131"/>
          </a:xfrm>
          <a:prstGeom prst="rect">
            <a:avLst/>
          </a:prstGeom>
        </p:spPr>
      </p:pic>
    </p:spTree>
    <p:extLst>
      <p:ext uri="{BB962C8B-B14F-4D97-AF65-F5344CB8AC3E}">
        <p14:creationId xmlns:p14="http://schemas.microsoft.com/office/powerpoint/2010/main" val="18473144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046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1"/>
            <a:ext cx="12192000" cy="804673"/>
          </a:xfrm>
        </p:spPr>
        <p:txBody>
          <a:bodyPr/>
          <a:lstStyle/>
          <a:p>
            <a:r>
              <a:rPr lang="en-US" dirty="0" smtClean="0"/>
              <a:t>References</a:t>
            </a:r>
            <a:endParaRPr lang="en-US" dirty="0"/>
          </a:p>
        </p:txBody>
      </p:sp>
      <p:sp>
        <p:nvSpPr>
          <p:cNvPr id="5" name="Content Placeholder 2"/>
          <p:cNvSpPr>
            <a:spLocks noGrp="1"/>
          </p:cNvSpPr>
          <p:nvPr>
            <p:ph idx="1"/>
          </p:nvPr>
        </p:nvSpPr>
        <p:spPr>
          <a:xfrm>
            <a:off x="838200" y="1825624"/>
            <a:ext cx="10515600" cy="4704571"/>
          </a:xfrm>
        </p:spPr>
        <p:txBody>
          <a:bodyPr>
            <a:normAutofit fontScale="55000" lnSpcReduction="20000"/>
          </a:bodyPr>
          <a:lstStyle/>
          <a:p>
            <a:pPr marL="0" indent="-457200">
              <a:buNone/>
            </a:pPr>
            <a:r>
              <a:rPr lang="en-US" dirty="0"/>
              <a:t>Benn, D.I., and </a:t>
            </a:r>
            <a:r>
              <a:rPr lang="en-US" dirty="0" err="1"/>
              <a:t>Lehmkuhl</a:t>
            </a:r>
            <a:r>
              <a:rPr lang="en-US" dirty="0"/>
              <a:t>, F., 2000, Mass balance and equilibrium-line altitudes of glaciers in high-mountain environments: Quaternary International, v. 65–66p.15–29, doi:10.1016/S1040-6182(99)00034-8</a:t>
            </a:r>
            <a:r>
              <a:rPr lang="en-US" dirty="0" smtClean="0"/>
              <a:t>.</a:t>
            </a:r>
          </a:p>
          <a:p>
            <a:pPr marL="0" indent="-457200">
              <a:buNone/>
            </a:pPr>
            <a:r>
              <a:rPr lang="en-US" dirty="0" smtClean="0"/>
              <a:t>Braithwaite</a:t>
            </a:r>
            <a:r>
              <a:rPr lang="en-US" dirty="0"/>
              <a:t>, R.J., 1995, Positive degree-day factors for ablation on the Greenland Ice-sheet </a:t>
            </a:r>
            <a:r>
              <a:rPr lang="en-US" dirty="0" smtClean="0"/>
              <a:t>studied by </a:t>
            </a:r>
            <a:r>
              <a:rPr lang="en-US" dirty="0"/>
              <a:t>energy balance modeling: Journal of Glaciology, v. 41, no. 137, p.153–160</a:t>
            </a:r>
            <a:r>
              <a:rPr lang="en-US" dirty="0" smtClean="0"/>
              <a:t>.</a:t>
            </a:r>
          </a:p>
          <a:p>
            <a:pPr marL="0" indent="0">
              <a:buNone/>
            </a:pPr>
            <a:r>
              <a:rPr lang="en-US" dirty="0"/>
              <a:t>Hock, R., 2003, Temperature index melt modelling in mountain areas: Journal of Hydrology, v. 282, no. 1–4, p.104–115, doi:10.1016/S0022-1694(03)00257-9.</a:t>
            </a:r>
          </a:p>
          <a:p>
            <a:pPr marL="0" indent="0">
              <a:buNone/>
            </a:pPr>
            <a:r>
              <a:rPr lang="en-US" dirty="0"/>
              <a:t>Hock, R., 2005, Glacier melt: a review of processes and their modelling: Progress in Physical Geography, v. 29, no. 3, p.362–391, doi:10.1191/0309133305pp453ra</a:t>
            </a:r>
            <a:r>
              <a:rPr lang="en-US" dirty="0" smtClean="0"/>
              <a:t>.</a:t>
            </a:r>
          </a:p>
          <a:p>
            <a:pPr marL="0" indent="0">
              <a:buNone/>
            </a:pPr>
            <a:r>
              <a:rPr lang="en-US" dirty="0" smtClean="0"/>
              <a:t>Kumar</a:t>
            </a:r>
            <a:r>
              <a:rPr lang="en-US" dirty="0"/>
              <a:t>, L., Skidmore, A.K., and Knowles, E., 1997, Modelling topographic variation in solar radiation in a GIS environment: International Journal of Geographical Information Science, v. 11, no. 5, p.475–497, doi:10.1080/136588197242266</a:t>
            </a:r>
            <a:r>
              <a:rPr lang="en-US" dirty="0" smtClean="0"/>
              <a:t>.</a:t>
            </a:r>
          </a:p>
          <a:p>
            <a:pPr marL="0" indent="0">
              <a:buNone/>
            </a:pPr>
            <a:r>
              <a:rPr lang="en-US" dirty="0" smtClean="0"/>
              <a:t>Miller</a:t>
            </a:r>
            <a:r>
              <a:rPr lang="en-US" dirty="0"/>
              <a:t>, G.H., Lehman, S.J., </a:t>
            </a:r>
            <a:r>
              <a:rPr lang="en-US" dirty="0" err="1"/>
              <a:t>Refsnider</a:t>
            </a:r>
            <a:r>
              <a:rPr lang="en-US" dirty="0"/>
              <a:t>, K.A., </a:t>
            </a:r>
            <a:r>
              <a:rPr lang="en-US" dirty="0" err="1"/>
              <a:t>Southon</a:t>
            </a:r>
            <a:r>
              <a:rPr lang="en-US" dirty="0"/>
              <a:t>, J.R., and </a:t>
            </a:r>
            <a:r>
              <a:rPr lang="en-US" dirty="0" err="1"/>
              <a:t>Zhong</a:t>
            </a:r>
            <a:r>
              <a:rPr lang="en-US" dirty="0"/>
              <a:t>, Y., 2013, Unprecedented recent summer warmth in Arctic Canada: Geophysical Research Letters, v. 40, no. 21, p.5745–5751</a:t>
            </a:r>
            <a:r>
              <a:rPr lang="en-US" dirty="0" smtClean="0"/>
              <a:t>.</a:t>
            </a:r>
          </a:p>
          <a:p>
            <a:pPr marL="0" indent="0">
              <a:buNone/>
            </a:pPr>
            <a:r>
              <a:rPr lang="en-US" dirty="0" err="1"/>
              <a:t>Marcott</a:t>
            </a:r>
            <a:r>
              <a:rPr lang="en-US" dirty="0"/>
              <a:t>, S.A., </a:t>
            </a:r>
            <a:r>
              <a:rPr lang="en-US" dirty="0" err="1"/>
              <a:t>Shakun</a:t>
            </a:r>
            <a:r>
              <a:rPr lang="en-US" dirty="0"/>
              <a:t>, J.D., Clark, P.U., and Mix, A.C., 2013, A Reconstruction of Regional and Global Temperature for the Past 11,300 Years: Science (New York, N.Y.), v. 339, no. 6124, p.1198–1201, doi:10.1126/science.1228026</a:t>
            </a:r>
            <a:r>
              <a:rPr lang="en-US" dirty="0" smtClean="0"/>
              <a:t>.</a:t>
            </a:r>
          </a:p>
          <a:p>
            <a:pPr marL="0" indent="0">
              <a:buNone/>
            </a:pPr>
            <a:r>
              <a:rPr lang="en-US" dirty="0" err="1"/>
              <a:t>Raper</a:t>
            </a:r>
            <a:r>
              <a:rPr lang="en-US" dirty="0"/>
              <a:t>, S.C.B., and Braithwaite, R.J., 2009, Glacier volume response time and its links to climate and topography based on a conceptual model of glacier hypsometry: The Cryosphere, v. 3p.183–194, doi:10.5194/tcd-3-243-2009</a:t>
            </a:r>
            <a:r>
              <a:rPr lang="en-US" dirty="0" smtClean="0"/>
              <a:t>.</a:t>
            </a:r>
            <a:endParaRPr lang="en-US" dirty="0"/>
          </a:p>
          <a:p>
            <a:pPr marL="0" indent="0">
              <a:buNone/>
            </a:pPr>
            <a:r>
              <a:rPr lang="en-US" dirty="0" smtClean="0"/>
              <a:t>Young</a:t>
            </a:r>
            <a:r>
              <a:rPr lang="en-US" dirty="0"/>
              <a:t>, N.E., </a:t>
            </a:r>
            <a:r>
              <a:rPr lang="en-US" dirty="0" err="1"/>
              <a:t>Schweinsberg</a:t>
            </a:r>
            <a:r>
              <a:rPr lang="en-US" dirty="0"/>
              <a:t>, A.D., Briner, J.P., and Schaefer, J.M., 2015, Glacier maxima in Baffin Bay during the Medieval Warm Period coeval with Norse settlement: , no. December, , doi:10.1126/sciadv.1500806.</a:t>
            </a:r>
          </a:p>
          <a:p>
            <a:pPr marL="0" indent="0">
              <a:buNone/>
            </a:pPr>
            <a:endParaRPr lang="en-US" dirty="0" smtClean="0"/>
          </a:p>
        </p:txBody>
      </p:sp>
    </p:spTree>
    <p:extLst>
      <p:ext uri="{BB962C8B-B14F-4D97-AF65-F5344CB8AC3E}">
        <p14:creationId xmlns:p14="http://schemas.microsoft.com/office/powerpoint/2010/main" val="8926579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0167" y="1061049"/>
            <a:ext cx="6167886" cy="5451894"/>
          </a:xfrm>
        </p:spPr>
        <p:txBody>
          <a:bodyPr>
            <a:normAutofit/>
          </a:bodyPr>
          <a:lstStyle/>
          <a:p>
            <a:r>
              <a:rPr lang="en-US" dirty="0" smtClean="0"/>
              <a:t>Holocene Climate in the Northern Hemisphere </a:t>
            </a:r>
          </a:p>
          <a:p>
            <a:r>
              <a:rPr lang="en-US" dirty="0" smtClean="0"/>
              <a:t>Growth of glaciers and ice caps during Neoglacial period (6ka – Little Ice Age)</a:t>
            </a:r>
          </a:p>
          <a:p>
            <a:r>
              <a:rPr lang="en-US" dirty="0" smtClean="0"/>
              <a:t>Reconstruction of Neoglacial activity:</a:t>
            </a:r>
          </a:p>
          <a:p>
            <a:pPr lvl="1"/>
            <a:r>
              <a:rPr lang="en-US" dirty="0" smtClean="0"/>
              <a:t>Glaciers</a:t>
            </a:r>
          </a:p>
          <a:p>
            <a:pPr lvl="2"/>
            <a:r>
              <a:rPr lang="en-US" dirty="0" smtClean="0"/>
              <a:t>Moraine preservation bias</a:t>
            </a:r>
          </a:p>
          <a:p>
            <a:pPr lvl="2"/>
            <a:r>
              <a:rPr lang="en-US" dirty="0" smtClean="0"/>
              <a:t>Moraine dating methods can be fraught with uncertainties (</a:t>
            </a:r>
            <a:r>
              <a:rPr lang="en-US" dirty="0" err="1" smtClean="0"/>
              <a:t>lichenometry</a:t>
            </a:r>
            <a:r>
              <a:rPr lang="en-US" dirty="0" smtClean="0"/>
              <a:t>, </a:t>
            </a:r>
            <a:r>
              <a:rPr lang="en-US" baseline="30000" dirty="0" smtClean="0"/>
              <a:t>10</a:t>
            </a:r>
            <a:r>
              <a:rPr lang="en-US" dirty="0" smtClean="0"/>
              <a:t>Be, </a:t>
            </a:r>
            <a:r>
              <a:rPr lang="en-US" dirty="0" err="1" smtClean="0"/>
              <a:t>etc</a:t>
            </a:r>
            <a:r>
              <a:rPr lang="is-IS" dirty="0" smtClean="0"/>
              <a:t>.)</a:t>
            </a:r>
            <a:endParaRPr lang="en-US" dirty="0" smtClean="0"/>
          </a:p>
          <a:p>
            <a:pPr lvl="2"/>
            <a:r>
              <a:rPr lang="en-US" dirty="0" smtClean="0"/>
              <a:t>Climate – glacier dynamics</a:t>
            </a:r>
          </a:p>
          <a:p>
            <a:pPr lvl="2"/>
            <a:endParaRPr lang="en-US" dirty="0" smtClean="0"/>
          </a:p>
          <a:p>
            <a:r>
              <a:rPr lang="en-US" dirty="0" smtClean="0"/>
              <a:t>Direct records of continuous ice margin activity are hard to come by</a:t>
            </a:r>
            <a:r>
              <a:rPr lang="is-IS" dirty="0" smtClean="0"/>
              <a:t>…</a:t>
            </a:r>
            <a:endParaRPr lang="en-US" dirty="0" smtClean="0"/>
          </a:p>
          <a:p>
            <a:endParaRPr lang="en-US" dirty="0"/>
          </a:p>
        </p:txBody>
      </p:sp>
      <p:sp>
        <p:nvSpPr>
          <p:cNvPr id="4" name="Rectangle 3"/>
          <p:cNvSpPr/>
          <p:nvPr/>
        </p:nvSpPr>
        <p:spPr>
          <a:xfrm>
            <a:off x="0" y="0"/>
            <a:ext cx="12192000" cy="8046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1"/>
            <a:ext cx="12192000" cy="804673"/>
          </a:xfrm>
        </p:spPr>
        <p:txBody>
          <a:bodyPr/>
          <a:lstStyle/>
          <a:p>
            <a:r>
              <a:rPr lang="en-US" dirty="0" smtClean="0"/>
              <a:t>Reconstructing Holocene Glacial Activity</a:t>
            </a:r>
            <a:endParaRPr lang="en-US" dirty="0"/>
          </a:p>
        </p:txBody>
      </p:sp>
      <p:sp>
        <p:nvSpPr>
          <p:cNvPr id="5" name="TextBox 4"/>
          <p:cNvSpPr txBox="1"/>
          <p:nvPr/>
        </p:nvSpPr>
        <p:spPr>
          <a:xfrm>
            <a:off x="10679502" y="5840083"/>
            <a:ext cx="1420645" cy="276999"/>
          </a:xfrm>
          <a:prstGeom prst="rect">
            <a:avLst/>
          </a:prstGeom>
          <a:noFill/>
        </p:spPr>
        <p:txBody>
          <a:bodyPr wrap="none" rtlCol="0">
            <a:spAutoFit/>
          </a:bodyPr>
          <a:lstStyle/>
          <a:p>
            <a:r>
              <a:rPr lang="en-US" sz="1200" dirty="0" err="1" smtClean="0"/>
              <a:t>Marcott</a:t>
            </a:r>
            <a:r>
              <a:rPr lang="en-US" sz="1200" dirty="0" smtClean="0"/>
              <a:t> et al., 2013</a:t>
            </a:r>
            <a:endParaRPr lang="en-US" sz="1200" dirty="0"/>
          </a:p>
        </p:txBody>
      </p:sp>
      <p:pic>
        <p:nvPicPr>
          <p:cNvPr id="6" name="Picture 5"/>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829145" y="1673525"/>
            <a:ext cx="5271002" cy="4149306"/>
          </a:xfrm>
          <a:prstGeom prst="rect">
            <a:avLst/>
          </a:prstGeom>
        </p:spPr>
      </p:pic>
      <p:grpSp>
        <p:nvGrpSpPr>
          <p:cNvPr id="21" name="Group 20"/>
          <p:cNvGrpSpPr/>
          <p:nvPr/>
        </p:nvGrpSpPr>
        <p:grpSpPr>
          <a:xfrm>
            <a:off x="10597384" y="1877514"/>
            <a:ext cx="1246233" cy="3470988"/>
            <a:chOff x="10597384" y="1877514"/>
            <a:chExt cx="1246233" cy="3470988"/>
          </a:xfrm>
        </p:grpSpPr>
        <p:sp>
          <p:nvSpPr>
            <p:cNvPr id="10" name="Rectangle 9"/>
            <p:cNvSpPr/>
            <p:nvPr/>
          </p:nvSpPr>
          <p:spPr>
            <a:xfrm>
              <a:off x="11676618" y="1877514"/>
              <a:ext cx="166999" cy="3470988"/>
            </a:xfrm>
            <a:prstGeom prst="rect">
              <a:avLst/>
            </a:prstGeom>
            <a:solidFill>
              <a:schemeClr val="accent1">
                <a:lumMod val="60000"/>
                <a:lumOff val="40000"/>
                <a:alpha val="5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0597384" y="2197198"/>
              <a:ext cx="473206" cy="369332"/>
            </a:xfrm>
            <a:prstGeom prst="rect">
              <a:avLst/>
            </a:prstGeom>
            <a:noFill/>
          </p:spPr>
          <p:txBody>
            <a:bodyPr wrap="none" rtlCol="0">
              <a:spAutoFit/>
            </a:bodyPr>
            <a:lstStyle/>
            <a:p>
              <a:r>
                <a:rPr lang="en-US" dirty="0" smtClean="0">
                  <a:solidFill>
                    <a:schemeClr val="bg1"/>
                  </a:solidFill>
                </a:rPr>
                <a:t>LIA</a:t>
              </a:r>
              <a:endParaRPr lang="en-US" dirty="0">
                <a:solidFill>
                  <a:schemeClr val="bg1"/>
                </a:solidFill>
              </a:endParaRPr>
            </a:p>
          </p:txBody>
        </p:sp>
        <p:cxnSp>
          <p:nvCxnSpPr>
            <p:cNvPr id="15" name="Straight Arrow Connector 14"/>
            <p:cNvCxnSpPr>
              <a:stCxn id="12" idx="3"/>
            </p:cNvCxnSpPr>
            <p:nvPr/>
          </p:nvCxnSpPr>
          <p:spPr>
            <a:xfrm flipV="1">
              <a:off x="11070590" y="2378341"/>
              <a:ext cx="708504" cy="3523"/>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8946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0896" y="1161288"/>
            <a:ext cx="5833872" cy="2860106"/>
          </a:xfrm>
        </p:spPr>
        <p:txBody>
          <a:bodyPr>
            <a:normAutofit fontScale="92500" lnSpcReduction="10000"/>
          </a:bodyPr>
          <a:lstStyle/>
          <a:p>
            <a:r>
              <a:rPr lang="en-US" dirty="0" smtClean="0"/>
              <a:t>65-68°N, 61-68°W</a:t>
            </a:r>
          </a:p>
          <a:p>
            <a:r>
              <a:rPr lang="en-US" dirty="0" smtClean="0">
                <a:solidFill>
                  <a:schemeClr val="tx1">
                    <a:lumMod val="50000"/>
                  </a:schemeClr>
                </a:solidFill>
              </a:rPr>
              <a:t>Penny Ice Cap</a:t>
            </a:r>
            <a:r>
              <a:rPr lang="en-US" dirty="0" smtClean="0"/>
              <a:t>, </a:t>
            </a:r>
            <a:r>
              <a:rPr lang="en-US" dirty="0">
                <a:solidFill>
                  <a:schemeClr val="accent6">
                    <a:lumMod val="60000"/>
                    <a:lumOff val="40000"/>
                  </a:schemeClr>
                </a:solidFill>
              </a:rPr>
              <a:t>s</a:t>
            </a:r>
            <a:r>
              <a:rPr lang="en-US" dirty="0" smtClean="0">
                <a:solidFill>
                  <a:schemeClr val="accent6">
                    <a:lumMod val="60000"/>
                    <a:lumOff val="40000"/>
                  </a:schemeClr>
                </a:solidFill>
              </a:rPr>
              <a:t>mall local ice caps</a:t>
            </a:r>
            <a:r>
              <a:rPr lang="en-US" dirty="0" smtClean="0"/>
              <a:t>, </a:t>
            </a:r>
            <a:r>
              <a:rPr lang="en-US" dirty="0" smtClean="0">
                <a:solidFill>
                  <a:schemeClr val="accent2">
                    <a:lumMod val="60000"/>
                    <a:lumOff val="40000"/>
                  </a:schemeClr>
                </a:solidFill>
              </a:rPr>
              <a:t>valley glaciers</a:t>
            </a:r>
          </a:p>
          <a:p>
            <a:r>
              <a:rPr lang="en-US" dirty="0" smtClean="0"/>
              <a:t>Cold based ice – high degree of land surface preservation</a:t>
            </a:r>
          </a:p>
          <a:p>
            <a:r>
              <a:rPr lang="en-US" dirty="0" smtClean="0"/>
              <a:t>Increasing ice margin retreat over last century</a:t>
            </a:r>
            <a:endParaRPr lang="en-US" dirty="0"/>
          </a:p>
        </p:txBody>
      </p:sp>
      <p:sp>
        <p:nvSpPr>
          <p:cNvPr id="4" name="Rectangle 3"/>
          <p:cNvSpPr/>
          <p:nvPr/>
        </p:nvSpPr>
        <p:spPr>
          <a:xfrm>
            <a:off x="0" y="0"/>
            <a:ext cx="12192000" cy="8046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1"/>
            <a:ext cx="12192000" cy="804673"/>
          </a:xfrm>
        </p:spPr>
        <p:txBody>
          <a:bodyPr/>
          <a:lstStyle/>
          <a:p>
            <a:r>
              <a:rPr lang="en-US" dirty="0" smtClean="0"/>
              <a:t>Cumberland Peninsula, Baffin Island</a:t>
            </a:r>
            <a:endParaRPr lang="en-US" dirty="0"/>
          </a:p>
        </p:txBody>
      </p:sp>
      <p:grpSp>
        <p:nvGrpSpPr>
          <p:cNvPr id="9" name="Group 8"/>
          <p:cNvGrpSpPr/>
          <p:nvPr/>
        </p:nvGrpSpPr>
        <p:grpSpPr>
          <a:xfrm>
            <a:off x="6713033" y="927336"/>
            <a:ext cx="5423212" cy="5842043"/>
            <a:chOff x="6768788" y="927336"/>
            <a:chExt cx="5423212" cy="5842043"/>
          </a:xfrm>
        </p:grpSpPr>
        <p:pic>
          <p:nvPicPr>
            <p:cNvPr id="8" name="Picture 7"/>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768789" y="927336"/>
              <a:ext cx="5423211" cy="5842042"/>
            </a:xfrm>
            <a:prstGeom prst="rect">
              <a:avLst/>
            </a:prstGeom>
            <a:ln>
              <a:solidFill>
                <a:schemeClr val="tx1"/>
              </a:solidFill>
            </a:ln>
          </p:spPr>
        </p:pic>
        <p:pic>
          <p:nvPicPr>
            <p:cNvPr id="7" name="Picture 6"/>
            <p:cNvPicPr>
              <a:picLocks noChangeAspect="1"/>
            </p:cNvPicPr>
            <p:nvPr/>
          </p:nvPicPr>
          <p:blipFill rotWithShape="1">
            <a:blip r:embed="rId4" cstate="hqprint">
              <a:extLst>
                <a:ext uri="{28A0092B-C50C-407E-A947-70E740481C1C}">
                  <a14:useLocalDpi xmlns:a14="http://schemas.microsoft.com/office/drawing/2010/main"/>
                </a:ext>
              </a:extLst>
            </a:blip>
            <a:srcRect l="11251" t="12863" r="7961" b="15169"/>
            <a:stretch/>
          </p:blipFill>
          <p:spPr>
            <a:xfrm>
              <a:off x="6768788" y="5029201"/>
              <a:ext cx="2396651" cy="1740178"/>
            </a:xfrm>
            <a:prstGeom prst="rect">
              <a:avLst/>
            </a:prstGeom>
            <a:ln>
              <a:noFill/>
            </a:ln>
          </p:spPr>
        </p:pic>
      </p:grpSp>
      <p:sp>
        <p:nvSpPr>
          <p:cNvPr id="10" name="Oval 9"/>
          <p:cNvSpPr/>
          <p:nvPr/>
        </p:nvSpPr>
        <p:spPr>
          <a:xfrm>
            <a:off x="8009474" y="5643783"/>
            <a:ext cx="228306" cy="228306"/>
          </a:xfrm>
          <a:prstGeom prst="ellipse">
            <a:avLst/>
          </a:prstGeom>
          <a:solidFill>
            <a:srgbClr val="FF0000">
              <a:alpha val="28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6918944" y="927336"/>
            <a:ext cx="2992935" cy="3589690"/>
          </a:xfrm>
          <a:custGeom>
            <a:avLst/>
            <a:gdLst>
              <a:gd name="connsiteX0" fmla="*/ 0 w 2863970"/>
              <a:gd name="connsiteY0" fmla="*/ 0 h 3571336"/>
              <a:gd name="connsiteX1" fmla="*/ 25879 w 2863970"/>
              <a:gd name="connsiteY1" fmla="*/ 974785 h 3571336"/>
              <a:gd name="connsiteX2" fmla="*/ 759125 w 2863970"/>
              <a:gd name="connsiteY2" fmla="*/ 940280 h 3571336"/>
              <a:gd name="connsiteX3" fmla="*/ 1199072 w 2863970"/>
              <a:gd name="connsiteY3" fmla="*/ 1069676 h 3571336"/>
              <a:gd name="connsiteX4" fmla="*/ 1371600 w 2863970"/>
              <a:gd name="connsiteY4" fmla="*/ 1069676 h 3571336"/>
              <a:gd name="connsiteX5" fmla="*/ 1768415 w 2863970"/>
              <a:gd name="connsiteY5" fmla="*/ 1233578 h 3571336"/>
              <a:gd name="connsiteX6" fmla="*/ 2130725 w 2863970"/>
              <a:gd name="connsiteY6" fmla="*/ 1500997 h 3571336"/>
              <a:gd name="connsiteX7" fmla="*/ 2225615 w 2863970"/>
              <a:gd name="connsiteY7" fmla="*/ 1725283 h 3571336"/>
              <a:gd name="connsiteX8" fmla="*/ 2147977 w 2863970"/>
              <a:gd name="connsiteY8" fmla="*/ 1871932 h 3571336"/>
              <a:gd name="connsiteX9" fmla="*/ 2286000 w 2863970"/>
              <a:gd name="connsiteY9" fmla="*/ 2173857 h 3571336"/>
              <a:gd name="connsiteX10" fmla="*/ 2096219 w 2863970"/>
              <a:gd name="connsiteY10" fmla="*/ 2398144 h 3571336"/>
              <a:gd name="connsiteX11" fmla="*/ 1785668 w 2863970"/>
              <a:gd name="connsiteY11" fmla="*/ 2562046 h 3571336"/>
              <a:gd name="connsiteX12" fmla="*/ 1570008 w 2863970"/>
              <a:gd name="connsiteY12" fmla="*/ 2743200 h 3571336"/>
              <a:gd name="connsiteX13" fmla="*/ 1613140 w 2863970"/>
              <a:gd name="connsiteY13" fmla="*/ 3045125 h 3571336"/>
              <a:gd name="connsiteX14" fmla="*/ 1682151 w 2863970"/>
              <a:gd name="connsiteY14" fmla="*/ 3148642 h 3571336"/>
              <a:gd name="connsiteX15" fmla="*/ 1984076 w 2863970"/>
              <a:gd name="connsiteY15" fmla="*/ 3571336 h 3571336"/>
              <a:gd name="connsiteX16" fmla="*/ 2691442 w 2863970"/>
              <a:gd name="connsiteY16" fmla="*/ 2950234 h 3571336"/>
              <a:gd name="connsiteX17" fmla="*/ 2605177 w 2863970"/>
              <a:gd name="connsiteY17" fmla="*/ 2467155 h 3571336"/>
              <a:gd name="connsiteX18" fmla="*/ 2863970 w 2863970"/>
              <a:gd name="connsiteY18" fmla="*/ 2104846 h 3571336"/>
              <a:gd name="connsiteX19" fmla="*/ 2562045 w 2863970"/>
              <a:gd name="connsiteY19" fmla="*/ 1802921 h 3571336"/>
              <a:gd name="connsiteX20" fmla="*/ 2458528 w 2863970"/>
              <a:gd name="connsiteY20" fmla="*/ 1328468 h 3571336"/>
              <a:gd name="connsiteX21" fmla="*/ 2035834 w 2863970"/>
              <a:gd name="connsiteY21" fmla="*/ 664234 h 3571336"/>
              <a:gd name="connsiteX22" fmla="*/ 1475117 w 2863970"/>
              <a:gd name="connsiteY22" fmla="*/ 526212 h 3571336"/>
              <a:gd name="connsiteX23" fmla="*/ 1086928 w 2863970"/>
              <a:gd name="connsiteY23" fmla="*/ 8627 h 3571336"/>
              <a:gd name="connsiteX24" fmla="*/ 0 w 2863970"/>
              <a:gd name="connsiteY24" fmla="*/ 0 h 3571336"/>
              <a:gd name="connsiteX0" fmla="*/ 103930 w 2967900"/>
              <a:gd name="connsiteY0" fmla="*/ 91892 h 3663228"/>
              <a:gd name="connsiteX1" fmla="*/ 129809 w 2967900"/>
              <a:gd name="connsiteY1" fmla="*/ 1066677 h 3663228"/>
              <a:gd name="connsiteX2" fmla="*/ 863055 w 2967900"/>
              <a:gd name="connsiteY2" fmla="*/ 1032172 h 3663228"/>
              <a:gd name="connsiteX3" fmla="*/ 1303002 w 2967900"/>
              <a:gd name="connsiteY3" fmla="*/ 1161568 h 3663228"/>
              <a:gd name="connsiteX4" fmla="*/ 1475530 w 2967900"/>
              <a:gd name="connsiteY4" fmla="*/ 1161568 h 3663228"/>
              <a:gd name="connsiteX5" fmla="*/ 1872345 w 2967900"/>
              <a:gd name="connsiteY5" fmla="*/ 1325470 h 3663228"/>
              <a:gd name="connsiteX6" fmla="*/ 2234655 w 2967900"/>
              <a:gd name="connsiteY6" fmla="*/ 1592889 h 3663228"/>
              <a:gd name="connsiteX7" fmla="*/ 2329545 w 2967900"/>
              <a:gd name="connsiteY7" fmla="*/ 1817175 h 3663228"/>
              <a:gd name="connsiteX8" fmla="*/ 2251907 w 2967900"/>
              <a:gd name="connsiteY8" fmla="*/ 1963824 h 3663228"/>
              <a:gd name="connsiteX9" fmla="*/ 2389930 w 2967900"/>
              <a:gd name="connsiteY9" fmla="*/ 2265749 h 3663228"/>
              <a:gd name="connsiteX10" fmla="*/ 2200149 w 2967900"/>
              <a:gd name="connsiteY10" fmla="*/ 2490036 h 3663228"/>
              <a:gd name="connsiteX11" fmla="*/ 1889598 w 2967900"/>
              <a:gd name="connsiteY11" fmla="*/ 2653938 h 3663228"/>
              <a:gd name="connsiteX12" fmla="*/ 1673938 w 2967900"/>
              <a:gd name="connsiteY12" fmla="*/ 2835092 h 3663228"/>
              <a:gd name="connsiteX13" fmla="*/ 1717070 w 2967900"/>
              <a:gd name="connsiteY13" fmla="*/ 3137017 h 3663228"/>
              <a:gd name="connsiteX14" fmla="*/ 1786081 w 2967900"/>
              <a:gd name="connsiteY14" fmla="*/ 3240534 h 3663228"/>
              <a:gd name="connsiteX15" fmla="*/ 2088006 w 2967900"/>
              <a:gd name="connsiteY15" fmla="*/ 3663228 h 3663228"/>
              <a:gd name="connsiteX16" fmla="*/ 2795372 w 2967900"/>
              <a:gd name="connsiteY16" fmla="*/ 3042126 h 3663228"/>
              <a:gd name="connsiteX17" fmla="*/ 2709107 w 2967900"/>
              <a:gd name="connsiteY17" fmla="*/ 2559047 h 3663228"/>
              <a:gd name="connsiteX18" fmla="*/ 2967900 w 2967900"/>
              <a:gd name="connsiteY18" fmla="*/ 2196738 h 3663228"/>
              <a:gd name="connsiteX19" fmla="*/ 2665975 w 2967900"/>
              <a:gd name="connsiteY19" fmla="*/ 1894813 h 3663228"/>
              <a:gd name="connsiteX20" fmla="*/ 2562458 w 2967900"/>
              <a:gd name="connsiteY20" fmla="*/ 1420360 h 3663228"/>
              <a:gd name="connsiteX21" fmla="*/ 2139764 w 2967900"/>
              <a:gd name="connsiteY21" fmla="*/ 756126 h 3663228"/>
              <a:gd name="connsiteX22" fmla="*/ 1579047 w 2967900"/>
              <a:gd name="connsiteY22" fmla="*/ 618104 h 3663228"/>
              <a:gd name="connsiteX23" fmla="*/ 1190858 w 2967900"/>
              <a:gd name="connsiteY23" fmla="*/ 100519 h 3663228"/>
              <a:gd name="connsiteX24" fmla="*/ 103930 w 2967900"/>
              <a:gd name="connsiteY24" fmla="*/ 91892 h 3663228"/>
              <a:gd name="connsiteX0" fmla="*/ 103930 w 2967900"/>
              <a:gd name="connsiteY0" fmla="*/ 91892 h 3665322"/>
              <a:gd name="connsiteX1" fmla="*/ 129809 w 2967900"/>
              <a:gd name="connsiteY1" fmla="*/ 1066677 h 3665322"/>
              <a:gd name="connsiteX2" fmla="*/ 863055 w 2967900"/>
              <a:gd name="connsiteY2" fmla="*/ 1032172 h 3665322"/>
              <a:gd name="connsiteX3" fmla="*/ 1303002 w 2967900"/>
              <a:gd name="connsiteY3" fmla="*/ 1161568 h 3665322"/>
              <a:gd name="connsiteX4" fmla="*/ 1475530 w 2967900"/>
              <a:gd name="connsiteY4" fmla="*/ 1161568 h 3665322"/>
              <a:gd name="connsiteX5" fmla="*/ 1872345 w 2967900"/>
              <a:gd name="connsiteY5" fmla="*/ 1325470 h 3665322"/>
              <a:gd name="connsiteX6" fmla="*/ 2234655 w 2967900"/>
              <a:gd name="connsiteY6" fmla="*/ 1592889 h 3665322"/>
              <a:gd name="connsiteX7" fmla="*/ 2329545 w 2967900"/>
              <a:gd name="connsiteY7" fmla="*/ 1817175 h 3665322"/>
              <a:gd name="connsiteX8" fmla="*/ 2251907 w 2967900"/>
              <a:gd name="connsiteY8" fmla="*/ 1963824 h 3665322"/>
              <a:gd name="connsiteX9" fmla="*/ 2389930 w 2967900"/>
              <a:gd name="connsiteY9" fmla="*/ 2265749 h 3665322"/>
              <a:gd name="connsiteX10" fmla="*/ 2200149 w 2967900"/>
              <a:gd name="connsiteY10" fmla="*/ 2490036 h 3665322"/>
              <a:gd name="connsiteX11" fmla="*/ 1889598 w 2967900"/>
              <a:gd name="connsiteY11" fmla="*/ 2653938 h 3665322"/>
              <a:gd name="connsiteX12" fmla="*/ 1673938 w 2967900"/>
              <a:gd name="connsiteY12" fmla="*/ 2835092 h 3665322"/>
              <a:gd name="connsiteX13" fmla="*/ 1717070 w 2967900"/>
              <a:gd name="connsiteY13" fmla="*/ 3137017 h 3665322"/>
              <a:gd name="connsiteX14" fmla="*/ 1786081 w 2967900"/>
              <a:gd name="connsiteY14" fmla="*/ 3240534 h 3665322"/>
              <a:gd name="connsiteX15" fmla="*/ 2088006 w 2967900"/>
              <a:gd name="connsiteY15" fmla="*/ 3663228 h 3665322"/>
              <a:gd name="connsiteX16" fmla="*/ 2795372 w 2967900"/>
              <a:gd name="connsiteY16" fmla="*/ 3042126 h 3665322"/>
              <a:gd name="connsiteX17" fmla="*/ 2709107 w 2967900"/>
              <a:gd name="connsiteY17" fmla="*/ 2559047 h 3665322"/>
              <a:gd name="connsiteX18" fmla="*/ 2967900 w 2967900"/>
              <a:gd name="connsiteY18" fmla="*/ 2196738 h 3665322"/>
              <a:gd name="connsiteX19" fmla="*/ 2665975 w 2967900"/>
              <a:gd name="connsiteY19" fmla="*/ 1894813 h 3665322"/>
              <a:gd name="connsiteX20" fmla="*/ 2562458 w 2967900"/>
              <a:gd name="connsiteY20" fmla="*/ 1420360 h 3665322"/>
              <a:gd name="connsiteX21" fmla="*/ 2139764 w 2967900"/>
              <a:gd name="connsiteY21" fmla="*/ 756126 h 3665322"/>
              <a:gd name="connsiteX22" fmla="*/ 1579047 w 2967900"/>
              <a:gd name="connsiteY22" fmla="*/ 618104 h 3665322"/>
              <a:gd name="connsiteX23" fmla="*/ 1190858 w 2967900"/>
              <a:gd name="connsiteY23" fmla="*/ 100519 h 3665322"/>
              <a:gd name="connsiteX24" fmla="*/ 103930 w 2967900"/>
              <a:gd name="connsiteY24" fmla="*/ 91892 h 3665322"/>
              <a:gd name="connsiteX0" fmla="*/ 103930 w 2968060"/>
              <a:gd name="connsiteY0" fmla="*/ 91892 h 3665322"/>
              <a:gd name="connsiteX1" fmla="*/ 129809 w 2968060"/>
              <a:gd name="connsiteY1" fmla="*/ 1066677 h 3665322"/>
              <a:gd name="connsiteX2" fmla="*/ 863055 w 2968060"/>
              <a:gd name="connsiteY2" fmla="*/ 1032172 h 3665322"/>
              <a:gd name="connsiteX3" fmla="*/ 1303002 w 2968060"/>
              <a:gd name="connsiteY3" fmla="*/ 1161568 h 3665322"/>
              <a:gd name="connsiteX4" fmla="*/ 1475530 w 2968060"/>
              <a:gd name="connsiteY4" fmla="*/ 1161568 h 3665322"/>
              <a:gd name="connsiteX5" fmla="*/ 1872345 w 2968060"/>
              <a:gd name="connsiteY5" fmla="*/ 1325470 h 3665322"/>
              <a:gd name="connsiteX6" fmla="*/ 2234655 w 2968060"/>
              <a:gd name="connsiteY6" fmla="*/ 1592889 h 3665322"/>
              <a:gd name="connsiteX7" fmla="*/ 2329545 w 2968060"/>
              <a:gd name="connsiteY7" fmla="*/ 1817175 h 3665322"/>
              <a:gd name="connsiteX8" fmla="*/ 2251907 w 2968060"/>
              <a:gd name="connsiteY8" fmla="*/ 1963824 h 3665322"/>
              <a:gd name="connsiteX9" fmla="*/ 2389930 w 2968060"/>
              <a:gd name="connsiteY9" fmla="*/ 2265749 h 3665322"/>
              <a:gd name="connsiteX10" fmla="*/ 2200149 w 2968060"/>
              <a:gd name="connsiteY10" fmla="*/ 2490036 h 3665322"/>
              <a:gd name="connsiteX11" fmla="*/ 1889598 w 2968060"/>
              <a:gd name="connsiteY11" fmla="*/ 2653938 h 3665322"/>
              <a:gd name="connsiteX12" fmla="*/ 1673938 w 2968060"/>
              <a:gd name="connsiteY12" fmla="*/ 2835092 h 3665322"/>
              <a:gd name="connsiteX13" fmla="*/ 1717070 w 2968060"/>
              <a:gd name="connsiteY13" fmla="*/ 3137017 h 3665322"/>
              <a:gd name="connsiteX14" fmla="*/ 1786081 w 2968060"/>
              <a:gd name="connsiteY14" fmla="*/ 3240534 h 3665322"/>
              <a:gd name="connsiteX15" fmla="*/ 2088006 w 2968060"/>
              <a:gd name="connsiteY15" fmla="*/ 3663228 h 3665322"/>
              <a:gd name="connsiteX16" fmla="*/ 2795372 w 2968060"/>
              <a:gd name="connsiteY16" fmla="*/ 3042126 h 3665322"/>
              <a:gd name="connsiteX17" fmla="*/ 2709107 w 2968060"/>
              <a:gd name="connsiteY17" fmla="*/ 2559047 h 3665322"/>
              <a:gd name="connsiteX18" fmla="*/ 2967900 w 2968060"/>
              <a:gd name="connsiteY18" fmla="*/ 2196738 h 3665322"/>
              <a:gd name="connsiteX19" fmla="*/ 2665975 w 2968060"/>
              <a:gd name="connsiteY19" fmla="*/ 1894813 h 3665322"/>
              <a:gd name="connsiteX20" fmla="*/ 2562458 w 2968060"/>
              <a:gd name="connsiteY20" fmla="*/ 1420360 h 3665322"/>
              <a:gd name="connsiteX21" fmla="*/ 2139764 w 2968060"/>
              <a:gd name="connsiteY21" fmla="*/ 756126 h 3665322"/>
              <a:gd name="connsiteX22" fmla="*/ 1579047 w 2968060"/>
              <a:gd name="connsiteY22" fmla="*/ 618104 h 3665322"/>
              <a:gd name="connsiteX23" fmla="*/ 1190858 w 2968060"/>
              <a:gd name="connsiteY23" fmla="*/ 100519 h 3665322"/>
              <a:gd name="connsiteX24" fmla="*/ 103930 w 2968060"/>
              <a:gd name="connsiteY24" fmla="*/ 91892 h 3665322"/>
              <a:gd name="connsiteX0" fmla="*/ 103930 w 2968060"/>
              <a:gd name="connsiteY0" fmla="*/ 91892 h 3665322"/>
              <a:gd name="connsiteX1" fmla="*/ 129809 w 2968060"/>
              <a:gd name="connsiteY1" fmla="*/ 1066677 h 3665322"/>
              <a:gd name="connsiteX2" fmla="*/ 863055 w 2968060"/>
              <a:gd name="connsiteY2" fmla="*/ 1032172 h 3665322"/>
              <a:gd name="connsiteX3" fmla="*/ 1303002 w 2968060"/>
              <a:gd name="connsiteY3" fmla="*/ 1161568 h 3665322"/>
              <a:gd name="connsiteX4" fmla="*/ 1475530 w 2968060"/>
              <a:gd name="connsiteY4" fmla="*/ 1161568 h 3665322"/>
              <a:gd name="connsiteX5" fmla="*/ 1872345 w 2968060"/>
              <a:gd name="connsiteY5" fmla="*/ 1325470 h 3665322"/>
              <a:gd name="connsiteX6" fmla="*/ 2234655 w 2968060"/>
              <a:gd name="connsiteY6" fmla="*/ 1592889 h 3665322"/>
              <a:gd name="connsiteX7" fmla="*/ 2329545 w 2968060"/>
              <a:gd name="connsiteY7" fmla="*/ 1817175 h 3665322"/>
              <a:gd name="connsiteX8" fmla="*/ 2251907 w 2968060"/>
              <a:gd name="connsiteY8" fmla="*/ 1963824 h 3665322"/>
              <a:gd name="connsiteX9" fmla="*/ 2389930 w 2968060"/>
              <a:gd name="connsiteY9" fmla="*/ 2265749 h 3665322"/>
              <a:gd name="connsiteX10" fmla="*/ 2200149 w 2968060"/>
              <a:gd name="connsiteY10" fmla="*/ 2490036 h 3665322"/>
              <a:gd name="connsiteX11" fmla="*/ 1889598 w 2968060"/>
              <a:gd name="connsiteY11" fmla="*/ 2653938 h 3665322"/>
              <a:gd name="connsiteX12" fmla="*/ 1673938 w 2968060"/>
              <a:gd name="connsiteY12" fmla="*/ 2835092 h 3665322"/>
              <a:gd name="connsiteX13" fmla="*/ 1717070 w 2968060"/>
              <a:gd name="connsiteY13" fmla="*/ 3137017 h 3665322"/>
              <a:gd name="connsiteX14" fmla="*/ 1786081 w 2968060"/>
              <a:gd name="connsiteY14" fmla="*/ 3240534 h 3665322"/>
              <a:gd name="connsiteX15" fmla="*/ 2088006 w 2968060"/>
              <a:gd name="connsiteY15" fmla="*/ 3663228 h 3665322"/>
              <a:gd name="connsiteX16" fmla="*/ 2795372 w 2968060"/>
              <a:gd name="connsiteY16" fmla="*/ 3042126 h 3665322"/>
              <a:gd name="connsiteX17" fmla="*/ 2709107 w 2968060"/>
              <a:gd name="connsiteY17" fmla="*/ 2559047 h 3665322"/>
              <a:gd name="connsiteX18" fmla="*/ 2967900 w 2968060"/>
              <a:gd name="connsiteY18" fmla="*/ 2196738 h 3665322"/>
              <a:gd name="connsiteX19" fmla="*/ 2665975 w 2968060"/>
              <a:gd name="connsiteY19" fmla="*/ 1894813 h 3665322"/>
              <a:gd name="connsiteX20" fmla="*/ 2562458 w 2968060"/>
              <a:gd name="connsiteY20" fmla="*/ 1420360 h 3665322"/>
              <a:gd name="connsiteX21" fmla="*/ 2139764 w 2968060"/>
              <a:gd name="connsiteY21" fmla="*/ 756126 h 3665322"/>
              <a:gd name="connsiteX22" fmla="*/ 1579047 w 2968060"/>
              <a:gd name="connsiteY22" fmla="*/ 618104 h 3665322"/>
              <a:gd name="connsiteX23" fmla="*/ 1190858 w 2968060"/>
              <a:gd name="connsiteY23" fmla="*/ 100519 h 3665322"/>
              <a:gd name="connsiteX24" fmla="*/ 103930 w 2968060"/>
              <a:gd name="connsiteY24" fmla="*/ 91892 h 3665322"/>
              <a:gd name="connsiteX0" fmla="*/ 103930 w 2968060"/>
              <a:gd name="connsiteY0" fmla="*/ 76591 h 3650021"/>
              <a:gd name="connsiteX1" fmla="*/ 129809 w 2968060"/>
              <a:gd name="connsiteY1" fmla="*/ 1051376 h 3650021"/>
              <a:gd name="connsiteX2" fmla="*/ 863055 w 2968060"/>
              <a:gd name="connsiteY2" fmla="*/ 1016871 h 3650021"/>
              <a:gd name="connsiteX3" fmla="*/ 1303002 w 2968060"/>
              <a:gd name="connsiteY3" fmla="*/ 1146267 h 3650021"/>
              <a:gd name="connsiteX4" fmla="*/ 1475530 w 2968060"/>
              <a:gd name="connsiteY4" fmla="*/ 1146267 h 3650021"/>
              <a:gd name="connsiteX5" fmla="*/ 1872345 w 2968060"/>
              <a:gd name="connsiteY5" fmla="*/ 1310169 h 3650021"/>
              <a:gd name="connsiteX6" fmla="*/ 2234655 w 2968060"/>
              <a:gd name="connsiteY6" fmla="*/ 1577588 h 3650021"/>
              <a:gd name="connsiteX7" fmla="*/ 2329545 w 2968060"/>
              <a:gd name="connsiteY7" fmla="*/ 1801874 h 3650021"/>
              <a:gd name="connsiteX8" fmla="*/ 2251907 w 2968060"/>
              <a:gd name="connsiteY8" fmla="*/ 1948523 h 3650021"/>
              <a:gd name="connsiteX9" fmla="*/ 2389930 w 2968060"/>
              <a:gd name="connsiteY9" fmla="*/ 2250448 h 3650021"/>
              <a:gd name="connsiteX10" fmla="*/ 2200149 w 2968060"/>
              <a:gd name="connsiteY10" fmla="*/ 2474735 h 3650021"/>
              <a:gd name="connsiteX11" fmla="*/ 1889598 w 2968060"/>
              <a:gd name="connsiteY11" fmla="*/ 2638637 h 3650021"/>
              <a:gd name="connsiteX12" fmla="*/ 1673938 w 2968060"/>
              <a:gd name="connsiteY12" fmla="*/ 2819791 h 3650021"/>
              <a:gd name="connsiteX13" fmla="*/ 1717070 w 2968060"/>
              <a:gd name="connsiteY13" fmla="*/ 3121716 h 3650021"/>
              <a:gd name="connsiteX14" fmla="*/ 1786081 w 2968060"/>
              <a:gd name="connsiteY14" fmla="*/ 3225233 h 3650021"/>
              <a:gd name="connsiteX15" fmla="*/ 2088006 w 2968060"/>
              <a:gd name="connsiteY15" fmla="*/ 3647927 h 3650021"/>
              <a:gd name="connsiteX16" fmla="*/ 2795372 w 2968060"/>
              <a:gd name="connsiteY16" fmla="*/ 3026825 h 3650021"/>
              <a:gd name="connsiteX17" fmla="*/ 2709107 w 2968060"/>
              <a:gd name="connsiteY17" fmla="*/ 2543746 h 3650021"/>
              <a:gd name="connsiteX18" fmla="*/ 2967900 w 2968060"/>
              <a:gd name="connsiteY18" fmla="*/ 2181437 h 3650021"/>
              <a:gd name="connsiteX19" fmla="*/ 2665975 w 2968060"/>
              <a:gd name="connsiteY19" fmla="*/ 1879512 h 3650021"/>
              <a:gd name="connsiteX20" fmla="*/ 2562458 w 2968060"/>
              <a:gd name="connsiteY20" fmla="*/ 1405059 h 3650021"/>
              <a:gd name="connsiteX21" fmla="*/ 2139764 w 2968060"/>
              <a:gd name="connsiteY21" fmla="*/ 740825 h 3650021"/>
              <a:gd name="connsiteX22" fmla="*/ 1579047 w 2968060"/>
              <a:gd name="connsiteY22" fmla="*/ 602803 h 3650021"/>
              <a:gd name="connsiteX23" fmla="*/ 1190858 w 2968060"/>
              <a:gd name="connsiteY23" fmla="*/ 85218 h 3650021"/>
              <a:gd name="connsiteX24" fmla="*/ 103930 w 2968060"/>
              <a:gd name="connsiteY24" fmla="*/ 76591 h 3650021"/>
              <a:gd name="connsiteX0" fmla="*/ 97174 w 2979965"/>
              <a:gd name="connsiteY0" fmla="*/ 175256 h 3590066"/>
              <a:gd name="connsiteX1" fmla="*/ 141714 w 2979965"/>
              <a:gd name="connsiteY1" fmla="*/ 991421 h 3590066"/>
              <a:gd name="connsiteX2" fmla="*/ 874960 w 2979965"/>
              <a:gd name="connsiteY2" fmla="*/ 956916 h 3590066"/>
              <a:gd name="connsiteX3" fmla="*/ 1314907 w 2979965"/>
              <a:gd name="connsiteY3" fmla="*/ 1086312 h 3590066"/>
              <a:gd name="connsiteX4" fmla="*/ 1487435 w 2979965"/>
              <a:gd name="connsiteY4" fmla="*/ 1086312 h 3590066"/>
              <a:gd name="connsiteX5" fmla="*/ 1884250 w 2979965"/>
              <a:gd name="connsiteY5" fmla="*/ 1250214 h 3590066"/>
              <a:gd name="connsiteX6" fmla="*/ 2246560 w 2979965"/>
              <a:gd name="connsiteY6" fmla="*/ 1517633 h 3590066"/>
              <a:gd name="connsiteX7" fmla="*/ 2341450 w 2979965"/>
              <a:gd name="connsiteY7" fmla="*/ 1741919 h 3590066"/>
              <a:gd name="connsiteX8" fmla="*/ 2263812 w 2979965"/>
              <a:gd name="connsiteY8" fmla="*/ 1888568 h 3590066"/>
              <a:gd name="connsiteX9" fmla="*/ 2401835 w 2979965"/>
              <a:gd name="connsiteY9" fmla="*/ 2190493 h 3590066"/>
              <a:gd name="connsiteX10" fmla="*/ 2212054 w 2979965"/>
              <a:gd name="connsiteY10" fmla="*/ 2414780 h 3590066"/>
              <a:gd name="connsiteX11" fmla="*/ 1901503 w 2979965"/>
              <a:gd name="connsiteY11" fmla="*/ 2578682 h 3590066"/>
              <a:gd name="connsiteX12" fmla="*/ 1685843 w 2979965"/>
              <a:gd name="connsiteY12" fmla="*/ 2759836 h 3590066"/>
              <a:gd name="connsiteX13" fmla="*/ 1728975 w 2979965"/>
              <a:gd name="connsiteY13" fmla="*/ 3061761 h 3590066"/>
              <a:gd name="connsiteX14" fmla="*/ 1797986 w 2979965"/>
              <a:gd name="connsiteY14" fmla="*/ 3165278 h 3590066"/>
              <a:gd name="connsiteX15" fmla="*/ 2099911 w 2979965"/>
              <a:gd name="connsiteY15" fmla="*/ 3587972 h 3590066"/>
              <a:gd name="connsiteX16" fmla="*/ 2807277 w 2979965"/>
              <a:gd name="connsiteY16" fmla="*/ 2966870 h 3590066"/>
              <a:gd name="connsiteX17" fmla="*/ 2721012 w 2979965"/>
              <a:gd name="connsiteY17" fmla="*/ 2483791 h 3590066"/>
              <a:gd name="connsiteX18" fmla="*/ 2979805 w 2979965"/>
              <a:gd name="connsiteY18" fmla="*/ 2121482 h 3590066"/>
              <a:gd name="connsiteX19" fmla="*/ 2677880 w 2979965"/>
              <a:gd name="connsiteY19" fmla="*/ 1819557 h 3590066"/>
              <a:gd name="connsiteX20" fmla="*/ 2574363 w 2979965"/>
              <a:gd name="connsiteY20" fmla="*/ 1345104 h 3590066"/>
              <a:gd name="connsiteX21" fmla="*/ 2151669 w 2979965"/>
              <a:gd name="connsiteY21" fmla="*/ 680870 h 3590066"/>
              <a:gd name="connsiteX22" fmla="*/ 1590952 w 2979965"/>
              <a:gd name="connsiteY22" fmla="*/ 542848 h 3590066"/>
              <a:gd name="connsiteX23" fmla="*/ 1202763 w 2979965"/>
              <a:gd name="connsiteY23" fmla="*/ 25263 h 3590066"/>
              <a:gd name="connsiteX24" fmla="*/ 97174 w 2979965"/>
              <a:gd name="connsiteY24" fmla="*/ 175256 h 3590066"/>
              <a:gd name="connsiteX0" fmla="*/ 135804 w 3018595"/>
              <a:gd name="connsiteY0" fmla="*/ 175256 h 3590066"/>
              <a:gd name="connsiteX1" fmla="*/ 180344 w 3018595"/>
              <a:gd name="connsiteY1" fmla="*/ 991421 h 3590066"/>
              <a:gd name="connsiteX2" fmla="*/ 913590 w 3018595"/>
              <a:gd name="connsiteY2" fmla="*/ 956916 h 3590066"/>
              <a:gd name="connsiteX3" fmla="*/ 1353537 w 3018595"/>
              <a:gd name="connsiteY3" fmla="*/ 1086312 h 3590066"/>
              <a:gd name="connsiteX4" fmla="*/ 1526065 w 3018595"/>
              <a:gd name="connsiteY4" fmla="*/ 1086312 h 3590066"/>
              <a:gd name="connsiteX5" fmla="*/ 1922880 w 3018595"/>
              <a:gd name="connsiteY5" fmla="*/ 1250214 h 3590066"/>
              <a:gd name="connsiteX6" fmla="*/ 2285190 w 3018595"/>
              <a:gd name="connsiteY6" fmla="*/ 1517633 h 3590066"/>
              <a:gd name="connsiteX7" fmla="*/ 2380080 w 3018595"/>
              <a:gd name="connsiteY7" fmla="*/ 1741919 h 3590066"/>
              <a:gd name="connsiteX8" fmla="*/ 2302442 w 3018595"/>
              <a:gd name="connsiteY8" fmla="*/ 1888568 h 3590066"/>
              <a:gd name="connsiteX9" fmla="*/ 2440465 w 3018595"/>
              <a:gd name="connsiteY9" fmla="*/ 2190493 h 3590066"/>
              <a:gd name="connsiteX10" fmla="*/ 2250684 w 3018595"/>
              <a:gd name="connsiteY10" fmla="*/ 2414780 h 3590066"/>
              <a:gd name="connsiteX11" fmla="*/ 1940133 w 3018595"/>
              <a:gd name="connsiteY11" fmla="*/ 2578682 h 3590066"/>
              <a:gd name="connsiteX12" fmla="*/ 1724473 w 3018595"/>
              <a:gd name="connsiteY12" fmla="*/ 2759836 h 3590066"/>
              <a:gd name="connsiteX13" fmla="*/ 1767605 w 3018595"/>
              <a:gd name="connsiteY13" fmla="*/ 3061761 h 3590066"/>
              <a:gd name="connsiteX14" fmla="*/ 1836616 w 3018595"/>
              <a:gd name="connsiteY14" fmla="*/ 3165278 h 3590066"/>
              <a:gd name="connsiteX15" fmla="*/ 2138541 w 3018595"/>
              <a:gd name="connsiteY15" fmla="*/ 3587972 h 3590066"/>
              <a:gd name="connsiteX16" fmla="*/ 2845907 w 3018595"/>
              <a:gd name="connsiteY16" fmla="*/ 2966870 h 3590066"/>
              <a:gd name="connsiteX17" fmla="*/ 2759642 w 3018595"/>
              <a:gd name="connsiteY17" fmla="*/ 2483791 h 3590066"/>
              <a:gd name="connsiteX18" fmla="*/ 3018435 w 3018595"/>
              <a:gd name="connsiteY18" fmla="*/ 2121482 h 3590066"/>
              <a:gd name="connsiteX19" fmla="*/ 2716510 w 3018595"/>
              <a:gd name="connsiteY19" fmla="*/ 1819557 h 3590066"/>
              <a:gd name="connsiteX20" fmla="*/ 2612993 w 3018595"/>
              <a:gd name="connsiteY20" fmla="*/ 1345104 h 3590066"/>
              <a:gd name="connsiteX21" fmla="*/ 2190299 w 3018595"/>
              <a:gd name="connsiteY21" fmla="*/ 680870 h 3590066"/>
              <a:gd name="connsiteX22" fmla="*/ 1629582 w 3018595"/>
              <a:gd name="connsiteY22" fmla="*/ 542848 h 3590066"/>
              <a:gd name="connsiteX23" fmla="*/ 1241393 w 3018595"/>
              <a:gd name="connsiteY23" fmla="*/ 25263 h 3590066"/>
              <a:gd name="connsiteX24" fmla="*/ 135804 w 3018595"/>
              <a:gd name="connsiteY24" fmla="*/ 175256 h 3590066"/>
              <a:gd name="connsiteX0" fmla="*/ 110175 w 2992966"/>
              <a:gd name="connsiteY0" fmla="*/ 175256 h 3590066"/>
              <a:gd name="connsiteX1" fmla="*/ 154715 w 2992966"/>
              <a:gd name="connsiteY1" fmla="*/ 991421 h 3590066"/>
              <a:gd name="connsiteX2" fmla="*/ 887961 w 2992966"/>
              <a:gd name="connsiteY2" fmla="*/ 956916 h 3590066"/>
              <a:gd name="connsiteX3" fmla="*/ 1327908 w 2992966"/>
              <a:gd name="connsiteY3" fmla="*/ 1086312 h 3590066"/>
              <a:gd name="connsiteX4" fmla="*/ 1500436 w 2992966"/>
              <a:gd name="connsiteY4" fmla="*/ 1086312 h 3590066"/>
              <a:gd name="connsiteX5" fmla="*/ 1897251 w 2992966"/>
              <a:gd name="connsiteY5" fmla="*/ 1250214 h 3590066"/>
              <a:gd name="connsiteX6" fmla="*/ 2259561 w 2992966"/>
              <a:gd name="connsiteY6" fmla="*/ 1517633 h 3590066"/>
              <a:gd name="connsiteX7" fmla="*/ 2354451 w 2992966"/>
              <a:gd name="connsiteY7" fmla="*/ 1741919 h 3590066"/>
              <a:gd name="connsiteX8" fmla="*/ 2276813 w 2992966"/>
              <a:gd name="connsiteY8" fmla="*/ 1888568 h 3590066"/>
              <a:gd name="connsiteX9" fmla="*/ 2414836 w 2992966"/>
              <a:gd name="connsiteY9" fmla="*/ 2190493 h 3590066"/>
              <a:gd name="connsiteX10" fmla="*/ 2225055 w 2992966"/>
              <a:gd name="connsiteY10" fmla="*/ 2414780 h 3590066"/>
              <a:gd name="connsiteX11" fmla="*/ 1914504 w 2992966"/>
              <a:gd name="connsiteY11" fmla="*/ 2578682 h 3590066"/>
              <a:gd name="connsiteX12" fmla="*/ 1698844 w 2992966"/>
              <a:gd name="connsiteY12" fmla="*/ 2759836 h 3590066"/>
              <a:gd name="connsiteX13" fmla="*/ 1741976 w 2992966"/>
              <a:gd name="connsiteY13" fmla="*/ 3061761 h 3590066"/>
              <a:gd name="connsiteX14" fmla="*/ 1810987 w 2992966"/>
              <a:gd name="connsiteY14" fmla="*/ 3165278 h 3590066"/>
              <a:gd name="connsiteX15" fmla="*/ 2112912 w 2992966"/>
              <a:gd name="connsiteY15" fmla="*/ 3587972 h 3590066"/>
              <a:gd name="connsiteX16" fmla="*/ 2820278 w 2992966"/>
              <a:gd name="connsiteY16" fmla="*/ 2966870 h 3590066"/>
              <a:gd name="connsiteX17" fmla="*/ 2734013 w 2992966"/>
              <a:gd name="connsiteY17" fmla="*/ 2483791 h 3590066"/>
              <a:gd name="connsiteX18" fmla="*/ 2992806 w 2992966"/>
              <a:gd name="connsiteY18" fmla="*/ 2121482 h 3590066"/>
              <a:gd name="connsiteX19" fmla="*/ 2690881 w 2992966"/>
              <a:gd name="connsiteY19" fmla="*/ 1819557 h 3590066"/>
              <a:gd name="connsiteX20" fmla="*/ 2587364 w 2992966"/>
              <a:gd name="connsiteY20" fmla="*/ 1345104 h 3590066"/>
              <a:gd name="connsiteX21" fmla="*/ 2164670 w 2992966"/>
              <a:gd name="connsiteY21" fmla="*/ 680870 h 3590066"/>
              <a:gd name="connsiteX22" fmla="*/ 1603953 w 2992966"/>
              <a:gd name="connsiteY22" fmla="*/ 542848 h 3590066"/>
              <a:gd name="connsiteX23" fmla="*/ 1215764 w 2992966"/>
              <a:gd name="connsiteY23" fmla="*/ 25263 h 3590066"/>
              <a:gd name="connsiteX24" fmla="*/ 110175 w 2992966"/>
              <a:gd name="connsiteY24" fmla="*/ 175256 h 3590066"/>
              <a:gd name="connsiteX0" fmla="*/ 110175 w 2992966"/>
              <a:gd name="connsiteY0" fmla="*/ 175256 h 3590066"/>
              <a:gd name="connsiteX1" fmla="*/ 154715 w 2992966"/>
              <a:gd name="connsiteY1" fmla="*/ 991421 h 3590066"/>
              <a:gd name="connsiteX2" fmla="*/ 887961 w 2992966"/>
              <a:gd name="connsiteY2" fmla="*/ 956916 h 3590066"/>
              <a:gd name="connsiteX3" fmla="*/ 1327908 w 2992966"/>
              <a:gd name="connsiteY3" fmla="*/ 1086312 h 3590066"/>
              <a:gd name="connsiteX4" fmla="*/ 1500436 w 2992966"/>
              <a:gd name="connsiteY4" fmla="*/ 1086312 h 3590066"/>
              <a:gd name="connsiteX5" fmla="*/ 1897251 w 2992966"/>
              <a:gd name="connsiteY5" fmla="*/ 1250214 h 3590066"/>
              <a:gd name="connsiteX6" fmla="*/ 2259561 w 2992966"/>
              <a:gd name="connsiteY6" fmla="*/ 1517633 h 3590066"/>
              <a:gd name="connsiteX7" fmla="*/ 2354451 w 2992966"/>
              <a:gd name="connsiteY7" fmla="*/ 1741919 h 3590066"/>
              <a:gd name="connsiteX8" fmla="*/ 2276813 w 2992966"/>
              <a:gd name="connsiteY8" fmla="*/ 1888568 h 3590066"/>
              <a:gd name="connsiteX9" fmla="*/ 2414836 w 2992966"/>
              <a:gd name="connsiteY9" fmla="*/ 2190493 h 3590066"/>
              <a:gd name="connsiteX10" fmla="*/ 2225055 w 2992966"/>
              <a:gd name="connsiteY10" fmla="*/ 2414780 h 3590066"/>
              <a:gd name="connsiteX11" fmla="*/ 1914504 w 2992966"/>
              <a:gd name="connsiteY11" fmla="*/ 2578682 h 3590066"/>
              <a:gd name="connsiteX12" fmla="*/ 1698844 w 2992966"/>
              <a:gd name="connsiteY12" fmla="*/ 2759836 h 3590066"/>
              <a:gd name="connsiteX13" fmla="*/ 1741976 w 2992966"/>
              <a:gd name="connsiteY13" fmla="*/ 3061761 h 3590066"/>
              <a:gd name="connsiteX14" fmla="*/ 1810987 w 2992966"/>
              <a:gd name="connsiteY14" fmla="*/ 3165278 h 3590066"/>
              <a:gd name="connsiteX15" fmla="*/ 2112912 w 2992966"/>
              <a:gd name="connsiteY15" fmla="*/ 3587972 h 3590066"/>
              <a:gd name="connsiteX16" fmla="*/ 2820278 w 2992966"/>
              <a:gd name="connsiteY16" fmla="*/ 2966870 h 3590066"/>
              <a:gd name="connsiteX17" fmla="*/ 2734013 w 2992966"/>
              <a:gd name="connsiteY17" fmla="*/ 2483791 h 3590066"/>
              <a:gd name="connsiteX18" fmla="*/ 2992806 w 2992966"/>
              <a:gd name="connsiteY18" fmla="*/ 2121482 h 3590066"/>
              <a:gd name="connsiteX19" fmla="*/ 2690881 w 2992966"/>
              <a:gd name="connsiteY19" fmla="*/ 1819557 h 3590066"/>
              <a:gd name="connsiteX20" fmla="*/ 2587364 w 2992966"/>
              <a:gd name="connsiteY20" fmla="*/ 1345104 h 3590066"/>
              <a:gd name="connsiteX21" fmla="*/ 2164670 w 2992966"/>
              <a:gd name="connsiteY21" fmla="*/ 680870 h 3590066"/>
              <a:gd name="connsiteX22" fmla="*/ 1603953 w 2992966"/>
              <a:gd name="connsiteY22" fmla="*/ 542848 h 3590066"/>
              <a:gd name="connsiteX23" fmla="*/ 1215764 w 2992966"/>
              <a:gd name="connsiteY23" fmla="*/ 25263 h 3590066"/>
              <a:gd name="connsiteX24" fmla="*/ 110175 w 2992966"/>
              <a:gd name="connsiteY24" fmla="*/ 175256 h 3590066"/>
              <a:gd name="connsiteX0" fmla="*/ 110175 w 2992966"/>
              <a:gd name="connsiteY0" fmla="*/ 175256 h 3590066"/>
              <a:gd name="connsiteX1" fmla="*/ 154715 w 2992966"/>
              <a:gd name="connsiteY1" fmla="*/ 991421 h 3590066"/>
              <a:gd name="connsiteX2" fmla="*/ 887961 w 2992966"/>
              <a:gd name="connsiteY2" fmla="*/ 956916 h 3590066"/>
              <a:gd name="connsiteX3" fmla="*/ 1327908 w 2992966"/>
              <a:gd name="connsiteY3" fmla="*/ 1086312 h 3590066"/>
              <a:gd name="connsiteX4" fmla="*/ 1500436 w 2992966"/>
              <a:gd name="connsiteY4" fmla="*/ 1086312 h 3590066"/>
              <a:gd name="connsiteX5" fmla="*/ 1897251 w 2992966"/>
              <a:gd name="connsiteY5" fmla="*/ 1250214 h 3590066"/>
              <a:gd name="connsiteX6" fmla="*/ 2259561 w 2992966"/>
              <a:gd name="connsiteY6" fmla="*/ 1517633 h 3590066"/>
              <a:gd name="connsiteX7" fmla="*/ 2354451 w 2992966"/>
              <a:gd name="connsiteY7" fmla="*/ 1741919 h 3590066"/>
              <a:gd name="connsiteX8" fmla="*/ 2276813 w 2992966"/>
              <a:gd name="connsiteY8" fmla="*/ 1888568 h 3590066"/>
              <a:gd name="connsiteX9" fmla="*/ 2414836 w 2992966"/>
              <a:gd name="connsiteY9" fmla="*/ 2190493 h 3590066"/>
              <a:gd name="connsiteX10" fmla="*/ 2225055 w 2992966"/>
              <a:gd name="connsiteY10" fmla="*/ 2414780 h 3590066"/>
              <a:gd name="connsiteX11" fmla="*/ 1914504 w 2992966"/>
              <a:gd name="connsiteY11" fmla="*/ 2578682 h 3590066"/>
              <a:gd name="connsiteX12" fmla="*/ 1698844 w 2992966"/>
              <a:gd name="connsiteY12" fmla="*/ 2759836 h 3590066"/>
              <a:gd name="connsiteX13" fmla="*/ 1741976 w 2992966"/>
              <a:gd name="connsiteY13" fmla="*/ 3061761 h 3590066"/>
              <a:gd name="connsiteX14" fmla="*/ 1810987 w 2992966"/>
              <a:gd name="connsiteY14" fmla="*/ 3165278 h 3590066"/>
              <a:gd name="connsiteX15" fmla="*/ 2112912 w 2992966"/>
              <a:gd name="connsiteY15" fmla="*/ 3587972 h 3590066"/>
              <a:gd name="connsiteX16" fmla="*/ 2820278 w 2992966"/>
              <a:gd name="connsiteY16" fmla="*/ 2966870 h 3590066"/>
              <a:gd name="connsiteX17" fmla="*/ 2734013 w 2992966"/>
              <a:gd name="connsiteY17" fmla="*/ 2483791 h 3590066"/>
              <a:gd name="connsiteX18" fmla="*/ 2992806 w 2992966"/>
              <a:gd name="connsiteY18" fmla="*/ 2121482 h 3590066"/>
              <a:gd name="connsiteX19" fmla="*/ 2690881 w 2992966"/>
              <a:gd name="connsiteY19" fmla="*/ 1819557 h 3590066"/>
              <a:gd name="connsiteX20" fmla="*/ 2587364 w 2992966"/>
              <a:gd name="connsiteY20" fmla="*/ 1345104 h 3590066"/>
              <a:gd name="connsiteX21" fmla="*/ 2164670 w 2992966"/>
              <a:gd name="connsiteY21" fmla="*/ 680870 h 3590066"/>
              <a:gd name="connsiteX22" fmla="*/ 1603953 w 2992966"/>
              <a:gd name="connsiteY22" fmla="*/ 542848 h 3590066"/>
              <a:gd name="connsiteX23" fmla="*/ 1215764 w 2992966"/>
              <a:gd name="connsiteY23" fmla="*/ 25263 h 3590066"/>
              <a:gd name="connsiteX24" fmla="*/ 110175 w 2992966"/>
              <a:gd name="connsiteY24" fmla="*/ 175256 h 3590066"/>
              <a:gd name="connsiteX0" fmla="*/ 110175 w 2992966"/>
              <a:gd name="connsiteY0" fmla="*/ 175256 h 3587972"/>
              <a:gd name="connsiteX1" fmla="*/ 154715 w 2992966"/>
              <a:gd name="connsiteY1" fmla="*/ 991421 h 3587972"/>
              <a:gd name="connsiteX2" fmla="*/ 887961 w 2992966"/>
              <a:gd name="connsiteY2" fmla="*/ 956916 h 3587972"/>
              <a:gd name="connsiteX3" fmla="*/ 1327908 w 2992966"/>
              <a:gd name="connsiteY3" fmla="*/ 1086312 h 3587972"/>
              <a:gd name="connsiteX4" fmla="*/ 1500436 w 2992966"/>
              <a:gd name="connsiteY4" fmla="*/ 1086312 h 3587972"/>
              <a:gd name="connsiteX5" fmla="*/ 1897251 w 2992966"/>
              <a:gd name="connsiteY5" fmla="*/ 1250214 h 3587972"/>
              <a:gd name="connsiteX6" fmla="*/ 2259561 w 2992966"/>
              <a:gd name="connsiteY6" fmla="*/ 1517633 h 3587972"/>
              <a:gd name="connsiteX7" fmla="*/ 2354451 w 2992966"/>
              <a:gd name="connsiteY7" fmla="*/ 1741919 h 3587972"/>
              <a:gd name="connsiteX8" fmla="*/ 2276813 w 2992966"/>
              <a:gd name="connsiteY8" fmla="*/ 1888568 h 3587972"/>
              <a:gd name="connsiteX9" fmla="*/ 2414836 w 2992966"/>
              <a:gd name="connsiteY9" fmla="*/ 2190493 h 3587972"/>
              <a:gd name="connsiteX10" fmla="*/ 2225055 w 2992966"/>
              <a:gd name="connsiteY10" fmla="*/ 2414780 h 3587972"/>
              <a:gd name="connsiteX11" fmla="*/ 1914504 w 2992966"/>
              <a:gd name="connsiteY11" fmla="*/ 2578682 h 3587972"/>
              <a:gd name="connsiteX12" fmla="*/ 1698844 w 2992966"/>
              <a:gd name="connsiteY12" fmla="*/ 2759836 h 3587972"/>
              <a:gd name="connsiteX13" fmla="*/ 1741976 w 2992966"/>
              <a:gd name="connsiteY13" fmla="*/ 3061761 h 3587972"/>
              <a:gd name="connsiteX14" fmla="*/ 2112912 w 2992966"/>
              <a:gd name="connsiteY14" fmla="*/ 3587972 h 3587972"/>
              <a:gd name="connsiteX15" fmla="*/ 2820278 w 2992966"/>
              <a:gd name="connsiteY15" fmla="*/ 2966870 h 3587972"/>
              <a:gd name="connsiteX16" fmla="*/ 2734013 w 2992966"/>
              <a:gd name="connsiteY16" fmla="*/ 2483791 h 3587972"/>
              <a:gd name="connsiteX17" fmla="*/ 2992806 w 2992966"/>
              <a:gd name="connsiteY17" fmla="*/ 2121482 h 3587972"/>
              <a:gd name="connsiteX18" fmla="*/ 2690881 w 2992966"/>
              <a:gd name="connsiteY18" fmla="*/ 1819557 h 3587972"/>
              <a:gd name="connsiteX19" fmla="*/ 2587364 w 2992966"/>
              <a:gd name="connsiteY19" fmla="*/ 1345104 h 3587972"/>
              <a:gd name="connsiteX20" fmla="*/ 2164670 w 2992966"/>
              <a:gd name="connsiteY20" fmla="*/ 680870 h 3587972"/>
              <a:gd name="connsiteX21" fmla="*/ 1603953 w 2992966"/>
              <a:gd name="connsiteY21" fmla="*/ 542848 h 3587972"/>
              <a:gd name="connsiteX22" fmla="*/ 1215764 w 2992966"/>
              <a:gd name="connsiteY22" fmla="*/ 25263 h 3587972"/>
              <a:gd name="connsiteX23" fmla="*/ 110175 w 2992966"/>
              <a:gd name="connsiteY23" fmla="*/ 175256 h 3587972"/>
              <a:gd name="connsiteX0" fmla="*/ 110175 w 2992966"/>
              <a:gd name="connsiteY0" fmla="*/ 175256 h 3589690"/>
              <a:gd name="connsiteX1" fmla="*/ 154715 w 2992966"/>
              <a:gd name="connsiteY1" fmla="*/ 991421 h 3589690"/>
              <a:gd name="connsiteX2" fmla="*/ 887961 w 2992966"/>
              <a:gd name="connsiteY2" fmla="*/ 956916 h 3589690"/>
              <a:gd name="connsiteX3" fmla="*/ 1327908 w 2992966"/>
              <a:gd name="connsiteY3" fmla="*/ 1086312 h 3589690"/>
              <a:gd name="connsiteX4" fmla="*/ 1500436 w 2992966"/>
              <a:gd name="connsiteY4" fmla="*/ 1086312 h 3589690"/>
              <a:gd name="connsiteX5" fmla="*/ 1897251 w 2992966"/>
              <a:gd name="connsiteY5" fmla="*/ 1250214 h 3589690"/>
              <a:gd name="connsiteX6" fmla="*/ 2259561 w 2992966"/>
              <a:gd name="connsiteY6" fmla="*/ 1517633 h 3589690"/>
              <a:gd name="connsiteX7" fmla="*/ 2354451 w 2992966"/>
              <a:gd name="connsiteY7" fmla="*/ 1741919 h 3589690"/>
              <a:gd name="connsiteX8" fmla="*/ 2276813 w 2992966"/>
              <a:gd name="connsiteY8" fmla="*/ 1888568 h 3589690"/>
              <a:gd name="connsiteX9" fmla="*/ 2414836 w 2992966"/>
              <a:gd name="connsiteY9" fmla="*/ 2190493 h 3589690"/>
              <a:gd name="connsiteX10" fmla="*/ 2225055 w 2992966"/>
              <a:gd name="connsiteY10" fmla="*/ 2414780 h 3589690"/>
              <a:gd name="connsiteX11" fmla="*/ 1914504 w 2992966"/>
              <a:gd name="connsiteY11" fmla="*/ 2578682 h 3589690"/>
              <a:gd name="connsiteX12" fmla="*/ 1698844 w 2992966"/>
              <a:gd name="connsiteY12" fmla="*/ 2759836 h 3589690"/>
              <a:gd name="connsiteX13" fmla="*/ 2112912 w 2992966"/>
              <a:gd name="connsiteY13" fmla="*/ 3587972 h 3589690"/>
              <a:gd name="connsiteX14" fmla="*/ 2820278 w 2992966"/>
              <a:gd name="connsiteY14" fmla="*/ 2966870 h 3589690"/>
              <a:gd name="connsiteX15" fmla="*/ 2734013 w 2992966"/>
              <a:gd name="connsiteY15" fmla="*/ 2483791 h 3589690"/>
              <a:gd name="connsiteX16" fmla="*/ 2992806 w 2992966"/>
              <a:gd name="connsiteY16" fmla="*/ 2121482 h 3589690"/>
              <a:gd name="connsiteX17" fmla="*/ 2690881 w 2992966"/>
              <a:gd name="connsiteY17" fmla="*/ 1819557 h 3589690"/>
              <a:gd name="connsiteX18" fmla="*/ 2587364 w 2992966"/>
              <a:gd name="connsiteY18" fmla="*/ 1345104 h 3589690"/>
              <a:gd name="connsiteX19" fmla="*/ 2164670 w 2992966"/>
              <a:gd name="connsiteY19" fmla="*/ 680870 h 3589690"/>
              <a:gd name="connsiteX20" fmla="*/ 1603953 w 2992966"/>
              <a:gd name="connsiteY20" fmla="*/ 542848 h 3589690"/>
              <a:gd name="connsiteX21" fmla="*/ 1215764 w 2992966"/>
              <a:gd name="connsiteY21" fmla="*/ 25263 h 3589690"/>
              <a:gd name="connsiteX22" fmla="*/ 110175 w 2992966"/>
              <a:gd name="connsiteY22" fmla="*/ 175256 h 3589690"/>
              <a:gd name="connsiteX0" fmla="*/ 110175 w 2992966"/>
              <a:gd name="connsiteY0" fmla="*/ 175256 h 3589690"/>
              <a:gd name="connsiteX1" fmla="*/ 154715 w 2992966"/>
              <a:gd name="connsiteY1" fmla="*/ 991421 h 3589690"/>
              <a:gd name="connsiteX2" fmla="*/ 887961 w 2992966"/>
              <a:gd name="connsiteY2" fmla="*/ 956916 h 3589690"/>
              <a:gd name="connsiteX3" fmla="*/ 1327908 w 2992966"/>
              <a:gd name="connsiteY3" fmla="*/ 1086312 h 3589690"/>
              <a:gd name="connsiteX4" fmla="*/ 1500436 w 2992966"/>
              <a:gd name="connsiteY4" fmla="*/ 1086312 h 3589690"/>
              <a:gd name="connsiteX5" fmla="*/ 1897251 w 2992966"/>
              <a:gd name="connsiteY5" fmla="*/ 1250214 h 3589690"/>
              <a:gd name="connsiteX6" fmla="*/ 2259561 w 2992966"/>
              <a:gd name="connsiteY6" fmla="*/ 1517633 h 3589690"/>
              <a:gd name="connsiteX7" fmla="*/ 2354451 w 2992966"/>
              <a:gd name="connsiteY7" fmla="*/ 1741919 h 3589690"/>
              <a:gd name="connsiteX8" fmla="*/ 2276813 w 2992966"/>
              <a:gd name="connsiteY8" fmla="*/ 1888568 h 3589690"/>
              <a:gd name="connsiteX9" fmla="*/ 2414836 w 2992966"/>
              <a:gd name="connsiteY9" fmla="*/ 2190493 h 3589690"/>
              <a:gd name="connsiteX10" fmla="*/ 2225055 w 2992966"/>
              <a:gd name="connsiteY10" fmla="*/ 2414780 h 3589690"/>
              <a:gd name="connsiteX11" fmla="*/ 1698844 w 2992966"/>
              <a:gd name="connsiteY11" fmla="*/ 2759836 h 3589690"/>
              <a:gd name="connsiteX12" fmla="*/ 2112912 w 2992966"/>
              <a:gd name="connsiteY12" fmla="*/ 3587972 h 3589690"/>
              <a:gd name="connsiteX13" fmla="*/ 2820278 w 2992966"/>
              <a:gd name="connsiteY13" fmla="*/ 2966870 h 3589690"/>
              <a:gd name="connsiteX14" fmla="*/ 2734013 w 2992966"/>
              <a:gd name="connsiteY14" fmla="*/ 2483791 h 3589690"/>
              <a:gd name="connsiteX15" fmla="*/ 2992806 w 2992966"/>
              <a:gd name="connsiteY15" fmla="*/ 2121482 h 3589690"/>
              <a:gd name="connsiteX16" fmla="*/ 2690881 w 2992966"/>
              <a:gd name="connsiteY16" fmla="*/ 1819557 h 3589690"/>
              <a:gd name="connsiteX17" fmla="*/ 2587364 w 2992966"/>
              <a:gd name="connsiteY17" fmla="*/ 1345104 h 3589690"/>
              <a:gd name="connsiteX18" fmla="*/ 2164670 w 2992966"/>
              <a:gd name="connsiteY18" fmla="*/ 680870 h 3589690"/>
              <a:gd name="connsiteX19" fmla="*/ 1603953 w 2992966"/>
              <a:gd name="connsiteY19" fmla="*/ 542848 h 3589690"/>
              <a:gd name="connsiteX20" fmla="*/ 1215764 w 2992966"/>
              <a:gd name="connsiteY20" fmla="*/ 25263 h 3589690"/>
              <a:gd name="connsiteX21" fmla="*/ 110175 w 2992966"/>
              <a:gd name="connsiteY21" fmla="*/ 175256 h 3589690"/>
              <a:gd name="connsiteX0" fmla="*/ 110175 w 2992966"/>
              <a:gd name="connsiteY0" fmla="*/ 175256 h 3589690"/>
              <a:gd name="connsiteX1" fmla="*/ 154715 w 2992966"/>
              <a:gd name="connsiteY1" fmla="*/ 991421 h 3589690"/>
              <a:gd name="connsiteX2" fmla="*/ 887961 w 2992966"/>
              <a:gd name="connsiteY2" fmla="*/ 956916 h 3589690"/>
              <a:gd name="connsiteX3" fmla="*/ 1327908 w 2992966"/>
              <a:gd name="connsiteY3" fmla="*/ 1086312 h 3589690"/>
              <a:gd name="connsiteX4" fmla="*/ 1500436 w 2992966"/>
              <a:gd name="connsiteY4" fmla="*/ 1086312 h 3589690"/>
              <a:gd name="connsiteX5" fmla="*/ 1897251 w 2992966"/>
              <a:gd name="connsiteY5" fmla="*/ 1250214 h 3589690"/>
              <a:gd name="connsiteX6" fmla="*/ 2259561 w 2992966"/>
              <a:gd name="connsiteY6" fmla="*/ 1517633 h 3589690"/>
              <a:gd name="connsiteX7" fmla="*/ 2354451 w 2992966"/>
              <a:gd name="connsiteY7" fmla="*/ 1741919 h 3589690"/>
              <a:gd name="connsiteX8" fmla="*/ 2276813 w 2992966"/>
              <a:gd name="connsiteY8" fmla="*/ 1888568 h 3589690"/>
              <a:gd name="connsiteX9" fmla="*/ 2414836 w 2992966"/>
              <a:gd name="connsiteY9" fmla="*/ 2190493 h 3589690"/>
              <a:gd name="connsiteX10" fmla="*/ 2225055 w 2992966"/>
              <a:gd name="connsiteY10" fmla="*/ 2414780 h 3589690"/>
              <a:gd name="connsiteX11" fmla="*/ 1698844 w 2992966"/>
              <a:gd name="connsiteY11" fmla="*/ 2759836 h 3589690"/>
              <a:gd name="connsiteX12" fmla="*/ 2112912 w 2992966"/>
              <a:gd name="connsiteY12" fmla="*/ 3587972 h 3589690"/>
              <a:gd name="connsiteX13" fmla="*/ 2820278 w 2992966"/>
              <a:gd name="connsiteY13" fmla="*/ 2966870 h 3589690"/>
              <a:gd name="connsiteX14" fmla="*/ 2734013 w 2992966"/>
              <a:gd name="connsiteY14" fmla="*/ 2483791 h 3589690"/>
              <a:gd name="connsiteX15" fmla="*/ 2992806 w 2992966"/>
              <a:gd name="connsiteY15" fmla="*/ 2121482 h 3589690"/>
              <a:gd name="connsiteX16" fmla="*/ 2690881 w 2992966"/>
              <a:gd name="connsiteY16" fmla="*/ 1819557 h 3589690"/>
              <a:gd name="connsiteX17" fmla="*/ 2587364 w 2992966"/>
              <a:gd name="connsiteY17" fmla="*/ 1345104 h 3589690"/>
              <a:gd name="connsiteX18" fmla="*/ 2164670 w 2992966"/>
              <a:gd name="connsiteY18" fmla="*/ 680870 h 3589690"/>
              <a:gd name="connsiteX19" fmla="*/ 1603953 w 2992966"/>
              <a:gd name="connsiteY19" fmla="*/ 542848 h 3589690"/>
              <a:gd name="connsiteX20" fmla="*/ 1215764 w 2992966"/>
              <a:gd name="connsiteY20" fmla="*/ 25263 h 3589690"/>
              <a:gd name="connsiteX21" fmla="*/ 110175 w 2992966"/>
              <a:gd name="connsiteY21" fmla="*/ 175256 h 3589690"/>
              <a:gd name="connsiteX0" fmla="*/ 110175 w 2992935"/>
              <a:gd name="connsiteY0" fmla="*/ 175256 h 3589690"/>
              <a:gd name="connsiteX1" fmla="*/ 154715 w 2992935"/>
              <a:gd name="connsiteY1" fmla="*/ 991421 h 3589690"/>
              <a:gd name="connsiteX2" fmla="*/ 887961 w 2992935"/>
              <a:gd name="connsiteY2" fmla="*/ 956916 h 3589690"/>
              <a:gd name="connsiteX3" fmla="*/ 1327908 w 2992935"/>
              <a:gd name="connsiteY3" fmla="*/ 1086312 h 3589690"/>
              <a:gd name="connsiteX4" fmla="*/ 1500436 w 2992935"/>
              <a:gd name="connsiteY4" fmla="*/ 1086312 h 3589690"/>
              <a:gd name="connsiteX5" fmla="*/ 1897251 w 2992935"/>
              <a:gd name="connsiteY5" fmla="*/ 1250214 h 3589690"/>
              <a:gd name="connsiteX6" fmla="*/ 2259561 w 2992935"/>
              <a:gd name="connsiteY6" fmla="*/ 1517633 h 3589690"/>
              <a:gd name="connsiteX7" fmla="*/ 2354451 w 2992935"/>
              <a:gd name="connsiteY7" fmla="*/ 1741919 h 3589690"/>
              <a:gd name="connsiteX8" fmla="*/ 2276813 w 2992935"/>
              <a:gd name="connsiteY8" fmla="*/ 1888568 h 3589690"/>
              <a:gd name="connsiteX9" fmla="*/ 2414836 w 2992935"/>
              <a:gd name="connsiteY9" fmla="*/ 2190493 h 3589690"/>
              <a:gd name="connsiteX10" fmla="*/ 2225055 w 2992935"/>
              <a:gd name="connsiteY10" fmla="*/ 2414780 h 3589690"/>
              <a:gd name="connsiteX11" fmla="*/ 1698844 w 2992935"/>
              <a:gd name="connsiteY11" fmla="*/ 2759836 h 3589690"/>
              <a:gd name="connsiteX12" fmla="*/ 2112912 w 2992935"/>
              <a:gd name="connsiteY12" fmla="*/ 3587972 h 3589690"/>
              <a:gd name="connsiteX13" fmla="*/ 2820278 w 2992935"/>
              <a:gd name="connsiteY13" fmla="*/ 2966870 h 3589690"/>
              <a:gd name="connsiteX14" fmla="*/ 2734013 w 2992935"/>
              <a:gd name="connsiteY14" fmla="*/ 2483791 h 3589690"/>
              <a:gd name="connsiteX15" fmla="*/ 2992806 w 2992935"/>
              <a:gd name="connsiteY15" fmla="*/ 2121482 h 3589690"/>
              <a:gd name="connsiteX16" fmla="*/ 2690881 w 2992935"/>
              <a:gd name="connsiteY16" fmla="*/ 1819557 h 3589690"/>
              <a:gd name="connsiteX17" fmla="*/ 2587364 w 2992935"/>
              <a:gd name="connsiteY17" fmla="*/ 1345104 h 3589690"/>
              <a:gd name="connsiteX18" fmla="*/ 2164670 w 2992935"/>
              <a:gd name="connsiteY18" fmla="*/ 680870 h 3589690"/>
              <a:gd name="connsiteX19" fmla="*/ 1603953 w 2992935"/>
              <a:gd name="connsiteY19" fmla="*/ 542848 h 3589690"/>
              <a:gd name="connsiteX20" fmla="*/ 1215764 w 2992935"/>
              <a:gd name="connsiteY20" fmla="*/ 25263 h 3589690"/>
              <a:gd name="connsiteX21" fmla="*/ 110175 w 2992935"/>
              <a:gd name="connsiteY21" fmla="*/ 175256 h 3589690"/>
              <a:gd name="connsiteX0" fmla="*/ 110175 w 2992935"/>
              <a:gd name="connsiteY0" fmla="*/ 175256 h 3589690"/>
              <a:gd name="connsiteX1" fmla="*/ 154715 w 2992935"/>
              <a:gd name="connsiteY1" fmla="*/ 991421 h 3589690"/>
              <a:gd name="connsiteX2" fmla="*/ 887961 w 2992935"/>
              <a:gd name="connsiteY2" fmla="*/ 956916 h 3589690"/>
              <a:gd name="connsiteX3" fmla="*/ 1327908 w 2992935"/>
              <a:gd name="connsiteY3" fmla="*/ 1086312 h 3589690"/>
              <a:gd name="connsiteX4" fmla="*/ 1500436 w 2992935"/>
              <a:gd name="connsiteY4" fmla="*/ 1086312 h 3589690"/>
              <a:gd name="connsiteX5" fmla="*/ 1897251 w 2992935"/>
              <a:gd name="connsiteY5" fmla="*/ 1250214 h 3589690"/>
              <a:gd name="connsiteX6" fmla="*/ 2259561 w 2992935"/>
              <a:gd name="connsiteY6" fmla="*/ 1517633 h 3589690"/>
              <a:gd name="connsiteX7" fmla="*/ 2354451 w 2992935"/>
              <a:gd name="connsiteY7" fmla="*/ 1741919 h 3589690"/>
              <a:gd name="connsiteX8" fmla="*/ 2276813 w 2992935"/>
              <a:gd name="connsiteY8" fmla="*/ 1888568 h 3589690"/>
              <a:gd name="connsiteX9" fmla="*/ 2414836 w 2992935"/>
              <a:gd name="connsiteY9" fmla="*/ 2190493 h 3589690"/>
              <a:gd name="connsiteX10" fmla="*/ 2225055 w 2992935"/>
              <a:gd name="connsiteY10" fmla="*/ 2414780 h 3589690"/>
              <a:gd name="connsiteX11" fmla="*/ 1698844 w 2992935"/>
              <a:gd name="connsiteY11" fmla="*/ 2759836 h 3589690"/>
              <a:gd name="connsiteX12" fmla="*/ 2112912 w 2992935"/>
              <a:gd name="connsiteY12" fmla="*/ 3587972 h 3589690"/>
              <a:gd name="connsiteX13" fmla="*/ 2820278 w 2992935"/>
              <a:gd name="connsiteY13" fmla="*/ 2966870 h 3589690"/>
              <a:gd name="connsiteX14" fmla="*/ 2734013 w 2992935"/>
              <a:gd name="connsiteY14" fmla="*/ 2483791 h 3589690"/>
              <a:gd name="connsiteX15" fmla="*/ 2992806 w 2992935"/>
              <a:gd name="connsiteY15" fmla="*/ 2121482 h 3589690"/>
              <a:gd name="connsiteX16" fmla="*/ 2690881 w 2992935"/>
              <a:gd name="connsiteY16" fmla="*/ 1819557 h 3589690"/>
              <a:gd name="connsiteX17" fmla="*/ 2587364 w 2992935"/>
              <a:gd name="connsiteY17" fmla="*/ 1345104 h 3589690"/>
              <a:gd name="connsiteX18" fmla="*/ 2164670 w 2992935"/>
              <a:gd name="connsiteY18" fmla="*/ 680870 h 3589690"/>
              <a:gd name="connsiteX19" fmla="*/ 1603953 w 2992935"/>
              <a:gd name="connsiteY19" fmla="*/ 542848 h 3589690"/>
              <a:gd name="connsiteX20" fmla="*/ 1215764 w 2992935"/>
              <a:gd name="connsiteY20" fmla="*/ 25263 h 3589690"/>
              <a:gd name="connsiteX21" fmla="*/ 110175 w 2992935"/>
              <a:gd name="connsiteY21" fmla="*/ 175256 h 3589690"/>
              <a:gd name="connsiteX0" fmla="*/ 110175 w 2992935"/>
              <a:gd name="connsiteY0" fmla="*/ 175256 h 3589690"/>
              <a:gd name="connsiteX1" fmla="*/ 154715 w 2992935"/>
              <a:gd name="connsiteY1" fmla="*/ 991421 h 3589690"/>
              <a:gd name="connsiteX2" fmla="*/ 887961 w 2992935"/>
              <a:gd name="connsiteY2" fmla="*/ 956916 h 3589690"/>
              <a:gd name="connsiteX3" fmla="*/ 1327908 w 2992935"/>
              <a:gd name="connsiteY3" fmla="*/ 1086312 h 3589690"/>
              <a:gd name="connsiteX4" fmla="*/ 1500436 w 2992935"/>
              <a:gd name="connsiteY4" fmla="*/ 1086312 h 3589690"/>
              <a:gd name="connsiteX5" fmla="*/ 1897251 w 2992935"/>
              <a:gd name="connsiteY5" fmla="*/ 1250214 h 3589690"/>
              <a:gd name="connsiteX6" fmla="*/ 2259561 w 2992935"/>
              <a:gd name="connsiteY6" fmla="*/ 1517633 h 3589690"/>
              <a:gd name="connsiteX7" fmla="*/ 2354451 w 2992935"/>
              <a:gd name="connsiteY7" fmla="*/ 1741919 h 3589690"/>
              <a:gd name="connsiteX8" fmla="*/ 2276813 w 2992935"/>
              <a:gd name="connsiteY8" fmla="*/ 1888568 h 3589690"/>
              <a:gd name="connsiteX9" fmla="*/ 2414836 w 2992935"/>
              <a:gd name="connsiteY9" fmla="*/ 2190493 h 3589690"/>
              <a:gd name="connsiteX10" fmla="*/ 2225055 w 2992935"/>
              <a:gd name="connsiteY10" fmla="*/ 2414780 h 3589690"/>
              <a:gd name="connsiteX11" fmla="*/ 1698844 w 2992935"/>
              <a:gd name="connsiteY11" fmla="*/ 2759836 h 3589690"/>
              <a:gd name="connsiteX12" fmla="*/ 2112912 w 2992935"/>
              <a:gd name="connsiteY12" fmla="*/ 3587972 h 3589690"/>
              <a:gd name="connsiteX13" fmla="*/ 2820278 w 2992935"/>
              <a:gd name="connsiteY13" fmla="*/ 2966870 h 3589690"/>
              <a:gd name="connsiteX14" fmla="*/ 2734013 w 2992935"/>
              <a:gd name="connsiteY14" fmla="*/ 2483791 h 3589690"/>
              <a:gd name="connsiteX15" fmla="*/ 2992806 w 2992935"/>
              <a:gd name="connsiteY15" fmla="*/ 2121482 h 3589690"/>
              <a:gd name="connsiteX16" fmla="*/ 2690881 w 2992935"/>
              <a:gd name="connsiteY16" fmla="*/ 1819557 h 3589690"/>
              <a:gd name="connsiteX17" fmla="*/ 2587364 w 2992935"/>
              <a:gd name="connsiteY17" fmla="*/ 1345104 h 3589690"/>
              <a:gd name="connsiteX18" fmla="*/ 2164670 w 2992935"/>
              <a:gd name="connsiteY18" fmla="*/ 680870 h 3589690"/>
              <a:gd name="connsiteX19" fmla="*/ 1603953 w 2992935"/>
              <a:gd name="connsiteY19" fmla="*/ 542848 h 3589690"/>
              <a:gd name="connsiteX20" fmla="*/ 1215764 w 2992935"/>
              <a:gd name="connsiteY20" fmla="*/ 25263 h 3589690"/>
              <a:gd name="connsiteX21" fmla="*/ 110175 w 2992935"/>
              <a:gd name="connsiteY21" fmla="*/ 175256 h 3589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92935" h="3589690">
                <a:moveTo>
                  <a:pt x="110175" y="175256"/>
                </a:moveTo>
                <a:cubicBezTo>
                  <a:pt x="-66667" y="336282"/>
                  <a:pt x="-15055" y="909617"/>
                  <a:pt x="154715" y="991421"/>
                </a:cubicBezTo>
                <a:cubicBezTo>
                  <a:pt x="324485" y="1073225"/>
                  <a:pt x="643546" y="968418"/>
                  <a:pt x="887961" y="956916"/>
                </a:cubicBezTo>
                <a:lnTo>
                  <a:pt x="1327908" y="1086312"/>
                </a:lnTo>
                <a:lnTo>
                  <a:pt x="1500436" y="1086312"/>
                </a:lnTo>
                <a:lnTo>
                  <a:pt x="1897251" y="1250214"/>
                </a:lnTo>
                <a:lnTo>
                  <a:pt x="2259561" y="1517633"/>
                </a:lnTo>
                <a:lnTo>
                  <a:pt x="2354451" y="1741919"/>
                </a:lnTo>
                <a:lnTo>
                  <a:pt x="2276813" y="1888568"/>
                </a:lnTo>
                <a:lnTo>
                  <a:pt x="2414836" y="2190493"/>
                </a:lnTo>
                <a:lnTo>
                  <a:pt x="2225055" y="2414780"/>
                </a:lnTo>
                <a:cubicBezTo>
                  <a:pt x="2049651" y="2529799"/>
                  <a:pt x="1855586" y="2523519"/>
                  <a:pt x="1698844" y="2759836"/>
                </a:cubicBezTo>
                <a:cubicBezTo>
                  <a:pt x="1542102" y="2996153"/>
                  <a:pt x="1926006" y="3553466"/>
                  <a:pt x="2112912" y="3587972"/>
                </a:cubicBezTo>
                <a:cubicBezTo>
                  <a:pt x="2299818" y="3622478"/>
                  <a:pt x="2849033" y="3127896"/>
                  <a:pt x="2820278" y="2966870"/>
                </a:cubicBezTo>
                <a:lnTo>
                  <a:pt x="2734013" y="2483791"/>
                </a:lnTo>
                <a:cubicBezTo>
                  <a:pt x="2705258" y="2322765"/>
                  <a:pt x="2999995" y="2232188"/>
                  <a:pt x="2992806" y="2121482"/>
                </a:cubicBezTo>
                <a:cubicBezTo>
                  <a:pt x="2985617" y="2010776"/>
                  <a:pt x="2758455" y="1948953"/>
                  <a:pt x="2690881" y="1819557"/>
                </a:cubicBezTo>
                <a:lnTo>
                  <a:pt x="2587364" y="1345104"/>
                </a:lnTo>
                <a:cubicBezTo>
                  <a:pt x="2499662" y="1155323"/>
                  <a:pt x="2328572" y="814579"/>
                  <a:pt x="2164670" y="680870"/>
                </a:cubicBezTo>
                <a:cubicBezTo>
                  <a:pt x="2000768" y="547161"/>
                  <a:pt x="1762104" y="652116"/>
                  <a:pt x="1603953" y="542848"/>
                </a:cubicBezTo>
                <a:cubicBezTo>
                  <a:pt x="1445802" y="433580"/>
                  <a:pt x="1464727" y="86528"/>
                  <a:pt x="1215764" y="25263"/>
                </a:cubicBezTo>
                <a:cubicBezTo>
                  <a:pt x="966801" y="-36002"/>
                  <a:pt x="287017" y="14230"/>
                  <a:pt x="110175" y="175256"/>
                </a:cubicBezTo>
                <a:close/>
              </a:path>
            </a:pathLst>
          </a:custGeom>
          <a:solidFill>
            <a:schemeClr val="accent6">
              <a:lumMod val="60000"/>
              <a:lumOff val="40000"/>
              <a:alpha val="59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9550063" y="2717719"/>
            <a:ext cx="2220874" cy="3100265"/>
          </a:xfrm>
          <a:custGeom>
            <a:avLst/>
            <a:gdLst>
              <a:gd name="connsiteX0" fmla="*/ 1268964 w 2435290"/>
              <a:gd name="connsiteY0" fmla="*/ 0 h 2892490"/>
              <a:gd name="connsiteX1" fmla="*/ 2435290 w 2435290"/>
              <a:gd name="connsiteY1" fmla="*/ 783772 h 2892490"/>
              <a:gd name="connsiteX2" fmla="*/ 858417 w 2435290"/>
              <a:gd name="connsiteY2" fmla="*/ 2892490 h 2892490"/>
              <a:gd name="connsiteX3" fmla="*/ 0 w 2435290"/>
              <a:gd name="connsiteY3" fmla="*/ 1763486 h 2892490"/>
              <a:gd name="connsiteX4" fmla="*/ 1268964 w 2435290"/>
              <a:gd name="connsiteY4" fmla="*/ 0 h 2892490"/>
              <a:gd name="connsiteX0" fmla="*/ 1268964 w 2439279"/>
              <a:gd name="connsiteY0" fmla="*/ 33315 h 2925805"/>
              <a:gd name="connsiteX1" fmla="*/ 2435290 w 2439279"/>
              <a:gd name="connsiteY1" fmla="*/ 817087 h 2925805"/>
              <a:gd name="connsiteX2" fmla="*/ 858417 w 2439279"/>
              <a:gd name="connsiteY2" fmla="*/ 2925805 h 2925805"/>
              <a:gd name="connsiteX3" fmla="*/ 0 w 2439279"/>
              <a:gd name="connsiteY3" fmla="*/ 1796801 h 2925805"/>
              <a:gd name="connsiteX4" fmla="*/ 1268964 w 2439279"/>
              <a:gd name="connsiteY4" fmla="*/ 33315 h 2925805"/>
              <a:gd name="connsiteX0" fmla="*/ 1268964 w 2559596"/>
              <a:gd name="connsiteY0" fmla="*/ 48673 h 2941163"/>
              <a:gd name="connsiteX1" fmla="*/ 2435290 w 2559596"/>
              <a:gd name="connsiteY1" fmla="*/ 832445 h 2941163"/>
              <a:gd name="connsiteX2" fmla="*/ 858417 w 2559596"/>
              <a:gd name="connsiteY2" fmla="*/ 2941163 h 2941163"/>
              <a:gd name="connsiteX3" fmla="*/ 0 w 2559596"/>
              <a:gd name="connsiteY3" fmla="*/ 1812159 h 2941163"/>
              <a:gd name="connsiteX4" fmla="*/ 1268964 w 2559596"/>
              <a:gd name="connsiteY4" fmla="*/ 48673 h 2941163"/>
              <a:gd name="connsiteX0" fmla="*/ 1276580 w 2567212"/>
              <a:gd name="connsiteY0" fmla="*/ 48673 h 3139943"/>
              <a:gd name="connsiteX1" fmla="*/ 2442906 w 2567212"/>
              <a:gd name="connsiteY1" fmla="*/ 832445 h 3139943"/>
              <a:gd name="connsiteX2" fmla="*/ 866033 w 2567212"/>
              <a:gd name="connsiteY2" fmla="*/ 2941163 h 3139943"/>
              <a:gd name="connsiteX3" fmla="*/ 7616 w 2567212"/>
              <a:gd name="connsiteY3" fmla="*/ 1812159 h 3139943"/>
              <a:gd name="connsiteX4" fmla="*/ 1276580 w 2567212"/>
              <a:gd name="connsiteY4" fmla="*/ 48673 h 3139943"/>
              <a:gd name="connsiteX0" fmla="*/ 1275068 w 2565700"/>
              <a:gd name="connsiteY0" fmla="*/ 48673 h 2962544"/>
              <a:gd name="connsiteX1" fmla="*/ 2441394 w 2565700"/>
              <a:gd name="connsiteY1" fmla="*/ 832445 h 2962544"/>
              <a:gd name="connsiteX2" fmla="*/ 864521 w 2565700"/>
              <a:gd name="connsiteY2" fmla="*/ 2941163 h 2962544"/>
              <a:gd name="connsiteX3" fmla="*/ 6104 w 2565700"/>
              <a:gd name="connsiteY3" fmla="*/ 1812159 h 2962544"/>
              <a:gd name="connsiteX4" fmla="*/ 1275068 w 2565700"/>
              <a:gd name="connsiteY4" fmla="*/ 48673 h 2962544"/>
              <a:gd name="connsiteX0" fmla="*/ 1275068 w 2441403"/>
              <a:gd name="connsiteY0" fmla="*/ 25480 h 2939351"/>
              <a:gd name="connsiteX1" fmla="*/ 2441394 w 2441403"/>
              <a:gd name="connsiteY1" fmla="*/ 809252 h 2939351"/>
              <a:gd name="connsiteX2" fmla="*/ 864521 w 2441403"/>
              <a:gd name="connsiteY2" fmla="*/ 2917970 h 2939351"/>
              <a:gd name="connsiteX3" fmla="*/ 6104 w 2441403"/>
              <a:gd name="connsiteY3" fmla="*/ 1788966 h 2939351"/>
              <a:gd name="connsiteX4" fmla="*/ 1275068 w 2441403"/>
              <a:gd name="connsiteY4" fmla="*/ 25480 h 2939351"/>
              <a:gd name="connsiteX0" fmla="*/ 1275068 w 2441401"/>
              <a:gd name="connsiteY0" fmla="*/ 754 h 2914625"/>
              <a:gd name="connsiteX1" fmla="*/ 2441394 w 2441401"/>
              <a:gd name="connsiteY1" fmla="*/ 784526 h 2914625"/>
              <a:gd name="connsiteX2" fmla="*/ 864521 w 2441401"/>
              <a:gd name="connsiteY2" fmla="*/ 2893244 h 2914625"/>
              <a:gd name="connsiteX3" fmla="*/ 6104 w 2441401"/>
              <a:gd name="connsiteY3" fmla="*/ 1764240 h 2914625"/>
              <a:gd name="connsiteX4" fmla="*/ 1275068 w 2441401"/>
              <a:gd name="connsiteY4" fmla="*/ 754 h 2914625"/>
              <a:gd name="connsiteX0" fmla="*/ 1270189 w 2436522"/>
              <a:gd name="connsiteY0" fmla="*/ 754 h 2910359"/>
              <a:gd name="connsiteX1" fmla="*/ 2436515 w 2436522"/>
              <a:gd name="connsiteY1" fmla="*/ 784526 h 2910359"/>
              <a:gd name="connsiteX2" fmla="*/ 859642 w 2436522"/>
              <a:gd name="connsiteY2" fmla="*/ 2893244 h 2910359"/>
              <a:gd name="connsiteX3" fmla="*/ 1225 w 2436522"/>
              <a:gd name="connsiteY3" fmla="*/ 1764240 h 2910359"/>
              <a:gd name="connsiteX4" fmla="*/ 1270189 w 2436522"/>
              <a:gd name="connsiteY4" fmla="*/ 754 h 2910359"/>
              <a:gd name="connsiteX0" fmla="*/ 1037607 w 2203942"/>
              <a:gd name="connsiteY0" fmla="*/ 27493 h 2939315"/>
              <a:gd name="connsiteX1" fmla="*/ 2203933 w 2203942"/>
              <a:gd name="connsiteY1" fmla="*/ 811265 h 2939315"/>
              <a:gd name="connsiteX2" fmla="*/ 627060 w 2203942"/>
              <a:gd name="connsiteY2" fmla="*/ 2919983 h 2939315"/>
              <a:gd name="connsiteX3" fmla="*/ 1909 w 2203942"/>
              <a:gd name="connsiteY3" fmla="*/ 1837633 h 2939315"/>
              <a:gd name="connsiteX4" fmla="*/ 1037607 w 2203942"/>
              <a:gd name="connsiteY4" fmla="*/ 27493 h 2939315"/>
              <a:gd name="connsiteX0" fmla="*/ 1049514 w 2220874"/>
              <a:gd name="connsiteY0" fmla="*/ 37094 h 3100265"/>
              <a:gd name="connsiteX1" fmla="*/ 2215840 w 2220874"/>
              <a:gd name="connsiteY1" fmla="*/ 820866 h 3100265"/>
              <a:gd name="connsiteX2" fmla="*/ 573653 w 2220874"/>
              <a:gd name="connsiteY2" fmla="*/ 3078874 h 3100265"/>
              <a:gd name="connsiteX3" fmla="*/ 13816 w 2220874"/>
              <a:gd name="connsiteY3" fmla="*/ 1847234 h 3100265"/>
              <a:gd name="connsiteX4" fmla="*/ 1049514 w 2220874"/>
              <a:gd name="connsiteY4" fmla="*/ 37094 h 3100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0874" h="3100265">
                <a:moveTo>
                  <a:pt x="1049514" y="37094"/>
                </a:moveTo>
                <a:cubicBezTo>
                  <a:pt x="1416518" y="-133967"/>
                  <a:pt x="2295150" y="313903"/>
                  <a:pt x="2215840" y="820866"/>
                </a:cubicBezTo>
                <a:cubicBezTo>
                  <a:pt x="2136530" y="1327829"/>
                  <a:pt x="940657" y="2907813"/>
                  <a:pt x="573653" y="3078874"/>
                </a:cubicBezTo>
                <a:cubicBezTo>
                  <a:pt x="206649" y="3249935"/>
                  <a:pt x="-65494" y="2354197"/>
                  <a:pt x="13816" y="1847234"/>
                </a:cubicBezTo>
                <a:cubicBezTo>
                  <a:pt x="93126" y="1340271"/>
                  <a:pt x="682510" y="208155"/>
                  <a:pt x="1049514" y="37094"/>
                </a:cubicBezTo>
                <a:close/>
              </a:path>
            </a:pathLst>
          </a:custGeom>
          <a:solidFill>
            <a:schemeClr val="accent2">
              <a:lumMod val="60000"/>
              <a:lumOff val="40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rot="2406540">
            <a:off x="7612415" y="2400252"/>
            <a:ext cx="1490344" cy="369332"/>
          </a:xfrm>
          <a:prstGeom prst="rect">
            <a:avLst/>
          </a:prstGeom>
          <a:noFill/>
        </p:spPr>
        <p:txBody>
          <a:bodyPr wrap="none" rtlCol="0">
            <a:spAutoFit/>
          </a:bodyPr>
          <a:lstStyle/>
          <a:p>
            <a:r>
              <a:rPr lang="en-US" dirty="0" smtClean="0">
                <a:solidFill>
                  <a:schemeClr val="tx2">
                    <a:lumMod val="25000"/>
                  </a:schemeClr>
                </a:solidFill>
              </a:rPr>
              <a:t>Penny Ice Cap</a:t>
            </a:r>
            <a:endParaRPr lang="en-US" dirty="0">
              <a:solidFill>
                <a:schemeClr val="tx2">
                  <a:lumMod val="25000"/>
                </a:schemeClr>
              </a:solidFill>
            </a:endParaRPr>
          </a:p>
        </p:txBody>
      </p:sp>
      <p:pic>
        <p:nvPicPr>
          <p:cNvPr id="12" name="Picture 11"/>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951470" y="3848357"/>
            <a:ext cx="4401115" cy="2866545"/>
          </a:xfrm>
          <a:prstGeom prst="rect">
            <a:avLst/>
          </a:prstGeom>
          <a:ln>
            <a:solidFill>
              <a:schemeClr val="tx1"/>
            </a:solidFill>
          </a:ln>
        </p:spPr>
      </p:pic>
      <p:pic>
        <p:nvPicPr>
          <p:cNvPr id="13" name="Picture 12"/>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220686" y="3657455"/>
            <a:ext cx="4320174" cy="2883716"/>
          </a:xfrm>
          <a:prstGeom prst="rect">
            <a:avLst/>
          </a:prstGeom>
          <a:ln>
            <a:solidFill>
              <a:schemeClr val="tx1"/>
            </a:solidFill>
          </a:ln>
        </p:spPr>
      </p:pic>
    </p:spTree>
    <p:extLst>
      <p:ext uri="{BB962C8B-B14F-4D97-AF65-F5344CB8AC3E}">
        <p14:creationId xmlns:p14="http://schemas.microsoft.com/office/powerpoint/2010/main" val="933051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animBg="1"/>
      <p:bldP spid="6" grpId="0" animBg="1"/>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046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1"/>
            <a:ext cx="12192000" cy="804673"/>
          </a:xfrm>
        </p:spPr>
        <p:txBody>
          <a:bodyPr/>
          <a:lstStyle/>
          <a:p>
            <a:r>
              <a:rPr lang="en-US" dirty="0" smtClean="0"/>
              <a:t>Entombed Dead Vegetation</a:t>
            </a:r>
            <a:endParaRPr lang="en-US" dirty="0"/>
          </a:p>
        </p:txBody>
      </p:sp>
      <p:pic>
        <p:nvPicPr>
          <p:cNvPr id="7" name="Picture 6"/>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89933" y="943914"/>
            <a:ext cx="3898758" cy="1940044"/>
          </a:xfrm>
          <a:prstGeom prst="rect">
            <a:avLst/>
          </a:prstGeom>
        </p:spPr>
      </p:pic>
      <p:pic>
        <p:nvPicPr>
          <p:cNvPr id="11" name="Picture 10"/>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89933" y="4802805"/>
            <a:ext cx="3898758" cy="1940044"/>
          </a:xfrm>
          <a:prstGeom prst="rect">
            <a:avLst/>
          </a:prstGeom>
        </p:spPr>
      </p:pic>
      <p:pic>
        <p:nvPicPr>
          <p:cNvPr id="12" name="Picture 11"/>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89933" y="2877191"/>
            <a:ext cx="3898758" cy="1940044"/>
          </a:xfrm>
          <a:prstGeom prst="rect">
            <a:avLst/>
          </a:prstGeom>
        </p:spPr>
      </p:pic>
      <p:pic>
        <p:nvPicPr>
          <p:cNvPr id="15" name="Picture 14"/>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4188691" y="947745"/>
            <a:ext cx="3863402" cy="5795104"/>
          </a:xfrm>
          <a:prstGeom prst="rect">
            <a:avLst/>
          </a:prstGeom>
          <a:ln w="28575">
            <a:solidFill>
              <a:schemeClr val="bg1"/>
            </a:solidFill>
          </a:ln>
        </p:spPr>
      </p:pic>
      <p:pic>
        <p:nvPicPr>
          <p:cNvPr id="14" name="Picture 13"/>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rot="10800000">
            <a:off x="8054647" y="943915"/>
            <a:ext cx="3865955" cy="5798934"/>
          </a:xfrm>
          <a:prstGeom prst="rect">
            <a:avLst/>
          </a:prstGeom>
          <a:ln w="28575">
            <a:solidFill>
              <a:schemeClr val="bg1"/>
            </a:solidFill>
          </a:ln>
        </p:spPr>
      </p:pic>
    </p:spTree>
    <p:extLst>
      <p:ext uri="{BB962C8B-B14F-4D97-AF65-F5344CB8AC3E}">
        <p14:creationId xmlns:p14="http://schemas.microsoft.com/office/powerpoint/2010/main" val="1686018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046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 name="Title 1"/>
          <p:cNvSpPr>
            <a:spLocks noGrp="1"/>
          </p:cNvSpPr>
          <p:nvPr>
            <p:ph type="title"/>
          </p:nvPr>
        </p:nvSpPr>
        <p:spPr>
          <a:xfrm>
            <a:off x="0" y="-1"/>
            <a:ext cx="12192000" cy="804673"/>
          </a:xfrm>
        </p:spPr>
        <p:txBody>
          <a:bodyPr>
            <a:normAutofit fontScale="90000"/>
          </a:bodyPr>
          <a:lstStyle/>
          <a:p>
            <a:r>
              <a:rPr lang="en-US" sz="6000" dirty="0" smtClean="0"/>
              <a:t>Entombed Dead Vegetation</a:t>
            </a:r>
            <a:endParaRPr lang="en-US" sz="6000" dirty="0"/>
          </a:p>
        </p:txBody>
      </p:sp>
      <p:pic>
        <p:nvPicPr>
          <p:cNvPr id="6" name="Picture 5"/>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31178" y="948031"/>
            <a:ext cx="5073805" cy="565785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400475" y="1212263"/>
            <a:ext cx="6713468" cy="5240896"/>
          </a:xfrm>
          <a:prstGeom prst="rect">
            <a:avLst/>
          </a:prstGeom>
        </p:spPr>
      </p:pic>
      <p:pic>
        <p:nvPicPr>
          <p:cNvPr id="7" name="Picture 6"/>
          <p:cNvPicPr>
            <a:picLocks noChangeAspect="1"/>
          </p:cNvPicPr>
          <p:nvPr/>
        </p:nvPicPr>
        <p:blipFill rotWithShape="1">
          <a:blip r:embed="rId3" cstate="hqprint">
            <a:alphaModFix amt="35000"/>
            <a:extLst>
              <a:ext uri="{28A0092B-C50C-407E-A947-70E740481C1C}">
                <a14:useLocalDpi xmlns:a14="http://schemas.microsoft.com/office/drawing/2010/main"/>
              </a:ext>
            </a:extLst>
          </a:blip>
          <a:srcRect/>
          <a:stretch/>
        </p:blipFill>
        <p:spPr>
          <a:xfrm>
            <a:off x="231178" y="948031"/>
            <a:ext cx="5073805" cy="5657850"/>
          </a:xfrm>
          <a:prstGeom prst="rect">
            <a:avLst/>
          </a:prstGeom>
        </p:spPr>
      </p:pic>
      <p:pic>
        <p:nvPicPr>
          <p:cNvPr id="8" name="Picture 7"/>
          <p:cNvPicPr>
            <a:picLocks noChangeAspect="1"/>
          </p:cNvPicPr>
          <p:nvPr/>
        </p:nvPicPr>
        <p:blipFill>
          <a:blip r:embed="rId4">
            <a:alphaModFix amt="35000"/>
            <a:extLst>
              <a:ext uri="{28A0092B-C50C-407E-A947-70E740481C1C}">
                <a14:useLocalDpi xmlns:a14="http://schemas.microsoft.com/office/drawing/2010/main"/>
              </a:ext>
            </a:extLst>
          </a:blip>
          <a:stretch>
            <a:fillRect/>
          </a:stretch>
        </p:blipFill>
        <p:spPr>
          <a:xfrm>
            <a:off x="5400475" y="1212263"/>
            <a:ext cx="6713468" cy="5240896"/>
          </a:xfrm>
          <a:prstGeom prst="rect">
            <a:avLst/>
          </a:prstGeom>
        </p:spPr>
      </p:pic>
      <p:sp>
        <p:nvSpPr>
          <p:cNvPr id="5" name="TextBox 4"/>
          <p:cNvSpPr txBox="1"/>
          <p:nvPr/>
        </p:nvSpPr>
        <p:spPr>
          <a:xfrm>
            <a:off x="408215" y="2302329"/>
            <a:ext cx="11446328" cy="1384995"/>
          </a:xfrm>
          <a:prstGeom prst="rect">
            <a:avLst/>
          </a:prstGeom>
          <a:solidFill>
            <a:schemeClr val="tx1"/>
          </a:solidFill>
          <a:ln w="28575">
            <a:solidFill>
              <a:schemeClr val="bg1"/>
            </a:solidFill>
          </a:ln>
        </p:spPr>
        <p:txBody>
          <a:bodyPr wrap="square" rtlCol="0">
            <a:spAutoFit/>
          </a:bodyPr>
          <a:lstStyle/>
          <a:p>
            <a:pPr algn="ctr"/>
            <a:r>
              <a:rPr lang="en-US" sz="2800" dirty="0" smtClean="0">
                <a:solidFill>
                  <a:schemeClr val="bg1"/>
                </a:solidFill>
              </a:rPr>
              <a:t>If One sample from many ice caps = Regional History of ice margin Advance</a:t>
            </a:r>
          </a:p>
          <a:p>
            <a:pPr algn="ctr"/>
            <a:endParaRPr lang="en-US" sz="2800" dirty="0" smtClean="0">
              <a:solidFill>
                <a:schemeClr val="bg1"/>
              </a:solidFill>
            </a:endParaRPr>
          </a:p>
          <a:p>
            <a:pPr algn="ctr"/>
            <a:r>
              <a:rPr lang="en-US" sz="2800" dirty="0" smtClean="0">
                <a:solidFill>
                  <a:schemeClr val="bg1"/>
                </a:solidFill>
              </a:rPr>
              <a:t>What information would many Samples from one Ice cap provide?</a:t>
            </a:r>
            <a:endParaRPr lang="en-US" sz="2800" dirty="0">
              <a:solidFill>
                <a:schemeClr val="bg1"/>
              </a:solidFill>
            </a:endParaRPr>
          </a:p>
        </p:txBody>
      </p:sp>
    </p:spTree>
    <p:extLst>
      <p:ext uri="{BB962C8B-B14F-4D97-AF65-F5344CB8AC3E}">
        <p14:creationId xmlns:p14="http://schemas.microsoft.com/office/powerpoint/2010/main" val="1618119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81333" y="1865254"/>
            <a:ext cx="10429335" cy="3127493"/>
          </a:xfrm>
        </p:spPr>
        <p:txBody>
          <a:bodyPr>
            <a:normAutofit/>
          </a:bodyPr>
          <a:lstStyle/>
          <a:p>
            <a:pPr marL="514350" indent="-514350" algn="ctr">
              <a:buFont typeface="+mj-lt"/>
              <a:buAutoNum type="arabicPeriod"/>
            </a:pPr>
            <a:r>
              <a:rPr lang="en-US" dirty="0" smtClean="0"/>
              <a:t>Can the rapid modern ice cap retreat and </a:t>
            </a:r>
            <a:r>
              <a:rPr lang="en-US" smtClean="0"/>
              <a:t>exposure of entombed </a:t>
            </a:r>
            <a:r>
              <a:rPr lang="en-US" dirty="0" smtClean="0"/>
              <a:t>vegetation provide a continuous chronology of ice margin advance</a:t>
            </a:r>
            <a:r>
              <a:rPr lang="en-US" smtClean="0"/>
              <a:t>? </a:t>
            </a:r>
          </a:p>
          <a:p>
            <a:pPr marL="514350" indent="-514350" algn="ctr">
              <a:buFont typeface="+mj-lt"/>
              <a:buAutoNum type="arabicPeriod"/>
            </a:pPr>
            <a:endParaRPr lang="en-US" dirty="0" smtClean="0"/>
          </a:p>
          <a:p>
            <a:pPr marL="514350" indent="-514350" algn="ctr">
              <a:buFont typeface="+mj-lt"/>
              <a:buAutoNum type="arabicPeriod"/>
            </a:pPr>
            <a:r>
              <a:rPr lang="en-US" dirty="0" smtClean="0"/>
              <a:t>What climate inferences can be extrapolated from a simplified modeling of the observed ice margin activity over the the latest Holocene?</a:t>
            </a:r>
            <a:endParaRPr lang="en-US" dirty="0"/>
          </a:p>
        </p:txBody>
      </p:sp>
      <p:sp>
        <p:nvSpPr>
          <p:cNvPr id="4" name="Rectangle 3"/>
          <p:cNvSpPr/>
          <p:nvPr/>
        </p:nvSpPr>
        <p:spPr>
          <a:xfrm>
            <a:off x="0" y="0"/>
            <a:ext cx="12192000" cy="8046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1"/>
            <a:ext cx="12192000" cy="804673"/>
          </a:xfrm>
        </p:spPr>
        <p:txBody>
          <a:bodyPr/>
          <a:lstStyle/>
          <a:p>
            <a:r>
              <a:rPr lang="en-US" dirty="0" smtClean="0"/>
              <a:t>Research Questions</a:t>
            </a:r>
            <a:endParaRPr lang="en-US" dirty="0"/>
          </a:p>
        </p:txBody>
      </p:sp>
    </p:spTree>
    <p:extLst>
      <p:ext uri="{BB962C8B-B14F-4D97-AF65-F5344CB8AC3E}">
        <p14:creationId xmlns:p14="http://schemas.microsoft.com/office/powerpoint/2010/main" val="1052732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5588620" cy="4351338"/>
          </a:xfrm>
        </p:spPr>
        <p:txBody>
          <a:bodyPr/>
          <a:lstStyle/>
          <a:p>
            <a:r>
              <a:rPr lang="en-US" dirty="0" smtClean="0"/>
              <a:t>7 km</a:t>
            </a:r>
            <a:r>
              <a:rPr lang="en-US" baseline="30000" dirty="0" smtClean="0"/>
              <a:t>2</a:t>
            </a:r>
            <a:r>
              <a:rPr lang="en-US" dirty="0" smtClean="0"/>
              <a:t> </a:t>
            </a:r>
          </a:p>
          <a:p>
            <a:r>
              <a:rPr lang="en-US" dirty="0" smtClean="0"/>
              <a:t>Thin (&lt;100m), cold based</a:t>
            </a:r>
          </a:p>
          <a:p>
            <a:r>
              <a:rPr lang="en-US" dirty="0" smtClean="0"/>
              <a:t>Obvious Holocene maximum extent </a:t>
            </a:r>
            <a:r>
              <a:rPr lang="en-US" dirty="0" err="1" smtClean="0"/>
              <a:t>trimline</a:t>
            </a:r>
            <a:endParaRPr lang="en-US" dirty="0" smtClean="0"/>
          </a:p>
          <a:p>
            <a:endParaRPr lang="en-US" dirty="0"/>
          </a:p>
        </p:txBody>
      </p:sp>
      <p:sp>
        <p:nvSpPr>
          <p:cNvPr id="4" name="Rectangle 3"/>
          <p:cNvSpPr/>
          <p:nvPr/>
        </p:nvSpPr>
        <p:spPr>
          <a:xfrm>
            <a:off x="0" y="0"/>
            <a:ext cx="12192000" cy="8046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1"/>
            <a:ext cx="12192000" cy="804673"/>
          </a:xfrm>
        </p:spPr>
        <p:txBody>
          <a:bodyPr/>
          <a:lstStyle/>
          <a:p>
            <a:r>
              <a:rPr lang="en-US" dirty="0" smtClean="0"/>
              <a:t>Case Study: Divide Ice Cap</a:t>
            </a:r>
            <a:endParaRPr lang="en-US" dirty="0"/>
          </a:p>
        </p:txBody>
      </p:sp>
      <p:grpSp>
        <p:nvGrpSpPr>
          <p:cNvPr id="10" name="Group 9"/>
          <p:cNvGrpSpPr/>
          <p:nvPr/>
        </p:nvGrpSpPr>
        <p:grpSpPr>
          <a:xfrm>
            <a:off x="6713034" y="927336"/>
            <a:ext cx="5423211" cy="5842043"/>
            <a:chOff x="6768789" y="927336"/>
            <a:chExt cx="5423211" cy="5842043"/>
          </a:xfrm>
        </p:grpSpPr>
        <p:pic>
          <p:nvPicPr>
            <p:cNvPr id="11" name="Picture 10"/>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768789" y="927336"/>
              <a:ext cx="5423211" cy="5842042"/>
            </a:xfrm>
            <a:prstGeom prst="rect">
              <a:avLst/>
            </a:prstGeom>
            <a:ln>
              <a:noFill/>
            </a:ln>
          </p:spPr>
        </p:pic>
        <p:pic>
          <p:nvPicPr>
            <p:cNvPr id="12" name="Picture 11"/>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768789" y="5051503"/>
              <a:ext cx="2441192" cy="1717876"/>
            </a:xfrm>
            <a:prstGeom prst="rect">
              <a:avLst/>
            </a:prstGeom>
            <a:ln>
              <a:noFill/>
            </a:ln>
          </p:spPr>
        </p:pic>
      </p:grpSp>
      <p:sp>
        <p:nvSpPr>
          <p:cNvPr id="6" name="Oval 5"/>
          <p:cNvSpPr/>
          <p:nvPr/>
        </p:nvSpPr>
        <p:spPr>
          <a:xfrm>
            <a:off x="8950719" y="2480724"/>
            <a:ext cx="540826" cy="540826"/>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6693774" y="917069"/>
            <a:ext cx="5461730" cy="5887071"/>
            <a:chOff x="6682732" y="882307"/>
            <a:chExt cx="5461730" cy="5887071"/>
          </a:xfrm>
        </p:grpSpPr>
        <p:pic>
          <p:nvPicPr>
            <p:cNvPr id="5" name="Picture 4"/>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6682732" y="882307"/>
              <a:ext cx="5460380" cy="1792062"/>
            </a:xfrm>
            <a:prstGeom prst="rect">
              <a:avLst/>
            </a:prstGeom>
            <a:ln w="28575">
              <a:solidFill>
                <a:schemeClr val="tx1"/>
              </a:solidFill>
            </a:ln>
          </p:spPr>
        </p:pic>
        <p:pic>
          <p:nvPicPr>
            <p:cNvPr id="7" name="Picture 6"/>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6682732" y="2673080"/>
              <a:ext cx="5461730" cy="4096298"/>
            </a:xfrm>
            <a:prstGeom prst="rect">
              <a:avLst/>
            </a:prstGeom>
            <a:ln w="28575">
              <a:solidFill>
                <a:schemeClr val="tx1"/>
              </a:solidFill>
            </a:ln>
          </p:spPr>
        </p:pic>
      </p:grpSp>
    </p:spTree>
    <p:extLst>
      <p:ext uri="{BB962C8B-B14F-4D97-AF65-F5344CB8AC3E}">
        <p14:creationId xmlns:p14="http://schemas.microsoft.com/office/powerpoint/2010/main" val="168631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046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1"/>
            <a:ext cx="12192000" cy="804673"/>
          </a:xfrm>
        </p:spPr>
        <p:txBody>
          <a:bodyPr/>
          <a:lstStyle/>
          <a:p>
            <a:r>
              <a:rPr lang="en-US" dirty="0" smtClean="0"/>
              <a:t>Ice Margin and </a:t>
            </a:r>
            <a:r>
              <a:rPr lang="en-US" dirty="0" err="1" smtClean="0"/>
              <a:t>Trimline</a:t>
            </a:r>
            <a:endParaRPr lang="en-US" dirty="0"/>
          </a:p>
        </p:txBody>
      </p:sp>
      <p:pic>
        <p:nvPicPr>
          <p:cNvPr id="6" name="Picture 5"/>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876801" y="886371"/>
            <a:ext cx="7189021" cy="5391766"/>
          </a:xfrm>
          <a:prstGeom prst="rect">
            <a:avLst/>
          </a:prstGeom>
          <a:ln w="28575">
            <a:solidFill>
              <a:schemeClr val="tx1"/>
            </a:solidFill>
          </a:ln>
        </p:spPr>
      </p:pic>
      <p:pic>
        <p:nvPicPr>
          <p:cNvPr id="9" name="Picture 8"/>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227521" y="1568185"/>
            <a:ext cx="7750725" cy="5167151"/>
          </a:xfrm>
          <a:prstGeom prst="rect">
            <a:avLst/>
          </a:prstGeom>
          <a:ln w="28575">
            <a:solidFill>
              <a:schemeClr val="tx1"/>
            </a:solidFill>
          </a:ln>
        </p:spPr>
      </p:pic>
    </p:spTree>
    <p:extLst>
      <p:ext uri="{BB962C8B-B14F-4D97-AF65-F5344CB8AC3E}">
        <p14:creationId xmlns:p14="http://schemas.microsoft.com/office/powerpoint/2010/main" val="34937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29992" y="1204445"/>
            <a:ext cx="7530139" cy="5126709"/>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29992" y="1206082"/>
            <a:ext cx="7530139" cy="5126708"/>
          </a:xfrm>
          <a:prstGeom prst="rect">
            <a:avLst/>
          </a:prstGeom>
        </p:spPr>
      </p:pic>
      <p:sp>
        <p:nvSpPr>
          <p:cNvPr id="3" name="Content Placeholder 2"/>
          <p:cNvSpPr>
            <a:spLocks noGrp="1"/>
          </p:cNvSpPr>
          <p:nvPr>
            <p:ph idx="1"/>
          </p:nvPr>
        </p:nvSpPr>
        <p:spPr>
          <a:xfrm>
            <a:off x="131869" y="1175463"/>
            <a:ext cx="4330673" cy="1988894"/>
          </a:xfrm>
        </p:spPr>
        <p:txBody>
          <a:bodyPr>
            <a:normAutofit/>
          </a:bodyPr>
          <a:lstStyle/>
          <a:p>
            <a:r>
              <a:rPr lang="en-US" dirty="0" smtClean="0"/>
              <a:t>10 sample transect</a:t>
            </a:r>
          </a:p>
          <a:p>
            <a:pPr lvl="1"/>
            <a:r>
              <a:rPr lang="en-US" dirty="0" smtClean="0"/>
              <a:t>~950-1900 CE</a:t>
            </a:r>
          </a:p>
          <a:p>
            <a:r>
              <a:rPr lang="en-US" dirty="0" smtClean="0"/>
              <a:t>Aerial Imagery</a:t>
            </a:r>
          </a:p>
          <a:p>
            <a:r>
              <a:rPr lang="en-US" dirty="0" err="1" smtClean="0"/>
              <a:t>Trimlines</a:t>
            </a:r>
            <a:endParaRPr lang="en-US" dirty="0"/>
          </a:p>
        </p:txBody>
      </p:sp>
      <p:sp>
        <p:nvSpPr>
          <p:cNvPr id="4" name="Rectangle 3"/>
          <p:cNvSpPr/>
          <p:nvPr/>
        </p:nvSpPr>
        <p:spPr>
          <a:xfrm>
            <a:off x="0" y="0"/>
            <a:ext cx="12192000" cy="8046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1"/>
            <a:ext cx="12192000" cy="804673"/>
          </a:xfrm>
        </p:spPr>
        <p:txBody>
          <a:bodyPr/>
          <a:lstStyle/>
          <a:p>
            <a:r>
              <a:rPr lang="en-US" dirty="0" smtClean="0"/>
              <a:t>Ice Margin Chronology</a:t>
            </a:r>
            <a:endParaRPr lang="en-US" dirty="0"/>
          </a:p>
        </p:txBody>
      </p:sp>
      <p:pic>
        <p:nvPicPr>
          <p:cNvPr id="8" name="Picture 7"/>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31869" y="3164357"/>
            <a:ext cx="4330673" cy="3166797"/>
          </a:xfrm>
          <a:prstGeom prst="rect">
            <a:avLst/>
          </a:prstGeom>
        </p:spPr>
      </p:pic>
      <p:sp>
        <p:nvSpPr>
          <p:cNvPr id="9" name="Arc 8"/>
          <p:cNvSpPr/>
          <p:nvPr/>
        </p:nvSpPr>
        <p:spPr>
          <a:xfrm flipH="1" flipV="1">
            <a:off x="1581030" y="4285317"/>
            <a:ext cx="684633" cy="844844"/>
          </a:xfrm>
          <a:prstGeom prst="arc">
            <a:avLst>
              <a:gd name="adj1" fmla="val 16186198"/>
              <a:gd name="adj2" fmla="val 0"/>
            </a:avLst>
          </a:prstGeom>
          <a:ln w="38100">
            <a:solidFill>
              <a:schemeClr val="bg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Rectangle 9"/>
          <p:cNvSpPr/>
          <p:nvPr/>
        </p:nvSpPr>
        <p:spPr>
          <a:xfrm>
            <a:off x="5579706" y="1576873"/>
            <a:ext cx="905070" cy="4245429"/>
          </a:xfrm>
          <a:prstGeom prst="rect">
            <a:avLst/>
          </a:prstGeom>
          <a:solidFill>
            <a:schemeClr val="accent1">
              <a:alpha val="3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945085" y="1576873"/>
            <a:ext cx="905070" cy="4245429"/>
          </a:xfrm>
          <a:prstGeom prst="rect">
            <a:avLst/>
          </a:prstGeom>
          <a:solidFill>
            <a:schemeClr val="accent1">
              <a:alpha val="3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8237374" y="1576873"/>
            <a:ext cx="1939194" cy="4245429"/>
          </a:xfrm>
          <a:prstGeom prst="rect">
            <a:avLst/>
          </a:prstGeom>
          <a:solidFill>
            <a:schemeClr val="accent1">
              <a:alpha val="3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708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Mesh</Template>
  <TotalTime>1312</TotalTime>
  <Words>946</Words>
  <Application>Microsoft Macintosh PowerPoint</Application>
  <PresentationFormat>Widescreen</PresentationFormat>
  <Paragraphs>114</Paragraphs>
  <Slides>15</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Calibri Light</vt:lpstr>
      <vt:lpstr>Cambria Math</vt:lpstr>
      <vt:lpstr>Symbol</vt:lpstr>
      <vt:lpstr>Office Theme</vt:lpstr>
      <vt:lpstr>Constraining latest Holocene expansion and 20th century retreat of a small Canadian Arctic ice cap using entombed vegetation</vt:lpstr>
      <vt:lpstr>Reconstructing Holocene Glacial Activity</vt:lpstr>
      <vt:lpstr>Cumberland Peninsula, Baffin Island</vt:lpstr>
      <vt:lpstr>Entombed Dead Vegetation</vt:lpstr>
      <vt:lpstr>Entombed Dead Vegetation</vt:lpstr>
      <vt:lpstr>Research Questions</vt:lpstr>
      <vt:lpstr>Case Study: Divide Ice Cap</vt:lpstr>
      <vt:lpstr>Ice Margin and Trimline</vt:lpstr>
      <vt:lpstr>Ice Margin Chronology</vt:lpstr>
      <vt:lpstr>Ice Cap Modeling: Spatial-Temporal Constraints</vt:lpstr>
      <vt:lpstr>Ice Cap Modeling: Set up </vt:lpstr>
      <vt:lpstr>Ice Cap Modeling: Results</vt:lpstr>
      <vt:lpstr>Conclusions</vt:lpstr>
      <vt:lpstr>Acknowledgements </vt:lpstr>
      <vt:lpstr>References</vt:lpstr>
    </vt:vector>
  </TitlesOfParts>
  <Company/>
  <LinksUpToDate>false</LinksUpToDate>
  <SharedDoc>false</SharedDoc>
  <HyperlinksChanged>false</HyperlinksChanged>
  <AppVersion>15.0026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Constraining latest Holocene expansion and 20th century retreat of a small Canadian Arctic ice cap using entombed vegetation</dc:title>
  <dc:creator>Simon Pendleton</dc:creator>
  <cp:lastModifiedBy>Simon Pendleton</cp:lastModifiedBy>
  <cp:revision>131</cp:revision>
  <dcterms:created xsi:type="dcterms:W3CDTF">2016-09-18T22:36:29Z</dcterms:created>
  <dcterms:modified xsi:type="dcterms:W3CDTF">2016-10-10T19:22:31Z</dcterms:modified>
</cp:coreProperties>
</file>