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7" r:id="rId3"/>
    <p:sldId id="272" r:id="rId4"/>
    <p:sldId id="273" r:id="rId5"/>
    <p:sldId id="274" r:id="rId6"/>
    <p:sldId id="275" r:id="rId7"/>
    <p:sldId id="276" r:id="rId8"/>
    <p:sldId id="277" r:id="rId9"/>
    <p:sldId id="278" r:id="rId10"/>
    <p:sldId id="279" r:id="rId11"/>
    <p:sldId id="282" r:id="rId12"/>
    <p:sldId id="281" r:id="rId13"/>
    <p:sldId id="280" r:id="rId14"/>
    <p:sldId id="265" r:id="rId15"/>
    <p:sldId id="266" r:id="rId16"/>
    <p:sldId id="256" r:id="rId17"/>
    <p:sldId id="267" r:id="rId18"/>
    <p:sldId id="283" r:id="rId19"/>
    <p:sldId id="292" r:id="rId20"/>
    <p:sldId id="284" r:id="rId21"/>
    <p:sldId id="285" r:id="rId22"/>
    <p:sldId id="286" r:id="rId23"/>
    <p:sldId id="287" r:id="rId24"/>
    <p:sldId id="288" r:id="rId25"/>
    <p:sldId id="289" r:id="rId26"/>
    <p:sldId id="290" r:id="rId27"/>
    <p:sldId id="291" r:id="rId28"/>
    <p:sldId id="260" r:id="rId29"/>
    <p:sldId id="261" r:id="rId30"/>
    <p:sldId id="2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BC8B6-2B27-46A1-9810-539518074D1E}" type="datetimeFigureOut">
              <a:rPr lang="en-US" smtClean="0"/>
              <a:t>9/26/2016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49D74-ABD6-42DA-8E7E-BFA1E64106DA}" type="slidenum">
              <a:rPr lang="en-US" smtClean="0"/>
              <a:t>‹#›</a:t>
            </a:fld>
            <a:endParaRPr lang="en-US"/>
          </a:p>
        </p:txBody>
      </p:sp>
    </p:spTree>
    <p:extLst>
      <p:ext uri="{BB962C8B-B14F-4D97-AF65-F5344CB8AC3E}">
        <p14:creationId xmlns:p14="http://schemas.microsoft.com/office/powerpoint/2010/main" val="167529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good</a:t>
            </a:r>
            <a:r>
              <a:rPr lang="en-US" baseline="0" dirty="0"/>
              <a:t> ideas, at least outside of human biology</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C0A1E72-C944-4B78-923B-9DF0624A0D6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0530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tagged for future</a:t>
            </a:r>
            <a:r>
              <a:rPr lang="en-US" baseline="0" dirty="0"/>
              <a:t> analysis in the PBDB</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12</a:t>
            </a:fld>
            <a:endParaRPr lang="en-US"/>
          </a:p>
        </p:txBody>
      </p:sp>
    </p:spTree>
    <p:extLst>
      <p:ext uri="{BB962C8B-B14F-4D97-AF65-F5344CB8AC3E}">
        <p14:creationId xmlns:p14="http://schemas.microsoft.com/office/powerpoint/2010/main" val="698684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Paleoecological collections as those that don’t focus on only one of the groups</a:t>
            </a:r>
          </a:p>
        </p:txBody>
      </p:sp>
      <p:sp>
        <p:nvSpPr>
          <p:cNvPr id="4" name="Slide Number Placeholder 3"/>
          <p:cNvSpPr>
            <a:spLocks noGrp="1"/>
          </p:cNvSpPr>
          <p:nvPr>
            <p:ph type="sldNum" sz="quarter" idx="10"/>
          </p:nvPr>
        </p:nvSpPr>
        <p:spPr/>
        <p:txBody>
          <a:bodyPr/>
          <a:lstStyle/>
          <a:p>
            <a:fld id="{06B49D74-ABD6-42DA-8E7E-BFA1E64106DA}" type="slidenum">
              <a:rPr lang="en-US" smtClean="0"/>
              <a:t>13</a:t>
            </a:fld>
            <a:endParaRPr lang="en-US"/>
          </a:p>
        </p:txBody>
      </p:sp>
    </p:spTree>
    <p:extLst>
      <p:ext uri="{BB962C8B-B14F-4D97-AF65-F5344CB8AC3E}">
        <p14:creationId xmlns:p14="http://schemas.microsoft.com/office/powerpoint/2010/main" val="3783452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collections</a:t>
            </a:r>
          </a:p>
        </p:txBody>
      </p:sp>
      <p:sp>
        <p:nvSpPr>
          <p:cNvPr id="4" name="Slide Number Placeholder 3"/>
          <p:cNvSpPr>
            <a:spLocks noGrp="1"/>
          </p:cNvSpPr>
          <p:nvPr>
            <p:ph type="sldNum" sz="quarter" idx="10"/>
          </p:nvPr>
        </p:nvSpPr>
        <p:spPr/>
        <p:txBody>
          <a:bodyPr/>
          <a:lstStyle/>
          <a:p>
            <a:fld id="{06B49D74-ABD6-42DA-8E7E-BFA1E64106DA}" type="slidenum">
              <a:rPr lang="en-US" smtClean="0"/>
              <a:t>14</a:t>
            </a:fld>
            <a:endParaRPr lang="en-US"/>
          </a:p>
        </p:txBody>
      </p:sp>
    </p:spTree>
    <p:extLst>
      <p:ext uri="{BB962C8B-B14F-4D97-AF65-F5344CB8AC3E}">
        <p14:creationId xmlns:p14="http://schemas.microsoft.com/office/powerpoint/2010/main" val="1225986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Cretaceous siliciclastic brachiopod occur WITH hard substrate indicators such as ferruginous or </a:t>
            </a:r>
            <a:r>
              <a:rPr lang="en-US" baseline="0" dirty="0" err="1"/>
              <a:t>phosphatic</a:t>
            </a:r>
            <a:r>
              <a:rPr lang="en-US" baseline="0" dirty="0"/>
              <a:t>. Lots of siliciclastics with 0% brachiopods in the late Cretaceous</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15</a:t>
            </a:fld>
            <a:endParaRPr lang="en-US"/>
          </a:p>
        </p:txBody>
      </p:sp>
    </p:spTree>
    <p:extLst>
      <p:ext uri="{BB962C8B-B14F-4D97-AF65-F5344CB8AC3E}">
        <p14:creationId xmlns:p14="http://schemas.microsoft.com/office/powerpoint/2010/main" val="1360787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lithology is the noun, this is an adjective. Emphasize that this is presence/absence</a:t>
            </a:r>
            <a:r>
              <a:rPr lang="en-US" baseline="0" dirty="0"/>
              <a:t>, not counts based.</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17</a:t>
            </a:fld>
            <a:endParaRPr lang="en-US"/>
          </a:p>
        </p:txBody>
      </p:sp>
    </p:spTree>
    <p:extLst>
      <p:ext uri="{BB962C8B-B14F-4D97-AF65-F5344CB8AC3E}">
        <p14:creationId xmlns:p14="http://schemas.microsoft.com/office/powerpoint/2010/main" val="419493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lithology is the noun, this is an adjective. Emphasize that this is presence/absence</a:t>
            </a:r>
            <a:r>
              <a:rPr lang="en-US" baseline="0" dirty="0"/>
              <a:t>, not counts based.</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B49D74-ABD6-42DA-8E7E-BFA1E64106D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19180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t>
            </a:r>
            <a:r>
              <a:rPr lang="en-US"/>
              <a:t>non-carbonate</a:t>
            </a:r>
            <a:r>
              <a:rPr lang="en-US" baseline="0"/>
              <a:t> lithologies</a:t>
            </a:r>
            <a:endParaRPr lang="en-US"/>
          </a:p>
        </p:txBody>
      </p:sp>
      <p:sp>
        <p:nvSpPr>
          <p:cNvPr id="4" name="Slide Number Placeholder 3"/>
          <p:cNvSpPr>
            <a:spLocks noGrp="1"/>
          </p:cNvSpPr>
          <p:nvPr>
            <p:ph type="sldNum" sz="quarter" idx="10"/>
          </p:nvPr>
        </p:nvSpPr>
        <p:spPr/>
        <p:txBody>
          <a:bodyPr/>
          <a:lstStyle/>
          <a:p>
            <a:fld id="{06B49D74-ABD6-42DA-8E7E-BFA1E64106DA}" type="slidenum">
              <a:rPr lang="en-US" smtClean="0"/>
              <a:t>19</a:t>
            </a:fld>
            <a:endParaRPr lang="en-US"/>
          </a:p>
        </p:txBody>
      </p:sp>
    </p:spTree>
    <p:extLst>
      <p:ext uri="{BB962C8B-B14F-4D97-AF65-F5344CB8AC3E}">
        <p14:creationId xmlns:p14="http://schemas.microsoft.com/office/powerpoint/2010/main" val="228599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this is about the Mesozoic,</a:t>
            </a:r>
            <a:r>
              <a:rPr lang="en-US" baseline="0" dirty="0"/>
              <a:t> not P-T</a:t>
            </a:r>
            <a:endParaRPr lang="en-US" dirty="0"/>
          </a:p>
        </p:txBody>
      </p:sp>
      <p:sp>
        <p:nvSpPr>
          <p:cNvPr id="4" name="Slide Number Placeholder 3"/>
          <p:cNvSpPr>
            <a:spLocks noGrp="1"/>
          </p:cNvSpPr>
          <p:nvPr>
            <p:ph type="sldNum" sz="quarter" idx="10"/>
          </p:nvPr>
        </p:nvSpPr>
        <p:spPr/>
        <p:txBody>
          <a:bodyPr/>
          <a:lstStyle/>
          <a:p>
            <a:fld id="{5C0A1E72-C944-4B78-923B-9DF0624A0D6A}" type="slidenum">
              <a:rPr lang="en-US" smtClean="0"/>
              <a:t>3</a:t>
            </a:fld>
            <a:endParaRPr lang="en-US"/>
          </a:p>
        </p:txBody>
      </p:sp>
    </p:spTree>
    <p:extLst>
      <p:ext uri="{BB962C8B-B14F-4D97-AF65-F5344CB8AC3E}">
        <p14:creationId xmlns:p14="http://schemas.microsoft.com/office/powerpoint/2010/main" val="355245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Relative to bivalves, gastropods, echinoderms etc..</a:t>
            </a:r>
          </a:p>
        </p:txBody>
      </p:sp>
      <p:sp>
        <p:nvSpPr>
          <p:cNvPr id="4" name="Slide Number Placeholder 3"/>
          <p:cNvSpPr>
            <a:spLocks noGrp="1"/>
          </p:cNvSpPr>
          <p:nvPr>
            <p:ph type="sldNum" sz="quarter" idx="10"/>
          </p:nvPr>
        </p:nvSpPr>
        <p:spPr/>
        <p:txBody>
          <a:bodyPr/>
          <a:lstStyle/>
          <a:p>
            <a:fld id="{06B49D74-ABD6-42DA-8E7E-BFA1E64106DA}" type="slidenum">
              <a:rPr lang="en-US" smtClean="0"/>
              <a:t>4</a:t>
            </a:fld>
            <a:endParaRPr lang="en-US"/>
          </a:p>
        </p:txBody>
      </p:sp>
    </p:spTree>
    <p:extLst>
      <p:ext uri="{BB962C8B-B14F-4D97-AF65-F5344CB8AC3E}">
        <p14:creationId xmlns:p14="http://schemas.microsoft.com/office/powerpoint/2010/main" val="228486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a:t>
            </a:r>
            <a:r>
              <a:rPr lang="en-US" baseline="0" dirty="0"/>
              <a:t> on hard substrate because it is possible to examine in the record</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5</a:t>
            </a:fld>
            <a:endParaRPr lang="en-US"/>
          </a:p>
        </p:txBody>
      </p:sp>
    </p:spTree>
    <p:extLst>
      <p:ext uri="{BB962C8B-B14F-4D97-AF65-F5344CB8AC3E}">
        <p14:creationId xmlns:p14="http://schemas.microsoft.com/office/powerpoint/2010/main" val="2100675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a:t>
            </a:r>
            <a:r>
              <a:rPr lang="en-US" baseline="0" dirty="0"/>
              <a:t> high abundance, low diversity, brachiopod </a:t>
            </a:r>
            <a:r>
              <a:rPr lang="en-US" baseline="0" dirty="0" err="1"/>
              <a:t>communites</a:t>
            </a:r>
            <a:r>
              <a:rPr lang="en-US" baseline="0" dirty="0"/>
              <a:t> off Brazil associated with carbonate substrates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C0A1E72-C944-4B78-923B-9DF0624A0D6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87285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C0A1E72-C944-4B78-923B-9DF0624A0D6A}"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6733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Bioturbation</a:t>
            </a:r>
            <a:r>
              <a:rPr lang="en-US" baseline="0" dirty="0"/>
              <a:t> dramatically shrank the world of the brachiopods from the Paleozoic, where their inferior reproduction</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9</a:t>
            </a:fld>
            <a:endParaRPr lang="en-US"/>
          </a:p>
        </p:txBody>
      </p:sp>
    </p:spTree>
    <p:extLst>
      <p:ext uri="{BB962C8B-B14F-4D97-AF65-F5344CB8AC3E}">
        <p14:creationId xmlns:p14="http://schemas.microsoft.com/office/powerpoint/2010/main" val="332983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Namedrop</a:t>
            </a:r>
            <a:r>
              <a:rPr lang="en-US" baseline="0" dirty="0"/>
              <a:t> MMR?</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10</a:t>
            </a:fld>
            <a:endParaRPr lang="en-US"/>
          </a:p>
        </p:txBody>
      </p:sp>
    </p:spTree>
    <p:extLst>
      <p:ext uri="{BB962C8B-B14F-4D97-AF65-F5344CB8AC3E}">
        <p14:creationId xmlns:p14="http://schemas.microsoft.com/office/powerpoint/2010/main" val="189394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Substrate islands impossible to see in the fossil record (deep</a:t>
            </a:r>
            <a:r>
              <a:rPr lang="en-US" baseline="0" dirty="0"/>
              <a:t> </a:t>
            </a:r>
            <a:r>
              <a:rPr lang="en-US" baseline="0" dirty="0" err="1"/>
              <a:t>discinids</a:t>
            </a:r>
            <a:r>
              <a:rPr lang="en-US" baseline="0" dirty="0"/>
              <a:t> on shark teeth, other immobile suspension feeders on glass bottles)</a:t>
            </a:r>
            <a:endParaRPr lang="en-US" dirty="0"/>
          </a:p>
        </p:txBody>
      </p:sp>
      <p:sp>
        <p:nvSpPr>
          <p:cNvPr id="4" name="Slide Number Placeholder 3"/>
          <p:cNvSpPr>
            <a:spLocks noGrp="1"/>
          </p:cNvSpPr>
          <p:nvPr>
            <p:ph type="sldNum" sz="quarter" idx="10"/>
          </p:nvPr>
        </p:nvSpPr>
        <p:spPr/>
        <p:txBody>
          <a:bodyPr/>
          <a:lstStyle/>
          <a:p>
            <a:fld id="{06B49D74-ABD6-42DA-8E7E-BFA1E64106DA}" type="slidenum">
              <a:rPr lang="en-US" smtClean="0"/>
              <a:t>11</a:t>
            </a:fld>
            <a:endParaRPr lang="en-US"/>
          </a:p>
        </p:txBody>
      </p:sp>
    </p:spTree>
    <p:extLst>
      <p:ext uri="{BB962C8B-B14F-4D97-AF65-F5344CB8AC3E}">
        <p14:creationId xmlns:p14="http://schemas.microsoft.com/office/powerpoint/2010/main" val="288460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2232AB-F24A-4166-893C-EEA2E82AF77E}"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233634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2232AB-F24A-4166-893C-EEA2E82AF77E}"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35093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2232AB-F24A-4166-893C-EEA2E82AF77E}"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619743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E09759-8847-42E4-827C-41353B40F0C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966394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9759-8847-42E4-827C-41353B40F0C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3701401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E09759-8847-42E4-827C-41353B40F0C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405128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E09759-8847-42E4-827C-41353B40F0C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1050494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09759-8847-42E4-827C-41353B40F0C6}"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3539286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E09759-8847-42E4-827C-41353B40F0C6}"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109050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09759-8847-42E4-827C-41353B40F0C6}"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1796953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09759-8847-42E4-827C-41353B40F0C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347759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2232AB-F24A-4166-893C-EEA2E82AF77E}"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2964768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E09759-8847-42E4-827C-41353B40F0C6}"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205446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9759-8847-42E4-827C-41353B40F0C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2014079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9759-8847-42E4-827C-41353B40F0C6}"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F50BF-A0BF-447B-94CD-B06AD175DB17}" type="slidenum">
              <a:rPr lang="en-US" smtClean="0"/>
              <a:t>‹#›</a:t>
            </a:fld>
            <a:endParaRPr lang="en-US"/>
          </a:p>
        </p:txBody>
      </p:sp>
    </p:spTree>
    <p:extLst>
      <p:ext uri="{BB962C8B-B14F-4D97-AF65-F5344CB8AC3E}">
        <p14:creationId xmlns:p14="http://schemas.microsoft.com/office/powerpoint/2010/main" val="19443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2232AB-F24A-4166-893C-EEA2E82AF77E}" type="datetimeFigureOut">
              <a:rPr lang="en-US" smtClean="0"/>
              <a:t>9/26/2016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183734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2232AB-F24A-4166-893C-EEA2E82AF77E}"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61791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2232AB-F24A-4166-893C-EEA2E82AF77E}" type="datetimeFigureOut">
              <a:rPr lang="en-US" smtClean="0"/>
              <a:t>9/26/2016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306557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2232AB-F24A-4166-893C-EEA2E82AF77E}" type="datetimeFigureOut">
              <a:rPr lang="en-US" smtClean="0"/>
              <a:t>9/26/2016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75474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2232AB-F24A-4166-893C-EEA2E82AF77E}" type="datetimeFigureOut">
              <a:rPr lang="en-US" smtClean="0"/>
              <a:t>9/26/2016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19595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32AB-F24A-4166-893C-EEA2E82AF77E}"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210599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2232AB-F24A-4166-893C-EEA2E82AF77E}" type="datetimeFigureOut">
              <a:rPr lang="en-US" smtClean="0"/>
              <a:t>9/26/2016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06E9D-3DD0-4B32-92D8-90838C3041C9}" type="slidenum">
              <a:rPr lang="en-US" smtClean="0"/>
              <a:t>‹#›</a:t>
            </a:fld>
            <a:endParaRPr lang="en-US"/>
          </a:p>
        </p:txBody>
      </p:sp>
    </p:spTree>
    <p:extLst>
      <p:ext uri="{BB962C8B-B14F-4D97-AF65-F5344CB8AC3E}">
        <p14:creationId xmlns:p14="http://schemas.microsoft.com/office/powerpoint/2010/main" val="276668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232AB-F24A-4166-893C-EEA2E82AF77E}" type="datetimeFigureOut">
              <a:rPr lang="en-US" smtClean="0"/>
              <a:t>9/26/2016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06E9D-3DD0-4B32-92D8-90838C3041C9}" type="slidenum">
              <a:rPr lang="en-US" smtClean="0"/>
              <a:t>‹#›</a:t>
            </a:fld>
            <a:endParaRPr lang="en-US"/>
          </a:p>
        </p:txBody>
      </p:sp>
    </p:spTree>
    <p:extLst>
      <p:ext uri="{BB962C8B-B14F-4D97-AF65-F5344CB8AC3E}">
        <p14:creationId xmlns:p14="http://schemas.microsoft.com/office/powerpoint/2010/main" val="58220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09759-8847-42E4-827C-41353B40F0C6}" type="datetimeFigureOut">
              <a:rPr lang="en-US" smtClean="0"/>
              <a:t>9/26/2016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F50BF-A0BF-447B-94CD-B06AD175DB17}" type="slidenum">
              <a:rPr lang="en-US" smtClean="0"/>
              <a:t>‹#›</a:t>
            </a:fld>
            <a:endParaRPr lang="en-US"/>
          </a:p>
        </p:txBody>
      </p:sp>
    </p:spTree>
    <p:extLst>
      <p:ext uri="{BB962C8B-B14F-4D97-AF65-F5344CB8AC3E}">
        <p14:creationId xmlns:p14="http://schemas.microsoft.com/office/powerpoint/2010/main" val="277581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28" y="0"/>
            <a:ext cx="10326624" cy="6846579"/>
          </a:xfrm>
          <a:prstGeom prst="rect">
            <a:avLst/>
          </a:prstGeom>
        </p:spPr>
      </p:pic>
      <p:sp>
        <p:nvSpPr>
          <p:cNvPr id="2" name="Title 1"/>
          <p:cNvSpPr>
            <a:spLocks noGrp="1"/>
          </p:cNvSpPr>
          <p:nvPr>
            <p:ph type="ctrTitle"/>
          </p:nvPr>
        </p:nvSpPr>
        <p:spPr>
          <a:xfrm>
            <a:off x="1767840" y="0"/>
            <a:ext cx="9144000" cy="2387600"/>
          </a:xfrm>
        </p:spPr>
        <p:txBody>
          <a:bodyPr>
            <a:normAutofit fontScale="90000"/>
          </a:bodyPr>
          <a:lstStyle/>
          <a:p>
            <a:r>
              <a:rPr lang="en-US" dirty="0">
                <a:solidFill>
                  <a:schemeClr val="bg1"/>
                </a:solidFill>
                <a:latin typeface="Calibri" panose="020F0502020204030204" pitchFamily="34" charset="0"/>
                <a:cs typeface="Arial" panose="020B0604020202020204" pitchFamily="34" charset="0"/>
              </a:rPr>
              <a:t>Substrate Preference and Mid-Mesozoic Brachiopod Decline</a:t>
            </a:r>
          </a:p>
        </p:txBody>
      </p:sp>
      <p:sp>
        <p:nvSpPr>
          <p:cNvPr id="4" name="TextBox 3"/>
          <p:cNvSpPr txBox="1"/>
          <p:nvPr/>
        </p:nvSpPr>
        <p:spPr>
          <a:xfrm>
            <a:off x="1981200" y="6027003"/>
            <a:ext cx="9521952" cy="830997"/>
          </a:xfrm>
          <a:prstGeom prst="rect">
            <a:avLst/>
          </a:prstGeom>
          <a:noFill/>
        </p:spPr>
        <p:txBody>
          <a:bodyPr wrap="square" rtlCol="0">
            <a:spAutoFit/>
          </a:bodyPr>
          <a:lstStyle/>
          <a:p>
            <a:pPr algn="r"/>
            <a:r>
              <a:rPr lang="en-US" sz="2400" dirty="0">
                <a:solidFill>
                  <a:schemeClr val="bg1"/>
                </a:solidFill>
                <a:latin typeface="Calibri" panose="020F0502020204030204" pitchFamily="34" charset="0"/>
                <a:cs typeface="Arial" panose="020B0604020202020204" pitchFamily="34" charset="0"/>
              </a:rPr>
              <a:t>Marko Manojlovic </a:t>
            </a:r>
          </a:p>
          <a:p>
            <a:pPr algn="r"/>
            <a:r>
              <a:rPr lang="en-US" sz="2400" dirty="0">
                <a:solidFill>
                  <a:schemeClr val="bg1"/>
                </a:solidFill>
                <a:latin typeface="Calibri" panose="020F0502020204030204" pitchFamily="34" charset="0"/>
                <a:cs typeface="Arial" panose="020B0604020202020204" pitchFamily="34" charset="0"/>
              </a:rPr>
              <a:t>UC Santa Cruz</a:t>
            </a:r>
          </a:p>
        </p:txBody>
      </p:sp>
    </p:spTree>
    <p:extLst>
      <p:ext uri="{BB962C8B-B14F-4D97-AF65-F5344CB8AC3E}">
        <p14:creationId xmlns:p14="http://schemas.microsoft.com/office/powerpoint/2010/main" val="91721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Bioturbation?</a:t>
            </a:r>
          </a:p>
        </p:txBody>
      </p:sp>
      <p:sp>
        <p:nvSpPr>
          <p:cNvPr id="3" name="Content Placeholder 2"/>
          <p:cNvSpPr>
            <a:spLocks noGrp="1"/>
          </p:cNvSpPr>
          <p:nvPr>
            <p:ph idx="1"/>
          </p:nvPr>
        </p:nvSpPr>
        <p:spPr/>
        <p:txBody>
          <a:bodyPr/>
          <a:lstStyle/>
          <a:p>
            <a:pPr marL="0" indent="0">
              <a:buNone/>
            </a:pPr>
            <a:r>
              <a:rPr lang="en-US" dirty="0"/>
              <a:t>- Increasing thickness of preserved event beds (</a:t>
            </a:r>
            <a:r>
              <a:rPr lang="en-US" dirty="0" err="1"/>
              <a:t>Sepkoski</a:t>
            </a:r>
            <a:r>
              <a:rPr lang="en-US" dirty="0"/>
              <a:t> 1991)</a:t>
            </a:r>
          </a:p>
          <a:p>
            <a:pPr marL="0" indent="0">
              <a:buNone/>
            </a:pPr>
            <a:endParaRPr lang="en-US" dirty="0"/>
          </a:p>
          <a:p>
            <a:pPr marL="0" indent="0">
              <a:buNone/>
            </a:pPr>
            <a:r>
              <a:rPr lang="en-US" dirty="0"/>
              <a:t>-increasing reworking rate and depth</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274" y="4693832"/>
            <a:ext cx="4663440" cy="18211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251872"/>
            <a:ext cx="4770120" cy="2263140"/>
          </a:xfrm>
          <a:prstGeom prst="rect">
            <a:avLst/>
          </a:prstGeom>
        </p:spPr>
      </p:pic>
    </p:spTree>
    <p:extLst>
      <p:ext uri="{BB962C8B-B14F-4D97-AF65-F5344CB8AC3E}">
        <p14:creationId xmlns:p14="http://schemas.microsoft.com/office/powerpoint/2010/main" val="3907124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838200" y="1295273"/>
            <a:ext cx="10515600" cy="807847"/>
          </a:xfrm>
        </p:spPr>
        <p:txBody>
          <a:bodyPr>
            <a:normAutofit lnSpcReduction="10000"/>
          </a:bodyPr>
          <a:lstStyle/>
          <a:p>
            <a:pPr marL="0" indent="0">
              <a:buNone/>
            </a:pPr>
            <a:r>
              <a:rPr lang="en-US" dirty="0"/>
              <a:t>Examined brachiopod/bivalve substrate preference by lumping the lithology of fossil collections into two broad categories: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Rectangle 4"/>
          <p:cNvSpPr/>
          <p:nvPr/>
        </p:nvSpPr>
        <p:spPr>
          <a:xfrm>
            <a:off x="838200" y="2010442"/>
            <a:ext cx="3724656" cy="2327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Carbonate: limestone (various subtypes), chalk, lime mudstone </a:t>
            </a:r>
            <a:r>
              <a:rPr kumimoji="0" lang="en-US" sz="1800" b="0" i="0" u="none" strike="noStrike" kern="0" cap="none" spc="0" normalizeH="0" baseline="0" noProof="0" dirty="0" err="1">
                <a:ln>
                  <a:noFill/>
                </a:ln>
                <a:solidFill>
                  <a:sysClr val="windowText" lastClr="000000"/>
                </a:solidFill>
                <a:effectLst/>
                <a:uLnTx/>
                <a:uFillTx/>
              </a:rPr>
              <a:t>etc</a:t>
            </a:r>
            <a:r>
              <a:rPr kumimoji="0" lang="en-US" sz="1800" b="0" i="0" u="none" strike="noStrike" kern="0" cap="none" spc="0" normalizeH="0" baseline="0" noProof="0" dirty="0">
                <a:ln>
                  <a:noFill/>
                </a:ln>
                <a:solidFill>
                  <a:sysClr val="windowText" lastClr="000000"/>
                </a:solidFill>
                <a:effectLst/>
                <a:uLnTx/>
                <a:uFillTx/>
              </a:rPr>
              <a:t>…</a:t>
            </a:r>
            <a:endParaRPr lang="en-US"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kern="0" dirty="0">
                <a:solidFill>
                  <a:sysClr val="windowText" lastClr="000000"/>
                </a:solidFill>
              </a:rPr>
              <a:t>Proxy for a hard substrate</a:t>
            </a:r>
            <a:endParaRPr kumimoji="0" lang="en-US" sz="1800" b="0" i="0" u="none" strike="noStrike" kern="0" cap="none" spc="0" normalizeH="0" baseline="0" noProof="0" dirty="0">
              <a:ln>
                <a:noFill/>
              </a:ln>
              <a:solidFill>
                <a:sysClr val="windowText" lastClr="000000"/>
              </a:solidFill>
              <a:effectLst/>
              <a:uLnTx/>
              <a:uFillTx/>
            </a:endParaRPr>
          </a:p>
        </p:txBody>
      </p:sp>
      <p:sp>
        <p:nvSpPr>
          <p:cNvPr id="6" name="Rectangle 5"/>
          <p:cNvSpPr/>
          <p:nvPr/>
        </p:nvSpPr>
        <p:spPr>
          <a:xfrm>
            <a:off x="4946904" y="2010441"/>
            <a:ext cx="3959352" cy="23271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Siliciclastic: sandstone, mudstone, siltstone,</a:t>
            </a:r>
            <a:r>
              <a:rPr kumimoji="0" lang="en-US" sz="1800" b="0" i="0" u="none" strike="noStrike" kern="0" cap="none" spc="0" normalizeH="0" noProof="0" dirty="0">
                <a:ln>
                  <a:noFill/>
                </a:ln>
                <a:solidFill>
                  <a:sysClr val="windowText" lastClr="000000"/>
                </a:solidFill>
                <a:effectLst/>
                <a:uLnTx/>
                <a:uFillTx/>
              </a:rPr>
              <a:t> shale</a:t>
            </a:r>
            <a:r>
              <a:rPr kumimoji="0" lang="en-US" sz="1800" b="0" i="0" u="none" strike="noStrike" kern="0" cap="none" spc="0" normalizeH="0" baseline="0" noProof="0" dirty="0">
                <a:ln>
                  <a:noFill/>
                </a:ln>
                <a:solidFill>
                  <a:sysClr val="windowText" lastClr="000000"/>
                </a:solidFill>
                <a:effectLst/>
                <a:uLnTx/>
                <a:uFillTx/>
              </a:rPr>
              <a:t> </a:t>
            </a:r>
            <a:r>
              <a:rPr kumimoji="0" lang="en-US" sz="1800" b="0" i="0" u="none" strike="noStrike" kern="0" cap="none" spc="0" normalizeH="0" baseline="0" noProof="0" dirty="0" err="1">
                <a:ln>
                  <a:noFill/>
                </a:ln>
                <a:solidFill>
                  <a:sysClr val="windowText" lastClr="000000"/>
                </a:solidFill>
                <a:effectLst/>
                <a:uLnTx/>
                <a:uFillTx/>
              </a:rPr>
              <a:t>etc</a:t>
            </a:r>
            <a:r>
              <a:rPr kumimoji="0" lang="en-US" sz="1800"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lang="en-US" kern="0" dirty="0">
              <a:solidFill>
                <a:sysClr val="windowText" lastClr="000000"/>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Proxy</a:t>
            </a:r>
            <a:r>
              <a:rPr kumimoji="0" lang="en-US" sz="1800" b="0" i="0" u="none" strike="noStrike" kern="0" cap="none" spc="0" normalizeH="0" noProof="0" dirty="0">
                <a:ln>
                  <a:noFill/>
                </a:ln>
                <a:solidFill>
                  <a:sysClr val="windowText" lastClr="000000"/>
                </a:solidFill>
                <a:effectLst/>
                <a:uLnTx/>
                <a:uFillTx/>
              </a:rPr>
              <a:t> for a soft substrate</a:t>
            </a:r>
            <a:endParaRPr kumimoji="0" lang="en-US" sz="1800" b="0" i="0" u="none" strike="noStrike" kern="0" cap="none" spc="0" normalizeH="0" baseline="0" noProof="0" dirty="0">
              <a:ln>
                <a:noFill/>
              </a:ln>
              <a:solidFill>
                <a:sysClr val="windowText" lastClr="000000"/>
              </a:solidFill>
              <a:effectLst/>
              <a:uLnTx/>
              <a:uFillTx/>
            </a:endParaRPr>
          </a:p>
        </p:txBody>
      </p:sp>
      <p:sp>
        <p:nvSpPr>
          <p:cNvPr id="7" name="Content Placeholder 2"/>
          <p:cNvSpPr txBox="1">
            <a:spLocks/>
          </p:cNvSpPr>
          <p:nvPr/>
        </p:nvSpPr>
        <p:spPr>
          <a:xfrm>
            <a:off x="838200" y="5140833"/>
            <a:ext cx="10515600" cy="807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02856" y="4471352"/>
            <a:ext cx="12012944"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Carbonate environments generally offer harder attachment surfaces and usually lithify more rapidly, offering new attachment opportunities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Siliciclastic environments represent primarily soft bottoms with few attachment opportunities and more intense burrowing activity</a:t>
            </a:r>
          </a:p>
        </p:txBody>
      </p:sp>
    </p:spTree>
    <p:extLst>
      <p:ext uri="{BB962C8B-B14F-4D97-AF65-F5344CB8AC3E}">
        <p14:creationId xmlns:p14="http://schemas.microsoft.com/office/powerpoint/2010/main" val="378988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a:xfrm>
            <a:off x="838200" y="1847087"/>
            <a:ext cx="8845296" cy="4329875"/>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26" name="Picture 2" descr="https://pbs.twimg.com/profile_images/515193237112238080/TBcMlYBT_400x40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7815" y="0"/>
            <a:ext cx="2164207" cy="216420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solidFill>
                  <a:sysClr val="windowText" lastClr="000000"/>
                </a:solidFill>
                <a:latin typeface="Calibri" panose="020F0502020204030204"/>
              </a:rPr>
              <a:t>Examined brachiopod, bivalve and gastropod abundance counts</a:t>
            </a:r>
            <a:endParaRPr lang="en-US" dirty="0">
              <a:solidFill>
                <a:sysClr val="windowText" lastClr="00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solidFill>
                  <a:sysClr val="windowText" lastClr="000000"/>
                </a:solidFill>
                <a:latin typeface="Calibri" panose="020F0502020204030204"/>
              </a:rPr>
              <a:t>from occurrences with:</a:t>
            </a:r>
          </a:p>
          <a:p>
            <a:pPr marR="0" lvl="0" algn="l" defTabSz="914400" rtl="0" eaLnBrk="1" fontAlgn="auto" latinLnBrk="0" hangingPunct="1">
              <a:lnSpc>
                <a:spcPct val="90000"/>
              </a:lnSpc>
              <a:spcBef>
                <a:spcPts val="1000"/>
              </a:spcBef>
              <a:spcAft>
                <a:spcPts val="0"/>
              </a:spcAft>
              <a:buClrTx/>
              <a:buSzTx/>
              <a:buFontTx/>
              <a:buChar char="-"/>
              <a:tabLst/>
              <a:defRPr/>
            </a:pPr>
            <a:r>
              <a:rPr lang="en-US" dirty="0">
                <a:solidFill>
                  <a:sysClr val="windowText" lastClr="000000"/>
                </a:solidFill>
                <a:latin typeface="Calibri" panose="020F0502020204030204"/>
              </a:rPr>
              <a:t>&gt;30 specimens total per collection </a:t>
            </a:r>
          </a:p>
          <a:p>
            <a:pPr marR="0" lvl="0" algn="l" defTabSz="914400" rtl="0" eaLnBrk="1" fontAlgn="auto" latinLnBrk="0" hangingPunct="1">
              <a:lnSpc>
                <a:spcPct val="90000"/>
              </a:lnSpc>
              <a:spcBef>
                <a:spcPts val="1000"/>
              </a:spcBef>
              <a:spcAft>
                <a:spcPts val="0"/>
              </a:spcAft>
              <a:buClrTx/>
              <a:buSzTx/>
              <a:buFontTx/>
              <a:buChar char="-"/>
              <a:tabLst/>
              <a:defRPr/>
            </a:pPr>
            <a:r>
              <a:rPr lang="en-US" dirty="0">
                <a:solidFill>
                  <a:sysClr val="windowText" lastClr="000000"/>
                </a:solidFill>
                <a:latin typeface="Calibri" panose="020F0502020204030204"/>
              </a:rPr>
              <a:t>Paleoecological counts of all species from each group </a:t>
            </a:r>
          </a:p>
          <a:p>
            <a:pPr marR="0" lvl="0" algn="l" defTabSz="914400" rtl="0" eaLnBrk="1" fontAlgn="auto" latinLnBrk="0" hangingPunct="1">
              <a:lnSpc>
                <a:spcPct val="90000"/>
              </a:lnSpc>
              <a:spcBef>
                <a:spcPts val="1000"/>
              </a:spcBef>
              <a:spcAft>
                <a:spcPts val="0"/>
              </a:spcAft>
              <a:buClrTx/>
              <a:buSzTx/>
              <a:buFontTx/>
              <a:buChar char="-"/>
              <a:tabLst/>
              <a:defRPr/>
            </a:pPr>
            <a:r>
              <a:rPr lang="en-US" dirty="0">
                <a:solidFill>
                  <a:sysClr val="windowText" lastClr="000000"/>
                </a:solidFill>
                <a:latin typeface="Calibri" panose="020F0502020204030204"/>
              </a:rPr>
              <a:t>Excluded silicified collections</a:t>
            </a:r>
          </a:p>
          <a:p>
            <a:pPr marL="0" marR="0" lvl="0" indent="0" algn="l" defTabSz="914400" rtl="0" eaLnBrk="1" fontAlgn="auto" latinLnBrk="0" hangingPunct="1">
              <a:lnSpc>
                <a:spcPct val="90000"/>
              </a:lnSpc>
              <a:spcBef>
                <a:spcPts val="1000"/>
              </a:spcBef>
              <a:spcAft>
                <a:spcPts val="0"/>
              </a:spcAft>
              <a:buClrTx/>
              <a:buSzTx/>
              <a:buNone/>
              <a:tabLst/>
              <a:defRPr/>
            </a:pPr>
            <a:endParaRPr lang="en-US" noProof="0" dirty="0">
              <a:solidFill>
                <a:sysClr val="windowText" lastClr="000000"/>
              </a:solidFill>
              <a:latin typeface="Calibri" panose="020F0502020204030204"/>
            </a:endParaRPr>
          </a:p>
          <a:p>
            <a:pPr marL="0" marR="0" lvl="0" indent="0" algn="l" defTabSz="914400" rtl="0" eaLnBrk="1" fontAlgn="auto" latinLnBrk="0" hangingPunct="1">
              <a:lnSpc>
                <a:spcPct val="90000"/>
              </a:lnSpc>
              <a:spcBef>
                <a:spcPts val="1000"/>
              </a:spcBef>
              <a:spcAft>
                <a:spcPts val="0"/>
              </a:spcAft>
              <a:buClrTx/>
              <a:buSzTx/>
              <a:buNone/>
              <a:tabLst/>
              <a:defRPr/>
            </a:pPr>
            <a:endParaRPr lang="en-US" noProof="0" dirty="0">
              <a:solidFill>
                <a:sysClr val="windowText" lastClr="000000"/>
              </a:solidFill>
              <a:latin typeface="Calibri" panose="020F0502020204030204"/>
            </a:endParaRPr>
          </a:p>
        </p:txBody>
      </p:sp>
    </p:spTree>
    <p:extLst>
      <p:ext uri="{BB962C8B-B14F-4D97-AF65-F5344CB8AC3E}">
        <p14:creationId xmlns:p14="http://schemas.microsoft.com/office/powerpoint/2010/main" val="4069384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Abundance</a:t>
            </a:r>
          </a:p>
        </p:txBody>
      </p:sp>
      <p:sp>
        <p:nvSpPr>
          <p:cNvPr id="3" name="Content Placeholder 2"/>
          <p:cNvSpPr>
            <a:spLocks noGrp="1"/>
          </p:cNvSpPr>
          <p:nvPr>
            <p:ph idx="1"/>
          </p:nvPr>
        </p:nvSpPr>
        <p:spPr/>
        <p:txBody>
          <a:bodyPr/>
          <a:lstStyle/>
          <a:p>
            <a:pPr marL="0" indent="0">
              <a:buNone/>
            </a:pPr>
            <a:r>
              <a:rPr lang="en-US" dirty="0"/>
              <a:t>Percent abundance used as a proxy for ecological dominance (</a:t>
            </a:r>
            <a:r>
              <a:rPr lang="en-US" dirty="0" err="1"/>
              <a:t>Clapham</a:t>
            </a:r>
            <a:r>
              <a:rPr lang="en-US" dirty="0"/>
              <a:t> 2006)</a:t>
            </a:r>
          </a:p>
          <a:p>
            <a:pPr marL="0" indent="0">
              <a:buNone/>
            </a:pPr>
            <a:endParaRPr lang="en-US" dirty="0"/>
          </a:p>
          <a:p>
            <a:pPr marL="0" indent="0">
              <a:buNone/>
            </a:pPr>
            <a:r>
              <a:rPr lang="en-US" dirty="0"/>
              <a:t>% bivalve, % brachiopod and % gastropod determined for each collection</a:t>
            </a:r>
          </a:p>
          <a:p>
            <a:pPr marL="0" indent="0">
              <a:buNone/>
            </a:pPr>
            <a:endParaRPr lang="en-US" dirty="0"/>
          </a:p>
          <a:p>
            <a:pPr marL="0" indent="0">
              <a:buNone/>
            </a:pPr>
            <a:r>
              <a:rPr lang="en-US" dirty="0"/>
              <a:t>Data was then binned to the epoch level and mean % abundances in carbonate and siliciclastic collections were calculated</a:t>
            </a:r>
          </a:p>
        </p:txBody>
      </p:sp>
    </p:spTree>
    <p:extLst>
      <p:ext uri="{BB962C8B-B14F-4D97-AF65-F5344CB8AC3E}">
        <p14:creationId xmlns:p14="http://schemas.microsoft.com/office/powerpoint/2010/main" val="2461576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332401"/>
            <a:ext cx="10366310" cy="6525599"/>
          </a:xfrm>
          <a:prstGeom prst="rect">
            <a:avLst/>
          </a:prstGeom>
        </p:spPr>
      </p:pic>
    </p:spTree>
    <p:extLst>
      <p:ext uri="{BB962C8B-B14F-4D97-AF65-F5344CB8AC3E}">
        <p14:creationId xmlns:p14="http://schemas.microsoft.com/office/powerpoint/2010/main" val="4250435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238" y="347472"/>
            <a:ext cx="10342370" cy="6510528"/>
          </a:xfrm>
          <a:prstGeom prst="rect">
            <a:avLst/>
          </a:prstGeom>
        </p:spPr>
      </p:pic>
    </p:spTree>
    <p:extLst>
      <p:ext uri="{BB962C8B-B14F-4D97-AF65-F5344CB8AC3E}">
        <p14:creationId xmlns:p14="http://schemas.microsoft.com/office/powerpoint/2010/main" val="222420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pPr marL="0" indent="0">
              <a:buNone/>
            </a:pPr>
            <a:r>
              <a:rPr lang="en-US" dirty="0"/>
              <a:t>Higher median % abundance of brachiopods in carbonates after the Early Triassic, pointing to a post P-T brachiopod recovery mostly occurring on carbonates</a:t>
            </a:r>
          </a:p>
          <a:p>
            <a:pPr marL="0" indent="0">
              <a:buNone/>
            </a:pPr>
            <a:endParaRPr lang="en-US" dirty="0"/>
          </a:p>
          <a:p>
            <a:pPr marL="0" indent="0">
              <a:buNone/>
            </a:pPr>
            <a:r>
              <a:rPr lang="en-US" dirty="0"/>
              <a:t>Agrees with earlier work with examining brachiopod/bivalve presence absence in carbonates and siliciclastics, showing increasing preference for carbonates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38492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Lithology Adjectives</a:t>
            </a:r>
          </a:p>
        </p:txBody>
      </p:sp>
      <p:sp>
        <p:nvSpPr>
          <p:cNvPr id="3" name="Content Placeholder 2"/>
          <p:cNvSpPr>
            <a:spLocks noGrp="1"/>
          </p:cNvSpPr>
          <p:nvPr>
            <p:ph idx="1"/>
          </p:nvPr>
        </p:nvSpPr>
        <p:spPr/>
        <p:txBody>
          <a:bodyPr/>
          <a:lstStyle/>
          <a:p>
            <a:pPr marL="0" indent="0">
              <a:buNone/>
            </a:pPr>
            <a:r>
              <a:rPr lang="en-US" dirty="0"/>
              <a:t>Also investigated association between brachiopod occurrence and PBDB lithological adjectives that could also serve as proxies for firmer substrate conditions, such as “glauconitic”, “ferruginous” etc... or softer substrate conditions such as “muddy” </a:t>
            </a:r>
          </a:p>
          <a:p>
            <a:pPr marL="0" indent="0">
              <a:buNone/>
            </a:pPr>
            <a:endParaRPr lang="en-US" dirty="0"/>
          </a:p>
          <a:p>
            <a:pPr marL="0" indent="0">
              <a:buNone/>
            </a:pPr>
            <a:endParaRPr lang="en-US" dirty="0"/>
          </a:p>
          <a:p>
            <a:pPr marL="0" indent="0">
              <a:buNone/>
            </a:pPr>
            <a:r>
              <a:rPr lang="en-US" dirty="0"/>
              <a:t>Data binned by epoch from the Permian to the Cretaceous and mean % of brachiopods and bivalves associated with adjective plotted</a:t>
            </a:r>
          </a:p>
          <a:p>
            <a:pPr marL="0" indent="0">
              <a:buNone/>
            </a:pPr>
            <a:endParaRPr lang="en-US" dirty="0"/>
          </a:p>
        </p:txBody>
      </p:sp>
    </p:spTree>
    <p:extLst>
      <p:ext uri="{BB962C8B-B14F-4D97-AF65-F5344CB8AC3E}">
        <p14:creationId xmlns:p14="http://schemas.microsoft.com/office/powerpoint/2010/main" val="207159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Lithology Adjectives</a:t>
            </a:r>
          </a:p>
        </p:txBody>
      </p:sp>
      <p:sp>
        <p:nvSpPr>
          <p:cNvPr id="3" name="Content Placeholder 2"/>
          <p:cNvSpPr>
            <a:spLocks noGrp="1"/>
          </p:cNvSpPr>
          <p:nvPr>
            <p:ph idx="1"/>
          </p:nvPr>
        </p:nvSpPr>
        <p:spPr/>
        <p:txBody>
          <a:bodyPr/>
          <a:lstStyle/>
          <a:p>
            <a:pPr marL="0" indent="0">
              <a:buNone/>
            </a:pPr>
            <a:r>
              <a:rPr lang="en-US" dirty="0"/>
              <a:t>2x2 contingency tables constructed for brachiopods and bivalves and Fisher’s Exact Test performed</a:t>
            </a:r>
          </a:p>
        </p:txBody>
      </p:sp>
      <p:graphicFrame>
        <p:nvGraphicFramePr>
          <p:cNvPr id="5" name="Table 4"/>
          <p:cNvGraphicFramePr>
            <a:graphicFrameLocks noGrp="1"/>
          </p:cNvGraphicFramePr>
          <p:nvPr>
            <p:extLst>
              <p:ext uri="{D42A27DB-BD31-4B8C-83A1-F6EECF244321}">
                <p14:modId xmlns:p14="http://schemas.microsoft.com/office/powerpoint/2010/main" val="2971234558"/>
              </p:ext>
            </p:extLst>
          </p:nvPr>
        </p:nvGraphicFramePr>
        <p:xfrm>
          <a:off x="2171959" y="3291128"/>
          <a:ext cx="8128000" cy="142033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447789612"/>
                    </a:ext>
                  </a:extLst>
                </a:gridCol>
                <a:gridCol w="4064000">
                  <a:extLst>
                    <a:ext uri="{9D8B030D-6E8A-4147-A177-3AD203B41FA5}">
                      <a16:colId xmlns:a16="http://schemas.microsoft.com/office/drawing/2014/main" val="2456696244"/>
                    </a:ext>
                  </a:extLst>
                </a:gridCol>
              </a:tblGrid>
              <a:tr h="473444">
                <a:tc>
                  <a:txBody>
                    <a:bodyPr/>
                    <a:lstStyle/>
                    <a:p>
                      <a:pPr algn="ctr"/>
                      <a:r>
                        <a:rPr lang="en-US" dirty="0"/>
                        <a:t>Glauconite</a:t>
                      </a:r>
                    </a:p>
                  </a:txBody>
                  <a:tcPr/>
                </a:tc>
                <a:tc>
                  <a:txBody>
                    <a:bodyPr/>
                    <a:lstStyle/>
                    <a:p>
                      <a:pPr algn="ctr"/>
                      <a:r>
                        <a:rPr lang="en-US" dirty="0"/>
                        <a:t>Non-glauconite</a:t>
                      </a:r>
                    </a:p>
                  </a:txBody>
                  <a:tcPr/>
                </a:tc>
                <a:extLst>
                  <a:ext uri="{0D108BD9-81ED-4DB2-BD59-A6C34878D82A}">
                    <a16:rowId xmlns:a16="http://schemas.microsoft.com/office/drawing/2014/main" val="2866781394"/>
                  </a:ext>
                </a:extLst>
              </a:tr>
              <a:tr h="473444">
                <a:tc>
                  <a:txBody>
                    <a:bodyPr/>
                    <a:lstStyle/>
                    <a:p>
                      <a:pPr algn="ctr"/>
                      <a:r>
                        <a:rPr lang="en-US" dirty="0"/>
                        <a:t>323</a:t>
                      </a:r>
                    </a:p>
                  </a:txBody>
                  <a:tcPr/>
                </a:tc>
                <a:tc>
                  <a:txBody>
                    <a:bodyPr/>
                    <a:lstStyle/>
                    <a:p>
                      <a:pPr algn="ctr"/>
                      <a:r>
                        <a:rPr lang="en-US" dirty="0"/>
                        <a:t>14503</a:t>
                      </a:r>
                    </a:p>
                  </a:txBody>
                  <a:tcPr/>
                </a:tc>
                <a:extLst>
                  <a:ext uri="{0D108BD9-81ED-4DB2-BD59-A6C34878D82A}">
                    <a16:rowId xmlns:a16="http://schemas.microsoft.com/office/drawing/2014/main" val="2427713357"/>
                  </a:ext>
                </a:extLst>
              </a:tr>
              <a:tr h="473444">
                <a:tc>
                  <a:txBody>
                    <a:bodyPr/>
                    <a:lstStyle/>
                    <a:p>
                      <a:pPr algn="ctr"/>
                      <a:r>
                        <a:rPr lang="en-US" dirty="0"/>
                        <a:t>3786</a:t>
                      </a:r>
                    </a:p>
                  </a:txBody>
                  <a:tcPr/>
                </a:tc>
                <a:tc>
                  <a:txBody>
                    <a:bodyPr/>
                    <a:lstStyle/>
                    <a:p>
                      <a:pPr algn="ctr"/>
                      <a:r>
                        <a:rPr lang="en-US" dirty="0"/>
                        <a:t>39234</a:t>
                      </a:r>
                    </a:p>
                  </a:txBody>
                  <a:tcPr/>
                </a:tc>
                <a:extLst>
                  <a:ext uri="{0D108BD9-81ED-4DB2-BD59-A6C34878D82A}">
                    <a16:rowId xmlns:a16="http://schemas.microsoft.com/office/drawing/2014/main" val="4014977886"/>
                  </a:ext>
                </a:extLst>
              </a:tr>
            </a:tbl>
          </a:graphicData>
        </a:graphic>
      </p:graphicFrame>
      <p:pic>
        <p:nvPicPr>
          <p:cNvPr id="3074" name="Picture 2" descr="https://openclipart.org/image/2400px/svg_to_png/174566/brachiop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502" y="3786239"/>
            <a:ext cx="1069156" cy="4105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penclipart.org/image/2400px/svg_to_png/174565/bival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14146" y="4237529"/>
            <a:ext cx="581867" cy="514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167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Lithology Adjectives</a:t>
            </a:r>
          </a:p>
        </p:txBody>
      </p:sp>
      <p:sp>
        <p:nvSpPr>
          <p:cNvPr id="3" name="Content Placeholder 2"/>
          <p:cNvSpPr>
            <a:spLocks noGrp="1"/>
          </p:cNvSpPr>
          <p:nvPr>
            <p:ph idx="1"/>
          </p:nvPr>
        </p:nvSpPr>
        <p:spPr/>
        <p:txBody>
          <a:bodyPr/>
          <a:lstStyle/>
          <a:p>
            <a:pPr marL="0" indent="0">
              <a:buNone/>
            </a:pPr>
            <a:r>
              <a:rPr lang="en-US" dirty="0"/>
              <a:t>Bivalves actually have a statistically significant association with glauconitic and ferruginous occurrences, even when limiting data to the Mesozoic, contrary to assumptions </a:t>
            </a:r>
          </a:p>
          <a:p>
            <a:pPr marL="0" indent="0">
              <a:buNone/>
            </a:pPr>
            <a:endParaRPr lang="en-US" dirty="0"/>
          </a:p>
          <a:p>
            <a:pPr marL="0" indent="0">
              <a:buNone/>
            </a:pPr>
            <a:r>
              <a:rPr lang="en-US" dirty="0"/>
              <a:t>Brachiopods do have a statistically significant negative association with non-carbonate lithologies characterized as silty, muddy, argillaceous or sandy</a:t>
            </a:r>
          </a:p>
        </p:txBody>
      </p:sp>
    </p:spTree>
    <p:extLst>
      <p:ext uri="{BB962C8B-B14F-4D97-AF65-F5344CB8AC3E}">
        <p14:creationId xmlns:p14="http://schemas.microsoft.com/office/powerpoint/2010/main" val="283364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235" y="365126"/>
            <a:ext cx="10515600" cy="1325563"/>
          </a:xfrm>
        </p:spPr>
        <p:txBody>
          <a:bodyPr/>
          <a:lstStyle/>
          <a:p>
            <a:pPr algn="ctr"/>
            <a:r>
              <a:rPr lang="en-US" dirty="0"/>
              <a:t>Brachiopods vs Bivalves</a:t>
            </a:r>
          </a:p>
        </p:txBody>
      </p:sp>
      <p:sp>
        <p:nvSpPr>
          <p:cNvPr id="3" name="Content Placeholder 2"/>
          <p:cNvSpPr>
            <a:spLocks noGrp="1"/>
          </p:cNvSpPr>
          <p:nvPr>
            <p:ph idx="1"/>
          </p:nvPr>
        </p:nvSpPr>
        <p:spPr/>
        <p:txBody>
          <a:bodyPr>
            <a:normAutofit/>
          </a:bodyPr>
          <a:lstStyle/>
          <a:p>
            <a:pPr marL="0" indent="0">
              <a:buNone/>
            </a:pPr>
            <a:r>
              <a:rPr lang="en-US" sz="2000" dirty="0"/>
              <a:t>“Every zoologist acknowledges the inferiority of the </a:t>
            </a:r>
            <a:r>
              <a:rPr lang="en-US" sz="2000" dirty="0" err="1"/>
              <a:t>Bryozoa</a:t>
            </a:r>
            <a:r>
              <a:rPr lang="en-US" sz="2000" dirty="0"/>
              <a:t> and the Brachiopods when compared with the [Bivalves]….Now if any fact is well established in Paleontology, it is the </a:t>
            </a:r>
            <a:r>
              <a:rPr lang="en-US" sz="2000" b="1" dirty="0"/>
              <a:t>earlier appearance and prevalence of the </a:t>
            </a:r>
            <a:r>
              <a:rPr lang="en-US" sz="2000" b="1" dirty="0" err="1"/>
              <a:t>Bryozoa</a:t>
            </a:r>
            <a:r>
              <a:rPr lang="en-US" sz="2000" b="1" dirty="0"/>
              <a:t> and </a:t>
            </a:r>
            <a:r>
              <a:rPr lang="en-US" sz="2000" b="1" dirty="0" err="1"/>
              <a:t>Brachiopoda</a:t>
            </a:r>
            <a:r>
              <a:rPr lang="en-US" sz="2000" b="1" dirty="0"/>
              <a:t> in the oldest geological formations, until [Bivalves] assume the ascendancy which they maintain to the fullest extent at present</a:t>
            </a:r>
            <a:r>
              <a:rPr lang="en-US" sz="2000" dirty="0"/>
              <a:t>”</a:t>
            </a:r>
          </a:p>
          <a:p>
            <a:pPr marL="0" indent="0">
              <a:buNone/>
            </a:pPr>
            <a:r>
              <a:rPr lang="en-US" sz="2000" dirty="0"/>
              <a:t>								Louis Agassiz 1857</a:t>
            </a:r>
          </a:p>
        </p:txBody>
      </p:sp>
      <p:pic>
        <p:nvPicPr>
          <p:cNvPr id="1026" name="Picture 2" descr="https://upload.wikimedia.org/wikipedia/commons/c/c7/Jean_Louis_Agassiz_18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4335"/>
            <a:ext cx="2859003" cy="343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10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15" y="1690688"/>
            <a:ext cx="8202170" cy="5163271"/>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a:t>Glauconite</a:t>
            </a:r>
          </a:p>
        </p:txBody>
      </p:sp>
    </p:spTree>
    <p:extLst>
      <p:ext uri="{BB962C8B-B14F-4D97-AF65-F5344CB8AC3E}">
        <p14:creationId xmlns:p14="http://schemas.microsoft.com/office/powerpoint/2010/main" val="83565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Ferruginous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15" y="1690688"/>
            <a:ext cx="8202170" cy="5163271"/>
          </a:xfrm>
          <a:prstGeom prst="rect">
            <a:avLst/>
          </a:prstGeom>
        </p:spPr>
      </p:pic>
    </p:spTree>
    <p:extLst>
      <p:ext uri="{BB962C8B-B14F-4D97-AF65-F5344CB8AC3E}">
        <p14:creationId xmlns:p14="http://schemas.microsoft.com/office/powerpoint/2010/main" val="3140860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Calcareous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795" y="1690688"/>
            <a:ext cx="7571387" cy="4766193"/>
          </a:xfrm>
        </p:spPr>
      </p:pic>
    </p:spTree>
    <p:extLst>
      <p:ext uri="{BB962C8B-B14F-4D97-AF65-F5344CB8AC3E}">
        <p14:creationId xmlns:p14="http://schemas.microsoft.com/office/powerpoint/2010/main" val="426183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Muddy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904" y="1595535"/>
            <a:ext cx="8359746" cy="5262465"/>
          </a:xfrm>
        </p:spPr>
      </p:pic>
    </p:spTree>
    <p:extLst>
      <p:ext uri="{BB962C8B-B14F-4D97-AF65-F5344CB8AC3E}">
        <p14:creationId xmlns:p14="http://schemas.microsoft.com/office/powerpoint/2010/main" val="3342743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Argillaceous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915" y="1603143"/>
            <a:ext cx="8202170" cy="5163271"/>
          </a:xfrm>
          <a:prstGeom prst="rect">
            <a:avLst/>
          </a:prstGeom>
        </p:spPr>
      </p:pic>
    </p:spTree>
    <p:extLst>
      <p:ext uri="{BB962C8B-B14F-4D97-AF65-F5344CB8AC3E}">
        <p14:creationId xmlns:p14="http://schemas.microsoft.com/office/powerpoint/2010/main" val="3051740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Sandy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0847" y="1690688"/>
            <a:ext cx="8370306" cy="5269113"/>
          </a:xfrm>
        </p:spPr>
      </p:pic>
    </p:spTree>
    <p:extLst>
      <p:ext uri="{BB962C8B-B14F-4D97-AF65-F5344CB8AC3E}">
        <p14:creationId xmlns:p14="http://schemas.microsoft.com/office/powerpoint/2010/main" val="1956591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Silty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7419" y="1858639"/>
            <a:ext cx="7717162" cy="4857958"/>
          </a:xfrm>
        </p:spPr>
      </p:pic>
    </p:spTree>
    <p:extLst>
      <p:ext uri="{BB962C8B-B14F-4D97-AF65-F5344CB8AC3E}">
        <p14:creationId xmlns:p14="http://schemas.microsoft.com/office/powerpoint/2010/main" val="3876649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Modern brachiopods restricted to hard, often carbonate substrates compared to widespread bivalves</a:t>
            </a:r>
          </a:p>
          <a:p>
            <a:pPr marL="0" indent="0">
              <a:buNone/>
            </a:pPr>
            <a:endParaRPr lang="en-US" dirty="0"/>
          </a:p>
          <a:p>
            <a:pPr marL="0" indent="0">
              <a:buNone/>
            </a:pPr>
            <a:r>
              <a:rPr lang="en-US" dirty="0"/>
              <a:t>Analysis of abundance data shows brachiopod preference for carbonates (which are a proxy for hard substrate)</a:t>
            </a:r>
          </a:p>
          <a:p>
            <a:pPr marL="0" indent="0">
              <a:buNone/>
            </a:pPr>
            <a:endParaRPr lang="en-US" dirty="0"/>
          </a:p>
          <a:p>
            <a:pPr marL="0" indent="0">
              <a:buNone/>
            </a:pPr>
            <a:r>
              <a:rPr lang="en-US" dirty="0"/>
              <a:t>Analysis of occurrence lithology adjectives shows a negative association between brachiopods and soft substrate indicators, but also a negative association with ferruginous and glauconitic sediments</a:t>
            </a:r>
          </a:p>
          <a:p>
            <a:pPr marL="0" indent="0">
              <a:buNone/>
            </a:pPr>
            <a:endParaRPr lang="en-US" dirty="0"/>
          </a:p>
          <a:p>
            <a:pPr marL="0" indent="0">
              <a:buNone/>
            </a:pPr>
            <a:r>
              <a:rPr lang="en-US" dirty="0"/>
              <a:t>Substrate firmness was an important factor in post P-T brachiopod decline</a:t>
            </a:r>
          </a:p>
          <a:p>
            <a:pPr marL="0" indent="0">
              <a:buNone/>
            </a:pPr>
            <a:endParaRPr lang="en-US" dirty="0"/>
          </a:p>
        </p:txBody>
      </p:sp>
    </p:spTree>
    <p:extLst>
      <p:ext uri="{BB962C8B-B14F-4D97-AF65-F5344CB8AC3E}">
        <p14:creationId xmlns:p14="http://schemas.microsoft.com/office/powerpoint/2010/main" val="278741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38200" y="365125"/>
            <a:ext cx="10515600" cy="1325563"/>
          </a:xfrm>
        </p:spPr>
        <p:txBody>
          <a:bodyPr/>
          <a:lstStyle/>
          <a:p>
            <a:r>
              <a:rPr lang="en-US" dirty="0"/>
              <a:t>Acknowledgments</a:t>
            </a:r>
          </a:p>
        </p:txBody>
      </p:sp>
      <p:sp>
        <p:nvSpPr>
          <p:cNvPr id="7" name="Content Placeholder 2"/>
          <p:cNvSpPr>
            <a:spLocks noGrp="1"/>
          </p:cNvSpPr>
          <p:nvPr>
            <p:ph idx="1"/>
          </p:nvPr>
        </p:nvSpPr>
        <p:spPr>
          <a:xfrm>
            <a:off x="838200" y="1825625"/>
            <a:ext cx="10515600" cy="4351338"/>
          </a:xfrm>
        </p:spPr>
        <p:txBody>
          <a:bodyPr/>
          <a:lstStyle/>
          <a:p>
            <a:pPr marL="0" indent="0">
              <a:buNone/>
            </a:pPr>
            <a:r>
              <a:rPr lang="en-US" dirty="0"/>
              <a:t>Matthew </a:t>
            </a:r>
            <a:r>
              <a:rPr lang="en-US" dirty="0" err="1"/>
              <a:t>Clapham</a:t>
            </a:r>
            <a:r>
              <a:rPr lang="en-US" dirty="0"/>
              <a:t> and EPS</a:t>
            </a:r>
          </a:p>
          <a:p>
            <a:pPr marL="0" indent="0">
              <a:buNone/>
            </a:pPr>
            <a:endParaRPr lang="en-US" dirty="0"/>
          </a:p>
          <a:p>
            <a:pPr marL="0" indent="0">
              <a:buNone/>
            </a:pPr>
            <a:r>
              <a:rPr lang="en-US" dirty="0"/>
              <a:t>The Paleobiology Database and all its contributors</a:t>
            </a:r>
          </a:p>
          <a:p>
            <a:pPr marL="0" indent="0">
              <a:buNone/>
            </a:pPr>
            <a:endParaRPr lang="en-US" dirty="0"/>
          </a:p>
          <a:p>
            <a:pPr marL="0" indent="0">
              <a:buNone/>
            </a:pPr>
            <a:r>
              <a:rPr lang="en-US" dirty="0"/>
              <a:t>Paleontological Society </a:t>
            </a:r>
          </a:p>
          <a:p>
            <a:pPr marL="0" indent="0">
              <a:buNone/>
            </a:pPr>
            <a:r>
              <a:rPr lang="en-US" dirty="0"/>
              <a:t>	</a:t>
            </a:r>
          </a:p>
          <a:p>
            <a:pPr marL="0" indent="0">
              <a:buNone/>
            </a:pPr>
            <a:endParaRPr lang="en-US" dirty="0"/>
          </a:p>
        </p:txBody>
      </p:sp>
      <p:pic>
        <p:nvPicPr>
          <p:cNvPr id="11" name="Picture 2" descr="https://pbs.twimg.com/profile_images/515193237112238080/TBcMlYBT_400x40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9945" y="113728"/>
            <a:ext cx="2164207" cy="21642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pbs.twimg.com/profile_images/468355973107556352/MEzTXdX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3647" y="3406457"/>
            <a:ext cx="2770505" cy="277050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healthcenter.ucsc.edu/shop/images/ucsc-logo.jpg?t=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82" y="-10058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59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solidFill>
                  <a:schemeClr val="bg1"/>
                </a:solidFill>
              </a:rPr>
              <a:t>Questions?</a:t>
            </a:r>
          </a:p>
        </p:txBody>
      </p:sp>
      <p:pic>
        <p:nvPicPr>
          <p:cNvPr id="2052" name="Picture 4" descr="https://m1.behance.net/rendition/pm/2362248/disp/66e9995e440c0f55b2d222b7f7b26a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7480"/>
            <a:ext cx="6240780" cy="41605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ocean.si.edu/sites/default/files/styles/750x/public/photos/brachiopod-semenov.jpg?itok=ZZCU9M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0528" y="0"/>
            <a:ext cx="4456176" cy="29707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arm5.staticflickr.com/4037/4579634570_0b80186c82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20" y="2936818"/>
            <a:ext cx="5745480" cy="392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1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Brachiopods vs Bivalves</a:t>
            </a:r>
          </a:p>
        </p:txBody>
      </p:sp>
      <p:sp>
        <p:nvSpPr>
          <p:cNvPr id="3" name="Content Placeholder 2"/>
          <p:cNvSpPr>
            <a:spLocks noGrp="1"/>
          </p:cNvSpPr>
          <p:nvPr>
            <p:ph idx="1"/>
          </p:nvPr>
        </p:nvSpPr>
        <p:spPr/>
        <p:txBody>
          <a:bodyPr>
            <a:normAutofit fontScale="92500"/>
          </a:bodyPr>
          <a:lstStyle/>
          <a:p>
            <a:pPr marL="0" indent="0">
              <a:buNone/>
            </a:pPr>
            <a:r>
              <a:rPr lang="en-US" dirty="0"/>
              <a:t>In 1980 Gould and Calloway argued that brachiopods did not decline due to competition with bivalves</a:t>
            </a:r>
          </a:p>
          <a:p>
            <a:pPr marL="0" indent="0">
              <a:buNone/>
            </a:pPr>
            <a:endParaRPr lang="en-US" dirty="0"/>
          </a:p>
          <a:p>
            <a:pPr marL="0" indent="0">
              <a:buNone/>
            </a:pPr>
            <a:r>
              <a:rPr lang="en-US" dirty="0"/>
              <a:t>Instead they point to the much larger effect of the Permian-Triassic extinction on the brachiopods compared to bivalves</a:t>
            </a:r>
          </a:p>
          <a:p>
            <a:pPr marL="0" indent="0">
              <a:buNone/>
            </a:pPr>
            <a:r>
              <a:rPr lang="en-US" dirty="0"/>
              <a:t>		“Ships passing in the night”</a:t>
            </a:r>
          </a:p>
          <a:p>
            <a:pPr marL="0" indent="0">
              <a:buNone/>
            </a:pPr>
            <a:endParaRPr lang="en-US" dirty="0"/>
          </a:p>
          <a:p>
            <a:pPr marL="0" indent="0">
              <a:lnSpc>
                <a:spcPct val="110000"/>
              </a:lnSpc>
              <a:buNone/>
            </a:pPr>
            <a:r>
              <a:rPr lang="en-US" dirty="0"/>
              <a:t>Recently it has been argued that bivalves were always metabolically dominant and that superior metabolism led to their post-P/T dominance</a:t>
            </a:r>
          </a:p>
          <a:p>
            <a:pPr marL="0" indent="0">
              <a:buNone/>
            </a:pPr>
            <a:endParaRPr lang="en-US" dirty="0"/>
          </a:p>
        </p:txBody>
      </p:sp>
    </p:spTree>
    <p:extLst>
      <p:ext uri="{BB962C8B-B14F-4D97-AF65-F5344CB8AC3E}">
        <p14:creationId xmlns:p14="http://schemas.microsoft.com/office/powerpoint/2010/main" val="180500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Brachiopods vs Bivalves</a:t>
            </a:r>
          </a:p>
        </p:txBody>
      </p:sp>
      <p:sp>
        <p:nvSpPr>
          <p:cNvPr id="3" name="Content Placeholder 2"/>
          <p:cNvSpPr>
            <a:spLocks noGrp="1"/>
          </p:cNvSpPr>
          <p:nvPr>
            <p:ph idx="1"/>
          </p:nvPr>
        </p:nvSpPr>
        <p:spPr/>
        <p:txBody>
          <a:bodyPr/>
          <a:lstStyle/>
          <a:p>
            <a:pPr marL="0" indent="0">
              <a:buNone/>
            </a:pPr>
            <a:r>
              <a:rPr lang="en-US" dirty="0"/>
              <a:t>The Jurassic represents the last “golden age” of brachiopods as the group recovered from the P-T extinction</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327" y="2782956"/>
            <a:ext cx="6884401" cy="4005470"/>
          </a:xfrm>
          <a:prstGeom prst="rect">
            <a:avLst/>
          </a:prstGeom>
        </p:spPr>
      </p:pic>
    </p:spTree>
    <p:extLst>
      <p:ext uri="{BB962C8B-B14F-4D97-AF65-F5344CB8AC3E}">
        <p14:creationId xmlns:p14="http://schemas.microsoft.com/office/powerpoint/2010/main" val="103278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Brachiopod Distribution</a:t>
            </a:r>
          </a:p>
        </p:txBody>
      </p:sp>
      <p:sp>
        <p:nvSpPr>
          <p:cNvPr id="3" name="Content Placeholder 2"/>
          <p:cNvSpPr>
            <a:spLocks noGrp="1"/>
          </p:cNvSpPr>
          <p:nvPr>
            <p:ph idx="1"/>
          </p:nvPr>
        </p:nvSpPr>
        <p:spPr>
          <a:xfrm>
            <a:off x="838200" y="1517512"/>
            <a:ext cx="10515600" cy="4351338"/>
          </a:xfrm>
        </p:spPr>
        <p:txBody>
          <a:bodyPr/>
          <a:lstStyle/>
          <a:p>
            <a:pPr marL="0" indent="0">
              <a:buNone/>
            </a:pPr>
            <a:r>
              <a:rPr lang="en-US" dirty="0"/>
              <a:t>Restricted to hard substrates and deep, low nutrient environments</a:t>
            </a:r>
          </a:p>
          <a:p>
            <a:pPr marL="0" indent="0">
              <a:buNone/>
            </a:pPr>
            <a:endParaRPr lang="en-US" dirty="0"/>
          </a:p>
          <a:p>
            <a:pPr marL="0" indent="0">
              <a:buNone/>
            </a:pPr>
            <a:r>
              <a:rPr lang="en-US" dirty="0"/>
              <a:t>Associated with carbonate substrates in studies of large living communities off Brazil and New Zealand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559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Brazil</a:t>
            </a:r>
            <a:br>
              <a:rPr lang="en-US" dirty="0"/>
            </a:br>
            <a:r>
              <a:rPr lang="en-US" sz="2000" dirty="0"/>
              <a:t>(</a:t>
            </a:r>
            <a:r>
              <a:rPr lang="en-US" sz="2000" dirty="0" err="1"/>
              <a:t>Kowalewski</a:t>
            </a:r>
            <a:r>
              <a:rPr lang="en-US" sz="2000" dirty="0"/>
              <a:t> et al. 2002)</a:t>
            </a:r>
            <a:endParaRPr lang="en-US" dirty="0"/>
          </a:p>
        </p:txBody>
      </p:sp>
      <p:sp>
        <p:nvSpPr>
          <p:cNvPr id="3" name="Content Placeholder 2"/>
          <p:cNvSpPr>
            <a:spLocks noGrp="1"/>
          </p:cNvSpPr>
          <p:nvPr>
            <p:ph idx="1"/>
          </p:nvPr>
        </p:nvSpPr>
        <p:spPr/>
        <p:txBody>
          <a:bodyPr/>
          <a:lstStyle/>
          <a:p>
            <a:pPr marL="0" indent="0">
              <a:buNone/>
            </a:pPr>
            <a:r>
              <a:rPr lang="en-US" dirty="0"/>
              <a:t>Brachiopods only present in &gt;40% CaCO</a:t>
            </a:r>
            <a:r>
              <a:rPr lang="en-US" baseline="30000" dirty="0"/>
              <a:t>3 </a:t>
            </a:r>
            <a:r>
              <a:rPr lang="en-US" dirty="0"/>
              <a:t>samples, unlike mollusks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927" y="2463049"/>
            <a:ext cx="6075007" cy="417773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179" y="2825496"/>
            <a:ext cx="4521821" cy="3351467"/>
          </a:xfrm>
          <a:prstGeom prst="rect">
            <a:avLst/>
          </a:prstGeom>
        </p:spPr>
      </p:pic>
      <p:sp>
        <p:nvSpPr>
          <p:cNvPr id="9" name="TextBox 8"/>
          <p:cNvSpPr txBox="1"/>
          <p:nvPr/>
        </p:nvSpPr>
        <p:spPr>
          <a:xfrm>
            <a:off x="8929396" y="6270171"/>
            <a:ext cx="313508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*Fisher’s Exact Test</a:t>
            </a:r>
          </a:p>
        </p:txBody>
      </p:sp>
      <p:sp>
        <p:nvSpPr>
          <p:cNvPr id="10" name="TextBox 9"/>
          <p:cNvSpPr txBox="1"/>
          <p:nvPr/>
        </p:nvSpPr>
        <p:spPr>
          <a:xfrm>
            <a:off x="11834743" y="4131897"/>
            <a:ext cx="21460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t>
            </a:r>
          </a:p>
        </p:txBody>
      </p:sp>
    </p:spTree>
    <p:extLst>
      <p:ext uri="{BB962C8B-B14F-4D97-AF65-F5344CB8AC3E}">
        <p14:creationId xmlns:p14="http://schemas.microsoft.com/office/powerpoint/2010/main" val="126229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0000">
            <a:off x="-18692" y="-111806"/>
            <a:ext cx="4479396" cy="67415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0880" y="25527"/>
            <a:ext cx="7641120" cy="6347841"/>
          </a:xfrm>
          <a:prstGeom prst="rect">
            <a:avLst/>
          </a:prstGeom>
        </p:spPr>
      </p:pic>
      <p:sp>
        <p:nvSpPr>
          <p:cNvPr id="7" name="TextBox 6"/>
          <p:cNvSpPr txBox="1"/>
          <p:nvPr/>
        </p:nvSpPr>
        <p:spPr>
          <a:xfrm>
            <a:off x="4654296" y="6492240"/>
            <a:ext cx="3813048" cy="3657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Adapted from Lee 1990</a:t>
            </a:r>
          </a:p>
        </p:txBody>
      </p:sp>
    </p:spTree>
    <p:extLst>
      <p:ext uri="{BB962C8B-B14F-4D97-AF65-F5344CB8AC3E}">
        <p14:creationId xmlns:p14="http://schemas.microsoft.com/office/powerpoint/2010/main" val="3918694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Substrate</a:t>
            </a:r>
          </a:p>
        </p:txBody>
      </p:sp>
      <p:sp>
        <p:nvSpPr>
          <p:cNvPr id="3" name="Content Placeholder 2"/>
          <p:cNvSpPr>
            <a:spLocks noGrp="1"/>
          </p:cNvSpPr>
          <p:nvPr>
            <p:ph idx="1"/>
          </p:nvPr>
        </p:nvSpPr>
        <p:spPr>
          <a:xfrm>
            <a:off x="457201" y="1316736"/>
            <a:ext cx="11734800" cy="3099622"/>
          </a:xfrm>
        </p:spPr>
        <p:txBody>
          <a:bodyPr>
            <a:normAutofit fontScale="40000" lnSpcReduction="20000"/>
          </a:bodyPr>
          <a:lstStyle/>
          <a:p>
            <a:pPr marL="0" indent="0">
              <a:lnSpc>
                <a:spcPct val="100000"/>
              </a:lnSpc>
              <a:buNone/>
            </a:pPr>
            <a:r>
              <a:rPr lang="en-US" sz="7000" dirty="0"/>
              <a:t>Brachiopods much more reliant on hard substrate than bivalves</a:t>
            </a:r>
          </a:p>
          <a:p>
            <a:pPr marL="0" indent="0">
              <a:lnSpc>
                <a:spcPct val="100000"/>
              </a:lnSpc>
              <a:buNone/>
            </a:pPr>
            <a:endParaRPr lang="en-US" sz="7000" dirty="0"/>
          </a:p>
          <a:p>
            <a:pPr marL="0" indent="0">
              <a:lnSpc>
                <a:spcPct val="100000"/>
              </a:lnSpc>
              <a:buNone/>
            </a:pPr>
            <a:r>
              <a:rPr lang="en-US" sz="7000" dirty="0"/>
              <a:t>Can’t recover if buried by burrowers and almost never able to reattach if dislodged from substrate</a:t>
            </a:r>
          </a:p>
          <a:p>
            <a:pPr marL="0" indent="0">
              <a:lnSpc>
                <a:spcPct val="100000"/>
              </a:lnSpc>
              <a:buNone/>
            </a:pPr>
            <a:endParaRPr lang="en-US" sz="7000" dirty="0"/>
          </a:p>
          <a:p>
            <a:pPr marL="0" indent="0">
              <a:lnSpc>
                <a:spcPct val="100000"/>
              </a:lnSpc>
              <a:buNone/>
            </a:pPr>
            <a:r>
              <a:rPr lang="en-US" sz="7000" dirty="0"/>
              <a:t>Restricted to harder substrates and marginal  environments by burrowing and grazing organisms </a:t>
            </a:r>
          </a:p>
          <a:p>
            <a:pPr marL="0" indent="0">
              <a:lnSpc>
                <a:spcPct val="100000"/>
              </a:lnSpc>
              <a:buNone/>
            </a:pPr>
            <a:endParaRPr lang="en-US" dirty="0"/>
          </a:p>
          <a:p>
            <a:pPr marL="0" indent="0">
              <a:lnSpc>
                <a:spcPct val="100000"/>
              </a:lnSpc>
              <a:buNone/>
            </a:pPr>
            <a:endParaRPr lang="en-US" dirty="0"/>
          </a:p>
          <a:p>
            <a:pPr marL="0" indent="0">
              <a:buNone/>
            </a:pPr>
            <a:endParaRPr lang="en-US" dirty="0"/>
          </a:p>
          <a:p>
            <a:pPr marL="0" indent="0">
              <a:buNone/>
            </a:pPr>
            <a:endParaRPr lang="en-US" dirty="0"/>
          </a:p>
        </p:txBody>
      </p:sp>
      <p:pic>
        <p:nvPicPr>
          <p:cNvPr id="1026" name="Picture 2" descr="http://www.otago.ac.nz/geology/otago07216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704" y="3995929"/>
            <a:ext cx="3816094" cy="286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02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Brachiopod and the Bulldozer</a:t>
            </a:r>
          </a:p>
        </p:txBody>
      </p:sp>
      <p:sp>
        <p:nvSpPr>
          <p:cNvPr id="3" name="Content Placeholder 2"/>
          <p:cNvSpPr>
            <a:spLocks noGrp="1"/>
          </p:cNvSpPr>
          <p:nvPr>
            <p:ph idx="1"/>
          </p:nvPr>
        </p:nvSpPr>
        <p:spPr/>
        <p:txBody>
          <a:bodyPr>
            <a:normAutofit lnSpcReduction="10000"/>
          </a:bodyPr>
          <a:lstStyle/>
          <a:p>
            <a:pPr marL="0" indent="0">
              <a:buNone/>
            </a:pPr>
            <a:r>
              <a:rPr lang="en-US" dirty="0"/>
              <a:t>“deposit feeders as villains…immobile suspension feeders occupying soft substrate (ISSOS) as victims and…mud bottoms as the scene of the crime” (Thayer 1983)</a:t>
            </a:r>
          </a:p>
          <a:p>
            <a:pPr marL="0" indent="0">
              <a:buNone/>
            </a:pPr>
            <a:endParaRPr lang="en-US" dirty="0"/>
          </a:p>
          <a:p>
            <a:pPr marL="0" indent="0">
              <a:buNone/>
            </a:pPr>
            <a:r>
              <a:rPr lang="en-US" dirty="0"/>
              <a:t>The brachiopod world dramatically contracted with increasing bioturbation in the Mesozoic, compared to vast available unconsolidated sediments in the Paleozoic</a:t>
            </a:r>
          </a:p>
          <a:p>
            <a:pPr marL="0" indent="0">
              <a:buNone/>
            </a:pPr>
            <a:endParaRPr lang="en-US" dirty="0"/>
          </a:p>
          <a:p>
            <a:pPr marL="0" indent="0">
              <a:buNone/>
            </a:pPr>
            <a:r>
              <a:rPr lang="en-US" dirty="0"/>
              <a:t>Could the increase in burrowing and grazing by other organisms account for the brachiopod shift to harder substrates?</a:t>
            </a:r>
          </a:p>
        </p:txBody>
      </p:sp>
    </p:spTree>
    <p:extLst>
      <p:ext uri="{BB962C8B-B14F-4D97-AF65-F5344CB8AC3E}">
        <p14:creationId xmlns:p14="http://schemas.microsoft.com/office/powerpoint/2010/main" val="2042730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4400</TotalTime>
  <Words>954</Words>
  <Application>Microsoft Office PowerPoint</Application>
  <PresentationFormat>Widescreen</PresentationFormat>
  <Paragraphs>159</Paragraphs>
  <Slides>29</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1_Office Theme</vt:lpstr>
      <vt:lpstr>Substrate Preference and Mid-Mesozoic Brachiopod Decline</vt:lpstr>
      <vt:lpstr>Brachiopods vs Bivalves</vt:lpstr>
      <vt:lpstr>Brachiopods vs Bivalves</vt:lpstr>
      <vt:lpstr>Brachiopods vs Bivalves</vt:lpstr>
      <vt:lpstr>Modern Brachiopod Distribution</vt:lpstr>
      <vt:lpstr>Brazil (Kowalewski et al. 2002)</vt:lpstr>
      <vt:lpstr>PowerPoint Presentation</vt:lpstr>
      <vt:lpstr>Substrate</vt:lpstr>
      <vt:lpstr>The Brachiopod and the Bulldozer</vt:lpstr>
      <vt:lpstr>Increasing Bioturbation?</vt:lpstr>
      <vt:lpstr>Methods</vt:lpstr>
      <vt:lpstr>Methods</vt:lpstr>
      <vt:lpstr>Abundance</vt:lpstr>
      <vt:lpstr>PowerPoint Presentation</vt:lpstr>
      <vt:lpstr>PowerPoint Presentation</vt:lpstr>
      <vt:lpstr>Results</vt:lpstr>
      <vt:lpstr>Lithology Adjectives</vt:lpstr>
      <vt:lpstr>Lithology Adjectives</vt:lpstr>
      <vt:lpstr>Lithology Adjectives</vt:lpstr>
      <vt:lpstr>Glauconite</vt:lpstr>
      <vt:lpstr>Ferruginous</vt:lpstr>
      <vt:lpstr>Calcareous</vt:lpstr>
      <vt:lpstr>Muddy</vt:lpstr>
      <vt:lpstr>Argillaceous</vt:lpstr>
      <vt:lpstr>Sandy</vt:lpstr>
      <vt:lpstr>Silty</vt:lpstr>
      <vt:lpstr>Conclusion</vt:lpstr>
      <vt:lpstr>Acknowledgments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Substrate Preference and Mid-Mesozoic Brachiopod Decline</dc:title>
  <dc:creator>Marko Manojlovic</dc:creator>
  <cp:lastModifiedBy>Marko Manojlovic</cp:lastModifiedBy>
  <cp:revision>45</cp:revision>
  <dcterms:created xsi:type="dcterms:W3CDTF">2016-09-21T21:55:04Z</dcterms:created>
  <dcterms:modified xsi:type="dcterms:W3CDTF">2016-09-26T22:02:04Z</dcterms:modified>
</cp:coreProperties>
</file>