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3"/>
  </p:notesMasterIdLst>
  <p:sldIdLst>
    <p:sldId id="256" r:id="rId2"/>
  </p:sldIdLst>
  <p:sldSz cx="32918400" cy="20116800"/>
  <p:notesSz cx="6858000" cy="9144000"/>
  <p:defaultTextStyle>
    <a:defPPr>
      <a:defRPr lang="en-US"/>
    </a:defPPr>
    <a:lvl1pPr marL="0" algn="l" defTabSz="2819178" rtl="0" eaLnBrk="1" latinLnBrk="0" hangingPunct="1">
      <a:defRPr sz="5600" kern="1200">
        <a:solidFill>
          <a:schemeClr val="tx1"/>
        </a:solidFill>
        <a:latin typeface="+mn-lt"/>
        <a:ea typeface="+mn-ea"/>
        <a:cs typeface="+mn-cs"/>
      </a:defRPr>
    </a:lvl1pPr>
    <a:lvl2pPr marL="1409589" algn="l" defTabSz="2819178" rtl="0" eaLnBrk="1" latinLnBrk="0" hangingPunct="1">
      <a:defRPr sz="5600" kern="1200">
        <a:solidFill>
          <a:schemeClr val="tx1"/>
        </a:solidFill>
        <a:latin typeface="+mn-lt"/>
        <a:ea typeface="+mn-ea"/>
        <a:cs typeface="+mn-cs"/>
      </a:defRPr>
    </a:lvl2pPr>
    <a:lvl3pPr marL="2819178" algn="l" defTabSz="2819178" rtl="0" eaLnBrk="1" latinLnBrk="0" hangingPunct="1">
      <a:defRPr sz="5600" kern="1200">
        <a:solidFill>
          <a:schemeClr val="tx1"/>
        </a:solidFill>
        <a:latin typeface="+mn-lt"/>
        <a:ea typeface="+mn-ea"/>
        <a:cs typeface="+mn-cs"/>
      </a:defRPr>
    </a:lvl3pPr>
    <a:lvl4pPr marL="4228767" algn="l" defTabSz="2819178" rtl="0" eaLnBrk="1" latinLnBrk="0" hangingPunct="1">
      <a:defRPr sz="5600" kern="1200">
        <a:solidFill>
          <a:schemeClr val="tx1"/>
        </a:solidFill>
        <a:latin typeface="+mn-lt"/>
        <a:ea typeface="+mn-ea"/>
        <a:cs typeface="+mn-cs"/>
      </a:defRPr>
    </a:lvl4pPr>
    <a:lvl5pPr marL="5638356" algn="l" defTabSz="2819178" rtl="0" eaLnBrk="1" latinLnBrk="0" hangingPunct="1">
      <a:defRPr sz="5600" kern="1200">
        <a:solidFill>
          <a:schemeClr val="tx1"/>
        </a:solidFill>
        <a:latin typeface="+mn-lt"/>
        <a:ea typeface="+mn-ea"/>
        <a:cs typeface="+mn-cs"/>
      </a:defRPr>
    </a:lvl5pPr>
    <a:lvl6pPr marL="7047945" algn="l" defTabSz="2819178" rtl="0" eaLnBrk="1" latinLnBrk="0" hangingPunct="1">
      <a:defRPr sz="5600" kern="1200">
        <a:solidFill>
          <a:schemeClr val="tx1"/>
        </a:solidFill>
        <a:latin typeface="+mn-lt"/>
        <a:ea typeface="+mn-ea"/>
        <a:cs typeface="+mn-cs"/>
      </a:defRPr>
    </a:lvl6pPr>
    <a:lvl7pPr marL="8457533" algn="l" defTabSz="2819178" rtl="0" eaLnBrk="1" latinLnBrk="0" hangingPunct="1">
      <a:defRPr sz="5600" kern="1200">
        <a:solidFill>
          <a:schemeClr val="tx1"/>
        </a:solidFill>
        <a:latin typeface="+mn-lt"/>
        <a:ea typeface="+mn-ea"/>
        <a:cs typeface="+mn-cs"/>
      </a:defRPr>
    </a:lvl7pPr>
    <a:lvl8pPr marL="9867122" algn="l" defTabSz="2819178" rtl="0" eaLnBrk="1" latinLnBrk="0" hangingPunct="1">
      <a:defRPr sz="5600" kern="1200">
        <a:solidFill>
          <a:schemeClr val="tx1"/>
        </a:solidFill>
        <a:latin typeface="+mn-lt"/>
        <a:ea typeface="+mn-ea"/>
        <a:cs typeface="+mn-cs"/>
      </a:defRPr>
    </a:lvl8pPr>
    <a:lvl9pPr marL="11276708" algn="l" defTabSz="2819178" rtl="0" eaLnBrk="1" latinLnBrk="0" hangingPunct="1">
      <a:defRPr sz="56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F55F"/>
    <a:srgbClr val="990000"/>
    <a:srgbClr val="791D2C"/>
    <a:srgbClr val="77301F"/>
    <a:srgbClr val="712D1D"/>
    <a:srgbClr val="6B2A1B"/>
    <a:srgbClr val="6600CC"/>
    <a:srgbClr val="CC00FF"/>
    <a:srgbClr val="F3F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588" autoAdjust="0"/>
    <p:restoredTop sz="93073" autoAdjust="0"/>
  </p:normalViewPr>
  <p:slideViewPr>
    <p:cSldViewPr>
      <p:cViewPr>
        <p:scale>
          <a:sx n="154" d="100"/>
          <a:sy n="154" d="100"/>
        </p:scale>
        <p:origin x="12036" y="15624"/>
      </p:cViewPr>
      <p:guideLst>
        <p:guide orient="horz" pos="6336"/>
        <p:guide pos="10368"/>
      </p:guideLst>
    </p:cSldViewPr>
  </p:slideViewPr>
  <p:notesTextViewPr>
    <p:cViewPr>
      <p:scale>
        <a:sx n="1" d="1"/>
        <a:sy n="1" d="1"/>
      </p:scale>
      <p:origin x="0" y="0"/>
    </p:cViewPr>
  </p:notesTextViewPr>
  <p:sorterViewPr>
    <p:cViewPr>
      <p:scale>
        <a:sx n="100" d="100"/>
        <a:sy n="100" d="100"/>
      </p:scale>
      <p:origin x="0" y="0"/>
    </p:cViewPr>
  </p:sorterViewPr>
  <p:gridSpacing cx="38405" cy="38405"/>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5BE365F-7832-4BCA-BC59-062976A2497F}" type="datetimeFigureOut">
              <a:rPr lang="en-US" smtClean="0"/>
              <a:t>9/22/2016</a:t>
            </a:fld>
            <a:endParaRPr lang="en-US"/>
          </a:p>
        </p:txBody>
      </p:sp>
      <p:sp>
        <p:nvSpPr>
          <p:cNvPr id="4" name="Slide Image Placeholder 3"/>
          <p:cNvSpPr>
            <a:spLocks noGrp="1" noRot="1" noChangeAspect="1"/>
          </p:cNvSpPr>
          <p:nvPr>
            <p:ph type="sldImg" idx="2"/>
          </p:nvPr>
        </p:nvSpPr>
        <p:spPr>
          <a:xfrm>
            <a:off x="623888" y="685800"/>
            <a:ext cx="56102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DD6D50-4169-47FB-B651-446CD66CCFF6}" type="slidenum">
              <a:rPr lang="en-US" smtClean="0"/>
              <a:t>‹#›</a:t>
            </a:fld>
            <a:endParaRPr lang="en-US"/>
          </a:p>
        </p:txBody>
      </p:sp>
    </p:spTree>
    <p:extLst>
      <p:ext uri="{BB962C8B-B14F-4D97-AF65-F5344CB8AC3E}">
        <p14:creationId xmlns:p14="http://schemas.microsoft.com/office/powerpoint/2010/main" val="1183564887"/>
      </p:ext>
    </p:extLst>
  </p:cSld>
  <p:clrMap bg1="lt1" tx1="dk1" bg2="lt2" tx2="dk2" accent1="accent1" accent2="accent2" accent3="accent3" accent4="accent4" accent5="accent5" accent6="accent6" hlink="hlink" folHlink="folHlink"/>
  <p:notesStyle>
    <a:lvl1pPr marL="0" algn="l" defTabSz="913629" rtl="0" eaLnBrk="1" latinLnBrk="0" hangingPunct="1">
      <a:defRPr sz="1300" kern="1200">
        <a:solidFill>
          <a:schemeClr val="tx1"/>
        </a:solidFill>
        <a:latin typeface="+mn-lt"/>
        <a:ea typeface="+mn-ea"/>
        <a:cs typeface="+mn-cs"/>
      </a:defRPr>
    </a:lvl1pPr>
    <a:lvl2pPr marL="456809" algn="l" defTabSz="913629" rtl="0" eaLnBrk="1" latinLnBrk="0" hangingPunct="1">
      <a:defRPr sz="1300" kern="1200">
        <a:solidFill>
          <a:schemeClr val="tx1"/>
        </a:solidFill>
        <a:latin typeface="+mn-lt"/>
        <a:ea typeface="+mn-ea"/>
        <a:cs typeface="+mn-cs"/>
      </a:defRPr>
    </a:lvl2pPr>
    <a:lvl3pPr marL="913629" algn="l" defTabSz="913629" rtl="0" eaLnBrk="1" latinLnBrk="0" hangingPunct="1">
      <a:defRPr sz="1300" kern="1200">
        <a:solidFill>
          <a:schemeClr val="tx1"/>
        </a:solidFill>
        <a:latin typeface="+mn-lt"/>
        <a:ea typeface="+mn-ea"/>
        <a:cs typeface="+mn-cs"/>
      </a:defRPr>
    </a:lvl3pPr>
    <a:lvl4pPr marL="1370435" algn="l" defTabSz="913629" rtl="0" eaLnBrk="1" latinLnBrk="0" hangingPunct="1">
      <a:defRPr sz="1300" kern="1200">
        <a:solidFill>
          <a:schemeClr val="tx1"/>
        </a:solidFill>
        <a:latin typeface="+mn-lt"/>
        <a:ea typeface="+mn-ea"/>
        <a:cs typeface="+mn-cs"/>
      </a:defRPr>
    </a:lvl4pPr>
    <a:lvl5pPr marL="1827258" algn="l" defTabSz="913629" rtl="0" eaLnBrk="1" latinLnBrk="0" hangingPunct="1">
      <a:defRPr sz="1300" kern="1200">
        <a:solidFill>
          <a:schemeClr val="tx1"/>
        </a:solidFill>
        <a:latin typeface="+mn-lt"/>
        <a:ea typeface="+mn-ea"/>
        <a:cs typeface="+mn-cs"/>
      </a:defRPr>
    </a:lvl5pPr>
    <a:lvl6pPr marL="2284064" algn="l" defTabSz="913629" rtl="0" eaLnBrk="1" latinLnBrk="0" hangingPunct="1">
      <a:defRPr sz="1300" kern="1200">
        <a:solidFill>
          <a:schemeClr val="tx1"/>
        </a:solidFill>
        <a:latin typeface="+mn-lt"/>
        <a:ea typeface="+mn-ea"/>
        <a:cs typeface="+mn-cs"/>
      </a:defRPr>
    </a:lvl6pPr>
    <a:lvl7pPr marL="2740873" algn="l" defTabSz="913629" rtl="0" eaLnBrk="1" latinLnBrk="0" hangingPunct="1">
      <a:defRPr sz="1300" kern="1200">
        <a:solidFill>
          <a:schemeClr val="tx1"/>
        </a:solidFill>
        <a:latin typeface="+mn-lt"/>
        <a:ea typeface="+mn-ea"/>
        <a:cs typeface="+mn-cs"/>
      </a:defRPr>
    </a:lvl7pPr>
    <a:lvl8pPr marL="3197696" algn="l" defTabSz="913629" rtl="0" eaLnBrk="1" latinLnBrk="0" hangingPunct="1">
      <a:defRPr sz="1300" kern="1200">
        <a:solidFill>
          <a:schemeClr val="tx1"/>
        </a:solidFill>
        <a:latin typeface="+mn-lt"/>
        <a:ea typeface="+mn-ea"/>
        <a:cs typeface="+mn-cs"/>
      </a:defRPr>
    </a:lvl8pPr>
    <a:lvl9pPr marL="3654499" algn="l" defTabSz="913629"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3888" y="685800"/>
            <a:ext cx="56102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DD6D50-4169-47FB-B651-446CD66CCFF6}" type="slidenum">
              <a:rPr lang="en-US" smtClean="0"/>
              <a:t>1</a:t>
            </a:fld>
            <a:endParaRPr lang="en-US"/>
          </a:p>
        </p:txBody>
      </p:sp>
    </p:spTree>
    <p:extLst>
      <p:ext uri="{BB962C8B-B14F-4D97-AF65-F5344CB8AC3E}">
        <p14:creationId xmlns:p14="http://schemas.microsoft.com/office/powerpoint/2010/main" val="33025534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8880" y="6249263"/>
            <a:ext cx="27980640" cy="4312073"/>
          </a:xfrm>
        </p:spPr>
        <p:txBody>
          <a:bodyPr/>
          <a:lstStyle/>
          <a:p>
            <a:r>
              <a:rPr lang="en-US" smtClean="0"/>
              <a:t>Click to edit Master title style</a:t>
            </a:r>
            <a:endParaRPr lang="en-US"/>
          </a:p>
        </p:txBody>
      </p:sp>
      <p:sp>
        <p:nvSpPr>
          <p:cNvPr id="3" name="Subtitle 2"/>
          <p:cNvSpPr>
            <a:spLocks noGrp="1"/>
          </p:cNvSpPr>
          <p:nvPr>
            <p:ph type="subTitle" idx="1"/>
          </p:nvPr>
        </p:nvSpPr>
        <p:spPr>
          <a:xfrm>
            <a:off x="4937760" y="11399520"/>
            <a:ext cx="23042880" cy="5140960"/>
          </a:xfrm>
        </p:spPr>
        <p:txBody>
          <a:bodyPr/>
          <a:lstStyle>
            <a:lvl1pPr marL="0" indent="0" algn="ctr">
              <a:buNone/>
              <a:defRPr>
                <a:solidFill>
                  <a:schemeClr val="tx1">
                    <a:tint val="75000"/>
                  </a:schemeClr>
                </a:solidFill>
              </a:defRPr>
            </a:lvl1pPr>
            <a:lvl2pPr marL="1514457" indent="0" algn="ctr">
              <a:buNone/>
              <a:defRPr>
                <a:solidFill>
                  <a:schemeClr val="tx1">
                    <a:tint val="75000"/>
                  </a:schemeClr>
                </a:solidFill>
              </a:defRPr>
            </a:lvl2pPr>
            <a:lvl3pPr marL="3028897" indent="0" algn="ctr">
              <a:buNone/>
              <a:defRPr>
                <a:solidFill>
                  <a:schemeClr val="tx1">
                    <a:tint val="75000"/>
                  </a:schemeClr>
                </a:solidFill>
              </a:defRPr>
            </a:lvl3pPr>
            <a:lvl4pPr marL="4543354" indent="0" algn="ctr">
              <a:buNone/>
              <a:defRPr>
                <a:solidFill>
                  <a:schemeClr val="tx1">
                    <a:tint val="75000"/>
                  </a:schemeClr>
                </a:solidFill>
              </a:defRPr>
            </a:lvl4pPr>
            <a:lvl5pPr marL="6057794" indent="0" algn="ctr">
              <a:buNone/>
              <a:defRPr>
                <a:solidFill>
                  <a:schemeClr val="tx1">
                    <a:tint val="75000"/>
                  </a:schemeClr>
                </a:solidFill>
              </a:defRPr>
            </a:lvl5pPr>
            <a:lvl6pPr marL="7572251" indent="0" algn="ctr">
              <a:buNone/>
              <a:defRPr>
                <a:solidFill>
                  <a:schemeClr val="tx1">
                    <a:tint val="75000"/>
                  </a:schemeClr>
                </a:solidFill>
              </a:defRPr>
            </a:lvl6pPr>
            <a:lvl7pPr marL="9086705" indent="0" algn="ctr">
              <a:buNone/>
              <a:defRPr>
                <a:solidFill>
                  <a:schemeClr val="tx1">
                    <a:tint val="75000"/>
                  </a:schemeClr>
                </a:solidFill>
              </a:defRPr>
            </a:lvl7pPr>
            <a:lvl8pPr marL="10601148" indent="0" algn="ctr">
              <a:buNone/>
              <a:defRPr>
                <a:solidFill>
                  <a:schemeClr val="tx1">
                    <a:tint val="75000"/>
                  </a:schemeClr>
                </a:solidFill>
              </a:defRPr>
            </a:lvl8pPr>
            <a:lvl9pPr marL="12115605"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62C0684-AB33-433D-9543-90AA4BEB4284}" type="datetimeFigureOut">
              <a:rPr lang="en-US" smtClean="0"/>
              <a:t>9/22/2016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BA5A08-062F-4C6F-B62A-3084BFCBC383}" type="slidenum">
              <a:rPr lang="en-US" smtClean="0"/>
              <a:t>‹#›</a:t>
            </a:fld>
            <a:endParaRPr lang="en-US"/>
          </a:p>
        </p:txBody>
      </p:sp>
    </p:spTree>
    <p:extLst>
      <p:ext uri="{BB962C8B-B14F-4D97-AF65-F5344CB8AC3E}">
        <p14:creationId xmlns:p14="http://schemas.microsoft.com/office/powerpoint/2010/main" val="25620706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2C0684-AB33-433D-9543-90AA4BEB4284}" type="datetimeFigureOut">
              <a:rPr lang="en-US" smtClean="0"/>
              <a:t>9/22/2016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BA5A08-062F-4C6F-B62A-3084BFCBC383}" type="slidenum">
              <a:rPr lang="en-US" smtClean="0"/>
              <a:t>‹#›</a:t>
            </a:fld>
            <a:endParaRPr lang="en-US"/>
          </a:p>
        </p:txBody>
      </p:sp>
    </p:spTree>
    <p:extLst>
      <p:ext uri="{BB962C8B-B14F-4D97-AF65-F5344CB8AC3E}">
        <p14:creationId xmlns:p14="http://schemas.microsoft.com/office/powerpoint/2010/main" val="4085629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5919310" y="2360948"/>
            <a:ext cx="26660477" cy="5035253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926477" y="2360948"/>
            <a:ext cx="79444213" cy="5035253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2C0684-AB33-433D-9543-90AA4BEB4284}" type="datetimeFigureOut">
              <a:rPr lang="en-US" smtClean="0"/>
              <a:t>9/22/2016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BA5A08-062F-4C6F-B62A-3084BFCBC383}" type="slidenum">
              <a:rPr lang="en-US" smtClean="0"/>
              <a:t>‹#›</a:t>
            </a:fld>
            <a:endParaRPr lang="en-US"/>
          </a:p>
        </p:txBody>
      </p:sp>
    </p:spTree>
    <p:extLst>
      <p:ext uri="{BB962C8B-B14F-4D97-AF65-F5344CB8AC3E}">
        <p14:creationId xmlns:p14="http://schemas.microsoft.com/office/powerpoint/2010/main" val="34482170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2C0684-AB33-433D-9543-90AA4BEB4284}" type="datetimeFigureOut">
              <a:rPr lang="en-US" smtClean="0"/>
              <a:t>9/22/2016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BA5A08-062F-4C6F-B62A-3084BFCBC383}" type="slidenum">
              <a:rPr lang="en-US" smtClean="0"/>
              <a:t>‹#›</a:t>
            </a:fld>
            <a:endParaRPr lang="en-US"/>
          </a:p>
        </p:txBody>
      </p:sp>
    </p:spTree>
    <p:extLst>
      <p:ext uri="{BB962C8B-B14F-4D97-AF65-F5344CB8AC3E}">
        <p14:creationId xmlns:p14="http://schemas.microsoft.com/office/powerpoint/2010/main" val="18540361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00327" y="12926908"/>
            <a:ext cx="27980640" cy="3995420"/>
          </a:xfrm>
        </p:spPr>
        <p:txBody>
          <a:bodyPr anchor="t"/>
          <a:lstStyle>
            <a:lvl1pPr algn="l">
              <a:defRPr sz="13300" b="1" cap="all"/>
            </a:lvl1pPr>
          </a:lstStyle>
          <a:p>
            <a:r>
              <a:rPr lang="en-US" smtClean="0"/>
              <a:t>Click to edit Master title style</a:t>
            </a:r>
            <a:endParaRPr lang="en-US"/>
          </a:p>
        </p:txBody>
      </p:sp>
      <p:sp>
        <p:nvSpPr>
          <p:cNvPr id="3" name="Text Placeholder 2"/>
          <p:cNvSpPr>
            <a:spLocks noGrp="1"/>
          </p:cNvSpPr>
          <p:nvPr>
            <p:ph type="body" idx="1"/>
          </p:nvPr>
        </p:nvSpPr>
        <p:spPr>
          <a:xfrm>
            <a:off x="2600327" y="8526374"/>
            <a:ext cx="27980640" cy="4400549"/>
          </a:xfrm>
        </p:spPr>
        <p:txBody>
          <a:bodyPr anchor="b"/>
          <a:lstStyle>
            <a:lvl1pPr marL="0" indent="0">
              <a:buNone/>
              <a:defRPr sz="6600">
                <a:solidFill>
                  <a:schemeClr val="tx1">
                    <a:tint val="75000"/>
                  </a:schemeClr>
                </a:solidFill>
              </a:defRPr>
            </a:lvl1pPr>
            <a:lvl2pPr marL="1514457" indent="0">
              <a:buNone/>
              <a:defRPr sz="6000">
                <a:solidFill>
                  <a:schemeClr val="tx1">
                    <a:tint val="75000"/>
                  </a:schemeClr>
                </a:solidFill>
              </a:defRPr>
            </a:lvl2pPr>
            <a:lvl3pPr marL="3028897" indent="0">
              <a:buNone/>
              <a:defRPr sz="5300">
                <a:solidFill>
                  <a:schemeClr val="tx1">
                    <a:tint val="75000"/>
                  </a:schemeClr>
                </a:solidFill>
              </a:defRPr>
            </a:lvl3pPr>
            <a:lvl4pPr marL="4543354" indent="0">
              <a:buNone/>
              <a:defRPr sz="4600">
                <a:solidFill>
                  <a:schemeClr val="tx1">
                    <a:tint val="75000"/>
                  </a:schemeClr>
                </a:solidFill>
              </a:defRPr>
            </a:lvl4pPr>
            <a:lvl5pPr marL="6057794" indent="0">
              <a:buNone/>
              <a:defRPr sz="4600">
                <a:solidFill>
                  <a:schemeClr val="tx1">
                    <a:tint val="75000"/>
                  </a:schemeClr>
                </a:solidFill>
              </a:defRPr>
            </a:lvl5pPr>
            <a:lvl6pPr marL="7572251" indent="0">
              <a:buNone/>
              <a:defRPr sz="4600">
                <a:solidFill>
                  <a:schemeClr val="tx1">
                    <a:tint val="75000"/>
                  </a:schemeClr>
                </a:solidFill>
              </a:defRPr>
            </a:lvl6pPr>
            <a:lvl7pPr marL="9086705" indent="0">
              <a:buNone/>
              <a:defRPr sz="4600">
                <a:solidFill>
                  <a:schemeClr val="tx1">
                    <a:tint val="75000"/>
                  </a:schemeClr>
                </a:solidFill>
              </a:defRPr>
            </a:lvl7pPr>
            <a:lvl8pPr marL="10601148" indent="0">
              <a:buNone/>
              <a:defRPr sz="4600">
                <a:solidFill>
                  <a:schemeClr val="tx1">
                    <a:tint val="75000"/>
                  </a:schemeClr>
                </a:solidFill>
              </a:defRPr>
            </a:lvl8pPr>
            <a:lvl9pPr marL="12115605" indent="0">
              <a:buNone/>
              <a:defRPr sz="4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2C0684-AB33-433D-9543-90AA4BEB4284}" type="datetimeFigureOut">
              <a:rPr lang="en-US" smtClean="0"/>
              <a:t>9/22/2016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BA5A08-062F-4C6F-B62A-3084BFCBC383}" type="slidenum">
              <a:rPr lang="en-US" smtClean="0"/>
              <a:t>‹#›</a:t>
            </a:fld>
            <a:endParaRPr lang="en-US"/>
          </a:p>
        </p:txBody>
      </p:sp>
    </p:spTree>
    <p:extLst>
      <p:ext uri="{BB962C8B-B14F-4D97-AF65-F5344CB8AC3E}">
        <p14:creationId xmlns:p14="http://schemas.microsoft.com/office/powerpoint/2010/main" val="5751972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926457" y="13769765"/>
            <a:ext cx="53052343" cy="38943702"/>
          </a:xfrm>
        </p:spPr>
        <p:txBody>
          <a:bodyPr/>
          <a:lstStyle>
            <a:lvl1pPr>
              <a:defRPr sz="9300"/>
            </a:lvl1pPr>
            <a:lvl2pPr>
              <a:defRPr sz="8000"/>
            </a:lvl2pPr>
            <a:lvl3pPr>
              <a:defRPr sz="6600"/>
            </a:lvl3pPr>
            <a:lvl4pPr>
              <a:defRPr sz="6000"/>
            </a:lvl4pPr>
            <a:lvl5pPr>
              <a:defRPr sz="6000"/>
            </a:lvl5pPr>
            <a:lvl6pPr>
              <a:defRPr sz="6000"/>
            </a:lvl6pPr>
            <a:lvl7pPr>
              <a:defRPr sz="6000"/>
            </a:lvl7pPr>
            <a:lvl8pPr>
              <a:defRPr sz="6000"/>
            </a:lvl8pPr>
            <a:lvl9pPr>
              <a:defRPr sz="6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9527460" y="13769765"/>
            <a:ext cx="53052347" cy="38943702"/>
          </a:xfrm>
        </p:spPr>
        <p:txBody>
          <a:bodyPr/>
          <a:lstStyle>
            <a:lvl1pPr>
              <a:defRPr sz="9300"/>
            </a:lvl1pPr>
            <a:lvl2pPr>
              <a:defRPr sz="8000"/>
            </a:lvl2pPr>
            <a:lvl3pPr>
              <a:defRPr sz="6600"/>
            </a:lvl3pPr>
            <a:lvl4pPr>
              <a:defRPr sz="6000"/>
            </a:lvl4pPr>
            <a:lvl5pPr>
              <a:defRPr sz="6000"/>
            </a:lvl5pPr>
            <a:lvl6pPr>
              <a:defRPr sz="6000"/>
            </a:lvl6pPr>
            <a:lvl7pPr>
              <a:defRPr sz="6000"/>
            </a:lvl7pPr>
            <a:lvl8pPr>
              <a:defRPr sz="6000"/>
            </a:lvl8pPr>
            <a:lvl9pPr>
              <a:defRPr sz="6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62C0684-AB33-433D-9543-90AA4BEB4284}" type="datetimeFigureOut">
              <a:rPr lang="en-US" smtClean="0"/>
              <a:t>9/22/2016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BA5A08-062F-4C6F-B62A-3084BFCBC383}" type="slidenum">
              <a:rPr lang="en-US" smtClean="0"/>
              <a:t>‹#›</a:t>
            </a:fld>
            <a:endParaRPr lang="en-US"/>
          </a:p>
        </p:txBody>
      </p:sp>
    </p:spTree>
    <p:extLst>
      <p:ext uri="{BB962C8B-B14F-4D97-AF65-F5344CB8AC3E}">
        <p14:creationId xmlns:p14="http://schemas.microsoft.com/office/powerpoint/2010/main" val="700745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45920" y="805605"/>
            <a:ext cx="29626560" cy="33528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45920" y="4502998"/>
            <a:ext cx="14544677" cy="1876635"/>
          </a:xfrm>
        </p:spPr>
        <p:txBody>
          <a:bodyPr anchor="b"/>
          <a:lstStyle>
            <a:lvl1pPr marL="0" indent="0">
              <a:buNone/>
              <a:defRPr sz="8000" b="1"/>
            </a:lvl1pPr>
            <a:lvl2pPr marL="1514457" indent="0">
              <a:buNone/>
              <a:defRPr sz="6600" b="1"/>
            </a:lvl2pPr>
            <a:lvl3pPr marL="3028897" indent="0">
              <a:buNone/>
              <a:defRPr sz="6000" b="1"/>
            </a:lvl3pPr>
            <a:lvl4pPr marL="4543354" indent="0">
              <a:buNone/>
              <a:defRPr sz="5300" b="1"/>
            </a:lvl4pPr>
            <a:lvl5pPr marL="6057794" indent="0">
              <a:buNone/>
              <a:defRPr sz="5300" b="1"/>
            </a:lvl5pPr>
            <a:lvl6pPr marL="7572251" indent="0">
              <a:buNone/>
              <a:defRPr sz="5300" b="1"/>
            </a:lvl6pPr>
            <a:lvl7pPr marL="9086705" indent="0">
              <a:buNone/>
              <a:defRPr sz="5300" b="1"/>
            </a:lvl7pPr>
            <a:lvl8pPr marL="10601148" indent="0">
              <a:buNone/>
              <a:defRPr sz="5300" b="1"/>
            </a:lvl8pPr>
            <a:lvl9pPr marL="12115605" indent="0">
              <a:buNone/>
              <a:defRPr sz="5300" b="1"/>
            </a:lvl9pPr>
          </a:lstStyle>
          <a:p>
            <a:pPr lvl="0"/>
            <a:r>
              <a:rPr lang="en-US" smtClean="0"/>
              <a:t>Click to edit Master text styles</a:t>
            </a:r>
          </a:p>
        </p:txBody>
      </p:sp>
      <p:sp>
        <p:nvSpPr>
          <p:cNvPr id="4" name="Content Placeholder 3"/>
          <p:cNvSpPr>
            <a:spLocks noGrp="1"/>
          </p:cNvSpPr>
          <p:nvPr>
            <p:ph sz="half" idx="2"/>
          </p:nvPr>
        </p:nvSpPr>
        <p:spPr>
          <a:xfrm>
            <a:off x="1645920" y="6379633"/>
            <a:ext cx="14544677" cy="11590445"/>
          </a:xfrm>
        </p:spPr>
        <p:txBody>
          <a:bodyPr/>
          <a:lstStyle>
            <a:lvl1pPr>
              <a:defRPr sz="8000"/>
            </a:lvl1pPr>
            <a:lvl2pPr>
              <a:defRPr sz="6600"/>
            </a:lvl2pPr>
            <a:lvl3pPr>
              <a:defRPr sz="6000"/>
            </a:lvl3pPr>
            <a:lvl4pPr>
              <a:defRPr sz="5300"/>
            </a:lvl4pPr>
            <a:lvl5pPr>
              <a:defRPr sz="5300"/>
            </a:lvl5pPr>
            <a:lvl6pPr>
              <a:defRPr sz="5300"/>
            </a:lvl6pPr>
            <a:lvl7pPr>
              <a:defRPr sz="5300"/>
            </a:lvl7pPr>
            <a:lvl8pPr>
              <a:defRPr sz="5300"/>
            </a:lvl8pPr>
            <a:lvl9pPr>
              <a:defRPr sz="5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6722095" y="4502998"/>
            <a:ext cx="14550390" cy="1876635"/>
          </a:xfrm>
        </p:spPr>
        <p:txBody>
          <a:bodyPr anchor="b"/>
          <a:lstStyle>
            <a:lvl1pPr marL="0" indent="0">
              <a:buNone/>
              <a:defRPr sz="8000" b="1"/>
            </a:lvl1pPr>
            <a:lvl2pPr marL="1514457" indent="0">
              <a:buNone/>
              <a:defRPr sz="6600" b="1"/>
            </a:lvl2pPr>
            <a:lvl3pPr marL="3028897" indent="0">
              <a:buNone/>
              <a:defRPr sz="6000" b="1"/>
            </a:lvl3pPr>
            <a:lvl4pPr marL="4543354" indent="0">
              <a:buNone/>
              <a:defRPr sz="5300" b="1"/>
            </a:lvl4pPr>
            <a:lvl5pPr marL="6057794" indent="0">
              <a:buNone/>
              <a:defRPr sz="5300" b="1"/>
            </a:lvl5pPr>
            <a:lvl6pPr marL="7572251" indent="0">
              <a:buNone/>
              <a:defRPr sz="5300" b="1"/>
            </a:lvl6pPr>
            <a:lvl7pPr marL="9086705" indent="0">
              <a:buNone/>
              <a:defRPr sz="5300" b="1"/>
            </a:lvl7pPr>
            <a:lvl8pPr marL="10601148" indent="0">
              <a:buNone/>
              <a:defRPr sz="5300" b="1"/>
            </a:lvl8pPr>
            <a:lvl9pPr marL="12115605" indent="0">
              <a:buNone/>
              <a:defRPr sz="5300" b="1"/>
            </a:lvl9pPr>
          </a:lstStyle>
          <a:p>
            <a:pPr lvl="0"/>
            <a:r>
              <a:rPr lang="en-US" smtClean="0"/>
              <a:t>Click to edit Master text styles</a:t>
            </a:r>
          </a:p>
        </p:txBody>
      </p:sp>
      <p:sp>
        <p:nvSpPr>
          <p:cNvPr id="6" name="Content Placeholder 5"/>
          <p:cNvSpPr>
            <a:spLocks noGrp="1"/>
          </p:cNvSpPr>
          <p:nvPr>
            <p:ph sz="quarter" idx="4"/>
          </p:nvPr>
        </p:nvSpPr>
        <p:spPr>
          <a:xfrm>
            <a:off x="16722095" y="6379633"/>
            <a:ext cx="14550390" cy="11590445"/>
          </a:xfrm>
        </p:spPr>
        <p:txBody>
          <a:bodyPr/>
          <a:lstStyle>
            <a:lvl1pPr>
              <a:defRPr sz="8000"/>
            </a:lvl1pPr>
            <a:lvl2pPr>
              <a:defRPr sz="6600"/>
            </a:lvl2pPr>
            <a:lvl3pPr>
              <a:defRPr sz="6000"/>
            </a:lvl3pPr>
            <a:lvl4pPr>
              <a:defRPr sz="5300"/>
            </a:lvl4pPr>
            <a:lvl5pPr>
              <a:defRPr sz="5300"/>
            </a:lvl5pPr>
            <a:lvl6pPr>
              <a:defRPr sz="5300"/>
            </a:lvl6pPr>
            <a:lvl7pPr>
              <a:defRPr sz="5300"/>
            </a:lvl7pPr>
            <a:lvl8pPr>
              <a:defRPr sz="5300"/>
            </a:lvl8pPr>
            <a:lvl9pPr>
              <a:defRPr sz="5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62C0684-AB33-433D-9543-90AA4BEB4284}" type="datetimeFigureOut">
              <a:rPr lang="en-US" smtClean="0"/>
              <a:t>9/22/2016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BA5A08-062F-4C6F-B62A-3084BFCBC383}" type="slidenum">
              <a:rPr lang="en-US" smtClean="0"/>
              <a:t>‹#›</a:t>
            </a:fld>
            <a:endParaRPr lang="en-US"/>
          </a:p>
        </p:txBody>
      </p:sp>
    </p:spTree>
    <p:extLst>
      <p:ext uri="{BB962C8B-B14F-4D97-AF65-F5344CB8AC3E}">
        <p14:creationId xmlns:p14="http://schemas.microsoft.com/office/powerpoint/2010/main" val="10159860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62C0684-AB33-433D-9543-90AA4BEB4284}" type="datetimeFigureOut">
              <a:rPr lang="en-US" smtClean="0"/>
              <a:t>9/22/2016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BA5A08-062F-4C6F-B62A-3084BFCBC383}" type="slidenum">
              <a:rPr lang="en-US" smtClean="0"/>
              <a:t>‹#›</a:t>
            </a:fld>
            <a:endParaRPr lang="en-US"/>
          </a:p>
        </p:txBody>
      </p:sp>
    </p:spTree>
    <p:extLst>
      <p:ext uri="{BB962C8B-B14F-4D97-AF65-F5344CB8AC3E}">
        <p14:creationId xmlns:p14="http://schemas.microsoft.com/office/powerpoint/2010/main" val="3438640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2C0684-AB33-433D-9543-90AA4BEB4284}" type="datetimeFigureOut">
              <a:rPr lang="en-US" smtClean="0"/>
              <a:t>9/22/2016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BA5A08-062F-4C6F-B62A-3084BFCBC383}" type="slidenum">
              <a:rPr lang="en-US" smtClean="0"/>
              <a:t>‹#›</a:t>
            </a:fld>
            <a:endParaRPr lang="en-US"/>
          </a:p>
        </p:txBody>
      </p:sp>
    </p:spTree>
    <p:extLst>
      <p:ext uri="{BB962C8B-B14F-4D97-AF65-F5344CB8AC3E}">
        <p14:creationId xmlns:p14="http://schemas.microsoft.com/office/powerpoint/2010/main" val="34361159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40" y="800947"/>
            <a:ext cx="10829927" cy="3408680"/>
          </a:xfrm>
        </p:spPr>
        <p:txBody>
          <a:bodyPr anchor="b"/>
          <a:lstStyle>
            <a:lvl1pPr algn="l">
              <a:defRPr sz="6600" b="1"/>
            </a:lvl1pPr>
          </a:lstStyle>
          <a:p>
            <a:r>
              <a:rPr lang="en-US" smtClean="0"/>
              <a:t>Click to edit Master title style</a:t>
            </a:r>
            <a:endParaRPr lang="en-US"/>
          </a:p>
        </p:txBody>
      </p:sp>
      <p:sp>
        <p:nvSpPr>
          <p:cNvPr id="3" name="Content Placeholder 2"/>
          <p:cNvSpPr>
            <a:spLocks noGrp="1"/>
          </p:cNvSpPr>
          <p:nvPr>
            <p:ph idx="1"/>
          </p:nvPr>
        </p:nvSpPr>
        <p:spPr>
          <a:xfrm>
            <a:off x="12870180" y="800963"/>
            <a:ext cx="18402300" cy="17169131"/>
          </a:xfrm>
        </p:spPr>
        <p:txBody>
          <a:bodyPr/>
          <a:lstStyle>
            <a:lvl1pPr>
              <a:defRPr sz="10600"/>
            </a:lvl1pPr>
            <a:lvl2pPr>
              <a:defRPr sz="9300"/>
            </a:lvl2pPr>
            <a:lvl3pPr>
              <a:defRPr sz="8000"/>
            </a:lvl3pPr>
            <a:lvl4pPr>
              <a:defRPr sz="6600"/>
            </a:lvl4pPr>
            <a:lvl5pPr>
              <a:defRPr sz="6600"/>
            </a:lvl5pPr>
            <a:lvl6pPr>
              <a:defRPr sz="6600"/>
            </a:lvl6pPr>
            <a:lvl7pPr>
              <a:defRPr sz="6600"/>
            </a:lvl7pPr>
            <a:lvl8pPr>
              <a:defRPr sz="6600"/>
            </a:lvl8pPr>
            <a:lvl9pPr>
              <a:defRPr sz="6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645940" y="4209643"/>
            <a:ext cx="10829927" cy="13760451"/>
          </a:xfrm>
        </p:spPr>
        <p:txBody>
          <a:bodyPr/>
          <a:lstStyle>
            <a:lvl1pPr marL="0" indent="0">
              <a:buNone/>
              <a:defRPr sz="4600"/>
            </a:lvl1pPr>
            <a:lvl2pPr marL="1514457" indent="0">
              <a:buNone/>
              <a:defRPr sz="4000"/>
            </a:lvl2pPr>
            <a:lvl3pPr marL="3028897" indent="0">
              <a:buNone/>
              <a:defRPr sz="3300"/>
            </a:lvl3pPr>
            <a:lvl4pPr marL="4543354" indent="0">
              <a:buNone/>
              <a:defRPr sz="3000"/>
            </a:lvl4pPr>
            <a:lvl5pPr marL="6057794" indent="0">
              <a:buNone/>
              <a:defRPr sz="3000"/>
            </a:lvl5pPr>
            <a:lvl6pPr marL="7572251" indent="0">
              <a:buNone/>
              <a:defRPr sz="3000"/>
            </a:lvl6pPr>
            <a:lvl7pPr marL="9086705" indent="0">
              <a:buNone/>
              <a:defRPr sz="3000"/>
            </a:lvl7pPr>
            <a:lvl8pPr marL="10601148" indent="0">
              <a:buNone/>
              <a:defRPr sz="3000"/>
            </a:lvl8pPr>
            <a:lvl9pPr marL="12115605" indent="0">
              <a:buNone/>
              <a:defRPr sz="3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2C0684-AB33-433D-9543-90AA4BEB4284}" type="datetimeFigureOut">
              <a:rPr lang="en-US" smtClean="0"/>
              <a:t>9/22/2016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BA5A08-062F-4C6F-B62A-3084BFCBC383}" type="slidenum">
              <a:rPr lang="en-US" smtClean="0"/>
              <a:t>‹#›</a:t>
            </a:fld>
            <a:endParaRPr lang="en-US"/>
          </a:p>
        </p:txBody>
      </p:sp>
    </p:spTree>
    <p:extLst>
      <p:ext uri="{BB962C8B-B14F-4D97-AF65-F5344CB8AC3E}">
        <p14:creationId xmlns:p14="http://schemas.microsoft.com/office/powerpoint/2010/main" val="10990464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52237" y="14081760"/>
            <a:ext cx="19751040" cy="1662431"/>
          </a:xfrm>
        </p:spPr>
        <p:txBody>
          <a:bodyPr anchor="b"/>
          <a:lstStyle>
            <a:lvl1pPr algn="l">
              <a:defRPr sz="6600" b="1"/>
            </a:lvl1pPr>
          </a:lstStyle>
          <a:p>
            <a:r>
              <a:rPr lang="en-US" smtClean="0"/>
              <a:t>Click to edit Master title style</a:t>
            </a:r>
            <a:endParaRPr lang="en-US"/>
          </a:p>
        </p:txBody>
      </p:sp>
      <p:sp>
        <p:nvSpPr>
          <p:cNvPr id="3" name="Picture Placeholder 2"/>
          <p:cNvSpPr>
            <a:spLocks noGrp="1"/>
          </p:cNvSpPr>
          <p:nvPr>
            <p:ph type="pic" idx="1"/>
          </p:nvPr>
        </p:nvSpPr>
        <p:spPr>
          <a:xfrm>
            <a:off x="6452237" y="1797473"/>
            <a:ext cx="19751040" cy="12070080"/>
          </a:xfrm>
        </p:spPr>
        <p:txBody>
          <a:bodyPr/>
          <a:lstStyle>
            <a:lvl1pPr marL="0" indent="0">
              <a:buNone/>
              <a:defRPr sz="10600"/>
            </a:lvl1pPr>
            <a:lvl2pPr marL="1514457" indent="0">
              <a:buNone/>
              <a:defRPr sz="9300"/>
            </a:lvl2pPr>
            <a:lvl3pPr marL="3028897" indent="0">
              <a:buNone/>
              <a:defRPr sz="8000"/>
            </a:lvl3pPr>
            <a:lvl4pPr marL="4543354" indent="0">
              <a:buNone/>
              <a:defRPr sz="6600"/>
            </a:lvl4pPr>
            <a:lvl5pPr marL="6057794" indent="0">
              <a:buNone/>
              <a:defRPr sz="6600"/>
            </a:lvl5pPr>
            <a:lvl6pPr marL="7572251" indent="0">
              <a:buNone/>
              <a:defRPr sz="6600"/>
            </a:lvl6pPr>
            <a:lvl7pPr marL="9086705" indent="0">
              <a:buNone/>
              <a:defRPr sz="6600"/>
            </a:lvl7pPr>
            <a:lvl8pPr marL="10601148" indent="0">
              <a:buNone/>
              <a:defRPr sz="6600"/>
            </a:lvl8pPr>
            <a:lvl9pPr marL="12115605" indent="0">
              <a:buNone/>
              <a:defRPr sz="6600"/>
            </a:lvl9pPr>
          </a:lstStyle>
          <a:p>
            <a:endParaRPr lang="en-US"/>
          </a:p>
        </p:txBody>
      </p:sp>
      <p:sp>
        <p:nvSpPr>
          <p:cNvPr id="4" name="Text Placeholder 3"/>
          <p:cNvSpPr>
            <a:spLocks noGrp="1"/>
          </p:cNvSpPr>
          <p:nvPr>
            <p:ph type="body" sz="half" idx="2"/>
          </p:nvPr>
        </p:nvSpPr>
        <p:spPr>
          <a:xfrm>
            <a:off x="6452237" y="15744191"/>
            <a:ext cx="19751040" cy="2360929"/>
          </a:xfrm>
        </p:spPr>
        <p:txBody>
          <a:bodyPr/>
          <a:lstStyle>
            <a:lvl1pPr marL="0" indent="0">
              <a:buNone/>
              <a:defRPr sz="4600"/>
            </a:lvl1pPr>
            <a:lvl2pPr marL="1514457" indent="0">
              <a:buNone/>
              <a:defRPr sz="4000"/>
            </a:lvl2pPr>
            <a:lvl3pPr marL="3028897" indent="0">
              <a:buNone/>
              <a:defRPr sz="3300"/>
            </a:lvl3pPr>
            <a:lvl4pPr marL="4543354" indent="0">
              <a:buNone/>
              <a:defRPr sz="3000"/>
            </a:lvl4pPr>
            <a:lvl5pPr marL="6057794" indent="0">
              <a:buNone/>
              <a:defRPr sz="3000"/>
            </a:lvl5pPr>
            <a:lvl6pPr marL="7572251" indent="0">
              <a:buNone/>
              <a:defRPr sz="3000"/>
            </a:lvl6pPr>
            <a:lvl7pPr marL="9086705" indent="0">
              <a:buNone/>
              <a:defRPr sz="3000"/>
            </a:lvl7pPr>
            <a:lvl8pPr marL="10601148" indent="0">
              <a:buNone/>
              <a:defRPr sz="3000"/>
            </a:lvl8pPr>
            <a:lvl9pPr marL="12115605" indent="0">
              <a:buNone/>
              <a:defRPr sz="3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2C0684-AB33-433D-9543-90AA4BEB4284}" type="datetimeFigureOut">
              <a:rPr lang="en-US" smtClean="0"/>
              <a:t>9/22/2016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BA5A08-062F-4C6F-B62A-3084BFCBC383}" type="slidenum">
              <a:rPr lang="en-US" smtClean="0"/>
              <a:t>‹#›</a:t>
            </a:fld>
            <a:endParaRPr lang="en-US"/>
          </a:p>
        </p:txBody>
      </p:sp>
    </p:spTree>
    <p:extLst>
      <p:ext uri="{BB962C8B-B14F-4D97-AF65-F5344CB8AC3E}">
        <p14:creationId xmlns:p14="http://schemas.microsoft.com/office/powerpoint/2010/main" val="4488853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45920" y="805605"/>
            <a:ext cx="29626560" cy="3352800"/>
          </a:xfrm>
          <a:prstGeom prst="rect">
            <a:avLst/>
          </a:prstGeom>
        </p:spPr>
        <p:txBody>
          <a:bodyPr vert="horz" lIns="302885" tIns="151442" rIns="302885" bIns="151442"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645920" y="4693924"/>
            <a:ext cx="29626560" cy="13276158"/>
          </a:xfrm>
          <a:prstGeom prst="rect">
            <a:avLst/>
          </a:prstGeom>
        </p:spPr>
        <p:txBody>
          <a:bodyPr vert="horz" lIns="302885" tIns="151442" rIns="302885" bIns="15144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645920" y="18645310"/>
            <a:ext cx="7680960" cy="1071033"/>
          </a:xfrm>
          <a:prstGeom prst="rect">
            <a:avLst/>
          </a:prstGeom>
        </p:spPr>
        <p:txBody>
          <a:bodyPr vert="horz" lIns="302885" tIns="151442" rIns="302885" bIns="151442" rtlCol="0" anchor="ctr"/>
          <a:lstStyle>
            <a:lvl1pPr algn="l">
              <a:defRPr sz="4000">
                <a:solidFill>
                  <a:schemeClr val="tx1">
                    <a:tint val="75000"/>
                  </a:schemeClr>
                </a:solidFill>
              </a:defRPr>
            </a:lvl1pPr>
          </a:lstStyle>
          <a:p>
            <a:fld id="{062C0684-AB33-433D-9543-90AA4BEB4284}" type="datetimeFigureOut">
              <a:rPr lang="en-US" smtClean="0"/>
              <a:t>9/22/2016</a:t>
            </a:fld>
            <a:endParaRPr lang="en-US"/>
          </a:p>
        </p:txBody>
      </p:sp>
      <p:sp>
        <p:nvSpPr>
          <p:cNvPr id="5" name="Footer Placeholder 4"/>
          <p:cNvSpPr>
            <a:spLocks noGrp="1"/>
          </p:cNvSpPr>
          <p:nvPr>
            <p:ph type="ftr" sz="quarter" idx="3"/>
          </p:nvPr>
        </p:nvSpPr>
        <p:spPr>
          <a:xfrm>
            <a:off x="11247120" y="18645310"/>
            <a:ext cx="10424160" cy="1071033"/>
          </a:xfrm>
          <a:prstGeom prst="rect">
            <a:avLst/>
          </a:prstGeom>
        </p:spPr>
        <p:txBody>
          <a:bodyPr vert="horz" lIns="302885" tIns="151442" rIns="302885" bIns="151442" rtlCol="0" anchor="ctr"/>
          <a:lstStyle>
            <a:lvl1pPr algn="ctr">
              <a:defRPr sz="4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3591520" y="18645310"/>
            <a:ext cx="7680960" cy="1071033"/>
          </a:xfrm>
          <a:prstGeom prst="rect">
            <a:avLst/>
          </a:prstGeom>
        </p:spPr>
        <p:txBody>
          <a:bodyPr vert="horz" lIns="302885" tIns="151442" rIns="302885" bIns="151442" rtlCol="0" anchor="ctr"/>
          <a:lstStyle>
            <a:lvl1pPr algn="r">
              <a:defRPr sz="4000">
                <a:solidFill>
                  <a:schemeClr val="tx1">
                    <a:tint val="75000"/>
                  </a:schemeClr>
                </a:solidFill>
              </a:defRPr>
            </a:lvl1pPr>
          </a:lstStyle>
          <a:p>
            <a:fld id="{F5BA5A08-062F-4C6F-B62A-3084BFCBC383}" type="slidenum">
              <a:rPr lang="en-US" smtClean="0"/>
              <a:t>‹#›</a:t>
            </a:fld>
            <a:endParaRPr lang="en-US"/>
          </a:p>
        </p:txBody>
      </p:sp>
    </p:spTree>
    <p:extLst>
      <p:ext uri="{BB962C8B-B14F-4D97-AF65-F5344CB8AC3E}">
        <p14:creationId xmlns:p14="http://schemas.microsoft.com/office/powerpoint/2010/main" val="2704994946"/>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3028897" rtl="0" eaLnBrk="1" latinLnBrk="0" hangingPunct="1">
        <a:spcBef>
          <a:spcPct val="0"/>
        </a:spcBef>
        <a:buNone/>
        <a:defRPr sz="14600" kern="1200">
          <a:solidFill>
            <a:schemeClr val="tx1"/>
          </a:solidFill>
          <a:latin typeface="+mj-lt"/>
          <a:ea typeface="+mj-ea"/>
          <a:cs typeface="+mj-cs"/>
        </a:defRPr>
      </a:lvl1pPr>
    </p:titleStyle>
    <p:bodyStyle>
      <a:lvl1pPr marL="1135843" indent="-1135843" algn="l" defTabSz="3028897" rtl="0" eaLnBrk="1" latinLnBrk="0" hangingPunct="1">
        <a:spcBef>
          <a:spcPct val="20000"/>
        </a:spcBef>
        <a:buFont typeface="Arial" panose="020B0604020202020204" pitchFamily="34" charset="0"/>
        <a:buChar char="•"/>
        <a:defRPr sz="10600" kern="1200">
          <a:solidFill>
            <a:schemeClr val="tx1"/>
          </a:solidFill>
          <a:latin typeface="+mn-lt"/>
          <a:ea typeface="+mn-ea"/>
          <a:cs typeface="+mn-cs"/>
        </a:defRPr>
      </a:lvl1pPr>
      <a:lvl2pPr marL="2460979" indent="-946536" algn="l" defTabSz="3028897" rtl="0" eaLnBrk="1" latinLnBrk="0" hangingPunct="1">
        <a:spcBef>
          <a:spcPct val="20000"/>
        </a:spcBef>
        <a:buFont typeface="Arial" panose="020B0604020202020204" pitchFamily="34" charset="0"/>
        <a:buChar char="–"/>
        <a:defRPr sz="9300" kern="1200">
          <a:solidFill>
            <a:schemeClr val="tx1"/>
          </a:solidFill>
          <a:latin typeface="+mn-lt"/>
          <a:ea typeface="+mn-ea"/>
          <a:cs typeface="+mn-cs"/>
        </a:defRPr>
      </a:lvl2pPr>
      <a:lvl3pPr marL="3786126" indent="-757228" algn="l" defTabSz="3028897" rtl="0" eaLnBrk="1" latinLnBrk="0" hangingPunct="1">
        <a:spcBef>
          <a:spcPct val="20000"/>
        </a:spcBef>
        <a:buFont typeface="Arial" panose="020B0604020202020204" pitchFamily="34" charset="0"/>
        <a:buChar char="•"/>
        <a:defRPr sz="8000" kern="1200">
          <a:solidFill>
            <a:schemeClr val="tx1"/>
          </a:solidFill>
          <a:latin typeface="+mn-lt"/>
          <a:ea typeface="+mn-ea"/>
          <a:cs typeface="+mn-cs"/>
        </a:defRPr>
      </a:lvl3pPr>
      <a:lvl4pPr marL="5300582" indent="-757228" algn="l" defTabSz="3028897" rtl="0" eaLnBrk="1" latinLnBrk="0" hangingPunct="1">
        <a:spcBef>
          <a:spcPct val="20000"/>
        </a:spcBef>
        <a:buFont typeface="Arial" panose="020B0604020202020204" pitchFamily="34" charset="0"/>
        <a:buChar char="–"/>
        <a:defRPr sz="6600" kern="1200">
          <a:solidFill>
            <a:schemeClr val="tx1"/>
          </a:solidFill>
          <a:latin typeface="+mn-lt"/>
          <a:ea typeface="+mn-ea"/>
          <a:cs typeface="+mn-cs"/>
        </a:defRPr>
      </a:lvl4pPr>
      <a:lvl5pPr marL="6815023" indent="-757228" algn="l" defTabSz="3028897" rtl="0" eaLnBrk="1" latinLnBrk="0" hangingPunct="1">
        <a:spcBef>
          <a:spcPct val="20000"/>
        </a:spcBef>
        <a:buFont typeface="Arial" panose="020B0604020202020204" pitchFamily="34" charset="0"/>
        <a:buChar char="»"/>
        <a:defRPr sz="6600" kern="1200">
          <a:solidFill>
            <a:schemeClr val="tx1"/>
          </a:solidFill>
          <a:latin typeface="+mn-lt"/>
          <a:ea typeface="+mn-ea"/>
          <a:cs typeface="+mn-cs"/>
        </a:defRPr>
      </a:lvl5pPr>
      <a:lvl6pPr marL="8329479" indent="-757228" algn="l" defTabSz="3028897" rtl="0" eaLnBrk="1" latinLnBrk="0" hangingPunct="1">
        <a:spcBef>
          <a:spcPct val="20000"/>
        </a:spcBef>
        <a:buFont typeface="Arial" panose="020B0604020202020204" pitchFamily="34" charset="0"/>
        <a:buChar char="•"/>
        <a:defRPr sz="6600" kern="1200">
          <a:solidFill>
            <a:schemeClr val="tx1"/>
          </a:solidFill>
          <a:latin typeface="+mn-lt"/>
          <a:ea typeface="+mn-ea"/>
          <a:cs typeface="+mn-cs"/>
        </a:defRPr>
      </a:lvl6pPr>
      <a:lvl7pPr marL="9843926" indent="-757228" algn="l" defTabSz="3028897" rtl="0" eaLnBrk="1" latinLnBrk="0" hangingPunct="1">
        <a:spcBef>
          <a:spcPct val="20000"/>
        </a:spcBef>
        <a:buFont typeface="Arial" panose="020B0604020202020204" pitchFamily="34" charset="0"/>
        <a:buChar char="•"/>
        <a:defRPr sz="6600" kern="1200">
          <a:solidFill>
            <a:schemeClr val="tx1"/>
          </a:solidFill>
          <a:latin typeface="+mn-lt"/>
          <a:ea typeface="+mn-ea"/>
          <a:cs typeface="+mn-cs"/>
        </a:defRPr>
      </a:lvl7pPr>
      <a:lvl8pPr marL="11358377" indent="-757228" algn="l" defTabSz="3028897" rtl="0" eaLnBrk="1" latinLnBrk="0" hangingPunct="1">
        <a:spcBef>
          <a:spcPct val="20000"/>
        </a:spcBef>
        <a:buFont typeface="Arial" panose="020B0604020202020204" pitchFamily="34" charset="0"/>
        <a:buChar char="•"/>
        <a:defRPr sz="6600" kern="1200">
          <a:solidFill>
            <a:schemeClr val="tx1"/>
          </a:solidFill>
          <a:latin typeface="+mn-lt"/>
          <a:ea typeface="+mn-ea"/>
          <a:cs typeface="+mn-cs"/>
        </a:defRPr>
      </a:lvl8pPr>
      <a:lvl9pPr marL="12872833" indent="-757228" algn="l" defTabSz="3028897" rtl="0" eaLnBrk="1" latinLnBrk="0" hangingPunct="1">
        <a:spcBef>
          <a:spcPct val="20000"/>
        </a:spcBef>
        <a:buFont typeface="Arial" panose="020B0604020202020204" pitchFamily="34" charset="0"/>
        <a:buChar char="•"/>
        <a:defRPr sz="6600" kern="1200">
          <a:solidFill>
            <a:schemeClr val="tx1"/>
          </a:solidFill>
          <a:latin typeface="+mn-lt"/>
          <a:ea typeface="+mn-ea"/>
          <a:cs typeface="+mn-cs"/>
        </a:defRPr>
      </a:lvl9pPr>
    </p:bodyStyle>
    <p:otherStyle>
      <a:defPPr>
        <a:defRPr lang="en-US"/>
      </a:defPPr>
      <a:lvl1pPr marL="0" algn="l" defTabSz="3028897" rtl="0" eaLnBrk="1" latinLnBrk="0" hangingPunct="1">
        <a:defRPr sz="6000" kern="1200">
          <a:solidFill>
            <a:schemeClr val="tx1"/>
          </a:solidFill>
          <a:latin typeface="+mn-lt"/>
          <a:ea typeface="+mn-ea"/>
          <a:cs typeface="+mn-cs"/>
        </a:defRPr>
      </a:lvl1pPr>
      <a:lvl2pPr marL="1514457" algn="l" defTabSz="3028897" rtl="0" eaLnBrk="1" latinLnBrk="0" hangingPunct="1">
        <a:defRPr sz="6000" kern="1200">
          <a:solidFill>
            <a:schemeClr val="tx1"/>
          </a:solidFill>
          <a:latin typeface="+mn-lt"/>
          <a:ea typeface="+mn-ea"/>
          <a:cs typeface="+mn-cs"/>
        </a:defRPr>
      </a:lvl2pPr>
      <a:lvl3pPr marL="3028897" algn="l" defTabSz="3028897" rtl="0" eaLnBrk="1" latinLnBrk="0" hangingPunct="1">
        <a:defRPr sz="6000" kern="1200">
          <a:solidFill>
            <a:schemeClr val="tx1"/>
          </a:solidFill>
          <a:latin typeface="+mn-lt"/>
          <a:ea typeface="+mn-ea"/>
          <a:cs typeface="+mn-cs"/>
        </a:defRPr>
      </a:lvl3pPr>
      <a:lvl4pPr marL="4543354" algn="l" defTabSz="3028897" rtl="0" eaLnBrk="1" latinLnBrk="0" hangingPunct="1">
        <a:defRPr sz="6000" kern="1200">
          <a:solidFill>
            <a:schemeClr val="tx1"/>
          </a:solidFill>
          <a:latin typeface="+mn-lt"/>
          <a:ea typeface="+mn-ea"/>
          <a:cs typeface="+mn-cs"/>
        </a:defRPr>
      </a:lvl4pPr>
      <a:lvl5pPr marL="6057794" algn="l" defTabSz="3028897" rtl="0" eaLnBrk="1" latinLnBrk="0" hangingPunct="1">
        <a:defRPr sz="6000" kern="1200">
          <a:solidFill>
            <a:schemeClr val="tx1"/>
          </a:solidFill>
          <a:latin typeface="+mn-lt"/>
          <a:ea typeface="+mn-ea"/>
          <a:cs typeface="+mn-cs"/>
        </a:defRPr>
      </a:lvl5pPr>
      <a:lvl6pPr marL="7572251" algn="l" defTabSz="3028897" rtl="0" eaLnBrk="1" latinLnBrk="0" hangingPunct="1">
        <a:defRPr sz="6000" kern="1200">
          <a:solidFill>
            <a:schemeClr val="tx1"/>
          </a:solidFill>
          <a:latin typeface="+mn-lt"/>
          <a:ea typeface="+mn-ea"/>
          <a:cs typeface="+mn-cs"/>
        </a:defRPr>
      </a:lvl6pPr>
      <a:lvl7pPr marL="9086705" algn="l" defTabSz="3028897" rtl="0" eaLnBrk="1" latinLnBrk="0" hangingPunct="1">
        <a:defRPr sz="6000" kern="1200">
          <a:solidFill>
            <a:schemeClr val="tx1"/>
          </a:solidFill>
          <a:latin typeface="+mn-lt"/>
          <a:ea typeface="+mn-ea"/>
          <a:cs typeface="+mn-cs"/>
        </a:defRPr>
      </a:lvl7pPr>
      <a:lvl8pPr marL="10601148" algn="l" defTabSz="3028897" rtl="0" eaLnBrk="1" latinLnBrk="0" hangingPunct="1">
        <a:defRPr sz="6000" kern="1200">
          <a:solidFill>
            <a:schemeClr val="tx1"/>
          </a:solidFill>
          <a:latin typeface="+mn-lt"/>
          <a:ea typeface="+mn-ea"/>
          <a:cs typeface="+mn-cs"/>
        </a:defRPr>
      </a:lvl8pPr>
      <a:lvl9pPr marL="12115605" algn="l" defTabSz="3028897" rtl="0" eaLnBrk="1" latinLnBrk="0" hangingPunct="1">
        <a:defRPr sz="6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18" Type="http://schemas.openxmlformats.org/officeDocument/2006/relationships/image" Target="../media/image16.jpeg"/><Relationship Id="rId26" Type="http://schemas.openxmlformats.org/officeDocument/2006/relationships/image" Target="../media/image24.jpeg"/><Relationship Id="rId3" Type="http://schemas.openxmlformats.org/officeDocument/2006/relationships/image" Target="../media/image1.jpeg"/><Relationship Id="rId21" Type="http://schemas.openxmlformats.org/officeDocument/2006/relationships/image" Target="../media/image19.jpeg"/><Relationship Id="rId7" Type="http://schemas.openxmlformats.org/officeDocument/2006/relationships/image" Target="../media/image5.jpeg"/><Relationship Id="rId12" Type="http://schemas.openxmlformats.org/officeDocument/2006/relationships/image" Target="../media/image10.jpeg"/><Relationship Id="rId17" Type="http://schemas.openxmlformats.org/officeDocument/2006/relationships/image" Target="../media/image15.jpeg"/><Relationship Id="rId25" Type="http://schemas.openxmlformats.org/officeDocument/2006/relationships/image" Target="../media/image23.jpeg"/><Relationship Id="rId2" Type="http://schemas.openxmlformats.org/officeDocument/2006/relationships/notesSlide" Target="../notesSlides/notesSlide1.xml"/><Relationship Id="rId16" Type="http://schemas.openxmlformats.org/officeDocument/2006/relationships/image" Target="../media/image14.jpeg"/><Relationship Id="rId20" Type="http://schemas.openxmlformats.org/officeDocument/2006/relationships/image" Target="../media/image18.jpe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eg"/><Relationship Id="rId24" Type="http://schemas.openxmlformats.org/officeDocument/2006/relationships/image" Target="../media/image22.jpeg"/><Relationship Id="rId5" Type="http://schemas.openxmlformats.org/officeDocument/2006/relationships/image" Target="../media/image3.jpeg"/><Relationship Id="rId15" Type="http://schemas.openxmlformats.org/officeDocument/2006/relationships/image" Target="../media/image13.jpeg"/><Relationship Id="rId23" Type="http://schemas.openxmlformats.org/officeDocument/2006/relationships/image" Target="../media/image21.jpeg"/><Relationship Id="rId10" Type="http://schemas.openxmlformats.org/officeDocument/2006/relationships/image" Target="../media/image8.jpeg"/><Relationship Id="rId19" Type="http://schemas.openxmlformats.org/officeDocument/2006/relationships/image" Target="../media/image17.jpeg"/><Relationship Id="rId4" Type="http://schemas.openxmlformats.org/officeDocument/2006/relationships/image" Target="../media/image2.jpeg"/><Relationship Id="rId9" Type="http://schemas.openxmlformats.org/officeDocument/2006/relationships/image" Target="../media/image7.jpeg"/><Relationship Id="rId14" Type="http://schemas.openxmlformats.org/officeDocument/2006/relationships/image" Target="../media/image12.jpeg"/><Relationship Id="rId22" Type="http://schemas.openxmlformats.org/officeDocument/2006/relationships/image" Target="../media/image20.jpeg"/><Relationship Id="rId27"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73657" y="11613644"/>
            <a:ext cx="2860473" cy="2860473"/>
          </a:xfrm>
          <a:prstGeom prst="rect">
            <a:avLst/>
          </a:prstGeom>
        </p:spPr>
      </p:pic>
      <p:pic>
        <p:nvPicPr>
          <p:cNvPr id="55" name="Picture 5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89334" y="15822527"/>
            <a:ext cx="3313017" cy="2292242"/>
          </a:xfrm>
          <a:prstGeom prst="rect">
            <a:avLst/>
          </a:prstGeom>
        </p:spPr>
      </p:pic>
      <p:pic>
        <p:nvPicPr>
          <p:cNvPr id="15" name="Picture 2" descr="D:\1998_03_Negatives\1998_03_Negatives_00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503754" y="15845721"/>
            <a:ext cx="3294443" cy="2279691"/>
          </a:xfrm>
          <a:prstGeom prst="rect">
            <a:avLst/>
          </a:prstGeom>
          <a:noFill/>
          <a:extLst>
            <a:ext uri="{909E8E84-426E-40DD-AFC4-6F175D3DCCD1}">
              <a14:hiddenFill xmlns:a14="http://schemas.microsoft.com/office/drawing/2010/main">
                <a:solidFill>
                  <a:srgbClr val="FFFFFF"/>
                </a:solidFill>
              </a14:hiddenFill>
            </a:ext>
          </a:extLst>
        </p:spPr>
      </p:pic>
      <p:pic>
        <p:nvPicPr>
          <p:cNvPr id="118" name="Picture 1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352805" y="15815348"/>
            <a:ext cx="3333288" cy="2306599"/>
          </a:xfrm>
          <a:prstGeom prst="rect">
            <a:avLst/>
          </a:prstGeom>
        </p:spPr>
      </p:pic>
      <p:pic>
        <p:nvPicPr>
          <p:cNvPr id="1028" name="Picture 4" descr="C:\Users\Ladyruby\Pictures\RESEARCH PHOTOS\Ten Mile offset stream photos\P1010497.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02205" y="11077547"/>
            <a:ext cx="3407916" cy="340791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074108" y="7940429"/>
            <a:ext cx="3783813" cy="6180681"/>
          </a:xfrm>
          <a:prstGeom prst="rect">
            <a:avLst/>
          </a:prstGeom>
          <a:noFill/>
          <a:ln>
            <a:noFill/>
          </a:ln>
        </p:spPr>
      </p:pic>
      <p:grpSp>
        <p:nvGrpSpPr>
          <p:cNvPr id="107" name="Group 106"/>
          <p:cNvGrpSpPr/>
          <p:nvPr/>
        </p:nvGrpSpPr>
        <p:grpSpPr>
          <a:xfrm>
            <a:off x="16493816" y="8011518"/>
            <a:ext cx="3286490" cy="4583915"/>
            <a:chOff x="16498846" y="7977721"/>
            <a:chExt cx="3286490" cy="4583915"/>
          </a:xfrm>
        </p:grpSpPr>
        <p:pic>
          <p:nvPicPr>
            <p:cNvPr id="41" name="Picture 2" descr="C:\Users\Ladyruby\Documents\GEO RESEARCH\Maps North Coast\Inglenook cropped.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6498846" y="7977721"/>
              <a:ext cx="3286490" cy="4583915"/>
            </a:xfrm>
            <a:prstGeom prst="rect">
              <a:avLst/>
            </a:prstGeom>
            <a:noFill/>
            <a:ln w="38100">
              <a:noFill/>
            </a:ln>
            <a:extLst>
              <a:ext uri="{909E8E84-426E-40DD-AFC4-6F175D3DCCD1}">
                <a14:hiddenFill xmlns:a14="http://schemas.microsoft.com/office/drawing/2010/main">
                  <a:solidFill>
                    <a:srgbClr val="FFFFFF"/>
                  </a:solidFill>
                </a14:hiddenFill>
              </a:ext>
            </a:extLst>
          </p:spPr>
        </p:pic>
        <p:sp>
          <p:nvSpPr>
            <p:cNvPr id="73" name="Freeform 72"/>
            <p:cNvSpPr/>
            <p:nvPr/>
          </p:nvSpPr>
          <p:spPr>
            <a:xfrm flipH="1">
              <a:off x="18145000" y="9963255"/>
              <a:ext cx="121161" cy="154067"/>
            </a:xfrm>
            <a:custGeom>
              <a:avLst/>
              <a:gdLst>
                <a:gd name="connsiteX0" fmla="*/ 0 w 0"/>
                <a:gd name="connsiteY0" fmla="*/ 42420 h 42420"/>
                <a:gd name="connsiteX1" fmla="*/ 0 w 0"/>
                <a:gd name="connsiteY1" fmla="*/ 0 h 42420"/>
              </a:gdLst>
              <a:ahLst/>
              <a:cxnLst>
                <a:cxn ang="0">
                  <a:pos x="connsiteX0" y="connsiteY0"/>
                </a:cxn>
                <a:cxn ang="0">
                  <a:pos x="connsiteX1" y="connsiteY1"/>
                </a:cxn>
              </a:cxnLst>
              <a:rect l="l" t="t" r="r" b="b"/>
              <a:pathLst>
                <a:path h="42420">
                  <a:moveTo>
                    <a:pt x="0" y="42420"/>
                  </a:moveTo>
                  <a:lnTo>
                    <a:pt x="0" y="0"/>
                  </a:lnTo>
                </a:path>
              </a:pathLst>
            </a:custGeom>
            <a:noFill/>
            <a:ln w="571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prstDash val="dash"/>
                </a:ln>
              </a:endParaRPr>
            </a:p>
          </p:txBody>
        </p:sp>
        <p:sp>
          <p:nvSpPr>
            <p:cNvPr id="131" name="Rectangle 130"/>
            <p:cNvSpPr/>
            <p:nvPr/>
          </p:nvSpPr>
          <p:spPr>
            <a:xfrm>
              <a:off x="18264464" y="10180938"/>
              <a:ext cx="71252" cy="956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12D1D"/>
                </a:solidFill>
              </a:endParaRPr>
            </a:p>
          </p:txBody>
        </p:sp>
        <p:sp>
          <p:nvSpPr>
            <p:cNvPr id="167" name="Freeform 166"/>
            <p:cNvSpPr/>
            <p:nvPr/>
          </p:nvSpPr>
          <p:spPr>
            <a:xfrm flipH="1">
              <a:off x="18145001" y="10668916"/>
              <a:ext cx="121161" cy="158804"/>
            </a:xfrm>
            <a:custGeom>
              <a:avLst/>
              <a:gdLst>
                <a:gd name="connsiteX0" fmla="*/ 0 w 0"/>
                <a:gd name="connsiteY0" fmla="*/ 42420 h 42420"/>
                <a:gd name="connsiteX1" fmla="*/ 0 w 0"/>
                <a:gd name="connsiteY1" fmla="*/ 0 h 42420"/>
              </a:gdLst>
              <a:ahLst/>
              <a:cxnLst>
                <a:cxn ang="0">
                  <a:pos x="connsiteX0" y="connsiteY0"/>
                </a:cxn>
                <a:cxn ang="0">
                  <a:pos x="connsiteX1" y="connsiteY1"/>
                </a:cxn>
              </a:cxnLst>
              <a:rect l="l" t="t" r="r" b="b"/>
              <a:pathLst>
                <a:path h="42420">
                  <a:moveTo>
                    <a:pt x="0" y="42420"/>
                  </a:moveTo>
                  <a:lnTo>
                    <a:pt x="0" y="0"/>
                  </a:lnTo>
                </a:path>
              </a:pathLst>
            </a:custGeom>
            <a:noFill/>
            <a:ln w="571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prstDash val="dash"/>
                </a:ln>
              </a:endParaRPr>
            </a:p>
          </p:txBody>
        </p:sp>
        <p:sp>
          <p:nvSpPr>
            <p:cNvPr id="120" name="Rectangle 119"/>
            <p:cNvSpPr/>
            <p:nvPr/>
          </p:nvSpPr>
          <p:spPr>
            <a:xfrm>
              <a:off x="18273182" y="10701849"/>
              <a:ext cx="53817" cy="8568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1" name="Rectangle 150"/>
            <p:cNvSpPr/>
            <p:nvPr/>
          </p:nvSpPr>
          <p:spPr>
            <a:xfrm>
              <a:off x="18273181" y="10342585"/>
              <a:ext cx="53818" cy="956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12D1D"/>
                </a:solidFill>
              </a:endParaRPr>
            </a:p>
          </p:txBody>
        </p:sp>
        <p:sp>
          <p:nvSpPr>
            <p:cNvPr id="153" name="Rectangle 152"/>
            <p:cNvSpPr/>
            <p:nvPr/>
          </p:nvSpPr>
          <p:spPr>
            <a:xfrm>
              <a:off x="18275201" y="9992462"/>
              <a:ext cx="53818" cy="956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12D1D"/>
                </a:solidFill>
              </a:endParaRPr>
            </a:p>
          </p:txBody>
        </p:sp>
        <p:sp>
          <p:nvSpPr>
            <p:cNvPr id="154" name="Rectangle 153"/>
            <p:cNvSpPr/>
            <p:nvPr/>
          </p:nvSpPr>
          <p:spPr>
            <a:xfrm>
              <a:off x="18273181" y="10496669"/>
              <a:ext cx="53818" cy="956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12D1D"/>
                </a:solidFill>
              </a:endParaRPr>
            </a:p>
          </p:txBody>
        </p:sp>
      </p:grpSp>
      <p:sp>
        <p:nvSpPr>
          <p:cNvPr id="2" name="Title 1"/>
          <p:cNvSpPr>
            <a:spLocks noGrp="1"/>
          </p:cNvSpPr>
          <p:nvPr>
            <p:ph type="ctrTitle"/>
          </p:nvPr>
        </p:nvSpPr>
        <p:spPr>
          <a:xfrm>
            <a:off x="1415945" y="372384"/>
            <a:ext cx="30327599" cy="3144797"/>
          </a:xfrm>
          <a:ln>
            <a:noFill/>
          </a:ln>
        </p:spPr>
        <p:style>
          <a:lnRef idx="2">
            <a:schemeClr val="accent2"/>
          </a:lnRef>
          <a:fillRef idx="1">
            <a:schemeClr val="lt1"/>
          </a:fillRef>
          <a:effectRef idx="0">
            <a:schemeClr val="accent2"/>
          </a:effectRef>
          <a:fontRef idx="minor">
            <a:schemeClr val="dk1"/>
          </a:fontRef>
        </p:style>
        <p:txBody>
          <a:bodyPr>
            <a:normAutofit fontScale="90000"/>
          </a:bodyPr>
          <a:lstStyle/>
          <a:p>
            <a:r>
              <a:rPr lang="en-US" sz="9900" b="1" dirty="0">
                <a:solidFill>
                  <a:schemeClr val="accent2">
                    <a:lumMod val="75000"/>
                  </a:schemeClr>
                </a:solidFill>
                <a:latin typeface="Times New Roman" panose="02020603050405020304" pitchFamily="18" charset="0"/>
                <a:cs typeface="Times New Roman" panose="02020603050405020304" pitchFamily="18" charset="0"/>
              </a:rPr>
              <a:t>Tectonics, Tsunamis, and Sand: Creating the Ten Mile Dunes, Fort Bragg, California</a:t>
            </a:r>
            <a:r>
              <a:rPr lang="en-US" sz="8900" dirty="0">
                <a:solidFill>
                  <a:srgbClr val="CC00FF"/>
                </a:solidFill>
                <a:latin typeface="Times New Roman" panose="02020603050405020304" pitchFamily="18" charset="0"/>
                <a:cs typeface="Times New Roman" panose="02020603050405020304" pitchFamily="18" charset="0"/>
              </a:rPr>
              <a:t/>
            </a:r>
            <a:br>
              <a:rPr lang="en-US" sz="8900" dirty="0">
                <a:solidFill>
                  <a:srgbClr val="CC00FF"/>
                </a:solidFill>
                <a:latin typeface="Times New Roman" panose="02020603050405020304" pitchFamily="18" charset="0"/>
                <a:cs typeface="Times New Roman" panose="02020603050405020304" pitchFamily="18" charset="0"/>
              </a:rPr>
            </a:br>
            <a:r>
              <a:rPr lang="en-US" sz="1700" dirty="0">
                <a:solidFill>
                  <a:srgbClr val="CC00FF"/>
                </a:solidFill>
              </a:rPr>
              <a:t/>
            </a:r>
            <a:br>
              <a:rPr lang="en-US" sz="1700" dirty="0">
                <a:solidFill>
                  <a:srgbClr val="CC00FF"/>
                </a:solidFill>
              </a:rPr>
            </a:br>
            <a:endParaRPr lang="en-US" sz="1700" dirty="0">
              <a:solidFill>
                <a:srgbClr val="CC00FF"/>
              </a:solidFill>
            </a:endParaRPr>
          </a:p>
        </p:txBody>
      </p:sp>
      <p:sp>
        <p:nvSpPr>
          <p:cNvPr id="3" name="Subtitle 2"/>
          <p:cNvSpPr>
            <a:spLocks noGrp="1"/>
          </p:cNvSpPr>
          <p:nvPr>
            <p:ph type="subTitle" idx="1"/>
          </p:nvPr>
        </p:nvSpPr>
        <p:spPr>
          <a:xfrm>
            <a:off x="8894566" y="3936024"/>
            <a:ext cx="13258800" cy="3321081"/>
          </a:xfrm>
          <a:solidFill>
            <a:schemeClr val="bg1">
              <a:lumMod val="95000"/>
            </a:schemeClr>
          </a:solidFill>
        </p:spPr>
        <p:txBody>
          <a:bodyPr>
            <a:noAutofit/>
          </a:bodyPr>
          <a:lstStyle/>
          <a:p>
            <a:pPr algn="l"/>
            <a:r>
              <a:rPr lang="en-US" sz="1400" b="1" dirty="0" smtClean="0">
                <a:solidFill>
                  <a:schemeClr val="tx1"/>
                </a:solidFill>
                <a:latin typeface="Times New Roman" panose="02020603050405020304" pitchFamily="18" charset="0"/>
                <a:cs typeface="Times New Roman" panose="02020603050405020304" pitchFamily="18" charset="0"/>
              </a:rPr>
              <a:t>ABSTRACT: </a:t>
            </a:r>
            <a:r>
              <a:rPr lang="en-US" sz="1400" dirty="0" smtClean="0">
                <a:solidFill>
                  <a:schemeClr val="tx1"/>
                </a:solidFill>
                <a:latin typeface="Times New Roman" panose="02020603050405020304" pitchFamily="18" charset="0"/>
                <a:cs typeface="Times New Roman" panose="02020603050405020304" pitchFamily="18" charset="0"/>
              </a:rPr>
              <a:t>An </a:t>
            </a:r>
            <a:r>
              <a:rPr lang="en-US" sz="1400" dirty="0">
                <a:solidFill>
                  <a:schemeClr val="tx1"/>
                </a:solidFill>
                <a:latin typeface="Times New Roman" panose="02020603050405020304" pitchFamily="18" charset="0"/>
                <a:cs typeface="Times New Roman" panose="02020603050405020304" pitchFamily="18" charset="0"/>
              </a:rPr>
              <a:t>extensive area of coastal sand dunes at the north end of Northern California’s MacKerricher State Park lies atop a differentially subsided section of Earth’s crust that preserves </a:t>
            </a:r>
            <a:r>
              <a:rPr lang="en-US" sz="1400" dirty="0" smtClean="0">
                <a:solidFill>
                  <a:schemeClr val="tx1"/>
                </a:solidFill>
                <a:latin typeface="Times New Roman" panose="02020603050405020304" pitchFamily="18" charset="0"/>
                <a:cs typeface="Times New Roman" panose="02020603050405020304" pitchFamily="18" charset="0"/>
              </a:rPr>
              <a:t>a Late Pleistocene to Holocene </a:t>
            </a:r>
            <a:r>
              <a:rPr lang="en-US" sz="1400" dirty="0">
                <a:solidFill>
                  <a:schemeClr val="tx1"/>
                </a:solidFill>
                <a:latin typeface="Times New Roman" panose="02020603050405020304" pitchFamily="18" charset="0"/>
                <a:cs typeface="Times New Roman" panose="02020603050405020304" pitchFamily="18" charset="0"/>
              </a:rPr>
              <a:t>history of recurring tectonic and tsunami activity. The block dips slightly to the north-northwest, extends an unknown distance offshore, and is separated from coastal terraces immediately to the north by a zone of en echelon faults that is partly occupied by the Ten Mile River. Movement within the fault zone has offset three </a:t>
            </a:r>
            <a:r>
              <a:rPr lang="en-US" sz="1400" dirty="0" smtClean="0">
                <a:solidFill>
                  <a:schemeClr val="tx1"/>
                </a:solidFill>
                <a:latin typeface="Times New Roman" panose="02020603050405020304" pitchFamily="18" charset="0"/>
                <a:cs typeface="Times New Roman" panose="02020603050405020304" pitchFamily="18" charset="0"/>
              </a:rPr>
              <a:t>streams, one </a:t>
            </a:r>
            <a:r>
              <a:rPr lang="en-US" sz="1400" dirty="0">
                <a:solidFill>
                  <a:schemeClr val="tx1"/>
                </a:solidFill>
                <a:latin typeface="Times New Roman" panose="02020603050405020304" pitchFamily="18" charset="0"/>
                <a:cs typeface="Times New Roman" panose="02020603050405020304" pitchFamily="18" charset="0"/>
              </a:rPr>
              <a:t>a likely </a:t>
            </a:r>
            <a:r>
              <a:rPr lang="en-US" sz="1400" dirty="0" err="1" smtClean="0">
                <a:solidFill>
                  <a:schemeClr val="tx1"/>
                </a:solidFill>
                <a:latin typeface="Times New Roman" panose="02020603050405020304" pitchFamily="18" charset="0"/>
                <a:cs typeface="Times New Roman" panose="02020603050405020304" pitchFamily="18" charset="0"/>
              </a:rPr>
              <a:t>paleochannel</a:t>
            </a:r>
            <a:r>
              <a:rPr lang="en-US" sz="1400" dirty="0" smtClean="0">
                <a:solidFill>
                  <a:schemeClr val="tx1"/>
                </a:solidFill>
                <a:latin typeface="Times New Roman" panose="02020603050405020304" pitchFamily="18" charset="0"/>
                <a:cs typeface="Times New Roman" panose="02020603050405020304" pitchFamily="18" charset="0"/>
              </a:rPr>
              <a:t> </a:t>
            </a:r>
            <a:r>
              <a:rPr lang="en-US" sz="1400" dirty="0">
                <a:solidFill>
                  <a:schemeClr val="tx1"/>
                </a:solidFill>
                <a:latin typeface="Times New Roman" panose="02020603050405020304" pitchFamily="18" charset="0"/>
                <a:cs typeface="Times New Roman" panose="02020603050405020304" pitchFamily="18" charset="0"/>
              </a:rPr>
              <a:t>of the Ten Mile </a:t>
            </a:r>
            <a:r>
              <a:rPr lang="en-US" sz="1400" dirty="0" smtClean="0">
                <a:solidFill>
                  <a:schemeClr val="tx1"/>
                </a:solidFill>
                <a:latin typeface="Times New Roman" panose="02020603050405020304" pitchFamily="18" charset="0"/>
                <a:cs typeface="Times New Roman" panose="02020603050405020304" pitchFamily="18" charset="0"/>
              </a:rPr>
              <a:t>River; </a:t>
            </a:r>
            <a:r>
              <a:rPr lang="en-US" sz="1400" dirty="0">
                <a:solidFill>
                  <a:schemeClr val="tx1"/>
                </a:solidFill>
                <a:latin typeface="Times New Roman" panose="02020603050405020304" pitchFamily="18" charset="0"/>
                <a:cs typeface="Times New Roman" panose="02020603050405020304" pitchFamily="18" charset="0"/>
              </a:rPr>
              <a:t>uplifted the area to the north of the dunes and river; and accommodated subsidence to the south. The northern uplift is revealed </a:t>
            </a:r>
            <a:r>
              <a:rPr lang="en-US" sz="1400" dirty="0" smtClean="0">
                <a:solidFill>
                  <a:schemeClr val="tx1"/>
                </a:solidFill>
                <a:latin typeface="Times New Roman" panose="02020603050405020304" pitchFamily="18" charset="0"/>
                <a:cs typeface="Times New Roman" panose="02020603050405020304" pitchFamily="18" charset="0"/>
              </a:rPr>
              <a:t>by the presence of raised </a:t>
            </a:r>
            <a:r>
              <a:rPr lang="en-US" sz="1400" dirty="0">
                <a:solidFill>
                  <a:schemeClr val="tx1"/>
                </a:solidFill>
                <a:latin typeface="Times New Roman" panose="02020603050405020304" pitchFamily="18" charset="0"/>
                <a:cs typeface="Times New Roman" panose="02020603050405020304" pitchFamily="18" charset="0"/>
              </a:rPr>
              <a:t>wave-cut notches, </a:t>
            </a:r>
            <a:r>
              <a:rPr lang="en-US" sz="1400" dirty="0" smtClean="0">
                <a:solidFill>
                  <a:schemeClr val="tx1"/>
                </a:solidFill>
                <a:latin typeface="Times New Roman" panose="02020603050405020304" pitchFamily="18" charset="0"/>
                <a:cs typeface="Times New Roman" panose="02020603050405020304" pitchFamily="18" charset="0"/>
              </a:rPr>
              <a:t>the appearance of steep </a:t>
            </a:r>
            <a:r>
              <a:rPr lang="en-US" sz="1400" dirty="0">
                <a:solidFill>
                  <a:schemeClr val="tx1"/>
                </a:solidFill>
                <a:latin typeface="Times New Roman" panose="02020603050405020304" pitchFamily="18" charset="0"/>
                <a:cs typeface="Times New Roman" panose="02020603050405020304" pitchFamily="18" charset="0"/>
              </a:rPr>
              <a:t>bedrock sea cliffs, isolated sea stacks, and a generally higher and steeper landscape. The ramp formed by the subsided block has facilitated onshore movement of sand and the formation of the Ten Mile Dunes. </a:t>
            </a:r>
          </a:p>
          <a:p>
            <a:pPr algn="l"/>
            <a:r>
              <a:rPr lang="en-US" sz="1400" dirty="0">
                <a:solidFill>
                  <a:schemeClr val="tx1"/>
                </a:solidFill>
                <a:latin typeface="Times New Roman" panose="02020603050405020304" pitchFamily="18" charset="0"/>
                <a:cs typeface="Times New Roman" panose="02020603050405020304" pitchFamily="18" charset="0"/>
              </a:rPr>
              <a:t>At its south end, the block is broadly folded and cut by a high-angle, east-dipping, reverse fault (</a:t>
            </a:r>
            <a:r>
              <a:rPr lang="en-US" sz="1400" dirty="0" smtClean="0">
                <a:solidFill>
                  <a:schemeClr val="tx1"/>
                </a:solidFill>
                <a:latin typeface="Times New Roman" panose="02020603050405020304" pitchFamily="18" charset="0"/>
                <a:cs typeface="Times New Roman" panose="02020603050405020304" pitchFamily="18" charset="0"/>
              </a:rPr>
              <a:t>N5W/70-80E</a:t>
            </a:r>
            <a:r>
              <a:rPr lang="en-US" sz="1400" dirty="0">
                <a:solidFill>
                  <a:schemeClr val="tx1"/>
                </a:solidFill>
                <a:latin typeface="Times New Roman" panose="02020603050405020304" pitchFamily="18" charset="0"/>
                <a:cs typeface="Times New Roman" panose="02020603050405020304" pitchFamily="18" charset="0"/>
              </a:rPr>
              <a:t>) displaying as much as </a:t>
            </a:r>
            <a:r>
              <a:rPr lang="en-US" sz="1400" dirty="0" smtClean="0">
                <a:solidFill>
                  <a:schemeClr val="tx1"/>
                </a:solidFill>
                <a:latin typeface="Times New Roman" panose="02020603050405020304" pitchFamily="18" charset="0"/>
                <a:cs typeface="Times New Roman" panose="02020603050405020304" pitchFamily="18" charset="0"/>
              </a:rPr>
              <a:t>3.5 </a:t>
            </a:r>
            <a:r>
              <a:rPr lang="en-US" sz="1400" dirty="0">
                <a:solidFill>
                  <a:schemeClr val="tx1"/>
                </a:solidFill>
                <a:latin typeface="Times New Roman" panose="02020603050405020304" pitchFamily="18" charset="0"/>
                <a:cs typeface="Times New Roman" panose="02020603050405020304" pitchFamily="18" charset="0"/>
              </a:rPr>
              <a:t>meters of </a:t>
            </a:r>
            <a:r>
              <a:rPr lang="en-US" sz="1400" dirty="0" smtClean="0">
                <a:solidFill>
                  <a:schemeClr val="tx1"/>
                </a:solidFill>
                <a:latin typeface="Times New Roman" panose="02020603050405020304" pitchFamily="18" charset="0"/>
                <a:cs typeface="Times New Roman" panose="02020603050405020304" pitchFamily="18" charset="0"/>
              </a:rPr>
              <a:t>accumulated vertical offset.  </a:t>
            </a:r>
            <a:r>
              <a:rPr lang="en-US" sz="1400" dirty="0">
                <a:solidFill>
                  <a:schemeClr val="tx1"/>
                </a:solidFill>
                <a:latin typeface="Times New Roman" panose="02020603050405020304" pitchFamily="18" charset="0"/>
                <a:cs typeface="Times New Roman" panose="02020603050405020304" pitchFamily="18" charset="0"/>
              </a:rPr>
              <a:t>Averaged slickensides indicate N15E/35 relative displacement. The subsided section extends offshore below the minus tide level and includes massively bedded and laminated layers of sand alternating with organic-rich marsh and terrestrial deposits. Contacts between the many layers are generally sharp to diffuse across a narrow zone of a few centimeters. Several of the layers entomb well-preserved life-position tree stumps and </a:t>
            </a:r>
            <a:r>
              <a:rPr lang="en-US" sz="1400" dirty="0" smtClean="0">
                <a:solidFill>
                  <a:schemeClr val="tx1"/>
                </a:solidFill>
                <a:latin typeface="Times New Roman" panose="02020603050405020304" pitchFamily="18" charset="0"/>
                <a:cs typeface="Times New Roman" panose="02020603050405020304" pitchFamily="18" charset="0"/>
              </a:rPr>
              <a:t>assorted </a:t>
            </a:r>
            <a:r>
              <a:rPr lang="en-US" sz="1400" dirty="0">
                <a:solidFill>
                  <a:schemeClr val="tx1"/>
                </a:solidFill>
                <a:latin typeface="Times New Roman" panose="02020603050405020304" pitchFamily="18" charset="0"/>
                <a:cs typeface="Times New Roman" panose="02020603050405020304" pitchFamily="18" charset="0"/>
              </a:rPr>
              <a:t>herbaceous material. Convoluted laminations, water-escape features, and flame structures occur throughout the </a:t>
            </a:r>
            <a:r>
              <a:rPr lang="en-US" sz="1400" dirty="0" smtClean="0">
                <a:solidFill>
                  <a:schemeClr val="tx1"/>
                </a:solidFill>
                <a:latin typeface="Times New Roman" panose="02020603050405020304" pitchFamily="18" charset="0"/>
                <a:cs typeface="Times New Roman" panose="02020603050405020304" pitchFamily="18" charset="0"/>
              </a:rPr>
              <a:t>section </a:t>
            </a:r>
            <a:r>
              <a:rPr lang="en-US" sz="1400" dirty="0">
                <a:solidFill>
                  <a:schemeClr val="tx1"/>
                </a:solidFill>
                <a:latin typeface="Times New Roman" panose="02020603050405020304" pitchFamily="18" charset="0"/>
                <a:cs typeface="Times New Roman" panose="02020603050405020304" pitchFamily="18" charset="0"/>
              </a:rPr>
              <a:t>and attest to rapid deposition and burial by waterborne sediment. Although several of the </a:t>
            </a:r>
            <a:r>
              <a:rPr lang="en-US" sz="1400" dirty="0" smtClean="0">
                <a:solidFill>
                  <a:schemeClr val="tx1"/>
                </a:solidFill>
                <a:latin typeface="Times New Roman" panose="02020603050405020304" pitchFamily="18" charset="0"/>
                <a:cs typeface="Times New Roman" panose="02020603050405020304" pitchFamily="18" charset="0"/>
              </a:rPr>
              <a:t>features </a:t>
            </a:r>
            <a:r>
              <a:rPr lang="en-US" sz="1400" dirty="0">
                <a:solidFill>
                  <a:schemeClr val="tx1"/>
                </a:solidFill>
                <a:latin typeface="Times New Roman" panose="02020603050405020304" pitchFamily="18" charset="0"/>
                <a:cs typeface="Times New Roman" panose="02020603050405020304" pitchFamily="18" charset="0"/>
              </a:rPr>
              <a:t>mentioned </a:t>
            </a:r>
            <a:r>
              <a:rPr lang="en-US" sz="1400" dirty="0" smtClean="0">
                <a:solidFill>
                  <a:schemeClr val="tx1"/>
                </a:solidFill>
                <a:latin typeface="Times New Roman" panose="02020603050405020304" pitchFamily="18" charset="0"/>
                <a:cs typeface="Times New Roman" panose="02020603050405020304" pitchFamily="18" charset="0"/>
              </a:rPr>
              <a:t>here </a:t>
            </a:r>
            <a:r>
              <a:rPr lang="en-US" sz="1400" dirty="0">
                <a:solidFill>
                  <a:schemeClr val="tx1"/>
                </a:solidFill>
                <a:latin typeface="Times New Roman" panose="02020603050405020304" pitchFamily="18" charset="0"/>
                <a:cs typeface="Times New Roman" panose="02020603050405020304" pitchFamily="18" charset="0"/>
              </a:rPr>
              <a:t>may be interpreted as storm related, the existence of proximate faults and evidence of tectonic displacement strongly argue </a:t>
            </a:r>
            <a:r>
              <a:rPr lang="en-US" sz="1400" dirty="0" smtClean="0">
                <a:solidFill>
                  <a:schemeClr val="tx1"/>
                </a:solidFill>
                <a:latin typeface="Times New Roman" panose="02020603050405020304" pitchFamily="18" charset="0"/>
                <a:cs typeface="Times New Roman" panose="02020603050405020304" pitchFamily="18" charset="0"/>
              </a:rPr>
              <a:t>for a tsunami origin. </a:t>
            </a:r>
            <a:r>
              <a:rPr lang="en-US" sz="1400" dirty="0">
                <a:solidFill>
                  <a:schemeClr val="tx1"/>
                </a:solidFill>
                <a:latin typeface="Times New Roman" panose="02020603050405020304" pitchFamily="18" charset="0"/>
                <a:cs typeface="Times New Roman" panose="02020603050405020304" pitchFamily="18" charset="0"/>
              </a:rPr>
              <a:t>This preliminary investigation and analysis suggests that the coastal strand in the Ten </a:t>
            </a:r>
            <a:r>
              <a:rPr lang="en-US" sz="1400" dirty="0" smtClean="0">
                <a:solidFill>
                  <a:schemeClr val="tx1"/>
                </a:solidFill>
                <a:latin typeface="Times New Roman" panose="02020603050405020304" pitchFamily="18" charset="0"/>
                <a:cs typeface="Times New Roman" panose="02020603050405020304" pitchFamily="18" charset="0"/>
              </a:rPr>
              <a:t>Mile area </a:t>
            </a:r>
            <a:r>
              <a:rPr lang="en-US" sz="1400" dirty="0">
                <a:solidFill>
                  <a:schemeClr val="tx1"/>
                </a:solidFill>
                <a:latin typeface="Times New Roman" panose="02020603050405020304" pitchFamily="18" charset="0"/>
                <a:cs typeface="Times New Roman" panose="02020603050405020304" pitchFamily="18" charset="0"/>
              </a:rPr>
              <a:t>is occasionally rocked by strong earthquakes generated on nearby </a:t>
            </a:r>
            <a:r>
              <a:rPr lang="en-US" sz="1400" dirty="0" smtClean="0">
                <a:solidFill>
                  <a:schemeClr val="tx1"/>
                </a:solidFill>
                <a:latin typeface="Times New Roman" panose="02020603050405020304" pitchFamily="18" charset="0"/>
                <a:cs typeface="Times New Roman" panose="02020603050405020304" pitchFamily="18" charset="0"/>
              </a:rPr>
              <a:t>faults, and </a:t>
            </a:r>
            <a:r>
              <a:rPr lang="en-US" sz="1400" dirty="0">
                <a:solidFill>
                  <a:schemeClr val="tx1"/>
                </a:solidFill>
                <a:latin typeface="Times New Roman" panose="02020603050405020304" pitchFamily="18" charset="0"/>
                <a:cs typeface="Times New Roman" panose="02020603050405020304" pitchFamily="18" charset="0"/>
              </a:rPr>
              <a:t>suffers the impact of locally generated tsunamis resulting from coseismic seafloor </a:t>
            </a:r>
            <a:r>
              <a:rPr lang="en-US" sz="1400" dirty="0" smtClean="0">
                <a:solidFill>
                  <a:schemeClr val="tx1"/>
                </a:solidFill>
                <a:latin typeface="Times New Roman" panose="02020603050405020304" pitchFamily="18" charset="0"/>
                <a:cs typeface="Times New Roman" panose="02020603050405020304" pitchFamily="18" charset="0"/>
              </a:rPr>
              <a:t>subsidence.</a:t>
            </a:r>
            <a:r>
              <a:rPr lang="en-US" sz="1400" baseline="30000" dirty="0">
                <a:solidFill>
                  <a:schemeClr val="tx1"/>
                </a:solidFill>
                <a:latin typeface="Times New Roman" panose="02020603050405020304" pitchFamily="18" charset="0"/>
                <a:cs typeface="Times New Roman" panose="02020603050405020304" pitchFamily="18" charset="0"/>
              </a:rPr>
              <a:t>3</a:t>
            </a:r>
            <a:r>
              <a:rPr lang="en-US" sz="1400" dirty="0" smtClean="0">
                <a:solidFill>
                  <a:schemeClr val="tx1"/>
                </a:solidFill>
                <a:latin typeface="Times New Roman" panose="02020603050405020304" pitchFamily="18" charset="0"/>
                <a:cs typeface="Times New Roman" panose="02020603050405020304" pitchFamily="18" charset="0"/>
              </a:rPr>
              <a:t> </a:t>
            </a:r>
            <a:endParaRPr lang="en-US" sz="14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12522311" y="3209922"/>
            <a:ext cx="7365890" cy="553929"/>
          </a:xfrm>
          <a:prstGeom prst="rect">
            <a:avLst/>
          </a:prstGeom>
          <a:noFill/>
        </p:spPr>
        <p:txBody>
          <a:bodyPr wrap="square" lIns="91359" tIns="45686" rIns="91359" bIns="45686" rtlCol="0">
            <a:spAutoFit/>
          </a:bodyPr>
          <a:lstStyle/>
          <a:p>
            <a:pPr algn="ctr"/>
            <a:r>
              <a:rPr lang="en-US" sz="1500" b="1" dirty="0">
                <a:latin typeface="Times New Roman" panose="02020603050405020304" pitchFamily="18" charset="0"/>
                <a:cs typeface="Times New Roman" panose="02020603050405020304" pitchFamily="18" charset="0"/>
              </a:rPr>
              <a:t>David J. Springer, Springer Consulting, 532 West Street, Fort Bragg, California</a:t>
            </a:r>
          </a:p>
          <a:p>
            <a:pPr algn="ctr"/>
            <a:r>
              <a:rPr lang="en-US" sz="1500" b="1" dirty="0">
                <a:latin typeface="Times New Roman" panose="02020603050405020304" pitchFamily="18" charset="0"/>
                <a:cs typeface="Times New Roman" panose="02020603050405020304" pitchFamily="18" charset="0"/>
              </a:rPr>
              <a:t> </a:t>
            </a:r>
            <a:r>
              <a:rPr lang="en-US" sz="1500" b="1" dirty="0" smtClean="0">
                <a:latin typeface="Times New Roman" panose="02020603050405020304" pitchFamily="18" charset="0"/>
                <a:cs typeface="Times New Roman" panose="02020603050405020304" pitchFamily="18" charset="0"/>
              </a:rPr>
              <a:t> fbgeodude@yahoo.com</a:t>
            </a:r>
            <a:endParaRPr lang="en-US" sz="1500" b="1"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800286" y="4383395"/>
            <a:ext cx="3291840" cy="2235099"/>
          </a:xfrm>
          <a:prstGeom prst="rect">
            <a:avLst/>
          </a:prstGeom>
        </p:spPr>
      </p:pic>
      <p:sp>
        <p:nvSpPr>
          <p:cNvPr id="7" name="TextBox 6"/>
          <p:cNvSpPr txBox="1"/>
          <p:nvPr/>
        </p:nvSpPr>
        <p:spPr>
          <a:xfrm>
            <a:off x="1164534" y="14469113"/>
            <a:ext cx="6978100" cy="553929"/>
          </a:xfrm>
          <a:prstGeom prst="rect">
            <a:avLst/>
          </a:prstGeom>
          <a:noFill/>
        </p:spPr>
        <p:txBody>
          <a:bodyPr wrap="square" lIns="91359" tIns="45686" rIns="91359" bIns="45686" rtlCol="0">
            <a:spAutoFit/>
          </a:bodyPr>
          <a:lstStyle/>
          <a:p>
            <a:r>
              <a:rPr lang="en-US" sz="1000" b="1" dirty="0">
                <a:latin typeface="Times New Roman" panose="02020603050405020304" pitchFamily="18" charset="0"/>
                <a:cs typeface="Times New Roman" panose="02020603050405020304" pitchFamily="18" charset="0"/>
              </a:rPr>
              <a:t>Figures </a:t>
            </a:r>
            <a:r>
              <a:rPr lang="en-US" sz="1000" b="1" dirty="0" smtClean="0">
                <a:latin typeface="Times New Roman" panose="02020603050405020304" pitchFamily="18" charset="0"/>
                <a:cs typeface="Times New Roman" panose="02020603050405020304" pitchFamily="18" charset="0"/>
              </a:rPr>
              <a:t>5 and 6   </a:t>
            </a:r>
            <a:r>
              <a:rPr lang="en-US" sz="1000" dirty="0" smtClean="0">
                <a:latin typeface="Times New Roman" panose="02020603050405020304" pitchFamily="18" charset="0"/>
                <a:cs typeface="Times New Roman" panose="02020603050405020304" pitchFamily="18" charset="0"/>
              </a:rPr>
              <a:t>Three offset stream channels (arrows) lie just north of </a:t>
            </a:r>
            <a:r>
              <a:rPr lang="en-US" sz="1000" dirty="0">
                <a:latin typeface="Times New Roman" panose="02020603050405020304" pitchFamily="18" charset="0"/>
                <a:cs typeface="Times New Roman" panose="02020603050405020304" pitchFamily="18" charset="0"/>
              </a:rPr>
              <a:t>the Ten Mile </a:t>
            </a:r>
            <a:r>
              <a:rPr lang="en-US" sz="1000" dirty="0" smtClean="0">
                <a:latin typeface="Times New Roman" panose="02020603050405020304" pitchFamily="18" charset="0"/>
                <a:cs typeface="Times New Roman" panose="02020603050405020304" pitchFamily="18" charset="0"/>
              </a:rPr>
              <a:t>river and dunes. None of the channels possesses a drainage basin commensurate with its size. Channel offset is the result of dextral slip within a zone of </a:t>
            </a:r>
            <a:r>
              <a:rPr lang="en-US" sz="1000" dirty="0" err="1" smtClean="0">
                <a:latin typeface="Times New Roman" panose="02020603050405020304" pitchFamily="18" charset="0"/>
                <a:cs typeface="Times New Roman" panose="02020603050405020304" pitchFamily="18" charset="0"/>
              </a:rPr>
              <a:t>en</a:t>
            </a:r>
            <a:r>
              <a:rPr lang="en-US" sz="1000" dirty="0" smtClean="0">
                <a:latin typeface="Times New Roman" panose="02020603050405020304" pitchFamily="18" charset="0"/>
                <a:cs typeface="Times New Roman" panose="02020603050405020304" pitchFamily="18" charset="0"/>
              </a:rPr>
              <a:t> echelon faults (fig.9). The </a:t>
            </a:r>
            <a:r>
              <a:rPr lang="en-US" sz="1000" dirty="0">
                <a:latin typeface="Times New Roman" panose="02020603050405020304" pitchFamily="18" charset="0"/>
                <a:cs typeface="Times New Roman" panose="02020603050405020304" pitchFamily="18" charset="0"/>
              </a:rPr>
              <a:t>widest </a:t>
            </a:r>
            <a:r>
              <a:rPr lang="en-US" sz="1000" dirty="0" smtClean="0">
                <a:latin typeface="Times New Roman" panose="02020603050405020304" pitchFamily="18" charset="0"/>
                <a:cs typeface="Times New Roman" panose="02020603050405020304" pitchFamily="18" charset="0"/>
              </a:rPr>
              <a:t>of the three channels is believed to be a </a:t>
            </a:r>
            <a:r>
              <a:rPr lang="en-US" sz="1000" dirty="0" err="1" smtClean="0">
                <a:latin typeface="Times New Roman" panose="02020603050405020304" pitchFamily="18" charset="0"/>
                <a:cs typeface="Times New Roman" panose="02020603050405020304" pitchFamily="18" charset="0"/>
              </a:rPr>
              <a:t>paleochannel</a:t>
            </a:r>
            <a:r>
              <a:rPr lang="en-US" sz="1000" dirty="0" smtClean="0">
                <a:latin typeface="Times New Roman" panose="02020603050405020304" pitchFamily="18" charset="0"/>
                <a:cs typeface="Times New Roman" panose="02020603050405020304" pitchFamily="18" charset="0"/>
              </a:rPr>
              <a:t> of </a:t>
            </a:r>
            <a:r>
              <a:rPr lang="en-US" sz="1000" dirty="0">
                <a:latin typeface="Times New Roman" panose="02020603050405020304" pitchFamily="18" charset="0"/>
                <a:cs typeface="Times New Roman" panose="02020603050405020304" pitchFamily="18" charset="0"/>
              </a:rPr>
              <a:t>the Ten Mile </a:t>
            </a:r>
            <a:r>
              <a:rPr lang="en-US" sz="1000" dirty="0" smtClean="0">
                <a:latin typeface="Times New Roman" panose="02020603050405020304" pitchFamily="18" charset="0"/>
                <a:cs typeface="Times New Roman" panose="02020603050405020304" pitchFamily="18" charset="0"/>
              </a:rPr>
              <a:t>River</a:t>
            </a:r>
            <a:r>
              <a:rPr lang="en-US" sz="1000" dirty="0">
                <a:latin typeface="Times New Roman" panose="02020603050405020304" pitchFamily="18" charset="0"/>
                <a:cs typeface="Times New Roman" panose="02020603050405020304" pitchFamily="18" charset="0"/>
              </a:rPr>
              <a:t>.</a:t>
            </a:r>
          </a:p>
        </p:txBody>
      </p:sp>
      <p:cxnSp>
        <p:nvCxnSpPr>
          <p:cNvPr id="20" name="Straight Arrow Connector 19"/>
          <p:cNvCxnSpPr/>
          <p:nvPr/>
        </p:nvCxnSpPr>
        <p:spPr>
          <a:xfrm>
            <a:off x="4511538" y="3322053"/>
            <a:ext cx="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1141514" y="6613167"/>
            <a:ext cx="3543076" cy="707838"/>
          </a:xfrm>
          <a:prstGeom prst="rect">
            <a:avLst/>
          </a:prstGeom>
          <a:noFill/>
        </p:spPr>
        <p:txBody>
          <a:bodyPr wrap="square" lIns="91379" tIns="45696" rIns="91379" bIns="45696" rtlCol="0">
            <a:spAutoFit/>
          </a:bodyPr>
          <a:lstStyle/>
          <a:p>
            <a:r>
              <a:rPr lang="en-US" sz="1000" b="1" dirty="0" smtClean="0">
                <a:latin typeface="Times New Roman" panose="02020603050405020304" pitchFamily="18" charset="0"/>
                <a:cs typeface="Times New Roman" panose="02020603050405020304" pitchFamily="18" charset="0"/>
              </a:rPr>
              <a:t>Fig. 1 </a:t>
            </a:r>
            <a:r>
              <a:rPr lang="en-US" sz="1000" dirty="0" smtClean="0">
                <a:latin typeface="Times New Roman" panose="02020603050405020304" pitchFamily="18" charset="0"/>
                <a:cs typeface="Times New Roman" panose="02020603050405020304" pitchFamily="18" charset="0"/>
              </a:rPr>
              <a:t>Several sea cliffs and sea stacks immediately </a:t>
            </a:r>
            <a:r>
              <a:rPr lang="en-US" sz="1000" dirty="0">
                <a:latin typeface="Times New Roman" panose="02020603050405020304" pitchFamily="18" charset="0"/>
                <a:cs typeface="Times New Roman" panose="02020603050405020304" pitchFamily="18" charset="0"/>
              </a:rPr>
              <a:t>north of </a:t>
            </a:r>
            <a:r>
              <a:rPr lang="en-US" sz="1000" dirty="0" smtClean="0">
                <a:latin typeface="Times New Roman" panose="02020603050405020304" pitchFamily="18" charset="0"/>
                <a:cs typeface="Times New Roman" panose="02020603050405020304" pitchFamily="18" charset="0"/>
              </a:rPr>
              <a:t>the Ten </a:t>
            </a:r>
            <a:r>
              <a:rPr lang="en-US" sz="1000" dirty="0">
                <a:latin typeface="Times New Roman" panose="02020603050405020304" pitchFamily="18" charset="0"/>
                <a:cs typeface="Times New Roman" panose="02020603050405020304" pitchFamily="18" charset="0"/>
              </a:rPr>
              <a:t>Mile River preserve one or more uplifted wave-cut notches. The </a:t>
            </a:r>
            <a:r>
              <a:rPr lang="en-US" sz="1000" dirty="0" smtClean="0">
                <a:latin typeface="Times New Roman" panose="02020603050405020304" pitchFamily="18" charset="0"/>
                <a:cs typeface="Times New Roman" panose="02020603050405020304" pitchFamily="18" charset="0"/>
              </a:rPr>
              <a:t>notch seen here, sits ~ 2.25 m above the wave attack zone, the zone of maximum abrasion.</a:t>
            </a:r>
            <a:endParaRPr lang="en-US" sz="1000" dirty="0">
              <a:latin typeface="Times New Roman" panose="02020603050405020304" pitchFamily="18" charset="0"/>
              <a:cs typeface="Times New Roman" panose="02020603050405020304" pitchFamily="18" charset="0"/>
            </a:endParaRPr>
          </a:p>
        </p:txBody>
      </p:sp>
      <p:pic>
        <p:nvPicPr>
          <p:cNvPr id="16" name="Picture 1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787924" y="7996055"/>
            <a:ext cx="3285963" cy="2256014"/>
          </a:xfrm>
          <a:prstGeom prst="rect">
            <a:avLst/>
          </a:prstGeom>
        </p:spPr>
      </p:pic>
      <p:sp>
        <p:nvSpPr>
          <p:cNvPr id="17" name="TextBox 16"/>
          <p:cNvSpPr txBox="1"/>
          <p:nvPr/>
        </p:nvSpPr>
        <p:spPr>
          <a:xfrm>
            <a:off x="1164534" y="11030769"/>
            <a:ext cx="2761085" cy="507783"/>
          </a:xfrm>
          <a:prstGeom prst="rect">
            <a:avLst/>
          </a:prstGeom>
          <a:noFill/>
        </p:spPr>
        <p:txBody>
          <a:bodyPr wrap="square" lIns="91379" tIns="45696" rIns="91379" bIns="45696" rtlCol="0">
            <a:spAutoFit/>
          </a:bodyPr>
          <a:lstStyle/>
          <a:p>
            <a:r>
              <a:rPr lang="en-US" sz="2700" b="1" dirty="0">
                <a:latin typeface="Times New Roman" panose="02020603050405020304" pitchFamily="18" charset="0"/>
                <a:cs typeface="Times New Roman" panose="02020603050405020304" pitchFamily="18" charset="0"/>
              </a:rPr>
              <a:t>Offset streams</a:t>
            </a:r>
            <a:r>
              <a:rPr lang="en-US" sz="2700" dirty="0">
                <a:latin typeface="Times New Roman" panose="02020603050405020304" pitchFamily="18" charset="0"/>
                <a:cs typeface="Times New Roman" panose="02020603050405020304" pitchFamily="18" charset="0"/>
              </a:rPr>
              <a:t>:</a:t>
            </a:r>
          </a:p>
        </p:txBody>
      </p:sp>
      <p:sp>
        <p:nvSpPr>
          <p:cNvPr id="21" name="TextBox 20"/>
          <p:cNvSpPr txBox="1"/>
          <p:nvPr/>
        </p:nvSpPr>
        <p:spPr>
          <a:xfrm>
            <a:off x="1141514" y="3764859"/>
            <a:ext cx="5568210" cy="507783"/>
          </a:xfrm>
          <a:prstGeom prst="rect">
            <a:avLst/>
          </a:prstGeom>
          <a:noFill/>
        </p:spPr>
        <p:txBody>
          <a:bodyPr wrap="square" lIns="91379" tIns="45696" rIns="91379" bIns="45696" rtlCol="0">
            <a:spAutoFit/>
          </a:bodyPr>
          <a:lstStyle/>
          <a:p>
            <a:r>
              <a:rPr lang="en-US" sz="2700" b="1" dirty="0">
                <a:latin typeface="Times New Roman" panose="02020603050405020304" pitchFamily="18" charset="0"/>
                <a:cs typeface="Times New Roman" panose="02020603050405020304" pitchFamily="18" charset="0"/>
              </a:rPr>
              <a:t>Uplifted wave-cut notches</a:t>
            </a:r>
            <a:r>
              <a:rPr lang="en-US" sz="2700" dirty="0">
                <a:latin typeface="Times New Roman" panose="02020603050405020304" pitchFamily="18" charset="0"/>
                <a:cs typeface="Times New Roman" panose="02020603050405020304" pitchFamily="18" charset="0"/>
              </a:rPr>
              <a:t>:</a:t>
            </a:r>
          </a:p>
        </p:txBody>
      </p:sp>
      <p:sp>
        <p:nvSpPr>
          <p:cNvPr id="22" name="TextBox 21"/>
          <p:cNvSpPr txBox="1"/>
          <p:nvPr/>
        </p:nvSpPr>
        <p:spPr>
          <a:xfrm>
            <a:off x="1157279" y="7429209"/>
            <a:ext cx="6749248" cy="507783"/>
          </a:xfrm>
          <a:prstGeom prst="rect">
            <a:avLst/>
          </a:prstGeom>
          <a:noFill/>
        </p:spPr>
        <p:txBody>
          <a:bodyPr wrap="square" lIns="91379" tIns="45696" rIns="91379" bIns="45696" rtlCol="0">
            <a:spAutoFit/>
          </a:bodyPr>
          <a:lstStyle/>
          <a:p>
            <a:r>
              <a:rPr lang="en-US" sz="2700" b="1" dirty="0">
                <a:latin typeface="Times New Roman" panose="02020603050405020304" pitchFamily="18" charset="0"/>
                <a:cs typeface="Times New Roman" panose="02020603050405020304" pitchFamily="18" charset="0"/>
              </a:rPr>
              <a:t>Steep bedrock sea cliffs &amp; isolated stacks:</a:t>
            </a:r>
          </a:p>
        </p:txBody>
      </p:sp>
      <p:sp>
        <p:nvSpPr>
          <p:cNvPr id="24" name="TextBox 23"/>
          <p:cNvSpPr txBox="1"/>
          <p:nvPr/>
        </p:nvSpPr>
        <p:spPr>
          <a:xfrm>
            <a:off x="4694975" y="10256735"/>
            <a:ext cx="3583960" cy="707838"/>
          </a:xfrm>
          <a:prstGeom prst="rect">
            <a:avLst/>
          </a:prstGeom>
          <a:noFill/>
        </p:spPr>
        <p:txBody>
          <a:bodyPr wrap="square" lIns="91379" tIns="45696" rIns="91379" bIns="45696" rtlCol="0">
            <a:spAutoFit/>
          </a:bodyPr>
          <a:lstStyle/>
          <a:p>
            <a:r>
              <a:rPr lang="en-US" sz="1000" b="1" dirty="0" smtClean="0">
                <a:latin typeface="Times New Roman" panose="02020603050405020304" pitchFamily="18" charset="0"/>
                <a:cs typeface="Times New Roman" panose="02020603050405020304" pitchFamily="18" charset="0"/>
              </a:rPr>
              <a:t>Fig. 4  </a:t>
            </a:r>
            <a:r>
              <a:rPr lang="en-US" sz="1000" dirty="0" smtClean="0">
                <a:latin typeface="Times New Roman" panose="02020603050405020304" pitchFamily="18" charset="0"/>
                <a:cs typeface="Times New Roman" panose="02020603050405020304" pitchFamily="18" charset="0"/>
              </a:rPr>
              <a:t>Two hundred meters north of  the mouth of Ten Mile River several sea stacks have been uplifted and isolated from </a:t>
            </a:r>
            <a:r>
              <a:rPr lang="en-US" sz="1000" dirty="0">
                <a:latin typeface="Times New Roman" panose="02020603050405020304" pitchFamily="18" charset="0"/>
                <a:cs typeface="Times New Roman" panose="02020603050405020304" pitchFamily="18" charset="0"/>
              </a:rPr>
              <a:t>the wave </a:t>
            </a:r>
            <a:r>
              <a:rPr lang="en-US" sz="1000" dirty="0" smtClean="0">
                <a:latin typeface="Times New Roman" panose="02020603050405020304" pitchFamily="18" charset="0"/>
                <a:cs typeface="Times New Roman" panose="02020603050405020304" pitchFamily="18" charset="0"/>
              </a:rPr>
              <a:t>action </a:t>
            </a:r>
            <a:r>
              <a:rPr lang="en-US" sz="1000" dirty="0">
                <a:latin typeface="Times New Roman" panose="02020603050405020304" pitchFamily="18" charset="0"/>
                <a:cs typeface="Times New Roman" panose="02020603050405020304" pitchFamily="18" charset="0"/>
              </a:rPr>
              <a:t>that </a:t>
            </a:r>
            <a:r>
              <a:rPr lang="en-US" sz="1000" dirty="0" smtClean="0">
                <a:latin typeface="Times New Roman" panose="02020603050405020304" pitchFamily="18" charset="0"/>
                <a:cs typeface="Times New Roman" panose="02020603050405020304" pitchFamily="18" charset="0"/>
              </a:rPr>
              <a:t>carved them. The stacks now are surrounded by sandy beach deposits.</a:t>
            </a:r>
            <a:endParaRPr lang="en-US" sz="1000" dirty="0">
              <a:latin typeface="Times New Roman" panose="02020603050405020304" pitchFamily="18" charset="0"/>
              <a:cs typeface="Times New Roman" panose="02020603050405020304" pitchFamily="18" charset="0"/>
            </a:endParaRPr>
          </a:p>
        </p:txBody>
      </p:sp>
      <p:pic>
        <p:nvPicPr>
          <p:cNvPr id="27" name="Picture 2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240063" y="4383395"/>
            <a:ext cx="3291840" cy="2235099"/>
          </a:xfrm>
          <a:prstGeom prst="rect">
            <a:avLst/>
          </a:prstGeom>
        </p:spPr>
      </p:pic>
      <p:cxnSp>
        <p:nvCxnSpPr>
          <p:cNvPr id="11" name="Straight Arrow Connector 10"/>
          <p:cNvCxnSpPr/>
          <p:nvPr/>
        </p:nvCxnSpPr>
        <p:spPr>
          <a:xfrm>
            <a:off x="8178247" y="7181518"/>
            <a:ext cx="5400578" cy="1763137"/>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8278935" y="8815901"/>
            <a:ext cx="5482355" cy="388018"/>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8178247" y="9882121"/>
            <a:ext cx="6255331" cy="2404738"/>
          </a:xfrm>
          <a:prstGeom prst="straightConnector1">
            <a:avLst/>
          </a:prstGeom>
          <a:ln w="19050">
            <a:solidFill>
              <a:srgbClr val="990000"/>
            </a:solidFill>
            <a:tailEnd type="arrow"/>
          </a:ln>
        </p:spPr>
        <p:style>
          <a:lnRef idx="1">
            <a:schemeClr val="accent1"/>
          </a:lnRef>
          <a:fillRef idx="0">
            <a:schemeClr val="accent1"/>
          </a:fillRef>
          <a:effectRef idx="0">
            <a:schemeClr val="accent1"/>
          </a:effectRef>
          <a:fontRef idx="minor">
            <a:schemeClr val="tx1"/>
          </a:fontRef>
        </p:style>
      </p:cxnSp>
      <p:pic>
        <p:nvPicPr>
          <p:cNvPr id="52" name="Picture 5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245819" y="7985654"/>
            <a:ext cx="3267022" cy="2252373"/>
          </a:xfrm>
          <a:prstGeom prst="rect">
            <a:avLst/>
          </a:prstGeom>
        </p:spPr>
      </p:pic>
      <p:sp>
        <p:nvSpPr>
          <p:cNvPr id="57" name="TextBox 56"/>
          <p:cNvSpPr txBox="1"/>
          <p:nvPr/>
        </p:nvSpPr>
        <p:spPr>
          <a:xfrm>
            <a:off x="1161870" y="10237692"/>
            <a:ext cx="3370033" cy="707846"/>
          </a:xfrm>
          <a:prstGeom prst="rect">
            <a:avLst/>
          </a:prstGeom>
          <a:noFill/>
        </p:spPr>
        <p:txBody>
          <a:bodyPr wrap="square" lIns="91389" tIns="45700" rIns="91389" bIns="45700" rtlCol="0">
            <a:spAutoFit/>
          </a:bodyPr>
          <a:lstStyle/>
          <a:p>
            <a:r>
              <a:rPr lang="en-US" sz="1000" b="1" dirty="0" smtClean="0">
                <a:latin typeface="Times New Roman" panose="02020603050405020304" pitchFamily="18" charset="0"/>
                <a:cs typeface="Times New Roman" panose="02020603050405020304" pitchFamily="18" charset="0"/>
              </a:rPr>
              <a:t>Fig. 3 </a:t>
            </a:r>
            <a:r>
              <a:rPr lang="en-US" sz="1000" dirty="0" smtClean="0">
                <a:latin typeface="Times New Roman" panose="02020603050405020304" pitchFamily="18" charset="0"/>
                <a:cs typeface="Times New Roman" panose="02020603050405020304" pitchFamily="18" charset="0"/>
              </a:rPr>
              <a:t>Steep bedrock </a:t>
            </a:r>
            <a:r>
              <a:rPr lang="en-US" sz="1000" dirty="0">
                <a:latin typeface="Times New Roman" panose="02020603050405020304" pitchFamily="18" charset="0"/>
                <a:cs typeface="Times New Roman" panose="02020603050405020304" pitchFamily="18" charset="0"/>
              </a:rPr>
              <a:t>sea </a:t>
            </a:r>
            <a:r>
              <a:rPr lang="en-US" sz="1000" dirty="0" smtClean="0">
                <a:latin typeface="Times New Roman" panose="02020603050405020304" pitchFamily="18" charset="0"/>
                <a:cs typeface="Times New Roman" panose="02020603050405020304" pitchFamily="18" charset="0"/>
              </a:rPr>
              <a:t>cliffs, 10 </a:t>
            </a:r>
            <a:r>
              <a:rPr lang="en-US" sz="1000" dirty="0">
                <a:latin typeface="Times New Roman" panose="02020603050405020304" pitchFamily="18" charset="0"/>
                <a:cs typeface="Times New Roman" panose="02020603050405020304" pitchFamily="18" charset="0"/>
              </a:rPr>
              <a:t>to </a:t>
            </a:r>
            <a:r>
              <a:rPr lang="en-US" sz="1000" dirty="0" smtClean="0">
                <a:latin typeface="Times New Roman" panose="02020603050405020304" pitchFamily="18" charset="0"/>
                <a:cs typeface="Times New Roman" panose="02020603050405020304" pitchFamily="18" charset="0"/>
              </a:rPr>
              <a:t>20 m high, abruptly dominate </a:t>
            </a:r>
            <a:r>
              <a:rPr lang="en-US" sz="1000" dirty="0">
                <a:latin typeface="Times New Roman" panose="02020603050405020304" pitchFamily="18" charset="0"/>
                <a:cs typeface="Times New Roman" panose="02020603050405020304" pitchFamily="18" charset="0"/>
              </a:rPr>
              <a:t>the </a:t>
            </a:r>
            <a:r>
              <a:rPr lang="en-US" sz="1000" dirty="0" smtClean="0">
                <a:latin typeface="Times New Roman" panose="02020603050405020304" pitchFamily="18" charset="0"/>
                <a:cs typeface="Times New Roman" panose="02020603050405020304" pitchFamily="18" charset="0"/>
              </a:rPr>
              <a:t>coastline immediately north </a:t>
            </a:r>
            <a:r>
              <a:rPr lang="en-US" sz="1000" dirty="0">
                <a:latin typeface="Times New Roman" panose="02020603050405020304" pitchFamily="18" charset="0"/>
                <a:cs typeface="Times New Roman" panose="02020603050405020304" pitchFamily="18" charset="0"/>
              </a:rPr>
              <a:t>of </a:t>
            </a:r>
            <a:r>
              <a:rPr lang="en-US" sz="1000" dirty="0" smtClean="0">
                <a:latin typeface="Times New Roman" panose="02020603050405020304" pitchFamily="18" charset="0"/>
                <a:cs typeface="Times New Roman" panose="02020603050405020304" pitchFamily="18" charset="0"/>
              </a:rPr>
              <a:t>Ten </a:t>
            </a:r>
            <a:r>
              <a:rPr lang="en-US" sz="1000" dirty="0">
                <a:latin typeface="Times New Roman" panose="02020603050405020304" pitchFamily="18" charset="0"/>
                <a:cs typeface="Times New Roman" panose="02020603050405020304" pitchFamily="18" charset="0"/>
              </a:rPr>
              <a:t>Mile </a:t>
            </a:r>
            <a:r>
              <a:rPr lang="en-US" sz="1000" dirty="0" smtClean="0">
                <a:latin typeface="Times New Roman" panose="02020603050405020304" pitchFamily="18" charset="0"/>
                <a:cs typeface="Times New Roman" panose="02020603050405020304" pitchFamily="18" charset="0"/>
              </a:rPr>
              <a:t>River. To the south, cliffs are absent for </a:t>
            </a:r>
            <a:r>
              <a:rPr lang="en-US" sz="1000" dirty="0">
                <a:latin typeface="Times New Roman" panose="02020603050405020304" pitchFamily="18" charset="0"/>
                <a:cs typeface="Times New Roman" panose="02020603050405020304" pitchFamily="18" charset="0"/>
              </a:rPr>
              <a:t>~</a:t>
            </a:r>
            <a:r>
              <a:rPr lang="en-US" sz="1000" dirty="0" smtClean="0">
                <a:latin typeface="Times New Roman" panose="02020603050405020304" pitchFamily="18" charset="0"/>
                <a:cs typeface="Times New Roman" panose="02020603050405020304" pitchFamily="18" charset="0"/>
              </a:rPr>
              <a:t>6 </a:t>
            </a:r>
            <a:r>
              <a:rPr lang="en-US" sz="1000" dirty="0" smtClean="0">
                <a:latin typeface="Times New Roman" panose="02020603050405020304" pitchFamily="18" charset="0"/>
                <a:cs typeface="Times New Roman" panose="02020603050405020304" pitchFamily="18" charset="0"/>
              </a:rPr>
              <a:t>km and the shoreline consists of open sandy beach and active dunes (see fig. 7).</a:t>
            </a:r>
            <a:endParaRPr lang="en-US" sz="1000" dirty="0">
              <a:latin typeface="Times New Roman" panose="02020603050405020304" pitchFamily="18" charset="0"/>
              <a:cs typeface="Times New Roman" panose="02020603050405020304" pitchFamily="18" charset="0"/>
            </a:endParaRPr>
          </a:p>
        </p:txBody>
      </p:sp>
      <p:sp>
        <p:nvSpPr>
          <p:cNvPr id="104" name="TextBox 103"/>
          <p:cNvSpPr txBox="1"/>
          <p:nvPr/>
        </p:nvSpPr>
        <p:spPr>
          <a:xfrm>
            <a:off x="1141514" y="15181959"/>
            <a:ext cx="4860180" cy="507791"/>
          </a:xfrm>
          <a:prstGeom prst="rect">
            <a:avLst/>
          </a:prstGeom>
          <a:noFill/>
        </p:spPr>
        <p:txBody>
          <a:bodyPr wrap="square" lIns="91389" tIns="45700" rIns="91389" bIns="45700" rtlCol="0">
            <a:spAutoFit/>
          </a:bodyPr>
          <a:lstStyle/>
          <a:p>
            <a:r>
              <a:rPr lang="en-US" sz="2700" b="1" dirty="0">
                <a:latin typeface="Times New Roman" panose="02020603050405020304" pitchFamily="18" charset="0"/>
                <a:cs typeface="Times New Roman" panose="02020603050405020304" pitchFamily="18" charset="0"/>
              </a:rPr>
              <a:t>NNW </a:t>
            </a:r>
            <a:r>
              <a:rPr lang="en-US" sz="2700" b="1" dirty="0" smtClean="0">
                <a:latin typeface="Times New Roman" panose="02020603050405020304" pitchFamily="18" charset="0"/>
                <a:cs typeface="Times New Roman" panose="02020603050405020304" pitchFamily="18" charset="0"/>
              </a:rPr>
              <a:t>dipping bedrock “ramp”:</a:t>
            </a:r>
            <a:endParaRPr lang="en-US" sz="2700" b="1" dirty="0">
              <a:latin typeface="Times New Roman" panose="02020603050405020304" pitchFamily="18" charset="0"/>
              <a:cs typeface="Times New Roman" panose="02020603050405020304" pitchFamily="18" charset="0"/>
            </a:endParaRPr>
          </a:p>
        </p:txBody>
      </p:sp>
      <p:sp>
        <p:nvSpPr>
          <p:cNvPr id="106" name="TextBox 105"/>
          <p:cNvSpPr txBox="1"/>
          <p:nvPr/>
        </p:nvSpPr>
        <p:spPr>
          <a:xfrm>
            <a:off x="1149132" y="18020690"/>
            <a:ext cx="3468069" cy="861734"/>
          </a:xfrm>
          <a:prstGeom prst="rect">
            <a:avLst/>
          </a:prstGeom>
          <a:noFill/>
        </p:spPr>
        <p:txBody>
          <a:bodyPr wrap="square" lIns="91389" tIns="45700" rIns="91389" bIns="45700" rtlCol="0">
            <a:spAutoFit/>
          </a:bodyPr>
          <a:lstStyle/>
          <a:p>
            <a:r>
              <a:rPr lang="en-US" sz="1000" b="1" dirty="0" smtClean="0">
                <a:latin typeface="Times New Roman" panose="02020603050405020304" pitchFamily="18" charset="0"/>
                <a:cs typeface="Times New Roman" panose="02020603050405020304" pitchFamily="18" charset="0"/>
              </a:rPr>
              <a:t>Fig. 7  </a:t>
            </a:r>
            <a:r>
              <a:rPr lang="en-US" sz="1000" dirty="0" smtClean="0">
                <a:latin typeface="Times New Roman" panose="02020603050405020304" pitchFamily="18" charset="0"/>
                <a:cs typeface="Times New Roman" panose="02020603050405020304" pitchFamily="18" charset="0"/>
              </a:rPr>
              <a:t>At the south </a:t>
            </a:r>
            <a:r>
              <a:rPr lang="en-US" sz="1000" dirty="0">
                <a:latin typeface="Times New Roman" panose="02020603050405020304" pitchFamily="18" charset="0"/>
                <a:cs typeface="Times New Roman" panose="02020603050405020304" pitchFamily="18" charset="0"/>
              </a:rPr>
              <a:t>end of the </a:t>
            </a:r>
            <a:r>
              <a:rPr lang="en-US" sz="1000" dirty="0" smtClean="0">
                <a:latin typeface="Times New Roman" panose="02020603050405020304" pitchFamily="18" charset="0"/>
                <a:cs typeface="Times New Roman" panose="02020603050405020304" pitchFamily="18" charset="0"/>
              </a:rPr>
              <a:t>Ten Mile dune field, the bedrock platform and overlying sedimentary </a:t>
            </a:r>
            <a:r>
              <a:rPr lang="en-US" sz="1000" dirty="0">
                <a:latin typeface="Times New Roman" panose="02020603050405020304" pitchFamily="18" charset="0"/>
                <a:cs typeface="Times New Roman" panose="02020603050405020304" pitchFamily="18" charset="0"/>
              </a:rPr>
              <a:t>section </a:t>
            </a:r>
            <a:r>
              <a:rPr lang="en-US" sz="1000" dirty="0" smtClean="0">
                <a:latin typeface="Times New Roman" panose="02020603050405020304" pitchFamily="18" charset="0"/>
                <a:cs typeface="Times New Roman" panose="02020603050405020304" pitchFamily="18" charset="0"/>
              </a:rPr>
              <a:t>dip NNW, eventually disappearing beneath sandy beach deposits.  </a:t>
            </a:r>
            <a:r>
              <a:rPr lang="en-US" sz="1000" dirty="0">
                <a:latin typeface="Times New Roman" panose="02020603050405020304" pitchFamily="18" charset="0"/>
                <a:cs typeface="Times New Roman" panose="02020603050405020304" pitchFamily="18" charset="0"/>
              </a:rPr>
              <a:t>B</a:t>
            </a:r>
            <a:r>
              <a:rPr lang="en-US" sz="1000" dirty="0" smtClean="0">
                <a:latin typeface="Times New Roman" panose="02020603050405020304" pitchFamily="18" charset="0"/>
                <a:cs typeface="Times New Roman" panose="02020603050405020304" pitchFamily="18" charset="0"/>
              </a:rPr>
              <a:t>edrock emerges ~ 6 km to the north</a:t>
            </a:r>
            <a:r>
              <a:rPr lang="en-US" sz="1000" dirty="0">
                <a:latin typeface="Times New Roman" panose="02020603050405020304" pitchFamily="18" charset="0"/>
                <a:cs typeface="Times New Roman" panose="02020603050405020304" pitchFamily="18" charset="0"/>
              </a:rPr>
              <a:t> </a:t>
            </a:r>
            <a:r>
              <a:rPr lang="en-US" sz="1000" dirty="0" smtClean="0">
                <a:latin typeface="Times New Roman" panose="02020603050405020304" pitchFamily="18" charset="0"/>
                <a:cs typeface="Times New Roman" panose="02020603050405020304" pitchFamily="18" charset="0"/>
              </a:rPr>
              <a:t>to form 10 to 20-meter-high sea cliffs and the north embankment of the Ten </a:t>
            </a:r>
            <a:r>
              <a:rPr lang="en-US" sz="1000" dirty="0">
                <a:latin typeface="Times New Roman" panose="02020603050405020304" pitchFamily="18" charset="0"/>
                <a:cs typeface="Times New Roman" panose="02020603050405020304" pitchFamily="18" charset="0"/>
              </a:rPr>
              <a:t>Mile </a:t>
            </a:r>
            <a:r>
              <a:rPr lang="en-US" sz="1000" dirty="0" smtClean="0">
                <a:latin typeface="Times New Roman" panose="02020603050405020304" pitchFamily="18" charset="0"/>
                <a:cs typeface="Times New Roman" panose="02020603050405020304" pitchFamily="18" charset="0"/>
              </a:rPr>
              <a:t>River</a:t>
            </a:r>
            <a:r>
              <a:rPr lang="en-US" sz="1000" dirty="0">
                <a:latin typeface="Times New Roman" panose="02020603050405020304" pitchFamily="18" charset="0"/>
                <a:cs typeface="Times New Roman" panose="02020603050405020304" pitchFamily="18" charset="0"/>
              </a:rPr>
              <a:t> </a:t>
            </a:r>
            <a:r>
              <a:rPr lang="en-US" sz="1000" dirty="0" smtClean="0">
                <a:latin typeface="Times New Roman" panose="02020603050405020304" pitchFamily="18" charset="0"/>
                <a:cs typeface="Times New Roman" panose="02020603050405020304" pitchFamily="18" charset="0"/>
              </a:rPr>
              <a:t>estuary. </a:t>
            </a:r>
            <a:endParaRPr lang="en-US" sz="1000" dirty="0">
              <a:latin typeface="Times New Roman" panose="02020603050405020304" pitchFamily="18" charset="0"/>
              <a:cs typeface="Times New Roman" panose="02020603050405020304" pitchFamily="18" charset="0"/>
            </a:endParaRPr>
          </a:p>
        </p:txBody>
      </p:sp>
      <p:cxnSp>
        <p:nvCxnSpPr>
          <p:cNvPr id="108" name="Straight Arrow Connector 107"/>
          <p:cNvCxnSpPr/>
          <p:nvPr/>
        </p:nvCxnSpPr>
        <p:spPr>
          <a:xfrm flipV="1">
            <a:off x="4702205" y="13576950"/>
            <a:ext cx="7678771" cy="2761211"/>
          </a:xfrm>
          <a:prstGeom prst="straightConnector1">
            <a:avLst/>
          </a:prstGeom>
          <a:ln w="19050">
            <a:solidFill>
              <a:srgbClr val="C00000"/>
            </a:solidFill>
            <a:tailEnd type="arrow"/>
          </a:ln>
        </p:spPr>
        <p:style>
          <a:lnRef idx="1">
            <a:schemeClr val="dk1"/>
          </a:lnRef>
          <a:fillRef idx="0">
            <a:schemeClr val="dk1"/>
          </a:fillRef>
          <a:effectRef idx="0">
            <a:schemeClr val="dk1"/>
          </a:effectRef>
          <a:fontRef idx="minor">
            <a:schemeClr val="tx1"/>
          </a:fontRef>
        </p:style>
      </p:cxnSp>
      <p:sp>
        <p:nvSpPr>
          <p:cNvPr id="122" name="TextBox 121"/>
          <p:cNvSpPr txBox="1"/>
          <p:nvPr/>
        </p:nvSpPr>
        <p:spPr>
          <a:xfrm>
            <a:off x="2037749" y="2773051"/>
            <a:ext cx="6366712" cy="754012"/>
          </a:xfrm>
          <a:prstGeom prst="rect">
            <a:avLst/>
          </a:prstGeom>
          <a:noFill/>
          <a:ln>
            <a:noFill/>
          </a:ln>
        </p:spPr>
        <p:txBody>
          <a:bodyPr wrap="square" lIns="91389" tIns="45700" rIns="91389" bIns="45700" rtlCol="0">
            <a:spAutoFit/>
          </a:bodyPr>
          <a:lstStyle/>
          <a:p>
            <a:r>
              <a:rPr lang="en-US" sz="4300" b="1" u="sng" dirty="0">
                <a:solidFill>
                  <a:srgbClr val="C00000"/>
                </a:solidFill>
                <a:latin typeface="Times New Roman" panose="02020603050405020304" pitchFamily="18" charset="0"/>
                <a:cs typeface="Times New Roman" panose="02020603050405020304" pitchFamily="18" charset="0"/>
              </a:rPr>
              <a:t>Northern Fault Zone</a:t>
            </a:r>
          </a:p>
        </p:txBody>
      </p:sp>
      <p:sp>
        <p:nvSpPr>
          <p:cNvPr id="14" name="TextBox 13"/>
          <p:cNvSpPr txBox="1"/>
          <p:nvPr/>
        </p:nvSpPr>
        <p:spPr>
          <a:xfrm>
            <a:off x="24885373" y="2832913"/>
            <a:ext cx="5029200" cy="754018"/>
          </a:xfrm>
          <a:prstGeom prst="rect">
            <a:avLst/>
          </a:prstGeom>
          <a:noFill/>
        </p:spPr>
        <p:txBody>
          <a:bodyPr wrap="square" lIns="91399" tIns="45703" rIns="91399" bIns="45703" rtlCol="0">
            <a:spAutoFit/>
          </a:bodyPr>
          <a:lstStyle/>
          <a:p>
            <a:r>
              <a:rPr lang="en-US" sz="4300" b="1" u="sng" dirty="0">
                <a:solidFill>
                  <a:srgbClr val="C00000"/>
                </a:solidFill>
                <a:latin typeface="Times New Roman" panose="02020603050405020304" pitchFamily="18" charset="0"/>
                <a:cs typeface="Times New Roman" panose="02020603050405020304" pitchFamily="18" charset="0"/>
              </a:rPr>
              <a:t>S</a:t>
            </a:r>
            <a:r>
              <a:rPr lang="en-US" sz="4300" b="1" u="sng" dirty="0" smtClean="0">
                <a:solidFill>
                  <a:srgbClr val="C00000"/>
                </a:solidFill>
                <a:latin typeface="Times New Roman" panose="02020603050405020304" pitchFamily="18" charset="0"/>
                <a:cs typeface="Times New Roman" panose="02020603050405020304" pitchFamily="18" charset="0"/>
              </a:rPr>
              <a:t>edimentary </a:t>
            </a:r>
            <a:r>
              <a:rPr lang="en-US" sz="4300" b="1" u="sng" dirty="0">
                <a:solidFill>
                  <a:srgbClr val="C00000"/>
                </a:solidFill>
                <a:latin typeface="Times New Roman" panose="02020603050405020304" pitchFamily="18" charset="0"/>
                <a:cs typeface="Times New Roman" panose="02020603050405020304" pitchFamily="18" charset="0"/>
              </a:rPr>
              <a:t>section </a:t>
            </a:r>
            <a:endParaRPr lang="en-US" sz="4300" b="1" u="sng" dirty="0" smtClean="0">
              <a:solidFill>
                <a:srgbClr val="C00000"/>
              </a:solidFill>
              <a:latin typeface="Times New Roman" panose="02020603050405020304" pitchFamily="18" charset="0"/>
              <a:cs typeface="Times New Roman" panose="02020603050405020304" pitchFamily="18" charset="0"/>
            </a:endParaRPr>
          </a:p>
        </p:txBody>
      </p:sp>
      <p:sp>
        <p:nvSpPr>
          <p:cNvPr id="23" name="Right Arrow 22"/>
          <p:cNvSpPr/>
          <p:nvPr/>
        </p:nvSpPr>
        <p:spPr>
          <a:xfrm rot="12975304">
            <a:off x="14977270" y="10993401"/>
            <a:ext cx="550012" cy="168847"/>
          </a:xfrm>
          <a:prstGeom prst="rightArrow">
            <a:avLst>
              <a:gd name="adj1" fmla="val 50000"/>
              <a:gd name="adj2" fmla="val 4985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399" tIns="45703" rIns="91399" bIns="45703" spcCol="0" rtlCol="0" anchor="ctr"/>
          <a:lstStyle/>
          <a:p>
            <a:pPr algn="ctr"/>
            <a:endParaRPr lang="en-US">
              <a:solidFill>
                <a:schemeClr val="tx1"/>
              </a:solidFill>
            </a:endParaRPr>
          </a:p>
        </p:txBody>
      </p:sp>
      <p:cxnSp>
        <p:nvCxnSpPr>
          <p:cNvPr id="152" name="Straight Arrow Connector 151"/>
          <p:cNvCxnSpPr/>
          <p:nvPr/>
        </p:nvCxnSpPr>
        <p:spPr>
          <a:xfrm flipH="1">
            <a:off x="6323606" y="12286859"/>
            <a:ext cx="249514" cy="342413"/>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56" name="Straight Arrow Connector 155"/>
          <p:cNvCxnSpPr/>
          <p:nvPr/>
        </p:nvCxnSpPr>
        <p:spPr>
          <a:xfrm flipH="1">
            <a:off x="6013203" y="12162370"/>
            <a:ext cx="252418" cy="322249"/>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rot="2085467" flipH="1">
            <a:off x="14827920" y="10473962"/>
            <a:ext cx="848711" cy="492443"/>
          </a:xfrm>
          <a:prstGeom prst="rect">
            <a:avLst/>
          </a:prstGeom>
        </p:spPr>
        <p:txBody>
          <a:bodyPr wrap="square">
            <a:spAutoFit/>
          </a:bodyPr>
          <a:lstStyle/>
          <a:p>
            <a:pPr lvl="0"/>
            <a:r>
              <a:rPr lang="en-US" sz="1300" dirty="0">
                <a:solidFill>
                  <a:prstClr val="black"/>
                </a:solidFill>
                <a:latin typeface="Times New Roman" panose="02020603050405020304" pitchFamily="18" charset="0"/>
                <a:cs typeface="Times New Roman" panose="02020603050405020304" pitchFamily="18" charset="0"/>
              </a:rPr>
              <a:t>fault</a:t>
            </a:r>
          </a:p>
          <a:p>
            <a:pPr lvl="0"/>
            <a:r>
              <a:rPr lang="en-US" sz="1300" dirty="0">
                <a:solidFill>
                  <a:prstClr val="black"/>
                </a:solidFill>
              </a:rPr>
              <a:t>zone</a:t>
            </a:r>
          </a:p>
        </p:txBody>
      </p:sp>
      <p:cxnSp>
        <p:nvCxnSpPr>
          <p:cNvPr id="89" name="Straight Connector 88"/>
          <p:cNvCxnSpPr/>
          <p:nvPr/>
        </p:nvCxnSpPr>
        <p:spPr>
          <a:xfrm flipV="1">
            <a:off x="12966015" y="12600092"/>
            <a:ext cx="6815303" cy="1516369"/>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28357224" y="13510477"/>
            <a:ext cx="3483105" cy="892552"/>
          </a:xfrm>
          <a:prstGeom prst="rect">
            <a:avLst/>
          </a:prstGeom>
          <a:noFill/>
        </p:spPr>
        <p:txBody>
          <a:bodyPr wrap="square" rtlCol="0">
            <a:spAutoFit/>
          </a:bodyPr>
          <a:lstStyle/>
          <a:p>
            <a:r>
              <a:rPr lang="en-US" sz="1000" b="1" dirty="0" smtClean="0">
                <a:latin typeface="Times New Roman" panose="02020603050405020304" pitchFamily="18" charset="0"/>
                <a:cs typeface="Times New Roman" panose="02020603050405020304" pitchFamily="18" charset="0"/>
              </a:rPr>
              <a:t>Fig. 22</a:t>
            </a:r>
            <a:r>
              <a:rPr lang="en-US" sz="1200" b="1" dirty="0" smtClean="0">
                <a:latin typeface="Times New Roman" panose="02020603050405020304" pitchFamily="18" charset="0"/>
                <a:cs typeface="Times New Roman" panose="02020603050405020304" pitchFamily="18" charset="0"/>
              </a:rPr>
              <a:t> </a:t>
            </a:r>
            <a:r>
              <a:rPr lang="en-US" sz="1000" dirty="0" smtClean="0">
                <a:latin typeface="Times New Roman" panose="02020603050405020304" pitchFamily="18" charset="0"/>
                <a:cs typeface="Times New Roman" panose="02020603050405020304" pitchFamily="18" charset="0"/>
              </a:rPr>
              <a:t>The uppermost layer of the sedimentary section is a sandy marsh deposit containing multiple small tree stumps (&lt; 15 cm dia.).  Several of the stumps are partially uprooted and have a pronounced landward lean.  A </a:t>
            </a:r>
            <a:r>
              <a:rPr lang="en-US" sz="1000" baseline="30000" dirty="0" smtClean="0">
                <a:latin typeface="Times New Roman" panose="02020603050405020304" pitchFamily="18" charset="0"/>
                <a:cs typeface="Times New Roman" panose="02020603050405020304" pitchFamily="18" charset="0"/>
              </a:rPr>
              <a:t>14</a:t>
            </a:r>
            <a:r>
              <a:rPr lang="en-US" sz="1000" dirty="0" smtClean="0">
                <a:latin typeface="Times New Roman" panose="02020603050405020304" pitchFamily="18" charset="0"/>
                <a:cs typeface="Times New Roman" panose="02020603050405020304" pitchFamily="18" charset="0"/>
              </a:rPr>
              <a:t>C date on one of the stumps indicates an age of  2,450  +/- 60 BP.</a:t>
            </a:r>
            <a:endParaRPr lang="en-US" sz="1000" dirty="0">
              <a:latin typeface="Times New Roman" panose="02020603050405020304" pitchFamily="18" charset="0"/>
              <a:cs typeface="Times New Roman" panose="02020603050405020304" pitchFamily="18" charset="0"/>
            </a:endParaRPr>
          </a:p>
        </p:txBody>
      </p:sp>
      <p:sp>
        <p:nvSpPr>
          <p:cNvPr id="31" name="TextBox 30"/>
          <p:cNvSpPr txBox="1"/>
          <p:nvPr/>
        </p:nvSpPr>
        <p:spPr>
          <a:xfrm>
            <a:off x="12686554" y="14110010"/>
            <a:ext cx="501443" cy="246221"/>
          </a:xfrm>
          <a:prstGeom prst="rect">
            <a:avLst/>
          </a:prstGeom>
          <a:noFill/>
        </p:spPr>
        <p:txBody>
          <a:bodyPr wrap="square" rtlCol="0">
            <a:spAutoFit/>
          </a:bodyPr>
          <a:lstStyle/>
          <a:p>
            <a:r>
              <a:rPr lang="en-US" sz="1000" b="1" dirty="0" smtClean="0">
                <a:latin typeface="Times New Roman" panose="02020603050405020304" pitchFamily="18" charset="0"/>
                <a:cs typeface="Times New Roman" panose="02020603050405020304" pitchFamily="18" charset="0"/>
              </a:rPr>
              <a:t>Fig. 8</a:t>
            </a:r>
            <a:endParaRPr lang="en-US" sz="1000" b="1" dirty="0">
              <a:latin typeface="Times New Roman" panose="02020603050405020304" pitchFamily="18" charset="0"/>
              <a:cs typeface="Times New Roman" panose="02020603050405020304" pitchFamily="18" charset="0"/>
            </a:endParaRPr>
          </a:p>
        </p:txBody>
      </p:sp>
      <p:sp>
        <p:nvSpPr>
          <p:cNvPr id="32" name="TextBox 31"/>
          <p:cNvSpPr txBox="1"/>
          <p:nvPr/>
        </p:nvSpPr>
        <p:spPr>
          <a:xfrm>
            <a:off x="17904011" y="12549816"/>
            <a:ext cx="578429" cy="246221"/>
          </a:xfrm>
          <a:prstGeom prst="rect">
            <a:avLst/>
          </a:prstGeom>
          <a:noFill/>
        </p:spPr>
        <p:txBody>
          <a:bodyPr wrap="square" rtlCol="0">
            <a:spAutoFit/>
          </a:bodyPr>
          <a:lstStyle/>
          <a:p>
            <a:r>
              <a:rPr lang="en-US" sz="1000" b="1" dirty="0" smtClean="0">
                <a:latin typeface="Times New Roman" panose="02020603050405020304" pitchFamily="18" charset="0"/>
                <a:cs typeface="Times New Roman" panose="02020603050405020304" pitchFamily="18" charset="0"/>
              </a:rPr>
              <a:t>Fig. 9</a:t>
            </a:r>
            <a:endParaRPr lang="en-US" sz="1000" b="1" dirty="0">
              <a:latin typeface="Times New Roman" panose="02020603050405020304" pitchFamily="18" charset="0"/>
              <a:cs typeface="Times New Roman" panose="02020603050405020304" pitchFamily="18" charset="0"/>
            </a:endParaRPr>
          </a:p>
        </p:txBody>
      </p:sp>
      <p:sp>
        <p:nvSpPr>
          <p:cNvPr id="38" name="TextBox 37"/>
          <p:cNvSpPr txBox="1"/>
          <p:nvPr/>
        </p:nvSpPr>
        <p:spPr>
          <a:xfrm>
            <a:off x="21421447" y="18179054"/>
            <a:ext cx="1021370" cy="307777"/>
          </a:xfrm>
          <a:prstGeom prst="rect">
            <a:avLst/>
          </a:prstGeom>
          <a:noFill/>
        </p:spPr>
        <p:txBody>
          <a:bodyPr wrap="none" rtlCol="0">
            <a:spAutoFit/>
          </a:bodyPr>
          <a:lstStyle/>
          <a:p>
            <a:r>
              <a:rPr lang="en-US" sz="1400" b="1" u="sng" dirty="0" smtClean="0">
                <a:latin typeface="Times New Roman" panose="02020603050405020304" pitchFamily="18" charset="0"/>
                <a:cs typeface="Times New Roman" panose="02020603050405020304" pitchFamily="18" charset="0"/>
              </a:rPr>
              <a:t>References</a:t>
            </a:r>
            <a:endParaRPr lang="en-US" sz="1400" b="1" u="sng" dirty="0">
              <a:latin typeface="Times New Roman" panose="02020603050405020304" pitchFamily="18" charset="0"/>
              <a:cs typeface="Times New Roman" panose="02020603050405020304" pitchFamily="18" charset="0"/>
            </a:endParaRPr>
          </a:p>
        </p:txBody>
      </p:sp>
      <p:sp>
        <p:nvSpPr>
          <p:cNvPr id="39" name="TextBox 38"/>
          <p:cNvSpPr txBox="1"/>
          <p:nvPr/>
        </p:nvSpPr>
        <p:spPr>
          <a:xfrm>
            <a:off x="6687769" y="18105923"/>
            <a:ext cx="3468846" cy="861774"/>
          </a:xfrm>
          <a:prstGeom prst="rect">
            <a:avLst/>
          </a:prstGeom>
          <a:noFill/>
        </p:spPr>
        <p:txBody>
          <a:bodyPr wrap="square" rtlCol="0">
            <a:spAutoFit/>
          </a:bodyPr>
          <a:lstStyle/>
          <a:p>
            <a:r>
              <a:rPr lang="en-US" sz="1000" b="1" dirty="0" smtClean="0">
                <a:latin typeface="Times New Roman" panose="02020603050405020304" pitchFamily="18" charset="0"/>
                <a:cs typeface="Times New Roman" panose="02020603050405020304" pitchFamily="18" charset="0"/>
              </a:rPr>
              <a:t>Fig. 10  </a:t>
            </a:r>
            <a:r>
              <a:rPr lang="en-US" sz="1000" dirty="0" smtClean="0">
                <a:latin typeface="Times New Roman" panose="02020603050405020304" pitchFamily="18" charset="0"/>
                <a:cs typeface="Times New Roman" panose="02020603050405020304" pitchFamily="18" charset="0"/>
              </a:rPr>
              <a:t>A recent trace of the reverse fault was exhumed from beneath modern beach deposits at the south end of the Ten Mile dune field during the winter of 1997-98. East of the fault (U) a 2-meter-thick clay and crushed-rock gouge zone was revealed, while to the west (D), older beach sand was exposed.</a:t>
            </a:r>
          </a:p>
        </p:txBody>
      </p:sp>
      <p:sp>
        <p:nvSpPr>
          <p:cNvPr id="43" name="TextBox 42"/>
          <p:cNvSpPr txBox="1"/>
          <p:nvPr/>
        </p:nvSpPr>
        <p:spPr>
          <a:xfrm>
            <a:off x="13809590" y="18130569"/>
            <a:ext cx="3548749" cy="707886"/>
          </a:xfrm>
          <a:prstGeom prst="rect">
            <a:avLst/>
          </a:prstGeom>
          <a:noFill/>
        </p:spPr>
        <p:txBody>
          <a:bodyPr wrap="square" rtlCol="0">
            <a:spAutoFit/>
          </a:bodyPr>
          <a:lstStyle/>
          <a:p>
            <a:r>
              <a:rPr lang="en-US" sz="1000" b="1" dirty="0" smtClean="0">
                <a:latin typeface="Times New Roman" panose="02020603050405020304" pitchFamily="18" charset="0"/>
                <a:cs typeface="Times New Roman" panose="02020603050405020304" pitchFamily="18" charset="0"/>
              </a:rPr>
              <a:t>Fig. 12  </a:t>
            </a:r>
            <a:r>
              <a:rPr lang="en-US" sz="1000" dirty="0" smtClean="0">
                <a:latin typeface="Times New Roman" panose="02020603050405020304" pitchFamily="18" charset="0"/>
                <a:cs typeface="Times New Roman" panose="02020603050405020304" pitchFamily="18" charset="0"/>
              </a:rPr>
              <a:t>View south along the fault. The east dip of the fault plane is seen in uplifted bedrock at the bottom left and in the middle distance where the fault cuts Pleistocene to Holocene beach deposits.</a:t>
            </a:r>
            <a:endParaRPr lang="en-US" sz="1000" dirty="0">
              <a:latin typeface="Times New Roman" panose="02020603050405020304" pitchFamily="18" charset="0"/>
              <a:cs typeface="Times New Roman" panose="02020603050405020304" pitchFamily="18" charset="0"/>
            </a:endParaRPr>
          </a:p>
        </p:txBody>
      </p:sp>
      <p:sp>
        <p:nvSpPr>
          <p:cNvPr id="45" name="TextBox 44"/>
          <p:cNvSpPr txBox="1"/>
          <p:nvPr/>
        </p:nvSpPr>
        <p:spPr>
          <a:xfrm>
            <a:off x="17400692" y="18129126"/>
            <a:ext cx="3436678" cy="861774"/>
          </a:xfrm>
          <a:prstGeom prst="rect">
            <a:avLst/>
          </a:prstGeom>
          <a:noFill/>
        </p:spPr>
        <p:txBody>
          <a:bodyPr wrap="square" rtlCol="0">
            <a:spAutoFit/>
          </a:bodyPr>
          <a:lstStyle/>
          <a:p>
            <a:r>
              <a:rPr lang="en-US" sz="1000" b="1" dirty="0" smtClean="0">
                <a:latin typeface="Times New Roman" panose="02020603050405020304" pitchFamily="18" charset="0"/>
                <a:cs typeface="Times New Roman" panose="02020603050405020304" pitchFamily="18" charset="0"/>
              </a:rPr>
              <a:t>Fig. 13</a:t>
            </a:r>
            <a:r>
              <a:rPr lang="en-US" sz="1000" dirty="0" smtClean="0">
                <a:latin typeface="Times New Roman" panose="02020603050405020304" pitchFamily="18" charset="0"/>
                <a:cs typeface="Times New Roman" panose="02020603050405020304" pitchFamily="18" charset="0"/>
              </a:rPr>
              <a:t> </a:t>
            </a:r>
            <a:r>
              <a:rPr lang="en-US" sz="1000" dirty="0">
                <a:latin typeface="Times New Roman" panose="02020603050405020304" pitchFamily="18" charset="0"/>
                <a:cs typeface="Times New Roman" panose="02020603050405020304" pitchFamily="18" charset="0"/>
              </a:rPr>
              <a:t> </a:t>
            </a:r>
            <a:r>
              <a:rPr lang="en-US" sz="1000" dirty="0" smtClean="0">
                <a:latin typeface="Times New Roman" panose="02020603050405020304" pitchFamily="18" charset="0"/>
                <a:cs typeface="Times New Roman" panose="02020603050405020304" pitchFamily="18" charset="0"/>
              </a:rPr>
              <a:t>Two fault planes cut Pleistocene to Holocene beach deposits at the south end of the fault. Fluidized blue sand has injected along the western plane and out along laminations in the modern beach sand. Each of the subparallel planes offsets an underlying layer of sandy marine gravel more than 0.5 m.</a:t>
            </a:r>
            <a:endParaRPr lang="en-US" sz="1000" dirty="0">
              <a:latin typeface="Times New Roman" panose="02020603050405020304" pitchFamily="18" charset="0"/>
              <a:cs typeface="Times New Roman" panose="02020603050405020304" pitchFamily="18" charset="0"/>
            </a:endParaRPr>
          </a:p>
        </p:txBody>
      </p:sp>
      <p:sp>
        <p:nvSpPr>
          <p:cNvPr id="46" name="TextBox 45"/>
          <p:cNvSpPr txBox="1"/>
          <p:nvPr/>
        </p:nvSpPr>
        <p:spPr>
          <a:xfrm>
            <a:off x="21421447" y="18422546"/>
            <a:ext cx="10205762" cy="584775"/>
          </a:xfrm>
          <a:prstGeom prst="rect">
            <a:avLst/>
          </a:prstGeom>
          <a:noFill/>
        </p:spPr>
        <p:txBody>
          <a:bodyPr wrap="square" rtlCol="0">
            <a:spAutoFit/>
          </a:bodyPr>
          <a:lstStyle/>
          <a:p>
            <a:r>
              <a:rPr lang="en-US" sz="800" dirty="0" smtClean="0">
                <a:latin typeface="Times New Roman" panose="02020603050405020304" pitchFamily="18" charset="0"/>
                <a:cs typeface="Times New Roman" panose="02020603050405020304" pitchFamily="18" charset="0"/>
              </a:rPr>
              <a:t>1. </a:t>
            </a:r>
            <a:r>
              <a:rPr lang="en-US" sz="800" b="1" dirty="0" smtClean="0">
                <a:latin typeface="Times New Roman" panose="02020603050405020304" pitchFamily="18" charset="0"/>
                <a:cs typeface="Times New Roman" panose="02020603050405020304" pitchFamily="18" charset="0"/>
              </a:rPr>
              <a:t>Lawson, Andrew C., </a:t>
            </a:r>
            <a:r>
              <a:rPr lang="en-US" sz="800" dirty="0" smtClean="0">
                <a:latin typeface="Times New Roman" panose="02020603050405020304" pitchFamily="18" charset="0"/>
                <a:cs typeface="Times New Roman" panose="02020603050405020304" pitchFamily="18" charset="0"/>
              </a:rPr>
              <a:t>complier,</a:t>
            </a:r>
            <a:r>
              <a:rPr lang="en-US" sz="800" b="1" dirty="0" smtClean="0">
                <a:latin typeface="Times New Roman" panose="02020603050405020304" pitchFamily="18" charset="0"/>
                <a:cs typeface="Times New Roman" panose="02020603050405020304" pitchFamily="18" charset="0"/>
              </a:rPr>
              <a:t> </a:t>
            </a:r>
            <a:r>
              <a:rPr lang="en-US" sz="800" dirty="0" smtClean="0">
                <a:latin typeface="Times New Roman" panose="02020603050405020304" pitchFamily="18" charset="0"/>
                <a:cs typeface="Times New Roman" panose="02020603050405020304" pitchFamily="18" charset="0"/>
              </a:rPr>
              <a:t>1908,  The California Earthquake of April 18,1906: Report of the State Earthquake Investigation Commission, vol. 1: Carnegie Institute of Washington, 87, p. 174-175.</a:t>
            </a:r>
            <a:endParaRPr lang="en-US" sz="800" b="1" dirty="0">
              <a:latin typeface="Times New Roman" panose="02020603050405020304" pitchFamily="18" charset="0"/>
              <a:cs typeface="Times New Roman" panose="02020603050405020304" pitchFamily="18" charset="0"/>
            </a:endParaRPr>
          </a:p>
          <a:p>
            <a:r>
              <a:rPr lang="en-US" sz="800" dirty="0" smtClean="0"/>
              <a:t>2. </a:t>
            </a:r>
            <a:r>
              <a:rPr lang="en-US" sz="800" b="1" dirty="0" smtClean="0"/>
              <a:t>Matsumoto, D., et al., </a:t>
            </a:r>
            <a:r>
              <a:rPr lang="en-US" sz="800" dirty="0" smtClean="0"/>
              <a:t>2008, Truncated flame structures within a deposit of the Indian Ocean Tsunami: evidence of </a:t>
            </a:r>
            <a:r>
              <a:rPr lang="en-US" sz="800" dirty="0" err="1" smtClean="0"/>
              <a:t>syn</a:t>
            </a:r>
            <a:r>
              <a:rPr lang="en-US" sz="800" dirty="0" smtClean="0"/>
              <a:t>-sedimentary deformation: Sedimentology, vol. 55, no.6, p. 1559-1570.</a:t>
            </a:r>
          </a:p>
          <a:p>
            <a:r>
              <a:rPr lang="en-US" sz="800" dirty="0">
                <a:latin typeface="Times New Roman" panose="02020603050405020304" pitchFamily="18" charset="0"/>
                <a:cs typeface="Times New Roman" panose="02020603050405020304" pitchFamily="18" charset="0"/>
              </a:rPr>
              <a:t>3</a:t>
            </a:r>
            <a:r>
              <a:rPr lang="en-US" sz="800" dirty="0" smtClean="0">
                <a:latin typeface="Times New Roman" panose="02020603050405020304" pitchFamily="18" charset="0"/>
                <a:cs typeface="Times New Roman" panose="02020603050405020304" pitchFamily="18" charset="0"/>
              </a:rPr>
              <a:t>. </a:t>
            </a:r>
            <a:r>
              <a:rPr lang="en-US" sz="800" b="1" dirty="0">
                <a:latin typeface="Times New Roman" panose="02020603050405020304" pitchFamily="18" charset="0"/>
                <a:cs typeface="Times New Roman" panose="02020603050405020304" pitchFamily="18" charset="0"/>
              </a:rPr>
              <a:t>Springer, David J.,</a:t>
            </a:r>
            <a:r>
              <a:rPr lang="en-US" sz="800" dirty="0">
                <a:latin typeface="Times New Roman" panose="02020603050405020304" pitchFamily="18" charset="0"/>
                <a:cs typeface="Times New Roman" panose="02020603050405020304" pitchFamily="18" charset="0"/>
              </a:rPr>
              <a:t> 1999, Evidence of Late Pleistocene to Holocene earthquakes and </a:t>
            </a:r>
            <a:r>
              <a:rPr lang="en-US" sz="800" dirty="0" err="1">
                <a:latin typeface="Times New Roman" panose="02020603050405020304" pitchFamily="18" charset="0"/>
                <a:cs typeface="Times New Roman" panose="02020603050405020304" pitchFamily="18" charset="0"/>
              </a:rPr>
              <a:t>coseismic</a:t>
            </a:r>
            <a:r>
              <a:rPr lang="en-US" sz="800" dirty="0">
                <a:latin typeface="Times New Roman" panose="02020603050405020304" pitchFamily="18" charset="0"/>
                <a:cs typeface="Times New Roman" panose="02020603050405020304" pitchFamily="18" charset="0"/>
              </a:rPr>
              <a:t> subsidence preserved near Fort </a:t>
            </a:r>
            <a:r>
              <a:rPr lang="en-US" sz="800" dirty="0" err="1">
                <a:latin typeface="Times New Roman" panose="02020603050405020304" pitchFamily="18" charset="0"/>
                <a:cs typeface="Times New Roman" panose="02020603050405020304" pitchFamily="18" charset="0"/>
              </a:rPr>
              <a:t>Bragg,Ca</a:t>
            </a:r>
            <a:r>
              <a:rPr lang="en-US" sz="800" dirty="0">
                <a:latin typeface="Times New Roman" panose="02020603050405020304" pitchFamily="18" charset="0"/>
                <a:cs typeface="Times New Roman" panose="02020603050405020304" pitchFamily="18" charset="0"/>
              </a:rPr>
              <a:t>: GSA Abstracts with Programs, Cordilleran Section, vol.31, no.6, p.A-97</a:t>
            </a:r>
            <a:r>
              <a:rPr lang="en-US" sz="800" dirty="0" smtClean="0"/>
              <a:t>.</a:t>
            </a:r>
          </a:p>
          <a:p>
            <a:r>
              <a:rPr lang="en-US" sz="800" dirty="0" smtClean="0"/>
              <a:t>4. </a:t>
            </a:r>
            <a:r>
              <a:rPr lang="en-US" sz="800" b="1" dirty="0" smtClean="0"/>
              <a:t>Yasuda, N. and </a:t>
            </a:r>
            <a:r>
              <a:rPr lang="en-US" sz="800" b="1" dirty="0" err="1" smtClean="0"/>
              <a:t>Sumita</a:t>
            </a:r>
            <a:r>
              <a:rPr lang="en-US" sz="800" b="1" dirty="0" smtClean="0"/>
              <a:t>, I</a:t>
            </a:r>
            <a:r>
              <a:rPr lang="en-US" sz="800" dirty="0" smtClean="0"/>
              <a:t>., 2014, Shaking conditions required for flame structure formation in a water-immersed granular medium: Progress in Earth and Planetary Science, Open Access, http://www.progearthplanetsci.com/content/1/1/13.</a:t>
            </a:r>
          </a:p>
        </p:txBody>
      </p:sp>
      <p:sp>
        <p:nvSpPr>
          <p:cNvPr id="114" name="TextBox 113"/>
          <p:cNvSpPr txBox="1"/>
          <p:nvPr/>
        </p:nvSpPr>
        <p:spPr>
          <a:xfrm>
            <a:off x="24829606" y="16943653"/>
            <a:ext cx="3516254" cy="1169551"/>
          </a:xfrm>
          <a:prstGeom prst="rect">
            <a:avLst/>
          </a:prstGeom>
          <a:noFill/>
        </p:spPr>
        <p:txBody>
          <a:bodyPr wrap="square" rtlCol="0">
            <a:spAutoFit/>
          </a:bodyPr>
          <a:lstStyle/>
          <a:p>
            <a:r>
              <a:rPr lang="en-US" sz="1000" b="1" dirty="0" smtClean="0">
                <a:latin typeface="Times New Roman" panose="02020603050405020304" pitchFamily="18" charset="0"/>
                <a:cs typeface="Times New Roman" panose="02020603050405020304" pitchFamily="18" charset="0"/>
              </a:rPr>
              <a:t>Fig. 24  </a:t>
            </a:r>
            <a:r>
              <a:rPr lang="en-US" sz="1000" dirty="0" smtClean="0">
                <a:latin typeface="Times New Roman" panose="02020603050405020304" pitchFamily="18" charset="0"/>
                <a:cs typeface="Times New Roman" panose="02020603050405020304" pitchFamily="18" charset="0"/>
              </a:rPr>
              <a:t> The pine stump in fig. 23 appears here at water’s edge.  The stump, multiple cobbles, and two large (&gt;1m) gray angular boulders </a:t>
            </a:r>
            <a:r>
              <a:rPr lang="en-US" sz="1000" dirty="0">
                <a:latin typeface="Times New Roman" panose="02020603050405020304" pitchFamily="18" charset="0"/>
                <a:cs typeface="Times New Roman" panose="02020603050405020304" pitchFamily="18" charset="0"/>
              </a:rPr>
              <a:t>(</a:t>
            </a:r>
            <a:r>
              <a:rPr lang="en-US" sz="1000" dirty="0" smtClean="0">
                <a:latin typeface="Times New Roman" panose="02020603050405020304" pitchFamily="18" charset="0"/>
                <a:cs typeface="Times New Roman" panose="02020603050405020304" pitchFamily="18" charset="0"/>
              </a:rPr>
              <a:t>upper right corner of the photo) are partially encased in the dark sandy layer crossing the image. </a:t>
            </a:r>
            <a:r>
              <a:rPr lang="en-US" sz="1000" dirty="0">
                <a:latin typeface="Times New Roman" panose="02020603050405020304" pitchFamily="18" charset="0"/>
                <a:cs typeface="Times New Roman" panose="02020603050405020304" pitchFamily="18" charset="0"/>
              </a:rPr>
              <a:t>T</a:t>
            </a:r>
            <a:r>
              <a:rPr lang="en-US" sz="1000" dirty="0" smtClean="0">
                <a:latin typeface="Times New Roman" panose="02020603050405020304" pitchFamily="18" charset="0"/>
                <a:cs typeface="Times New Roman" panose="02020603050405020304" pitchFamily="18" charset="0"/>
              </a:rPr>
              <a:t>he presence of the many stones and sand, coupled with the excellent preservation and inland tilt of the stump, all in a tectonically subsided setting, strongly suggests the work and energy of a tsunami.</a:t>
            </a:r>
            <a:endParaRPr lang="en-US" sz="1000" b="1" dirty="0">
              <a:latin typeface="Times New Roman" panose="02020603050405020304" pitchFamily="18" charset="0"/>
              <a:cs typeface="Times New Roman" panose="02020603050405020304" pitchFamily="18" charset="0"/>
            </a:endParaRPr>
          </a:p>
        </p:txBody>
      </p:sp>
      <p:sp>
        <p:nvSpPr>
          <p:cNvPr id="60" name="Left Brace 59"/>
          <p:cNvSpPr/>
          <p:nvPr/>
        </p:nvSpPr>
        <p:spPr>
          <a:xfrm>
            <a:off x="20649605" y="8370484"/>
            <a:ext cx="631327" cy="6980920"/>
          </a:xfrm>
          <a:prstGeom prst="leftBrace">
            <a:avLst>
              <a:gd name="adj1" fmla="val 8333"/>
              <a:gd name="adj2" fmla="val 31460"/>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6" name="TextBox 115"/>
          <p:cNvSpPr txBox="1"/>
          <p:nvPr/>
        </p:nvSpPr>
        <p:spPr>
          <a:xfrm>
            <a:off x="21291789" y="16943653"/>
            <a:ext cx="3497831" cy="1015663"/>
          </a:xfrm>
          <a:prstGeom prst="rect">
            <a:avLst/>
          </a:prstGeom>
          <a:noFill/>
        </p:spPr>
        <p:txBody>
          <a:bodyPr wrap="square" rtlCol="0">
            <a:spAutoFit/>
          </a:bodyPr>
          <a:lstStyle/>
          <a:p>
            <a:r>
              <a:rPr lang="en-US" sz="1000" b="1" dirty="0" smtClean="0">
                <a:latin typeface="Times New Roman" panose="02020603050405020304" pitchFamily="18" charset="0"/>
                <a:cs typeface="Times New Roman" panose="02020603050405020304" pitchFamily="18" charset="0"/>
              </a:rPr>
              <a:t>Fig. 23  </a:t>
            </a:r>
            <a:r>
              <a:rPr lang="en-US" sz="1000" dirty="0">
                <a:latin typeface="Times New Roman" panose="02020603050405020304" pitchFamily="18" charset="0"/>
                <a:cs typeface="Times New Roman" panose="02020603050405020304" pitchFamily="18" charset="0"/>
              </a:rPr>
              <a:t>A</a:t>
            </a:r>
            <a:r>
              <a:rPr lang="en-US" sz="1000" dirty="0" smtClean="0">
                <a:latin typeface="Times New Roman" panose="02020603050405020304" pitchFamily="18" charset="0"/>
                <a:cs typeface="Times New Roman" panose="02020603050405020304" pitchFamily="18" charset="0"/>
              </a:rPr>
              <a:t> pine tree rooted in a gray sandy </a:t>
            </a:r>
            <a:r>
              <a:rPr lang="en-US" sz="1000" dirty="0" err="1" smtClean="0">
                <a:latin typeface="Times New Roman" panose="02020603050405020304" pitchFamily="18" charset="0"/>
                <a:cs typeface="Times New Roman" panose="02020603050405020304" pitchFamily="18" charset="0"/>
              </a:rPr>
              <a:t>paleosol</a:t>
            </a:r>
            <a:r>
              <a:rPr lang="en-US" sz="1000" dirty="0" smtClean="0">
                <a:latin typeface="Times New Roman" panose="02020603050405020304" pitchFamily="18" charset="0"/>
                <a:cs typeface="Times New Roman" panose="02020603050405020304" pitchFamily="18" charset="0"/>
              </a:rPr>
              <a:t> was snapped off and its stump enclosed in a low oxygen environment, resulting in excellent preservation. The enclosing sediment is a brown to  black organic sand. The stump is partially uprooted, leans inland at ~35 degrees</a:t>
            </a:r>
            <a:r>
              <a:rPr lang="en-US" sz="1000" dirty="0">
                <a:latin typeface="Times New Roman" panose="02020603050405020304" pitchFamily="18" charset="0"/>
                <a:cs typeface="Times New Roman" panose="02020603050405020304" pitchFamily="18" charset="0"/>
              </a:rPr>
              <a:t>,</a:t>
            </a:r>
            <a:r>
              <a:rPr lang="en-US" sz="1000" dirty="0" smtClean="0">
                <a:latin typeface="Times New Roman" panose="02020603050405020304" pitchFamily="18" charset="0"/>
                <a:cs typeface="Times New Roman" panose="02020603050405020304" pitchFamily="18" charset="0"/>
              </a:rPr>
              <a:t> and yields a </a:t>
            </a:r>
            <a:r>
              <a:rPr lang="en-US" sz="1000" baseline="30000" dirty="0" smtClean="0">
                <a:latin typeface="Times New Roman" panose="02020603050405020304" pitchFamily="18" charset="0"/>
                <a:cs typeface="Times New Roman" panose="02020603050405020304" pitchFamily="18" charset="0"/>
              </a:rPr>
              <a:t>14</a:t>
            </a:r>
            <a:r>
              <a:rPr lang="en-US" sz="1000" dirty="0" smtClean="0">
                <a:latin typeface="Times New Roman" panose="02020603050405020304" pitchFamily="18" charset="0"/>
                <a:cs typeface="Times New Roman" panose="02020603050405020304" pitchFamily="18" charset="0"/>
              </a:rPr>
              <a:t>C date of </a:t>
            </a:r>
            <a:r>
              <a:rPr lang="en-US" sz="1000" dirty="0">
                <a:latin typeface="Times New Roman" panose="02020603050405020304" pitchFamily="18" charset="0"/>
                <a:cs typeface="Times New Roman" panose="02020603050405020304" pitchFamily="18" charset="0"/>
              </a:rPr>
              <a:t>2,760 +/-</a:t>
            </a:r>
            <a:r>
              <a:rPr lang="en-US" sz="1000" dirty="0" smtClean="0">
                <a:latin typeface="Times New Roman" panose="02020603050405020304" pitchFamily="18" charset="0"/>
                <a:cs typeface="Times New Roman" panose="02020603050405020304" pitchFamily="18" charset="0"/>
              </a:rPr>
              <a:t>70 BP.</a:t>
            </a:r>
            <a:endParaRPr lang="en-US" sz="1000" dirty="0">
              <a:latin typeface="Times New Roman" panose="02020603050405020304" pitchFamily="18" charset="0"/>
              <a:cs typeface="Times New Roman" panose="02020603050405020304" pitchFamily="18" charset="0"/>
            </a:endParaRPr>
          </a:p>
        </p:txBody>
      </p:sp>
      <p:sp>
        <p:nvSpPr>
          <p:cNvPr id="117" name="TextBox 116"/>
          <p:cNvSpPr txBox="1"/>
          <p:nvPr/>
        </p:nvSpPr>
        <p:spPr>
          <a:xfrm>
            <a:off x="28372621" y="10063293"/>
            <a:ext cx="3371770" cy="861774"/>
          </a:xfrm>
          <a:prstGeom prst="rect">
            <a:avLst/>
          </a:prstGeom>
          <a:noFill/>
        </p:spPr>
        <p:txBody>
          <a:bodyPr wrap="square" rtlCol="0">
            <a:spAutoFit/>
          </a:bodyPr>
          <a:lstStyle/>
          <a:p>
            <a:r>
              <a:rPr lang="en-US" sz="1000" b="1" dirty="0" smtClean="0">
                <a:latin typeface="Times New Roman" panose="02020603050405020304" pitchFamily="18" charset="0"/>
                <a:cs typeface="Times New Roman" panose="02020603050405020304" pitchFamily="18" charset="0"/>
              </a:rPr>
              <a:t>Fig. 19  </a:t>
            </a:r>
            <a:r>
              <a:rPr lang="en-US" sz="1000" dirty="0" smtClean="0">
                <a:latin typeface="Times New Roman" panose="02020603050405020304" pitchFamily="18" charset="0"/>
                <a:cs typeface="Times New Roman" panose="02020603050405020304" pitchFamily="18" charset="0"/>
              </a:rPr>
              <a:t>Fluidized fine silt and sand moved up along numerous small pipes, dikes and sills to form the white band seen here and in figs 16 and 18. As in figure 18, organics have collapsed into a small chamber that formed below the organic sequence</a:t>
            </a:r>
            <a:r>
              <a:rPr lang="en-US" sz="1000" dirty="0">
                <a:latin typeface="Times New Roman" panose="02020603050405020304" pitchFamily="18" charset="0"/>
                <a:cs typeface="Times New Roman" panose="02020603050405020304" pitchFamily="18" charset="0"/>
              </a:rPr>
              <a:t>.</a:t>
            </a:r>
            <a:r>
              <a:rPr lang="en-US" sz="1000" dirty="0" smtClean="0">
                <a:latin typeface="Times New Roman" panose="02020603050405020304" pitchFamily="18" charset="0"/>
                <a:cs typeface="Times New Roman" panose="02020603050405020304" pitchFamily="18" charset="0"/>
              </a:rPr>
              <a:t>  </a:t>
            </a:r>
            <a:endParaRPr lang="en-US" sz="1000" dirty="0">
              <a:latin typeface="Times New Roman" panose="02020603050405020304" pitchFamily="18" charset="0"/>
              <a:cs typeface="Times New Roman" panose="02020603050405020304" pitchFamily="18" charset="0"/>
            </a:endParaRPr>
          </a:p>
        </p:txBody>
      </p:sp>
      <p:sp>
        <p:nvSpPr>
          <p:cNvPr id="125" name="TextBox 124"/>
          <p:cNvSpPr txBox="1"/>
          <p:nvPr/>
        </p:nvSpPr>
        <p:spPr>
          <a:xfrm>
            <a:off x="21316741" y="10062161"/>
            <a:ext cx="3512865" cy="1015663"/>
          </a:xfrm>
          <a:prstGeom prst="rect">
            <a:avLst/>
          </a:prstGeom>
          <a:noFill/>
        </p:spPr>
        <p:txBody>
          <a:bodyPr wrap="square" rtlCol="0">
            <a:spAutoFit/>
          </a:bodyPr>
          <a:lstStyle/>
          <a:p>
            <a:r>
              <a:rPr lang="en-US" sz="1000" b="1" dirty="0" smtClean="0">
                <a:latin typeface="Times New Roman" panose="02020603050405020304" pitchFamily="18" charset="0"/>
                <a:cs typeface="Times New Roman" panose="02020603050405020304" pitchFamily="18" charset="0"/>
              </a:rPr>
              <a:t>Fig. 17  </a:t>
            </a:r>
            <a:r>
              <a:rPr lang="en-US" sz="1000" dirty="0" err="1" smtClean="0">
                <a:latin typeface="Times New Roman" panose="02020603050405020304" pitchFamily="18" charset="0"/>
                <a:cs typeface="Times New Roman" panose="02020603050405020304" pitchFamily="18" charset="0"/>
              </a:rPr>
              <a:t>Closeup</a:t>
            </a:r>
            <a:r>
              <a:rPr lang="en-US" sz="1000" dirty="0" smtClean="0">
                <a:latin typeface="Times New Roman" panose="02020603050405020304" pitchFamily="18" charset="0"/>
                <a:cs typeface="Times New Roman" panose="02020603050405020304" pitchFamily="18" charset="0"/>
              </a:rPr>
              <a:t> of seismically disrupted organic layers seen in fig.16. Each organic layer is enclosed by layers of massive to chaotically laminated sand. </a:t>
            </a:r>
            <a:r>
              <a:rPr lang="en-US" sz="1000" dirty="0">
                <a:latin typeface="Times New Roman" panose="02020603050405020304" pitchFamily="18" charset="0"/>
                <a:cs typeface="Times New Roman" panose="02020603050405020304" pitchFamily="18" charset="0"/>
              </a:rPr>
              <a:t>T</a:t>
            </a:r>
            <a:r>
              <a:rPr lang="en-US" sz="1000" dirty="0" smtClean="0">
                <a:latin typeface="Times New Roman" panose="02020603050405020304" pitchFamily="18" charset="0"/>
                <a:cs typeface="Times New Roman" panose="02020603050405020304" pitchFamily="18" charset="0"/>
              </a:rPr>
              <a:t>he flame structures and overall pattern of the organics verge to the north.  The middle sand layers contain considerable quantities of loose herbaceous material, mostly monocotyledons. </a:t>
            </a:r>
          </a:p>
        </p:txBody>
      </p:sp>
      <p:sp>
        <p:nvSpPr>
          <p:cNvPr id="126" name="TextBox 125"/>
          <p:cNvSpPr txBox="1"/>
          <p:nvPr/>
        </p:nvSpPr>
        <p:spPr>
          <a:xfrm>
            <a:off x="24834599" y="10052982"/>
            <a:ext cx="3506895" cy="1015663"/>
          </a:xfrm>
          <a:prstGeom prst="rect">
            <a:avLst/>
          </a:prstGeom>
          <a:noFill/>
        </p:spPr>
        <p:txBody>
          <a:bodyPr wrap="square" rtlCol="0">
            <a:spAutoFit/>
          </a:bodyPr>
          <a:lstStyle/>
          <a:p>
            <a:r>
              <a:rPr lang="en-US" sz="1000" b="1" dirty="0" smtClean="0">
                <a:latin typeface="Times New Roman" panose="02020603050405020304" pitchFamily="18" charset="0"/>
                <a:cs typeface="Times New Roman" panose="02020603050405020304" pitchFamily="18" charset="0"/>
              </a:rPr>
              <a:t>Fig. 18  </a:t>
            </a:r>
            <a:r>
              <a:rPr lang="en-US" sz="1000" dirty="0" smtClean="0">
                <a:latin typeface="Times New Roman" panose="02020603050405020304" pitchFamily="18" charset="0"/>
                <a:cs typeface="Times New Roman" panose="02020603050405020304" pitchFamily="18" charset="0"/>
              </a:rPr>
              <a:t>Sediment has collapsed into two cavities that formed below the disrupted organics as a result sand blow activity. Capping the section at the top left is a mound of pale gray-brown sand representing a more recent venting episode. Lawson (1908) reported several sand blows occurred in the vicinity of the Ten Mile River during the 1906 San Francisco earthquake.</a:t>
            </a:r>
            <a:endParaRPr lang="en-US" sz="1000" b="1" baseline="30000" dirty="0">
              <a:latin typeface="Times New Roman" panose="02020603050405020304" pitchFamily="18" charset="0"/>
              <a:cs typeface="Times New Roman" panose="02020603050405020304" pitchFamily="18" charset="0"/>
            </a:endParaRPr>
          </a:p>
        </p:txBody>
      </p:sp>
      <p:sp>
        <p:nvSpPr>
          <p:cNvPr id="129" name="TextBox 128"/>
          <p:cNvSpPr txBox="1"/>
          <p:nvPr/>
        </p:nvSpPr>
        <p:spPr>
          <a:xfrm>
            <a:off x="24829606" y="13507209"/>
            <a:ext cx="3511888" cy="1015663"/>
          </a:xfrm>
          <a:prstGeom prst="rect">
            <a:avLst/>
          </a:prstGeom>
          <a:noFill/>
        </p:spPr>
        <p:txBody>
          <a:bodyPr wrap="square" rtlCol="0">
            <a:spAutoFit/>
          </a:bodyPr>
          <a:lstStyle/>
          <a:p>
            <a:r>
              <a:rPr lang="en-US" sz="1000" b="1" dirty="0" smtClean="0">
                <a:latin typeface="Times New Roman" panose="02020603050405020304" pitchFamily="18" charset="0"/>
                <a:cs typeface="Times New Roman" panose="02020603050405020304" pitchFamily="18" charset="0"/>
              </a:rPr>
              <a:t>Fig. 21 </a:t>
            </a:r>
            <a:r>
              <a:rPr lang="en-US" sz="1000" dirty="0" smtClean="0">
                <a:latin typeface="Times New Roman" panose="02020603050405020304" pitchFamily="18" charset="0"/>
                <a:cs typeface="Times New Roman" panose="02020603050405020304" pitchFamily="18" charset="0"/>
              </a:rPr>
              <a:t>Many of the sand layers in the sedimentary sequence contain highly convoluted to chaotic laminae. Convolution is the result of  applied shear stress, possibly resulting from drag exerted by an overriding wave.  In general, the disturbed strata are medium to coarse grained and contain multiple lag deposits. The laminated unit in this photo is capped by a thin organic mud.</a:t>
            </a:r>
            <a:endParaRPr lang="en-US" sz="1000" dirty="0">
              <a:latin typeface="Times New Roman" panose="02020603050405020304" pitchFamily="18" charset="0"/>
              <a:cs typeface="Times New Roman" panose="02020603050405020304" pitchFamily="18" charset="0"/>
            </a:endParaRPr>
          </a:p>
        </p:txBody>
      </p:sp>
      <p:sp>
        <p:nvSpPr>
          <p:cNvPr id="105" name="Right Arrow 104"/>
          <p:cNvSpPr/>
          <p:nvPr/>
        </p:nvSpPr>
        <p:spPr>
          <a:xfrm rot="3587991">
            <a:off x="12662271" y="7564758"/>
            <a:ext cx="550012" cy="168847"/>
          </a:xfrm>
          <a:prstGeom prst="rightArrow">
            <a:avLst>
              <a:gd name="adj1" fmla="val 50000"/>
              <a:gd name="adj2" fmla="val 4985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399" tIns="45703" rIns="91399" bIns="45703" spcCol="0" rtlCol="0" anchor="ctr"/>
          <a:lstStyle/>
          <a:p>
            <a:pPr algn="ctr"/>
            <a:endParaRPr lang="en-US"/>
          </a:p>
        </p:txBody>
      </p:sp>
      <p:sp>
        <p:nvSpPr>
          <p:cNvPr id="130" name="TextBox 129"/>
          <p:cNvSpPr txBox="1"/>
          <p:nvPr/>
        </p:nvSpPr>
        <p:spPr>
          <a:xfrm>
            <a:off x="22706582" y="6401256"/>
            <a:ext cx="3512816" cy="1169551"/>
          </a:xfrm>
          <a:prstGeom prst="rect">
            <a:avLst/>
          </a:prstGeom>
          <a:noFill/>
        </p:spPr>
        <p:txBody>
          <a:bodyPr wrap="square" rtlCol="0">
            <a:spAutoFit/>
          </a:bodyPr>
          <a:lstStyle/>
          <a:p>
            <a:r>
              <a:rPr lang="en-US" sz="1000" b="1" dirty="0" smtClean="0">
                <a:latin typeface="Times New Roman" panose="02020603050405020304" pitchFamily="18" charset="0"/>
                <a:cs typeface="Times New Roman" panose="02020603050405020304" pitchFamily="18" charset="0"/>
              </a:rPr>
              <a:t>Fig. 14  </a:t>
            </a:r>
            <a:r>
              <a:rPr lang="en-US" sz="1000" dirty="0" smtClean="0">
                <a:latin typeface="Times New Roman" panose="02020603050405020304" pitchFamily="18" charset="0"/>
                <a:cs typeface="Times New Roman" panose="02020603050405020304" pitchFamily="18" charset="0"/>
              </a:rPr>
              <a:t>Lower  beds of the sedimentary section are thick (0.2 to 0.5 m) accumulations of silty organics separated by layers of heavily rooted pale gray sand (10 to 20 cm). The beds record a history of repeated marsh development and burial. The lowest organic layer, with a </a:t>
            </a:r>
            <a:r>
              <a:rPr lang="en-US" sz="1000" baseline="30000" dirty="0" smtClean="0">
                <a:latin typeface="Times New Roman" panose="02020603050405020304" pitchFamily="18" charset="0"/>
                <a:cs typeface="Times New Roman" panose="02020603050405020304" pitchFamily="18" charset="0"/>
              </a:rPr>
              <a:t>14</a:t>
            </a:r>
            <a:r>
              <a:rPr lang="en-US" sz="1000" dirty="0" smtClean="0">
                <a:latin typeface="Times New Roman" panose="02020603050405020304" pitchFamily="18" charset="0"/>
                <a:cs typeface="Times New Roman" panose="02020603050405020304" pitchFamily="18" charset="0"/>
              </a:rPr>
              <a:t>C age of 29,000 BP,  rests on a bed of iron-stained sandy marine gravel that marks the base of the Late Pleistocene to Holocene sequence.</a:t>
            </a:r>
            <a:endParaRPr lang="en-US" sz="1000" dirty="0">
              <a:latin typeface="Times New Roman" panose="02020603050405020304" pitchFamily="18" charset="0"/>
              <a:cs typeface="Times New Roman" panose="02020603050405020304" pitchFamily="18" charset="0"/>
            </a:endParaRPr>
          </a:p>
        </p:txBody>
      </p:sp>
      <p:sp>
        <p:nvSpPr>
          <p:cNvPr id="40" name="TextBox 39"/>
          <p:cNvSpPr txBox="1"/>
          <p:nvPr/>
        </p:nvSpPr>
        <p:spPr>
          <a:xfrm>
            <a:off x="12975607" y="15273511"/>
            <a:ext cx="5362365" cy="246221"/>
          </a:xfrm>
          <a:prstGeom prst="rect">
            <a:avLst/>
          </a:prstGeom>
          <a:noFill/>
        </p:spPr>
        <p:txBody>
          <a:bodyPr wrap="none" rtlCol="0">
            <a:spAutoFit/>
          </a:bodyPr>
          <a:lstStyle/>
          <a:p>
            <a:r>
              <a:rPr lang="en-US" sz="1000" dirty="0" smtClean="0">
                <a:latin typeface="Times New Roman" panose="02020603050405020304" pitchFamily="18" charset="0"/>
                <a:cs typeface="Times New Roman" panose="02020603050405020304" pitchFamily="18" charset="0"/>
              </a:rPr>
              <a:t>(The fault may be an oblique reverse or scissor fault displaying increased displacement to the north.)</a:t>
            </a:r>
            <a:endParaRPr lang="en-US" sz="1000" dirty="0">
              <a:latin typeface="Times New Roman" panose="02020603050405020304" pitchFamily="18" charset="0"/>
              <a:cs typeface="Times New Roman" panose="02020603050405020304" pitchFamily="18" charset="0"/>
            </a:endParaRPr>
          </a:p>
        </p:txBody>
      </p:sp>
      <p:sp>
        <p:nvSpPr>
          <p:cNvPr id="49" name="TextBox 48"/>
          <p:cNvSpPr txBox="1"/>
          <p:nvPr/>
        </p:nvSpPr>
        <p:spPr>
          <a:xfrm>
            <a:off x="10275995" y="18129126"/>
            <a:ext cx="3583179" cy="861774"/>
          </a:xfrm>
          <a:prstGeom prst="rect">
            <a:avLst/>
          </a:prstGeom>
          <a:noFill/>
        </p:spPr>
        <p:txBody>
          <a:bodyPr wrap="square" rtlCol="0">
            <a:spAutoFit/>
          </a:bodyPr>
          <a:lstStyle/>
          <a:p>
            <a:r>
              <a:rPr lang="en-US" sz="1000" b="1" dirty="0" smtClean="0">
                <a:latin typeface="Times New Roman" panose="02020603050405020304" pitchFamily="18" charset="0"/>
                <a:cs typeface="Times New Roman" panose="02020603050405020304" pitchFamily="18" charset="0"/>
              </a:rPr>
              <a:t>Fig. 11  </a:t>
            </a:r>
            <a:r>
              <a:rPr lang="en-US" sz="1000" dirty="0" smtClean="0">
                <a:latin typeface="Times New Roman" panose="02020603050405020304" pitchFamily="18" charset="0"/>
                <a:cs typeface="Times New Roman" panose="02020603050405020304" pitchFamily="18" charset="0"/>
              </a:rPr>
              <a:t>Vertical offset of ~3.5 m was measured on this distinct layer of blue sand.  The upper contact of the sand  is visible near the top of the mudflow (arrow), while its cross-fault extension is seen in the foreground. The elongate ridge at the foot of the flow is oriented along fault strike. </a:t>
            </a:r>
          </a:p>
        </p:txBody>
      </p:sp>
      <p:sp>
        <p:nvSpPr>
          <p:cNvPr id="56" name="TextBox 55"/>
          <p:cNvSpPr txBox="1"/>
          <p:nvPr/>
        </p:nvSpPr>
        <p:spPr>
          <a:xfrm>
            <a:off x="7069995" y="17094954"/>
            <a:ext cx="351378" cy="369332"/>
          </a:xfrm>
          <a:prstGeom prst="rect">
            <a:avLst/>
          </a:prstGeom>
          <a:noFill/>
        </p:spPr>
        <p:txBody>
          <a:bodyPr wrap="none" rtlCol="0">
            <a:spAutoFit/>
          </a:bodyPr>
          <a:lstStyle/>
          <a:p>
            <a:r>
              <a:rPr lang="en-US" sz="1800" dirty="0" smtClean="0">
                <a:solidFill>
                  <a:srgbClr val="FFFF00"/>
                </a:solidFill>
                <a:latin typeface="Times New Roman" panose="02020603050405020304" pitchFamily="18" charset="0"/>
                <a:cs typeface="Times New Roman" panose="02020603050405020304" pitchFamily="18" charset="0"/>
              </a:rPr>
              <a:t>U</a:t>
            </a:r>
            <a:endParaRPr lang="en-US" sz="1800" dirty="0">
              <a:solidFill>
                <a:srgbClr val="FFFF00"/>
              </a:solidFill>
              <a:latin typeface="Times New Roman" panose="02020603050405020304" pitchFamily="18" charset="0"/>
              <a:cs typeface="Times New Roman" panose="02020603050405020304" pitchFamily="18" charset="0"/>
            </a:endParaRPr>
          </a:p>
        </p:txBody>
      </p:sp>
      <p:sp>
        <p:nvSpPr>
          <p:cNvPr id="58" name="TextBox 57"/>
          <p:cNvSpPr txBox="1"/>
          <p:nvPr/>
        </p:nvSpPr>
        <p:spPr>
          <a:xfrm>
            <a:off x="7082017" y="16705073"/>
            <a:ext cx="327334" cy="369332"/>
          </a:xfrm>
          <a:prstGeom prst="rect">
            <a:avLst/>
          </a:prstGeom>
          <a:noFill/>
        </p:spPr>
        <p:txBody>
          <a:bodyPr wrap="none" rtlCol="0">
            <a:spAutoFit/>
          </a:bodyPr>
          <a:lstStyle/>
          <a:p>
            <a:r>
              <a:rPr lang="en-US" sz="1800" dirty="0" smtClean="0">
                <a:solidFill>
                  <a:srgbClr val="FFFF00"/>
                </a:solidFill>
              </a:rPr>
              <a:t>D</a:t>
            </a:r>
            <a:endParaRPr lang="en-US" sz="1800" dirty="0">
              <a:solidFill>
                <a:srgbClr val="FFFF00"/>
              </a:solidFill>
            </a:endParaRPr>
          </a:p>
        </p:txBody>
      </p:sp>
      <p:sp>
        <p:nvSpPr>
          <p:cNvPr id="78" name="Freeform 77"/>
          <p:cNvSpPr/>
          <p:nvPr/>
        </p:nvSpPr>
        <p:spPr>
          <a:xfrm rot="21449908">
            <a:off x="12708830" y="7890338"/>
            <a:ext cx="2070780" cy="2930451"/>
          </a:xfrm>
          <a:custGeom>
            <a:avLst/>
            <a:gdLst>
              <a:gd name="connsiteX0" fmla="*/ 2136161 w 2136161"/>
              <a:gd name="connsiteY0" fmla="*/ 2820040 h 2820040"/>
              <a:gd name="connsiteX1" fmla="*/ 1675119 w 2136161"/>
              <a:gd name="connsiteY1" fmla="*/ 2366682 h 2820040"/>
              <a:gd name="connsiteX2" fmla="*/ 1152605 w 2136161"/>
              <a:gd name="connsiteY2" fmla="*/ 1867220 h 2820040"/>
              <a:gd name="connsiteX3" fmla="*/ 852927 w 2136161"/>
              <a:gd name="connsiteY3" fmla="*/ 1483018 h 2820040"/>
              <a:gd name="connsiteX4" fmla="*/ 384201 w 2136161"/>
              <a:gd name="connsiteY4" fmla="*/ 791455 h 2820040"/>
              <a:gd name="connsiteX5" fmla="*/ 130628 w 2136161"/>
              <a:gd name="connsiteY5" fmla="*/ 307361 h 2820040"/>
              <a:gd name="connsiteX6" fmla="*/ 0 w 2136161"/>
              <a:gd name="connsiteY6" fmla="*/ 0 h 282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6161" h="2820040">
                <a:moveTo>
                  <a:pt x="2136161" y="2820040"/>
                </a:moveTo>
                <a:lnTo>
                  <a:pt x="1675119" y="2366682"/>
                </a:lnTo>
                <a:cubicBezTo>
                  <a:pt x="1511193" y="2207879"/>
                  <a:pt x="1289637" y="2014497"/>
                  <a:pt x="1152605" y="1867220"/>
                </a:cubicBezTo>
                <a:cubicBezTo>
                  <a:pt x="1015573" y="1719943"/>
                  <a:pt x="980994" y="1662312"/>
                  <a:pt x="852927" y="1483018"/>
                </a:cubicBezTo>
                <a:cubicBezTo>
                  <a:pt x="724860" y="1303724"/>
                  <a:pt x="504584" y="987398"/>
                  <a:pt x="384201" y="791455"/>
                </a:cubicBezTo>
                <a:cubicBezTo>
                  <a:pt x="263818" y="595512"/>
                  <a:pt x="194661" y="439270"/>
                  <a:pt x="130628" y="307361"/>
                </a:cubicBezTo>
                <a:cubicBezTo>
                  <a:pt x="66595" y="175452"/>
                  <a:pt x="33297" y="87726"/>
                  <a:pt x="0" y="0"/>
                </a:cubicBezTo>
              </a:path>
            </a:pathLst>
          </a:custGeom>
          <a:noFill/>
          <a:ln w="381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a:off x="13638864" y="8852006"/>
            <a:ext cx="1203712" cy="1309078"/>
          </a:xfrm>
          <a:custGeom>
            <a:avLst/>
            <a:gdLst>
              <a:gd name="connsiteX0" fmla="*/ 1214077 w 1214077"/>
              <a:gd name="connsiteY0" fmla="*/ 1344706 h 1344706"/>
              <a:gd name="connsiteX1" fmla="*/ 852927 w 1214077"/>
              <a:gd name="connsiteY1" fmla="*/ 983556 h 1344706"/>
              <a:gd name="connsiteX2" fmla="*/ 568618 w 1214077"/>
              <a:gd name="connsiteY2" fmla="*/ 691563 h 1344706"/>
              <a:gd name="connsiteX3" fmla="*/ 445674 w 1214077"/>
              <a:gd name="connsiteY3" fmla="*/ 553250 h 1344706"/>
              <a:gd name="connsiteX4" fmla="*/ 268941 w 1214077"/>
              <a:gd name="connsiteY4" fmla="*/ 361149 h 1344706"/>
              <a:gd name="connsiteX5" fmla="*/ 145996 w 1214077"/>
              <a:gd name="connsiteY5" fmla="*/ 199785 h 1344706"/>
              <a:gd name="connsiteX6" fmla="*/ 30736 w 1214077"/>
              <a:gd name="connsiteY6" fmla="*/ 53788 h 1344706"/>
              <a:gd name="connsiteX7" fmla="*/ 0 w 1214077"/>
              <a:gd name="connsiteY7" fmla="*/ 0 h 1344706"/>
              <a:gd name="connsiteX8" fmla="*/ 0 w 1214077"/>
              <a:gd name="connsiteY8" fmla="*/ 0 h 1344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4077" h="1344706">
                <a:moveTo>
                  <a:pt x="1214077" y="1344706"/>
                </a:moveTo>
                <a:lnTo>
                  <a:pt x="852927" y="983556"/>
                </a:lnTo>
                <a:cubicBezTo>
                  <a:pt x="745350" y="874699"/>
                  <a:pt x="636493" y="763281"/>
                  <a:pt x="568618" y="691563"/>
                </a:cubicBezTo>
                <a:cubicBezTo>
                  <a:pt x="500743" y="619845"/>
                  <a:pt x="495620" y="608319"/>
                  <a:pt x="445674" y="553250"/>
                </a:cubicBezTo>
                <a:cubicBezTo>
                  <a:pt x="395728" y="498181"/>
                  <a:pt x="318887" y="420060"/>
                  <a:pt x="268941" y="361149"/>
                </a:cubicBezTo>
                <a:cubicBezTo>
                  <a:pt x="218995" y="302238"/>
                  <a:pt x="185697" y="251012"/>
                  <a:pt x="145996" y="199785"/>
                </a:cubicBezTo>
                <a:cubicBezTo>
                  <a:pt x="106295" y="148558"/>
                  <a:pt x="55069" y="87085"/>
                  <a:pt x="30736" y="53788"/>
                </a:cubicBezTo>
                <a:cubicBezTo>
                  <a:pt x="6403" y="20490"/>
                  <a:pt x="0" y="0"/>
                  <a:pt x="0" y="0"/>
                </a:cubicBezTo>
                <a:lnTo>
                  <a:pt x="0" y="0"/>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791D2C"/>
                </a:solidFill>
              </a:ln>
              <a:solidFill>
                <a:schemeClr val="tx1"/>
              </a:solidFill>
            </a:endParaRPr>
          </a:p>
        </p:txBody>
      </p:sp>
      <p:sp>
        <p:nvSpPr>
          <p:cNvPr id="83" name="TextBox 82"/>
          <p:cNvSpPr txBox="1"/>
          <p:nvPr/>
        </p:nvSpPr>
        <p:spPr>
          <a:xfrm>
            <a:off x="4699565" y="6613119"/>
            <a:ext cx="3443070" cy="707886"/>
          </a:xfrm>
          <a:prstGeom prst="rect">
            <a:avLst/>
          </a:prstGeom>
          <a:noFill/>
        </p:spPr>
        <p:txBody>
          <a:bodyPr wrap="square" rtlCol="0">
            <a:spAutoFit/>
          </a:bodyPr>
          <a:lstStyle/>
          <a:p>
            <a:r>
              <a:rPr lang="en-US" sz="1000" b="1" dirty="0" smtClean="0">
                <a:latin typeface="Times New Roman" panose="02020603050405020304" pitchFamily="18" charset="0"/>
                <a:cs typeface="Times New Roman" panose="02020603050405020304" pitchFamily="18" charset="0"/>
              </a:rPr>
              <a:t>Fig. 2  </a:t>
            </a:r>
            <a:r>
              <a:rPr lang="en-US" sz="1000" dirty="0" smtClean="0">
                <a:latin typeface="Times New Roman" panose="02020603050405020304" pitchFamily="18" charset="0"/>
                <a:cs typeface="Times New Roman" panose="02020603050405020304" pitchFamily="18" charset="0"/>
              </a:rPr>
              <a:t>The larger of these two sea stacks displays two wave-cut notches. </a:t>
            </a:r>
            <a:r>
              <a:rPr lang="en-US" sz="1000" dirty="0">
                <a:latin typeface="Times New Roman" panose="02020603050405020304" pitchFamily="18" charset="0"/>
                <a:cs typeface="Times New Roman" panose="02020603050405020304" pitchFamily="18" charset="0"/>
              </a:rPr>
              <a:t>O</a:t>
            </a:r>
            <a:r>
              <a:rPr lang="en-US" sz="1000" dirty="0" smtClean="0">
                <a:latin typeface="Times New Roman" panose="02020603050405020304" pitchFamily="18" charset="0"/>
                <a:cs typeface="Times New Roman" panose="02020603050405020304" pitchFamily="18" charset="0"/>
              </a:rPr>
              <a:t>ne notch is  ~1.5 m above intertidal, the other ~ 3.25 m above. Although the notches are evidence of uplift, the timing and number of events responsible are unknown.</a:t>
            </a:r>
            <a:endParaRPr lang="en-US" sz="1000" dirty="0">
              <a:latin typeface="Times New Roman" panose="02020603050405020304" pitchFamily="18" charset="0"/>
              <a:cs typeface="Times New Roman" panose="02020603050405020304" pitchFamily="18" charset="0"/>
            </a:endParaRPr>
          </a:p>
        </p:txBody>
      </p:sp>
      <p:sp>
        <p:nvSpPr>
          <p:cNvPr id="159" name="Flowchart: Process 158"/>
          <p:cNvSpPr/>
          <p:nvPr/>
        </p:nvSpPr>
        <p:spPr>
          <a:xfrm rot="16200000">
            <a:off x="12469353" y="13554091"/>
            <a:ext cx="73595" cy="45719"/>
          </a:xfrm>
          <a:prstGeom prst="flowChartProcess">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lowchart: Process 163"/>
          <p:cNvSpPr/>
          <p:nvPr/>
        </p:nvSpPr>
        <p:spPr>
          <a:xfrm rot="16200000">
            <a:off x="12467013" y="13236946"/>
            <a:ext cx="73595" cy="45719"/>
          </a:xfrm>
          <a:prstGeom prst="flowChartProcess">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lowchart: Process 168"/>
          <p:cNvSpPr/>
          <p:nvPr/>
        </p:nvSpPr>
        <p:spPr>
          <a:xfrm rot="16200000">
            <a:off x="12467463" y="13391166"/>
            <a:ext cx="73595" cy="45719"/>
          </a:xfrm>
          <a:prstGeom prst="flowChartProcess">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lowchart: Process 170"/>
          <p:cNvSpPr/>
          <p:nvPr/>
        </p:nvSpPr>
        <p:spPr>
          <a:xfrm rot="16200000">
            <a:off x="12469353" y="13099080"/>
            <a:ext cx="73595" cy="45719"/>
          </a:xfrm>
          <a:prstGeom prst="flowChartProcess">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7" name="Freeform 1036"/>
          <p:cNvSpPr/>
          <p:nvPr/>
        </p:nvSpPr>
        <p:spPr>
          <a:xfrm>
            <a:off x="13107508" y="7936992"/>
            <a:ext cx="498764" cy="864524"/>
          </a:xfrm>
          <a:custGeom>
            <a:avLst/>
            <a:gdLst>
              <a:gd name="connsiteX0" fmla="*/ 498764 w 498764"/>
              <a:gd name="connsiteY0" fmla="*/ 864524 h 864524"/>
              <a:gd name="connsiteX1" fmla="*/ 179555 w 498764"/>
              <a:gd name="connsiteY1" fmla="*/ 365760 h 864524"/>
              <a:gd name="connsiteX2" fmla="*/ 0 w 498764"/>
              <a:gd name="connsiteY2" fmla="*/ 0 h 864524"/>
              <a:gd name="connsiteX3" fmla="*/ 0 w 498764"/>
              <a:gd name="connsiteY3" fmla="*/ 0 h 864524"/>
              <a:gd name="connsiteX4" fmla="*/ 0 w 498764"/>
              <a:gd name="connsiteY4" fmla="*/ 0 h 8645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8764" h="864524">
                <a:moveTo>
                  <a:pt x="498764" y="864524"/>
                </a:moveTo>
                <a:cubicBezTo>
                  <a:pt x="380723" y="687185"/>
                  <a:pt x="262682" y="509847"/>
                  <a:pt x="179555" y="365760"/>
                </a:cubicBezTo>
                <a:cubicBezTo>
                  <a:pt x="96428" y="221673"/>
                  <a:pt x="0" y="0"/>
                  <a:pt x="0" y="0"/>
                </a:cubicBezTo>
                <a:lnTo>
                  <a:pt x="0" y="0"/>
                </a:lnTo>
                <a:lnTo>
                  <a:pt x="0" y="0"/>
                </a:lnTo>
              </a:path>
            </a:pathLst>
          </a:custGeom>
          <a:no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9" name="TextBox 1038"/>
          <p:cNvSpPr txBox="1"/>
          <p:nvPr/>
        </p:nvSpPr>
        <p:spPr>
          <a:xfrm>
            <a:off x="3478310" y="14094630"/>
            <a:ext cx="576074" cy="246221"/>
          </a:xfrm>
          <a:prstGeom prst="rect">
            <a:avLst/>
          </a:prstGeom>
          <a:noFill/>
        </p:spPr>
        <p:txBody>
          <a:bodyPr wrap="square" rtlCol="0">
            <a:spAutoFit/>
          </a:bodyPr>
          <a:lstStyle/>
          <a:p>
            <a:r>
              <a:rPr lang="en-US" sz="1000" dirty="0" smtClean="0">
                <a:solidFill>
                  <a:schemeClr val="bg1"/>
                </a:solidFill>
                <a:latin typeface="Times New Roman" panose="02020603050405020304" pitchFamily="18" charset="0"/>
                <a:cs typeface="Times New Roman" panose="02020603050405020304" pitchFamily="18" charset="0"/>
              </a:rPr>
              <a:t>Fig. 5</a:t>
            </a:r>
            <a:endParaRPr lang="en-US" sz="1000" dirty="0">
              <a:solidFill>
                <a:schemeClr val="bg1"/>
              </a:solidFill>
              <a:latin typeface="Times New Roman" panose="02020603050405020304" pitchFamily="18" charset="0"/>
              <a:cs typeface="Times New Roman" panose="02020603050405020304" pitchFamily="18" charset="0"/>
            </a:endParaRPr>
          </a:p>
        </p:txBody>
      </p:sp>
      <p:sp>
        <p:nvSpPr>
          <p:cNvPr id="176" name="TextBox 175"/>
          <p:cNvSpPr txBox="1"/>
          <p:nvPr/>
        </p:nvSpPr>
        <p:spPr>
          <a:xfrm>
            <a:off x="7469204" y="14073656"/>
            <a:ext cx="576074" cy="246221"/>
          </a:xfrm>
          <a:prstGeom prst="rect">
            <a:avLst/>
          </a:prstGeom>
          <a:noFill/>
        </p:spPr>
        <p:txBody>
          <a:bodyPr wrap="square" rtlCol="0">
            <a:spAutoFit/>
          </a:bodyPr>
          <a:lstStyle/>
          <a:p>
            <a:r>
              <a:rPr lang="en-US" sz="1000" dirty="0" smtClean="0">
                <a:solidFill>
                  <a:schemeClr val="bg1"/>
                </a:solidFill>
                <a:latin typeface="Times New Roman" panose="02020603050405020304" pitchFamily="18" charset="0"/>
                <a:cs typeface="Times New Roman" panose="02020603050405020304" pitchFamily="18" charset="0"/>
              </a:rPr>
              <a:t>Fig. 6</a:t>
            </a:r>
            <a:endParaRPr lang="en-US" sz="1000" dirty="0">
              <a:solidFill>
                <a:schemeClr val="bg1"/>
              </a:solidFill>
              <a:latin typeface="Times New Roman" panose="02020603050405020304" pitchFamily="18" charset="0"/>
              <a:cs typeface="Times New Roman" panose="02020603050405020304" pitchFamily="18" charset="0"/>
            </a:endParaRPr>
          </a:p>
        </p:txBody>
      </p:sp>
      <p:cxnSp>
        <p:nvCxnSpPr>
          <p:cNvPr id="1045" name="Straight Arrow Connector 1044"/>
          <p:cNvCxnSpPr/>
          <p:nvPr/>
        </p:nvCxnSpPr>
        <p:spPr>
          <a:xfrm flipH="1">
            <a:off x="12316740" y="16001687"/>
            <a:ext cx="378820" cy="113207"/>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90" name="TextBox 189"/>
          <p:cNvSpPr txBox="1"/>
          <p:nvPr/>
        </p:nvSpPr>
        <p:spPr>
          <a:xfrm>
            <a:off x="12348546" y="14580546"/>
            <a:ext cx="6577714" cy="754018"/>
          </a:xfrm>
          <a:prstGeom prst="rect">
            <a:avLst/>
          </a:prstGeom>
          <a:noFill/>
        </p:spPr>
        <p:txBody>
          <a:bodyPr wrap="square" lIns="91399" tIns="45703" rIns="91399" bIns="45703" rtlCol="0">
            <a:spAutoFit/>
          </a:bodyPr>
          <a:lstStyle/>
          <a:p>
            <a:r>
              <a:rPr lang="en-US" sz="4300" b="1" u="sng" dirty="0" smtClean="0">
                <a:solidFill>
                  <a:srgbClr val="C00000"/>
                </a:solidFill>
                <a:latin typeface="Times New Roman" panose="02020603050405020304" pitchFamily="18" charset="0"/>
                <a:cs typeface="Times New Roman" panose="02020603050405020304" pitchFamily="18" charset="0"/>
              </a:rPr>
              <a:t>N5W/70 - 80E reverse fault</a:t>
            </a:r>
          </a:p>
        </p:txBody>
      </p:sp>
      <p:pic>
        <p:nvPicPr>
          <p:cNvPr id="28" name="Picture 2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3901668" y="15845721"/>
            <a:ext cx="3364595" cy="2276060"/>
          </a:xfrm>
          <a:prstGeom prst="rect">
            <a:avLst/>
          </a:prstGeom>
        </p:spPr>
      </p:pic>
      <p:sp>
        <p:nvSpPr>
          <p:cNvPr id="50" name="TextBox 49"/>
          <p:cNvSpPr txBox="1"/>
          <p:nvPr/>
        </p:nvSpPr>
        <p:spPr>
          <a:xfrm>
            <a:off x="28366154" y="6401256"/>
            <a:ext cx="3526852" cy="861774"/>
          </a:xfrm>
          <a:prstGeom prst="rect">
            <a:avLst/>
          </a:prstGeom>
          <a:noFill/>
        </p:spPr>
        <p:txBody>
          <a:bodyPr wrap="square" rtlCol="0">
            <a:spAutoFit/>
          </a:bodyPr>
          <a:lstStyle/>
          <a:p>
            <a:r>
              <a:rPr lang="en-US" sz="1000" b="1" dirty="0" smtClean="0">
                <a:latin typeface="Times New Roman" panose="02020603050405020304" pitchFamily="18" charset="0"/>
                <a:cs typeface="Times New Roman" panose="02020603050405020304" pitchFamily="18" charset="0"/>
              </a:rPr>
              <a:t>Fig. 16  </a:t>
            </a:r>
            <a:r>
              <a:rPr lang="en-US" sz="1000" dirty="0" smtClean="0">
                <a:latin typeface="Times New Roman" panose="02020603050405020304" pitchFamily="18" charset="0"/>
                <a:cs typeface="Times New Roman" panose="02020603050405020304" pitchFamily="18" charset="0"/>
              </a:rPr>
              <a:t>The middle of the section includes three highly disrupted organic-rich layers interposed with beds of sand. The presence of flame structures,</a:t>
            </a:r>
            <a:r>
              <a:rPr lang="en-US" sz="1000" baseline="30000" dirty="0" smtClean="0">
                <a:latin typeface="Times New Roman" panose="02020603050405020304" pitchFamily="18" charset="0"/>
                <a:cs typeface="Times New Roman" panose="02020603050405020304" pitchFamily="18" charset="0"/>
              </a:rPr>
              <a:t> </a:t>
            </a:r>
            <a:r>
              <a:rPr lang="en-US" sz="1000" dirty="0" smtClean="0">
                <a:latin typeface="Times New Roman" panose="02020603050405020304" pitchFamily="18" charset="0"/>
                <a:cs typeface="Times New Roman" panose="02020603050405020304" pitchFamily="18" charset="0"/>
              </a:rPr>
              <a:t>load casts and convolute laminae suggests episodes of rapid burial by water-borne sand followed by severe seismic shaking.</a:t>
            </a:r>
            <a:r>
              <a:rPr lang="en-US" sz="1000" baseline="30000" dirty="0" smtClean="0">
                <a:latin typeface="Times New Roman" panose="02020603050405020304" pitchFamily="18" charset="0"/>
                <a:cs typeface="Times New Roman" panose="02020603050405020304" pitchFamily="18" charset="0"/>
              </a:rPr>
              <a:t>2,4</a:t>
            </a:r>
            <a:endParaRPr lang="en-US" sz="1000" dirty="0">
              <a:latin typeface="Times New Roman" panose="02020603050405020304" pitchFamily="18" charset="0"/>
              <a:cs typeface="Times New Roman" panose="02020603050405020304" pitchFamily="18" charset="0"/>
            </a:endParaRPr>
          </a:p>
        </p:txBody>
      </p:sp>
      <p:sp>
        <p:nvSpPr>
          <p:cNvPr id="54" name="TextBox 53"/>
          <p:cNvSpPr txBox="1"/>
          <p:nvPr/>
        </p:nvSpPr>
        <p:spPr>
          <a:xfrm>
            <a:off x="26435130" y="6390044"/>
            <a:ext cx="1774427" cy="1169551"/>
          </a:xfrm>
          <a:prstGeom prst="rect">
            <a:avLst/>
          </a:prstGeom>
          <a:noFill/>
        </p:spPr>
        <p:txBody>
          <a:bodyPr wrap="square" rtlCol="0">
            <a:spAutoFit/>
          </a:bodyPr>
          <a:lstStyle/>
          <a:p>
            <a:r>
              <a:rPr lang="en-US" sz="1000" b="1" dirty="0" smtClean="0">
                <a:latin typeface="Times New Roman" panose="02020603050405020304" pitchFamily="18" charset="0"/>
                <a:cs typeface="Times New Roman" panose="02020603050405020304" pitchFamily="18" charset="0"/>
              </a:rPr>
              <a:t>Fig. 15  </a:t>
            </a:r>
            <a:r>
              <a:rPr lang="en-US" sz="1000" dirty="0" smtClean="0">
                <a:latin typeface="Times New Roman" panose="02020603050405020304" pitchFamily="18" charset="0"/>
                <a:cs typeface="Times New Roman" panose="02020603050405020304" pitchFamily="18" charset="0"/>
              </a:rPr>
              <a:t>Several life-position tree stumps are found in the </a:t>
            </a:r>
          </a:p>
          <a:p>
            <a:r>
              <a:rPr lang="en-US" sz="1000" dirty="0" smtClean="0">
                <a:latin typeface="Times New Roman" panose="02020603050405020304" pitchFamily="18" charset="0"/>
                <a:cs typeface="Times New Roman" panose="02020603050405020304" pitchFamily="18" charset="0"/>
              </a:rPr>
              <a:t>top portion of the sedimentary section. The stumps are rooted in silty to sandy </a:t>
            </a:r>
            <a:r>
              <a:rPr lang="en-US" sz="1000" dirty="0" err="1" smtClean="0">
                <a:latin typeface="Times New Roman" panose="02020603050405020304" pitchFamily="18" charset="0"/>
                <a:cs typeface="Times New Roman" panose="02020603050405020304" pitchFamily="18" charset="0"/>
              </a:rPr>
              <a:t>paleosols</a:t>
            </a:r>
            <a:r>
              <a:rPr lang="en-US" sz="1000" dirty="0" smtClean="0">
                <a:latin typeface="Times New Roman" panose="02020603050405020304" pitchFamily="18" charset="0"/>
                <a:cs typeface="Times New Roman" panose="02020603050405020304" pitchFamily="18" charset="0"/>
              </a:rPr>
              <a:t> and encased in overlying organic-rich sand.</a:t>
            </a:r>
            <a:endParaRPr lang="en-US" sz="1000" dirty="0">
              <a:latin typeface="Times New Roman" panose="02020603050405020304" pitchFamily="18" charset="0"/>
              <a:cs typeface="Times New Roman" panose="02020603050405020304" pitchFamily="18" charset="0"/>
            </a:endParaRPr>
          </a:p>
        </p:txBody>
      </p:sp>
      <p:sp>
        <p:nvSpPr>
          <p:cNvPr id="42" name="Freeform 41"/>
          <p:cNvSpPr/>
          <p:nvPr/>
        </p:nvSpPr>
        <p:spPr>
          <a:xfrm>
            <a:off x="12478945" y="13524564"/>
            <a:ext cx="45719" cy="104775"/>
          </a:xfrm>
          <a:custGeom>
            <a:avLst/>
            <a:gdLst>
              <a:gd name="connsiteX0" fmla="*/ 0 w 0"/>
              <a:gd name="connsiteY0" fmla="*/ 0 h 104775"/>
              <a:gd name="connsiteX1" fmla="*/ 0 w 0"/>
              <a:gd name="connsiteY1" fmla="*/ 104775 h 104775"/>
            </a:gdLst>
            <a:ahLst/>
            <a:cxnLst>
              <a:cxn ang="0">
                <a:pos x="connsiteX0" y="connsiteY0"/>
              </a:cxn>
              <a:cxn ang="0">
                <a:pos x="connsiteX1" y="connsiteY1"/>
              </a:cxn>
            </a:cxnLst>
            <a:rect l="l" t="t" r="r" b="b"/>
            <a:pathLst>
              <a:path h="104775">
                <a:moveTo>
                  <a:pt x="0" y="0"/>
                </a:moveTo>
                <a:lnTo>
                  <a:pt x="0" y="104775"/>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a:off x="12481326" y="13071932"/>
            <a:ext cx="0" cy="100013"/>
          </a:xfrm>
          <a:custGeom>
            <a:avLst/>
            <a:gdLst>
              <a:gd name="connsiteX0" fmla="*/ 0 w 0"/>
              <a:gd name="connsiteY0" fmla="*/ 100013 h 100013"/>
              <a:gd name="connsiteX1" fmla="*/ 0 w 0"/>
              <a:gd name="connsiteY1" fmla="*/ 0 h 100013"/>
            </a:gdLst>
            <a:ahLst/>
            <a:cxnLst>
              <a:cxn ang="0">
                <a:pos x="connsiteX0" y="connsiteY0"/>
              </a:cxn>
              <a:cxn ang="0">
                <a:pos x="connsiteX1" y="connsiteY1"/>
              </a:cxn>
            </a:cxnLst>
            <a:rect l="l" t="t" r="r" b="b"/>
            <a:pathLst>
              <a:path h="100013">
                <a:moveTo>
                  <a:pt x="0" y="100013"/>
                </a:moveTo>
                <a:lnTo>
                  <a:pt x="0" y="0"/>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21291789" y="13494457"/>
            <a:ext cx="3492719" cy="1015663"/>
          </a:xfrm>
          <a:prstGeom prst="rect">
            <a:avLst/>
          </a:prstGeom>
          <a:noFill/>
        </p:spPr>
        <p:txBody>
          <a:bodyPr wrap="square" rtlCol="0">
            <a:spAutoFit/>
          </a:bodyPr>
          <a:lstStyle/>
          <a:p>
            <a:r>
              <a:rPr lang="en-US" sz="1000" b="1" dirty="0" smtClean="0">
                <a:latin typeface="Times New Roman" panose="02020603050405020304" pitchFamily="18" charset="0"/>
                <a:cs typeface="Times New Roman" panose="02020603050405020304" pitchFamily="18" charset="0"/>
              </a:rPr>
              <a:t>Fig. 20  </a:t>
            </a:r>
            <a:r>
              <a:rPr lang="en-US" sz="1000" dirty="0" smtClean="0">
                <a:latin typeface="Times New Roman" panose="02020603050405020304" pitchFamily="18" charset="0"/>
                <a:cs typeface="Times New Roman" panose="02020603050405020304" pitchFamily="18" charset="0"/>
              </a:rPr>
              <a:t>In this </a:t>
            </a:r>
            <a:r>
              <a:rPr lang="en-US" sz="1000" dirty="0" err="1" smtClean="0">
                <a:latin typeface="Times New Roman" panose="02020603050405020304" pitchFamily="18" charset="0"/>
                <a:cs typeface="Times New Roman" panose="02020603050405020304" pitchFamily="18" charset="0"/>
              </a:rPr>
              <a:t>closeup</a:t>
            </a:r>
            <a:r>
              <a:rPr lang="en-US" sz="1000" dirty="0" smtClean="0">
                <a:latin typeface="Times New Roman" panose="02020603050405020304" pitchFamily="18" charset="0"/>
                <a:cs typeface="Times New Roman" panose="02020603050405020304" pitchFamily="18" charset="0"/>
              </a:rPr>
              <a:t> of fig.19, the upward path of the fine white silt and sand is clearly discernable.  </a:t>
            </a:r>
            <a:r>
              <a:rPr lang="en-US" sz="1000" dirty="0">
                <a:latin typeface="Times New Roman" panose="02020603050405020304" pitchFamily="18" charset="0"/>
                <a:cs typeface="Times New Roman" panose="02020603050405020304" pitchFamily="18" charset="0"/>
              </a:rPr>
              <a:t>D</a:t>
            </a:r>
            <a:r>
              <a:rPr lang="en-US" sz="1000" dirty="0" smtClean="0">
                <a:latin typeface="Times New Roman" panose="02020603050405020304" pitchFamily="18" charset="0"/>
                <a:cs typeface="Times New Roman" panose="02020603050405020304" pitchFamily="18" charset="0"/>
              </a:rPr>
              <a:t>uring strong seismic events, the relatively impermeable organic layers likely impede upward movement of ground water, thereby promoting overpressure and the fluidization of underlying saturated sediment, which eventually is expelled to the surface.</a:t>
            </a:r>
            <a:endParaRPr lang="en-US" sz="1000" dirty="0">
              <a:latin typeface="Times New Roman" panose="02020603050405020304" pitchFamily="18" charset="0"/>
              <a:cs typeface="Times New Roman" panose="02020603050405020304" pitchFamily="18" charset="0"/>
            </a:endParaRPr>
          </a:p>
        </p:txBody>
      </p:sp>
      <p:cxnSp>
        <p:nvCxnSpPr>
          <p:cNvPr id="64" name="Straight Arrow Connector 63"/>
          <p:cNvCxnSpPr/>
          <p:nvPr/>
        </p:nvCxnSpPr>
        <p:spPr>
          <a:xfrm flipH="1">
            <a:off x="2165940" y="11711282"/>
            <a:ext cx="349473" cy="387992"/>
          </a:xfrm>
          <a:prstGeom prst="straightConnector1">
            <a:avLst/>
          </a:prstGeom>
          <a:ln>
            <a:solidFill>
              <a:srgbClr val="FDF55F"/>
            </a:solidFill>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flipH="1">
            <a:off x="2441376" y="11971020"/>
            <a:ext cx="344414" cy="407711"/>
          </a:xfrm>
          <a:prstGeom prst="straightConnector1">
            <a:avLst/>
          </a:prstGeom>
          <a:ln>
            <a:solidFill>
              <a:srgbClr val="FDF55F"/>
            </a:solidFill>
            <a:tailEnd type="arrow"/>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p:nvPr/>
        </p:nvCxnSpPr>
        <p:spPr>
          <a:xfrm flipH="1">
            <a:off x="3055855" y="12234353"/>
            <a:ext cx="307239" cy="394919"/>
          </a:xfrm>
          <a:prstGeom prst="straightConnector1">
            <a:avLst/>
          </a:prstGeom>
          <a:ln>
            <a:solidFill>
              <a:srgbClr val="FDF55F"/>
            </a:solidFill>
            <a:tailEnd type="arrow"/>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18260729" y="10173146"/>
            <a:ext cx="0" cy="47119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23" name="Right Brace 122"/>
          <p:cNvSpPr/>
          <p:nvPr/>
        </p:nvSpPr>
        <p:spPr>
          <a:xfrm rot="1453454">
            <a:off x="18533805" y="9732104"/>
            <a:ext cx="455001" cy="1087722"/>
          </a:xfrm>
          <a:prstGeom prst="rightBrace">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030" name="Straight Connector 1029"/>
          <p:cNvCxnSpPr/>
          <p:nvPr/>
        </p:nvCxnSpPr>
        <p:spPr>
          <a:xfrm>
            <a:off x="12478945" y="13202436"/>
            <a:ext cx="0" cy="2944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8" name="Straight Arrow Connector 1047"/>
          <p:cNvCxnSpPr/>
          <p:nvPr/>
        </p:nvCxnSpPr>
        <p:spPr>
          <a:xfrm flipV="1">
            <a:off x="25445970" y="9235334"/>
            <a:ext cx="384050" cy="271211"/>
          </a:xfrm>
          <a:prstGeom prst="straightConnector1">
            <a:avLst/>
          </a:prstGeom>
          <a:ln>
            <a:solidFill>
              <a:srgbClr val="FDF55F"/>
            </a:solidFill>
            <a:tailEnd type="arrow"/>
          </a:ln>
        </p:spPr>
        <p:style>
          <a:lnRef idx="1">
            <a:schemeClr val="accent1"/>
          </a:lnRef>
          <a:fillRef idx="0">
            <a:schemeClr val="accent1"/>
          </a:fillRef>
          <a:effectRef idx="0">
            <a:schemeClr val="accent1"/>
          </a:effectRef>
          <a:fontRef idx="minor">
            <a:schemeClr val="tx1"/>
          </a:fontRef>
        </p:style>
      </p:cxnSp>
      <p:cxnSp>
        <p:nvCxnSpPr>
          <p:cNvPr id="1053" name="Straight Arrow Connector 1052"/>
          <p:cNvCxnSpPr/>
          <p:nvPr/>
        </p:nvCxnSpPr>
        <p:spPr>
          <a:xfrm flipH="1" flipV="1">
            <a:off x="27596650" y="9195391"/>
            <a:ext cx="259555" cy="311155"/>
          </a:xfrm>
          <a:prstGeom prst="straightConnector1">
            <a:avLst/>
          </a:prstGeom>
          <a:ln>
            <a:solidFill>
              <a:srgbClr val="FDF55F"/>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28366154" y="16943653"/>
            <a:ext cx="3501693" cy="1323439"/>
          </a:xfrm>
          <a:prstGeom prst="rect">
            <a:avLst/>
          </a:prstGeom>
          <a:noFill/>
        </p:spPr>
        <p:txBody>
          <a:bodyPr wrap="square" rtlCol="0">
            <a:spAutoFit/>
          </a:bodyPr>
          <a:lstStyle/>
          <a:p>
            <a:r>
              <a:rPr lang="en-US" sz="1000" b="1" dirty="0" smtClean="0">
                <a:latin typeface="Times New Roman" panose="02020603050405020304" pitchFamily="18" charset="0"/>
                <a:cs typeface="Times New Roman" panose="02020603050405020304" pitchFamily="18" charset="0"/>
              </a:rPr>
              <a:t>Fig. 25  </a:t>
            </a:r>
            <a:r>
              <a:rPr lang="en-US" sz="1000" dirty="0">
                <a:latin typeface="Times New Roman" panose="02020603050405020304" pitchFamily="18" charset="0"/>
                <a:cs typeface="Times New Roman" panose="02020603050405020304" pitchFamily="18" charset="0"/>
              </a:rPr>
              <a:t>A</a:t>
            </a:r>
            <a:r>
              <a:rPr lang="en-US" sz="1000" dirty="0" smtClean="0">
                <a:latin typeface="Times New Roman" panose="02020603050405020304" pitchFamily="18" charset="0"/>
                <a:cs typeface="Times New Roman" panose="02020603050405020304" pitchFamily="18" charset="0"/>
              </a:rPr>
              <a:t>ctive parabolic dunes at the south end of the Ten Mile dune field.  Evidence indicates the dune field formed as a result of tectonic subsidence</a:t>
            </a:r>
            <a:r>
              <a:rPr lang="en-US" sz="1000" dirty="0">
                <a:latin typeface="Times New Roman" panose="02020603050405020304" pitchFamily="18" charset="0"/>
                <a:cs typeface="Times New Roman" panose="02020603050405020304" pitchFamily="18" charset="0"/>
              </a:rPr>
              <a:t> </a:t>
            </a:r>
            <a:r>
              <a:rPr lang="en-US" sz="1000" dirty="0" smtClean="0">
                <a:latin typeface="Times New Roman" panose="02020603050405020304" pitchFamily="18" charset="0"/>
                <a:cs typeface="Times New Roman" panose="02020603050405020304" pitchFamily="18" charset="0"/>
              </a:rPr>
              <a:t>and that a portion of the sand has been moved onshore by tsunamis.  The light-colored sea cliff extending north from the road washout in the middle </a:t>
            </a:r>
            <a:r>
              <a:rPr lang="en-US" sz="1000" dirty="0">
                <a:latin typeface="Times New Roman" panose="02020603050405020304" pitchFamily="18" charset="0"/>
                <a:cs typeface="Times New Roman" panose="02020603050405020304" pitchFamily="18" charset="0"/>
              </a:rPr>
              <a:t>foreground </a:t>
            </a:r>
            <a:r>
              <a:rPr lang="en-US" sz="1000" dirty="0" smtClean="0">
                <a:latin typeface="Times New Roman" panose="02020603050405020304" pitchFamily="18" charset="0"/>
                <a:cs typeface="Times New Roman" panose="02020603050405020304" pitchFamily="18" charset="0"/>
              </a:rPr>
              <a:t>is the exposed edge </a:t>
            </a:r>
            <a:r>
              <a:rPr lang="en-US" sz="1000" dirty="0">
                <a:latin typeface="Times New Roman" panose="02020603050405020304" pitchFamily="18" charset="0"/>
                <a:cs typeface="Times New Roman" panose="02020603050405020304" pitchFamily="18" charset="0"/>
              </a:rPr>
              <a:t>of the sedimentary </a:t>
            </a:r>
            <a:r>
              <a:rPr lang="en-US" sz="1000" dirty="0" smtClean="0">
                <a:latin typeface="Times New Roman" panose="02020603050405020304" pitchFamily="18" charset="0"/>
                <a:cs typeface="Times New Roman" panose="02020603050405020304" pitchFamily="18" charset="0"/>
              </a:rPr>
              <a:t>section described above. The location and strike of the reverse fault are indicated by the yellow arrow. </a:t>
            </a:r>
            <a:endParaRPr lang="en-US" sz="1000" dirty="0">
              <a:latin typeface="Times New Roman" panose="02020603050405020304" pitchFamily="18" charset="0"/>
              <a:cs typeface="Times New Roman" panose="02020603050405020304" pitchFamily="18" charset="0"/>
            </a:endParaRPr>
          </a:p>
        </p:txBody>
      </p:sp>
      <p:pic>
        <p:nvPicPr>
          <p:cNvPr id="35" name="Picture 2" descr="D:\1998_10_Negatives\1998_10_Negatives_002.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4932576" y="7801833"/>
            <a:ext cx="3291840" cy="2254514"/>
          </a:xfrm>
          <a:prstGeom prst="rect">
            <a:avLst/>
          </a:prstGeom>
          <a:noFill/>
          <a:extLst>
            <a:ext uri="{909E8E84-426E-40DD-AFC4-6F175D3DCCD1}">
              <a14:hiddenFill xmlns:a14="http://schemas.microsoft.com/office/drawing/2010/main">
                <a:solidFill>
                  <a:srgbClr val="FFFFFF"/>
                </a:solidFill>
              </a14:hiddenFill>
            </a:ext>
          </a:extLst>
        </p:spPr>
      </p:pic>
      <p:pic>
        <p:nvPicPr>
          <p:cNvPr id="97" name="Picture 5" descr="C:\Users\Ladyruby\Pictures\1998 DVD WAF 1\1998_04_Negatives\1998_04_Negatives_012.JP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8453824" y="11248690"/>
            <a:ext cx="3290566" cy="225851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descr="D:\Springer_WAF_Slides_C\Springer_WAF_Slides_C_012.JP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24932576" y="14689822"/>
            <a:ext cx="3281999" cy="2250771"/>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36"/>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24917717" y="11249447"/>
            <a:ext cx="3291840" cy="2258568"/>
          </a:xfrm>
          <a:prstGeom prst="rect">
            <a:avLst/>
          </a:prstGeom>
        </p:spPr>
      </p:pic>
      <p:pic>
        <p:nvPicPr>
          <p:cNvPr id="36" name="Picture 35"/>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21408426" y="7797727"/>
            <a:ext cx="3291840" cy="2258620"/>
          </a:xfrm>
          <a:prstGeom prst="rect">
            <a:avLst/>
          </a:prstGeom>
        </p:spPr>
      </p:pic>
      <p:pic>
        <p:nvPicPr>
          <p:cNvPr id="61" name="Picture 60"/>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28448460" y="7799780"/>
            <a:ext cx="3290567" cy="2258620"/>
          </a:xfrm>
          <a:prstGeom prst="rect">
            <a:avLst/>
          </a:prstGeom>
        </p:spPr>
      </p:pic>
      <p:pic>
        <p:nvPicPr>
          <p:cNvPr id="19" name="Picture 18"/>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21389559" y="14689822"/>
            <a:ext cx="3293875" cy="2252857"/>
          </a:xfrm>
          <a:prstGeom prst="rect">
            <a:avLst/>
          </a:prstGeom>
        </p:spPr>
      </p:pic>
      <p:pic>
        <p:nvPicPr>
          <p:cNvPr id="29" name="Picture 28"/>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22795135" y="4134561"/>
            <a:ext cx="3302830" cy="2266695"/>
          </a:xfrm>
          <a:prstGeom prst="rect">
            <a:avLst/>
          </a:prstGeom>
        </p:spPr>
      </p:pic>
      <p:pic>
        <p:nvPicPr>
          <p:cNvPr id="47" name="Picture 46"/>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8453999" y="4140677"/>
            <a:ext cx="3290391" cy="2257520"/>
          </a:xfrm>
          <a:prstGeom prst="rect">
            <a:avLst/>
          </a:prstGeom>
        </p:spPr>
      </p:pic>
      <p:pic>
        <p:nvPicPr>
          <p:cNvPr id="128" name="Picture 127"/>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26531853" y="4140677"/>
            <a:ext cx="1495814" cy="2260579"/>
          </a:xfrm>
          <a:prstGeom prst="rect">
            <a:avLst/>
          </a:prstGeom>
        </p:spPr>
      </p:pic>
      <p:pic>
        <p:nvPicPr>
          <p:cNvPr id="9" name="Picture 8"/>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21389559" y="11238326"/>
            <a:ext cx="3284300" cy="2258567"/>
          </a:xfrm>
          <a:prstGeom prst="rect">
            <a:avLst/>
          </a:prstGeom>
        </p:spPr>
      </p:pic>
      <p:pic>
        <p:nvPicPr>
          <p:cNvPr id="53" name="Picture 52"/>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28453165" y="14714817"/>
            <a:ext cx="3291225" cy="2253831"/>
          </a:xfrm>
          <a:prstGeom prst="rect">
            <a:avLst/>
          </a:prstGeom>
        </p:spPr>
      </p:pic>
      <p:pic>
        <p:nvPicPr>
          <p:cNvPr id="51" name="Picture 50"/>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1240063" y="15780746"/>
            <a:ext cx="3291840" cy="2239944"/>
          </a:xfrm>
          <a:prstGeom prst="rect">
            <a:avLst/>
          </a:prstGeom>
        </p:spPr>
      </p:pic>
      <p:cxnSp>
        <p:nvCxnSpPr>
          <p:cNvPr id="1029" name="Straight Arrow Connector 1028"/>
          <p:cNvCxnSpPr/>
          <p:nvPr/>
        </p:nvCxnSpPr>
        <p:spPr>
          <a:xfrm flipH="1">
            <a:off x="5773377" y="12078605"/>
            <a:ext cx="228600" cy="300126"/>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4" name="Freeform 3"/>
          <p:cNvSpPr/>
          <p:nvPr/>
        </p:nvSpPr>
        <p:spPr>
          <a:xfrm>
            <a:off x="19032071" y="10408024"/>
            <a:ext cx="1568823" cy="170638"/>
          </a:xfrm>
          <a:custGeom>
            <a:avLst/>
            <a:gdLst>
              <a:gd name="connsiteX0" fmla="*/ 1568823 w 1568823"/>
              <a:gd name="connsiteY0" fmla="*/ 152400 h 170638"/>
              <a:gd name="connsiteX1" fmla="*/ 788894 w 1568823"/>
              <a:gd name="connsiteY1" fmla="*/ 44823 h 170638"/>
              <a:gd name="connsiteX2" fmla="*/ 448235 w 1568823"/>
              <a:gd name="connsiteY2" fmla="*/ 170329 h 170638"/>
              <a:gd name="connsiteX3" fmla="*/ 0 w 1568823"/>
              <a:gd name="connsiteY3" fmla="*/ 0 h 170638"/>
            </a:gdLst>
            <a:ahLst/>
            <a:cxnLst>
              <a:cxn ang="0">
                <a:pos x="connsiteX0" y="connsiteY0"/>
              </a:cxn>
              <a:cxn ang="0">
                <a:pos x="connsiteX1" y="connsiteY1"/>
              </a:cxn>
              <a:cxn ang="0">
                <a:pos x="connsiteX2" y="connsiteY2"/>
              </a:cxn>
              <a:cxn ang="0">
                <a:pos x="connsiteX3" y="connsiteY3"/>
              </a:cxn>
            </a:cxnLst>
            <a:rect l="l" t="t" r="r" b="b"/>
            <a:pathLst>
              <a:path w="1568823" h="170638">
                <a:moveTo>
                  <a:pt x="1568823" y="152400"/>
                </a:moveTo>
                <a:cubicBezTo>
                  <a:pt x="1272241" y="97117"/>
                  <a:pt x="975659" y="41835"/>
                  <a:pt x="788894" y="44823"/>
                </a:cubicBezTo>
                <a:cubicBezTo>
                  <a:pt x="602129" y="47811"/>
                  <a:pt x="579717" y="177799"/>
                  <a:pt x="448235" y="170329"/>
                </a:cubicBezTo>
                <a:cubicBezTo>
                  <a:pt x="316753" y="162859"/>
                  <a:pt x="158376" y="81429"/>
                  <a:pt x="0" y="0"/>
                </a:cubicBezTo>
              </a:path>
            </a:pathLst>
          </a:cu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2488093" y="13251803"/>
            <a:ext cx="295274" cy="276999"/>
          </a:xfrm>
          <a:prstGeom prst="rect">
            <a:avLst/>
          </a:prstGeom>
          <a:noFill/>
        </p:spPr>
        <p:txBody>
          <a:bodyPr wrap="none" rtlCol="0">
            <a:spAutoFit/>
          </a:bodyPr>
          <a:lstStyle/>
          <a:p>
            <a:r>
              <a:rPr lang="en-US" sz="1200" b="1" dirty="0" smtClean="0">
                <a:latin typeface="+mj-lt"/>
                <a:cs typeface="Times New Roman" panose="02020603050405020304" pitchFamily="18" charset="0"/>
              </a:rPr>
              <a:t>U</a:t>
            </a:r>
            <a:endParaRPr lang="en-US" sz="1200" b="1" dirty="0">
              <a:latin typeface="+mj-lt"/>
              <a:cs typeface="Times New Roman" panose="02020603050405020304" pitchFamily="18" charset="0"/>
            </a:endParaRPr>
          </a:p>
        </p:txBody>
      </p:sp>
      <p:sp>
        <p:nvSpPr>
          <p:cNvPr id="59" name="TextBox 58"/>
          <p:cNvSpPr txBox="1"/>
          <p:nvPr/>
        </p:nvSpPr>
        <p:spPr>
          <a:xfrm>
            <a:off x="12196245" y="13071932"/>
            <a:ext cx="184731" cy="246221"/>
          </a:xfrm>
          <a:prstGeom prst="rect">
            <a:avLst/>
          </a:prstGeom>
          <a:noFill/>
        </p:spPr>
        <p:txBody>
          <a:bodyPr wrap="none" rtlCol="0">
            <a:spAutoFit/>
          </a:bodyPr>
          <a:lstStyle/>
          <a:p>
            <a:endParaRPr lang="en-US" sz="1000" dirty="0"/>
          </a:p>
        </p:txBody>
      </p:sp>
      <p:sp>
        <p:nvSpPr>
          <p:cNvPr id="65" name="TextBox 64"/>
          <p:cNvSpPr txBox="1"/>
          <p:nvPr/>
        </p:nvSpPr>
        <p:spPr>
          <a:xfrm>
            <a:off x="12213962" y="13240340"/>
            <a:ext cx="282450" cy="276999"/>
          </a:xfrm>
          <a:prstGeom prst="rect">
            <a:avLst/>
          </a:prstGeom>
          <a:noFill/>
        </p:spPr>
        <p:txBody>
          <a:bodyPr wrap="none" rtlCol="0">
            <a:spAutoFit/>
          </a:bodyPr>
          <a:lstStyle/>
          <a:p>
            <a:r>
              <a:rPr lang="en-US" sz="1200" b="1" dirty="0" smtClean="0"/>
              <a:t>D</a:t>
            </a:r>
            <a:endParaRPr lang="en-US" sz="1200" b="1" dirty="0"/>
          </a:p>
        </p:txBody>
      </p:sp>
      <p:sp>
        <p:nvSpPr>
          <p:cNvPr id="119" name="TextBox 118"/>
          <p:cNvSpPr txBox="1"/>
          <p:nvPr/>
        </p:nvSpPr>
        <p:spPr>
          <a:xfrm>
            <a:off x="18309941" y="10229297"/>
            <a:ext cx="301686" cy="307777"/>
          </a:xfrm>
          <a:prstGeom prst="rect">
            <a:avLst/>
          </a:prstGeom>
          <a:noFill/>
        </p:spPr>
        <p:txBody>
          <a:bodyPr wrap="none" rtlCol="0">
            <a:spAutoFit/>
          </a:bodyPr>
          <a:lstStyle/>
          <a:p>
            <a:r>
              <a:rPr lang="en-US" sz="1400" b="1" dirty="0" smtClean="0">
                <a:latin typeface="+mj-lt"/>
                <a:cs typeface="Times New Roman" panose="02020603050405020304" pitchFamily="18" charset="0"/>
              </a:rPr>
              <a:t>U</a:t>
            </a:r>
            <a:endParaRPr lang="en-US" sz="1400" b="1" dirty="0">
              <a:latin typeface="+mj-lt"/>
              <a:cs typeface="Times New Roman" panose="02020603050405020304" pitchFamily="18" charset="0"/>
            </a:endParaRPr>
          </a:p>
        </p:txBody>
      </p:sp>
      <p:sp>
        <p:nvSpPr>
          <p:cNvPr id="133" name="TextBox 132"/>
          <p:cNvSpPr txBox="1"/>
          <p:nvPr/>
        </p:nvSpPr>
        <p:spPr>
          <a:xfrm>
            <a:off x="17936750" y="10226747"/>
            <a:ext cx="298480" cy="307777"/>
          </a:xfrm>
          <a:prstGeom prst="rect">
            <a:avLst/>
          </a:prstGeom>
          <a:noFill/>
        </p:spPr>
        <p:txBody>
          <a:bodyPr wrap="none" rtlCol="0">
            <a:spAutoFit/>
          </a:bodyPr>
          <a:lstStyle/>
          <a:p>
            <a:r>
              <a:rPr lang="en-US" sz="1400" b="1" dirty="0" smtClean="0"/>
              <a:t>D</a:t>
            </a:r>
            <a:endParaRPr lang="en-US" sz="1400" b="1" dirty="0"/>
          </a:p>
        </p:txBody>
      </p:sp>
      <p:cxnSp>
        <p:nvCxnSpPr>
          <p:cNvPr id="74" name="Straight Arrow Connector 73"/>
          <p:cNvCxnSpPr/>
          <p:nvPr/>
        </p:nvCxnSpPr>
        <p:spPr>
          <a:xfrm flipH="1">
            <a:off x="29183802" y="16369521"/>
            <a:ext cx="729696" cy="249089"/>
          </a:xfrm>
          <a:prstGeom prst="straightConnector1">
            <a:avLst/>
          </a:prstGeom>
          <a:ln w="19050">
            <a:solidFill>
              <a:srgbClr val="FDF55F"/>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170634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19992</TotalTime>
  <Words>1680</Words>
  <Application>Microsoft Office PowerPoint</Application>
  <PresentationFormat>Custom</PresentationFormat>
  <Paragraphs>54</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Tectonics, Tsunamis, and Sand: Creating the Ten Mile Dunes, Fort Bragg, California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Tectonics, Tsunamis, and Sand: Creating the Ten Mile Dunes, Fort Bragg, California</dc:title>
  <dc:creator>Ladyruby</dc:creator>
  <cp:lastModifiedBy>Ladyruby</cp:lastModifiedBy>
  <cp:revision>681</cp:revision>
  <dcterms:created xsi:type="dcterms:W3CDTF">2016-07-23T20:11:51Z</dcterms:created>
  <dcterms:modified xsi:type="dcterms:W3CDTF">2016-09-22T22:49:37Z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