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43891200" cy="21945600"/>
  <p:notesSz cx="6858000" cy="9144000"/>
  <p:defaultTextStyle>
    <a:defPPr>
      <a:defRPr lang="en-US"/>
    </a:defPPr>
    <a:lvl1pPr marL="0" algn="l" defTabSz="3762024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1pPr>
    <a:lvl2pPr marL="1881012" algn="l" defTabSz="3762024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2pPr>
    <a:lvl3pPr marL="3762024" algn="l" defTabSz="3762024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3pPr>
    <a:lvl4pPr marL="5643037" algn="l" defTabSz="3762024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4pPr>
    <a:lvl5pPr marL="7524049" algn="l" defTabSz="3762024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5pPr>
    <a:lvl6pPr marL="9405061" algn="l" defTabSz="3762024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6pPr>
    <a:lvl7pPr marL="11286073" algn="l" defTabSz="3762024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7pPr>
    <a:lvl8pPr marL="13167086" algn="l" defTabSz="3762024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8pPr>
    <a:lvl9pPr marL="15048098" algn="l" defTabSz="3762024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E395"/>
    <a:srgbClr val="BEE39B"/>
    <a:srgbClr val="FFFFCC"/>
    <a:srgbClr val="B07050"/>
    <a:srgbClr val="DDDDDD"/>
    <a:srgbClr val="E1EBF7"/>
    <a:srgbClr val="43C575"/>
    <a:srgbClr val="FBA3A5"/>
    <a:srgbClr val="FF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 horzBarState="maximized">
    <p:restoredLeft sz="34615" autoAdjust="0"/>
    <p:restoredTop sz="99824" autoAdjust="0"/>
  </p:normalViewPr>
  <p:slideViewPr>
    <p:cSldViewPr snapToGrid="0">
      <p:cViewPr varScale="1">
        <p:scale>
          <a:sx n="22" d="100"/>
          <a:sy n="22" d="100"/>
        </p:scale>
        <p:origin x="-714" y="-102"/>
      </p:cViewPr>
      <p:guideLst>
        <p:guide orient="horz" pos="6912"/>
        <p:guide pos="13824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282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86FFC-EC2D-4197-8116-6BB1BECA3AEB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F8D28-D444-4548-8040-9573AC2619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30716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762024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1pPr>
    <a:lvl2pPr marL="1881012" algn="l" defTabSz="3762024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2pPr>
    <a:lvl3pPr marL="3762024" algn="l" defTabSz="3762024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3pPr>
    <a:lvl4pPr marL="5643037" algn="l" defTabSz="3762024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4pPr>
    <a:lvl5pPr marL="7524049" algn="l" defTabSz="3762024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5pPr>
    <a:lvl6pPr marL="9405061" algn="l" defTabSz="3762024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6pPr>
    <a:lvl7pPr marL="11286073" algn="l" defTabSz="3762024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7pPr>
    <a:lvl8pPr marL="13167086" algn="l" defTabSz="3762024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8pPr>
    <a:lvl9pPr marL="15048098" algn="l" defTabSz="3762024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F8D28-D444-4548-8040-9573AC2619C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6817362"/>
            <a:ext cx="37307520" cy="47040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2435840"/>
            <a:ext cx="30723840" cy="56083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81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762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64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52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405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286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16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048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8161-5850-49CD-B891-A3C44267AE85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33AD-FEB1-4198-BE72-5651BC27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8161-5850-49CD-B891-A3C44267AE85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33AD-FEB1-4198-BE72-5651BC27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120" y="878843"/>
            <a:ext cx="9875520" cy="187248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878843"/>
            <a:ext cx="28895040" cy="187248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8161-5850-49CD-B891-A3C44267AE85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33AD-FEB1-4198-BE72-5651BC27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8161-5850-49CD-B891-A3C44267AE85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33AD-FEB1-4198-BE72-5651BC27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14102082"/>
            <a:ext cx="37307520" cy="4358640"/>
          </a:xfrm>
        </p:spPr>
        <p:txBody>
          <a:bodyPr anchor="t"/>
          <a:lstStyle>
            <a:lvl1pPr algn="l">
              <a:defRPr sz="16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9301483"/>
            <a:ext cx="37307520" cy="4800598"/>
          </a:xfrm>
        </p:spPr>
        <p:txBody>
          <a:bodyPr anchor="b"/>
          <a:lstStyle>
            <a:lvl1pPr marL="0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1pPr>
            <a:lvl2pPr marL="1881012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2pPr>
            <a:lvl3pPr marL="3762024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3pPr>
            <a:lvl4pPr marL="5643037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4pPr>
            <a:lvl5pPr marL="7524049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5pPr>
            <a:lvl6pPr marL="9405061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6pPr>
            <a:lvl7pPr marL="11286073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7pPr>
            <a:lvl8pPr marL="13167086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8pPr>
            <a:lvl9pPr marL="15048098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8161-5850-49CD-B891-A3C44267AE85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33AD-FEB1-4198-BE72-5651BC27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560" y="5120641"/>
            <a:ext cx="19385280" cy="14483082"/>
          </a:xfrm>
        </p:spPr>
        <p:txBody>
          <a:bodyPr/>
          <a:lstStyle>
            <a:lvl1pPr>
              <a:defRPr sz="11500"/>
            </a:lvl1pPr>
            <a:lvl2pPr>
              <a:defRPr sz="9900"/>
            </a:lvl2pPr>
            <a:lvl3pPr>
              <a:defRPr sz="82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1360" y="5120641"/>
            <a:ext cx="19385280" cy="14483082"/>
          </a:xfrm>
        </p:spPr>
        <p:txBody>
          <a:bodyPr/>
          <a:lstStyle>
            <a:lvl1pPr>
              <a:defRPr sz="11500"/>
            </a:lvl1pPr>
            <a:lvl2pPr>
              <a:defRPr sz="9900"/>
            </a:lvl2pPr>
            <a:lvl3pPr>
              <a:defRPr sz="82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8161-5850-49CD-B891-A3C44267AE85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33AD-FEB1-4198-BE72-5651BC27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4912362"/>
            <a:ext cx="19392902" cy="2047238"/>
          </a:xfrm>
        </p:spPr>
        <p:txBody>
          <a:bodyPr anchor="b"/>
          <a:lstStyle>
            <a:lvl1pPr marL="0" indent="0">
              <a:buNone/>
              <a:defRPr sz="9900" b="1"/>
            </a:lvl1pPr>
            <a:lvl2pPr marL="1881012" indent="0">
              <a:buNone/>
              <a:defRPr sz="8200" b="1"/>
            </a:lvl2pPr>
            <a:lvl3pPr marL="3762024" indent="0">
              <a:buNone/>
              <a:defRPr sz="7400" b="1"/>
            </a:lvl3pPr>
            <a:lvl4pPr marL="5643037" indent="0">
              <a:buNone/>
              <a:defRPr sz="6600" b="1"/>
            </a:lvl4pPr>
            <a:lvl5pPr marL="7524049" indent="0">
              <a:buNone/>
              <a:defRPr sz="6600" b="1"/>
            </a:lvl5pPr>
            <a:lvl6pPr marL="9405061" indent="0">
              <a:buNone/>
              <a:defRPr sz="6600" b="1"/>
            </a:lvl6pPr>
            <a:lvl7pPr marL="11286073" indent="0">
              <a:buNone/>
              <a:defRPr sz="6600" b="1"/>
            </a:lvl7pPr>
            <a:lvl8pPr marL="13167086" indent="0">
              <a:buNone/>
              <a:defRPr sz="6600" b="1"/>
            </a:lvl8pPr>
            <a:lvl9pPr marL="15048098" indent="0">
              <a:buNone/>
              <a:defRPr sz="6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6959600"/>
            <a:ext cx="19392902" cy="12644122"/>
          </a:xfrm>
        </p:spPr>
        <p:txBody>
          <a:bodyPr/>
          <a:lstStyle>
            <a:lvl1pPr>
              <a:defRPr sz="9900"/>
            </a:lvl1pPr>
            <a:lvl2pPr>
              <a:defRPr sz="8200"/>
            </a:lvl2pPr>
            <a:lvl3pPr>
              <a:defRPr sz="740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4912362"/>
            <a:ext cx="19400520" cy="2047238"/>
          </a:xfrm>
        </p:spPr>
        <p:txBody>
          <a:bodyPr anchor="b"/>
          <a:lstStyle>
            <a:lvl1pPr marL="0" indent="0">
              <a:buNone/>
              <a:defRPr sz="9900" b="1"/>
            </a:lvl1pPr>
            <a:lvl2pPr marL="1881012" indent="0">
              <a:buNone/>
              <a:defRPr sz="8200" b="1"/>
            </a:lvl2pPr>
            <a:lvl3pPr marL="3762024" indent="0">
              <a:buNone/>
              <a:defRPr sz="7400" b="1"/>
            </a:lvl3pPr>
            <a:lvl4pPr marL="5643037" indent="0">
              <a:buNone/>
              <a:defRPr sz="6600" b="1"/>
            </a:lvl4pPr>
            <a:lvl5pPr marL="7524049" indent="0">
              <a:buNone/>
              <a:defRPr sz="6600" b="1"/>
            </a:lvl5pPr>
            <a:lvl6pPr marL="9405061" indent="0">
              <a:buNone/>
              <a:defRPr sz="6600" b="1"/>
            </a:lvl6pPr>
            <a:lvl7pPr marL="11286073" indent="0">
              <a:buNone/>
              <a:defRPr sz="6600" b="1"/>
            </a:lvl7pPr>
            <a:lvl8pPr marL="13167086" indent="0">
              <a:buNone/>
              <a:defRPr sz="6600" b="1"/>
            </a:lvl8pPr>
            <a:lvl9pPr marL="15048098" indent="0">
              <a:buNone/>
              <a:defRPr sz="6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6959600"/>
            <a:ext cx="19400520" cy="12644122"/>
          </a:xfrm>
        </p:spPr>
        <p:txBody>
          <a:bodyPr/>
          <a:lstStyle>
            <a:lvl1pPr>
              <a:defRPr sz="9900"/>
            </a:lvl1pPr>
            <a:lvl2pPr>
              <a:defRPr sz="8200"/>
            </a:lvl2pPr>
            <a:lvl3pPr>
              <a:defRPr sz="740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8161-5850-49CD-B891-A3C44267AE85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33AD-FEB1-4198-BE72-5651BC27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8161-5850-49CD-B891-A3C44267AE85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33AD-FEB1-4198-BE72-5651BC27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8161-5850-49CD-B891-A3C44267AE85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33AD-FEB1-4198-BE72-5651BC27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873760"/>
            <a:ext cx="14439902" cy="3718560"/>
          </a:xfrm>
        </p:spPr>
        <p:txBody>
          <a:bodyPr anchor="b"/>
          <a:lstStyle>
            <a:lvl1pPr algn="l">
              <a:defRPr sz="8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873761"/>
            <a:ext cx="24536400" cy="18729962"/>
          </a:xfrm>
        </p:spPr>
        <p:txBody>
          <a:bodyPr/>
          <a:lstStyle>
            <a:lvl1pPr>
              <a:defRPr sz="13200"/>
            </a:lvl1pPr>
            <a:lvl2pPr>
              <a:defRPr sz="11500"/>
            </a:lvl2pPr>
            <a:lvl3pPr>
              <a:defRPr sz="99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4592321"/>
            <a:ext cx="14439902" cy="15011402"/>
          </a:xfrm>
        </p:spPr>
        <p:txBody>
          <a:bodyPr/>
          <a:lstStyle>
            <a:lvl1pPr marL="0" indent="0">
              <a:buNone/>
              <a:defRPr sz="5800"/>
            </a:lvl1pPr>
            <a:lvl2pPr marL="1881012" indent="0">
              <a:buNone/>
              <a:defRPr sz="4900"/>
            </a:lvl2pPr>
            <a:lvl3pPr marL="3762024" indent="0">
              <a:buNone/>
              <a:defRPr sz="4100"/>
            </a:lvl3pPr>
            <a:lvl4pPr marL="5643037" indent="0">
              <a:buNone/>
              <a:defRPr sz="3700"/>
            </a:lvl4pPr>
            <a:lvl5pPr marL="7524049" indent="0">
              <a:buNone/>
              <a:defRPr sz="3700"/>
            </a:lvl5pPr>
            <a:lvl6pPr marL="9405061" indent="0">
              <a:buNone/>
              <a:defRPr sz="3700"/>
            </a:lvl6pPr>
            <a:lvl7pPr marL="11286073" indent="0">
              <a:buNone/>
              <a:defRPr sz="3700"/>
            </a:lvl7pPr>
            <a:lvl8pPr marL="13167086" indent="0">
              <a:buNone/>
              <a:defRPr sz="3700"/>
            </a:lvl8pPr>
            <a:lvl9pPr marL="15048098" indent="0">
              <a:buNone/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8161-5850-49CD-B891-A3C44267AE85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33AD-FEB1-4198-BE72-5651BC27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15361920"/>
            <a:ext cx="26334720" cy="1813562"/>
          </a:xfrm>
        </p:spPr>
        <p:txBody>
          <a:bodyPr anchor="b"/>
          <a:lstStyle>
            <a:lvl1pPr algn="l">
              <a:defRPr sz="8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1960880"/>
            <a:ext cx="26334720" cy="13167360"/>
          </a:xfrm>
        </p:spPr>
        <p:txBody>
          <a:bodyPr/>
          <a:lstStyle>
            <a:lvl1pPr marL="0" indent="0">
              <a:buNone/>
              <a:defRPr sz="13200"/>
            </a:lvl1pPr>
            <a:lvl2pPr marL="1881012" indent="0">
              <a:buNone/>
              <a:defRPr sz="11500"/>
            </a:lvl2pPr>
            <a:lvl3pPr marL="3762024" indent="0">
              <a:buNone/>
              <a:defRPr sz="9900"/>
            </a:lvl3pPr>
            <a:lvl4pPr marL="5643037" indent="0">
              <a:buNone/>
              <a:defRPr sz="8200"/>
            </a:lvl4pPr>
            <a:lvl5pPr marL="7524049" indent="0">
              <a:buNone/>
              <a:defRPr sz="8200"/>
            </a:lvl5pPr>
            <a:lvl6pPr marL="9405061" indent="0">
              <a:buNone/>
              <a:defRPr sz="8200"/>
            </a:lvl6pPr>
            <a:lvl7pPr marL="11286073" indent="0">
              <a:buNone/>
              <a:defRPr sz="8200"/>
            </a:lvl7pPr>
            <a:lvl8pPr marL="13167086" indent="0">
              <a:buNone/>
              <a:defRPr sz="8200"/>
            </a:lvl8pPr>
            <a:lvl9pPr marL="15048098" indent="0">
              <a:buNone/>
              <a:defRPr sz="8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17175482"/>
            <a:ext cx="26334720" cy="2575558"/>
          </a:xfrm>
        </p:spPr>
        <p:txBody>
          <a:bodyPr/>
          <a:lstStyle>
            <a:lvl1pPr marL="0" indent="0">
              <a:buNone/>
              <a:defRPr sz="5800"/>
            </a:lvl1pPr>
            <a:lvl2pPr marL="1881012" indent="0">
              <a:buNone/>
              <a:defRPr sz="4900"/>
            </a:lvl2pPr>
            <a:lvl3pPr marL="3762024" indent="0">
              <a:buNone/>
              <a:defRPr sz="4100"/>
            </a:lvl3pPr>
            <a:lvl4pPr marL="5643037" indent="0">
              <a:buNone/>
              <a:defRPr sz="3700"/>
            </a:lvl4pPr>
            <a:lvl5pPr marL="7524049" indent="0">
              <a:buNone/>
              <a:defRPr sz="3700"/>
            </a:lvl5pPr>
            <a:lvl6pPr marL="9405061" indent="0">
              <a:buNone/>
              <a:defRPr sz="3700"/>
            </a:lvl6pPr>
            <a:lvl7pPr marL="11286073" indent="0">
              <a:buNone/>
              <a:defRPr sz="3700"/>
            </a:lvl7pPr>
            <a:lvl8pPr marL="13167086" indent="0">
              <a:buNone/>
              <a:defRPr sz="3700"/>
            </a:lvl8pPr>
            <a:lvl9pPr marL="15048098" indent="0">
              <a:buNone/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8161-5850-49CD-B891-A3C44267AE85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33AD-FEB1-4198-BE72-5651BC27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878842"/>
            <a:ext cx="39502080" cy="3657600"/>
          </a:xfrm>
          <a:prstGeom prst="rect">
            <a:avLst/>
          </a:prstGeom>
        </p:spPr>
        <p:txBody>
          <a:bodyPr vert="horz" lIns="376202" tIns="188101" rIns="376202" bIns="18810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5120641"/>
            <a:ext cx="39502080" cy="14483082"/>
          </a:xfrm>
          <a:prstGeom prst="rect">
            <a:avLst/>
          </a:prstGeom>
        </p:spPr>
        <p:txBody>
          <a:bodyPr vert="horz" lIns="376202" tIns="188101" rIns="376202" bIns="18810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20340322"/>
            <a:ext cx="10241280" cy="1168400"/>
          </a:xfrm>
          <a:prstGeom prst="rect">
            <a:avLst/>
          </a:prstGeom>
        </p:spPr>
        <p:txBody>
          <a:bodyPr vert="horz" lIns="376202" tIns="188101" rIns="376202" bIns="188101" rtlCol="0" anchor="ctr"/>
          <a:lstStyle>
            <a:lvl1pPr algn="l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28161-5850-49CD-B891-A3C44267AE85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20340322"/>
            <a:ext cx="13898880" cy="1168400"/>
          </a:xfrm>
          <a:prstGeom prst="rect">
            <a:avLst/>
          </a:prstGeom>
        </p:spPr>
        <p:txBody>
          <a:bodyPr vert="horz" lIns="376202" tIns="188101" rIns="376202" bIns="188101" rtlCol="0" anchor="ctr"/>
          <a:lstStyle>
            <a:lvl1pPr algn="ctr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20340322"/>
            <a:ext cx="10241280" cy="1168400"/>
          </a:xfrm>
          <a:prstGeom prst="rect">
            <a:avLst/>
          </a:prstGeom>
        </p:spPr>
        <p:txBody>
          <a:bodyPr vert="horz" lIns="376202" tIns="188101" rIns="376202" bIns="188101" rtlCol="0" anchor="ctr"/>
          <a:lstStyle>
            <a:lvl1pPr algn="r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033AD-FEB1-4198-BE72-5651BC277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762024" rtl="0" eaLnBrk="1" latinLnBrk="0" hangingPunct="1">
        <a:spcBef>
          <a:spcPct val="0"/>
        </a:spcBef>
        <a:buNone/>
        <a:defRPr sz="18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10759" indent="-1410759" algn="l" defTabSz="3762024" rtl="0" eaLnBrk="1" latinLnBrk="0" hangingPunct="1">
        <a:spcBef>
          <a:spcPct val="20000"/>
        </a:spcBef>
        <a:buFont typeface="Arial" pitchFamily="34" charset="0"/>
        <a:buChar char="•"/>
        <a:defRPr sz="13200" kern="1200">
          <a:solidFill>
            <a:schemeClr val="tx1"/>
          </a:solidFill>
          <a:latin typeface="+mn-lt"/>
          <a:ea typeface="+mn-ea"/>
          <a:cs typeface="+mn-cs"/>
        </a:defRPr>
      </a:lvl1pPr>
      <a:lvl2pPr marL="3056645" indent="-1175633" algn="l" defTabSz="3762024" rtl="0" eaLnBrk="1" latinLnBrk="0" hangingPunct="1">
        <a:spcBef>
          <a:spcPct val="20000"/>
        </a:spcBef>
        <a:buFont typeface="Arial" pitchFamily="34" charset="0"/>
        <a:buChar char="–"/>
        <a:defRPr sz="11500" kern="1200">
          <a:solidFill>
            <a:schemeClr val="tx1"/>
          </a:solidFill>
          <a:latin typeface="+mn-lt"/>
          <a:ea typeface="+mn-ea"/>
          <a:cs typeface="+mn-cs"/>
        </a:defRPr>
      </a:lvl2pPr>
      <a:lvl3pPr marL="4702531" indent="-940506" algn="l" defTabSz="3762024" rtl="0" eaLnBrk="1" latinLnBrk="0" hangingPunct="1">
        <a:spcBef>
          <a:spcPct val="20000"/>
        </a:spcBef>
        <a:buFont typeface="Arial" pitchFamily="34" charset="0"/>
        <a:buChar char="•"/>
        <a:defRPr sz="99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543" indent="-940506" algn="l" defTabSz="3762024" rtl="0" eaLnBrk="1" latinLnBrk="0" hangingPunct="1">
        <a:spcBef>
          <a:spcPct val="20000"/>
        </a:spcBef>
        <a:buFont typeface="Arial" pitchFamily="34" charset="0"/>
        <a:buChar char="–"/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464555" indent="-940506" algn="l" defTabSz="3762024" rtl="0" eaLnBrk="1" latinLnBrk="0" hangingPunct="1">
        <a:spcBef>
          <a:spcPct val="20000"/>
        </a:spcBef>
        <a:buFont typeface="Arial" pitchFamily="34" charset="0"/>
        <a:buChar char="»"/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345567" indent="-940506" algn="l" defTabSz="3762024" rtl="0" eaLnBrk="1" latinLnBrk="0" hangingPunct="1">
        <a:spcBef>
          <a:spcPct val="20000"/>
        </a:spcBef>
        <a:buFont typeface="Arial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226580" indent="-940506" algn="l" defTabSz="3762024" rtl="0" eaLnBrk="1" latinLnBrk="0" hangingPunct="1">
        <a:spcBef>
          <a:spcPct val="20000"/>
        </a:spcBef>
        <a:buFont typeface="Arial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107592" indent="-940506" algn="l" defTabSz="3762024" rtl="0" eaLnBrk="1" latinLnBrk="0" hangingPunct="1">
        <a:spcBef>
          <a:spcPct val="20000"/>
        </a:spcBef>
        <a:buFont typeface="Arial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5988604" indent="-940506" algn="l" defTabSz="3762024" rtl="0" eaLnBrk="1" latinLnBrk="0" hangingPunct="1">
        <a:spcBef>
          <a:spcPct val="20000"/>
        </a:spcBef>
        <a:buFont typeface="Arial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1pPr>
      <a:lvl2pPr marL="1881012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2pPr>
      <a:lvl3pPr marL="3762024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3pPr>
      <a:lvl4pPr marL="5643037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4pPr>
      <a:lvl5pPr marL="7524049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5pPr>
      <a:lvl6pPr marL="9405061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6pPr>
      <a:lvl7pPr marL="11286073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7pPr>
      <a:lvl8pPr marL="13167086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8pPr>
      <a:lvl9pPr marL="15048098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5.jpeg"/><Relationship Id="rId26" Type="http://schemas.openxmlformats.org/officeDocument/2006/relationships/image" Target="../media/image23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7" Type="http://schemas.openxmlformats.org/officeDocument/2006/relationships/image" Target="../media/image9.jpe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jpe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21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5" Type="http://schemas.openxmlformats.org/officeDocument/2006/relationships/image" Target="../media/image7.jpe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jpeg"/><Relationship Id="rId36" Type="http://schemas.openxmlformats.org/officeDocument/2006/relationships/image" Target="../media/image33.tif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6.jpeg"/><Relationship Id="rId31" Type="http://schemas.openxmlformats.org/officeDocument/2006/relationships/image" Target="../media/image28.jpe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1.jpe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43891200" cy="21945600"/>
          </a:xfrm>
          <a:prstGeom prst="rect">
            <a:avLst/>
          </a:prstGeom>
          <a:solidFill>
            <a:srgbClr val="BEE39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6" name="Rectangle 355"/>
          <p:cNvSpPr/>
          <p:nvPr/>
        </p:nvSpPr>
        <p:spPr>
          <a:xfrm>
            <a:off x="28448000" y="14296571"/>
            <a:ext cx="15109371" cy="719908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Object 10"/>
          <p:cNvGraphicFramePr>
            <a:graphicFrameLocks noChangeAspect="1"/>
          </p:cNvGraphicFramePr>
          <p:nvPr/>
        </p:nvGraphicFramePr>
        <p:xfrm>
          <a:off x="32337828" y="15152914"/>
          <a:ext cx="6096000" cy="5689600"/>
        </p:xfrm>
        <a:graphic>
          <a:graphicData uri="http://schemas.openxmlformats.org/presentationml/2006/ole">
            <p:oleObj spid="_x0000_s1034" name="Drawing" r:id="rId4" imgW="5524560" imgH="4933800" progId="Presentations.Drawing.12">
              <p:embed/>
            </p:oleObj>
          </a:graphicData>
        </a:graphic>
      </p:graphicFrame>
      <p:sp>
        <p:nvSpPr>
          <p:cNvPr id="236" name="Rectangle 235"/>
          <p:cNvSpPr/>
          <p:nvPr/>
        </p:nvSpPr>
        <p:spPr>
          <a:xfrm>
            <a:off x="28433486" y="10711542"/>
            <a:ext cx="15109371" cy="339634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ectangle 226"/>
          <p:cNvSpPr/>
          <p:nvPr/>
        </p:nvSpPr>
        <p:spPr>
          <a:xfrm>
            <a:off x="28477030" y="6299199"/>
            <a:ext cx="15065828" cy="423817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28462514" y="2670630"/>
            <a:ext cx="15065829" cy="339634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/>
          <p:cNvSpPr/>
          <p:nvPr/>
        </p:nvSpPr>
        <p:spPr>
          <a:xfrm>
            <a:off x="19565257" y="16923657"/>
            <a:ext cx="8650514" cy="474617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ectangle 206"/>
          <p:cNvSpPr/>
          <p:nvPr/>
        </p:nvSpPr>
        <p:spPr>
          <a:xfrm>
            <a:off x="19579771" y="12467771"/>
            <a:ext cx="8621486" cy="42962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19594286" y="2656115"/>
            <a:ext cx="8621485" cy="9652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11263086" y="17431657"/>
            <a:ext cx="7997371" cy="423817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11279414" y="8142514"/>
            <a:ext cx="8010525" cy="90424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11271794" y="2685142"/>
            <a:ext cx="8001000" cy="520772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75772" y="17650822"/>
            <a:ext cx="4505326" cy="40176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35857" y="12335329"/>
            <a:ext cx="4419600" cy="4953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22959" y="2650725"/>
            <a:ext cx="10836928" cy="520150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41553" y="8113486"/>
            <a:ext cx="4465157" cy="38753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01743" y="8128001"/>
            <a:ext cx="6172657" cy="135418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05000" y="0"/>
            <a:ext cx="40386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latin typeface="Arial" pitchFamily="34" charset="0"/>
                <a:cs typeface="Arial" pitchFamily="34" charset="0"/>
              </a:rPr>
              <a:t>A MINERALIZED ALGA  AND ACRITARCH DOMINATED MICROBIOTA FROM THE TULLY FORMATION (GIVETIAN) OF PENNSYLVANIA</a:t>
            </a:r>
            <a:endParaRPr lang="en-US" sz="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41126" y="881743"/>
            <a:ext cx="3223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135313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JOHN A. CHAMBERLAIN, JR.,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Dept. of Earth &amp; Environmental Sciences, Brooklyn College, Brooklyn, NY 11210, johnc@brooklyn.cuny.edu</a:t>
            </a:r>
          </a:p>
          <a:p>
            <a:pPr defTabSz="3135313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REBECCA B. CHAMBERLAIN,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Dept. of Biology, College of Staten Island, Staten Island, NY 10314, chamberlain@mail.csi.cuny.edu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878286" y="2264229"/>
            <a:ext cx="3226525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439069" y="12494041"/>
            <a:ext cx="4010286" cy="4084177"/>
            <a:chOff x="274" y="637"/>
            <a:chExt cx="2435" cy="1826"/>
          </a:xfrm>
        </p:grpSpPr>
        <p:pic>
          <p:nvPicPr>
            <p:cNvPr id="11" name="Picture 20" descr="DSCN426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4" y="637"/>
              <a:ext cx="2435" cy="1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Line 21"/>
            <p:cNvSpPr>
              <a:spLocks noChangeShapeType="1"/>
            </p:cNvSpPr>
            <p:nvPr/>
          </p:nvSpPr>
          <p:spPr bwMode="auto">
            <a:xfrm>
              <a:off x="2152" y="1128"/>
              <a:ext cx="288" cy="488"/>
            </a:xfrm>
            <a:prstGeom prst="line">
              <a:avLst/>
            </a:prstGeom>
            <a:noFill/>
            <a:ln w="38100">
              <a:noFill/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268" y="8839200"/>
            <a:ext cx="6062283" cy="992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05" y="17824325"/>
            <a:ext cx="3929179" cy="288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0306" y="2724395"/>
            <a:ext cx="108811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TULLY FORMATION</a:t>
            </a:r>
          </a:p>
          <a:p>
            <a:pPr algn="ctr"/>
            <a:endParaRPr lang="en-US" sz="18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Tully Fm is a prominent member of the Middle Devonian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Givetian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sequence of New York and Pennsylvania. It is composed primarily of limestone and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shaley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limestone and is the only significant carbonate unit within the otherwise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siliciclastic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Hamilton Group.  In Pennsylvania the Tully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Formation is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exposed in a long, sinuous outcrop belt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(FIGURE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1) produced by the combined effects of Late Paleozoic Appalachian tectonism and subsequent erosion.  Our specimens come from Lock Haven, PA, in the center of this exposure belt. 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Baird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Brett (2003; 2008) recognize a three-fold division of the Tully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(FIGURE 2).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upper unit is richly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fossiliferous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with a typical Hamilton fauna.  Below this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at Lock Haven is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poorly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fossiliferous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sequence of carbonates subdivided into two different depositional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sequences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by a discontinuity that Baird and Brett (2003; 2008) interpret as a maximum flooding surface.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occurrence near the base of the Lock Haven outcrop of such index fossils as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Ambocoelia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umbonata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indicate that at least part of Baird and Brett’s (2003) New Lisbon interval of their lower Tully depositional sequence is present at Lock Haven.   The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microalgae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acritarchs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and other microfossils we describe here derive from a thin horizon at the base of the lowermost ledge-forming, knobby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calcilutite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bed in the Tully exposure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FIGURES 3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4).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This bed probably lines near the top of the Lower Tully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Fm (FIGURE. 2).  Macrofossils do not occur in this bed although elongate, non-bifurcating burrows up to 1 cm in diameter and inclined to the bedding are present.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The fossils described here were involved in the lower Tully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Bioevent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of the Global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Taghanic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Biocrisis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(Baird and Brett, 2003, 2008;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Zambito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et al., 2012) which re-structured the biotic composition of the ocean both regionally in the Northern Appalachian Basin and globally.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0" y="8416493"/>
            <a:ext cx="3976525" cy="298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5265929" y="19135488"/>
            <a:ext cx="53149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2: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Stratigraphic column for the Tully Formation at Lock Haven, Pennsylvania.  The microfossils described here  derive from the lowermost knobby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calcisiltite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bed in the Lower Tully sequence.   They lie just above the contact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with the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calcilutites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below.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4844" y="11514404"/>
            <a:ext cx="396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1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:Tully Fm in Pennsylvania</a:t>
            </a:r>
            <a:endParaRPr lang="en-US" sz="1800" dirty="0"/>
          </a:p>
        </p:txBody>
      </p:sp>
      <p:sp>
        <p:nvSpPr>
          <p:cNvPr id="41" name="TextBox 40"/>
          <p:cNvSpPr txBox="1"/>
          <p:nvPr/>
        </p:nvSpPr>
        <p:spPr>
          <a:xfrm>
            <a:off x="321582" y="16568829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FIGURE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Lower Tully exposure showing  microfossil horizon (red star)</a:t>
            </a:r>
            <a:endParaRPr lang="en-US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21282298" y="560251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34103" y="20104463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71413" y="18908788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3028" y="20695013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FIGURE 4: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Contact between lower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calcilutites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(A) and lowermost knobby bed (B) containing microfossils.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5-Point Star 27"/>
          <p:cNvSpPr/>
          <p:nvPr/>
        </p:nvSpPr>
        <p:spPr>
          <a:xfrm>
            <a:off x="3198132" y="14992804"/>
            <a:ext cx="285750" cy="266699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rot="10800000">
            <a:off x="5733144" y="15675429"/>
            <a:ext cx="653143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0800000">
            <a:off x="3497944" y="15167430"/>
            <a:ext cx="2293259" cy="4934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>
            <a:off x="2605317" y="15813314"/>
            <a:ext cx="3338283" cy="30334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10800000" flipV="1">
            <a:off x="6850742" y="15682686"/>
            <a:ext cx="428174" cy="72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3" name="Object 32"/>
          <p:cNvGraphicFramePr>
            <a:graphicFrameLocks noChangeAspect="1"/>
          </p:cNvGraphicFramePr>
          <p:nvPr/>
        </p:nvGraphicFramePr>
        <p:xfrm>
          <a:off x="11591833" y="3386319"/>
          <a:ext cx="3949445" cy="3552465"/>
        </p:xfrm>
        <a:graphic>
          <a:graphicData uri="http://schemas.openxmlformats.org/presentationml/2006/ole">
            <p:oleObj spid="_x0000_s1026" name="Drawing" r:id="rId9" imgW="3600360" imgH="3238560" progId="Presentations.Drawing.12">
              <p:embed/>
            </p:oleObj>
          </a:graphicData>
        </a:graphic>
      </p:graphicFrame>
      <p:graphicFrame>
        <p:nvGraphicFramePr>
          <p:cNvPr id="84" name="Object 33"/>
          <p:cNvGraphicFramePr>
            <a:graphicFrameLocks noChangeAspect="1"/>
          </p:cNvGraphicFramePr>
          <p:nvPr/>
        </p:nvGraphicFramePr>
        <p:xfrm>
          <a:off x="16248243" y="3399019"/>
          <a:ext cx="2654126" cy="3533730"/>
        </p:xfrm>
        <a:graphic>
          <a:graphicData uri="http://schemas.openxmlformats.org/presentationml/2006/ole">
            <p:oleObj spid="_x0000_s1027" name="Drawing" r:id="rId10" imgW="2933640" imgH="3905280" progId="Presentations.Drawing.12">
              <p:embed/>
            </p:oleObj>
          </a:graphicData>
        </a:graphic>
      </p:graphicFrame>
      <p:sp>
        <p:nvSpPr>
          <p:cNvPr id="85" name="Text Box 38"/>
          <p:cNvSpPr txBox="1">
            <a:spLocks noChangeArrowheads="1"/>
          </p:cNvSpPr>
          <p:nvPr/>
        </p:nvSpPr>
        <p:spPr bwMode="auto">
          <a:xfrm>
            <a:off x="14254095" y="6466068"/>
            <a:ext cx="8219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135313"/>
            <a:r>
              <a:rPr lang="en-US" sz="1800" b="1" dirty="0">
                <a:latin typeface="Arial" pitchFamily="34" charset="0"/>
                <a:cs typeface="Arial" pitchFamily="34" charset="0"/>
              </a:rPr>
              <a:t>1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mm</a:t>
            </a:r>
          </a:p>
        </p:txBody>
      </p:sp>
      <p:sp>
        <p:nvSpPr>
          <p:cNvPr id="86" name="Text Box 40"/>
          <p:cNvSpPr txBox="1">
            <a:spLocks noChangeArrowheads="1"/>
          </p:cNvSpPr>
          <p:nvPr/>
        </p:nvSpPr>
        <p:spPr bwMode="auto">
          <a:xfrm>
            <a:off x="16329074" y="6521630"/>
            <a:ext cx="11568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135313"/>
            <a:r>
              <a:rPr lang="en-US" sz="1800" b="1" dirty="0">
                <a:latin typeface="Arial" pitchFamily="34" charset="0"/>
                <a:cs typeface="Arial" pitchFamily="34" charset="0"/>
              </a:rPr>
              <a:t>0.75 mm</a:t>
            </a:r>
          </a:p>
        </p:txBody>
      </p:sp>
      <p:sp>
        <p:nvSpPr>
          <p:cNvPr id="92" name="Rectangle 91"/>
          <p:cNvSpPr/>
          <p:nvPr/>
        </p:nvSpPr>
        <p:spPr>
          <a:xfrm>
            <a:off x="11433264" y="6960415"/>
            <a:ext cx="77438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135313"/>
            <a:r>
              <a:rPr lang="en-US" sz="1800" b="1" dirty="0" smtClean="0">
                <a:latin typeface="Arial" pitchFamily="34" charset="0"/>
                <a:cs typeface="Arial" pitchFamily="34" charset="0"/>
              </a:rPr>
              <a:t>FIGURE 5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Thin sections showing: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micritic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texture of the limestone, and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calcitic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microfossils, al – algal cyst;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bv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– bivalve shell fragment. Black, opaque grains are pyrite grains.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B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pyrite concentrated in burrow   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3540194" y="2806880"/>
            <a:ext cx="348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 smtClean="0">
                <a:latin typeface="Arial" pitchFamily="34" charset="0"/>
                <a:cs typeface="Arial" pitchFamily="34" charset="0"/>
              </a:rPr>
              <a:t>MICROFOSSIL OCCURRENCE</a:t>
            </a:r>
            <a:endParaRPr lang="en-US" sz="1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4790327" y="3495222"/>
            <a:ext cx="433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8276477" y="3514272"/>
            <a:ext cx="433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itchFamily="34" charset="0"/>
                <a:cs typeface="Arial" pitchFamily="34" charset="0"/>
              </a:rPr>
              <a:t>B</a:t>
            </a:r>
            <a:endParaRPr lang="en-US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2450492" y="3885746"/>
            <a:ext cx="625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bv</a:t>
            </a:r>
            <a:endParaRPr lang="en-US" sz="2400" b="1" dirty="0"/>
          </a:p>
        </p:txBody>
      </p:sp>
      <p:sp>
        <p:nvSpPr>
          <p:cNvPr id="98" name="TextBox 97"/>
          <p:cNvSpPr txBox="1"/>
          <p:nvPr/>
        </p:nvSpPr>
        <p:spPr>
          <a:xfrm>
            <a:off x="11635868" y="6400346"/>
            <a:ext cx="544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bv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0" name="Straight Connector 99"/>
          <p:cNvCxnSpPr/>
          <p:nvPr/>
        </p:nvCxnSpPr>
        <p:spPr>
          <a:xfrm rot="10800000">
            <a:off x="12120279" y="4154363"/>
            <a:ext cx="31175" cy="98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rot="10800000" flipV="1">
            <a:off x="11950210" y="7363890"/>
            <a:ext cx="13515" cy="7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13951354" y="5485946"/>
            <a:ext cx="49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al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4" name="Straight Connector 113"/>
          <p:cNvCxnSpPr/>
          <p:nvPr/>
        </p:nvCxnSpPr>
        <p:spPr>
          <a:xfrm rot="10800000">
            <a:off x="13408752" y="6324147"/>
            <a:ext cx="48547" cy="385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rot="10800000">
            <a:off x="14520703" y="6682236"/>
            <a:ext cx="21525" cy="133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rot="10800000">
            <a:off x="14813999" y="6746914"/>
            <a:ext cx="61605" cy="249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0800000">
            <a:off x="16775340" y="5115379"/>
            <a:ext cx="352425" cy="1619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2231914" y="3934278"/>
            <a:ext cx="257175" cy="1428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10800000" flipV="1">
            <a:off x="12117615" y="6658427"/>
            <a:ext cx="200025" cy="95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10800000" flipV="1">
            <a:off x="13441590" y="5753553"/>
            <a:ext cx="561977" cy="571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16200000" flipH="1">
            <a:off x="14294076" y="5834515"/>
            <a:ext cx="419100" cy="2762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16200000" flipV="1">
            <a:off x="14236927" y="5939291"/>
            <a:ext cx="276225" cy="1333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6346714" y="482962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al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29" name="Object 49"/>
          <p:cNvGraphicFramePr>
            <a:graphicFrameLocks noChangeAspect="1"/>
          </p:cNvGraphicFramePr>
          <p:nvPr/>
        </p:nvGraphicFramePr>
        <p:xfrm>
          <a:off x="11341056" y="8765314"/>
          <a:ext cx="2571134" cy="2501895"/>
        </p:xfrm>
        <a:graphic>
          <a:graphicData uri="http://schemas.openxmlformats.org/presentationml/2006/ole">
            <p:oleObj spid="_x0000_s1029" name="Drawing" r:id="rId11" imgW="3286080" imgH="3162240" progId="Presentations.Drawing.12">
              <p:embed/>
            </p:oleObj>
          </a:graphicData>
        </a:graphic>
      </p:graphicFrame>
      <p:graphicFrame>
        <p:nvGraphicFramePr>
          <p:cNvPr id="2" name="Object 50"/>
          <p:cNvGraphicFramePr>
            <a:graphicFrameLocks noChangeAspect="1"/>
          </p:cNvGraphicFramePr>
          <p:nvPr/>
        </p:nvGraphicFramePr>
        <p:xfrm>
          <a:off x="13958480" y="8752114"/>
          <a:ext cx="2534456" cy="2519775"/>
        </p:xfrm>
        <a:graphic>
          <a:graphicData uri="http://schemas.openxmlformats.org/presentationml/2006/ole">
            <p:oleObj spid="_x0000_s1030" name="Drawing" r:id="rId12" imgW="2266920" imgH="2228760" progId="Presentations.Drawing.12">
              <p:embed/>
            </p:oleObj>
          </a:graphicData>
        </a:graphic>
      </p:graphicFrame>
      <p:graphicFrame>
        <p:nvGraphicFramePr>
          <p:cNvPr id="3" name="Object 31"/>
          <p:cNvGraphicFramePr>
            <a:graphicFrameLocks noChangeAspect="1"/>
          </p:cNvGraphicFramePr>
          <p:nvPr/>
        </p:nvGraphicFramePr>
        <p:xfrm>
          <a:off x="16527145" y="8751842"/>
          <a:ext cx="2641260" cy="2530747"/>
        </p:xfrm>
        <a:graphic>
          <a:graphicData uri="http://schemas.openxmlformats.org/presentationml/2006/ole">
            <p:oleObj spid="_x0000_s1031" name="Drawing" r:id="rId13" imgW="2400480" imgH="2286000" progId="Presentations.Drawing.12">
              <p:embed/>
            </p:oleObj>
          </a:graphicData>
        </a:graphic>
      </p:graphicFrame>
      <p:sp>
        <p:nvSpPr>
          <p:cNvPr id="81" name="TextBox 80"/>
          <p:cNvSpPr txBox="1"/>
          <p:nvPr/>
        </p:nvSpPr>
        <p:spPr>
          <a:xfrm>
            <a:off x="13512799" y="8273142"/>
            <a:ext cx="363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 smtClean="0">
                <a:latin typeface="Arial" pitchFamily="34" charset="0"/>
                <a:cs typeface="Arial" pitchFamily="34" charset="0"/>
              </a:rPr>
              <a:t>MICROFOSSIL PRESERVATION</a:t>
            </a:r>
            <a:endParaRPr lang="en-US" sz="1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3338629" y="8781144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5893145" y="8752118"/>
            <a:ext cx="551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dirty="0"/>
          </a:p>
        </p:txBody>
      </p:sp>
      <p:sp>
        <p:nvSpPr>
          <p:cNvPr id="88" name="Rectangle 87"/>
          <p:cNvSpPr/>
          <p:nvPr/>
        </p:nvSpPr>
        <p:spPr>
          <a:xfrm>
            <a:off x="18521081" y="8685481"/>
            <a:ext cx="5918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4400" dirty="0"/>
          </a:p>
        </p:txBody>
      </p:sp>
      <p:sp>
        <p:nvSpPr>
          <p:cNvPr id="90" name="TextBox 89"/>
          <p:cNvSpPr txBox="1"/>
          <p:nvPr/>
        </p:nvSpPr>
        <p:spPr>
          <a:xfrm>
            <a:off x="11335658" y="11364686"/>
            <a:ext cx="7837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FIGURE  6: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microfossil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mineralogy.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algal cyst composed of calcite;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calcitic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algal cyst with grains of pyrite in the interior.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algal cyst composed entirely of pyrite. Note halo of sparry calcite crystals adhering to periphery of specimens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2889139" y="10820400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100 µm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5460889" y="10763250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100 µm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8080264" y="10810875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100 µm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724916" y="3202969"/>
            <a:ext cx="2429691" cy="302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2233666" y="3198223"/>
            <a:ext cx="3144248" cy="303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458058" y="3178508"/>
            <a:ext cx="2431552" cy="306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Rectangle 70"/>
          <p:cNvSpPr/>
          <p:nvPr/>
        </p:nvSpPr>
        <p:spPr>
          <a:xfrm>
            <a:off x="19749392" y="6271475"/>
            <a:ext cx="83502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FIGURE 9: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SEMs of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Tasmanites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 cf.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T.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sommeri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Winslow 1962.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specimen showing a few punctation pits and excystment split..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specimen with vesicle wall cracked during diagenesis.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close-up of specimen in B showing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laminae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in vesicle wall typical of this species of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Tasmanites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 Scale bars in A, B = 50 µm, Scale bar in C = 5 µm.</a:t>
            </a:r>
            <a:endParaRPr lang="en-US" sz="1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2695231" y="8244114"/>
            <a:ext cx="2742972" cy="272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9777678" y="8229600"/>
            <a:ext cx="2806550" cy="271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9986172" y="17478917"/>
            <a:ext cx="2191703" cy="291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2609616" y="17453627"/>
            <a:ext cx="1571128" cy="293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8678504" y="3298871"/>
            <a:ext cx="67627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4615719" y="17489714"/>
            <a:ext cx="3318698" cy="288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1603844" y="17998967"/>
            <a:ext cx="3345734" cy="268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6079339" y="17996988"/>
            <a:ext cx="2276151" cy="268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28619965" y="6798763"/>
            <a:ext cx="1990112" cy="359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0795432" y="7602674"/>
            <a:ext cx="1151268" cy="192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32135535" y="6766379"/>
            <a:ext cx="2271124" cy="3597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8698372" y="11311135"/>
            <a:ext cx="4247181" cy="176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33229810" y="11321262"/>
            <a:ext cx="5010058" cy="1770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1830320" y="12894491"/>
            <a:ext cx="2356754" cy="272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5049713" y="12869091"/>
            <a:ext cx="3309595" cy="279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6" name="TextBox 105"/>
          <p:cNvSpPr txBox="1"/>
          <p:nvPr/>
        </p:nvSpPr>
        <p:spPr>
          <a:xfrm>
            <a:off x="11292115" y="15660914"/>
            <a:ext cx="7982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FIGURE 7: 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evidence for rapid mineralization (weeks to months).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deformed algal cysts indicate that cysts were still soft and flexible  when they were mineralized. Scale bar = 100 µm.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Acanthomorphic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acritarchs  show “frothy” surface material that probably represents a mineralized mucilaginous sheath  originally surrounding the live organism.  Scale bar = 10 µm.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8" name="Straight Connector 107"/>
          <p:cNvCxnSpPr/>
          <p:nvPr/>
        </p:nvCxnSpPr>
        <p:spPr>
          <a:xfrm>
            <a:off x="11800114" y="12641943"/>
            <a:ext cx="6952343" cy="145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14194972" y="12830629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8360571" y="12787086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B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3251543" y="17489714"/>
            <a:ext cx="360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 smtClean="0">
                <a:latin typeface="Arial" pitchFamily="34" charset="0"/>
                <a:cs typeface="Arial" pitchFamily="34" charset="0"/>
              </a:rPr>
              <a:t>MICROBIOTA  -  OSTRACODES</a:t>
            </a:r>
            <a:endParaRPr lang="en-US" sz="1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8476685" y="18026745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15036799" y="18026743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itchFamily="34" charset="0"/>
                <a:cs typeface="Arial" pitchFamily="34" charset="0"/>
              </a:rPr>
              <a:t>A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11713028" y="20711885"/>
            <a:ext cx="7373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FIGURE  8: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SEMs of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pyritized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ostracodes.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A: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ostracode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probably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Ulrichia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sp.,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spiny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ostracode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probably belonging to either to the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Aechminidae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or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Aechminellidae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  Scale bars = 100µm.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 rot="10800000">
            <a:off x="17269280" y="18136509"/>
            <a:ext cx="769254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4296571" y="20407086"/>
            <a:ext cx="464458" cy="145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13338629" y="15486743"/>
            <a:ext cx="769257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V="1">
            <a:off x="15343414" y="13392150"/>
            <a:ext cx="601436" cy="9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22091659" y="12929445"/>
            <a:ext cx="2458957" cy="259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 rot="5400000">
            <a:off x="24999495" y="12557979"/>
            <a:ext cx="2605088" cy="335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8" name="TextBox 137"/>
          <p:cNvSpPr txBox="1"/>
          <p:nvPr/>
        </p:nvSpPr>
        <p:spPr>
          <a:xfrm>
            <a:off x="22250401" y="2743200"/>
            <a:ext cx="2779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 smtClean="0">
                <a:latin typeface="Arial" pitchFamily="34" charset="0"/>
                <a:cs typeface="Arial" pitchFamily="34" charset="0"/>
              </a:rPr>
              <a:t>MICROBIOTA  -  ALGAE</a:t>
            </a:r>
            <a:endParaRPr lang="en-US" sz="1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19739430" y="3207657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22236741" y="3213595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25501601" y="3149601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3" name="Straight Connector 142"/>
          <p:cNvCxnSpPr/>
          <p:nvPr/>
        </p:nvCxnSpPr>
        <p:spPr>
          <a:xfrm rot="10800000">
            <a:off x="21527862" y="3358243"/>
            <a:ext cx="533406" cy="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10800000">
            <a:off x="24442512" y="3443969"/>
            <a:ext cx="800104" cy="95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rot="10800000">
            <a:off x="27131737" y="6107793"/>
            <a:ext cx="425456" cy="318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19681371" y="11050360"/>
            <a:ext cx="8360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FIGURE 10:</a:t>
            </a:r>
            <a:r>
              <a:rPr lang="en-US" sz="1800" b="1" i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Thin sections and SEM of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Tasmanites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 cf.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T.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sinuosus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Winslow 1962.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A: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calcitic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specimen.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B: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specimen filled with sparry calcite and with a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pyritized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vesicle wall.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C: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deformed specimen showing a few punctation pits.  All scale bars  =  100µm.  The small size of these specimens indicates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T.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sinuosus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/>
          </a:p>
        </p:txBody>
      </p:sp>
      <p:pic>
        <p:nvPicPr>
          <p:cNvPr id="161" name="Picture 8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5534527" y="8242208"/>
            <a:ext cx="2356754" cy="272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3" name="Straight Connector 162"/>
          <p:cNvCxnSpPr/>
          <p:nvPr/>
        </p:nvCxnSpPr>
        <p:spPr>
          <a:xfrm>
            <a:off x="21513800" y="10737850"/>
            <a:ext cx="1035050" cy="63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>
            <a:off x="24104600" y="10864850"/>
            <a:ext cx="1085850" cy="63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27041929" y="10844893"/>
            <a:ext cx="769257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20356285" y="7917543"/>
            <a:ext cx="6952343" cy="145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9846602" y="12932227"/>
            <a:ext cx="2161033" cy="259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5" name="TextBox 174"/>
          <p:cNvSpPr txBox="1"/>
          <p:nvPr/>
        </p:nvSpPr>
        <p:spPr>
          <a:xfrm>
            <a:off x="22172385" y="12516303"/>
            <a:ext cx="348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 smtClean="0">
                <a:latin typeface="Arial" pitchFamily="34" charset="0"/>
                <a:cs typeface="Arial" pitchFamily="34" charset="0"/>
              </a:rPr>
              <a:t>MICROBIOTA  -  ACRITARCHS</a:t>
            </a:r>
            <a:endParaRPr lang="en-US" sz="1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19777982" y="15542531"/>
            <a:ext cx="8362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FIGURE 11: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SEMs of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Solisphaeridium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cf.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S.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laevagatum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Wicander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&amp; Wood1997.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A &amp; B: 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Two specimens showing arrangement and form of spines; B has an excystment split.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C: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some spines (arrow) are hollow – probably the original condition.  Scale bars in A, B = 50µm.  Scale bar in C = 10µm.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19797486" y="8229600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22759253" y="8264567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25487939" y="8186057"/>
            <a:ext cx="554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" name="Right Arrow 183"/>
          <p:cNvSpPr/>
          <p:nvPr/>
        </p:nvSpPr>
        <p:spPr>
          <a:xfrm rot="10800000">
            <a:off x="27185256" y="13643427"/>
            <a:ext cx="441379" cy="22337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6" name="Straight Connector 185"/>
          <p:cNvCxnSpPr/>
          <p:nvPr/>
        </p:nvCxnSpPr>
        <p:spPr>
          <a:xfrm rot="10800000">
            <a:off x="21362314" y="15375165"/>
            <a:ext cx="615037" cy="272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 rot="10800000">
            <a:off x="23349870" y="15343415"/>
            <a:ext cx="900781" cy="907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rot="10800000">
            <a:off x="26924000" y="15409636"/>
            <a:ext cx="555628" cy="95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Box 202"/>
          <p:cNvSpPr txBox="1"/>
          <p:nvPr/>
        </p:nvSpPr>
        <p:spPr>
          <a:xfrm>
            <a:off x="24050172" y="12859657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27490056" y="12917713"/>
            <a:ext cx="464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21511025" y="12807536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22555200" y="17025257"/>
            <a:ext cx="327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 smtClean="0">
                <a:latin typeface="Arial" pitchFamily="34" charset="0"/>
                <a:cs typeface="Arial" pitchFamily="34" charset="0"/>
              </a:rPr>
              <a:t>MICROBIOTA  -  MOLLUSCS</a:t>
            </a:r>
            <a:endParaRPr lang="en-US" sz="1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19681372" y="20407085"/>
            <a:ext cx="8418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FIGURE 12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 SEMs of gastropods and bivalves.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A: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highspired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loxonematacean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gastropod, possibly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Palaeozygopleura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sp.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B: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Euomphalacean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gastropod, possibly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Euomphalus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sp.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C: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paleotaxodont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bivalve, probably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Nuculoidea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corbuliformis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   All scale bars = 100µm.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21655315" y="17460686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22627771" y="17388114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4630742" y="17446172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rot="10800000">
            <a:off x="27025611" y="20232915"/>
            <a:ext cx="815965" cy="771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H="1" flipV="1">
            <a:off x="23799804" y="20243801"/>
            <a:ext cx="336549" cy="635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rot="10800000">
            <a:off x="20326352" y="20212051"/>
            <a:ext cx="514348" cy="95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34181142" y="2772229"/>
            <a:ext cx="327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 smtClean="0">
                <a:latin typeface="Arial" pitchFamily="34" charset="0"/>
                <a:cs typeface="Arial" pitchFamily="34" charset="0"/>
              </a:rPr>
              <a:t>MICROBIOTA  -  MOLLUSCS</a:t>
            </a:r>
            <a:endParaRPr lang="en-US" sz="1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28902479" y="36639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29626379" y="346392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30112154" y="33877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3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30626504" y="334962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31207529" y="32543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31731404" y="32448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7" name="Straight Connector 186"/>
          <p:cNvCxnSpPr/>
          <p:nvPr/>
        </p:nvCxnSpPr>
        <p:spPr>
          <a:xfrm rot="10800000" flipV="1">
            <a:off x="29369204" y="5654673"/>
            <a:ext cx="495304" cy="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35627129" y="3855810"/>
            <a:ext cx="7672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FIGURE 13: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SEM of a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protoconch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of a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pyritized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longiconic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nautiloid cephalopod, probably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Michelinoceras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or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Casteroceras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 Numbers identify the positions of the first 6 septa.  The specimen is unlikely to be a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bactritid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because the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protoconch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is not globular is the case in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bactritids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 Scale bar = 100 µm.  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30044570" y="9608458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33847314" y="9593943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31118628" y="7010400"/>
            <a:ext cx="55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C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2" name="Straight Connector 151"/>
          <p:cNvCxnSpPr/>
          <p:nvPr/>
        </p:nvCxnSpPr>
        <p:spPr>
          <a:xfrm rot="16200000" flipH="1">
            <a:off x="28242986" y="9572173"/>
            <a:ext cx="1052286" cy="1088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rot="10800000">
            <a:off x="31257421" y="9417958"/>
            <a:ext cx="628650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rot="16200000" flipH="1">
            <a:off x="31762246" y="9446533"/>
            <a:ext cx="1155700" cy="63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32134629" y="693783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32686171" y="9958614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28909735" y="9878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32461200" y="669017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28675693" y="685709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8" name="Straight Connector 197"/>
          <p:cNvCxnSpPr/>
          <p:nvPr/>
        </p:nvCxnSpPr>
        <p:spPr>
          <a:xfrm rot="10800000">
            <a:off x="29039957" y="7120650"/>
            <a:ext cx="483914" cy="35420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 rot="10800000">
            <a:off x="29246875" y="10097894"/>
            <a:ext cx="226196" cy="586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rot="10800000">
            <a:off x="32812767" y="6947384"/>
            <a:ext cx="483005" cy="29887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 rot="16200000" flipV="1">
            <a:off x="32371847" y="7357382"/>
            <a:ext cx="247650" cy="1524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rot="10800000">
            <a:off x="33029659" y="10171370"/>
            <a:ext cx="272462" cy="223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TextBox 225"/>
          <p:cNvSpPr txBox="1"/>
          <p:nvPr/>
        </p:nvSpPr>
        <p:spPr>
          <a:xfrm>
            <a:off x="34485941" y="6879771"/>
            <a:ext cx="88682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FIGURE 14: 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SEMs of two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pyritized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stoloniferan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ctenostome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bryozoan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zooids partly enclosed by strings and clusters of superficial pyrite crystals adhering to their surfaces (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,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).  s –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stolon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; c – collar.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enlargement of area at base of lateral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stolon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B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showing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micropores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now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infilled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with pyrite that originally extended into the outer skeleton  surrounding the zooid  Scale bars in A, B = 100 µm.  Scale bar in C = 40 µm.   </a:t>
            </a:r>
            <a:r>
              <a:rPr lang="en-US" sz="1800" u="sng" dirty="0" smtClean="0">
                <a:latin typeface="Arial" pitchFamily="34" charset="0"/>
                <a:cs typeface="Arial" pitchFamily="34" charset="0"/>
              </a:rPr>
              <a:t>These specimens probably represent a new species of the genus </a:t>
            </a:r>
            <a:r>
              <a:rPr lang="en-US" sz="1800" i="1" u="sng" dirty="0" smtClean="0">
                <a:latin typeface="Arial" pitchFamily="34" charset="0"/>
                <a:cs typeface="Arial" pitchFamily="34" charset="0"/>
              </a:rPr>
              <a:t>Ropalonaria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because the zooids are more inflated than the elongated, fusiform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zooecial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pits commonly preserved among species of this genus.  The collars preserved here indicate, these specimens are zooecia.  </a:t>
            </a:r>
            <a:r>
              <a:rPr lang="en-US" sz="1800" u="sng" dirty="0" smtClean="0">
                <a:latin typeface="Arial" pitchFamily="34" charset="0"/>
                <a:cs typeface="Arial" pitchFamily="34" charset="0"/>
              </a:rPr>
              <a:t>They are the oldest ctenostome zooecia known from North America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and are only slightly younger than the recently described  zooecia from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Lockhovian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age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Podoliapora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doroshivi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from  the eastern Ukraine </a:t>
            </a:r>
            <a:endParaRPr lang="en-US" sz="1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33644115" y="6371771"/>
            <a:ext cx="3446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 smtClean="0">
                <a:latin typeface="Arial" pitchFamily="34" charset="0"/>
                <a:cs typeface="Arial" pitchFamily="34" charset="0"/>
              </a:rPr>
              <a:t>MICROBIOTA  -  BRYOZOANS</a:t>
            </a:r>
            <a:endParaRPr lang="en-US" sz="1800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9" name="Picture 2"/>
          <p:cNvPicPr>
            <a:picLocks noChangeAspect="1" noChangeArrowheads="1"/>
          </p:cNvPicPr>
          <p:nvPr/>
        </p:nvPicPr>
        <p:blipFill>
          <a:blip r:embed="rId35"/>
          <a:srcRect l="35430" t="25474" r="43378" b="22365"/>
          <a:stretch>
            <a:fillRect/>
          </a:stretch>
        </p:blipFill>
        <p:spPr bwMode="auto">
          <a:xfrm rot="5400000">
            <a:off x="39928799" y="9775245"/>
            <a:ext cx="1813152" cy="487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0" name="Rectangle 229"/>
          <p:cNvSpPr/>
          <p:nvPr/>
        </p:nvSpPr>
        <p:spPr>
          <a:xfrm rot="5400000">
            <a:off x="38511520" y="12420739"/>
            <a:ext cx="566610" cy="5552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Rectangle 232"/>
          <p:cNvSpPr/>
          <p:nvPr/>
        </p:nvSpPr>
        <p:spPr>
          <a:xfrm rot="5400000" flipH="1">
            <a:off x="40843091" y="12231794"/>
            <a:ext cx="68483" cy="16693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TextBox 233"/>
          <p:cNvSpPr txBox="1"/>
          <p:nvPr/>
        </p:nvSpPr>
        <p:spPr>
          <a:xfrm>
            <a:off x="35081029" y="10784115"/>
            <a:ext cx="382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 smtClean="0">
                <a:latin typeface="Arial" pitchFamily="34" charset="0"/>
                <a:cs typeface="Arial" pitchFamily="34" charset="0"/>
              </a:rPr>
              <a:t>MICROBIOTA  -  PROBLEMATICA</a:t>
            </a:r>
            <a:endParaRPr lang="en-US" sz="1800" b="1" u="sng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8" name="Straight Connector 237"/>
          <p:cNvCxnSpPr/>
          <p:nvPr/>
        </p:nvCxnSpPr>
        <p:spPr>
          <a:xfrm rot="10800000">
            <a:off x="31763607" y="11565164"/>
            <a:ext cx="685800" cy="63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 rot="10800000">
            <a:off x="36404550" y="11957050"/>
            <a:ext cx="685800" cy="63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40557450" y="11668125"/>
            <a:ext cx="442913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Rectangle 243"/>
          <p:cNvSpPr/>
          <p:nvPr/>
        </p:nvSpPr>
        <p:spPr>
          <a:xfrm>
            <a:off x="39681150" y="11615738"/>
            <a:ext cx="557213" cy="1333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Rectangle 244"/>
          <p:cNvSpPr/>
          <p:nvPr/>
        </p:nvSpPr>
        <p:spPr>
          <a:xfrm>
            <a:off x="40638413" y="11315700"/>
            <a:ext cx="757237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TextBox 245"/>
          <p:cNvSpPr txBox="1"/>
          <p:nvPr/>
        </p:nvSpPr>
        <p:spPr>
          <a:xfrm>
            <a:off x="28752800" y="11277601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A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33731200" y="11234058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38535427" y="11263087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28796343" y="13135429"/>
            <a:ext cx="14340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FIGURE 15: 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SEMs of specimens of uncertain affinity.  All scale bars = 100 µm.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1800" b="1" i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Jinonicella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kolebabi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ribbed morph; rare in Tully assemblage, unknown elsewhere.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B: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Jinonicella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kolebabi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 smooth morph; known from eastern Europe.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C: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Dacryoconarids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Viriatellina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sp., common in Tully assemblage.</a:t>
            </a:r>
            <a:endParaRPr lang="en-US" sz="1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30680479" y="21530846"/>
            <a:ext cx="11277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Presented at the 2016 annual meeting of the Northeastern Geological Society of America. Albany, NY. March 23, 2016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32932915" y="14398172"/>
            <a:ext cx="545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 smtClean="0">
                <a:latin typeface="Arial" pitchFamily="34" charset="0"/>
                <a:cs typeface="Arial" pitchFamily="34" charset="0"/>
              </a:rPr>
              <a:t>DEPOSITIONAL ENVIRONMENT &amp; TAPHONOMY</a:t>
            </a:r>
            <a:endParaRPr lang="en-US" sz="1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28752798" y="14848116"/>
            <a:ext cx="33528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en-US" sz="1800" b="1" u="sng" dirty="0" smtClean="0">
                <a:latin typeface="Arial" pitchFamily="34" charset="0"/>
                <a:cs typeface="Arial" pitchFamily="34" charset="0"/>
              </a:rPr>
              <a:t>Environment</a:t>
            </a:r>
          </a:p>
          <a:p>
            <a:pPr marL="342900" indent="-342900"/>
            <a:r>
              <a:rPr lang="en-US" sz="1800" dirty="0" smtClean="0">
                <a:latin typeface="Arial" pitchFamily="34" charset="0"/>
                <a:cs typeface="Arial" pitchFamily="34" charset="0"/>
              </a:rPr>
              <a:t>    Offshore (100’s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kms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/>
            <a:r>
              <a:rPr lang="en-US" sz="1800" dirty="0" smtClean="0">
                <a:latin typeface="Arial" pitchFamily="34" charset="0"/>
                <a:cs typeface="Arial" pitchFamily="34" charset="0"/>
              </a:rPr>
              <a:t>    Deep water &gt;100m</a:t>
            </a:r>
          </a:p>
          <a:p>
            <a:pPr marL="342900" indent="-342900"/>
            <a:r>
              <a:rPr lang="en-US" sz="1800" dirty="0" smtClean="0">
                <a:latin typeface="Arial" pitchFamily="34" charset="0"/>
                <a:cs typeface="Arial" pitchFamily="34" charset="0"/>
              </a:rPr>
              <a:t>    O</a:t>
            </a:r>
            <a:r>
              <a:rPr lang="en-US" sz="18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in water column</a:t>
            </a:r>
          </a:p>
          <a:p>
            <a:pPr marL="342900" indent="-342900"/>
            <a:r>
              <a:rPr lang="en-US" sz="18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Dysoxic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bottom sediment</a:t>
            </a:r>
          </a:p>
        </p:txBody>
      </p:sp>
      <p:sp>
        <p:nvSpPr>
          <p:cNvPr id="202" name="Explosion 2 201"/>
          <p:cNvSpPr/>
          <p:nvPr/>
        </p:nvSpPr>
        <p:spPr>
          <a:xfrm flipH="1">
            <a:off x="36198628" y="15356116"/>
            <a:ext cx="246744" cy="319314"/>
          </a:xfrm>
          <a:prstGeom prst="irregularSeal2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Explosion 2 205"/>
          <p:cNvSpPr/>
          <p:nvPr/>
        </p:nvSpPr>
        <p:spPr>
          <a:xfrm flipH="1">
            <a:off x="32867600" y="15450460"/>
            <a:ext cx="246744" cy="319314"/>
          </a:xfrm>
          <a:prstGeom prst="irregularSeal2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Explosion 2 234"/>
          <p:cNvSpPr/>
          <p:nvPr/>
        </p:nvSpPr>
        <p:spPr>
          <a:xfrm>
            <a:off x="35211657" y="15806060"/>
            <a:ext cx="246744" cy="319314"/>
          </a:xfrm>
          <a:prstGeom prst="irregularSeal2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Explosion 2 236"/>
          <p:cNvSpPr/>
          <p:nvPr/>
        </p:nvSpPr>
        <p:spPr>
          <a:xfrm flipH="1">
            <a:off x="34094056" y="15660916"/>
            <a:ext cx="246744" cy="319314"/>
          </a:xfrm>
          <a:prstGeom prst="irregularSeal2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Explosion 2 250"/>
          <p:cNvSpPr/>
          <p:nvPr/>
        </p:nvSpPr>
        <p:spPr>
          <a:xfrm flipH="1">
            <a:off x="37519428" y="15385144"/>
            <a:ext cx="246744" cy="319314"/>
          </a:xfrm>
          <a:prstGeom prst="irregularSeal2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Explosion 2 251"/>
          <p:cNvSpPr/>
          <p:nvPr/>
        </p:nvSpPr>
        <p:spPr>
          <a:xfrm flipH="1">
            <a:off x="40473087" y="15566573"/>
            <a:ext cx="246744" cy="319314"/>
          </a:xfrm>
          <a:prstGeom prst="irregularSeal2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 rot="16200000" flipH="1" flipV="1">
            <a:off x="37693598" y="15733486"/>
            <a:ext cx="145144" cy="188687"/>
          </a:xfrm>
          <a:prstGeom prst="ellipse">
            <a:avLst/>
          </a:prstGeom>
          <a:solidFill>
            <a:srgbClr val="43C57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5088285" y="15523028"/>
            <a:ext cx="145144" cy="188687"/>
          </a:xfrm>
          <a:prstGeom prst="ellipse">
            <a:avLst/>
          </a:prstGeom>
          <a:solidFill>
            <a:srgbClr val="43C57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7853257" y="15239999"/>
            <a:ext cx="145144" cy="188687"/>
          </a:xfrm>
          <a:prstGeom prst="ellipse">
            <a:avLst/>
          </a:prstGeom>
          <a:solidFill>
            <a:srgbClr val="43C57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3390114" y="15653656"/>
            <a:ext cx="145144" cy="188687"/>
          </a:xfrm>
          <a:prstGeom prst="ellipse">
            <a:avLst/>
          </a:prstGeom>
          <a:solidFill>
            <a:srgbClr val="43C57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2671656" y="15312571"/>
            <a:ext cx="145144" cy="188687"/>
          </a:xfrm>
          <a:prstGeom prst="ellipse">
            <a:avLst/>
          </a:prstGeom>
          <a:solidFill>
            <a:srgbClr val="43C57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4173885" y="15261771"/>
            <a:ext cx="145144" cy="188687"/>
          </a:xfrm>
          <a:prstGeom prst="ellipse">
            <a:avLst/>
          </a:prstGeom>
          <a:solidFill>
            <a:srgbClr val="43C57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 rot="16200000" flipH="1" flipV="1">
            <a:off x="36771942" y="15305314"/>
            <a:ext cx="145144" cy="188687"/>
          </a:xfrm>
          <a:prstGeom prst="ellipse">
            <a:avLst/>
          </a:prstGeom>
          <a:solidFill>
            <a:srgbClr val="43C57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 rot="16200000" flipH="1" flipV="1">
            <a:off x="35879314" y="15762514"/>
            <a:ext cx="145144" cy="188687"/>
          </a:xfrm>
          <a:prstGeom prst="ellipse">
            <a:avLst/>
          </a:prstGeom>
          <a:solidFill>
            <a:srgbClr val="43C57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 rot="16200000" flipH="1" flipV="1">
            <a:off x="33999713" y="15943943"/>
            <a:ext cx="145144" cy="188687"/>
          </a:xfrm>
          <a:prstGeom prst="ellipse">
            <a:avLst/>
          </a:prstGeom>
          <a:solidFill>
            <a:srgbClr val="43C57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 rot="16200000" flipH="1" flipV="1">
            <a:off x="33150627" y="15312573"/>
            <a:ext cx="145144" cy="188687"/>
          </a:xfrm>
          <a:prstGeom prst="ellipse">
            <a:avLst/>
          </a:prstGeom>
          <a:solidFill>
            <a:srgbClr val="43C57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Explosion 2 273"/>
          <p:cNvSpPr/>
          <p:nvPr/>
        </p:nvSpPr>
        <p:spPr>
          <a:xfrm>
            <a:off x="34943143" y="19819260"/>
            <a:ext cx="246744" cy="319314"/>
          </a:xfrm>
          <a:prstGeom prst="irregularSeal2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Explosion 2 274"/>
          <p:cNvSpPr/>
          <p:nvPr/>
        </p:nvSpPr>
        <p:spPr>
          <a:xfrm>
            <a:off x="37737142" y="20247431"/>
            <a:ext cx="246744" cy="319314"/>
          </a:xfrm>
          <a:prstGeom prst="irregularSeal2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Explosion 2 275"/>
          <p:cNvSpPr/>
          <p:nvPr/>
        </p:nvSpPr>
        <p:spPr>
          <a:xfrm>
            <a:off x="34275486" y="19819261"/>
            <a:ext cx="246744" cy="319314"/>
          </a:xfrm>
          <a:prstGeom prst="irregularSeal2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Explosion 2 283"/>
          <p:cNvSpPr/>
          <p:nvPr/>
        </p:nvSpPr>
        <p:spPr>
          <a:xfrm flipH="1">
            <a:off x="37062228" y="20341775"/>
            <a:ext cx="246744" cy="319314"/>
          </a:xfrm>
          <a:prstGeom prst="irregularSeal2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Explosion 2 285"/>
          <p:cNvSpPr/>
          <p:nvPr/>
        </p:nvSpPr>
        <p:spPr>
          <a:xfrm flipH="1">
            <a:off x="34202913" y="20312746"/>
            <a:ext cx="246744" cy="319314"/>
          </a:xfrm>
          <a:prstGeom prst="irregularSeal2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Explosion 2 292"/>
          <p:cNvSpPr/>
          <p:nvPr/>
        </p:nvSpPr>
        <p:spPr>
          <a:xfrm>
            <a:off x="32860342" y="20290975"/>
            <a:ext cx="246744" cy="319314"/>
          </a:xfrm>
          <a:prstGeom prst="irregularSeal2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Explosion 2 294"/>
          <p:cNvSpPr/>
          <p:nvPr/>
        </p:nvSpPr>
        <p:spPr>
          <a:xfrm>
            <a:off x="37388799" y="19492688"/>
            <a:ext cx="246744" cy="319314"/>
          </a:xfrm>
          <a:prstGeom prst="irregularSeal2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Explosion 2 296"/>
          <p:cNvSpPr/>
          <p:nvPr/>
        </p:nvSpPr>
        <p:spPr>
          <a:xfrm flipH="1">
            <a:off x="35806743" y="20378061"/>
            <a:ext cx="246744" cy="319314"/>
          </a:xfrm>
          <a:prstGeom prst="irregularSeal2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Explosion 2 302"/>
          <p:cNvSpPr/>
          <p:nvPr/>
        </p:nvSpPr>
        <p:spPr>
          <a:xfrm>
            <a:off x="34036000" y="16430174"/>
            <a:ext cx="246744" cy="319314"/>
          </a:xfrm>
          <a:prstGeom prst="irregularSeal2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Explosion 2 303"/>
          <p:cNvSpPr/>
          <p:nvPr/>
        </p:nvSpPr>
        <p:spPr>
          <a:xfrm>
            <a:off x="35828513" y="19703147"/>
            <a:ext cx="246744" cy="319314"/>
          </a:xfrm>
          <a:prstGeom prst="irregularSeal2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Oval 307"/>
          <p:cNvSpPr/>
          <p:nvPr/>
        </p:nvSpPr>
        <p:spPr>
          <a:xfrm rot="16200000" flipH="1" flipV="1">
            <a:off x="36321999" y="19848291"/>
            <a:ext cx="145144" cy="188687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Oval 309"/>
          <p:cNvSpPr/>
          <p:nvPr/>
        </p:nvSpPr>
        <p:spPr>
          <a:xfrm rot="16200000" flipH="1" flipV="1">
            <a:off x="34754455" y="19572515"/>
            <a:ext cx="145144" cy="1886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Oval 310"/>
          <p:cNvSpPr/>
          <p:nvPr/>
        </p:nvSpPr>
        <p:spPr>
          <a:xfrm rot="16200000" flipH="1" flipV="1">
            <a:off x="37998399" y="19536232"/>
            <a:ext cx="145144" cy="1886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Oval 311"/>
          <p:cNvSpPr/>
          <p:nvPr/>
        </p:nvSpPr>
        <p:spPr>
          <a:xfrm rot="16200000" flipH="1" flipV="1">
            <a:off x="37671827" y="19833773"/>
            <a:ext cx="145144" cy="1886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Oval 314"/>
          <p:cNvSpPr/>
          <p:nvPr/>
        </p:nvSpPr>
        <p:spPr>
          <a:xfrm rot="16200000" flipH="1" flipV="1">
            <a:off x="33941655" y="19906344"/>
            <a:ext cx="145144" cy="1886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Oval 315"/>
          <p:cNvSpPr/>
          <p:nvPr/>
        </p:nvSpPr>
        <p:spPr>
          <a:xfrm rot="10800000" flipH="1" flipV="1">
            <a:off x="33382855" y="20392571"/>
            <a:ext cx="145144" cy="1886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Oval 316"/>
          <p:cNvSpPr/>
          <p:nvPr/>
        </p:nvSpPr>
        <p:spPr>
          <a:xfrm rot="10800000" flipH="1" flipV="1">
            <a:off x="33070799" y="19877315"/>
            <a:ext cx="145144" cy="1886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Oval 320"/>
          <p:cNvSpPr/>
          <p:nvPr/>
        </p:nvSpPr>
        <p:spPr>
          <a:xfrm rot="10800000" flipH="1" flipV="1">
            <a:off x="35567256" y="19572514"/>
            <a:ext cx="145144" cy="188687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Oval 321"/>
          <p:cNvSpPr/>
          <p:nvPr/>
        </p:nvSpPr>
        <p:spPr>
          <a:xfrm rot="10800000" flipH="1" flipV="1">
            <a:off x="37504913" y="17431657"/>
            <a:ext cx="145144" cy="18868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Explosion 2 324"/>
          <p:cNvSpPr/>
          <p:nvPr/>
        </p:nvSpPr>
        <p:spPr>
          <a:xfrm>
            <a:off x="33774744" y="17373604"/>
            <a:ext cx="246744" cy="319314"/>
          </a:xfrm>
          <a:prstGeom prst="irregularSeal2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Explosion 2 327"/>
          <p:cNvSpPr/>
          <p:nvPr/>
        </p:nvSpPr>
        <p:spPr>
          <a:xfrm rot="16200000">
            <a:off x="37294457" y="16611604"/>
            <a:ext cx="246744" cy="319314"/>
          </a:xfrm>
          <a:prstGeom prst="irregularSeal2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Explosion 2 329"/>
          <p:cNvSpPr/>
          <p:nvPr/>
        </p:nvSpPr>
        <p:spPr>
          <a:xfrm rot="16200000">
            <a:off x="33012743" y="18411375"/>
            <a:ext cx="246744" cy="319314"/>
          </a:xfrm>
          <a:prstGeom prst="irregularSeal2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Explosion 2 333"/>
          <p:cNvSpPr/>
          <p:nvPr/>
        </p:nvSpPr>
        <p:spPr>
          <a:xfrm rot="16200000">
            <a:off x="35886572" y="17337319"/>
            <a:ext cx="246744" cy="319314"/>
          </a:xfrm>
          <a:prstGeom prst="irregularSeal2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Oval 334"/>
          <p:cNvSpPr/>
          <p:nvPr/>
        </p:nvSpPr>
        <p:spPr>
          <a:xfrm rot="10800000" flipH="1" flipV="1">
            <a:off x="37700856" y="16074571"/>
            <a:ext cx="145144" cy="18868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Oval 335"/>
          <p:cNvSpPr/>
          <p:nvPr/>
        </p:nvSpPr>
        <p:spPr>
          <a:xfrm rot="10800000" flipH="1" flipV="1">
            <a:off x="37737141" y="18868571"/>
            <a:ext cx="145144" cy="18868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Oval 336"/>
          <p:cNvSpPr/>
          <p:nvPr/>
        </p:nvSpPr>
        <p:spPr>
          <a:xfrm rot="10800000" flipH="1" flipV="1">
            <a:off x="34972170" y="18411372"/>
            <a:ext cx="145144" cy="18868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Oval 337"/>
          <p:cNvSpPr/>
          <p:nvPr/>
        </p:nvSpPr>
        <p:spPr>
          <a:xfrm rot="10800000" flipH="1" flipV="1">
            <a:off x="33281255" y="17373600"/>
            <a:ext cx="145144" cy="18868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Oval 341"/>
          <p:cNvSpPr/>
          <p:nvPr/>
        </p:nvSpPr>
        <p:spPr>
          <a:xfrm rot="5400000" flipH="1" flipV="1">
            <a:off x="36634056" y="16952685"/>
            <a:ext cx="145144" cy="18868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Oval 342"/>
          <p:cNvSpPr/>
          <p:nvPr/>
        </p:nvSpPr>
        <p:spPr>
          <a:xfrm rot="5400000" flipH="1" flipV="1">
            <a:off x="34057771" y="19151600"/>
            <a:ext cx="145144" cy="18868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Oval 344"/>
          <p:cNvSpPr/>
          <p:nvPr/>
        </p:nvSpPr>
        <p:spPr>
          <a:xfrm rot="5400000" flipH="1" flipV="1">
            <a:off x="34725430" y="16553543"/>
            <a:ext cx="145144" cy="18868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Oval 347"/>
          <p:cNvSpPr/>
          <p:nvPr/>
        </p:nvSpPr>
        <p:spPr>
          <a:xfrm rot="5400000" flipH="1" flipV="1">
            <a:off x="36169599" y="17910628"/>
            <a:ext cx="145144" cy="18868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Oval 348"/>
          <p:cNvSpPr/>
          <p:nvPr/>
        </p:nvSpPr>
        <p:spPr>
          <a:xfrm rot="5400000" flipH="1" flipV="1">
            <a:off x="36917085" y="17598571"/>
            <a:ext cx="145144" cy="18868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Oval 349"/>
          <p:cNvSpPr/>
          <p:nvPr/>
        </p:nvSpPr>
        <p:spPr>
          <a:xfrm rot="5400000" flipH="1" flipV="1">
            <a:off x="34079542" y="18113829"/>
            <a:ext cx="145144" cy="18868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TextBox 350"/>
          <p:cNvSpPr txBox="1"/>
          <p:nvPr/>
        </p:nvSpPr>
        <p:spPr>
          <a:xfrm>
            <a:off x="38680571" y="15312571"/>
            <a:ext cx="4934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Live algae (    ), acritarchs (    ), planktonic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molluscan larva (    ) and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dacryoconarids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(    )    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photic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zone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5" name="TextBox 354"/>
          <p:cNvSpPr txBox="1"/>
          <p:nvPr/>
        </p:nvSpPr>
        <p:spPr>
          <a:xfrm>
            <a:off x="38651543" y="16880115"/>
            <a:ext cx="4673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Cysts and dead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oranisms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settle through water column, and begin to rapidly mineralize as they sink.  Molluscs  transform into shell-bearing neonates that are asphyxiated when they settle to the substrate.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9" name="Straight Arrow Connector 358"/>
          <p:cNvCxnSpPr/>
          <p:nvPr/>
        </p:nvCxnSpPr>
        <p:spPr>
          <a:xfrm rot="10800000">
            <a:off x="38259660" y="15675428"/>
            <a:ext cx="464455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Arrow Connector 365"/>
          <p:cNvCxnSpPr/>
          <p:nvPr/>
        </p:nvCxnSpPr>
        <p:spPr>
          <a:xfrm rot="10800000">
            <a:off x="38136288" y="17598572"/>
            <a:ext cx="464455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Arrow Connector 366"/>
          <p:cNvCxnSpPr/>
          <p:nvPr/>
        </p:nvCxnSpPr>
        <p:spPr>
          <a:xfrm rot="10800000">
            <a:off x="38187088" y="20015200"/>
            <a:ext cx="464455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TextBox 367"/>
          <p:cNvSpPr txBox="1"/>
          <p:nvPr/>
        </p:nvSpPr>
        <p:spPr>
          <a:xfrm>
            <a:off x="38709600" y="19260458"/>
            <a:ext cx="45429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Mineralization continues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syndepositionally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in substrate. Specimens falling into intensely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dysoxic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patches become fully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pyritized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  Those falling into less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dysoxic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patches remain primarily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calcitic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9" name="TextBox 368"/>
          <p:cNvSpPr txBox="1"/>
          <p:nvPr/>
        </p:nvSpPr>
        <p:spPr>
          <a:xfrm>
            <a:off x="40088457" y="14877143"/>
            <a:ext cx="147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 smtClean="0">
                <a:latin typeface="Arial" pitchFamily="34" charset="0"/>
                <a:cs typeface="Arial" pitchFamily="34" charset="0"/>
              </a:rPr>
              <a:t>Taphonomy</a:t>
            </a:r>
            <a:endParaRPr lang="en-US" sz="1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9" name="Rectangle 258"/>
          <p:cNvSpPr/>
          <p:nvPr/>
        </p:nvSpPr>
        <p:spPr>
          <a:xfrm>
            <a:off x="33165145" y="20915086"/>
            <a:ext cx="595085" cy="348343"/>
          </a:xfrm>
          <a:prstGeom prst="rect">
            <a:avLst/>
          </a:prstGeom>
          <a:solidFill>
            <a:srgbClr val="B07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Rectangle 260"/>
          <p:cNvSpPr/>
          <p:nvPr/>
        </p:nvSpPr>
        <p:spPr>
          <a:xfrm>
            <a:off x="35872058" y="20936857"/>
            <a:ext cx="595085" cy="348343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TextBox 262"/>
          <p:cNvSpPr txBox="1"/>
          <p:nvPr/>
        </p:nvSpPr>
        <p:spPr>
          <a:xfrm>
            <a:off x="33789259" y="20915085"/>
            <a:ext cx="180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Intensely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dysoxic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36474401" y="20944114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Lightly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dysoxic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9" name="Sun 268"/>
          <p:cNvSpPr/>
          <p:nvPr/>
        </p:nvSpPr>
        <p:spPr>
          <a:xfrm>
            <a:off x="33745714" y="15312572"/>
            <a:ext cx="246743" cy="290286"/>
          </a:xfrm>
          <a:prstGeom prst="sun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Sun 270"/>
          <p:cNvSpPr/>
          <p:nvPr/>
        </p:nvSpPr>
        <p:spPr>
          <a:xfrm>
            <a:off x="41518114" y="15363371"/>
            <a:ext cx="246743" cy="290286"/>
          </a:xfrm>
          <a:prstGeom prst="sun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Sun 271"/>
          <p:cNvSpPr/>
          <p:nvPr/>
        </p:nvSpPr>
        <p:spPr>
          <a:xfrm>
            <a:off x="32599085" y="15689943"/>
            <a:ext cx="246743" cy="290286"/>
          </a:xfrm>
          <a:prstGeom prst="sun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Sun 276"/>
          <p:cNvSpPr/>
          <p:nvPr/>
        </p:nvSpPr>
        <p:spPr>
          <a:xfrm>
            <a:off x="33665885" y="15697201"/>
            <a:ext cx="246743" cy="290286"/>
          </a:xfrm>
          <a:prstGeom prst="sun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Sun 278"/>
          <p:cNvSpPr/>
          <p:nvPr/>
        </p:nvSpPr>
        <p:spPr>
          <a:xfrm>
            <a:off x="34602057" y="15370629"/>
            <a:ext cx="246743" cy="290286"/>
          </a:xfrm>
          <a:prstGeom prst="sun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Sun 280"/>
          <p:cNvSpPr/>
          <p:nvPr/>
        </p:nvSpPr>
        <p:spPr>
          <a:xfrm>
            <a:off x="34798000" y="15740743"/>
            <a:ext cx="246743" cy="290286"/>
          </a:xfrm>
          <a:prstGeom prst="sun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Sun 282"/>
          <p:cNvSpPr/>
          <p:nvPr/>
        </p:nvSpPr>
        <p:spPr>
          <a:xfrm>
            <a:off x="35545485" y="15298058"/>
            <a:ext cx="246743" cy="290286"/>
          </a:xfrm>
          <a:prstGeom prst="sun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Oval 286"/>
          <p:cNvSpPr/>
          <p:nvPr/>
        </p:nvSpPr>
        <p:spPr>
          <a:xfrm rot="16200000" flipH="1" flipV="1">
            <a:off x="40015885" y="15399660"/>
            <a:ext cx="145144" cy="188687"/>
          </a:xfrm>
          <a:prstGeom prst="ellipse">
            <a:avLst/>
          </a:prstGeom>
          <a:solidFill>
            <a:srgbClr val="43C57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Sun 287"/>
          <p:cNvSpPr/>
          <p:nvPr/>
        </p:nvSpPr>
        <p:spPr>
          <a:xfrm>
            <a:off x="36409085" y="15682686"/>
            <a:ext cx="246743" cy="290286"/>
          </a:xfrm>
          <a:prstGeom prst="sun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Sun 288"/>
          <p:cNvSpPr/>
          <p:nvPr/>
        </p:nvSpPr>
        <p:spPr>
          <a:xfrm>
            <a:off x="36895314" y="15660915"/>
            <a:ext cx="246743" cy="290286"/>
          </a:xfrm>
          <a:prstGeom prst="sun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Sun 293"/>
          <p:cNvSpPr/>
          <p:nvPr/>
        </p:nvSpPr>
        <p:spPr>
          <a:xfrm>
            <a:off x="37149315" y="15261772"/>
            <a:ext cx="246743" cy="290286"/>
          </a:xfrm>
          <a:prstGeom prst="sun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Sun 295"/>
          <p:cNvSpPr/>
          <p:nvPr/>
        </p:nvSpPr>
        <p:spPr>
          <a:xfrm>
            <a:off x="38041943" y="15559316"/>
            <a:ext cx="246743" cy="290286"/>
          </a:xfrm>
          <a:prstGeom prst="sun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Sun 297"/>
          <p:cNvSpPr/>
          <p:nvPr/>
        </p:nvSpPr>
        <p:spPr>
          <a:xfrm>
            <a:off x="36365543" y="15145658"/>
            <a:ext cx="246743" cy="290286"/>
          </a:xfrm>
          <a:prstGeom prst="sun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Sun 299"/>
          <p:cNvSpPr/>
          <p:nvPr/>
        </p:nvSpPr>
        <p:spPr>
          <a:xfrm>
            <a:off x="33157885" y="16393885"/>
            <a:ext cx="246743" cy="290286"/>
          </a:xfrm>
          <a:prstGeom prst="su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Sun 300"/>
          <p:cNvSpPr/>
          <p:nvPr/>
        </p:nvSpPr>
        <p:spPr>
          <a:xfrm>
            <a:off x="34442400" y="17301028"/>
            <a:ext cx="246743" cy="290286"/>
          </a:xfrm>
          <a:prstGeom prst="su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Sun 301"/>
          <p:cNvSpPr/>
          <p:nvPr/>
        </p:nvSpPr>
        <p:spPr>
          <a:xfrm>
            <a:off x="35828514" y="16800285"/>
            <a:ext cx="246743" cy="290286"/>
          </a:xfrm>
          <a:prstGeom prst="su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Sun 308"/>
          <p:cNvSpPr/>
          <p:nvPr/>
        </p:nvSpPr>
        <p:spPr>
          <a:xfrm>
            <a:off x="36663086" y="16430171"/>
            <a:ext cx="246743" cy="290286"/>
          </a:xfrm>
          <a:prstGeom prst="su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Sun 312"/>
          <p:cNvSpPr/>
          <p:nvPr/>
        </p:nvSpPr>
        <p:spPr>
          <a:xfrm>
            <a:off x="35741428" y="18338799"/>
            <a:ext cx="246743" cy="290286"/>
          </a:xfrm>
          <a:prstGeom prst="su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Sun 313"/>
          <p:cNvSpPr/>
          <p:nvPr/>
        </p:nvSpPr>
        <p:spPr>
          <a:xfrm>
            <a:off x="37519428" y="18128343"/>
            <a:ext cx="246743" cy="290286"/>
          </a:xfrm>
          <a:prstGeom prst="su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Sun 317"/>
          <p:cNvSpPr/>
          <p:nvPr/>
        </p:nvSpPr>
        <p:spPr>
          <a:xfrm>
            <a:off x="37991142" y="16771256"/>
            <a:ext cx="246743" cy="290286"/>
          </a:xfrm>
          <a:prstGeom prst="su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Sun 318"/>
          <p:cNvSpPr/>
          <p:nvPr/>
        </p:nvSpPr>
        <p:spPr>
          <a:xfrm>
            <a:off x="32642628" y="17823543"/>
            <a:ext cx="246743" cy="290286"/>
          </a:xfrm>
          <a:prstGeom prst="su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Sun 319"/>
          <p:cNvSpPr/>
          <p:nvPr/>
        </p:nvSpPr>
        <p:spPr>
          <a:xfrm>
            <a:off x="32882114" y="16771257"/>
            <a:ext cx="246743" cy="290286"/>
          </a:xfrm>
          <a:prstGeom prst="su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Sun 322"/>
          <p:cNvSpPr/>
          <p:nvPr/>
        </p:nvSpPr>
        <p:spPr>
          <a:xfrm>
            <a:off x="35255200" y="18926628"/>
            <a:ext cx="246743" cy="290286"/>
          </a:xfrm>
          <a:prstGeom prst="su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Sun 323"/>
          <p:cNvSpPr/>
          <p:nvPr/>
        </p:nvSpPr>
        <p:spPr>
          <a:xfrm>
            <a:off x="33332057" y="19050000"/>
            <a:ext cx="246743" cy="290286"/>
          </a:xfrm>
          <a:prstGeom prst="su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Sun 325"/>
          <p:cNvSpPr/>
          <p:nvPr/>
        </p:nvSpPr>
        <p:spPr>
          <a:xfrm>
            <a:off x="36866285" y="18708914"/>
            <a:ext cx="246743" cy="290286"/>
          </a:xfrm>
          <a:prstGeom prst="su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Sun 331"/>
          <p:cNvSpPr/>
          <p:nvPr/>
        </p:nvSpPr>
        <p:spPr>
          <a:xfrm>
            <a:off x="35233428" y="16292286"/>
            <a:ext cx="246743" cy="290286"/>
          </a:xfrm>
          <a:prstGeom prst="su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Sun 332"/>
          <p:cNvSpPr/>
          <p:nvPr/>
        </p:nvSpPr>
        <p:spPr>
          <a:xfrm>
            <a:off x="36721142" y="19753942"/>
            <a:ext cx="246743" cy="290286"/>
          </a:xfrm>
          <a:prstGeom prst="sun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Oval 346"/>
          <p:cNvSpPr/>
          <p:nvPr/>
        </p:nvSpPr>
        <p:spPr>
          <a:xfrm rot="5400000" flipH="1" flipV="1">
            <a:off x="35371316" y="17184916"/>
            <a:ext cx="145144" cy="18868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Oval 351"/>
          <p:cNvSpPr/>
          <p:nvPr/>
        </p:nvSpPr>
        <p:spPr>
          <a:xfrm rot="5400000" flipH="1" flipV="1">
            <a:off x="36234916" y="18948402"/>
            <a:ext cx="145144" cy="18868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Oval 352"/>
          <p:cNvSpPr/>
          <p:nvPr/>
        </p:nvSpPr>
        <p:spPr>
          <a:xfrm rot="5400000" flipH="1" flipV="1">
            <a:off x="36155088" y="16314057"/>
            <a:ext cx="145144" cy="18868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Oval 353"/>
          <p:cNvSpPr/>
          <p:nvPr/>
        </p:nvSpPr>
        <p:spPr>
          <a:xfrm rot="5400000" flipH="1" flipV="1">
            <a:off x="36263945" y="19528973"/>
            <a:ext cx="145144" cy="188687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Sun 361"/>
          <p:cNvSpPr/>
          <p:nvPr/>
        </p:nvSpPr>
        <p:spPr>
          <a:xfrm>
            <a:off x="36089771" y="19978913"/>
            <a:ext cx="246743" cy="290286"/>
          </a:xfrm>
          <a:prstGeom prst="sun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Sun 362"/>
          <p:cNvSpPr/>
          <p:nvPr/>
        </p:nvSpPr>
        <p:spPr>
          <a:xfrm>
            <a:off x="36605028" y="19405599"/>
            <a:ext cx="246743" cy="290286"/>
          </a:xfrm>
          <a:prstGeom prst="sun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Sun 363"/>
          <p:cNvSpPr/>
          <p:nvPr/>
        </p:nvSpPr>
        <p:spPr>
          <a:xfrm>
            <a:off x="37410571" y="20095027"/>
            <a:ext cx="246743" cy="290286"/>
          </a:xfrm>
          <a:prstGeom prst="sun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Sun 364"/>
          <p:cNvSpPr/>
          <p:nvPr/>
        </p:nvSpPr>
        <p:spPr>
          <a:xfrm>
            <a:off x="37954856" y="19855542"/>
            <a:ext cx="246743" cy="290286"/>
          </a:xfrm>
          <a:prstGeom prst="sun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Sun 369"/>
          <p:cNvSpPr/>
          <p:nvPr/>
        </p:nvSpPr>
        <p:spPr>
          <a:xfrm>
            <a:off x="38092742" y="20182113"/>
            <a:ext cx="246743" cy="290286"/>
          </a:xfrm>
          <a:prstGeom prst="sun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Sun 370"/>
          <p:cNvSpPr/>
          <p:nvPr/>
        </p:nvSpPr>
        <p:spPr>
          <a:xfrm>
            <a:off x="36517942" y="20305485"/>
            <a:ext cx="246743" cy="290286"/>
          </a:xfrm>
          <a:prstGeom prst="sun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Sun 371"/>
          <p:cNvSpPr/>
          <p:nvPr/>
        </p:nvSpPr>
        <p:spPr>
          <a:xfrm>
            <a:off x="35364056" y="20167598"/>
            <a:ext cx="246743" cy="290286"/>
          </a:xfrm>
          <a:prstGeom prst="sun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Sun 372"/>
          <p:cNvSpPr/>
          <p:nvPr/>
        </p:nvSpPr>
        <p:spPr>
          <a:xfrm>
            <a:off x="34645599" y="20058742"/>
            <a:ext cx="246743" cy="290286"/>
          </a:xfrm>
          <a:prstGeom prst="sun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Sun 373"/>
          <p:cNvSpPr/>
          <p:nvPr/>
        </p:nvSpPr>
        <p:spPr>
          <a:xfrm>
            <a:off x="33752970" y="20370799"/>
            <a:ext cx="246743" cy="290286"/>
          </a:xfrm>
          <a:prstGeom prst="sun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Sun 374"/>
          <p:cNvSpPr/>
          <p:nvPr/>
        </p:nvSpPr>
        <p:spPr>
          <a:xfrm>
            <a:off x="33469943" y="19986171"/>
            <a:ext cx="246743" cy="290286"/>
          </a:xfrm>
          <a:prstGeom prst="sun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Sun 375"/>
          <p:cNvSpPr/>
          <p:nvPr/>
        </p:nvSpPr>
        <p:spPr>
          <a:xfrm>
            <a:off x="32649885" y="19877313"/>
            <a:ext cx="246743" cy="290286"/>
          </a:xfrm>
          <a:prstGeom prst="sun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Oval 376"/>
          <p:cNvSpPr/>
          <p:nvPr/>
        </p:nvSpPr>
        <p:spPr>
          <a:xfrm rot="10800000" flipH="1" flipV="1">
            <a:off x="35015712" y="20414342"/>
            <a:ext cx="145144" cy="18868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" name="Lightning Bolt 377"/>
          <p:cNvSpPr/>
          <p:nvPr/>
        </p:nvSpPr>
        <p:spPr>
          <a:xfrm>
            <a:off x="42976799" y="15617371"/>
            <a:ext cx="333830" cy="261257"/>
          </a:xfrm>
          <a:prstGeom prst="lightningBol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Lightning Bolt 378"/>
          <p:cNvSpPr/>
          <p:nvPr/>
        </p:nvSpPr>
        <p:spPr>
          <a:xfrm>
            <a:off x="38092742" y="15203714"/>
            <a:ext cx="333830" cy="261257"/>
          </a:xfrm>
          <a:prstGeom prst="lightningBol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0" name="Lightning Bolt 379"/>
          <p:cNvSpPr/>
          <p:nvPr/>
        </p:nvSpPr>
        <p:spPr>
          <a:xfrm>
            <a:off x="37098513" y="15559314"/>
            <a:ext cx="333830" cy="261257"/>
          </a:xfrm>
          <a:prstGeom prst="lightningBol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Lightning Bolt 380"/>
          <p:cNvSpPr/>
          <p:nvPr/>
        </p:nvSpPr>
        <p:spPr>
          <a:xfrm>
            <a:off x="32374114" y="15392400"/>
            <a:ext cx="333830" cy="261257"/>
          </a:xfrm>
          <a:prstGeom prst="lightningBol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Lightning Bolt 381"/>
          <p:cNvSpPr/>
          <p:nvPr/>
        </p:nvSpPr>
        <p:spPr>
          <a:xfrm>
            <a:off x="35879314" y="15414172"/>
            <a:ext cx="333830" cy="261257"/>
          </a:xfrm>
          <a:prstGeom prst="lightningBol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3" name="Lightning Bolt 382"/>
          <p:cNvSpPr/>
          <p:nvPr/>
        </p:nvSpPr>
        <p:spPr>
          <a:xfrm>
            <a:off x="34391599" y="15624629"/>
            <a:ext cx="333830" cy="261257"/>
          </a:xfrm>
          <a:prstGeom prst="lightningBol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Lightning Bolt 383"/>
          <p:cNvSpPr/>
          <p:nvPr/>
        </p:nvSpPr>
        <p:spPr>
          <a:xfrm>
            <a:off x="35879313" y="19521714"/>
            <a:ext cx="333830" cy="261257"/>
          </a:xfrm>
          <a:prstGeom prst="lightningBol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Lightning Bolt 384"/>
          <p:cNvSpPr/>
          <p:nvPr/>
        </p:nvSpPr>
        <p:spPr>
          <a:xfrm>
            <a:off x="37076742" y="17047029"/>
            <a:ext cx="333830" cy="261257"/>
          </a:xfrm>
          <a:prstGeom prst="lightningBol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Lightning Bolt 385"/>
          <p:cNvSpPr/>
          <p:nvPr/>
        </p:nvSpPr>
        <p:spPr>
          <a:xfrm>
            <a:off x="35022970" y="17867086"/>
            <a:ext cx="333830" cy="261257"/>
          </a:xfrm>
          <a:prstGeom prst="lightningBol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Lightning Bolt 386"/>
          <p:cNvSpPr/>
          <p:nvPr/>
        </p:nvSpPr>
        <p:spPr>
          <a:xfrm>
            <a:off x="33665885" y="16829315"/>
            <a:ext cx="333830" cy="261257"/>
          </a:xfrm>
          <a:prstGeom prst="lightningBol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Lightning Bolt 387"/>
          <p:cNvSpPr/>
          <p:nvPr/>
        </p:nvSpPr>
        <p:spPr>
          <a:xfrm>
            <a:off x="32432171" y="20225657"/>
            <a:ext cx="333830" cy="261257"/>
          </a:xfrm>
          <a:prstGeom prst="lightningBol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Lightning Bolt 388"/>
          <p:cNvSpPr/>
          <p:nvPr/>
        </p:nvSpPr>
        <p:spPr>
          <a:xfrm>
            <a:off x="37998399" y="18389600"/>
            <a:ext cx="333830" cy="261257"/>
          </a:xfrm>
          <a:prstGeom prst="lightningBol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Lightning Bolt 389"/>
          <p:cNvSpPr/>
          <p:nvPr/>
        </p:nvSpPr>
        <p:spPr>
          <a:xfrm>
            <a:off x="32548285" y="18991943"/>
            <a:ext cx="333830" cy="261257"/>
          </a:xfrm>
          <a:prstGeom prst="lightningBol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Lightning Bolt 390"/>
          <p:cNvSpPr/>
          <p:nvPr/>
        </p:nvSpPr>
        <p:spPr>
          <a:xfrm>
            <a:off x="37062227" y="20138571"/>
            <a:ext cx="333830" cy="261257"/>
          </a:xfrm>
          <a:prstGeom prst="lightningBol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Lightning Bolt 391"/>
          <p:cNvSpPr/>
          <p:nvPr/>
        </p:nvSpPr>
        <p:spPr>
          <a:xfrm>
            <a:off x="34514970" y="20450629"/>
            <a:ext cx="333830" cy="261257"/>
          </a:xfrm>
          <a:prstGeom prst="lightningBol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Lightning Bolt 392"/>
          <p:cNvSpPr/>
          <p:nvPr/>
        </p:nvSpPr>
        <p:spPr>
          <a:xfrm>
            <a:off x="36989656" y="19514457"/>
            <a:ext cx="333830" cy="261257"/>
          </a:xfrm>
          <a:prstGeom prst="lightningBol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Lightning Bolt 393"/>
          <p:cNvSpPr/>
          <p:nvPr/>
        </p:nvSpPr>
        <p:spPr>
          <a:xfrm>
            <a:off x="34529485" y="19739429"/>
            <a:ext cx="333830" cy="261257"/>
          </a:xfrm>
          <a:prstGeom prst="lightningBol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Lightning Bolt 394"/>
          <p:cNvSpPr/>
          <p:nvPr/>
        </p:nvSpPr>
        <p:spPr>
          <a:xfrm>
            <a:off x="38063714" y="20501428"/>
            <a:ext cx="333830" cy="261257"/>
          </a:xfrm>
          <a:prstGeom prst="lightningBol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extBox 395"/>
          <p:cNvSpPr txBox="1"/>
          <p:nvPr/>
        </p:nvSpPr>
        <p:spPr>
          <a:xfrm>
            <a:off x="28506056" y="16473715"/>
            <a:ext cx="3686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>
                <a:latin typeface="Arial" pitchFamily="34" charset="0"/>
                <a:cs typeface="Arial" pitchFamily="34" charset="0"/>
              </a:rPr>
              <a:t>Offshore, deep </a:t>
            </a:r>
            <a:r>
              <a:rPr lang="en-US" sz="1800" u="sng" dirty="0" err="1" smtClean="0">
                <a:latin typeface="Arial" pitchFamily="34" charset="0"/>
                <a:cs typeface="Arial" pitchFamily="34" charset="0"/>
              </a:rPr>
              <a:t>env’t</a:t>
            </a:r>
            <a:r>
              <a:rPr lang="en-US" sz="1800" u="sng" dirty="0" smtClean="0">
                <a:latin typeface="Arial" pitchFamily="34" charset="0"/>
                <a:cs typeface="Arial" pitchFamily="34" charset="0"/>
              </a:rPr>
              <a:t> indicated by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  a)  restricted algal assemblage 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  b)  absence of land plant spores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  c)  Lower Tully is in part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turbiditic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7" name="TextBox 396"/>
          <p:cNvSpPr txBox="1"/>
          <p:nvPr/>
        </p:nvSpPr>
        <p:spPr>
          <a:xfrm>
            <a:off x="28448000" y="17823543"/>
            <a:ext cx="39333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>
                <a:latin typeface="Arial" pitchFamily="34" charset="0"/>
                <a:cs typeface="Arial" pitchFamily="34" charset="0"/>
              </a:rPr>
              <a:t>Acceptable levels of O</a:t>
            </a:r>
            <a:r>
              <a:rPr lang="en-US" sz="1800" u="sng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800" u="sng" dirty="0" smtClean="0">
                <a:latin typeface="Arial" pitchFamily="34" charset="0"/>
                <a:cs typeface="Arial" pitchFamily="34" charset="0"/>
              </a:rPr>
              <a:t> in water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  a) presence of planktonic 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      microfossils  and burrow-makers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  b) O</a:t>
            </a:r>
            <a:r>
              <a:rPr lang="en-US" sz="1800" baseline="-250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probably was reduced with 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      depth, thus promoting 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      mineralization as the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dead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     microorganisms sank downwards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8" name="TextBox 397"/>
          <p:cNvSpPr txBox="1"/>
          <p:nvPr/>
        </p:nvSpPr>
        <p:spPr>
          <a:xfrm>
            <a:off x="28477027" y="19959046"/>
            <a:ext cx="37737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err="1" smtClean="0">
                <a:latin typeface="Arial" pitchFamily="34" charset="0"/>
                <a:cs typeface="Arial" pitchFamily="34" charset="0"/>
              </a:rPr>
              <a:t>Dysoxic</a:t>
            </a:r>
            <a:r>
              <a:rPr lang="en-US" sz="1800" u="sng" dirty="0" smtClean="0">
                <a:latin typeface="Arial" pitchFamily="34" charset="0"/>
                <a:cs typeface="Arial" pitchFamily="34" charset="0"/>
              </a:rPr>
              <a:t> conditions in substrate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  a) presence of pyrite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  b)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dysoxia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was patchy (Fig. 5),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      thus providing a basis for both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calcitic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and pyritic preservation   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" name="Picture 2" descr="C:\Users\rebecca.chamberlain\AppData\Local\Microsoft\Windows\Temporary Internet Files\Content.IE5\PWC5TSU8\2_bitmap.tif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33324" y="962904"/>
            <a:ext cx="5553075" cy="144692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976993" y="1005237"/>
            <a:ext cx="3575957" cy="131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" name="Rectangle 326"/>
          <p:cNvSpPr/>
          <p:nvPr/>
        </p:nvSpPr>
        <p:spPr>
          <a:xfrm>
            <a:off x="37976175" y="933449"/>
            <a:ext cx="504825" cy="1514475"/>
          </a:xfrm>
          <a:prstGeom prst="rect">
            <a:avLst/>
          </a:prstGeom>
          <a:solidFill>
            <a:srgbClr val="BEE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Rectangle 328"/>
          <p:cNvSpPr/>
          <p:nvPr/>
        </p:nvSpPr>
        <p:spPr>
          <a:xfrm>
            <a:off x="37947600" y="914399"/>
            <a:ext cx="504825" cy="1514475"/>
          </a:xfrm>
          <a:prstGeom prst="rect">
            <a:avLst/>
          </a:prstGeom>
          <a:solidFill>
            <a:srgbClr val="BEE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Rectangle 330"/>
          <p:cNvSpPr/>
          <p:nvPr/>
        </p:nvSpPr>
        <p:spPr>
          <a:xfrm>
            <a:off x="43062525" y="904874"/>
            <a:ext cx="581025" cy="1514475"/>
          </a:xfrm>
          <a:prstGeom prst="rect">
            <a:avLst/>
          </a:prstGeom>
          <a:solidFill>
            <a:srgbClr val="BEE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TextBox 338"/>
          <p:cNvSpPr txBox="1"/>
          <p:nvPr/>
        </p:nvSpPr>
        <p:spPr>
          <a:xfrm>
            <a:off x="38419314" y="21045715"/>
            <a:ext cx="468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itchFamily="34" charset="0"/>
                <a:cs typeface="Arial" pitchFamily="34" charset="0"/>
              </a:rPr>
              <a:t>FIGURE 16: 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Tully Deposition &amp;Taphonomy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2339</TotalTime>
  <Words>1514</Words>
  <Application>Microsoft Office PowerPoint</Application>
  <PresentationFormat>Custom</PresentationFormat>
  <Paragraphs>116</Paragraphs>
  <Slides>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Drawing</vt:lpstr>
      <vt:lpstr>Slide 1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JC</dc:creator>
  <cp:lastModifiedBy>JC</cp:lastModifiedBy>
  <cp:revision>216</cp:revision>
  <dcterms:created xsi:type="dcterms:W3CDTF">2016-01-30T02:32:25Z</dcterms:created>
  <dcterms:modified xsi:type="dcterms:W3CDTF">2016-03-11T16:07:33Z</dcterms:modified>
</cp:coreProperties>
</file>