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NHP Entrance Sig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527" r="0" b="4527"/>
          <a:stretch>
            <a:fillRect/>
          </a:stretch>
        </p:blipFill>
        <p:spPr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120" name="Shape 120"/>
          <p:cNvSpPr/>
          <p:nvPr>
            <p:ph type="title"/>
          </p:nvPr>
        </p:nvSpPr>
        <p:spPr>
          <a:xfrm>
            <a:off x="1270000" y="6718300"/>
            <a:ext cx="10464800" cy="1068487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/>
          <a:lstStyle>
            <a:lvl1pPr defTabSz="514095">
              <a:defRPr b="1" sz="281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Surficial &amp; Bedrock Maps of the Saratoga National Historical Park Generated for Archaeological &amp; Educational Purposes</a:t>
            </a:r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xfrm>
            <a:off x="1270000" y="8191500"/>
            <a:ext cx="10464800" cy="954733"/>
          </a:xfrm>
          <a:prstGeom prst="rect">
            <a:avLst/>
          </a:prstGeom>
          <a:ln w="63500">
            <a:solidFill>
              <a:srgbClr val="000000"/>
            </a:solidFill>
          </a:ln>
        </p:spPr>
        <p:txBody>
          <a:bodyPr/>
          <a:lstStyle/>
          <a:p>
            <a:pPr defTabSz="525779">
              <a:defRPr b="1"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David J. DeSimone, DeSimone Geoscience Investigations, NY</a:t>
            </a:r>
          </a:p>
          <a:p>
            <a:pPr defTabSz="525779">
              <a:defRPr b="1"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Tim Connors, National Park Service, 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NHP Surf Thumbnail.pd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175" r="0" b="3175"/>
          <a:stretch>
            <a:fillRect/>
          </a:stretch>
        </p:blipFill>
        <p:spPr>
          <a:prstGeom prst="rect">
            <a:avLst/>
          </a:prstGeom>
          <a:ln w="63500">
            <a:solidFill>
              <a:srgbClr val="0000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8" name="Shape 178"/>
          <p:cNvSpPr/>
          <p:nvPr/>
        </p:nvSpPr>
        <p:spPr>
          <a:xfrm>
            <a:off x="6328595" y="73459"/>
            <a:ext cx="5330628" cy="558206"/>
          </a:xfrm>
          <a:prstGeom prst="rect">
            <a:avLst/>
          </a:prstGeom>
          <a:solidFill>
            <a:srgbClr val="D6D6D6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Implications for the Battles</a:t>
            </a:r>
          </a:p>
        </p:txBody>
      </p:sp>
      <p:sp>
        <p:nvSpPr>
          <p:cNvPr id="179" name="Shape 179"/>
          <p:cNvSpPr/>
          <p:nvPr/>
        </p:nvSpPr>
        <p:spPr>
          <a:xfrm>
            <a:off x="8906895" y="7238031"/>
            <a:ext cx="4000799" cy="447229"/>
          </a:xfrm>
          <a:prstGeom prst="rect">
            <a:avLst/>
          </a:prstGeom>
          <a:solidFill>
            <a:srgbClr val="D6D6D6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&lt; 3. Bluffs block floodplain</a:t>
            </a:r>
          </a:p>
        </p:txBody>
      </p:sp>
      <p:sp>
        <p:nvSpPr>
          <p:cNvPr id="180" name="Shape 180"/>
          <p:cNvSpPr/>
          <p:nvPr/>
        </p:nvSpPr>
        <p:spPr>
          <a:xfrm>
            <a:off x="9360027" y="2733358"/>
            <a:ext cx="3498990" cy="1514030"/>
          </a:xfrm>
          <a:prstGeom prst="rect">
            <a:avLst/>
          </a:prstGeom>
          <a:solidFill>
            <a:srgbClr val="D6D6D6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&lt; 1. Battenkill-Hudson Channel exhumed &amp; eroded by Fort Ann outflow.</a:t>
            </a:r>
          </a:p>
        </p:txBody>
      </p:sp>
      <p:sp>
        <p:nvSpPr>
          <p:cNvPr id="181" name="Shape 181"/>
          <p:cNvSpPr/>
          <p:nvPr/>
        </p:nvSpPr>
        <p:spPr>
          <a:xfrm>
            <a:off x="6133632" y="7946921"/>
            <a:ext cx="4483125" cy="802830"/>
          </a:xfrm>
          <a:prstGeom prst="rect">
            <a:avLst/>
          </a:prstGeom>
          <a:solidFill>
            <a:srgbClr val="D6D6D6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&lt; 4. Bemis Heights controls the river road and river.</a:t>
            </a:r>
          </a:p>
        </p:txBody>
      </p:sp>
      <p:sp>
        <p:nvSpPr>
          <p:cNvPr id="182" name="Shape 182"/>
          <p:cNvSpPr/>
          <p:nvPr/>
        </p:nvSpPr>
        <p:spPr>
          <a:xfrm>
            <a:off x="6419763" y="4629001"/>
            <a:ext cx="6387059" cy="1869629"/>
          </a:xfrm>
          <a:prstGeom prst="rect">
            <a:avLst/>
          </a:prstGeom>
          <a:solidFill>
            <a:srgbClr val="D6D6D6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&lt; 2. Drumlins were high ground &amp; where isolated farmhouses were sited. Lake bottom clays were routes for troop movements. Tributary ravines hindered troop movements.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NHP 1st Battle at Freeman's Farm.gi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622425" y="316110"/>
            <a:ext cx="9759937" cy="9121570"/>
          </a:xfrm>
          <a:prstGeom prst="rect">
            <a:avLst/>
          </a:prstGeom>
          <a:ln w="63500">
            <a:solidFill>
              <a:srgbClr val="000000"/>
            </a:solidFill>
          </a:ln>
        </p:spPr>
      </p:pic>
      <p:sp>
        <p:nvSpPr>
          <p:cNvPr id="185" name="Shape 185"/>
          <p:cNvSpPr/>
          <p:nvPr/>
        </p:nvSpPr>
        <p:spPr>
          <a:xfrm>
            <a:off x="5050781" y="611182"/>
            <a:ext cx="3841701" cy="447230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1st Battle, 17-19 Sep 1777</a:t>
            </a:r>
          </a:p>
        </p:txBody>
      </p:sp>
      <p:sp>
        <p:nvSpPr>
          <p:cNvPr id="186" name="Shape 186"/>
          <p:cNvSpPr/>
          <p:nvPr/>
        </p:nvSpPr>
        <p:spPr>
          <a:xfrm>
            <a:off x="1938131" y="8638068"/>
            <a:ext cx="6178006" cy="447230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Gen Gates - control of river and river road</a:t>
            </a:r>
          </a:p>
        </p:txBody>
      </p:sp>
      <p:sp>
        <p:nvSpPr>
          <p:cNvPr id="187" name="Shape 187"/>
          <p:cNvSpPr/>
          <p:nvPr/>
        </p:nvSpPr>
        <p:spPr>
          <a:xfrm>
            <a:off x="9445032" y="5784640"/>
            <a:ext cx="3273016" cy="80282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 river &amp; road access farther south.</a:t>
            </a:r>
          </a:p>
        </p:txBody>
      </p:sp>
      <p:sp>
        <p:nvSpPr>
          <p:cNvPr id="188" name="Shape 188"/>
          <p:cNvSpPr/>
          <p:nvPr/>
        </p:nvSpPr>
        <p:spPr>
          <a:xfrm>
            <a:off x="9491700" y="4244598"/>
            <a:ext cx="2809355" cy="80282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Ravines control troop movement.</a:t>
            </a:r>
          </a:p>
        </p:txBody>
      </p:sp>
      <p:sp>
        <p:nvSpPr>
          <p:cNvPr id="189" name="Shape 189"/>
          <p:cNvSpPr/>
          <p:nvPr/>
        </p:nvSpPr>
        <p:spPr>
          <a:xfrm>
            <a:off x="8345726" y="3411259"/>
            <a:ext cx="1638598" cy="447230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Kroma Kill</a:t>
            </a:r>
          </a:p>
        </p:txBody>
      </p:sp>
      <p:sp>
        <p:nvSpPr>
          <p:cNvPr id="190" name="Shape 190"/>
          <p:cNvSpPr/>
          <p:nvPr/>
        </p:nvSpPr>
        <p:spPr>
          <a:xfrm>
            <a:off x="8279027" y="7206919"/>
            <a:ext cx="1554213" cy="44722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Mill Creek</a:t>
            </a:r>
          </a:p>
        </p:txBody>
      </p:sp>
      <p:sp>
        <p:nvSpPr>
          <p:cNvPr id="191" name="Shape 191"/>
          <p:cNvSpPr/>
          <p:nvPr/>
        </p:nvSpPr>
        <p:spPr>
          <a:xfrm>
            <a:off x="1880695" y="4633497"/>
            <a:ext cx="4392071" cy="802830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Arnold and American forces retreat from Freeman’s Farm.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NHP 2nd Battle at Barber Wheatfield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165026" y="302021"/>
            <a:ext cx="10674808" cy="9149562"/>
          </a:xfrm>
          <a:prstGeom prst="rect">
            <a:avLst/>
          </a:prstGeom>
          <a:ln w="63500">
            <a:solidFill>
              <a:srgbClr val="000000"/>
            </a:solidFill>
          </a:ln>
        </p:spPr>
      </p:pic>
      <p:sp>
        <p:nvSpPr>
          <p:cNvPr id="194" name="Shape 194"/>
          <p:cNvSpPr/>
          <p:nvPr/>
        </p:nvSpPr>
        <p:spPr>
          <a:xfrm>
            <a:off x="6421226" y="4866592"/>
            <a:ext cx="416348" cy="27441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8436446" y="442619"/>
            <a:ext cx="3282107" cy="447229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2nd Battle, 7 Oct 1777</a:t>
            </a:r>
          </a:p>
        </p:txBody>
      </p:sp>
      <p:sp>
        <p:nvSpPr>
          <p:cNvPr id="196" name="Shape 196"/>
          <p:cNvSpPr/>
          <p:nvPr/>
        </p:nvSpPr>
        <p:spPr>
          <a:xfrm>
            <a:off x="8607561" y="4677856"/>
            <a:ext cx="4171153" cy="2580830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Arnold assumed command &amp; captured the British right, threatening to cut off Freeman’s Farm &amp; British communications. That evening, Burgoyne began a retreat to the north.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urgoyne's_March_on_Albany,_1777.svg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16" t="0" r="516" b="0"/>
          <a:stretch>
            <a:fillRect/>
          </a:stretch>
        </p:blipFill>
        <p:spPr>
          <a:xfrm>
            <a:off x="6207522" y="1775873"/>
            <a:ext cx="6355429" cy="7490327"/>
          </a:xfrm>
          <a:prstGeom prst="rect">
            <a:avLst/>
          </a:prstGeom>
          <a:ln w="63500">
            <a:solidFill>
              <a:srgbClr val="000000"/>
            </a:solidFill>
          </a:ln>
        </p:spPr>
      </p:pic>
      <p:sp>
        <p:nvSpPr>
          <p:cNvPr id="199" name="Shape 199"/>
          <p:cNvSpPr/>
          <p:nvPr>
            <p:ph type="title"/>
          </p:nvPr>
        </p:nvSpPr>
        <p:spPr>
          <a:xfrm>
            <a:off x="863903" y="406400"/>
            <a:ext cx="11276994" cy="1103807"/>
          </a:xfrm>
          <a:prstGeom prst="rect">
            <a:avLst/>
          </a:prstGeom>
        </p:spPr>
        <p:txBody>
          <a:bodyPr/>
          <a:lstStyle>
            <a:lvl1pPr>
              <a:defRPr b="1"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Role of Geomorphology in Archaeological Investigations</a:t>
            </a:r>
          </a:p>
        </p:txBody>
      </p:sp>
      <p:sp>
        <p:nvSpPr>
          <p:cNvPr id="200" name="Shape 200"/>
          <p:cNvSpPr/>
          <p:nvPr>
            <p:ph type="body" sz="half" idx="1"/>
          </p:nvPr>
        </p:nvSpPr>
        <p:spPr>
          <a:xfrm>
            <a:off x="594712" y="1882912"/>
            <a:ext cx="5334001" cy="7276145"/>
          </a:xfrm>
          <a:prstGeom prst="rect">
            <a:avLst/>
          </a:prstGeom>
          <a:solidFill>
            <a:srgbClr val="C0C0C0"/>
          </a:solidFill>
          <a:ln w="63500">
            <a:solidFill>
              <a:srgbClr val="000000"/>
            </a:solidFill>
          </a:ln>
        </p:spPr>
        <p:txBody>
          <a:bodyPr/>
          <a:lstStyle/>
          <a:p>
            <a:pPr marL="316229" indent="-316229" defTabSz="484886">
              <a:spcBef>
                <a:spcPts val="3100"/>
              </a:spcBef>
              <a:defRPr b="1" sz="265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geomorphologists have a place in the trenches with the archaeologists.</a:t>
            </a:r>
          </a:p>
          <a:p>
            <a:pPr marL="316229" indent="-316229" defTabSz="484886">
              <a:spcBef>
                <a:spcPts val="3100"/>
              </a:spcBef>
              <a:defRPr b="1" sz="265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also can provide insights into the history of landscape elements that can assist archaeological investigations.</a:t>
            </a:r>
          </a:p>
          <a:p>
            <a:pPr marL="316229" indent="-316229" defTabSz="484886">
              <a:spcBef>
                <a:spcPts val="3100"/>
              </a:spcBef>
              <a:defRPr b="1" sz="265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Our role in mapping &amp; understanding the history of landform &amp; sediment origins can be critical and our knowledge of regional glacial history can be decisive in the successful completion of an archaeological study.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Back Story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  <a:solidFill>
            <a:srgbClr val="C0C0C0"/>
          </a:solidFill>
          <a:ln w="63500">
            <a:solidFill>
              <a:srgbClr val="000000"/>
            </a:solidFill>
          </a:ln>
        </p:spPr>
        <p:txBody>
          <a:bodyPr/>
          <a:lstStyle/>
          <a:p>
            <a:pPr marL="347472" indent="-347472" defTabSz="443991">
              <a:spcBef>
                <a:spcPts val="3100"/>
              </a:spcBef>
              <a:defRPr b="1" sz="2888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2007 meeting with NPS geologists Bruce Heise &amp; Tim Connors at U Mass to discuss geologic maps of several regional park properties</a:t>
            </a:r>
          </a:p>
          <a:p>
            <a:pPr marL="347472" indent="-347472" defTabSz="443991">
              <a:spcBef>
                <a:spcPts val="3100"/>
              </a:spcBef>
              <a:defRPr b="1" sz="2888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My comment was much of SNHP had already been mapped by students of Bob LaFleur -    Eric Hanson, Jack Dahl &amp; me</a:t>
            </a:r>
          </a:p>
          <a:p>
            <a:pPr marL="347472" indent="-347472" defTabSz="443991">
              <a:spcBef>
                <a:spcPts val="3100"/>
              </a:spcBef>
              <a:defRPr b="1" sz="2888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May 2013 - Tim &amp; Bruce reach out and request existing maps</a:t>
            </a:r>
          </a:p>
          <a:p>
            <a:pPr marL="347472" indent="-347472" defTabSz="443991">
              <a:spcBef>
                <a:spcPts val="3100"/>
              </a:spcBef>
              <a:defRPr b="1" sz="2888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November 2014 - we discuss a plan to generate a park map</a:t>
            </a:r>
          </a:p>
          <a:p>
            <a:pPr marL="347472" indent="-347472" defTabSz="443991">
              <a:spcBef>
                <a:spcPts val="3100"/>
              </a:spcBef>
              <a:defRPr b="1" sz="2888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May 2015 - we go forward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NPS-Geocorps Logo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15" r="0" b="1215"/>
          <a:stretch>
            <a:fillRect/>
          </a:stretch>
        </p:blipFill>
        <p:spPr>
          <a:xfrm>
            <a:off x="3280767" y="673100"/>
            <a:ext cx="6443292" cy="3899447"/>
          </a:xfrm>
          <a:prstGeom prst="rect">
            <a:avLst/>
          </a:prstGeom>
        </p:spPr>
      </p:pic>
      <p:sp>
        <p:nvSpPr>
          <p:cNvPr id="127" name="Shape 127"/>
          <p:cNvSpPr/>
          <p:nvPr>
            <p:ph type="title"/>
          </p:nvPr>
        </p:nvSpPr>
        <p:spPr>
          <a:xfrm>
            <a:off x="1270000" y="4686300"/>
            <a:ext cx="10464800" cy="869752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Goals</a:t>
            </a:r>
          </a:p>
        </p:txBody>
      </p:sp>
      <p:sp>
        <p:nvSpPr>
          <p:cNvPr id="128" name="Shape 128"/>
          <p:cNvSpPr/>
          <p:nvPr>
            <p:ph type="body" sz="half" idx="1"/>
          </p:nvPr>
        </p:nvSpPr>
        <p:spPr>
          <a:xfrm>
            <a:off x="1270000" y="5669954"/>
            <a:ext cx="10464800" cy="3339307"/>
          </a:xfrm>
          <a:prstGeom prst="rect">
            <a:avLst/>
          </a:prstGeom>
          <a:gradFill>
            <a:gsLst>
              <a:gs pos="0">
                <a:srgbClr val="C0C0C0"/>
              </a:gs>
              <a:gs pos="100000">
                <a:srgbClr val="797979"/>
              </a:gs>
            </a:gsLst>
            <a:lin ang="5400000"/>
          </a:gradFill>
          <a:ln w="63500">
            <a:solidFill>
              <a:srgbClr val="000000"/>
            </a:solidFill>
          </a:ln>
        </p:spPr>
        <p:txBody>
          <a:bodyPr/>
          <a:lstStyle/>
          <a:p>
            <a:pPr defTabSz="566674">
              <a:defRPr b="1" sz="3104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Compile existing map data, edit, interpret &amp; fill in gaps</a:t>
            </a:r>
          </a:p>
          <a:p>
            <a:pPr defTabSz="566674">
              <a:defRPr b="1" sz="3104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&amp; </a:t>
            </a:r>
          </a:p>
          <a:p>
            <a:pPr defTabSz="566674">
              <a:defRPr b="1" sz="3104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Generate 1:24,000 surficial map for SNHP’s 4 quads</a:t>
            </a:r>
          </a:p>
          <a:p>
            <a:pPr defTabSz="566674">
              <a:defRPr b="1" sz="3104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566674">
              <a:defRPr b="1" sz="3104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Compile existing bedrock data &amp; generate 1:62,500 bedrock map for the 4 quads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NHP Bemis Heoights &amp; Hudson Riv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589" r="0" b="4589"/>
          <a:stretch>
            <a:fillRect/>
          </a:stretch>
        </p:blipFill>
        <p:spPr>
          <a:xfrm>
            <a:off x="1612900" y="1917700"/>
            <a:ext cx="9779000" cy="59182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131" name="Shape 131"/>
          <p:cNvSpPr/>
          <p:nvPr>
            <p:ph type="title"/>
          </p:nvPr>
        </p:nvSpPr>
        <p:spPr>
          <a:xfrm>
            <a:off x="1270000" y="317500"/>
            <a:ext cx="10464800" cy="1422400"/>
          </a:xfrm>
          <a:prstGeom prst="rect">
            <a:avLst/>
          </a:prstGeom>
        </p:spPr>
        <p:txBody>
          <a:bodyPr/>
          <a:lstStyle>
            <a:lvl1pPr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Role of Geomorphology in the Battles of Saratoga, Sep-Oct,1777</a:t>
            </a:r>
          </a:p>
        </p:txBody>
      </p:sp>
      <p:sp>
        <p:nvSpPr>
          <p:cNvPr id="132" name="Shape 132"/>
          <p:cNvSpPr/>
          <p:nvPr>
            <p:ph type="body" sz="quarter" idx="1"/>
          </p:nvPr>
        </p:nvSpPr>
        <p:spPr>
          <a:prstGeom prst="rect">
            <a:avLst/>
          </a:prstGeom>
          <a:gradFill>
            <a:gsLst>
              <a:gs pos="0">
                <a:srgbClr val="C0C0C0"/>
              </a:gs>
              <a:gs pos="100000">
                <a:srgbClr val="797979"/>
              </a:gs>
            </a:gsLst>
            <a:lin ang="5400000"/>
          </a:gradFill>
        </p:spPr>
        <p:txBody>
          <a:bodyPr/>
          <a:lstStyle>
            <a:lvl1pPr defTabSz="438150">
              <a:defRPr b="1" sz="24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 did this geomorphology develop? What are the underlying bedrock &amp; glacial features that made this location so strategically important?</a:t>
            </a:r>
          </a:p>
        </p:txBody>
      </p:sp>
      <p:sp>
        <p:nvSpPr>
          <p:cNvPr id="133" name="Shape 133"/>
          <p:cNvSpPr/>
          <p:nvPr/>
        </p:nvSpPr>
        <p:spPr>
          <a:xfrm>
            <a:off x="1792168" y="2743838"/>
            <a:ext cx="94204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531B93"/>
                </a:solidFill>
              </a:defRPr>
            </a:lvl1pPr>
          </a:lstStyle>
          <a:p>
            <a:pPr/>
            <a:r>
              <a:t>Bemis Heights has commanding view of Hudson River &amp; River Road (Rte 4)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ARA_bedrock_150-dpi_2016-0304_1106.pdf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6" name="Shape 136"/>
          <p:cNvSpPr/>
          <p:nvPr/>
        </p:nvSpPr>
        <p:spPr>
          <a:xfrm>
            <a:off x="3832423" y="6807200"/>
            <a:ext cx="143609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Taconic Allochthon Phyllite-Slate</a:t>
            </a:r>
          </a:p>
        </p:txBody>
      </p:sp>
      <p:sp>
        <p:nvSpPr>
          <p:cNvPr id="137" name="Shape 137"/>
          <p:cNvSpPr/>
          <p:nvPr/>
        </p:nvSpPr>
        <p:spPr>
          <a:xfrm>
            <a:off x="3775916" y="5793316"/>
            <a:ext cx="138824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&lt; Troy Frontal Zone Melange</a:t>
            </a:r>
          </a:p>
        </p:txBody>
      </p:sp>
      <p:sp>
        <p:nvSpPr>
          <p:cNvPr id="138" name="Shape 138"/>
          <p:cNvSpPr/>
          <p:nvPr/>
        </p:nvSpPr>
        <p:spPr>
          <a:xfrm>
            <a:off x="2297116" y="7981949"/>
            <a:ext cx="102293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Waterford Flysch Zone</a:t>
            </a:r>
          </a:p>
        </p:txBody>
      </p:sp>
      <p:sp>
        <p:nvSpPr>
          <p:cNvPr id="139" name="Shape 139"/>
          <p:cNvSpPr/>
          <p:nvPr/>
        </p:nvSpPr>
        <p:spPr>
          <a:xfrm>
            <a:off x="611505" y="6633633"/>
            <a:ext cx="138824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Mohawk River Zone Melange</a:t>
            </a:r>
          </a:p>
        </p:txBody>
      </p:sp>
      <p:sp>
        <p:nvSpPr>
          <p:cNvPr id="140" name="Shape 140"/>
          <p:cNvSpPr/>
          <p:nvPr/>
        </p:nvSpPr>
        <p:spPr>
          <a:xfrm>
            <a:off x="1509960" y="4413250"/>
            <a:ext cx="102293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Rocky Tucks Zone Graywacke-Rich Flysch</a:t>
            </a:r>
          </a:p>
        </p:txBody>
      </p:sp>
      <p:sp>
        <p:nvSpPr>
          <p:cNvPr id="141" name="Shape 141"/>
          <p:cNvSpPr/>
          <p:nvPr/>
        </p:nvSpPr>
        <p:spPr>
          <a:xfrm>
            <a:off x="3604385" y="2851149"/>
            <a:ext cx="124359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Stillwater Zone Shale-Rich Flysch</a:t>
            </a:r>
          </a:p>
        </p:txBody>
      </p:sp>
      <p:sp>
        <p:nvSpPr>
          <p:cNvPr id="142" name="Shape 142"/>
          <p:cNvSpPr/>
          <p:nvPr/>
        </p:nvSpPr>
        <p:spPr>
          <a:xfrm>
            <a:off x="1518514" y="1945216"/>
            <a:ext cx="124359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Vischer Ferry Zone Shale-Rich Flysch</a:t>
            </a:r>
          </a:p>
        </p:txBody>
      </p:sp>
      <p:sp>
        <p:nvSpPr>
          <p:cNvPr id="143" name="Shape 143"/>
          <p:cNvSpPr/>
          <p:nvPr/>
        </p:nvSpPr>
        <p:spPr>
          <a:xfrm>
            <a:off x="446302" y="2470149"/>
            <a:ext cx="114974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Schenectady Shale</a:t>
            </a:r>
          </a:p>
        </p:txBody>
      </p:sp>
      <p:sp>
        <p:nvSpPr>
          <p:cNvPr id="144" name="Shape 144"/>
          <p:cNvSpPr/>
          <p:nvPr/>
        </p:nvSpPr>
        <p:spPr>
          <a:xfrm>
            <a:off x="3371808" y="4701116"/>
            <a:ext cx="180111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&lt; Battenkill-Hudson Channel</a:t>
            </a:r>
          </a:p>
        </p:txBody>
      </p:sp>
      <p:sp>
        <p:nvSpPr>
          <p:cNvPr id="145" name="Shape 145"/>
          <p:cNvSpPr/>
          <p:nvPr/>
        </p:nvSpPr>
        <p:spPr>
          <a:xfrm>
            <a:off x="922792" y="3998383"/>
            <a:ext cx="144795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&lt; Colonie Channel</a:t>
            </a:r>
          </a:p>
        </p:txBody>
      </p:sp>
      <p:sp>
        <p:nvSpPr>
          <p:cNvPr id="146" name="Shape 146"/>
          <p:cNvSpPr/>
          <p:nvPr/>
        </p:nvSpPr>
        <p:spPr>
          <a:xfrm>
            <a:off x="3651307" y="1924049"/>
            <a:ext cx="114974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&lt; Fort Ann Channel</a:t>
            </a:r>
          </a:p>
        </p:txBody>
      </p:sp>
      <p:sp>
        <p:nvSpPr>
          <p:cNvPr id="147" name="Shape 147"/>
          <p:cNvSpPr/>
          <p:nvPr/>
        </p:nvSpPr>
        <p:spPr>
          <a:xfrm>
            <a:off x="4504188" y="3718983"/>
            <a:ext cx="114974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&lt; Emmons Line TFT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xfrm>
            <a:off x="952500" y="904191"/>
            <a:ext cx="11099800" cy="804665"/>
          </a:xfrm>
          <a:prstGeom prst="rect">
            <a:avLst/>
          </a:prstGeom>
        </p:spPr>
        <p:txBody>
          <a:bodyPr/>
          <a:lstStyle>
            <a:lvl1pPr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Bedrock Geomorphology Features</a:t>
            </a:r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xfrm>
            <a:off x="952500" y="2359890"/>
            <a:ext cx="11099800" cy="6286501"/>
          </a:xfrm>
          <a:prstGeom prst="rect">
            <a:avLst/>
          </a:prstGeom>
          <a:solidFill>
            <a:srgbClr val="C0C0C0"/>
          </a:solidFill>
          <a:ln w="63500">
            <a:solidFill>
              <a:srgbClr val="000000"/>
            </a:solidFill>
          </a:ln>
        </p:spPr>
        <p:txBody>
          <a:bodyPr/>
          <a:lstStyle/>
          <a:p>
            <a:pPr marL="388620" indent="-388620" defTabSz="496570">
              <a:spcBef>
                <a:spcPts val="3500"/>
              </a:spcBef>
              <a:defRPr b="1" sz="238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Taconic Allochthon rocks are most resistant to erosion - phyllite &amp; slate mostly</a:t>
            </a:r>
          </a:p>
          <a:p>
            <a:pPr marL="388620" indent="-388620" defTabSz="496570">
              <a:spcBef>
                <a:spcPts val="3500"/>
              </a:spcBef>
              <a:defRPr b="1" sz="238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Emmons Line is the trace of the Taconic Frontal Thrust &amp; follows Rte 40; nick points along the Tomhannock, Hoosic &amp; Batten Kill; limestone slivers along the TFT enhance resistance at a few nick points; Emmons Line marks the boundary between uplands &amp; lowlands</a:t>
            </a:r>
          </a:p>
          <a:p>
            <a:pPr marL="388620" indent="-388620" defTabSz="496570">
              <a:spcBef>
                <a:spcPts val="3500"/>
              </a:spcBef>
              <a:defRPr b="1" sz="238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Hudson Valley topography determined by whether melange or flysch is  shale-rich or greywacke-rich; zones are nearly N-S</a:t>
            </a:r>
          </a:p>
          <a:p>
            <a:pPr marL="388620" indent="-388620" defTabSz="496570">
              <a:spcBef>
                <a:spcPts val="3500"/>
              </a:spcBef>
              <a:defRPr b="1" sz="238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Rocky Tucks &amp; Halfmoon Greywacke Zones form the low divide between the Battenkill Hudson &amp; Colonie Channels</a:t>
            </a:r>
          </a:p>
          <a:p>
            <a:pPr marL="388620" indent="-388620" defTabSz="496570">
              <a:spcBef>
                <a:spcPts val="3500"/>
              </a:spcBef>
              <a:defRPr b="1" sz="238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Bedrock channels formed in weaker shale-rich zones, especially the Stillwater Shale Zone &amp; Vischer Ferry Zone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C0C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ARA_surficial_150-dpi_2016-0304_0942.pd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3" name="Shape 153"/>
          <p:cNvSpPr/>
          <p:nvPr/>
        </p:nvSpPr>
        <p:spPr>
          <a:xfrm>
            <a:off x="3829074" y="5001683"/>
            <a:ext cx="31745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LC</a:t>
            </a:r>
          </a:p>
        </p:txBody>
      </p:sp>
      <p:sp>
        <p:nvSpPr>
          <p:cNvPr id="154" name="Shape 154"/>
          <p:cNvSpPr/>
          <p:nvPr/>
        </p:nvSpPr>
        <p:spPr>
          <a:xfrm>
            <a:off x="4400574" y="2288116"/>
            <a:ext cx="31745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LD</a:t>
            </a:r>
          </a:p>
        </p:txBody>
      </p:sp>
      <p:sp>
        <p:nvSpPr>
          <p:cNvPr id="155" name="Shape 155"/>
          <p:cNvSpPr/>
          <p:nvPr/>
        </p:nvSpPr>
        <p:spPr>
          <a:xfrm>
            <a:off x="3037412" y="4366683"/>
            <a:ext cx="30904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LS</a:t>
            </a:r>
          </a:p>
        </p:txBody>
      </p:sp>
      <p:sp>
        <p:nvSpPr>
          <p:cNvPr id="156" name="Shape 156"/>
          <p:cNvSpPr/>
          <p:nvPr/>
        </p:nvSpPr>
        <p:spPr>
          <a:xfrm>
            <a:off x="2770741" y="6085416"/>
            <a:ext cx="31745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</a:t>
            </a:r>
          </a:p>
        </p:txBody>
      </p:sp>
      <p:sp>
        <p:nvSpPr>
          <p:cNvPr id="157" name="Shape 157"/>
          <p:cNvSpPr/>
          <p:nvPr/>
        </p:nvSpPr>
        <p:spPr>
          <a:xfrm>
            <a:off x="323829" y="6309783"/>
            <a:ext cx="326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DS</a:t>
            </a:r>
          </a:p>
        </p:txBody>
      </p:sp>
      <p:sp>
        <p:nvSpPr>
          <p:cNvPr id="158" name="Shape 158"/>
          <p:cNvSpPr/>
          <p:nvPr/>
        </p:nvSpPr>
        <p:spPr>
          <a:xfrm>
            <a:off x="924962" y="1729316"/>
            <a:ext cx="32600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DS</a:t>
            </a:r>
          </a:p>
        </p:txBody>
      </p:sp>
      <p:sp>
        <p:nvSpPr>
          <p:cNvPr id="159" name="Shape 159"/>
          <p:cNvSpPr/>
          <p:nvPr/>
        </p:nvSpPr>
        <p:spPr>
          <a:xfrm>
            <a:off x="1754691" y="4654549"/>
            <a:ext cx="29215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Tv</a:t>
            </a:r>
          </a:p>
        </p:txBody>
      </p:sp>
      <p:sp>
        <p:nvSpPr>
          <p:cNvPr id="160" name="Shape 160"/>
          <p:cNvSpPr/>
          <p:nvPr/>
        </p:nvSpPr>
        <p:spPr>
          <a:xfrm>
            <a:off x="4476725" y="5615516"/>
            <a:ext cx="29215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Tv</a:t>
            </a:r>
          </a:p>
        </p:txBody>
      </p:sp>
      <p:sp>
        <p:nvSpPr>
          <p:cNvPr id="161" name="Shape 161"/>
          <p:cNvSpPr/>
          <p:nvPr/>
        </p:nvSpPr>
        <p:spPr>
          <a:xfrm>
            <a:off x="4472558" y="1661583"/>
            <a:ext cx="30048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FT</a:t>
            </a:r>
          </a:p>
        </p:txBody>
      </p:sp>
      <p:sp>
        <p:nvSpPr>
          <p:cNvPr id="162" name="Shape 162"/>
          <p:cNvSpPr/>
          <p:nvPr/>
        </p:nvSpPr>
        <p:spPr>
          <a:xfrm>
            <a:off x="2876545" y="1500716"/>
            <a:ext cx="30904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LS</a:t>
            </a:r>
          </a:p>
        </p:txBody>
      </p:sp>
      <p:sp>
        <p:nvSpPr>
          <p:cNvPr id="163" name="Shape 163"/>
          <p:cNvSpPr/>
          <p:nvPr/>
        </p:nvSpPr>
        <p:spPr>
          <a:xfrm>
            <a:off x="882645" y="6220883"/>
            <a:ext cx="30904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LS</a:t>
            </a:r>
          </a:p>
        </p:txBody>
      </p:sp>
      <p:sp>
        <p:nvSpPr>
          <p:cNvPr id="164" name="Shape 164"/>
          <p:cNvSpPr/>
          <p:nvPr/>
        </p:nvSpPr>
        <p:spPr>
          <a:xfrm>
            <a:off x="3477687" y="7418916"/>
            <a:ext cx="22435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</a:t>
            </a:r>
          </a:p>
        </p:txBody>
      </p:sp>
      <p:sp>
        <p:nvSpPr>
          <p:cNvPr id="165" name="Shape 165"/>
          <p:cNvSpPr/>
          <p:nvPr/>
        </p:nvSpPr>
        <p:spPr>
          <a:xfrm>
            <a:off x="5369991" y="7232649"/>
            <a:ext cx="33441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KD</a:t>
            </a:r>
          </a:p>
        </p:txBody>
      </p:sp>
      <p:sp>
        <p:nvSpPr>
          <p:cNvPr id="166" name="Shape 166"/>
          <p:cNvSpPr/>
          <p:nvPr/>
        </p:nvSpPr>
        <p:spPr>
          <a:xfrm>
            <a:off x="878441" y="7368116"/>
            <a:ext cx="31745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KF</a:t>
            </a:r>
          </a:p>
        </p:txBody>
      </p:sp>
      <p:sp>
        <p:nvSpPr>
          <p:cNvPr id="167" name="Shape 167"/>
          <p:cNvSpPr/>
          <p:nvPr/>
        </p:nvSpPr>
        <p:spPr>
          <a:xfrm>
            <a:off x="3418420" y="5322887"/>
            <a:ext cx="22436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</a:t>
            </a:r>
          </a:p>
        </p:txBody>
      </p:sp>
      <p:sp>
        <p:nvSpPr>
          <p:cNvPr id="168" name="Shape 168"/>
          <p:cNvSpPr/>
          <p:nvPr/>
        </p:nvSpPr>
        <p:spPr>
          <a:xfrm>
            <a:off x="4457687" y="4281487"/>
            <a:ext cx="43182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&lt; Tb</a:t>
            </a:r>
          </a:p>
        </p:txBody>
      </p:sp>
      <p:sp>
        <p:nvSpPr>
          <p:cNvPr id="169" name="Shape 169"/>
          <p:cNvSpPr/>
          <p:nvPr/>
        </p:nvSpPr>
        <p:spPr>
          <a:xfrm>
            <a:off x="3082949" y="7615237"/>
            <a:ext cx="31745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xfrm>
            <a:off x="952500" y="390844"/>
            <a:ext cx="11099800" cy="881410"/>
          </a:xfrm>
          <a:prstGeom prst="rect">
            <a:avLst/>
          </a:prstGeom>
        </p:spPr>
        <p:txBody>
          <a:bodyPr/>
          <a:lstStyle>
            <a:lvl1pPr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Glacial Geomorphology Features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952500" y="1451449"/>
            <a:ext cx="11099800" cy="7550299"/>
          </a:xfrm>
          <a:prstGeom prst="rect">
            <a:avLst/>
          </a:prstGeom>
          <a:solidFill>
            <a:srgbClr val="C0C0C0"/>
          </a:solidFill>
          <a:ln w="63500">
            <a:solidFill>
              <a:srgbClr val="000000"/>
            </a:solidFill>
          </a:ln>
        </p:spPr>
        <p:txBody>
          <a:bodyPr/>
          <a:lstStyle/>
          <a:p>
            <a:pPr>
              <a:defRPr b="1" sz="28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Shades of grey - rock, till veneer &amp; till blanket; outcrop and veneer dominate the Taconic highlands &amp; Rocky Tucks hills</a:t>
            </a:r>
          </a:p>
          <a:p>
            <a:pPr>
              <a:defRPr b="1" sz="28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Depositional Forms</a:t>
            </a:r>
          </a:p>
          <a:p>
            <a:pPr lvl="1">
              <a:defRPr b="1" sz="28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Lake deltas of the Batten Kill &amp; Hoosic River (brown)</a:t>
            </a:r>
          </a:p>
          <a:p>
            <a:pPr lvl="1">
              <a:defRPr b="1" sz="28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Lake silt-clay infilled deeper Battenkill Hudson Channel (blue)</a:t>
            </a:r>
          </a:p>
          <a:p>
            <a:pPr lvl="1">
              <a:defRPr b="1" sz="28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Lake sand deposited in shallow water especially down current from deltas (yellow)</a:t>
            </a:r>
          </a:p>
          <a:p>
            <a:pPr lvl="1">
              <a:defRPr b="1" sz="2800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Dune sand accumulated atop lake sand &amp; deltas (yellow)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952500" y="406400"/>
            <a:ext cx="11099800" cy="842169"/>
          </a:xfrm>
          <a:prstGeom prst="rect">
            <a:avLst/>
          </a:prstGeom>
        </p:spPr>
        <p:txBody>
          <a:bodyPr/>
          <a:lstStyle>
            <a:lvl1pPr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Glacial Geomorphology Features</a:t>
            </a:r>
          </a:p>
        </p:txBody>
      </p:sp>
      <p:sp>
        <p:nvSpPr>
          <p:cNvPr id="175" name="Shape 175"/>
          <p:cNvSpPr/>
          <p:nvPr>
            <p:ph type="body" idx="1"/>
          </p:nvPr>
        </p:nvSpPr>
        <p:spPr>
          <a:xfrm>
            <a:off x="952500" y="1509725"/>
            <a:ext cx="11099800" cy="7538691"/>
          </a:xfrm>
          <a:prstGeom prst="rect">
            <a:avLst/>
          </a:prstGeom>
          <a:solidFill>
            <a:srgbClr val="C0C0C0"/>
          </a:solidFill>
          <a:ln w="63500">
            <a:solidFill>
              <a:srgbClr val="000000"/>
            </a:solidFill>
          </a:ln>
        </p:spPr>
        <p:txBody>
          <a:bodyPr/>
          <a:lstStyle/>
          <a:p>
            <a:pPr marL="374904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Erosional Forms</a:t>
            </a:r>
          </a:p>
          <a:p>
            <a:pPr lvl="1" marL="749808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Iro-Mohawk River discharge followed distributary channels -                  pre-glacial channels in bedrock topography</a:t>
            </a:r>
          </a:p>
          <a:p>
            <a:pPr lvl="2" marL="1124711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Initially, sand deposition occurred over eroded lake silt-clay into Lake Quaker Springs along Colonie Channel</a:t>
            </a:r>
          </a:p>
          <a:p>
            <a:pPr lvl="2" marL="1124711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Later erosion of glacial deposits along Fish Creek &amp; Anthony Kill channels emptied into Lake Coveville </a:t>
            </a:r>
          </a:p>
          <a:p>
            <a:pPr lvl="1" marL="749808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Lake Fort Ann discharge exhumed Battenkill-Hudson Channel &amp; Fort Ann Branch</a:t>
            </a:r>
          </a:p>
          <a:p>
            <a:pPr lvl="1" marL="749808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Late Pleistocene high discharges established topographic lows for later Holocene erosion &amp; deposition</a:t>
            </a:r>
          </a:p>
          <a:p>
            <a:pPr lvl="1" marL="749808" indent="-374904" defTabSz="479044">
              <a:spcBef>
                <a:spcPts val="3400"/>
              </a:spcBef>
              <a:defRPr b="1" sz="2296">
                <a:solidFill>
                  <a:srgbClr val="531B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Holocene dissection of glacial lake bottom sediments by headward erosion along tributaries to the Hudson set the landscape for the battles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