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omments/comment5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80" r:id="rId4"/>
    <p:sldId id="388" r:id="rId5"/>
    <p:sldId id="381" r:id="rId6"/>
    <p:sldId id="382" r:id="rId7"/>
    <p:sldId id="383" r:id="rId8"/>
    <p:sldId id="384" r:id="rId9"/>
    <p:sldId id="385" r:id="rId10"/>
    <p:sldId id="386" r:id="rId11"/>
    <p:sldId id="377" r:id="rId12"/>
    <p:sldId id="387" r:id="rId13"/>
    <p:sldId id="280" r:id="rId14"/>
    <p:sldId id="389" r:id="rId15"/>
    <p:sldId id="390" r:id="rId16"/>
    <p:sldId id="283" r:id="rId17"/>
    <p:sldId id="284" r:id="rId18"/>
    <p:sldId id="304" r:id="rId19"/>
    <p:sldId id="299" r:id="rId20"/>
    <p:sldId id="315" r:id="rId21"/>
    <p:sldId id="391" r:id="rId22"/>
    <p:sldId id="3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GreenAmoeba" initials="T" lastIdx="2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9" autoAdjust="0"/>
    <p:restoredTop sz="88926" autoAdjust="0"/>
  </p:normalViewPr>
  <p:slideViewPr>
    <p:cSldViewPr snapToGrid="0">
      <p:cViewPr varScale="1">
        <p:scale>
          <a:sx n="67" d="100"/>
          <a:sy n="67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920" b="0" i="0" u="none" strike="noStrike" kern="1200" spc="0" baseline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pPr>
            <a:r>
              <a:rPr lang="en-US"/>
              <a:t>Topp Equation</a:t>
            </a:r>
          </a:p>
        </c:rich>
      </c:tx>
      <c:layout>
        <c:manualLayout>
          <c:xMode val="edge"/>
          <c:yMode val="edge"/>
          <c:x val="0.3746806649168854"/>
          <c:y val="2.7777892684962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920" b="0" i="0" u="none" strike="noStrike" kern="1200" spc="0" baseline="0">
              <a:solidFill>
                <a:schemeClr val="tx1"/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Relative Permittivity</c:v>
                </c:pt>
              </c:strCache>
            </c:strRef>
          </c:tx>
          <c:spPr>
            <a:ln w="190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Sheet1!$C$2:$C$16</c:f>
              <c:numCache>
                <c:formatCode>General</c:formatCode>
                <c:ptCount val="15"/>
                <c:pt idx="0">
                  <c:v>2.9766099999999997E-2</c:v>
                </c:pt>
                <c:pt idx="1">
                  <c:v>7.9787500000000011E-2</c:v>
                </c:pt>
                <c:pt idx="2">
                  <c:v>0.12592490000000001</c:v>
                </c:pt>
                <c:pt idx="3">
                  <c:v>0.1683847</c:v>
                </c:pt>
                <c:pt idx="4">
                  <c:v>0.20737329999999998</c:v>
                </c:pt>
                <c:pt idx="5">
                  <c:v>0.24309710000000001</c:v>
                </c:pt>
                <c:pt idx="6">
                  <c:v>0.27576249999999997</c:v>
                </c:pt>
                <c:pt idx="7">
                  <c:v>0.30557590000000001</c:v>
                </c:pt>
                <c:pt idx="8">
                  <c:v>0.33274369999999998</c:v>
                </c:pt>
                <c:pt idx="9">
                  <c:v>0.35747229999999997</c:v>
                </c:pt>
                <c:pt idx="10">
                  <c:v>0.37996809999999992</c:v>
                </c:pt>
                <c:pt idx="11">
                  <c:v>0.4004375</c:v>
                </c:pt>
                <c:pt idx="12">
                  <c:v>0.41908689999999998</c:v>
                </c:pt>
                <c:pt idx="13">
                  <c:v>0.43612269999999997</c:v>
                </c:pt>
                <c:pt idx="14">
                  <c:v>0.45175129999999991</c:v>
                </c:pt>
              </c:numCache>
            </c:numRef>
          </c:xVal>
          <c:yVal>
            <c:numRef>
              <c:f>Sheet1!$D$2:$D$16</c:f>
              <c:numCache>
                <c:formatCode>General</c:formatCode>
                <c:ptCount val="15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19</c:v>
                </c:pt>
                <c:pt idx="9">
                  <c:v>21</c:v>
                </c:pt>
                <c:pt idx="10">
                  <c:v>23</c:v>
                </c:pt>
                <c:pt idx="11">
                  <c:v>25</c:v>
                </c:pt>
                <c:pt idx="12">
                  <c:v>27</c:v>
                </c:pt>
                <c:pt idx="13">
                  <c:v>29</c:v>
                </c:pt>
                <c:pt idx="14">
                  <c:v>31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0022128"/>
        <c:axId val="270021736"/>
      </c:scatterChart>
      <c:valAx>
        <c:axId val="27002212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Volumetric Water Content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70021736"/>
        <c:crosses val="autoZero"/>
        <c:crossBetween val="midCat"/>
      </c:valAx>
      <c:valAx>
        <c:axId val="2700217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US"/>
                  <a:t>Relative Permittivity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270022128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  <a:latin typeface="Calibri (Body)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28:13.841" idx="10">
    <p:pos x="10" y="10"/>
    <p:text>Make it 4:3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36:08.231" idx="19">
    <p:pos x="10" y="10"/>
    <p:text>Add color, adapt axes for presentation on a projector.  Explain that the TDR calibration was likely off for this field site.  Figure out why the axes are different for the top and middle graphs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28:36.359" idx="12">
    <p:pos x="10" y="10"/>
    <p:text>Better picture of australia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28:48.921" idx="14">
    <p:pos x="10" y="10"/>
    <p:text>Bring the schematic from slide 5 up here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28:48.921" idx="14">
    <p:pos x="10" y="10"/>
    <p:text>Bring the schematic from slide 5 up here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28:46.123" idx="13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1T01:51:33.479" idx="20">
    <p:pos x="2949" y="1307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29:17" idx="15">
    <p:pos x="10" y="10"/>
    <p:text>Add legend to explain variables</p:text>
    <p:extLst>
      <p:ext uri="{C676402C-5697-4E1C-873F-D02D1690AC5C}">
        <p15:threadingInfo xmlns:p15="http://schemas.microsoft.com/office/powerpoint/2012/main" timeZoneBias="300"/>
      </p:ext>
    </p:extLst>
  </p:cm>
  <p:cm authorId="1" dt="2016-03-07T11:29:27.878" idx="16">
    <p:pos x="106" y="106"/>
    <p:text>Be excited!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33:11.487" idx="17">
    <p:pos x="10" y="10"/>
    <p:text>Before this, show again our background datasets at SERF showing that we couldn't get any info from the field site.  Maybe include a map showing where we collected them?  Hype up that we couldn't see anything with traditional methods, and can with early time.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1:35:39.599" idx="18">
    <p:pos x="10" y="10"/>
    <p:text>Re-arrange it to run horizontally and more logically compare GPR and TDR datasets with each other.  Include a schematic figure of the TDR and GPR layouts first.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1F46-2483-43DE-B9E5-4C2E0C4C59E1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A01E-CB35-4CCF-A725-7A4F7ECE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12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9C0C4-34B7-40F2-989F-10A2ABB3E7C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9D440-89F2-4DEE-9472-55C191CA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D440-89F2-4DEE-9472-55C191CAA9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D440-89F2-4DEE-9472-55C191CAA9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D440-89F2-4DEE-9472-55C191CAA9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4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D440-89F2-4DEE-9472-55C191CAA9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1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67E9-208F-4121-9DF9-1DC47D80CC9D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5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2A15-CAAF-45C8-AC4F-237334E864C5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7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9048-C02F-4E78-A369-59974737AEF4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4F3-D2EC-4B38-AE97-B16BE1C4CB90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5C94-001C-4198-92D1-F3C291F6E98F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8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EFC-46C4-4D3C-BBBE-DE283FD39826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2151-C1A5-41BF-A7A5-5C2C82FD0E70}" type="datetime1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84BD-CC86-4C50-A85B-584659C6A7E2}" type="datetime1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FD6B-2E49-4AB9-840A-94334A67599C}" type="datetime1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E316-7871-47C6-8354-D136353725DA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5DD3-B484-4BF6-A4BE-A44899443323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1D6E-6289-4560-B9C7-495E93AAF1AE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1BDD-F210-4C52-9732-DB9DA748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1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8719"/>
            <a:ext cx="9144000" cy="1001655"/>
          </a:xfrm>
        </p:spPr>
        <p:txBody>
          <a:bodyPr>
            <a:normAutofit/>
          </a:bodyPr>
          <a:lstStyle/>
          <a:p>
            <a:r>
              <a:rPr lang="en-US" sz="3200" dirty="0"/>
              <a:t>Using early time GPR to map spatial variation in soil water content in response to irrigation in clay soils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2994" y="4581850"/>
            <a:ext cx="2643809" cy="11879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Jonathan </a:t>
            </a:r>
            <a:r>
              <a:rPr lang="en-US" sz="2400" dirty="0" err="1"/>
              <a:t>Algeo</a:t>
            </a:r>
            <a:endParaRPr lang="en-US" sz="2400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Remke Van Dam</a:t>
            </a:r>
            <a:endParaRPr lang="en-US" sz="2400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Lee Slater</a:t>
            </a:r>
            <a:endParaRPr lang="en-US" sz="240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9" y="2344050"/>
            <a:ext cx="4567634" cy="3425726"/>
          </a:xfrm>
          <a:prstGeom prst="rect">
            <a:avLst/>
          </a:prstGeom>
        </p:spPr>
      </p:pic>
      <p:pic>
        <p:nvPicPr>
          <p:cNvPr id="1028" name="Picture 4" descr="http://www.ece.rutgers.edu/~pompili/protected/FALL13_ECE504-493/FALL13_ECE504-493_file/Rutgers_TSUNJ_1000x1000x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63" y="234404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ifet2014.org/wp-content/uploads/2014/03/QUT_Square_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56" y="235447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riessys.com/wp-content/uploads/GeologicalSocietyofAmerica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48" y="3735917"/>
            <a:ext cx="2564296" cy="4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97" y="365126"/>
            <a:ext cx="8065407" cy="1325563"/>
          </a:xfrm>
        </p:spPr>
        <p:txBody>
          <a:bodyPr/>
          <a:lstStyle/>
          <a:p>
            <a:r>
              <a:rPr lang="en-US" dirty="0" smtClean="0"/>
              <a:t>How do we do early time analysis?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127"/>
            <a:ext cx="5441951" cy="329552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3402" y="2226472"/>
            <a:ext cx="3327400" cy="39856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Early time processing steps:</a:t>
            </a:r>
          </a:p>
          <a:p>
            <a:pPr marL="385754" indent="-385754">
              <a:buAutoNum type="arabicPeriod"/>
            </a:pPr>
            <a:r>
              <a:rPr lang="en-US" dirty="0" smtClean="0"/>
              <a:t>Start with GPR trace</a:t>
            </a:r>
          </a:p>
          <a:p>
            <a:pPr marL="385754" indent="-385754">
              <a:buAutoNum type="arabicPeriod"/>
            </a:pPr>
            <a:r>
              <a:rPr lang="en-US" dirty="0" smtClean="0"/>
              <a:t>Perform Hilbert transform on the trace</a:t>
            </a:r>
          </a:p>
          <a:p>
            <a:pPr marL="385754" indent="-385754">
              <a:buAutoNum type="arabicPeriod"/>
            </a:pPr>
            <a:r>
              <a:rPr lang="en-US" dirty="0" smtClean="0"/>
              <a:t>Take the absolute value (envelope)</a:t>
            </a:r>
          </a:p>
          <a:p>
            <a:pPr marL="385754" indent="-385754">
              <a:buAutoNum type="arabicPeriod"/>
            </a:pPr>
            <a:r>
              <a:rPr lang="en-US" dirty="0" smtClean="0"/>
              <a:t>Measure desired statistic on first positive half cycle (shaded)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3715" y="2457454"/>
            <a:ext cx="183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Gray: Envelope</a:t>
            </a:r>
          </a:p>
          <a:p>
            <a:r>
              <a:rPr lang="en-US" sz="1600" dirty="0"/>
              <a:t>Black: </a:t>
            </a:r>
            <a:r>
              <a:rPr lang="en-US" sz="1600" dirty="0" smtClean="0"/>
              <a:t>Real trace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4629" y="2339975"/>
            <a:ext cx="464457" cy="2798082"/>
          </a:xfrm>
          <a:prstGeom prst="rect">
            <a:avLst/>
          </a:prstGeom>
          <a:solidFill>
            <a:srgbClr val="9DC3E6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9968" y="1825625"/>
            <a:ext cx="3886200" cy="4351338"/>
          </a:xfrm>
        </p:spPr>
        <p:txBody>
          <a:bodyPr/>
          <a:lstStyle/>
          <a:p>
            <a:r>
              <a:rPr lang="en-US" dirty="0" smtClean="0"/>
              <a:t>NSF EAPSI grant</a:t>
            </a:r>
          </a:p>
          <a:p>
            <a:r>
              <a:rPr lang="en-US" dirty="0" smtClean="0"/>
              <a:t>Research in Queensland, Australia with the Institute for Future Environments at QUT</a:t>
            </a:r>
          </a:p>
          <a:p>
            <a:r>
              <a:rPr lang="en-US" dirty="0" smtClean="0"/>
              <a:t>Samford Ecological Research Facility (SERF), high clay content grassland (&gt;30%)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16" y="1777093"/>
            <a:ext cx="4659614" cy="3569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2" y="5500427"/>
            <a:ext cx="462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Field site and survey layout</a:t>
            </a:r>
          </a:p>
        </p:txBody>
      </p:sp>
    </p:spTree>
    <p:extLst>
      <p:ext uri="{BB962C8B-B14F-4D97-AF65-F5344CB8AC3E}">
        <p14:creationId xmlns:p14="http://schemas.microsoft.com/office/powerpoint/2010/main" val="42917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early-time GPR methodology can be used to map and monitor spatial variations in soil water content (SWC) in clay soils, where GPR traditionally fails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53" y="2125268"/>
            <a:ext cx="4263254" cy="3184282"/>
          </a:xfrm>
        </p:spPr>
      </p:pic>
    </p:spTree>
    <p:extLst>
      <p:ext uri="{BB962C8B-B14F-4D97-AF65-F5344CB8AC3E}">
        <p14:creationId xmlns:p14="http://schemas.microsoft.com/office/powerpoint/2010/main" val="9370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20x14 m plot </a:t>
            </a:r>
          </a:p>
          <a:p>
            <a:r>
              <a:rPr lang="en-US" dirty="0"/>
              <a:t>Sprinkler and box irrigation performed night of Day 1</a:t>
            </a:r>
          </a:p>
          <a:p>
            <a:r>
              <a:rPr lang="en-US" dirty="0" smtClean="0"/>
              <a:t>Geophysics collected for 5 days</a:t>
            </a:r>
          </a:p>
          <a:p>
            <a:r>
              <a:rPr lang="en-US" dirty="0" smtClean="0"/>
              <a:t>101 time-domain reflectometry (TDR) data points</a:t>
            </a:r>
          </a:p>
          <a:p>
            <a:r>
              <a:rPr lang="en-US" dirty="0" smtClean="0"/>
              <a:t>15 GPR common offset lines</a:t>
            </a:r>
          </a:p>
          <a:p>
            <a:r>
              <a:rPr lang="en-US" dirty="0" smtClean="0"/>
              <a:t>12 soil sample locations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2703" y="425329"/>
            <a:ext cx="3422650" cy="4897732"/>
          </a:xfrm>
        </p:spPr>
      </p:pic>
      <p:sp>
        <p:nvSpPr>
          <p:cNvPr id="4" name="TextBox 3"/>
          <p:cNvSpPr txBox="1"/>
          <p:nvPr/>
        </p:nvSpPr>
        <p:spPr>
          <a:xfrm>
            <a:off x="5109029" y="5455834"/>
            <a:ext cx="3406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Lines: GPR</a:t>
            </a:r>
          </a:p>
          <a:p>
            <a:r>
              <a:rPr lang="en-US" dirty="0" smtClean="0"/>
              <a:t>Ovals: TDR</a:t>
            </a:r>
          </a:p>
          <a:p>
            <a:r>
              <a:rPr lang="en-US" dirty="0" smtClean="0"/>
              <a:t>Diamonds: Soil sample locations</a:t>
            </a:r>
          </a:p>
          <a:p>
            <a:r>
              <a:rPr lang="en-US" dirty="0" smtClean="0"/>
              <a:t>Shaded area: Irrigation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SERF traditional measurements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2" y="2131015"/>
            <a:ext cx="8904834" cy="3317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052" y="5519943"/>
            <a:ext cx="888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Common offset GPR survey carried out at SERF.  1 meter area in center was irrigated.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SERF traditional measurements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458" y="1938633"/>
            <a:ext cx="5675085" cy="441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0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TDR &amp; GPR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94" y="1971677"/>
            <a:ext cx="4468889" cy="3337874"/>
          </a:xfrm>
        </p:spPr>
      </p:pic>
      <p:sp>
        <p:nvSpPr>
          <p:cNvPr id="6" name="TextBox 5"/>
          <p:cNvSpPr txBox="1"/>
          <p:nvPr/>
        </p:nvSpPr>
        <p:spPr>
          <a:xfrm>
            <a:off x="4387594" y="5318522"/>
            <a:ext cx="446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Tarp setup in preparation for rain prior to experiment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3486" y="1405301"/>
            <a:ext cx="2078091" cy="5107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171" y="1582057"/>
            <a:ext cx="13353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TDR</a:t>
            </a:r>
          </a:p>
          <a:p>
            <a:endParaRPr lang="en-US" sz="2800" dirty="0"/>
          </a:p>
          <a:p>
            <a:endParaRPr lang="en-US" sz="6000" dirty="0" smtClean="0"/>
          </a:p>
          <a:p>
            <a:endParaRPr lang="en-US" sz="2800" dirty="0" smtClean="0"/>
          </a:p>
          <a:p>
            <a:r>
              <a:rPr lang="en-US" sz="3600" dirty="0" smtClean="0"/>
              <a:t>GPR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33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0671"/>
            <a:ext cx="9144001" cy="1325563"/>
          </a:xfrm>
        </p:spPr>
        <p:txBody>
          <a:bodyPr/>
          <a:lstStyle/>
          <a:p>
            <a:pPr algn="ctr"/>
            <a:r>
              <a:rPr lang="en-US" dirty="0" smtClean="0"/>
              <a:t>TDR Results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5728752"/>
            <a:ext cx="91440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5661025" algn="l"/>
              </a:tabLst>
            </a:pPr>
            <a:r>
              <a:rPr lang="en-US" dirty="0" smtClean="0"/>
              <a:t>GPR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45" y="1292012"/>
            <a:ext cx="9110568" cy="4683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5" y="100217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6652" y="10020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4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3611" y="10020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51851" y="10020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3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61663" y="100202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Day 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29652" y="1585908"/>
            <a:ext cx="55721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45</a:t>
            </a:r>
          </a:p>
          <a:p>
            <a:r>
              <a:rPr lang="en-US" sz="2000" dirty="0" smtClean="0"/>
              <a:t>35</a:t>
            </a:r>
            <a:endParaRPr lang="en-US" sz="2000" dirty="0"/>
          </a:p>
          <a:p>
            <a:r>
              <a:rPr lang="en-US" sz="2000" dirty="0" smtClean="0"/>
              <a:t>25</a:t>
            </a:r>
          </a:p>
          <a:p>
            <a:r>
              <a:rPr lang="en-US" sz="2000" dirty="0" smtClean="0"/>
              <a:t>15</a:t>
            </a:r>
            <a:endParaRPr lang="en-US" sz="2000" dirty="0"/>
          </a:p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68564" y="3086100"/>
            <a:ext cx="901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SWC 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70659" y="3455432"/>
            <a:ext cx="484997" cy="23544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</a:p>
          <a:p>
            <a:pPr algn="r"/>
            <a:endParaRPr lang="en-US" dirty="0"/>
          </a:p>
          <a:p>
            <a:pPr algn="r"/>
            <a:endParaRPr lang="en-US" sz="1100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28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0658" y="1279066"/>
            <a:ext cx="48499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2800" dirty="0"/>
          </a:p>
          <a:p>
            <a:pPr algn="r"/>
            <a:endParaRPr lang="en-US" sz="2000" dirty="0" smtClean="0"/>
          </a:p>
          <a:p>
            <a:pPr algn="r"/>
            <a:r>
              <a:rPr lang="en-US" dirty="0" smtClean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986" y="5660370"/>
            <a:ext cx="1933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0            7          14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208608" y="3633752"/>
            <a:ext cx="892528" cy="2026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962" y="3541161"/>
            <a:ext cx="285415" cy="21192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44921" y="3503454"/>
            <a:ext cx="779381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1.5e-4</a:t>
            </a:r>
          </a:p>
          <a:p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9.2e-5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dirty="0" smtClean="0"/>
              <a:t>3.2e-5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87209" y="5663688"/>
            <a:ext cx="137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Amplitude (-)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47" y="0"/>
            <a:ext cx="4235302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2172" y="389767"/>
            <a:ext cx="29609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GPR</a:t>
            </a:r>
          </a:p>
          <a:p>
            <a:pPr algn="ctr"/>
            <a:r>
              <a:rPr lang="en-US" dirty="0" smtClean="0"/>
              <a:t>vs</a:t>
            </a:r>
          </a:p>
          <a:p>
            <a:pPr algn="ctr"/>
            <a:r>
              <a:rPr lang="en-US" sz="2400" dirty="0" smtClean="0"/>
              <a:t>5-10 cm Soil Samples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2172" y="5052777"/>
            <a:ext cx="2960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GPR</a:t>
            </a:r>
          </a:p>
          <a:p>
            <a:pPr algn="ctr"/>
            <a:r>
              <a:rPr lang="en-US" dirty="0" smtClean="0"/>
              <a:t>vs</a:t>
            </a:r>
            <a:endParaRPr lang="en-US" sz="2400" dirty="0" smtClean="0"/>
          </a:p>
          <a:p>
            <a:pPr algn="ctr"/>
            <a:r>
              <a:rPr lang="en-US" sz="2400" dirty="0" smtClean="0"/>
              <a:t>TDR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62172" y="2787043"/>
            <a:ext cx="2960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GPR</a:t>
            </a:r>
          </a:p>
          <a:p>
            <a:pPr algn="ctr"/>
            <a:r>
              <a:rPr lang="en-US" dirty="0" smtClean="0"/>
              <a:t>vs</a:t>
            </a:r>
          </a:p>
          <a:p>
            <a:pPr algn="ctr"/>
            <a:r>
              <a:rPr lang="en-US" sz="2400" dirty="0" smtClean="0"/>
              <a:t>15-20 cm Soil Samples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2" y="2226471"/>
            <a:ext cx="7886701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see the expected inverse relationship between GPR amplitude and water content</a:t>
            </a:r>
          </a:p>
          <a:p>
            <a:endParaRPr lang="en-US" dirty="0" smtClean="0"/>
          </a:p>
          <a:p>
            <a:r>
              <a:rPr lang="en-US" dirty="0" smtClean="0"/>
              <a:t>Slow drying post-irrigation evident in GPR dataset</a:t>
            </a:r>
          </a:p>
          <a:p>
            <a:endParaRPr lang="en-US" dirty="0" smtClean="0"/>
          </a:p>
          <a:p>
            <a:r>
              <a:rPr lang="en-US" dirty="0" smtClean="0"/>
              <a:t>GPR and direct measurement of soil water via gravimetric analysis correlate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5930"/>
            <a:ext cx="7886700" cy="1325563"/>
          </a:xfrm>
        </p:spPr>
        <p:txBody>
          <a:bodyPr/>
          <a:lstStyle/>
          <a:p>
            <a:r>
              <a:rPr lang="en-US" dirty="0" smtClean="0"/>
              <a:t>Topics of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202772"/>
            <a:ext cx="8342361" cy="4351338"/>
          </a:xfrm>
        </p:spPr>
        <p:txBody>
          <a:bodyPr/>
          <a:lstStyle/>
          <a:p>
            <a:r>
              <a:rPr lang="en-US" dirty="0" smtClean="0"/>
              <a:t>What is GPR?  What is it used for?</a:t>
            </a:r>
          </a:p>
          <a:p>
            <a:r>
              <a:rPr lang="en-US" dirty="0" smtClean="0"/>
              <a:t>What is the early time methodology?</a:t>
            </a:r>
          </a:p>
          <a:p>
            <a:r>
              <a:rPr lang="en-US" dirty="0" smtClean="0"/>
              <a:t>Field study in Australia</a:t>
            </a:r>
          </a:p>
        </p:txBody>
      </p:sp>
      <p:pic>
        <p:nvPicPr>
          <p:cNvPr id="1026" name="Picture 2" descr="http://www.crystalinks.com/ulur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7" y="2931354"/>
            <a:ext cx="8021866" cy="369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GPR early-time methodology shows promise for allowing GPR to be used at clay field sites</a:t>
            </a:r>
          </a:p>
          <a:p>
            <a:r>
              <a:rPr lang="en-US" dirty="0" smtClean="0"/>
              <a:t>Future research:</a:t>
            </a:r>
          </a:p>
          <a:p>
            <a:pPr lvl="1"/>
            <a:r>
              <a:rPr lang="en-US" dirty="0" smtClean="0"/>
              <a:t>Get an absolute measurement of SWC (</a:t>
            </a:r>
            <a:r>
              <a:rPr lang="en-US" dirty="0" err="1" smtClean="0"/>
              <a:t>Hislop</a:t>
            </a:r>
            <a:r>
              <a:rPr lang="en-US" dirty="0" smtClean="0"/>
              <a:t> et al 2015)</a:t>
            </a:r>
          </a:p>
          <a:p>
            <a:pPr lvl="1"/>
            <a:r>
              <a:rPr lang="en-US" dirty="0" smtClean="0"/>
              <a:t>Potential alternate to Hilbert transform – Fourier transform (</a:t>
            </a:r>
            <a:r>
              <a:rPr lang="en-US" dirty="0" err="1" smtClean="0"/>
              <a:t>Comite</a:t>
            </a:r>
            <a:r>
              <a:rPr lang="en-US" dirty="0" smtClean="0"/>
              <a:t> et al 2016)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2" y="2057402"/>
            <a:ext cx="4286000" cy="2858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9152" y="4924427"/>
            <a:ext cx="428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 Block on QUT Campus – home of Institute for Future Environments</a:t>
            </a:r>
          </a:p>
        </p:txBody>
      </p:sp>
    </p:spTree>
    <p:extLst>
      <p:ext uri="{BB962C8B-B14F-4D97-AF65-F5344CB8AC3E}">
        <p14:creationId xmlns:p14="http://schemas.microsoft.com/office/powerpoint/2010/main" val="20735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NSF &amp; Australian Academy of Science</a:t>
            </a:r>
          </a:p>
          <a:p>
            <a:r>
              <a:rPr lang="en-US" dirty="0" smtClean="0"/>
              <a:t>Queensland University of Technology</a:t>
            </a:r>
          </a:p>
          <a:p>
            <a:endParaRPr lang="en-US" dirty="0"/>
          </a:p>
        </p:txBody>
      </p:sp>
      <p:pic>
        <p:nvPicPr>
          <p:cNvPr id="2050" name="Picture 2" descr="https://www.nsfgrfp.org/images/nsf-log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79" y="1492137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yt3.ggpht.com/-7JRKuZho5zc/AAAAAAAAAAI/AAAAAAAAAAA/QojpBSGQLAs/s900-c-k-no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90" y="3334884"/>
            <a:ext cx="3473450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Thank you for your attention!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38" y="1990874"/>
            <a:ext cx="5379525" cy="4018039"/>
          </a:xfrm>
        </p:spPr>
      </p:pic>
    </p:spTree>
    <p:extLst>
      <p:ext uri="{BB962C8B-B14F-4D97-AF65-F5344CB8AC3E}">
        <p14:creationId xmlns:p14="http://schemas.microsoft.com/office/powerpoint/2010/main" val="6959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Penetrating Radar</a:t>
            </a:r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" y="2085200"/>
            <a:ext cx="2062443" cy="2223870"/>
          </a:xfrm>
          <a:prstGeom prst="rect">
            <a:avLst/>
          </a:prstGeom>
        </p:spPr>
      </p:pic>
      <p:pic>
        <p:nvPicPr>
          <p:cNvPr id="1030" name="Picture 6" descr="http://www.sensoft.ca/wp-content/uploads/2015/11/Noggin250MH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020289"/>
            <a:ext cx="164306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3000" y="2223097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400" dirty="0"/>
              <a:t>Electromagnetic pulse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400" dirty="0"/>
              <a:t>Velocity controlled by the relative permittivity of the subsurface: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/>
              <p:cNvSpPr txBox="1">
                <a:spLocks/>
              </p:cNvSpPr>
              <p:nvPr/>
            </p:nvSpPr>
            <p:spPr>
              <a:xfrm>
                <a:off x="4438650" y="3988200"/>
                <a:ext cx="3886200" cy="269914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𝑣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√(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endParaRPr lang="en-US" sz="4050" dirty="0"/>
              </a:p>
            </p:txBody>
          </p:sp>
        </mc:Choice>
        <mc:Fallback xmlns="">
          <p:sp>
            <p:nvSpPr>
              <p:cNvPr id="9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00" y="4174595"/>
                <a:ext cx="5181600" cy="35988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14625" y="5337774"/>
                <a:ext cx="63023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: GPR wave </a:t>
                </a:r>
                <a:r>
                  <a:rPr lang="en-US" dirty="0" smtClean="0"/>
                  <a:t>velocity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: speed of light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relative magnetic </a:t>
                </a:r>
                <a:r>
                  <a:rPr lang="en-US" dirty="0" smtClean="0"/>
                  <a:t>permeability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relative permittivity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25" y="5337774"/>
                <a:ext cx="6302375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6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6863"/>
            <a:ext cx="7886700" cy="1325563"/>
          </a:xfrm>
        </p:spPr>
        <p:txBody>
          <a:bodyPr/>
          <a:lstStyle/>
          <a:p>
            <a:r>
              <a:rPr lang="en-US" dirty="0" smtClean="0"/>
              <a:t>Ground Penetrating Radar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/>
              <p:cNvSpPr txBox="1">
                <a:spLocks/>
              </p:cNvSpPr>
              <p:nvPr/>
            </p:nvSpPr>
            <p:spPr>
              <a:xfrm>
                <a:off x="5250873" y="2990673"/>
                <a:ext cx="3886200" cy="269914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/>
                        </a:rPr>
                        <m:t>𝑣</m:t>
                      </m:r>
                      <m:r>
                        <a:rPr lang="en-US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√(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0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endParaRPr lang="en-US" sz="4050" dirty="0"/>
              </a:p>
            </p:txBody>
          </p:sp>
        </mc:Choice>
        <mc:Fallback xmlns="">
          <p:sp>
            <p:nvSpPr>
              <p:cNvPr id="9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73" y="2990673"/>
                <a:ext cx="3886200" cy="26991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2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8433" y="1525605"/>
            <a:ext cx="5615848" cy="406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5546" y="5689820"/>
            <a:ext cx="366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Schematic of a GPR survey</a:t>
            </a:r>
          </a:p>
        </p:txBody>
      </p:sp>
    </p:spTree>
    <p:extLst>
      <p:ext uri="{BB962C8B-B14F-4D97-AF65-F5344CB8AC3E}">
        <p14:creationId xmlns:p14="http://schemas.microsoft.com/office/powerpoint/2010/main" val="32519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GPR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807" y="1690689"/>
            <a:ext cx="4095750" cy="3263504"/>
          </a:xfrm>
        </p:spPr>
        <p:txBody>
          <a:bodyPr/>
          <a:lstStyle/>
          <a:p>
            <a:r>
              <a:rPr lang="en-US" dirty="0" smtClean="0"/>
              <a:t>Soil vs Water relative permittivity</a:t>
            </a:r>
          </a:p>
          <a:p>
            <a:r>
              <a:rPr lang="en-US" dirty="0" smtClean="0"/>
              <a:t>Can estimate and monitor soil water content</a:t>
            </a:r>
            <a:endParaRPr lang="en-US" dirty="0"/>
          </a:p>
          <a:p>
            <a:r>
              <a:rPr lang="en-US" dirty="0" smtClean="0"/>
              <a:t>Drawback: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910559"/>
            <a:ext cx="399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from </a:t>
            </a:r>
            <a:r>
              <a:rPr lang="en-US" dirty="0" err="1"/>
              <a:t>Topp</a:t>
            </a:r>
            <a:r>
              <a:rPr lang="en-US" dirty="0"/>
              <a:t> et al, 1980, showing the relationship between soil water content and </a:t>
            </a:r>
            <a:r>
              <a:rPr lang="en-US" dirty="0" smtClean="0"/>
              <a:t>relative permittivity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 txBox="1">
                <a:spLocks/>
              </p:cNvSpPr>
              <p:nvPr/>
            </p:nvSpPr>
            <p:spPr>
              <a:xfrm>
                <a:off x="4431721" y="4646711"/>
                <a:ext cx="3886200" cy="252769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 1.69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p>
                            <m:sSup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f>
                                <m:f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21" y="4646711"/>
                <a:ext cx="3886200" cy="25276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578185" y="5783466"/>
                <a:ext cx="250507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attenuation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 conductivity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dielectric permittivity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85" y="5783466"/>
                <a:ext cx="2505075" cy="1169551"/>
              </a:xfrm>
              <a:prstGeom prst="rect">
                <a:avLst/>
              </a:prstGeom>
              <a:blipFill rotWithShape="0">
                <a:blip r:embed="rId3"/>
                <a:stretch>
                  <a:fillRect t="-3125" r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9631050"/>
              </p:ext>
            </p:extLst>
          </p:nvPr>
        </p:nvGraphicFramePr>
        <p:xfrm>
          <a:off x="619916" y="1559221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70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017" y="365126"/>
            <a:ext cx="865265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Classic GPR methodology for SWC estimation</a:t>
            </a:r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017" y="2123941"/>
            <a:ext cx="4044256" cy="2928396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6337" y="2293256"/>
            <a:ext cx="4378743" cy="2696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2744" y="5052337"/>
            <a:ext cx="430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from (Grote et al, 2003) showing the groundwave measurements they used to map changes in SWC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334" y="5052337"/>
            <a:ext cx="366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Schematic of a GPR survey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6"/>
              <p:cNvSpPr txBox="1">
                <a:spLocks/>
              </p:cNvSpPr>
              <p:nvPr/>
            </p:nvSpPr>
            <p:spPr>
              <a:xfrm>
                <a:off x="2347173" y="5905532"/>
                <a:ext cx="3886200" cy="269914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𝑣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√(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8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173" y="5905532"/>
                <a:ext cx="3886200" cy="26991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529387" y="3800475"/>
            <a:ext cx="1385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Groundwave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4284" y="2625812"/>
            <a:ext cx="9477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Airwave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9406" y="2221742"/>
            <a:ext cx="2386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Distance along traverse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595138" y="3470962"/>
            <a:ext cx="7429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7" y="379640"/>
            <a:ext cx="8370207" cy="1325563"/>
          </a:xfrm>
        </p:spPr>
        <p:txBody>
          <a:bodyPr/>
          <a:lstStyle/>
          <a:p>
            <a:r>
              <a:rPr lang="en-US" dirty="0" smtClean="0"/>
              <a:t>Why We Encounter Problems in Clay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4228" y="5616354"/>
            <a:ext cx="403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Common midpoint </a:t>
            </a:r>
            <a:r>
              <a:rPr lang="en-US" dirty="0" err="1"/>
              <a:t>radargram</a:t>
            </a:r>
            <a:r>
              <a:rPr lang="en-US" dirty="0"/>
              <a:t> from </a:t>
            </a:r>
            <a:r>
              <a:rPr lang="en-US" dirty="0" smtClean="0"/>
              <a:t>SERF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6123" y="2049021"/>
            <a:ext cx="4347877" cy="3384243"/>
          </a:xfrm>
          <a:prstGeom prst="rect">
            <a:avLst/>
          </a:prstGeom>
          <a:noFill/>
        </p:spPr>
      </p:pic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0" y="2074375"/>
            <a:ext cx="4444716" cy="3333537"/>
          </a:xfrm>
        </p:spPr>
      </p:pic>
      <p:sp>
        <p:nvSpPr>
          <p:cNvPr id="4" name="TextBox 3"/>
          <p:cNvSpPr txBox="1"/>
          <p:nvPr/>
        </p:nvSpPr>
        <p:spPr>
          <a:xfrm>
            <a:off x="236310" y="5608659"/>
            <a:ext cx="4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Carrying out a common midpoint sounding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GPR early-time amplitude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10" y="55031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Common offset </a:t>
            </a:r>
            <a:r>
              <a:rPr lang="en-US" dirty="0" err="1"/>
              <a:t>radargram</a:t>
            </a:r>
            <a:r>
              <a:rPr lang="en-US" dirty="0"/>
              <a:t> of a GPR line collected over a wetted area of the field site at </a:t>
            </a:r>
            <a:r>
              <a:rPr lang="en-US" dirty="0" smtClean="0"/>
              <a:t>SERF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2131219"/>
            <a:ext cx="38862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Relatively new methodology developed by </a:t>
            </a:r>
            <a:r>
              <a:rPr lang="en-US" sz="2100" dirty="0" err="1"/>
              <a:t>Petinelli</a:t>
            </a:r>
            <a:r>
              <a:rPr lang="en-US" sz="2100" dirty="0"/>
              <a:t> et al, 2007.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4875" y="2131221"/>
            <a:ext cx="38862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Looks at the combined air/ground wave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6" y="3238500"/>
            <a:ext cx="8681493" cy="266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58762" y="3311870"/>
            <a:ext cx="255565" cy="217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16" y="3012830"/>
            <a:ext cx="6538172" cy="24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GPR early-time amplitude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946334"/>
                <a:ext cx="5620579" cy="35545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𝑎𝑖𝑟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𝑤𝑎𝑣𝑒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𝑔𝑟𝑜𝑢𝑛𝑑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𝑤𝑎𝑣𝑒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946334"/>
                <a:ext cx="5620579" cy="355457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56182" y="4648980"/>
            <a:ext cx="216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 Matteo et al, 2013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65342" y="2193874"/>
                <a:ext cx="2266122" cy="204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Amplitude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= Permittivity  (vacuum, top layer)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= Magnetic susceptibility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S = antenna separation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42" y="2193874"/>
                <a:ext cx="2266122" cy="2043508"/>
              </a:xfrm>
              <a:prstGeom prst="rect">
                <a:avLst/>
              </a:prstGeom>
              <a:blipFill rotWithShape="0">
                <a:blip r:embed="rId3"/>
                <a:stretch>
                  <a:fillRect l="-2151" t="-2090" b="-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31727</TotalTime>
  <Words>611</Words>
  <Application>Microsoft Office PowerPoint</Application>
  <PresentationFormat>On-screen Show (4:3)</PresentationFormat>
  <Paragraphs>160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(Body)</vt:lpstr>
      <vt:lpstr>Calibri Light</vt:lpstr>
      <vt:lpstr>Cambria Math</vt:lpstr>
      <vt:lpstr>Office Theme</vt:lpstr>
      <vt:lpstr>Using early time GPR to map spatial variation in soil water content in response to irrigation in clay soils</vt:lpstr>
      <vt:lpstr>Topics of Discussion</vt:lpstr>
      <vt:lpstr>Ground Penetrating Radar</vt:lpstr>
      <vt:lpstr>Ground Penetrating Radar</vt:lpstr>
      <vt:lpstr>Primary GPR application</vt:lpstr>
      <vt:lpstr>Classic GPR methodology for SWC estimation</vt:lpstr>
      <vt:lpstr>Why We Encounter Problems in Clay</vt:lpstr>
      <vt:lpstr>GPR early-time amplitude analysis</vt:lpstr>
      <vt:lpstr>GPR early-time amplitude analysis</vt:lpstr>
      <vt:lpstr>How do we do early time analysis?</vt:lpstr>
      <vt:lpstr>Project Background</vt:lpstr>
      <vt:lpstr>Hypothesis</vt:lpstr>
      <vt:lpstr>Experiment design</vt:lpstr>
      <vt:lpstr>SERF traditional measurements</vt:lpstr>
      <vt:lpstr>SERF traditional measurements</vt:lpstr>
      <vt:lpstr>TDR &amp; GPR Results</vt:lpstr>
      <vt:lpstr>TDR Results</vt:lpstr>
      <vt:lpstr>PowerPoint Presentation</vt:lpstr>
      <vt:lpstr>Discussion</vt:lpstr>
      <vt:lpstr>Conclusions</vt:lpstr>
      <vt:lpstr>Acknowledgements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viability of the early-time method in clay soils</dc:title>
  <dc:creator>TheGreenAmoeba</dc:creator>
  <cp:lastModifiedBy>TheGreenAmoeba</cp:lastModifiedBy>
  <cp:revision>236</cp:revision>
  <dcterms:created xsi:type="dcterms:W3CDTF">2015-01-27T23:31:16Z</dcterms:created>
  <dcterms:modified xsi:type="dcterms:W3CDTF">2016-03-21T07:06:25Z</dcterms:modified>
</cp:coreProperties>
</file>