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61" r:id="rId2"/>
    <p:sldId id="257" r:id="rId3"/>
    <p:sldId id="263" r:id="rId4"/>
    <p:sldId id="262" r:id="rId5"/>
    <p:sldId id="264" r:id="rId6"/>
    <p:sldId id="324" r:id="rId7"/>
    <p:sldId id="277" r:id="rId8"/>
    <p:sldId id="276" r:id="rId9"/>
    <p:sldId id="268" r:id="rId10"/>
    <p:sldId id="321" r:id="rId11"/>
    <p:sldId id="265" r:id="rId12"/>
    <p:sldId id="285" r:id="rId13"/>
    <p:sldId id="280" r:id="rId14"/>
    <p:sldId id="286" r:id="rId15"/>
    <p:sldId id="269" r:id="rId16"/>
    <p:sldId id="287" r:id="rId17"/>
    <p:sldId id="289" r:id="rId18"/>
    <p:sldId id="323" r:id="rId19"/>
    <p:sldId id="307" r:id="rId20"/>
    <p:sldId id="283" r:id="rId21"/>
    <p:sldId id="291" r:id="rId22"/>
    <p:sldId id="301" r:id="rId23"/>
    <p:sldId id="300" r:id="rId24"/>
    <p:sldId id="314" r:id="rId25"/>
    <p:sldId id="316" r:id="rId26"/>
    <p:sldId id="303" r:id="rId27"/>
    <p:sldId id="317" r:id="rId28"/>
    <p:sldId id="318" r:id="rId29"/>
    <p:sldId id="320" r:id="rId30"/>
    <p:sldId id="298" r:id="rId31"/>
    <p:sldId id="295" r:id="rId32"/>
    <p:sldId id="302" r:id="rId33"/>
    <p:sldId id="304" r:id="rId34"/>
    <p:sldId id="315" r:id="rId3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2E2"/>
    <a:srgbClr val="B6B6B6"/>
    <a:srgbClr val="B9B9B9"/>
    <a:srgbClr val="D8D8D8"/>
    <a:srgbClr val="D2D2D2"/>
    <a:srgbClr val="BBBBBB"/>
    <a:srgbClr val="B3B3B3"/>
    <a:srgbClr val="D7D7D7"/>
    <a:srgbClr val="FDA050"/>
    <a:srgbClr val="479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p:normalViewPr>
  <p:slideViewPr>
    <p:cSldViewPr snapToGrid="0">
      <p:cViewPr varScale="1">
        <p:scale>
          <a:sx n="68" d="100"/>
          <a:sy n="68" d="100"/>
        </p:scale>
        <p:origin x="90" y="1230"/>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6900"/>
    </p:cViewPr>
  </p:sorterViewPr>
  <p:notesViewPr>
    <p:cSldViewPr snapToGrid="0">
      <p:cViewPr varScale="1">
        <p:scale>
          <a:sx n="66" d="100"/>
          <a:sy n="66" d="100"/>
        </p:scale>
        <p:origin x="131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483651D-DD7B-4542-9AB4-1966D1BF5152}" type="datetimeFigureOut">
              <a:rPr lang="en-US" smtClean="0"/>
              <a:t>3/20/2016</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B32A20E-5E22-4F7A-B624-6A27F1217992}" type="slidenum">
              <a:rPr lang="en-US" smtClean="0"/>
              <a:t>‹#›</a:t>
            </a:fld>
            <a:endParaRPr lang="en-US" dirty="0"/>
          </a:p>
        </p:txBody>
      </p:sp>
    </p:spTree>
    <p:extLst>
      <p:ext uri="{BB962C8B-B14F-4D97-AF65-F5344CB8AC3E}">
        <p14:creationId xmlns:p14="http://schemas.microsoft.com/office/powerpoint/2010/main" val="2477948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objective of this talk is to present evidence for</a:t>
            </a:r>
            <a:r>
              <a:rPr lang="en-US" baseline="0" dirty="0" smtClean="0"/>
              <a:t> a high-strain zone along the so-called Northey Hill Line in western New Hampshire, and briefly to speculate on the implications for structure in the underlying basement.</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a:t>
            </a:fld>
            <a:endParaRPr lang="en-US" dirty="0"/>
          </a:p>
        </p:txBody>
      </p:sp>
    </p:spTree>
    <p:extLst>
      <p:ext uri="{BB962C8B-B14F-4D97-AF65-F5344CB8AC3E}">
        <p14:creationId xmlns:p14="http://schemas.microsoft.com/office/powerpoint/2010/main" val="393507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Billings shows</a:t>
            </a:r>
            <a:r>
              <a:rPr lang="en-US" baseline="0" dirty="0" smtClean="0"/>
              <a:t> the fold as a syncline, which means the west side of the NHL had to have moved up.  Note that he shows Dl </a:t>
            </a:r>
            <a:r>
              <a:rPr lang="en-US" i="1" baseline="0" dirty="0" smtClean="0"/>
              <a:t>on top of </a:t>
            </a:r>
            <a:r>
              <a:rPr lang="en-US" baseline="0" dirty="0" smtClean="0"/>
              <a:t>older units on the west limb.</a:t>
            </a:r>
          </a:p>
          <a:p>
            <a:endParaRPr lang="en-US" baseline="0" dirty="0" smtClean="0"/>
          </a:p>
          <a:p>
            <a:r>
              <a:rPr lang="en-US" baseline="0" dirty="0" smtClean="0"/>
              <a:t>In fact, if the folds plunge SW, older units must be </a:t>
            </a:r>
            <a:r>
              <a:rPr lang="en-US" i="1" baseline="0" dirty="0" smtClean="0"/>
              <a:t>above</a:t>
            </a:r>
            <a:r>
              <a:rPr lang="en-US" baseline="0" dirty="0" smtClean="0"/>
              <a:t> Dl in the overturned limb of an early fold.  The stratigraphic syncline must be antiformal.  *   This also means that the west side of the NHL moved </a:t>
            </a:r>
            <a:r>
              <a:rPr lang="en-US" i="1" baseline="0" dirty="0" smtClean="0"/>
              <a:t>down</a:t>
            </a:r>
            <a:r>
              <a:rPr lang="en-US" baseline="0" dirty="0" smtClean="0"/>
              <a:t>, not </a:t>
            </a:r>
            <a:r>
              <a:rPr lang="en-US" i="1" baseline="0" dirty="0" smtClean="0"/>
              <a:t>upwards </a:t>
            </a:r>
            <a:r>
              <a:rPr lang="en-US" baseline="0" dirty="0" smtClean="0"/>
              <a:t>as Billings showed it.</a:t>
            </a:r>
          </a:p>
        </p:txBody>
      </p:sp>
      <p:sp>
        <p:nvSpPr>
          <p:cNvPr id="4" name="Slide Number Placeholder 3"/>
          <p:cNvSpPr>
            <a:spLocks noGrp="1"/>
          </p:cNvSpPr>
          <p:nvPr>
            <p:ph type="sldNum" sz="quarter" idx="10"/>
          </p:nvPr>
        </p:nvSpPr>
        <p:spPr/>
        <p:txBody>
          <a:bodyPr/>
          <a:lstStyle/>
          <a:p>
            <a:fld id="{AB32A20E-5E22-4F7A-B624-6A27F1217992}" type="slidenum">
              <a:rPr lang="en-US" smtClean="0"/>
              <a:t>10</a:t>
            </a:fld>
            <a:endParaRPr lang="en-US" dirty="0"/>
          </a:p>
        </p:txBody>
      </p:sp>
    </p:spTree>
    <p:extLst>
      <p:ext uri="{BB962C8B-B14F-4D97-AF65-F5344CB8AC3E}">
        <p14:creationId xmlns:p14="http://schemas.microsoft.com/office/powerpoint/2010/main" val="55730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Here</a:t>
            </a:r>
            <a:r>
              <a:rPr lang="en-US" baseline="0" dirty="0" smtClean="0"/>
              <a:t> is my interpretation of the map, showing the antiformal synclines plunging SW. At this latitude rocks on both sides of the fault are at staurolite grade.</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11</a:t>
            </a:fld>
            <a:endParaRPr lang="en-US" dirty="0"/>
          </a:p>
        </p:txBody>
      </p:sp>
    </p:spTree>
    <p:extLst>
      <p:ext uri="{BB962C8B-B14F-4D97-AF65-F5344CB8AC3E}">
        <p14:creationId xmlns:p14="http://schemas.microsoft.com/office/powerpoint/2010/main" val="93328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typical sample of Littleton schist from Northey Hill.</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12</a:t>
            </a:fld>
            <a:endParaRPr lang="en-US" dirty="0"/>
          </a:p>
        </p:txBody>
      </p:sp>
    </p:spTree>
    <p:extLst>
      <p:ext uri="{BB962C8B-B14F-4D97-AF65-F5344CB8AC3E}">
        <p14:creationId xmlns:p14="http://schemas.microsoft.com/office/powerpoint/2010/main" val="362945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a:t>
            </a:r>
            <a:r>
              <a:rPr lang="en-US" baseline="0" dirty="0" smtClean="0"/>
              <a:t> to displacement on the NHL t</a:t>
            </a:r>
            <a:r>
              <a:rPr lang="en-US" dirty="0" smtClean="0"/>
              <a:t>he Garnet</a:t>
            </a:r>
            <a:r>
              <a:rPr lang="en-US" baseline="0" dirty="0" smtClean="0"/>
              <a:t> Hill structure had been intruded by the </a:t>
            </a:r>
            <a:r>
              <a:rPr lang="en-US" dirty="0" smtClean="0"/>
              <a:t>Bethlehem gneiss</a:t>
            </a:r>
            <a:r>
              <a:rPr lang="en-US" baseline="0" dirty="0" smtClean="0"/>
              <a:t>, perhaps in conjunction with the Fall Mountain nappe, bringing hotter rocks in from the east.</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13</a:t>
            </a:fld>
            <a:endParaRPr lang="en-US" dirty="0"/>
          </a:p>
        </p:txBody>
      </p:sp>
    </p:spTree>
    <p:extLst>
      <p:ext uri="{BB962C8B-B14F-4D97-AF65-F5344CB8AC3E}">
        <p14:creationId xmlns:p14="http://schemas.microsoft.com/office/powerpoint/2010/main" val="88663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in 1954, Baker</a:t>
            </a:r>
            <a:r>
              <a:rPr lang="en-US" baseline="0" dirty="0" smtClean="0"/>
              <a:t> had proposed the idea of the overturned limb of an early fold in his Masters thesis at Dartmouth.  * The east-verging transport sense is at odds with Jim Thompson’s west-verging </a:t>
            </a:r>
            <a:r>
              <a:rPr lang="en-US" baseline="0" dirty="0" smtClean="0"/>
              <a:t>nappes in </a:t>
            </a:r>
            <a:r>
              <a:rPr lang="en-US" baseline="0" dirty="0" smtClean="0"/>
              <a:t>southern New Hampshire.  I’m proposing that the Garnet Hill syncline lies below a west-verging nappe,  * with the syncline opening downwards toward the west.  The core of the anticline can be traced to the Cornish nappe farther south.  * Note that in this new interpretation, both faults - - the Mesozoic Ammonoosuc fault and the NHL - - are W side down.</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14</a:t>
            </a:fld>
            <a:endParaRPr lang="en-US" dirty="0"/>
          </a:p>
        </p:txBody>
      </p:sp>
    </p:spTree>
    <p:extLst>
      <p:ext uri="{BB962C8B-B14F-4D97-AF65-F5344CB8AC3E}">
        <p14:creationId xmlns:p14="http://schemas.microsoft.com/office/powerpoint/2010/main" val="258552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a:t>
            </a:r>
            <a:r>
              <a:rPr lang="en-US" dirty="0" smtClean="0"/>
              <a:t>e’ll follow the NHL</a:t>
            </a:r>
            <a:r>
              <a:rPr lang="en-US" baseline="0" dirty="0" smtClean="0"/>
              <a:t> south. Here is the Garnet Hill antiform, cored by Littleton Formation and Bethlehem gneiss. The NHL was mapped by Billings and Hadley more or less along the western contact of the Littleton, the Silurian unconformity, which is highly attenuated, I think because we are on the overturned limb of the Cornish nappe - - and as Don Wise taught us to say, “overturned limbs catch hell”.  But a zone of late, vertical foliation  * up to a mile or more wide parallels the line.  Rumble called this the Sunday Mountain cleavage belt.  It overprints nappe-stage and dome-stage foliations.</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15</a:t>
            </a:fld>
            <a:endParaRPr lang="en-US" dirty="0"/>
          </a:p>
        </p:txBody>
      </p:sp>
    </p:spTree>
    <p:extLst>
      <p:ext uri="{BB962C8B-B14F-4D97-AF65-F5344CB8AC3E}">
        <p14:creationId xmlns:p14="http://schemas.microsoft.com/office/powerpoint/2010/main" val="1069958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late foliation</a:t>
            </a:r>
            <a:r>
              <a:rPr lang="en-US" dirty="0" smtClean="0"/>
              <a:t> is typically a pervasive, fine-grained</a:t>
            </a:r>
            <a:r>
              <a:rPr lang="en-US" baseline="0" dirty="0" smtClean="0"/>
              <a:t> cleavage that strikes NNE, with very steep to vertical dips.  It transposes and locally obliterates older foliations.</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16</a:t>
            </a:fld>
            <a:endParaRPr lang="en-US" dirty="0"/>
          </a:p>
        </p:txBody>
      </p:sp>
    </p:spTree>
    <p:extLst>
      <p:ext uri="{BB962C8B-B14F-4D97-AF65-F5344CB8AC3E}">
        <p14:creationId xmlns:p14="http://schemas.microsoft.com/office/powerpoint/2010/main" val="2420680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move now a bit south to the area of Orfordville, still between the Cornish nappe and the Bronson Hill anticlinorium.  The next slide shows a map by Dan Orange of the area inside this box.</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17</a:t>
            </a:fld>
            <a:endParaRPr lang="en-US" dirty="0"/>
          </a:p>
        </p:txBody>
      </p:sp>
    </p:spTree>
    <p:extLst>
      <p:ext uri="{BB962C8B-B14F-4D97-AF65-F5344CB8AC3E}">
        <p14:creationId xmlns:p14="http://schemas.microsoft.com/office/powerpoint/2010/main" val="96811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Orange made a detailed petrologic study of mineral assemblages across this</a:t>
            </a:r>
            <a:r>
              <a:rPr lang="en-US" sz="1200" kern="1200" baseline="0" dirty="0" smtClean="0">
                <a:solidFill>
                  <a:schemeClr val="tx1"/>
                </a:solidFill>
                <a:effectLst/>
                <a:latin typeface="+mn-lt"/>
                <a:ea typeface="+mn-ea"/>
                <a:cs typeface="+mn-cs"/>
              </a:rPr>
              <a:t> part of the </a:t>
            </a:r>
            <a:r>
              <a:rPr lang="en-US" sz="1200" kern="1200" baseline="0" dirty="0" err="1" smtClean="0">
                <a:solidFill>
                  <a:schemeClr val="tx1"/>
                </a:solidFill>
                <a:effectLst/>
                <a:latin typeface="+mn-lt"/>
                <a:ea typeface="+mn-ea"/>
                <a:cs typeface="+mn-cs"/>
              </a:rPr>
              <a:t>orogen</a:t>
            </a:r>
            <a:r>
              <a:rPr lang="en-US" sz="1200" kern="1200" dirty="0" smtClean="0">
                <a:solidFill>
                  <a:schemeClr val="tx1"/>
                </a:solidFill>
                <a:effectLst/>
                <a:latin typeface="+mn-lt"/>
                <a:ea typeface="+mn-ea"/>
                <a:cs typeface="+mn-cs"/>
              </a:rPr>
              <a:t> for his Master’s thesis at MIT, working with Frank Spear.  The NHL follows along the contact between Partridge and</a:t>
            </a:r>
            <a:r>
              <a:rPr lang="en-US" sz="1200" kern="1200" baseline="0" dirty="0" smtClean="0">
                <a:solidFill>
                  <a:schemeClr val="tx1"/>
                </a:solidFill>
                <a:effectLst/>
                <a:latin typeface="+mn-lt"/>
                <a:ea typeface="+mn-ea"/>
                <a:cs typeface="+mn-cs"/>
              </a:rPr>
              <a:t> Littleton Formations, with a few lenses of Fitch or Clough along the way. The Sunday </a:t>
            </a:r>
            <a:r>
              <a:rPr lang="en-US" sz="1200" kern="1200" baseline="0" dirty="0" err="1" smtClean="0">
                <a:solidFill>
                  <a:schemeClr val="tx1"/>
                </a:solidFill>
                <a:effectLst/>
                <a:latin typeface="+mn-lt"/>
                <a:ea typeface="+mn-ea"/>
                <a:cs typeface="+mn-cs"/>
              </a:rPr>
              <a:t>Mtn</a:t>
            </a:r>
            <a:r>
              <a:rPr lang="en-US" sz="1200" kern="1200" baseline="0" dirty="0" smtClean="0">
                <a:solidFill>
                  <a:schemeClr val="tx1"/>
                </a:solidFill>
                <a:effectLst/>
                <a:latin typeface="+mn-lt"/>
                <a:ea typeface="+mn-ea"/>
                <a:cs typeface="+mn-cs"/>
              </a:rPr>
              <a:t> cleavage belt is shown again in yellow, where d</a:t>
            </a:r>
            <a:r>
              <a:rPr lang="en-US" sz="1200" kern="1200" dirty="0" smtClean="0">
                <a:solidFill>
                  <a:schemeClr val="tx1"/>
                </a:solidFill>
                <a:effectLst/>
                <a:latin typeface="+mn-lt"/>
                <a:ea typeface="+mn-ea"/>
                <a:cs typeface="+mn-cs"/>
              </a:rPr>
              <a:t>ominant foliation is </a:t>
            </a:r>
            <a:r>
              <a:rPr lang="en-US" sz="1200" kern="1200" smtClean="0">
                <a:solidFill>
                  <a:schemeClr val="tx1"/>
                </a:solidFill>
                <a:effectLst/>
                <a:latin typeface="+mn-lt"/>
                <a:ea typeface="+mn-ea"/>
                <a:cs typeface="+mn-cs"/>
              </a:rPr>
              <a:t>nearly vertical. </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18</a:t>
            </a:fld>
            <a:endParaRPr lang="en-US" dirty="0"/>
          </a:p>
        </p:txBody>
      </p:sp>
    </p:spTree>
    <p:extLst>
      <p:ext uri="{BB962C8B-B14F-4D97-AF65-F5344CB8AC3E}">
        <p14:creationId xmlns:p14="http://schemas.microsoft.com/office/powerpoint/2010/main" val="2108868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Orange mapped details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NHL where it is well exposed near Orfordville. * Here is an overlay showing just the map units. Note the repetition of units in an east-facing stratigraphy: Partridge, Clough, Fitch; Clough, Fitch, Littleton; Partridge, Fitch, Littleton.  So we have repetitions of stratigraphy and discrete fault surfaces within this zone - - it’s not simply a matter of an attenuated Silurian unconformity.   Rumble noted rotated garnets</a:t>
            </a:r>
            <a:r>
              <a:rPr lang="en-US" sz="1200" kern="1200" baseline="0" dirty="0" smtClean="0">
                <a:solidFill>
                  <a:schemeClr val="tx1"/>
                </a:solidFill>
                <a:effectLst/>
                <a:latin typeface="+mn-lt"/>
                <a:ea typeface="+mn-ea"/>
                <a:cs typeface="+mn-cs"/>
              </a:rPr>
              <a:t> in the Littleton at this locality, with sinistral shear sense (W side down).</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19</a:t>
            </a:fld>
            <a:endParaRPr lang="en-US" dirty="0"/>
          </a:p>
        </p:txBody>
      </p:sp>
    </p:spTree>
    <p:extLst>
      <p:ext uri="{BB962C8B-B14F-4D97-AF65-F5344CB8AC3E}">
        <p14:creationId xmlns:p14="http://schemas.microsoft.com/office/powerpoint/2010/main" val="104502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regional geology involves a sequence of thrust nappes that transported rocks westward and thickened the crust during the Acadian Orogeny.  Bronson Hill rocks, in purple, were displaced west over the Vermont sequence, in blue; above that the Monadnock sequence and Bethlehem gneiss were displaced westward along the Brennan Hill thrust, Fall </a:t>
            </a:r>
            <a:r>
              <a:rPr lang="en-US" baseline="0" dirty="0" err="1" smtClean="0"/>
              <a:t>Mtn</a:t>
            </a:r>
            <a:r>
              <a:rPr lang="en-US" baseline="0" dirty="0" smtClean="0"/>
              <a:t> nappe, and Piermont allochthon.  And finally the Central Maine sequence and Kinsman granite were emplaced above all that.  This stacking of hot rocks onto cooler rocks resulted in an inverted metamorphic sequence.</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a:t>
            </a:fld>
            <a:endParaRPr lang="en-US" dirty="0"/>
          </a:p>
        </p:txBody>
      </p:sp>
    </p:spTree>
    <p:extLst>
      <p:ext uri="{BB962C8B-B14F-4D97-AF65-F5344CB8AC3E}">
        <p14:creationId xmlns:p14="http://schemas.microsoft.com/office/powerpoint/2010/main" val="41910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back to Orange’s bigger map.  In the late cleavage belt * </a:t>
            </a:r>
            <a:r>
              <a:rPr lang="en-US" baseline="0" dirty="0" err="1" smtClean="0"/>
              <a:t>pelitic</a:t>
            </a:r>
            <a:r>
              <a:rPr lang="en-US" baseline="0" dirty="0" smtClean="0"/>
              <a:t> rocks may contain garnet, although where the cleavage is best developed the rocks are very fine-grained, and almost </a:t>
            </a:r>
            <a:r>
              <a:rPr lang="en-US" baseline="0" dirty="0" err="1" smtClean="0"/>
              <a:t>slaty</a:t>
            </a:r>
            <a:r>
              <a:rPr lang="en-US" baseline="0" dirty="0" smtClean="0"/>
              <a:t>.  * </a:t>
            </a:r>
            <a:r>
              <a:rPr lang="en-US" dirty="0" smtClean="0"/>
              <a:t>On</a:t>
            </a:r>
            <a:r>
              <a:rPr lang="en-US" baseline="0" dirty="0" smtClean="0"/>
              <a:t> either side the rocks may also have staurolite. * Farther east they are at </a:t>
            </a:r>
            <a:r>
              <a:rPr lang="en-US" baseline="0" dirty="0" err="1" smtClean="0"/>
              <a:t>sillimanite</a:t>
            </a:r>
            <a:r>
              <a:rPr lang="en-US" baseline="0" dirty="0" smtClean="0"/>
              <a:t> grade.  </a:t>
            </a:r>
            <a:r>
              <a:rPr lang="en-US" dirty="0" smtClean="0"/>
              <a:t>Orange made</a:t>
            </a:r>
            <a:r>
              <a:rPr lang="en-US" baseline="0" dirty="0" smtClean="0"/>
              <a:t> detailed</a:t>
            </a:r>
            <a:r>
              <a:rPr lang="en-US" dirty="0" smtClean="0"/>
              <a:t> petrologic</a:t>
            </a:r>
            <a:r>
              <a:rPr lang="en-US" baseline="0" dirty="0" smtClean="0"/>
              <a:t> studies</a:t>
            </a:r>
            <a:r>
              <a:rPr lang="en-US" dirty="0" smtClean="0"/>
              <a:t> of mineral assemblages from six locations across the area,</a:t>
            </a:r>
            <a:r>
              <a:rPr lang="en-US" baseline="0" dirty="0" smtClean="0"/>
              <a:t> shown here as red squares, one right from the NHL, 3 locations to the W and 2 to the E.</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20</a:t>
            </a:fld>
            <a:endParaRPr lang="en-US" dirty="0"/>
          </a:p>
        </p:txBody>
      </p:sp>
    </p:spTree>
    <p:extLst>
      <p:ext uri="{BB962C8B-B14F-4D97-AF65-F5344CB8AC3E}">
        <p14:creationId xmlns:p14="http://schemas.microsoft.com/office/powerpoint/2010/main" val="2418407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he has</a:t>
            </a:r>
            <a:r>
              <a:rPr lang="en-US" baseline="0" dirty="0" smtClean="0"/>
              <a:t> plotted each sample location with a corresponding </a:t>
            </a:r>
            <a:r>
              <a:rPr lang="en-US" baseline="0" dirty="0" err="1" smtClean="0"/>
              <a:t>PTt</a:t>
            </a:r>
            <a:r>
              <a:rPr lang="en-US" baseline="0" dirty="0" smtClean="0"/>
              <a:t> path diagram on a cross section.  (More about the cross section in a moment.) Note that </a:t>
            </a:r>
            <a:r>
              <a:rPr lang="en-US" dirty="0" err="1" smtClean="0"/>
              <a:t>PTt</a:t>
            </a:r>
            <a:r>
              <a:rPr lang="en-US" dirty="0" smtClean="0"/>
              <a:t> paths in</a:t>
            </a:r>
            <a:r>
              <a:rPr lang="en-US" baseline="0" dirty="0" smtClean="0"/>
              <a:t> the west </a:t>
            </a:r>
            <a:r>
              <a:rPr lang="en-US" dirty="0" smtClean="0"/>
              <a:t>are clockwise,</a:t>
            </a:r>
            <a:r>
              <a:rPr lang="en-US" baseline="0" dirty="0" smtClean="0"/>
              <a:t> initially moving toward </a:t>
            </a:r>
            <a:r>
              <a:rPr lang="en-US" dirty="0" smtClean="0"/>
              <a:t>higher P</a:t>
            </a:r>
            <a:r>
              <a:rPr lang="en-US" baseline="0" dirty="0" smtClean="0"/>
              <a:t> and </a:t>
            </a:r>
            <a:r>
              <a:rPr lang="en-US" dirty="0" smtClean="0"/>
              <a:t>moving toward hotter</a:t>
            </a:r>
            <a:r>
              <a:rPr lang="en-US" baseline="0" dirty="0" smtClean="0"/>
              <a:t> T</a:t>
            </a:r>
            <a:r>
              <a:rPr lang="en-US" dirty="0" smtClean="0"/>
              <a:t>, presumably</a:t>
            </a:r>
            <a:r>
              <a:rPr lang="en-US" baseline="0" dirty="0" smtClean="0"/>
              <a:t> due to loading of hot rocks above, and then toward lower pressures and temperatures.  Those to the E are also clockwise, but lack the initial P increase.  In contrast, the NHL sample shows only decompression.  Orange concluded that the NHL “may be a zone of intense ductile deformation with a large normal component”.</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21</a:t>
            </a:fld>
            <a:endParaRPr lang="en-US" dirty="0"/>
          </a:p>
        </p:txBody>
      </p:sp>
    </p:spTree>
    <p:extLst>
      <p:ext uri="{BB962C8B-B14F-4D97-AF65-F5344CB8AC3E}">
        <p14:creationId xmlns:p14="http://schemas.microsoft.com/office/powerpoint/2010/main" val="346155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consider the cross section.  Note the Garnet Hill syncline shown opening upwards.  I think</a:t>
            </a:r>
            <a:r>
              <a:rPr lang="en-US" baseline="0" dirty="0" smtClean="0"/>
              <a:t> this dragon’s head for the Cornish nappe is incorrect * and I think the Littleton must connect through here *.</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22</a:t>
            </a:fld>
            <a:endParaRPr lang="en-US" dirty="0"/>
          </a:p>
        </p:txBody>
      </p:sp>
    </p:spTree>
    <p:extLst>
      <p:ext uri="{BB962C8B-B14F-4D97-AF65-F5344CB8AC3E}">
        <p14:creationId xmlns:p14="http://schemas.microsoft.com/office/powerpoint/2010/main" val="124104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more reasonable cross section would have the Cornish nappe rooted </a:t>
            </a:r>
            <a:r>
              <a:rPr lang="en-US" i="1" baseline="0" dirty="0" smtClean="0"/>
              <a:t>above</a:t>
            </a:r>
            <a:r>
              <a:rPr lang="en-US" baseline="0" dirty="0" smtClean="0"/>
              <a:t> the Garnet Hill syncline, not </a:t>
            </a:r>
            <a:r>
              <a:rPr lang="en-US" i="1" baseline="0" dirty="0" smtClean="0"/>
              <a:t>below</a:t>
            </a:r>
            <a:r>
              <a:rPr lang="en-US" baseline="0" dirty="0" smtClean="0"/>
              <a:t>.  It is exposed at the earth’s surface because the west side of the NHL dropped down.</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23</a:t>
            </a:fld>
            <a:endParaRPr lang="en-US" dirty="0"/>
          </a:p>
        </p:txBody>
      </p:sp>
    </p:spTree>
    <p:extLst>
      <p:ext uri="{BB962C8B-B14F-4D97-AF65-F5344CB8AC3E}">
        <p14:creationId xmlns:p14="http://schemas.microsoft.com/office/powerpoint/2010/main" val="406915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Still farther south, this is the area of Lyons’ map that I have been remapping in recent years.  *  Here is my map a</a:t>
            </a:r>
            <a:r>
              <a:rPr lang="en-US" sz="1200" kern="1200" baseline="0" dirty="0" smtClean="0">
                <a:solidFill>
                  <a:schemeClr val="tx1"/>
                </a:solidFill>
                <a:effectLst/>
                <a:latin typeface="+mn-lt"/>
                <a:ea typeface="+mn-ea"/>
                <a:cs typeface="+mn-cs"/>
              </a:rPr>
              <a:t>t the same scale - - </a:t>
            </a:r>
            <a:r>
              <a:rPr lang="en-US" sz="1200" kern="1200" dirty="0" smtClean="0">
                <a:solidFill>
                  <a:schemeClr val="tx1"/>
                </a:solidFill>
                <a:effectLst/>
                <a:latin typeface="+mn-lt"/>
                <a:ea typeface="+mn-ea"/>
                <a:cs typeface="+mn-cs"/>
              </a:rPr>
              <a:t>thanks to Greg Barker at the NH Survey for digitizing the results.  Here is the Lebanon dome, draped by the overturned limb of the Cornish nappe, and here is the upper limb, one of Orange’s sample sites.  The staurolite isograd trends</a:t>
            </a:r>
            <a:r>
              <a:rPr lang="en-US" sz="1200" kern="1200" baseline="0" dirty="0" smtClean="0">
                <a:solidFill>
                  <a:schemeClr val="tx1"/>
                </a:solidFill>
                <a:effectLst/>
                <a:latin typeface="+mn-lt"/>
                <a:ea typeface="+mn-ea"/>
                <a:cs typeface="+mn-cs"/>
              </a:rPr>
              <a:t> diagonally across the area, staying west of the Lebanon dome.  It does not encircle the dome, as shown by Lyons et al (1997) and has nothing to do with contact metamorphism against the igneous rocks of the dome.  </a:t>
            </a:r>
            <a:r>
              <a:rPr lang="en-US" sz="1200" kern="1200" dirty="0" smtClean="0">
                <a:solidFill>
                  <a:schemeClr val="tx1"/>
                </a:solidFill>
                <a:effectLst/>
                <a:latin typeface="+mn-lt"/>
                <a:ea typeface="+mn-ea"/>
                <a:cs typeface="+mn-cs"/>
              </a:rPr>
              <a:t>Sinistral shear along the Northey Hill line is indicated by </a:t>
            </a:r>
            <a:r>
              <a:rPr lang="en-US" sz="1200" kern="1200" dirty="0" err="1" smtClean="0">
                <a:solidFill>
                  <a:schemeClr val="tx1"/>
                </a:solidFill>
                <a:effectLst/>
                <a:latin typeface="+mn-lt"/>
                <a:ea typeface="+mn-ea"/>
                <a:cs typeface="+mn-cs"/>
              </a:rPr>
              <a:t>en</a:t>
            </a:r>
            <a:r>
              <a:rPr lang="en-US" sz="1200" kern="1200" dirty="0" smtClean="0">
                <a:solidFill>
                  <a:schemeClr val="tx1"/>
                </a:solidFill>
                <a:effectLst/>
                <a:latin typeface="+mn-lt"/>
                <a:ea typeface="+mn-ea"/>
                <a:cs typeface="+mn-cs"/>
              </a:rPr>
              <a:t> echelon stepping of faults, for example here south across Hardy Hill.</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24</a:t>
            </a:fld>
            <a:endParaRPr lang="en-US" dirty="0"/>
          </a:p>
        </p:txBody>
      </p:sp>
    </p:spTree>
    <p:extLst>
      <p:ext uri="{BB962C8B-B14F-4D97-AF65-F5344CB8AC3E}">
        <p14:creationId xmlns:p14="http://schemas.microsoft.com/office/powerpoint/2010/main" val="4261363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blow-up of that area, and my drafted map with yet another color scheme.  The</a:t>
            </a:r>
            <a:r>
              <a:rPr lang="en-US" baseline="0" dirty="0" smtClean="0"/>
              <a:t> Clough Quartzite, in red, outlines a</a:t>
            </a:r>
            <a:r>
              <a:rPr lang="en-US" dirty="0" smtClean="0"/>
              <a:t> nappe-stage isoclinal fold,</a:t>
            </a:r>
            <a:r>
              <a:rPr lang="en-US" baseline="0" dirty="0" smtClean="0"/>
              <a:t> deformed by dextral dome-stage folds, and offset by a series of sinistral faults.  The rocks on the west moved relatively down and to the south .</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25</a:t>
            </a:fld>
            <a:endParaRPr lang="en-US" dirty="0"/>
          </a:p>
        </p:txBody>
      </p:sp>
    </p:spTree>
    <p:extLst>
      <p:ext uri="{BB962C8B-B14F-4D97-AF65-F5344CB8AC3E}">
        <p14:creationId xmlns:p14="http://schemas.microsoft.com/office/powerpoint/2010/main" val="1096255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a:t>
            </a:r>
            <a:r>
              <a:rPr lang="en-US" dirty="0" smtClean="0"/>
              <a:t>e’ll</a:t>
            </a:r>
            <a:r>
              <a:rPr lang="en-US" baseline="0" dirty="0" smtClean="0"/>
              <a:t> zoom in to a small area in Lyme.</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26</a:t>
            </a:fld>
            <a:endParaRPr lang="en-US" dirty="0"/>
          </a:p>
        </p:txBody>
      </p:sp>
    </p:spTree>
    <p:extLst>
      <p:ext uri="{BB962C8B-B14F-4D97-AF65-F5344CB8AC3E}">
        <p14:creationId xmlns:p14="http://schemas.microsoft.com/office/powerpoint/2010/main" val="3093481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west limb of the Garnet Hill syncline, we see that foliation is steeper than overturned bedding,</a:t>
            </a:r>
            <a:r>
              <a:rPr lang="en-US" baseline="0" dirty="0" smtClean="0"/>
              <a:t> whereas on the east limb bedding is steeper than foliation.  This is in fact where I first got the idea that the syncline closes upwards,</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27</a:t>
            </a:fld>
            <a:endParaRPr lang="en-US" dirty="0"/>
          </a:p>
        </p:txBody>
      </p:sp>
    </p:spTree>
    <p:extLst>
      <p:ext uri="{BB962C8B-B14F-4D97-AF65-F5344CB8AC3E}">
        <p14:creationId xmlns:p14="http://schemas.microsoft.com/office/powerpoint/2010/main" val="1181288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a:t>
            </a:r>
            <a:r>
              <a:rPr lang="en-US" baseline="0" dirty="0" smtClean="0"/>
              <a:t> if you look at the cross section view, if the foliation formed axial planar to the fold, the fold has to be an antiform.  *  </a:t>
            </a:r>
            <a:r>
              <a:rPr lang="en-US" dirty="0" smtClean="0"/>
              <a:t>This is consistent with the rotation sense of the Jacobs Brook syncline</a:t>
            </a:r>
            <a:r>
              <a:rPr lang="en-US" baseline="0" dirty="0" smtClean="0"/>
              <a:t> that Rumble mapped farther north.</a:t>
            </a:r>
            <a:endParaRPr lang="en-US" dirty="0" smtClean="0"/>
          </a:p>
          <a:p>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28</a:t>
            </a:fld>
            <a:endParaRPr lang="en-US" dirty="0"/>
          </a:p>
        </p:txBody>
      </p:sp>
    </p:spTree>
    <p:extLst>
      <p:ext uri="{BB962C8B-B14F-4D97-AF65-F5344CB8AC3E}">
        <p14:creationId xmlns:p14="http://schemas.microsoft.com/office/powerpoint/2010/main" val="2658695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zoom in now to</a:t>
            </a:r>
            <a:r>
              <a:rPr lang="en-US" dirty="0" smtClean="0"/>
              <a:t> the area of that fold </a:t>
            </a:r>
            <a:r>
              <a:rPr lang="en-US" baseline="0" dirty="0" smtClean="0"/>
              <a:t>near Smarts Mountain.  The Littleton-Clough contact is folded in a minor recumbent </a:t>
            </a:r>
            <a:r>
              <a:rPr lang="en-US" baseline="0" dirty="0" smtClean="0"/>
              <a:t>fold.  If we draw a cross-section here, it appears to be a minor fold on </a:t>
            </a:r>
            <a:r>
              <a:rPr lang="en-US" baseline="0" dirty="0" smtClean="0"/>
              <a:t>the lower limb of an antiform.</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29</a:t>
            </a:fld>
            <a:endParaRPr lang="en-US" dirty="0"/>
          </a:p>
        </p:txBody>
      </p:sp>
    </p:spTree>
    <p:extLst>
      <p:ext uri="{BB962C8B-B14F-4D97-AF65-F5344CB8AC3E}">
        <p14:creationId xmlns:p14="http://schemas.microsoft.com/office/powerpoint/2010/main" val="364847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that was arched</a:t>
            </a:r>
            <a:r>
              <a:rPr lang="en-US" baseline="0" dirty="0" smtClean="0"/>
              <a:t> by the movement of pre-existing Ordovician domes (shown in black) in the latest Acadian, with attendant folds and foliation superposed on the nappe-stage structures.</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3</a:t>
            </a:fld>
            <a:endParaRPr lang="en-US" dirty="0"/>
          </a:p>
        </p:txBody>
      </p:sp>
    </p:spTree>
    <p:extLst>
      <p:ext uri="{BB962C8B-B14F-4D97-AF65-F5344CB8AC3E}">
        <p14:creationId xmlns:p14="http://schemas.microsoft.com/office/powerpoint/2010/main" val="960476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the bigger picture.  * It</a:t>
            </a:r>
            <a:r>
              <a:rPr lang="en-US" baseline="0" dirty="0" smtClean="0"/>
              <a:t> seems likely that the NHL continues SW somehow along the dome-stage Meriden antiform, but the details need to be reconciled with recent mapping in that area.</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30</a:t>
            </a:fld>
            <a:endParaRPr lang="en-US" dirty="0"/>
          </a:p>
        </p:txBody>
      </p:sp>
    </p:spTree>
    <p:extLst>
      <p:ext uri="{BB962C8B-B14F-4D97-AF65-F5344CB8AC3E}">
        <p14:creationId xmlns:p14="http://schemas.microsoft.com/office/powerpoint/2010/main" val="353240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a:t>
            </a:r>
            <a:r>
              <a:rPr lang="en-US" baseline="0" dirty="0" smtClean="0"/>
              <a:t>Northey Hill line continue into southern Vermont as the Westminster West fault system? * I think it may.  Both are sinistral, with late, steep foliation.  * Late muscovite from the foliation in Vermont has been dated at about 300 Ma.  Maybe it’s time for some </a:t>
            </a:r>
            <a:r>
              <a:rPr lang="en-US" baseline="0" dirty="0" err="1" smtClean="0"/>
              <a:t>Ar</a:t>
            </a:r>
            <a:r>
              <a:rPr lang="en-US" baseline="0" dirty="0" smtClean="0"/>
              <a:t>/</a:t>
            </a:r>
            <a:r>
              <a:rPr lang="en-US" baseline="0" dirty="0" err="1" smtClean="0"/>
              <a:t>Ar</a:t>
            </a:r>
            <a:r>
              <a:rPr lang="en-US" baseline="0" dirty="0" smtClean="0"/>
              <a:t> work along the Northey Hill line in NH?</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31</a:t>
            </a:fld>
            <a:endParaRPr lang="en-US" dirty="0"/>
          </a:p>
        </p:txBody>
      </p:sp>
    </p:spTree>
    <p:extLst>
      <p:ext uri="{BB962C8B-B14F-4D97-AF65-F5344CB8AC3E}">
        <p14:creationId xmlns:p14="http://schemas.microsoft.com/office/powerpoint/2010/main" val="4057933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what do these structures suggest about the suture</a:t>
            </a:r>
            <a:r>
              <a:rPr lang="en-US" baseline="0" dirty="0" smtClean="0"/>
              <a:t> between Laurentia and Gander?  Although the Red Indian line * may well be at the earth’s surface along the west edge of the </a:t>
            </a:r>
            <a:r>
              <a:rPr lang="en-US" baseline="0" dirty="0" err="1" smtClean="0"/>
              <a:t>Moretown</a:t>
            </a:r>
            <a:r>
              <a:rPr lang="en-US" baseline="0" dirty="0" smtClean="0"/>
              <a:t> slice, I think we need to pay attention to the concentration of late Paleozoic and Mesozoic faults * along the Connecticut River as an indication of the deep-seated suture between Laurentian and Gondwanan basement.</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32</a:t>
            </a:fld>
            <a:endParaRPr lang="en-US" dirty="0"/>
          </a:p>
        </p:txBody>
      </p:sp>
    </p:spTree>
    <p:extLst>
      <p:ext uri="{BB962C8B-B14F-4D97-AF65-F5344CB8AC3E}">
        <p14:creationId xmlns:p14="http://schemas.microsoft.com/office/powerpoint/2010/main" val="2048743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poster for this meeting </a:t>
            </a:r>
            <a:r>
              <a:rPr lang="en-US" baseline="0" dirty="0" smtClean="0"/>
              <a:t>portrays this idea very nicely!  </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33</a:t>
            </a:fld>
            <a:endParaRPr lang="en-US" dirty="0"/>
          </a:p>
        </p:txBody>
      </p:sp>
    </p:spTree>
    <p:extLst>
      <p:ext uri="{BB962C8B-B14F-4D97-AF65-F5344CB8AC3E}">
        <p14:creationId xmlns:p14="http://schemas.microsoft.com/office/powerpoint/2010/main" val="2762282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a:t>
            </a:r>
            <a:r>
              <a:rPr lang="en-US" baseline="0" dirty="0" smtClean="0"/>
              <a:t> Indian Line</a:t>
            </a:r>
            <a:r>
              <a:rPr lang="en-US" dirty="0" smtClean="0"/>
              <a:t> at depth would be here,</a:t>
            </a:r>
            <a:r>
              <a:rPr lang="en-US" baseline="0" dirty="0" smtClean="0"/>
              <a:t> east of the Chester dome.  *  Its position at the surface is likely to the west in Vermont, but that’s a topic for others to address.  Thank you.</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34</a:t>
            </a:fld>
            <a:endParaRPr lang="en-US" dirty="0"/>
          </a:p>
        </p:txBody>
      </p:sp>
    </p:spTree>
    <p:extLst>
      <p:ext uri="{BB962C8B-B14F-4D97-AF65-F5344CB8AC3E}">
        <p14:creationId xmlns:p14="http://schemas.microsoft.com/office/powerpoint/2010/main" val="405558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Mesozoic normal</a:t>
            </a:r>
            <a:r>
              <a:rPr lang="en-US" baseline="0" dirty="0" smtClean="0"/>
              <a:t> faults further disrupted the map pattern.</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4</a:t>
            </a:fld>
            <a:endParaRPr lang="en-US" dirty="0"/>
          </a:p>
        </p:txBody>
      </p:sp>
    </p:spTree>
    <p:extLst>
      <p:ext uri="{BB962C8B-B14F-4D97-AF65-F5344CB8AC3E}">
        <p14:creationId xmlns:p14="http://schemas.microsoft.com/office/powerpoint/2010/main" val="78593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we say about the Northey Hill line?</a:t>
            </a:r>
            <a:r>
              <a:rPr lang="en-US" baseline="0" dirty="0" smtClean="0"/>
              <a:t>  * It is younger than the domes, and older than the Mesozoic faults.  Perhaps “Northfieldian”?</a:t>
            </a:r>
          </a:p>
          <a:p>
            <a:pPr marL="171450" indent="-171450">
              <a:buFont typeface="Arial" panose="020B0604020202020204" pitchFamily="34" charset="0"/>
              <a:buChar char="•"/>
            </a:pPr>
            <a:r>
              <a:rPr lang="en-US" dirty="0" smtClean="0"/>
              <a:t>Its type locality</a:t>
            </a:r>
            <a:r>
              <a:rPr lang="en-US" baseline="0" dirty="0" smtClean="0"/>
              <a:t> is here in the north.  * It was mapped out to the south along the Silurian unconformity, and shown * on Billings’ state map going all the way to the CT River.</a:t>
            </a:r>
          </a:p>
          <a:p>
            <a:pPr marL="171450" indent="-171450">
              <a:buFont typeface="Arial" panose="020B0604020202020204" pitchFamily="34" charset="0"/>
              <a:buChar char="•"/>
            </a:pPr>
            <a:r>
              <a:rPr lang="en-US" baseline="0" dirty="0" smtClean="0"/>
              <a:t>* Yet Lyons et </a:t>
            </a:r>
            <a:r>
              <a:rPr lang="en-US" baseline="0" dirty="0" err="1" smtClean="0"/>
              <a:t>al’s</a:t>
            </a:r>
            <a:r>
              <a:rPr lang="en-US" baseline="0" dirty="0" smtClean="0"/>
              <a:t> state map shows it only in the north.</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5</a:t>
            </a:fld>
            <a:endParaRPr lang="en-US" dirty="0"/>
          </a:p>
        </p:txBody>
      </p:sp>
    </p:spTree>
    <p:extLst>
      <p:ext uri="{BB962C8B-B14F-4D97-AF65-F5344CB8AC3E}">
        <p14:creationId xmlns:p14="http://schemas.microsoft.com/office/powerpoint/2010/main" val="2176336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 Yet Lyons et </a:t>
            </a:r>
            <a:r>
              <a:rPr lang="en-US" baseline="0" dirty="0" err="1" smtClean="0"/>
              <a:t>al’s</a:t>
            </a:r>
            <a:r>
              <a:rPr lang="en-US" baseline="0" dirty="0" smtClean="0"/>
              <a:t> state map shows it only in the north.</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6</a:t>
            </a:fld>
            <a:endParaRPr lang="en-US" dirty="0"/>
          </a:p>
        </p:txBody>
      </p:sp>
    </p:spTree>
    <p:extLst>
      <p:ext uri="{BB962C8B-B14F-4D97-AF65-F5344CB8AC3E}">
        <p14:creationId xmlns:p14="http://schemas.microsoft.com/office/powerpoint/2010/main" val="170845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a:t>
            </a:r>
            <a:r>
              <a:rPr lang="en-US" dirty="0" smtClean="0"/>
              <a:t>et’s look first at</a:t>
            </a:r>
            <a:r>
              <a:rPr lang="en-US" baseline="0" dirty="0" smtClean="0"/>
              <a:t> the Northey Hill area, south of Littleton, NH.  Here is the fault, bisecting an area of Littleton Formation (in blue).</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7</a:t>
            </a:fld>
            <a:endParaRPr lang="en-US" dirty="0"/>
          </a:p>
        </p:txBody>
      </p:sp>
    </p:spTree>
    <p:extLst>
      <p:ext uri="{BB962C8B-B14F-4D97-AF65-F5344CB8AC3E}">
        <p14:creationId xmlns:p14="http://schemas.microsoft.com/office/powerpoint/2010/main" val="153431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Billings’ 1935 map, showing the Northey Hill fault displacing a</a:t>
            </a:r>
            <a:r>
              <a:rPr lang="en-US" baseline="0" dirty="0" smtClean="0"/>
              <a:t> stratigraphic syncline, with Littleton Formation in the center.  Rocks are older both to the west and to the east.  The Garnet Hill structure continues at least 70 miles SW.  The Salmon Hill Brook structure plunges SW. *  If these are truly synclines, they should plunge NE toward the younger rocks.  * Let’s look at Billings’ line of cross section.</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8</a:t>
            </a:fld>
            <a:endParaRPr lang="en-US" dirty="0"/>
          </a:p>
        </p:txBody>
      </p:sp>
    </p:spTree>
    <p:extLst>
      <p:ext uri="{BB962C8B-B14F-4D97-AF65-F5344CB8AC3E}">
        <p14:creationId xmlns:p14="http://schemas.microsoft.com/office/powerpoint/2010/main" val="214892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zoom in on the cross section through Northey</a:t>
            </a:r>
            <a:r>
              <a:rPr lang="en-US" baseline="0" dirty="0" smtClean="0"/>
              <a:t> Hill. *</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9</a:t>
            </a:fld>
            <a:endParaRPr lang="en-US" dirty="0"/>
          </a:p>
        </p:txBody>
      </p:sp>
    </p:spTree>
    <p:extLst>
      <p:ext uri="{BB962C8B-B14F-4D97-AF65-F5344CB8AC3E}">
        <p14:creationId xmlns:p14="http://schemas.microsoft.com/office/powerpoint/2010/main" val="3730402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215434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129015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198658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285623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26851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30845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145606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77166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380799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233507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A2697A-9740-4327-AF2B-BEE35122F56C}" type="datetimeFigureOut">
              <a:rPr lang="en-US" smtClean="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C57251-62FD-4D87-BDB8-EDDA881860D9}" type="slidenum">
              <a:rPr lang="en-US" smtClean="0"/>
              <a:t>‹#›</a:t>
            </a:fld>
            <a:endParaRPr lang="en-US" dirty="0"/>
          </a:p>
        </p:txBody>
      </p:sp>
    </p:spTree>
    <p:extLst>
      <p:ext uri="{BB962C8B-B14F-4D97-AF65-F5344CB8AC3E}">
        <p14:creationId xmlns:p14="http://schemas.microsoft.com/office/powerpoint/2010/main" val="384952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2697A-9740-4327-AF2B-BEE35122F56C}" type="datetimeFigureOut">
              <a:rPr lang="en-US" smtClean="0"/>
              <a:t>3/20/2016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57251-62FD-4D87-BDB8-EDDA881860D9}" type="slidenum">
              <a:rPr lang="en-US" smtClean="0"/>
              <a:t>‹#›</a:t>
            </a:fld>
            <a:endParaRPr lang="en-US" dirty="0"/>
          </a:p>
        </p:txBody>
      </p:sp>
    </p:spTree>
    <p:extLst>
      <p:ext uri="{BB962C8B-B14F-4D97-AF65-F5344CB8AC3E}">
        <p14:creationId xmlns:p14="http://schemas.microsoft.com/office/powerpoint/2010/main" val="32050954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31958" y="-143899"/>
            <a:ext cx="3692842" cy="70104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980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4610100" y="559355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117025" y="3799005"/>
            <a:ext cx="2073904" cy="369332"/>
          </a:xfrm>
          <a:prstGeom prst="rect">
            <a:avLst/>
          </a:prstGeom>
          <a:noFill/>
        </p:spPr>
        <p:txBody>
          <a:bodyPr wrap="square" rtlCol="0">
            <a:spAutoFit/>
          </a:bodyPr>
          <a:lstStyle/>
          <a:p>
            <a:r>
              <a:rPr lang="en-US" b="1" dirty="0" smtClean="0"/>
              <a:t>Northey Hill “line”</a:t>
            </a:r>
            <a:endParaRPr lang="en-US" b="1" dirty="0"/>
          </a:p>
        </p:txBody>
      </p:sp>
      <p:sp>
        <p:nvSpPr>
          <p:cNvPr id="79" name="TextBox 78"/>
          <p:cNvSpPr txBox="1"/>
          <p:nvPr/>
        </p:nvSpPr>
        <p:spPr>
          <a:xfrm>
            <a:off x="467833" y="440532"/>
            <a:ext cx="6129704" cy="2862322"/>
          </a:xfrm>
          <a:prstGeom prst="rect">
            <a:avLst/>
          </a:prstGeom>
          <a:noFill/>
          <a:ln>
            <a:solidFill>
              <a:schemeClr val="tx1"/>
            </a:solidFill>
          </a:ln>
        </p:spPr>
        <p:txBody>
          <a:bodyPr wrap="square" rtlCol="0">
            <a:spAutoFit/>
          </a:bodyPr>
          <a:lstStyle/>
          <a:p>
            <a:endParaRPr lang="en-US" dirty="0" smtClean="0"/>
          </a:p>
          <a:p>
            <a:r>
              <a:rPr lang="en-US" b="1" dirty="0" smtClean="0"/>
              <a:t>NORTHEY  HILL  “LINE”,  WESTERN  NEW  HAMPSHIRE:</a:t>
            </a:r>
          </a:p>
          <a:p>
            <a:r>
              <a:rPr lang="en-US" b="1" dirty="0" smtClean="0"/>
              <a:t>SINISTRAL  SHEAR  ZONE  DUE  TO  LATE  PALEOZOIC  JOSTLING</a:t>
            </a:r>
          </a:p>
          <a:p>
            <a:r>
              <a:rPr lang="en-US" b="1" dirty="0" smtClean="0"/>
              <a:t>OF  DEEP-SEATED  LAURENTIA-GANDER  SUTURE?</a:t>
            </a:r>
          </a:p>
          <a:p>
            <a:endParaRPr lang="en-US" b="1" dirty="0" smtClean="0"/>
          </a:p>
          <a:p>
            <a:pPr algn="ctr"/>
            <a:r>
              <a:rPr lang="en-US" b="1" dirty="0" smtClean="0"/>
              <a:t>Peter J. Thompson</a:t>
            </a:r>
          </a:p>
          <a:p>
            <a:pPr algn="ctr"/>
            <a:endParaRPr lang="en-US" b="1" dirty="0" smtClean="0"/>
          </a:p>
          <a:p>
            <a:pPr algn="ctr"/>
            <a:r>
              <a:rPr lang="en-US" dirty="0" smtClean="0"/>
              <a:t>Work supported by Statemap projects, 2012-present,</a:t>
            </a:r>
          </a:p>
          <a:p>
            <a:pPr algn="ctr"/>
            <a:r>
              <a:rPr lang="en-US" dirty="0" smtClean="0"/>
              <a:t>USGS and New Hampshire Geological Survey</a:t>
            </a:r>
          </a:p>
          <a:p>
            <a:pPr algn="ctr"/>
            <a:endParaRPr lang="en-US" dirty="0"/>
          </a:p>
        </p:txBody>
      </p:sp>
      <p:grpSp>
        <p:nvGrpSpPr>
          <p:cNvPr id="48" name="Group 47"/>
          <p:cNvGrpSpPr/>
          <p:nvPr/>
        </p:nvGrpSpPr>
        <p:grpSpPr>
          <a:xfrm>
            <a:off x="1727200" y="5149009"/>
            <a:ext cx="347601" cy="934719"/>
            <a:chOff x="1727200" y="5149009"/>
            <a:chExt cx="347601" cy="934719"/>
          </a:xfrm>
        </p:grpSpPr>
        <p:sp>
          <p:nvSpPr>
            <p:cNvPr id="82" name="Rectangle 81"/>
            <p:cNvSpPr/>
            <p:nvPr/>
          </p:nvSpPr>
          <p:spPr>
            <a:xfrm>
              <a:off x="1727200" y="5713412"/>
              <a:ext cx="344329" cy="121919"/>
            </a:xfrm>
            <a:prstGeom prst="rect">
              <a:avLst/>
            </a:prstGeom>
            <a:solidFill>
              <a:srgbClr val="CDBC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1727200" y="5149009"/>
              <a:ext cx="347601" cy="121919"/>
            </a:xfrm>
            <a:prstGeom prst="rect">
              <a:avLst/>
            </a:prstGeom>
            <a:solidFill>
              <a:srgbClr val="25C6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1727200" y="5428409"/>
              <a:ext cx="347601" cy="121919"/>
            </a:xfrm>
            <a:prstGeom prst="rect">
              <a:avLst/>
            </a:prstGeom>
            <a:solidFill>
              <a:srgbClr val="A7C7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1727200" y="5961809"/>
              <a:ext cx="347601" cy="121919"/>
            </a:xfrm>
            <a:prstGeom prst="rect">
              <a:avLst/>
            </a:prstGeom>
            <a:solidFill>
              <a:srgbClr val="4794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5" name="TextBox 94"/>
          <p:cNvSpPr txBox="1"/>
          <p:nvPr/>
        </p:nvSpPr>
        <p:spPr>
          <a:xfrm>
            <a:off x="2207970" y="4473705"/>
            <a:ext cx="4917536" cy="2031325"/>
          </a:xfrm>
          <a:prstGeom prst="rect">
            <a:avLst/>
          </a:prstGeom>
          <a:noFill/>
        </p:spPr>
        <p:txBody>
          <a:bodyPr wrap="square" rtlCol="0">
            <a:spAutoFit/>
          </a:bodyPr>
          <a:lstStyle/>
          <a:p>
            <a:r>
              <a:rPr lang="en-US" u="sng" dirty="0" smtClean="0"/>
              <a:t>Acadian thrust nappes:</a:t>
            </a:r>
            <a:endParaRPr lang="en-US" dirty="0" smtClean="0"/>
          </a:p>
          <a:p>
            <a:endParaRPr lang="en-US" dirty="0" smtClean="0"/>
          </a:p>
          <a:p>
            <a:r>
              <a:rPr lang="en-US" dirty="0"/>
              <a:t>Central Maine </a:t>
            </a:r>
            <a:r>
              <a:rPr lang="en-US" dirty="0" smtClean="0"/>
              <a:t>sequence</a:t>
            </a:r>
            <a:endParaRPr lang="en-US" dirty="0"/>
          </a:p>
          <a:p>
            <a:r>
              <a:rPr lang="en-US" dirty="0" smtClean="0"/>
              <a:t>Monadnock sequence</a:t>
            </a:r>
          </a:p>
          <a:p>
            <a:r>
              <a:rPr lang="en-US" dirty="0" smtClean="0"/>
              <a:t>Bronson </a:t>
            </a:r>
            <a:r>
              <a:rPr lang="en-US" dirty="0"/>
              <a:t>Hill </a:t>
            </a:r>
            <a:r>
              <a:rPr lang="en-US" dirty="0" smtClean="0"/>
              <a:t>sequence</a:t>
            </a:r>
          </a:p>
          <a:p>
            <a:r>
              <a:rPr lang="en-US" dirty="0" smtClean="0"/>
              <a:t>Vermont </a:t>
            </a:r>
            <a:r>
              <a:rPr lang="en-US" dirty="0"/>
              <a:t>sequence</a:t>
            </a:r>
          </a:p>
          <a:p>
            <a:endParaRPr lang="en-US" dirty="0"/>
          </a:p>
        </p:txBody>
      </p:sp>
      <p:sp>
        <p:nvSpPr>
          <p:cNvPr id="11" name="Rectangle 10"/>
          <p:cNvSpPr/>
          <p:nvPr/>
        </p:nvSpPr>
        <p:spPr>
          <a:xfrm>
            <a:off x="331559" y="301374"/>
            <a:ext cx="6424616" cy="32047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6872664" y="-22834"/>
            <a:ext cx="3817922" cy="6858000"/>
            <a:chOff x="6872664" y="-22834"/>
            <a:chExt cx="3817922" cy="6858000"/>
          </a:xfrm>
        </p:grpSpPr>
        <p:grpSp>
          <p:nvGrpSpPr>
            <p:cNvPr id="28" name="Group 27"/>
            <p:cNvGrpSpPr/>
            <p:nvPr/>
          </p:nvGrpSpPr>
          <p:grpSpPr>
            <a:xfrm>
              <a:off x="6999665" y="-22834"/>
              <a:ext cx="3690921" cy="6858000"/>
              <a:chOff x="4260174" y="-22834"/>
              <a:chExt cx="3636422" cy="6858000"/>
            </a:xfrm>
          </p:grpSpPr>
          <p:grpSp>
            <p:nvGrpSpPr>
              <p:cNvPr id="26" name="Group 25"/>
              <p:cNvGrpSpPr/>
              <p:nvPr/>
            </p:nvGrpSpPr>
            <p:grpSpPr>
              <a:xfrm>
                <a:off x="4260174" y="-22834"/>
                <a:ext cx="3636422" cy="6858000"/>
                <a:chOff x="4260170" y="-22834"/>
                <a:chExt cx="3636417" cy="6858000"/>
              </a:xfrm>
            </p:grpSpPr>
            <p:grpSp>
              <p:nvGrpSpPr>
                <p:cNvPr id="139" name="Group 138"/>
                <p:cNvGrpSpPr/>
                <p:nvPr/>
              </p:nvGrpSpPr>
              <p:grpSpPr>
                <a:xfrm>
                  <a:off x="4260170" y="-22834"/>
                  <a:ext cx="3636417" cy="6858000"/>
                  <a:chOff x="4260170" y="-22834"/>
                  <a:chExt cx="3636417" cy="6858000"/>
                </a:xfrm>
              </p:grpSpPr>
              <p:grpSp>
                <p:nvGrpSpPr>
                  <p:cNvPr id="135" name="Group 134"/>
                  <p:cNvGrpSpPr/>
                  <p:nvPr/>
                </p:nvGrpSpPr>
                <p:grpSpPr>
                  <a:xfrm>
                    <a:off x="4260170" y="-22834"/>
                    <a:ext cx="3636417" cy="6858000"/>
                    <a:chOff x="4260170" y="-22834"/>
                    <a:chExt cx="3636417" cy="6858000"/>
                  </a:xfrm>
                </p:grpSpPr>
                <p:grpSp>
                  <p:nvGrpSpPr>
                    <p:cNvPr id="133" name="Group 132"/>
                    <p:cNvGrpSpPr/>
                    <p:nvPr/>
                  </p:nvGrpSpPr>
                  <p:grpSpPr>
                    <a:xfrm>
                      <a:off x="4260170" y="-22834"/>
                      <a:ext cx="3636417" cy="6858000"/>
                      <a:chOff x="4260170" y="-22834"/>
                      <a:chExt cx="3636417" cy="6858000"/>
                    </a:xfrm>
                  </p:grpSpPr>
                  <p:grpSp>
                    <p:nvGrpSpPr>
                      <p:cNvPr id="128" name="Group 127"/>
                      <p:cNvGrpSpPr/>
                      <p:nvPr/>
                    </p:nvGrpSpPr>
                    <p:grpSpPr>
                      <a:xfrm>
                        <a:off x="4260170" y="-22834"/>
                        <a:ext cx="3636417" cy="6858000"/>
                        <a:chOff x="4260170" y="-22834"/>
                        <a:chExt cx="3636417" cy="6858000"/>
                      </a:xfrm>
                    </p:grpSpPr>
                    <p:grpSp>
                      <p:nvGrpSpPr>
                        <p:cNvPr id="120" name="Group 119"/>
                        <p:cNvGrpSpPr/>
                        <p:nvPr/>
                      </p:nvGrpSpPr>
                      <p:grpSpPr>
                        <a:xfrm>
                          <a:off x="4260170" y="-22834"/>
                          <a:ext cx="3636417" cy="6858000"/>
                          <a:chOff x="4258741" y="-22834"/>
                          <a:chExt cx="3636417" cy="6858000"/>
                        </a:xfrm>
                      </p:grpSpPr>
                      <p:grpSp>
                        <p:nvGrpSpPr>
                          <p:cNvPr id="116" name="Group 115"/>
                          <p:cNvGrpSpPr/>
                          <p:nvPr/>
                        </p:nvGrpSpPr>
                        <p:grpSpPr>
                          <a:xfrm>
                            <a:off x="4258741" y="-22834"/>
                            <a:ext cx="3636417" cy="6858000"/>
                            <a:chOff x="4258741" y="-22834"/>
                            <a:chExt cx="3636417" cy="6858000"/>
                          </a:xfrm>
                        </p:grpSpPr>
                        <p:grpSp>
                          <p:nvGrpSpPr>
                            <p:cNvPr id="110" name="Group 109"/>
                            <p:cNvGrpSpPr/>
                            <p:nvPr/>
                          </p:nvGrpSpPr>
                          <p:grpSpPr>
                            <a:xfrm>
                              <a:off x="4258741" y="-22834"/>
                              <a:ext cx="3636417" cy="6858000"/>
                              <a:chOff x="4258741" y="-22834"/>
                              <a:chExt cx="3636417" cy="6858000"/>
                            </a:xfrm>
                          </p:grpSpPr>
                          <p:grpSp>
                            <p:nvGrpSpPr>
                              <p:cNvPr id="74" name="Group 73"/>
                              <p:cNvGrpSpPr/>
                              <p:nvPr/>
                            </p:nvGrpSpPr>
                            <p:grpSpPr>
                              <a:xfrm>
                                <a:off x="4258741" y="-22834"/>
                                <a:ext cx="3636417" cy="6858000"/>
                                <a:chOff x="4258741" y="-22834"/>
                                <a:chExt cx="3636417" cy="6858000"/>
                              </a:xfrm>
                            </p:grpSpPr>
                            <p:grpSp>
                              <p:nvGrpSpPr>
                                <p:cNvPr id="22" name="Group 21"/>
                                <p:cNvGrpSpPr/>
                                <p:nvPr/>
                              </p:nvGrpSpPr>
                              <p:grpSpPr>
                                <a:xfrm>
                                  <a:off x="4258741" y="-22834"/>
                                  <a:ext cx="3636417" cy="6858000"/>
                                  <a:chOff x="4258741" y="-22834"/>
                                  <a:chExt cx="3636417" cy="6858000"/>
                                </a:xfrm>
                              </p:grpSpPr>
                              <p:grpSp>
                                <p:nvGrpSpPr>
                                  <p:cNvPr id="20" name="Group 19"/>
                                  <p:cNvGrpSpPr/>
                                  <p:nvPr/>
                                </p:nvGrpSpPr>
                                <p:grpSpPr>
                                  <a:xfrm>
                                    <a:off x="4258741" y="-22834"/>
                                    <a:ext cx="3636417" cy="6858000"/>
                                    <a:chOff x="4258741" y="-22834"/>
                                    <a:chExt cx="3636417" cy="6858000"/>
                                  </a:xfrm>
                                </p:grpSpPr>
                                <p:grpSp>
                                  <p:nvGrpSpPr>
                                    <p:cNvPr id="19" name="Group 18"/>
                                    <p:cNvGrpSpPr/>
                                    <p:nvPr/>
                                  </p:nvGrpSpPr>
                                  <p:grpSpPr>
                                    <a:xfrm>
                                      <a:off x="4258741" y="-22834"/>
                                      <a:ext cx="3636417" cy="6858000"/>
                                      <a:chOff x="4258741" y="-22834"/>
                                      <a:chExt cx="3636417" cy="6858000"/>
                                    </a:xfrm>
                                  </p:grpSpPr>
                                  <p:grpSp>
                                    <p:nvGrpSpPr>
                                      <p:cNvPr id="30" name="Group 29"/>
                                      <p:cNvGrpSpPr/>
                                      <p:nvPr/>
                                    </p:nvGrpSpPr>
                                    <p:grpSpPr>
                                      <a:xfrm>
                                        <a:off x="4258741" y="-22834"/>
                                        <a:ext cx="3636417" cy="6858000"/>
                                        <a:chOff x="4258741" y="-22834"/>
                                        <a:chExt cx="3636417" cy="6858000"/>
                                      </a:xfrm>
                                    </p:grpSpPr>
                                    <p:grpSp>
                                      <p:nvGrpSpPr>
                                        <p:cNvPr id="25" name="Group 24"/>
                                        <p:cNvGrpSpPr/>
                                        <p:nvPr/>
                                      </p:nvGrpSpPr>
                                      <p:grpSpPr>
                                        <a:xfrm>
                                          <a:off x="4258741" y="-22834"/>
                                          <a:ext cx="3636417" cy="6858000"/>
                                          <a:chOff x="4258741" y="-22834"/>
                                          <a:chExt cx="3636417" cy="6858000"/>
                                        </a:xfrm>
                                      </p:grpSpPr>
                                      <p:grpSp>
                                        <p:nvGrpSpPr>
                                          <p:cNvPr id="15" name="Group 14"/>
                                          <p:cNvGrpSpPr/>
                                          <p:nvPr/>
                                        </p:nvGrpSpPr>
                                        <p:grpSpPr>
                                          <a:xfrm>
                                            <a:off x="4258741" y="-22834"/>
                                            <a:ext cx="3636417" cy="6858000"/>
                                            <a:chOff x="4277791" y="-8546"/>
                                            <a:chExt cx="3636417" cy="6858000"/>
                                          </a:xfrm>
                                        </p:grpSpPr>
                                        <p:grpSp>
                                          <p:nvGrpSpPr>
                                            <p:cNvPr id="13" name="Group 12"/>
                                            <p:cNvGrpSpPr/>
                                            <p:nvPr/>
                                          </p:nvGrpSpPr>
                                          <p:grpSpPr>
                                            <a:xfrm>
                                              <a:off x="4277791" y="-8546"/>
                                              <a:ext cx="3636417" cy="6858000"/>
                                              <a:chOff x="4277791" y="-8546"/>
                                              <a:chExt cx="3636417" cy="6858000"/>
                                            </a:xfrm>
                                          </p:grpSpPr>
                                          <p:grpSp>
                                            <p:nvGrpSpPr>
                                              <p:cNvPr id="8" name="Group 7"/>
                                              <p:cNvGrpSpPr/>
                                              <p:nvPr/>
                                            </p:nvGrpSpPr>
                                            <p:grpSpPr>
                                              <a:xfrm>
                                                <a:off x="4277791" y="-8546"/>
                                                <a:ext cx="3636417" cy="6858000"/>
                                                <a:chOff x="4277791" y="-8546"/>
                                                <a:chExt cx="3636417" cy="6858000"/>
                                              </a:xfrm>
                                            </p:grpSpPr>
                                            <p:grpSp>
                                              <p:nvGrpSpPr>
                                                <p:cNvPr id="6" name="Group 5"/>
                                                <p:cNvGrpSpPr/>
                                                <p:nvPr/>
                                              </p:nvGrpSpPr>
                                              <p:grpSpPr>
                                                <a:xfrm>
                                                  <a:off x="4277791" y="-8546"/>
                                                  <a:ext cx="3636417" cy="6858000"/>
                                                  <a:chOff x="4277791" y="-8546"/>
                                                  <a:chExt cx="3636417" cy="6858000"/>
                                                </a:xfrm>
                                              </p:grpSpPr>
                                              <p:grpSp>
                                                <p:nvGrpSpPr>
                                                  <p:cNvPr id="4" name="Group 3"/>
                                                  <p:cNvGrpSpPr/>
                                                  <p:nvPr/>
                                                </p:nvGrpSpPr>
                                                <p:grpSpPr>
                                                  <a:xfrm>
                                                    <a:off x="4277791" y="-8546"/>
                                                    <a:ext cx="3636417" cy="6858000"/>
                                                    <a:chOff x="4277791" y="-8546"/>
                                                    <a:chExt cx="363641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ln w="28575">
                                                      <a:solidFill>
                                                        <a:schemeClr val="bg1"/>
                                                      </a:solidFill>
                                                    </a:ln>
                                                  </p:spPr>
                                                </p:pic>
                                                <p:sp>
                                                  <p:nvSpPr>
                                                    <p:cNvPr id="3" name="Rectangle 2"/>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6"/>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11"/>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13"/>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23"/>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28"/>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20"/>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Isosceles Triangle 75"/>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Isosceles Triangle 110"/>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Isosceles Triangle 111"/>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Isosceles Triangle 116"/>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Freeform 126"/>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Isosceles Triangle 128"/>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Isosceles Triangle 129"/>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Isosceles Triangle 130"/>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Isosceles Triangle 131"/>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Isosceles Triangle 133"/>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Isosceles Triangle 135"/>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Isosceles Triangle 137"/>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Freeform 17"/>
                <p:cNvSpPr/>
                <p:nvPr/>
              </p:nvSpPr>
              <p:spPr>
                <a:xfrm>
                  <a:off x="4755356" y="4883944"/>
                  <a:ext cx="102394" cy="147637"/>
                </a:xfrm>
                <a:custGeom>
                  <a:avLst/>
                  <a:gdLst>
                    <a:gd name="connsiteX0" fmla="*/ 42863 w 102394"/>
                    <a:gd name="connsiteY0" fmla="*/ 0 h 147637"/>
                    <a:gd name="connsiteX1" fmla="*/ 0 w 102394"/>
                    <a:gd name="connsiteY1" fmla="*/ 121444 h 147637"/>
                    <a:gd name="connsiteX2" fmla="*/ 54769 w 102394"/>
                    <a:gd name="connsiteY2" fmla="*/ 147637 h 147637"/>
                    <a:gd name="connsiteX3" fmla="*/ 102394 w 102394"/>
                    <a:gd name="connsiteY3" fmla="*/ 30956 h 147637"/>
                    <a:gd name="connsiteX4" fmla="*/ 42863 w 102394"/>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4" h="147637">
                      <a:moveTo>
                        <a:pt x="42863" y="0"/>
                      </a:moveTo>
                      <a:lnTo>
                        <a:pt x="0" y="121444"/>
                      </a:lnTo>
                      <a:lnTo>
                        <a:pt x="54769" y="147637"/>
                      </a:lnTo>
                      <a:lnTo>
                        <a:pt x="102394" y="30956"/>
                      </a:lnTo>
                      <a:lnTo>
                        <a:pt x="42863" y="0"/>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4864894" y="3640931"/>
                  <a:ext cx="388144" cy="1131094"/>
                </a:xfrm>
                <a:custGeom>
                  <a:avLst/>
                  <a:gdLst>
                    <a:gd name="connsiteX0" fmla="*/ 0 w 388144"/>
                    <a:gd name="connsiteY0" fmla="*/ 1078707 h 1131094"/>
                    <a:gd name="connsiteX1" fmla="*/ 109537 w 388144"/>
                    <a:gd name="connsiteY1" fmla="*/ 871538 h 1131094"/>
                    <a:gd name="connsiteX2" fmla="*/ 150019 w 388144"/>
                    <a:gd name="connsiteY2" fmla="*/ 735807 h 1131094"/>
                    <a:gd name="connsiteX3" fmla="*/ 150019 w 388144"/>
                    <a:gd name="connsiteY3" fmla="*/ 545307 h 1131094"/>
                    <a:gd name="connsiteX4" fmla="*/ 176212 w 388144"/>
                    <a:gd name="connsiteY4" fmla="*/ 485775 h 1131094"/>
                    <a:gd name="connsiteX5" fmla="*/ 200025 w 388144"/>
                    <a:gd name="connsiteY5" fmla="*/ 435769 h 1131094"/>
                    <a:gd name="connsiteX6" fmla="*/ 216694 w 388144"/>
                    <a:gd name="connsiteY6" fmla="*/ 311944 h 1131094"/>
                    <a:gd name="connsiteX7" fmla="*/ 250031 w 388144"/>
                    <a:gd name="connsiteY7" fmla="*/ 157163 h 1131094"/>
                    <a:gd name="connsiteX8" fmla="*/ 328612 w 388144"/>
                    <a:gd name="connsiteY8" fmla="*/ 0 h 1131094"/>
                    <a:gd name="connsiteX9" fmla="*/ 385762 w 388144"/>
                    <a:gd name="connsiteY9" fmla="*/ 7144 h 1131094"/>
                    <a:gd name="connsiteX10" fmla="*/ 388144 w 388144"/>
                    <a:gd name="connsiteY10" fmla="*/ 54769 h 1131094"/>
                    <a:gd name="connsiteX11" fmla="*/ 350044 w 388144"/>
                    <a:gd name="connsiteY11" fmla="*/ 152400 h 1131094"/>
                    <a:gd name="connsiteX12" fmla="*/ 314325 w 388144"/>
                    <a:gd name="connsiteY12" fmla="*/ 252413 h 1131094"/>
                    <a:gd name="connsiteX13" fmla="*/ 307181 w 388144"/>
                    <a:gd name="connsiteY13" fmla="*/ 345282 h 1131094"/>
                    <a:gd name="connsiteX14" fmla="*/ 278606 w 388144"/>
                    <a:gd name="connsiteY14" fmla="*/ 390525 h 1131094"/>
                    <a:gd name="connsiteX15" fmla="*/ 257175 w 388144"/>
                    <a:gd name="connsiteY15" fmla="*/ 492919 h 1131094"/>
                    <a:gd name="connsiteX16" fmla="*/ 252412 w 388144"/>
                    <a:gd name="connsiteY16" fmla="*/ 716757 h 1131094"/>
                    <a:gd name="connsiteX17" fmla="*/ 202406 w 388144"/>
                    <a:gd name="connsiteY17" fmla="*/ 895350 h 1131094"/>
                    <a:gd name="connsiteX18" fmla="*/ 147637 w 388144"/>
                    <a:gd name="connsiteY18" fmla="*/ 1014413 h 1131094"/>
                    <a:gd name="connsiteX19" fmla="*/ 71437 w 388144"/>
                    <a:gd name="connsiteY19" fmla="*/ 1131094 h 1131094"/>
                    <a:gd name="connsiteX20" fmla="*/ 0 w 388144"/>
                    <a:gd name="connsiteY20" fmla="*/ 1078707 h 113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144" h="1131094">
                      <a:moveTo>
                        <a:pt x="0" y="1078707"/>
                      </a:moveTo>
                      <a:lnTo>
                        <a:pt x="109537" y="871538"/>
                      </a:lnTo>
                      <a:lnTo>
                        <a:pt x="150019" y="735807"/>
                      </a:lnTo>
                      <a:lnTo>
                        <a:pt x="150019" y="545307"/>
                      </a:lnTo>
                      <a:lnTo>
                        <a:pt x="176212" y="485775"/>
                      </a:lnTo>
                      <a:lnTo>
                        <a:pt x="200025" y="435769"/>
                      </a:lnTo>
                      <a:lnTo>
                        <a:pt x="216694" y="311944"/>
                      </a:lnTo>
                      <a:lnTo>
                        <a:pt x="250031" y="157163"/>
                      </a:lnTo>
                      <a:lnTo>
                        <a:pt x="328612" y="0"/>
                      </a:lnTo>
                      <a:lnTo>
                        <a:pt x="385762" y="7144"/>
                      </a:lnTo>
                      <a:lnTo>
                        <a:pt x="388144" y="54769"/>
                      </a:lnTo>
                      <a:lnTo>
                        <a:pt x="350044" y="152400"/>
                      </a:lnTo>
                      <a:lnTo>
                        <a:pt x="314325" y="252413"/>
                      </a:lnTo>
                      <a:lnTo>
                        <a:pt x="307181" y="345282"/>
                      </a:lnTo>
                      <a:lnTo>
                        <a:pt x="278606" y="390525"/>
                      </a:lnTo>
                      <a:lnTo>
                        <a:pt x="257175" y="492919"/>
                      </a:lnTo>
                      <a:lnTo>
                        <a:pt x="252412" y="716757"/>
                      </a:lnTo>
                      <a:lnTo>
                        <a:pt x="202406" y="895350"/>
                      </a:lnTo>
                      <a:lnTo>
                        <a:pt x="147637" y="1014413"/>
                      </a:lnTo>
                      <a:lnTo>
                        <a:pt x="71437" y="1131094"/>
                      </a:lnTo>
                      <a:lnTo>
                        <a:pt x="0" y="1078707"/>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8" name="Straight Connector 67"/>
              <p:cNvCxnSpPr/>
              <p:nvPr/>
            </p:nvCxnSpPr>
            <p:spPr>
              <a:xfrm flipV="1">
                <a:off x="4602008" y="4148138"/>
                <a:ext cx="486727" cy="1214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Freeform 68"/>
              <p:cNvSpPr/>
              <p:nvPr/>
            </p:nvSpPr>
            <p:spPr>
              <a:xfrm>
                <a:off x="5083970" y="3390900"/>
                <a:ext cx="323850" cy="766763"/>
              </a:xfrm>
              <a:custGeom>
                <a:avLst/>
                <a:gdLst>
                  <a:gd name="connsiteX0" fmla="*/ 0 w 323850"/>
                  <a:gd name="connsiteY0" fmla="*/ 766763 h 766763"/>
                  <a:gd name="connsiteX1" fmla="*/ 2381 w 323850"/>
                  <a:gd name="connsiteY1" fmla="*/ 740569 h 766763"/>
                  <a:gd name="connsiteX2" fmla="*/ 7144 w 323850"/>
                  <a:gd name="connsiteY2" fmla="*/ 731044 h 766763"/>
                  <a:gd name="connsiteX3" fmla="*/ 9525 w 323850"/>
                  <a:gd name="connsiteY3" fmla="*/ 723900 h 766763"/>
                  <a:gd name="connsiteX4" fmla="*/ 9525 w 323850"/>
                  <a:gd name="connsiteY4" fmla="*/ 676275 h 766763"/>
                  <a:gd name="connsiteX5" fmla="*/ 11906 w 323850"/>
                  <a:gd name="connsiteY5" fmla="*/ 638175 h 766763"/>
                  <a:gd name="connsiteX6" fmla="*/ 23812 w 323850"/>
                  <a:gd name="connsiteY6" fmla="*/ 616744 h 766763"/>
                  <a:gd name="connsiteX7" fmla="*/ 26194 w 323850"/>
                  <a:gd name="connsiteY7" fmla="*/ 609600 h 766763"/>
                  <a:gd name="connsiteX8" fmla="*/ 30956 w 323850"/>
                  <a:gd name="connsiteY8" fmla="*/ 602456 h 766763"/>
                  <a:gd name="connsiteX9" fmla="*/ 35719 w 323850"/>
                  <a:gd name="connsiteY9" fmla="*/ 588169 h 766763"/>
                  <a:gd name="connsiteX10" fmla="*/ 50006 w 323850"/>
                  <a:gd name="connsiteY10" fmla="*/ 566738 h 766763"/>
                  <a:gd name="connsiteX11" fmla="*/ 59531 w 323850"/>
                  <a:gd name="connsiteY11" fmla="*/ 552450 h 766763"/>
                  <a:gd name="connsiteX12" fmla="*/ 64294 w 323850"/>
                  <a:gd name="connsiteY12" fmla="*/ 545306 h 766763"/>
                  <a:gd name="connsiteX13" fmla="*/ 73819 w 323850"/>
                  <a:gd name="connsiteY13" fmla="*/ 531019 h 766763"/>
                  <a:gd name="connsiteX14" fmla="*/ 83344 w 323850"/>
                  <a:gd name="connsiteY14" fmla="*/ 516731 h 766763"/>
                  <a:gd name="connsiteX15" fmla="*/ 88106 w 323850"/>
                  <a:gd name="connsiteY15" fmla="*/ 509588 h 766763"/>
                  <a:gd name="connsiteX16" fmla="*/ 90487 w 323850"/>
                  <a:gd name="connsiteY16" fmla="*/ 502444 h 766763"/>
                  <a:gd name="connsiteX17" fmla="*/ 100012 w 323850"/>
                  <a:gd name="connsiteY17" fmla="*/ 488156 h 766763"/>
                  <a:gd name="connsiteX18" fmla="*/ 102394 w 323850"/>
                  <a:gd name="connsiteY18" fmla="*/ 481013 h 766763"/>
                  <a:gd name="connsiteX19" fmla="*/ 107156 w 323850"/>
                  <a:gd name="connsiteY19" fmla="*/ 473869 h 766763"/>
                  <a:gd name="connsiteX20" fmla="*/ 111919 w 323850"/>
                  <a:gd name="connsiteY20" fmla="*/ 459581 h 766763"/>
                  <a:gd name="connsiteX21" fmla="*/ 114300 w 323850"/>
                  <a:gd name="connsiteY21" fmla="*/ 452438 h 766763"/>
                  <a:gd name="connsiteX22" fmla="*/ 123825 w 323850"/>
                  <a:gd name="connsiteY22" fmla="*/ 438150 h 766763"/>
                  <a:gd name="connsiteX23" fmla="*/ 140494 w 323850"/>
                  <a:gd name="connsiteY23" fmla="*/ 414338 h 766763"/>
                  <a:gd name="connsiteX24" fmla="*/ 145256 w 323850"/>
                  <a:gd name="connsiteY24" fmla="*/ 407194 h 766763"/>
                  <a:gd name="connsiteX25" fmla="*/ 150019 w 323850"/>
                  <a:gd name="connsiteY25" fmla="*/ 400050 h 766763"/>
                  <a:gd name="connsiteX26" fmla="*/ 159544 w 323850"/>
                  <a:gd name="connsiteY26" fmla="*/ 371475 h 766763"/>
                  <a:gd name="connsiteX27" fmla="*/ 161925 w 323850"/>
                  <a:gd name="connsiteY27" fmla="*/ 364331 h 766763"/>
                  <a:gd name="connsiteX28" fmla="*/ 164306 w 323850"/>
                  <a:gd name="connsiteY28" fmla="*/ 357188 h 766763"/>
                  <a:gd name="connsiteX29" fmla="*/ 166687 w 323850"/>
                  <a:gd name="connsiteY29" fmla="*/ 345281 h 766763"/>
                  <a:gd name="connsiteX30" fmla="*/ 176212 w 323850"/>
                  <a:gd name="connsiteY30" fmla="*/ 330994 h 766763"/>
                  <a:gd name="connsiteX31" fmla="*/ 188119 w 323850"/>
                  <a:gd name="connsiteY31" fmla="*/ 295275 h 766763"/>
                  <a:gd name="connsiteX32" fmla="*/ 190500 w 323850"/>
                  <a:gd name="connsiteY32" fmla="*/ 288131 h 766763"/>
                  <a:gd name="connsiteX33" fmla="*/ 192881 w 323850"/>
                  <a:gd name="connsiteY33" fmla="*/ 280988 h 766763"/>
                  <a:gd name="connsiteX34" fmla="*/ 195262 w 323850"/>
                  <a:gd name="connsiteY34" fmla="*/ 271463 h 766763"/>
                  <a:gd name="connsiteX35" fmla="*/ 197644 w 323850"/>
                  <a:gd name="connsiteY35" fmla="*/ 264319 h 766763"/>
                  <a:gd name="connsiteX36" fmla="*/ 200025 w 323850"/>
                  <a:gd name="connsiteY36" fmla="*/ 252413 h 766763"/>
                  <a:gd name="connsiteX37" fmla="*/ 202406 w 323850"/>
                  <a:gd name="connsiteY37" fmla="*/ 226219 h 766763"/>
                  <a:gd name="connsiteX38" fmla="*/ 207169 w 323850"/>
                  <a:gd name="connsiteY38" fmla="*/ 200025 h 766763"/>
                  <a:gd name="connsiteX39" fmla="*/ 209550 w 323850"/>
                  <a:gd name="connsiteY39" fmla="*/ 185738 h 766763"/>
                  <a:gd name="connsiteX40" fmla="*/ 214312 w 323850"/>
                  <a:gd name="connsiteY40" fmla="*/ 178594 h 766763"/>
                  <a:gd name="connsiteX41" fmla="*/ 216694 w 323850"/>
                  <a:gd name="connsiteY41" fmla="*/ 171450 h 766763"/>
                  <a:gd name="connsiteX42" fmla="*/ 226219 w 323850"/>
                  <a:gd name="connsiteY42" fmla="*/ 157163 h 766763"/>
                  <a:gd name="connsiteX43" fmla="*/ 230981 w 323850"/>
                  <a:gd name="connsiteY43" fmla="*/ 150019 h 766763"/>
                  <a:gd name="connsiteX44" fmla="*/ 235744 w 323850"/>
                  <a:gd name="connsiteY44" fmla="*/ 135731 h 766763"/>
                  <a:gd name="connsiteX45" fmla="*/ 242887 w 323850"/>
                  <a:gd name="connsiteY45" fmla="*/ 121444 h 766763"/>
                  <a:gd name="connsiteX46" fmla="*/ 250031 w 323850"/>
                  <a:gd name="connsiteY46" fmla="*/ 114300 h 766763"/>
                  <a:gd name="connsiteX47" fmla="*/ 252412 w 323850"/>
                  <a:gd name="connsiteY47" fmla="*/ 107156 h 766763"/>
                  <a:gd name="connsiteX48" fmla="*/ 261937 w 323850"/>
                  <a:gd name="connsiteY48" fmla="*/ 92869 h 766763"/>
                  <a:gd name="connsiteX49" fmla="*/ 264319 w 323850"/>
                  <a:gd name="connsiteY49" fmla="*/ 83344 h 766763"/>
                  <a:gd name="connsiteX50" fmla="*/ 269081 w 323850"/>
                  <a:gd name="connsiteY50" fmla="*/ 76200 h 766763"/>
                  <a:gd name="connsiteX51" fmla="*/ 271462 w 323850"/>
                  <a:gd name="connsiteY51" fmla="*/ 69056 h 766763"/>
                  <a:gd name="connsiteX52" fmla="*/ 276225 w 323850"/>
                  <a:gd name="connsiteY52" fmla="*/ 61913 h 766763"/>
                  <a:gd name="connsiteX53" fmla="*/ 290512 w 323850"/>
                  <a:gd name="connsiteY53" fmla="*/ 38100 h 766763"/>
                  <a:gd name="connsiteX54" fmla="*/ 297656 w 323850"/>
                  <a:gd name="connsiteY54" fmla="*/ 30956 h 766763"/>
                  <a:gd name="connsiteX55" fmla="*/ 309562 w 323850"/>
                  <a:gd name="connsiteY55" fmla="*/ 19050 h 766763"/>
                  <a:gd name="connsiteX56" fmla="*/ 311944 w 323850"/>
                  <a:gd name="connsiteY56" fmla="*/ 11906 h 766763"/>
                  <a:gd name="connsiteX57" fmla="*/ 319087 w 323850"/>
                  <a:gd name="connsiteY57" fmla="*/ 4763 h 766763"/>
                  <a:gd name="connsiteX58" fmla="*/ 323850 w 323850"/>
                  <a:gd name="connsiteY58" fmla="*/ 0 h 76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3850" h="766763">
                    <a:moveTo>
                      <a:pt x="0" y="766763"/>
                    </a:moveTo>
                    <a:cubicBezTo>
                      <a:pt x="794" y="758032"/>
                      <a:pt x="662" y="749166"/>
                      <a:pt x="2381" y="740569"/>
                    </a:cubicBezTo>
                    <a:cubicBezTo>
                      <a:pt x="3077" y="737088"/>
                      <a:pt x="5746" y="734307"/>
                      <a:pt x="7144" y="731044"/>
                    </a:cubicBezTo>
                    <a:cubicBezTo>
                      <a:pt x="8133" y="728737"/>
                      <a:pt x="8731" y="726281"/>
                      <a:pt x="9525" y="723900"/>
                    </a:cubicBezTo>
                    <a:cubicBezTo>
                      <a:pt x="15041" y="679765"/>
                      <a:pt x="9525" y="734529"/>
                      <a:pt x="9525" y="676275"/>
                    </a:cubicBezTo>
                    <a:cubicBezTo>
                      <a:pt x="9525" y="663550"/>
                      <a:pt x="10574" y="650830"/>
                      <a:pt x="11906" y="638175"/>
                    </a:cubicBezTo>
                    <a:cubicBezTo>
                      <a:pt x="13011" y="627678"/>
                      <a:pt x="19931" y="628383"/>
                      <a:pt x="23812" y="616744"/>
                    </a:cubicBezTo>
                    <a:cubicBezTo>
                      <a:pt x="24606" y="614363"/>
                      <a:pt x="25071" y="611845"/>
                      <a:pt x="26194" y="609600"/>
                    </a:cubicBezTo>
                    <a:cubicBezTo>
                      <a:pt x="27474" y="607040"/>
                      <a:pt x="29794" y="605071"/>
                      <a:pt x="30956" y="602456"/>
                    </a:cubicBezTo>
                    <a:cubicBezTo>
                      <a:pt x="32995" y="597869"/>
                      <a:pt x="32934" y="592346"/>
                      <a:pt x="35719" y="588169"/>
                    </a:cubicBezTo>
                    <a:lnTo>
                      <a:pt x="50006" y="566738"/>
                    </a:lnTo>
                    <a:lnTo>
                      <a:pt x="59531" y="552450"/>
                    </a:lnTo>
                    <a:lnTo>
                      <a:pt x="64294" y="545306"/>
                    </a:lnTo>
                    <a:cubicBezTo>
                      <a:pt x="68848" y="531644"/>
                      <a:pt x="63414" y="544398"/>
                      <a:pt x="73819" y="531019"/>
                    </a:cubicBezTo>
                    <a:cubicBezTo>
                      <a:pt x="77333" y="526501"/>
                      <a:pt x="80169" y="521494"/>
                      <a:pt x="83344" y="516731"/>
                    </a:cubicBezTo>
                    <a:lnTo>
                      <a:pt x="88106" y="509588"/>
                    </a:lnTo>
                    <a:cubicBezTo>
                      <a:pt x="88900" y="507207"/>
                      <a:pt x="89268" y="504638"/>
                      <a:pt x="90487" y="502444"/>
                    </a:cubicBezTo>
                    <a:cubicBezTo>
                      <a:pt x="93267" y="497440"/>
                      <a:pt x="98201" y="493586"/>
                      <a:pt x="100012" y="488156"/>
                    </a:cubicBezTo>
                    <a:cubicBezTo>
                      <a:pt x="100806" y="485775"/>
                      <a:pt x="101271" y="483258"/>
                      <a:pt x="102394" y="481013"/>
                    </a:cubicBezTo>
                    <a:cubicBezTo>
                      <a:pt x="103674" y="478453"/>
                      <a:pt x="105994" y="476484"/>
                      <a:pt x="107156" y="473869"/>
                    </a:cubicBezTo>
                    <a:cubicBezTo>
                      <a:pt x="109195" y="469281"/>
                      <a:pt x="110331" y="464344"/>
                      <a:pt x="111919" y="459581"/>
                    </a:cubicBezTo>
                    <a:cubicBezTo>
                      <a:pt x="112713" y="457200"/>
                      <a:pt x="112908" y="454526"/>
                      <a:pt x="114300" y="452438"/>
                    </a:cubicBezTo>
                    <a:cubicBezTo>
                      <a:pt x="117475" y="447675"/>
                      <a:pt x="120391" y="442729"/>
                      <a:pt x="123825" y="438150"/>
                    </a:cubicBezTo>
                    <a:cubicBezTo>
                      <a:pt x="134399" y="424052"/>
                      <a:pt x="128774" y="431919"/>
                      <a:pt x="140494" y="414338"/>
                    </a:cubicBezTo>
                    <a:lnTo>
                      <a:pt x="145256" y="407194"/>
                    </a:lnTo>
                    <a:lnTo>
                      <a:pt x="150019" y="400050"/>
                    </a:lnTo>
                    <a:lnTo>
                      <a:pt x="159544" y="371475"/>
                    </a:lnTo>
                    <a:lnTo>
                      <a:pt x="161925" y="364331"/>
                    </a:lnTo>
                    <a:cubicBezTo>
                      <a:pt x="162719" y="361950"/>
                      <a:pt x="163814" y="359649"/>
                      <a:pt x="164306" y="357188"/>
                    </a:cubicBezTo>
                    <a:cubicBezTo>
                      <a:pt x="165100" y="353219"/>
                      <a:pt x="165012" y="348966"/>
                      <a:pt x="166687" y="345281"/>
                    </a:cubicBezTo>
                    <a:cubicBezTo>
                      <a:pt x="169055" y="340070"/>
                      <a:pt x="174402" y="336424"/>
                      <a:pt x="176212" y="330994"/>
                    </a:cubicBezTo>
                    <a:lnTo>
                      <a:pt x="188119" y="295275"/>
                    </a:lnTo>
                    <a:lnTo>
                      <a:pt x="190500" y="288131"/>
                    </a:lnTo>
                    <a:cubicBezTo>
                      <a:pt x="191294" y="285750"/>
                      <a:pt x="192272" y="283423"/>
                      <a:pt x="192881" y="280988"/>
                    </a:cubicBezTo>
                    <a:cubicBezTo>
                      <a:pt x="193675" y="277813"/>
                      <a:pt x="194363" y="274610"/>
                      <a:pt x="195262" y="271463"/>
                    </a:cubicBezTo>
                    <a:cubicBezTo>
                      <a:pt x="195952" y="269049"/>
                      <a:pt x="197035" y="266754"/>
                      <a:pt x="197644" y="264319"/>
                    </a:cubicBezTo>
                    <a:cubicBezTo>
                      <a:pt x="198626" y="260393"/>
                      <a:pt x="199231" y="256382"/>
                      <a:pt x="200025" y="252413"/>
                    </a:cubicBezTo>
                    <a:cubicBezTo>
                      <a:pt x="200819" y="243682"/>
                      <a:pt x="201382" y="234926"/>
                      <a:pt x="202406" y="226219"/>
                    </a:cubicBezTo>
                    <a:cubicBezTo>
                      <a:pt x="203578" y="216257"/>
                      <a:pt x="205411" y="209693"/>
                      <a:pt x="207169" y="200025"/>
                    </a:cubicBezTo>
                    <a:cubicBezTo>
                      <a:pt x="208033" y="195275"/>
                      <a:pt x="208023" y="190318"/>
                      <a:pt x="209550" y="185738"/>
                    </a:cubicBezTo>
                    <a:cubicBezTo>
                      <a:pt x="210455" y="183023"/>
                      <a:pt x="213032" y="181154"/>
                      <a:pt x="214312" y="178594"/>
                    </a:cubicBezTo>
                    <a:cubicBezTo>
                      <a:pt x="215435" y="176349"/>
                      <a:pt x="215475" y="173644"/>
                      <a:pt x="216694" y="171450"/>
                    </a:cubicBezTo>
                    <a:cubicBezTo>
                      <a:pt x="219474" y="166447"/>
                      <a:pt x="223044" y="161925"/>
                      <a:pt x="226219" y="157163"/>
                    </a:cubicBezTo>
                    <a:cubicBezTo>
                      <a:pt x="227806" y="154782"/>
                      <a:pt x="230076" y="152734"/>
                      <a:pt x="230981" y="150019"/>
                    </a:cubicBezTo>
                    <a:lnTo>
                      <a:pt x="235744" y="135731"/>
                    </a:lnTo>
                    <a:cubicBezTo>
                      <a:pt x="238130" y="128573"/>
                      <a:pt x="237759" y="127598"/>
                      <a:pt x="242887" y="121444"/>
                    </a:cubicBezTo>
                    <a:cubicBezTo>
                      <a:pt x="245043" y="118857"/>
                      <a:pt x="247650" y="116681"/>
                      <a:pt x="250031" y="114300"/>
                    </a:cubicBezTo>
                    <a:cubicBezTo>
                      <a:pt x="250825" y="111919"/>
                      <a:pt x="251193" y="109350"/>
                      <a:pt x="252412" y="107156"/>
                    </a:cubicBezTo>
                    <a:cubicBezTo>
                      <a:pt x="255192" y="102153"/>
                      <a:pt x="261937" y="92869"/>
                      <a:pt x="261937" y="92869"/>
                    </a:cubicBezTo>
                    <a:cubicBezTo>
                      <a:pt x="262731" y="89694"/>
                      <a:pt x="263030" y="86352"/>
                      <a:pt x="264319" y="83344"/>
                    </a:cubicBezTo>
                    <a:cubicBezTo>
                      <a:pt x="265446" y="80714"/>
                      <a:pt x="267801" y="78760"/>
                      <a:pt x="269081" y="76200"/>
                    </a:cubicBezTo>
                    <a:cubicBezTo>
                      <a:pt x="270203" y="73955"/>
                      <a:pt x="270339" y="71301"/>
                      <a:pt x="271462" y="69056"/>
                    </a:cubicBezTo>
                    <a:cubicBezTo>
                      <a:pt x="272742" y="66496"/>
                      <a:pt x="274805" y="64398"/>
                      <a:pt x="276225" y="61913"/>
                    </a:cubicBezTo>
                    <a:cubicBezTo>
                      <a:pt x="281237" y="53142"/>
                      <a:pt x="282742" y="45870"/>
                      <a:pt x="290512" y="38100"/>
                    </a:cubicBezTo>
                    <a:cubicBezTo>
                      <a:pt x="292893" y="35719"/>
                      <a:pt x="295500" y="33543"/>
                      <a:pt x="297656" y="30956"/>
                    </a:cubicBezTo>
                    <a:cubicBezTo>
                      <a:pt x="307578" y="19050"/>
                      <a:pt x="296466" y="27782"/>
                      <a:pt x="309562" y="19050"/>
                    </a:cubicBezTo>
                    <a:cubicBezTo>
                      <a:pt x="310356" y="16669"/>
                      <a:pt x="310552" y="13995"/>
                      <a:pt x="311944" y="11906"/>
                    </a:cubicBezTo>
                    <a:cubicBezTo>
                      <a:pt x="313812" y="9104"/>
                      <a:pt x="316706" y="7144"/>
                      <a:pt x="319087" y="4763"/>
                    </a:cubicBezTo>
                    <a:lnTo>
                      <a:pt x="32385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a:off x="5410199" y="2890838"/>
                <a:ext cx="219075" cy="509587"/>
              </a:xfrm>
              <a:custGeom>
                <a:avLst/>
                <a:gdLst>
                  <a:gd name="connsiteX0" fmla="*/ 0 w 219075"/>
                  <a:gd name="connsiteY0" fmla="*/ 509587 h 509587"/>
                  <a:gd name="connsiteX1" fmla="*/ 4763 w 219075"/>
                  <a:gd name="connsiteY1" fmla="*/ 464343 h 509587"/>
                  <a:gd name="connsiteX2" fmla="*/ 9525 w 219075"/>
                  <a:gd name="connsiteY2" fmla="*/ 438150 h 509587"/>
                  <a:gd name="connsiteX3" fmla="*/ 14288 w 219075"/>
                  <a:gd name="connsiteY3" fmla="*/ 369093 h 509587"/>
                  <a:gd name="connsiteX4" fmla="*/ 16669 w 219075"/>
                  <a:gd name="connsiteY4" fmla="*/ 361950 h 509587"/>
                  <a:gd name="connsiteX5" fmla="*/ 21431 w 219075"/>
                  <a:gd name="connsiteY5" fmla="*/ 354806 h 509587"/>
                  <a:gd name="connsiteX6" fmla="*/ 26194 w 219075"/>
                  <a:gd name="connsiteY6" fmla="*/ 340518 h 509587"/>
                  <a:gd name="connsiteX7" fmla="*/ 33338 w 219075"/>
                  <a:gd name="connsiteY7" fmla="*/ 326231 h 509587"/>
                  <a:gd name="connsiteX8" fmla="*/ 40481 w 219075"/>
                  <a:gd name="connsiteY8" fmla="*/ 321468 h 509587"/>
                  <a:gd name="connsiteX9" fmla="*/ 50006 w 219075"/>
                  <a:gd name="connsiteY9" fmla="*/ 307181 h 509587"/>
                  <a:gd name="connsiteX10" fmla="*/ 54769 w 219075"/>
                  <a:gd name="connsiteY10" fmla="*/ 300037 h 509587"/>
                  <a:gd name="connsiteX11" fmla="*/ 71438 w 219075"/>
                  <a:gd name="connsiteY11" fmla="*/ 288131 h 509587"/>
                  <a:gd name="connsiteX12" fmla="*/ 83344 w 219075"/>
                  <a:gd name="connsiteY12" fmla="*/ 276225 h 509587"/>
                  <a:gd name="connsiteX13" fmla="*/ 104775 w 219075"/>
                  <a:gd name="connsiteY13" fmla="*/ 266700 h 509587"/>
                  <a:gd name="connsiteX14" fmla="*/ 116681 w 219075"/>
                  <a:gd name="connsiteY14" fmla="*/ 252412 h 509587"/>
                  <a:gd name="connsiteX15" fmla="*/ 121444 w 219075"/>
                  <a:gd name="connsiteY15" fmla="*/ 238125 h 509587"/>
                  <a:gd name="connsiteX16" fmla="*/ 128588 w 219075"/>
                  <a:gd name="connsiteY16" fmla="*/ 223837 h 509587"/>
                  <a:gd name="connsiteX17" fmla="*/ 135731 w 219075"/>
                  <a:gd name="connsiteY17" fmla="*/ 190500 h 509587"/>
                  <a:gd name="connsiteX18" fmla="*/ 140494 w 219075"/>
                  <a:gd name="connsiteY18" fmla="*/ 171450 h 509587"/>
                  <a:gd name="connsiteX19" fmla="*/ 142875 w 219075"/>
                  <a:gd name="connsiteY19" fmla="*/ 161925 h 509587"/>
                  <a:gd name="connsiteX20" fmla="*/ 145256 w 219075"/>
                  <a:gd name="connsiteY20" fmla="*/ 154781 h 509587"/>
                  <a:gd name="connsiteX21" fmla="*/ 152400 w 219075"/>
                  <a:gd name="connsiteY21" fmla="*/ 123825 h 509587"/>
                  <a:gd name="connsiteX22" fmla="*/ 161925 w 219075"/>
                  <a:gd name="connsiteY22" fmla="*/ 109537 h 509587"/>
                  <a:gd name="connsiteX23" fmla="*/ 169069 w 219075"/>
                  <a:gd name="connsiteY23" fmla="*/ 95250 h 509587"/>
                  <a:gd name="connsiteX24" fmla="*/ 178594 w 219075"/>
                  <a:gd name="connsiteY24" fmla="*/ 71437 h 509587"/>
                  <a:gd name="connsiteX25" fmla="*/ 188119 w 219075"/>
                  <a:gd name="connsiteY25" fmla="*/ 57150 h 509587"/>
                  <a:gd name="connsiteX26" fmla="*/ 197644 w 219075"/>
                  <a:gd name="connsiteY26" fmla="*/ 40481 h 509587"/>
                  <a:gd name="connsiteX27" fmla="*/ 200025 w 219075"/>
                  <a:gd name="connsiteY27" fmla="*/ 33337 h 509587"/>
                  <a:gd name="connsiteX28" fmla="*/ 207169 w 219075"/>
                  <a:gd name="connsiteY28" fmla="*/ 28575 h 509587"/>
                  <a:gd name="connsiteX29" fmla="*/ 211931 w 219075"/>
                  <a:gd name="connsiteY29" fmla="*/ 14287 h 509587"/>
                  <a:gd name="connsiteX30" fmla="*/ 214313 w 219075"/>
                  <a:gd name="connsiteY30" fmla="*/ 7143 h 509587"/>
                  <a:gd name="connsiteX31" fmla="*/ 219075 w 219075"/>
                  <a:gd name="connsiteY31"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075" h="509587">
                    <a:moveTo>
                      <a:pt x="0" y="509587"/>
                    </a:moveTo>
                    <a:cubicBezTo>
                      <a:pt x="5183" y="483671"/>
                      <a:pt x="394" y="510211"/>
                      <a:pt x="4763" y="464343"/>
                    </a:cubicBezTo>
                    <a:cubicBezTo>
                      <a:pt x="6076" y="450560"/>
                      <a:pt x="6676" y="449549"/>
                      <a:pt x="9525" y="438150"/>
                    </a:cubicBezTo>
                    <a:cubicBezTo>
                      <a:pt x="10634" y="411532"/>
                      <a:pt x="8472" y="392356"/>
                      <a:pt x="14288" y="369093"/>
                    </a:cubicBezTo>
                    <a:cubicBezTo>
                      <a:pt x="14897" y="366658"/>
                      <a:pt x="15547" y="364195"/>
                      <a:pt x="16669" y="361950"/>
                    </a:cubicBezTo>
                    <a:cubicBezTo>
                      <a:pt x="17949" y="359390"/>
                      <a:pt x="20269" y="357421"/>
                      <a:pt x="21431" y="354806"/>
                    </a:cubicBezTo>
                    <a:cubicBezTo>
                      <a:pt x="23470" y="350218"/>
                      <a:pt x="24606" y="345281"/>
                      <a:pt x="26194" y="340518"/>
                    </a:cubicBezTo>
                    <a:cubicBezTo>
                      <a:pt x="28131" y="334707"/>
                      <a:pt x="28721" y="330848"/>
                      <a:pt x="33338" y="326231"/>
                    </a:cubicBezTo>
                    <a:cubicBezTo>
                      <a:pt x="35362" y="324207"/>
                      <a:pt x="38100" y="323056"/>
                      <a:pt x="40481" y="321468"/>
                    </a:cubicBezTo>
                    <a:lnTo>
                      <a:pt x="50006" y="307181"/>
                    </a:lnTo>
                    <a:cubicBezTo>
                      <a:pt x="51594" y="304800"/>
                      <a:pt x="52479" y="301754"/>
                      <a:pt x="54769" y="300037"/>
                    </a:cubicBezTo>
                    <a:cubicBezTo>
                      <a:pt x="66583" y="291176"/>
                      <a:pt x="60992" y="295094"/>
                      <a:pt x="71438" y="288131"/>
                    </a:cubicBezTo>
                    <a:cubicBezTo>
                      <a:pt x="75783" y="281612"/>
                      <a:pt x="75823" y="279568"/>
                      <a:pt x="83344" y="276225"/>
                    </a:cubicBezTo>
                    <a:cubicBezTo>
                      <a:pt x="96688" y="270294"/>
                      <a:pt x="95539" y="274396"/>
                      <a:pt x="104775" y="266700"/>
                    </a:cubicBezTo>
                    <a:cubicBezTo>
                      <a:pt x="108735" y="263400"/>
                      <a:pt x="114477" y="257372"/>
                      <a:pt x="116681" y="252412"/>
                    </a:cubicBezTo>
                    <a:cubicBezTo>
                      <a:pt x="118720" y="247825"/>
                      <a:pt x="118660" y="242302"/>
                      <a:pt x="121444" y="238125"/>
                    </a:cubicBezTo>
                    <a:cubicBezTo>
                      <a:pt x="127598" y="228892"/>
                      <a:pt x="125301" y="233696"/>
                      <a:pt x="128588" y="223837"/>
                    </a:cubicBezTo>
                    <a:cubicBezTo>
                      <a:pt x="133752" y="182520"/>
                      <a:pt x="127251" y="224418"/>
                      <a:pt x="135731" y="190500"/>
                    </a:cubicBezTo>
                    <a:lnTo>
                      <a:pt x="140494" y="171450"/>
                    </a:lnTo>
                    <a:cubicBezTo>
                      <a:pt x="141288" y="168275"/>
                      <a:pt x="141840" y="165030"/>
                      <a:pt x="142875" y="161925"/>
                    </a:cubicBezTo>
                    <a:lnTo>
                      <a:pt x="145256" y="154781"/>
                    </a:lnTo>
                    <a:cubicBezTo>
                      <a:pt x="146354" y="147099"/>
                      <a:pt x="147647" y="130955"/>
                      <a:pt x="152400" y="123825"/>
                    </a:cubicBezTo>
                    <a:cubicBezTo>
                      <a:pt x="155575" y="119062"/>
                      <a:pt x="160115" y="114967"/>
                      <a:pt x="161925" y="109537"/>
                    </a:cubicBezTo>
                    <a:cubicBezTo>
                      <a:pt x="165211" y="99678"/>
                      <a:pt x="162913" y="104481"/>
                      <a:pt x="169069" y="95250"/>
                    </a:cubicBezTo>
                    <a:cubicBezTo>
                      <a:pt x="172477" y="85023"/>
                      <a:pt x="173336" y="80199"/>
                      <a:pt x="178594" y="71437"/>
                    </a:cubicBezTo>
                    <a:cubicBezTo>
                      <a:pt x="181539" y="66529"/>
                      <a:pt x="185560" y="62270"/>
                      <a:pt x="188119" y="57150"/>
                    </a:cubicBezTo>
                    <a:cubicBezTo>
                      <a:pt x="194161" y="45065"/>
                      <a:pt x="190912" y="50578"/>
                      <a:pt x="197644" y="40481"/>
                    </a:cubicBezTo>
                    <a:cubicBezTo>
                      <a:pt x="198438" y="38100"/>
                      <a:pt x="198457" y="35297"/>
                      <a:pt x="200025" y="33337"/>
                    </a:cubicBezTo>
                    <a:cubicBezTo>
                      <a:pt x="201813" y="31102"/>
                      <a:pt x="205652" y="31002"/>
                      <a:pt x="207169" y="28575"/>
                    </a:cubicBezTo>
                    <a:cubicBezTo>
                      <a:pt x="209830" y="24318"/>
                      <a:pt x="210343" y="19050"/>
                      <a:pt x="211931" y="14287"/>
                    </a:cubicBezTo>
                    <a:cubicBezTo>
                      <a:pt x="212725" y="11906"/>
                      <a:pt x="212921" y="9232"/>
                      <a:pt x="214313" y="7143"/>
                    </a:cubicBezTo>
                    <a:lnTo>
                      <a:pt x="21907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p:cNvCxnSpPr/>
              <p:nvPr/>
            </p:nvCxnSpPr>
            <p:spPr>
              <a:xfrm flipH="1">
                <a:off x="5631656" y="2586038"/>
                <a:ext cx="323850" cy="307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6872664" y="1094173"/>
              <a:ext cx="1618262" cy="106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895973" y="1220705"/>
              <a:ext cx="1954298" cy="646331"/>
            </a:xfrm>
            <a:prstGeom prst="rect">
              <a:avLst/>
            </a:prstGeom>
            <a:solidFill>
              <a:schemeClr val="bg1"/>
            </a:solidFill>
          </p:spPr>
          <p:txBody>
            <a:bodyPr wrap="square" rtlCol="0">
              <a:spAutoFit/>
            </a:bodyPr>
            <a:lstStyle/>
            <a:p>
              <a:pPr algn="ctr"/>
              <a:r>
                <a:rPr lang="en-US" sz="1200" dirty="0" smtClean="0"/>
                <a:t>Simplified Bedrock Geology of New Hampshire</a:t>
              </a:r>
            </a:p>
            <a:p>
              <a:pPr algn="ctr"/>
              <a:r>
                <a:rPr lang="en-US" sz="1200" dirty="0"/>
                <a:t>a</a:t>
              </a:r>
              <a:r>
                <a:rPr lang="en-US" sz="1200" dirty="0" smtClean="0"/>
                <a:t>fter Lyons et al., 1997</a:t>
              </a:r>
              <a:endParaRPr lang="en-US" sz="1200" dirty="0"/>
            </a:p>
          </p:txBody>
        </p:sp>
      </p:grpSp>
      <p:cxnSp>
        <p:nvCxnSpPr>
          <p:cNvPr id="44" name="Straight Arrow Connector 43"/>
          <p:cNvCxnSpPr/>
          <p:nvPr/>
        </p:nvCxnSpPr>
        <p:spPr>
          <a:xfrm>
            <a:off x="6511212" y="4203382"/>
            <a:ext cx="1198638" cy="1689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549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81449" y="-1476518"/>
            <a:ext cx="12430528" cy="43372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304351" y="5272457"/>
            <a:ext cx="1594021" cy="369332"/>
          </a:xfrm>
          <a:prstGeom prst="rect">
            <a:avLst/>
          </a:prstGeom>
          <a:noFill/>
        </p:spPr>
        <p:txBody>
          <a:bodyPr wrap="square" rtlCol="0">
            <a:spAutoFit/>
          </a:bodyPr>
          <a:lstStyle/>
          <a:p>
            <a:r>
              <a:rPr lang="en-US" dirty="0" smtClean="0"/>
              <a:t>Billings, 1935</a:t>
            </a:r>
            <a:endParaRPr lang="en-US" dirty="0"/>
          </a:p>
        </p:txBody>
      </p:sp>
      <p:sp>
        <p:nvSpPr>
          <p:cNvPr id="7" name="Rectangle 6"/>
          <p:cNvSpPr/>
          <p:nvPr/>
        </p:nvSpPr>
        <p:spPr>
          <a:xfrm>
            <a:off x="1382232" y="1337062"/>
            <a:ext cx="9516140" cy="3591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382232" y="1313120"/>
            <a:ext cx="9516140" cy="3615070"/>
            <a:chOff x="1382232" y="1313120"/>
            <a:chExt cx="9516140" cy="3615070"/>
          </a:xfrm>
        </p:grpSpPr>
        <p:grpSp>
          <p:nvGrpSpPr>
            <p:cNvPr id="5" name="Group 4"/>
            <p:cNvGrpSpPr/>
            <p:nvPr/>
          </p:nvGrpSpPr>
          <p:grpSpPr>
            <a:xfrm>
              <a:off x="1382232" y="1313120"/>
              <a:ext cx="9516140" cy="3615070"/>
              <a:chOff x="4295553" y="85060"/>
              <a:chExt cx="5624624" cy="1605517"/>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074" t="1241" r="7509" b="75969"/>
              <a:stretch/>
            </p:blipFill>
            <p:spPr>
              <a:xfrm>
                <a:off x="4327452" y="85060"/>
                <a:ext cx="5539562" cy="1562987"/>
              </a:xfrm>
              <a:prstGeom prst="rect">
                <a:avLst/>
              </a:prstGeom>
            </p:spPr>
          </p:pic>
          <p:sp>
            <p:nvSpPr>
              <p:cNvPr id="4" name="Rectangle 3"/>
              <p:cNvSpPr/>
              <p:nvPr/>
            </p:nvSpPr>
            <p:spPr>
              <a:xfrm>
                <a:off x="4295553" y="95693"/>
                <a:ext cx="5624624" cy="15948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rot="19682719">
              <a:off x="5962798" y="2413104"/>
              <a:ext cx="525780" cy="412434"/>
              <a:chOff x="994410" y="2926080"/>
              <a:chExt cx="525780" cy="412434"/>
            </a:xfrm>
          </p:grpSpPr>
          <p:cxnSp>
            <p:nvCxnSpPr>
              <p:cNvPr id="29" name="Straight Connector 28"/>
              <p:cNvCxnSpPr/>
              <p:nvPr/>
            </p:nvCxnSpPr>
            <p:spPr>
              <a:xfrm flipV="1">
                <a:off x="994410" y="2926080"/>
                <a:ext cx="525780" cy="4124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238250" y="2926080"/>
                <a:ext cx="281940" cy="80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Freeform 7"/>
            <p:cNvSpPr/>
            <p:nvPr/>
          </p:nvSpPr>
          <p:spPr>
            <a:xfrm>
              <a:off x="5424488" y="2957513"/>
              <a:ext cx="685800" cy="1204912"/>
            </a:xfrm>
            <a:custGeom>
              <a:avLst/>
              <a:gdLst>
                <a:gd name="connsiteX0" fmla="*/ 685800 w 685800"/>
                <a:gd name="connsiteY0" fmla="*/ 0 h 1204912"/>
                <a:gd name="connsiteX1" fmla="*/ 681037 w 685800"/>
                <a:gd name="connsiteY1" fmla="*/ 33337 h 1204912"/>
                <a:gd name="connsiteX2" fmla="*/ 671512 w 685800"/>
                <a:gd name="connsiteY2" fmla="*/ 47625 h 1204912"/>
                <a:gd name="connsiteX3" fmla="*/ 657225 w 685800"/>
                <a:gd name="connsiteY3" fmla="*/ 80962 h 1204912"/>
                <a:gd name="connsiteX4" fmla="*/ 642937 w 685800"/>
                <a:gd name="connsiteY4" fmla="*/ 95250 h 1204912"/>
                <a:gd name="connsiteX5" fmla="*/ 638175 w 685800"/>
                <a:gd name="connsiteY5" fmla="*/ 114300 h 1204912"/>
                <a:gd name="connsiteX6" fmla="*/ 628650 w 685800"/>
                <a:gd name="connsiteY6" fmla="*/ 128587 h 1204912"/>
                <a:gd name="connsiteX7" fmla="*/ 623887 w 685800"/>
                <a:gd name="connsiteY7" fmla="*/ 142875 h 1204912"/>
                <a:gd name="connsiteX8" fmla="*/ 614362 w 685800"/>
                <a:gd name="connsiteY8" fmla="*/ 185737 h 1204912"/>
                <a:gd name="connsiteX9" fmla="*/ 609600 w 685800"/>
                <a:gd name="connsiteY9" fmla="*/ 204787 h 1204912"/>
                <a:gd name="connsiteX10" fmla="*/ 600075 w 685800"/>
                <a:gd name="connsiteY10" fmla="*/ 219075 h 1204912"/>
                <a:gd name="connsiteX11" fmla="*/ 576262 w 685800"/>
                <a:gd name="connsiteY11" fmla="*/ 257175 h 1204912"/>
                <a:gd name="connsiteX12" fmla="*/ 571500 w 685800"/>
                <a:gd name="connsiteY12" fmla="*/ 276225 h 1204912"/>
                <a:gd name="connsiteX13" fmla="*/ 552450 w 685800"/>
                <a:gd name="connsiteY13" fmla="*/ 304800 h 1204912"/>
                <a:gd name="connsiteX14" fmla="*/ 542925 w 685800"/>
                <a:gd name="connsiteY14" fmla="*/ 385762 h 1204912"/>
                <a:gd name="connsiteX15" fmla="*/ 533400 w 685800"/>
                <a:gd name="connsiteY15" fmla="*/ 400050 h 1204912"/>
                <a:gd name="connsiteX16" fmla="*/ 514350 w 685800"/>
                <a:gd name="connsiteY16" fmla="*/ 442912 h 1204912"/>
                <a:gd name="connsiteX17" fmla="*/ 500062 w 685800"/>
                <a:gd name="connsiteY17" fmla="*/ 452437 h 1204912"/>
                <a:gd name="connsiteX18" fmla="*/ 485775 w 685800"/>
                <a:gd name="connsiteY18" fmla="*/ 485775 h 1204912"/>
                <a:gd name="connsiteX19" fmla="*/ 476250 w 685800"/>
                <a:gd name="connsiteY19" fmla="*/ 500062 h 1204912"/>
                <a:gd name="connsiteX20" fmla="*/ 461962 w 685800"/>
                <a:gd name="connsiteY20" fmla="*/ 533400 h 1204912"/>
                <a:gd name="connsiteX21" fmla="*/ 442912 w 685800"/>
                <a:gd name="connsiteY21" fmla="*/ 561975 h 1204912"/>
                <a:gd name="connsiteX22" fmla="*/ 423862 w 685800"/>
                <a:gd name="connsiteY22" fmla="*/ 604837 h 1204912"/>
                <a:gd name="connsiteX23" fmla="*/ 414337 w 685800"/>
                <a:gd name="connsiteY23" fmla="*/ 633412 h 1204912"/>
                <a:gd name="connsiteX24" fmla="*/ 409575 w 685800"/>
                <a:gd name="connsiteY24" fmla="*/ 647700 h 1204912"/>
                <a:gd name="connsiteX25" fmla="*/ 390525 w 685800"/>
                <a:gd name="connsiteY25" fmla="*/ 676275 h 1204912"/>
                <a:gd name="connsiteX26" fmla="*/ 361950 w 685800"/>
                <a:gd name="connsiteY26" fmla="*/ 728662 h 1204912"/>
                <a:gd name="connsiteX27" fmla="*/ 347662 w 685800"/>
                <a:gd name="connsiteY27" fmla="*/ 762000 h 1204912"/>
                <a:gd name="connsiteX28" fmla="*/ 333375 w 685800"/>
                <a:gd name="connsiteY28" fmla="*/ 766762 h 1204912"/>
                <a:gd name="connsiteX29" fmla="*/ 314325 w 685800"/>
                <a:gd name="connsiteY29" fmla="*/ 795337 h 1204912"/>
                <a:gd name="connsiteX30" fmla="*/ 300037 w 685800"/>
                <a:gd name="connsiteY30" fmla="*/ 828675 h 1204912"/>
                <a:gd name="connsiteX31" fmla="*/ 271462 w 685800"/>
                <a:gd name="connsiteY31" fmla="*/ 852487 h 1204912"/>
                <a:gd name="connsiteX32" fmla="*/ 252412 w 685800"/>
                <a:gd name="connsiteY32" fmla="*/ 881062 h 1204912"/>
                <a:gd name="connsiteX33" fmla="*/ 228600 w 685800"/>
                <a:gd name="connsiteY33" fmla="*/ 909637 h 1204912"/>
                <a:gd name="connsiteX34" fmla="*/ 204787 w 685800"/>
                <a:gd name="connsiteY34" fmla="*/ 938212 h 1204912"/>
                <a:gd name="connsiteX35" fmla="*/ 200025 w 685800"/>
                <a:gd name="connsiteY35" fmla="*/ 952500 h 1204912"/>
                <a:gd name="connsiteX36" fmla="*/ 171450 w 685800"/>
                <a:gd name="connsiteY36" fmla="*/ 971550 h 1204912"/>
                <a:gd name="connsiteX37" fmla="*/ 152400 w 685800"/>
                <a:gd name="connsiteY37" fmla="*/ 995362 h 1204912"/>
                <a:gd name="connsiteX38" fmla="*/ 119062 w 685800"/>
                <a:gd name="connsiteY38" fmla="*/ 1033462 h 1204912"/>
                <a:gd name="connsiteX39" fmla="*/ 104775 w 685800"/>
                <a:gd name="connsiteY39" fmla="*/ 1062037 h 1204912"/>
                <a:gd name="connsiteX40" fmla="*/ 90487 w 685800"/>
                <a:gd name="connsiteY40" fmla="*/ 1076325 h 1204912"/>
                <a:gd name="connsiteX41" fmla="*/ 80962 w 685800"/>
                <a:gd name="connsiteY41" fmla="*/ 1090612 h 1204912"/>
                <a:gd name="connsiteX42" fmla="*/ 66675 w 685800"/>
                <a:gd name="connsiteY42" fmla="*/ 1109662 h 1204912"/>
                <a:gd name="connsiteX43" fmla="*/ 57150 w 685800"/>
                <a:gd name="connsiteY43" fmla="*/ 1123950 h 1204912"/>
                <a:gd name="connsiteX44" fmla="*/ 42862 w 685800"/>
                <a:gd name="connsiteY44" fmla="*/ 1138237 h 1204912"/>
                <a:gd name="connsiteX45" fmla="*/ 23812 w 685800"/>
                <a:gd name="connsiteY45" fmla="*/ 1166812 h 1204912"/>
                <a:gd name="connsiteX46" fmla="*/ 14287 w 685800"/>
                <a:gd name="connsiteY46" fmla="*/ 1181100 h 1204912"/>
                <a:gd name="connsiteX47" fmla="*/ 4762 w 685800"/>
                <a:gd name="connsiteY47" fmla="*/ 1195387 h 1204912"/>
                <a:gd name="connsiteX48" fmla="*/ 0 w 685800"/>
                <a:gd name="connsiteY48" fmla="*/ 1204912 h 12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800" h="1204912">
                  <a:moveTo>
                    <a:pt x="685800" y="0"/>
                  </a:moveTo>
                  <a:cubicBezTo>
                    <a:pt x="684212" y="11112"/>
                    <a:pt x="684263" y="22585"/>
                    <a:pt x="681037" y="33337"/>
                  </a:cubicBezTo>
                  <a:cubicBezTo>
                    <a:pt x="679392" y="38820"/>
                    <a:pt x="674072" y="42505"/>
                    <a:pt x="671512" y="47625"/>
                  </a:cubicBezTo>
                  <a:cubicBezTo>
                    <a:pt x="661148" y="68354"/>
                    <a:pt x="673743" y="57837"/>
                    <a:pt x="657225" y="80962"/>
                  </a:cubicBezTo>
                  <a:cubicBezTo>
                    <a:pt x="653310" y="86443"/>
                    <a:pt x="647700" y="90487"/>
                    <a:pt x="642937" y="95250"/>
                  </a:cubicBezTo>
                  <a:cubicBezTo>
                    <a:pt x="641350" y="101600"/>
                    <a:pt x="640753" y="108284"/>
                    <a:pt x="638175" y="114300"/>
                  </a:cubicBezTo>
                  <a:cubicBezTo>
                    <a:pt x="635920" y="119561"/>
                    <a:pt x="631210" y="123468"/>
                    <a:pt x="628650" y="128587"/>
                  </a:cubicBezTo>
                  <a:cubicBezTo>
                    <a:pt x="626405" y="133077"/>
                    <a:pt x="625475" y="138112"/>
                    <a:pt x="623887" y="142875"/>
                  </a:cubicBezTo>
                  <a:cubicBezTo>
                    <a:pt x="615291" y="194456"/>
                    <a:pt x="623743" y="152904"/>
                    <a:pt x="614362" y="185737"/>
                  </a:cubicBezTo>
                  <a:cubicBezTo>
                    <a:pt x="612564" y="192031"/>
                    <a:pt x="612178" y="198771"/>
                    <a:pt x="609600" y="204787"/>
                  </a:cubicBezTo>
                  <a:cubicBezTo>
                    <a:pt x="607345" y="210048"/>
                    <a:pt x="602400" y="213844"/>
                    <a:pt x="600075" y="219075"/>
                  </a:cubicBezTo>
                  <a:cubicBezTo>
                    <a:pt x="583371" y="256659"/>
                    <a:pt x="601965" y="240040"/>
                    <a:pt x="576262" y="257175"/>
                  </a:cubicBezTo>
                  <a:cubicBezTo>
                    <a:pt x="574675" y="263525"/>
                    <a:pt x="574427" y="270371"/>
                    <a:pt x="571500" y="276225"/>
                  </a:cubicBezTo>
                  <a:cubicBezTo>
                    <a:pt x="566381" y="286464"/>
                    <a:pt x="552450" y="304800"/>
                    <a:pt x="552450" y="304800"/>
                  </a:cubicBezTo>
                  <a:cubicBezTo>
                    <a:pt x="552020" y="309532"/>
                    <a:pt x="547702" y="371431"/>
                    <a:pt x="542925" y="385762"/>
                  </a:cubicBezTo>
                  <a:cubicBezTo>
                    <a:pt x="541115" y="391192"/>
                    <a:pt x="535725" y="394819"/>
                    <a:pt x="533400" y="400050"/>
                  </a:cubicBezTo>
                  <a:cubicBezTo>
                    <a:pt x="525855" y="417026"/>
                    <a:pt x="527284" y="429979"/>
                    <a:pt x="514350" y="442912"/>
                  </a:cubicBezTo>
                  <a:cubicBezTo>
                    <a:pt x="510302" y="446959"/>
                    <a:pt x="504825" y="449262"/>
                    <a:pt x="500062" y="452437"/>
                  </a:cubicBezTo>
                  <a:cubicBezTo>
                    <a:pt x="476147" y="488310"/>
                    <a:pt x="504228" y="442717"/>
                    <a:pt x="485775" y="485775"/>
                  </a:cubicBezTo>
                  <a:cubicBezTo>
                    <a:pt x="483520" y="491036"/>
                    <a:pt x="478810" y="494943"/>
                    <a:pt x="476250" y="500062"/>
                  </a:cubicBezTo>
                  <a:cubicBezTo>
                    <a:pt x="456541" y="539479"/>
                    <a:pt x="491694" y="483847"/>
                    <a:pt x="461962" y="533400"/>
                  </a:cubicBezTo>
                  <a:cubicBezTo>
                    <a:pt x="456072" y="543216"/>
                    <a:pt x="442912" y="561975"/>
                    <a:pt x="442912" y="561975"/>
                  </a:cubicBezTo>
                  <a:cubicBezTo>
                    <a:pt x="431577" y="595980"/>
                    <a:pt x="438956" y="582196"/>
                    <a:pt x="423862" y="604837"/>
                  </a:cubicBezTo>
                  <a:lnTo>
                    <a:pt x="414337" y="633412"/>
                  </a:lnTo>
                  <a:cubicBezTo>
                    <a:pt x="412750" y="638175"/>
                    <a:pt x="412360" y="643523"/>
                    <a:pt x="409575" y="647700"/>
                  </a:cubicBezTo>
                  <a:cubicBezTo>
                    <a:pt x="403225" y="657225"/>
                    <a:pt x="395645" y="666036"/>
                    <a:pt x="390525" y="676275"/>
                  </a:cubicBezTo>
                  <a:cubicBezTo>
                    <a:pt x="368915" y="719494"/>
                    <a:pt x="379351" y="702561"/>
                    <a:pt x="361950" y="728662"/>
                  </a:cubicBezTo>
                  <a:cubicBezTo>
                    <a:pt x="359090" y="740101"/>
                    <a:pt x="357939" y="753778"/>
                    <a:pt x="347662" y="762000"/>
                  </a:cubicBezTo>
                  <a:cubicBezTo>
                    <a:pt x="343742" y="765136"/>
                    <a:pt x="338137" y="765175"/>
                    <a:pt x="333375" y="766762"/>
                  </a:cubicBezTo>
                  <a:cubicBezTo>
                    <a:pt x="327025" y="776287"/>
                    <a:pt x="317102" y="784231"/>
                    <a:pt x="314325" y="795337"/>
                  </a:cubicBezTo>
                  <a:cubicBezTo>
                    <a:pt x="310681" y="809910"/>
                    <a:pt x="311000" y="817712"/>
                    <a:pt x="300037" y="828675"/>
                  </a:cubicBezTo>
                  <a:cubicBezTo>
                    <a:pt x="272520" y="856193"/>
                    <a:pt x="298771" y="817377"/>
                    <a:pt x="271462" y="852487"/>
                  </a:cubicBezTo>
                  <a:cubicBezTo>
                    <a:pt x="264434" y="861523"/>
                    <a:pt x="260506" y="872967"/>
                    <a:pt x="252412" y="881062"/>
                  </a:cubicBezTo>
                  <a:cubicBezTo>
                    <a:pt x="210662" y="922815"/>
                    <a:pt x="261760" y="869845"/>
                    <a:pt x="228600" y="909637"/>
                  </a:cubicBezTo>
                  <a:cubicBezTo>
                    <a:pt x="198042" y="946306"/>
                    <a:pt x="228435" y="902741"/>
                    <a:pt x="204787" y="938212"/>
                  </a:cubicBezTo>
                  <a:cubicBezTo>
                    <a:pt x="203200" y="942975"/>
                    <a:pt x="203575" y="948950"/>
                    <a:pt x="200025" y="952500"/>
                  </a:cubicBezTo>
                  <a:cubicBezTo>
                    <a:pt x="191930" y="960595"/>
                    <a:pt x="171450" y="971550"/>
                    <a:pt x="171450" y="971550"/>
                  </a:cubicBezTo>
                  <a:cubicBezTo>
                    <a:pt x="160724" y="1003725"/>
                    <a:pt x="175599" y="968848"/>
                    <a:pt x="152400" y="995362"/>
                  </a:cubicBezTo>
                  <a:cubicBezTo>
                    <a:pt x="113508" y="1039810"/>
                    <a:pt x="151209" y="1012032"/>
                    <a:pt x="119062" y="1033462"/>
                  </a:cubicBezTo>
                  <a:cubicBezTo>
                    <a:pt x="114289" y="1047783"/>
                    <a:pt x="115034" y="1049727"/>
                    <a:pt x="104775" y="1062037"/>
                  </a:cubicBezTo>
                  <a:cubicBezTo>
                    <a:pt x="100463" y="1067211"/>
                    <a:pt x="94799" y="1071151"/>
                    <a:pt x="90487" y="1076325"/>
                  </a:cubicBezTo>
                  <a:cubicBezTo>
                    <a:pt x="86823" y="1080722"/>
                    <a:pt x="84289" y="1085954"/>
                    <a:pt x="80962" y="1090612"/>
                  </a:cubicBezTo>
                  <a:cubicBezTo>
                    <a:pt x="76348" y="1097071"/>
                    <a:pt x="71288" y="1103203"/>
                    <a:pt x="66675" y="1109662"/>
                  </a:cubicBezTo>
                  <a:cubicBezTo>
                    <a:pt x="63348" y="1114320"/>
                    <a:pt x="60814" y="1119553"/>
                    <a:pt x="57150" y="1123950"/>
                  </a:cubicBezTo>
                  <a:cubicBezTo>
                    <a:pt x="52838" y="1129124"/>
                    <a:pt x="46997" y="1132921"/>
                    <a:pt x="42862" y="1138237"/>
                  </a:cubicBezTo>
                  <a:cubicBezTo>
                    <a:pt x="35834" y="1147273"/>
                    <a:pt x="30162" y="1157287"/>
                    <a:pt x="23812" y="1166812"/>
                  </a:cubicBezTo>
                  <a:lnTo>
                    <a:pt x="14287" y="1181100"/>
                  </a:lnTo>
                  <a:cubicBezTo>
                    <a:pt x="11112" y="1185862"/>
                    <a:pt x="7321" y="1190267"/>
                    <a:pt x="4762" y="1195387"/>
                  </a:cubicBezTo>
                  <a:lnTo>
                    <a:pt x="0" y="120491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48265" y="-950845"/>
            <a:ext cx="15074520" cy="6958240"/>
            <a:chOff x="148265" y="-950845"/>
            <a:chExt cx="15074520" cy="6958240"/>
          </a:xfrm>
        </p:grpSpPr>
        <p:grpSp>
          <p:nvGrpSpPr>
            <p:cNvPr id="36" name="Group 35"/>
            <p:cNvGrpSpPr/>
            <p:nvPr/>
          </p:nvGrpSpPr>
          <p:grpSpPr>
            <a:xfrm>
              <a:off x="148265" y="-950845"/>
              <a:ext cx="15074520" cy="6958240"/>
              <a:chOff x="148265" y="-950845"/>
              <a:chExt cx="15074520" cy="6958240"/>
            </a:xfrm>
          </p:grpSpPr>
          <p:grpSp>
            <p:nvGrpSpPr>
              <p:cNvPr id="38" name="Group 37"/>
              <p:cNvGrpSpPr/>
              <p:nvPr/>
            </p:nvGrpSpPr>
            <p:grpSpPr>
              <a:xfrm>
                <a:off x="443413" y="-950845"/>
                <a:ext cx="14779372" cy="6592634"/>
                <a:chOff x="443413" y="-950845"/>
                <a:chExt cx="14779372" cy="6592634"/>
              </a:xfrm>
            </p:grpSpPr>
            <p:grpSp>
              <p:nvGrpSpPr>
                <p:cNvPr id="40" name="Group 39"/>
                <p:cNvGrpSpPr/>
                <p:nvPr/>
              </p:nvGrpSpPr>
              <p:grpSpPr>
                <a:xfrm>
                  <a:off x="443413" y="-950845"/>
                  <a:ext cx="14779372" cy="6277089"/>
                  <a:chOff x="443413" y="-950845"/>
                  <a:chExt cx="14779372" cy="6277089"/>
                </a:xfrm>
              </p:grpSpPr>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t="31407" b="13629"/>
                  <a:stretch/>
                </p:blipFill>
                <p:spPr>
                  <a:xfrm rot="21360000">
                    <a:off x="443413" y="-950845"/>
                    <a:ext cx="14779372" cy="6277089"/>
                  </a:xfrm>
                  <a:prstGeom prst="rect">
                    <a:avLst/>
                  </a:prstGeom>
                </p:spPr>
              </p:pic>
              <p:sp>
                <p:nvSpPr>
                  <p:cNvPr id="43" name="TextBox 42"/>
                  <p:cNvSpPr txBox="1"/>
                  <p:nvPr/>
                </p:nvSpPr>
                <p:spPr>
                  <a:xfrm>
                    <a:off x="3252082" y="3312371"/>
                    <a:ext cx="420130" cy="369332"/>
                  </a:xfrm>
                  <a:prstGeom prst="rect">
                    <a:avLst/>
                  </a:prstGeom>
                  <a:solidFill>
                    <a:schemeClr val="bg1"/>
                  </a:solidFill>
                  <a:ln>
                    <a:noFill/>
                  </a:ln>
                </p:spPr>
                <p:txBody>
                  <a:bodyPr wrap="square" rtlCol="0">
                    <a:spAutoFit/>
                  </a:bodyPr>
                  <a:lstStyle/>
                  <a:p>
                    <a:r>
                      <a:rPr lang="en-US" dirty="0" smtClean="0"/>
                      <a:t>Sc</a:t>
                    </a:r>
                    <a:endParaRPr lang="en-US" dirty="0"/>
                  </a:p>
                </p:txBody>
              </p:sp>
              <p:sp>
                <p:nvSpPr>
                  <p:cNvPr id="44" name="TextBox 43"/>
                  <p:cNvSpPr txBox="1"/>
                  <p:nvPr/>
                </p:nvSpPr>
                <p:spPr>
                  <a:xfrm>
                    <a:off x="4827007" y="3282929"/>
                    <a:ext cx="420130" cy="369332"/>
                  </a:xfrm>
                  <a:prstGeom prst="rect">
                    <a:avLst/>
                  </a:prstGeom>
                  <a:solidFill>
                    <a:schemeClr val="bg1"/>
                  </a:solidFill>
                  <a:ln>
                    <a:noFill/>
                  </a:ln>
                </p:spPr>
                <p:txBody>
                  <a:bodyPr wrap="square" rtlCol="0">
                    <a:spAutoFit/>
                  </a:bodyPr>
                  <a:lstStyle/>
                  <a:p>
                    <a:r>
                      <a:rPr lang="en-US" dirty="0" smtClean="0"/>
                      <a:t>Dl</a:t>
                    </a:r>
                    <a:endParaRPr lang="en-US" dirty="0"/>
                  </a:p>
                </p:txBody>
              </p:sp>
              <p:sp>
                <p:nvSpPr>
                  <p:cNvPr id="45" name="TextBox 44"/>
                  <p:cNvSpPr txBox="1"/>
                  <p:nvPr/>
                </p:nvSpPr>
                <p:spPr>
                  <a:xfrm>
                    <a:off x="7007968" y="2105143"/>
                    <a:ext cx="420130" cy="369332"/>
                  </a:xfrm>
                  <a:prstGeom prst="rect">
                    <a:avLst/>
                  </a:prstGeom>
                  <a:solidFill>
                    <a:schemeClr val="bg1"/>
                  </a:solidFill>
                  <a:ln>
                    <a:noFill/>
                  </a:ln>
                </p:spPr>
                <p:txBody>
                  <a:bodyPr wrap="square" rtlCol="0">
                    <a:spAutoFit/>
                  </a:bodyPr>
                  <a:lstStyle/>
                  <a:p>
                    <a:r>
                      <a:rPr lang="en-US" dirty="0" smtClean="0"/>
                      <a:t>Dl</a:t>
                    </a:r>
                    <a:endParaRPr lang="en-US" dirty="0"/>
                  </a:p>
                </p:txBody>
              </p:sp>
              <p:sp>
                <p:nvSpPr>
                  <p:cNvPr id="46" name="TextBox 45"/>
                  <p:cNvSpPr txBox="1"/>
                  <p:nvPr/>
                </p:nvSpPr>
                <p:spPr>
                  <a:xfrm>
                    <a:off x="4345874" y="3717943"/>
                    <a:ext cx="353455" cy="338554"/>
                  </a:xfrm>
                  <a:prstGeom prst="rect">
                    <a:avLst/>
                  </a:prstGeom>
                  <a:solidFill>
                    <a:schemeClr val="bg1"/>
                  </a:solidFill>
                  <a:ln>
                    <a:noFill/>
                  </a:ln>
                </p:spPr>
                <p:txBody>
                  <a:bodyPr wrap="square" rtlCol="0">
                    <a:spAutoFit/>
                  </a:bodyPr>
                  <a:lstStyle/>
                  <a:p>
                    <a:r>
                      <a:rPr lang="en-US" sz="1600" dirty="0" smtClean="0"/>
                      <a:t>Sf</a:t>
                    </a:r>
                    <a:endParaRPr lang="en-US" sz="1600" dirty="0"/>
                  </a:p>
                </p:txBody>
              </p:sp>
              <p:sp>
                <p:nvSpPr>
                  <p:cNvPr id="47" name="TextBox 46"/>
                  <p:cNvSpPr txBox="1"/>
                  <p:nvPr/>
                </p:nvSpPr>
                <p:spPr>
                  <a:xfrm>
                    <a:off x="7673102" y="3040917"/>
                    <a:ext cx="705709" cy="369332"/>
                  </a:xfrm>
                  <a:prstGeom prst="rect">
                    <a:avLst/>
                  </a:prstGeom>
                  <a:solidFill>
                    <a:schemeClr val="bg1"/>
                  </a:solidFill>
                  <a:ln>
                    <a:noFill/>
                  </a:ln>
                </p:spPr>
                <p:txBody>
                  <a:bodyPr wrap="square" rtlCol="0">
                    <a:spAutoFit/>
                  </a:bodyPr>
                  <a:lstStyle/>
                  <a:p>
                    <a:r>
                      <a:rPr lang="en-US" dirty="0" smtClean="0"/>
                      <a:t>Oam</a:t>
                    </a:r>
                    <a:endParaRPr lang="en-US" dirty="0"/>
                  </a:p>
                </p:txBody>
              </p:sp>
              <p:sp>
                <p:nvSpPr>
                  <p:cNvPr id="48" name="TextBox 47"/>
                  <p:cNvSpPr txBox="1"/>
                  <p:nvPr/>
                </p:nvSpPr>
                <p:spPr>
                  <a:xfrm>
                    <a:off x="8243850" y="3557768"/>
                    <a:ext cx="543697" cy="369332"/>
                  </a:xfrm>
                  <a:prstGeom prst="rect">
                    <a:avLst/>
                  </a:prstGeom>
                  <a:solidFill>
                    <a:schemeClr val="bg1"/>
                  </a:solidFill>
                  <a:ln>
                    <a:noFill/>
                  </a:ln>
                </p:spPr>
                <p:txBody>
                  <a:bodyPr wrap="square" rtlCol="0">
                    <a:spAutoFit/>
                  </a:bodyPr>
                  <a:lstStyle/>
                  <a:p>
                    <a:r>
                      <a:rPr lang="en-US" dirty="0" smtClean="0"/>
                      <a:t>Oo</a:t>
                    </a:r>
                    <a:endParaRPr lang="en-US" dirty="0"/>
                  </a:p>
                </p:txBody>
              </p:sp>
              <p:sp>
                <p:nvSpPr>
                  <p:cNvPr id="49" name="TextBox 48"/>
                  <p:cNvSpPr txBox="1"/>
                  <p:nvPr/>
                </p:nvSpPr>
                <p:spPr>
                  <a:xfrm>
                    <a:off x="10622324" y="2722972"/>
                    <a:ext cx="571692" cy="369332"/>
                  </a:xfrm>
                  <a:prstGeom prst="rect">
                    <a:avLst/>
                  </a:prstGeom>
                  <a:solidFill>
                    <a:schemeClr val="bg1"/>
                  </a:solidFill>
                  <a:ln>
                    <a:noFill/>
                  </a:ln>
                </p:spPr>
                <p:txBody>
                  <a:bodyPr wrap="square" rtlCol="0">
                    <a:spAutoFit/>
                  </a:bodyPr>
                  <a:lstStyle/>
                  <a:p>
                    <a:r>
                      <a:rPr lang="en-US" dirty="0" smtClean="0"/>
                      <a:t>Dbg</a:t>
                    </a:r>
                    <a:endParaRPr lang="en-US" dirty="0"/>
                  </a:p>
                </p:txBody>
              </p:sp>
              <p:sp>
                <p:nvSpPr>
                  <p:cNvPr id="50" name="TextBox 49"/>
                  <p:cNvSpPr txBox="1"/>
                  <p:nvPr/>
                </p:nvSpPr>
                <p:spPr>
                  <a:xfrm rot="17697581">
                    <a:off x="6668868" y="372753"/>
                    <a:ext cx="678201" cy="400110"/>
                  </a:xfrm>
                  <a:prstGeom prst="rect">
                    <a:avLst/>
                  </a:prstGeom>
                  <a:solidFill>
                    <a:schemeClr val="bg1"/>
                  </a:solidFill>
                </p:spPr>
                <p:txBody>
                  <a:bodyPr wrap="square" rtlCol="0">
                    <a:spAutoFit/>
                  </a:bodyPr>
                  <a:lstStyle/>
                  <a:p>
                    <a:r>
                      <a:rPr lang="en-US" sz="2000" b="1" dirty="0" smtClean="0"/>
                      <a:t>NH</a:t>
                    </a:r>
                    <a:r>
                      <a:rPr lang="en-US" b="1" dirty="0" smtClean="0"/>
                      <a:t>L</a:t>
                    </a:r>
                    <a:endParaRPr lang="en-US" b="1" dirty="0"/>
                  </a:p>
                </p:txBody>
              </p:sp>
              <p:sp>
                <p:nvSpPr>
                  <p:cNvPr id="51" name="TextBox 50"/>
                  <p:cNvSpPr txBox="1"/>
                  <p:nvPr/>
                </p:nvSpPr>
                <p:spPr>
                  <a:xfrm>
                    <a:off x="2899228" y="2943039"/>
                    <a:ext cx="705709" cy="369332"/>
                  </a:xfrm>
                  <a:prstGeom prst="rect">
                    <a:avLst/>
                  </a:prstGeom>
                  <a:noFill/>
                  <a:ln>
                    <a:noFill/>
                  </a:ln>
                </p:spPr>
                <p:txBody>
                  <a:bodyPr wrap="square" rtlCol="0">
                    <a:spAutoFit/>
                  </a:bodyPr>
                  <a:lstStyle/>
                  <a:p>
                    <a:r>
                      <a:rPr lang="en-US" dirty="0" smtClean="0"/>
                      <a:t>Oam</a:t>
                    </a:r>
                    <a:endParaRPr lang="en-US" dirty="0"/>
                  </a:p>
                </p:txBody>
              </p:sp>
              <p:sp>
                <p:nvSpPr>
                  <p:cNvPr id="52" name="TextBox 51"/>
                  <p:cNvSpPr txBox="1"/>
                  <p:nvPr/>
                </p:nvSpPr>
                <p:spPr>
                  <a:xfrm rot="18966019">
                    <a:off x="2450106" y="1876493"/>
                    <a:ext cx="678201" cy="400110"/>
                  </a:xfrm>
                  <a:prstGeom prst="rect">
                    <a:avLst/>
                  </a:prstGeom>
                  <a:solidFill>
                    <a:schemeClr val="bg1"/>
                  </a:solidFill>
                </p:spPr>
                <p:txBody>
                  <a:bodyPr wrap="square" rtlCol="0">
                    <a:spAutoFit/>
                  </a:bodyPr>
                  <a:lstStyle/>
                  <a:p>
                    <a:r>
                      <a:rPr lang="en-US" sz="2000" b="1" dirty="0" smtClean="0"/>
                      <a:t>AF</a:t>
                    </a:r>
                    <a:endParaRPr lang="en-US" b="1" dirty="0"/>
                  </a:p>
                </p:txBody>
              </p:sp>
              <p:sp>
                <p:nvSpPr>
                  <p:cNvPr id="53" name="Freeform 52"/>
                  <p:cNvSpPr/>
                  <p:nvPr/>
                </p:nvSpPr>
                <p:spPr>
                  <a:xfrm>
                    <a:off x="3678864" y="3033724"/>
                    <a:ext cx="649081" cy="224734"/>
                  </a:xfrm>
                  <a:custGeom>
                    <a:avLst/>
                    <a:gdLst>
                      <a:gd name="connsiteX0" fmla="*/ 10633 w 649081"/>
                      <a:gd name="connsiteY0" fmla="*/ 33348 h 224734"/>
                      <a:gd name="connsiteX1" fmla="*/ 10633 w 649081"/>
                      <a:gd name="connsiteY1" fmla="*/ 33348 h 224734"/>
                      <a:gd name="connsiteX2" fmla="*/ 106326 w 649081"/>
                      <a:gd name="connsiteY2" fmla="*/ 12083 h 224734"/>
                      <a:gd name="connsiteX3" fmla="*/ 627321 w 649081"/>
                      <a:gd name="connsiteY3" fmla="*/ 12083 h 224734"/>
                      <a:gd name="connsiteX4" fmla="*/ 648586 w 649081"/>
                      <a:gd name="connsiteY4" fmla="*/ 75879 h 224734"/>
                      <a:gd name="connsiteX5" fmla="*/ 637954 w 649081"/>
                      <a:gd name="connsiteY5" fmla="*/ 139674 h 224734"/>
                      <a:gd name="connsiteX6" fmla="*/ 584791 w 649081"/>
                      <a:gd name="connsiteY6" fmla="*/ 214102 h 224734"/>
                      <a:gd name="connsiteX7" fmla="*/ 159489 w 649081"/>
                      <a:gd name="connsiteY7" fmla="*/ 224734 h 224734"/>
                      <a:gd name="connsiteX8" fmla="*/ 10633 w 649081"/>
                      <a:gd name="connsiteY8" fmla="*/ 214102 h 224734"/>
                      <a:gd name="connsiteX9" fmla="*/ 0 w 649081"/>
                      <a:gd name="connsiteY9" fmla="*/ 182204 h 224734"/>
                      <a:gd name="connsiteX10" fmla="*/ 10633 w 649081"/>
                      <a:gd name="connsiteY10" fmla="*/ 86511 h 224734"/>
                      <a:gd name="connsiteX11" fmla="*/ 10633 w 649081"/>
                      <a:gd name="connsiteY11" fmla="*/ 33348 h 22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081" h="224734">
                        <a:moveTo>
                          <a:pt x="10633" y="33348"/>
                        </a:moveTo>
                        <a:lnTo>
                          <a:pt x="10633" y="33348"/>
                        </a:lnTo>
                        <a:cubicBezTo>
                          <a:pt x="42531" y="26260"/>
                          <a:pt x="74012" y="16930"/>
                          <a:pt x="106326" y="12083"/>
                        </a:cubicBezTo>
                        <a:cubicBezTo>
                          <a:pt x="273288" y="-12961"/>
                          <a:pt x="473822" y="8044"/>
                          <a:pt x="627321" y="12083"/>
                        </a:cubicBezTo>
                        <a:cubicBezTo>
                          <a:pt x="634409" y="33348"/>
                          <a:pt x="652271" y="53768"/>
                          <a:pt x="648586" y="75879"/>
                        </a:cubicBezTo>
                        <a:cubicBezTo>
                          <a:pt x="645042" y="97144"/>
                          <a:pt x="643183" y="118759"/>
                          <a:pt x="637954" y="139674"/>
                        </a:cubicBezTo>
                        <a:cubicBezTo>
                          <a:pt x="627134" y="182954"/>
                          <a:pt x="630959" y="211955"/>
                          <a:pt x="584791" y="214102"/>
                        </a:cubicBezTo>
                        <a:cubicBezTo>
                          <a:pt x="443133" y="220691"/>
                          <a:pt x="301256" y="221190"/>
                          <a:pt x="159489" y="224734"/>
                        </a:cubicBezTo>
                        <a:cubicBezTo>
                          <a:pt x="109870" y="221190"/>
                          <a:pt x="58698" y="226919"/>
                          <a:pt x="10633" y="214102"/>
                        </a:cubicBezTo>
                        <a:cubicBezTo>
                          <a:pt x="-196" y="211214"/>
                          <a:pt x="0" y="193412"/>
                          <a:pt x="0" y="182204"/>
                        </a:cubicBezTo>
                        <a:cubicBezTo>
                          <a:pt x="0" y="150110"/>
                          <a:pt x="7439" y="118446"/>
                          <a:pt x="10633" y="86511"/>
                        </a:cubicBezTo>
                        <a:cubicBezTo>
                          <a:pt x="10986" y="82985"/>
                          <a:pt x="10633" y="42208"/>
                          <a:pt x="10633" y="33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1360966" y="206290"/>
                    <a:ext cx="9833050" cy="38502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40"/>
                <p:cNvSpPr/>
                <p:nvPr/>
              </p:nvSpPr>
              <p:spPr>
                <a:xfrm>
                  <a:off x="9304351" y="5272457"/>
                  <a:ext cx="150407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ectangle 38"/>
              <p:cNvSpPr/>
              <p:nvPr/>
            </p:nvSpPr>
            <p:spPr>
              <a:xfrm>
                <a:off x="148265" y="-276447"/>
                <a:ext cx="1180214" cy="628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p:cNvSpPr/>
            <p:nvPr/>
          </p:nvSpPr>
          <p:spPr>
            <a:xfrm>
              <a:off x="11227982" y="1924493"/>
              <a:ext cx="1552354" cy="1392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627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53" y="610664"/>
            <a:ext cx="6877383" cy="8900142"/>
          </a:xfrm>
          <a:prstGeom prst="rect">
            <a:avLst/>
          </a:prstGeom>
        </p:spPr>
      </p:pic>
      <p:grpSp>
        <p:nvGrpSpPr>
          <p:cNvPr id="8" name="Group 7"/>
          <p:cNvGrpSpPr/>
          <p:nvPr/>
        </p:nvGrpSpPr>
        <p:grpSpPr>
          <a:xfrm>
            <a:off x="3760370" y="1726371"/>
            <a:ext cx="652922" cy="2569000"/>
            <a:chOff x="3760370" y="1726371"/>
            <a:chExt cx="652922" cy="256900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7479" t="50752" r="2502" b="24301"/>
            <a:stretch/>
          </p:blipFill>
          <p:spPr>
            <a:xfrm rot="2508882">
              <a:off x="3917533" y="2697929"/>
              <a:ext cx="495759" cy="159744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7479" t="50752" r="2502" b="24301"/>
            <a:stretch/>
          </p:blipFill>
          <p:spPr>
            <a:xfrm rot="2508882">
              <a:off x="3760370" y="1726371"/>
              <a:ext cx="495759" cy="1597442"/>
            </a:xfrm>
            <a:prstGeom prst="rect">
              <a:avLst/>
            </a:prstGeom>
          </p:spPr>
        </p:pic>
      </p:grpSp>
    </p:spTree>
    <p:extLst>
      <p:ext uri="{BB962C8B-B14F-4D97-AF65-F5344CB8AC3E}">
        <p14:creationId xmlns:p14="http://schemas.microsoft.com/office/powerpoint/2010/main" val="32229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47675" y="202405"/>
            <a:ext cx="11525250" cy="6341269"/>
            <a:chOff x="447675" y="202405"/>
            <a:chExt cx="11525250" cy="634126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75" y="202405"/>
              <a:ext cx="8455025" cy="6341269"/>
            </a:xfrm>
            <a:prstGeom prst="rect">
              <a:avLst/>
            </a:prstGeom>
          </p:spPr>
        </p:pic>
        <p:sp>
          <p:nvSpPr>
            <p:cNvPr id="3" name="TextBox 2"/>
            <p:cNvSpPr txBox="1"/>
            <p:nvPr/>
          </p:nvSpPr>
          <p:spPr>
            <a:xfrm>
              <a:off x="9477375" y="2362200"/>
              <a:ext cx="2495550" cy="1754326"/>
            </a:xfrm>
            <a:prstGeom prst="rect">
              <a:avLst/>
            </a:prstGeom>
            <a:noFill/>
            <a:ln w="12700">
              <a:solidFill>
                <a:schemeClr val="tx1"/>
              </a:solidFill>
            </a:ln>
          </p:spPr>
          <p:txBody>
            <a:bodyPr wrap="square" rtlCol="0">
              <a:spAutoFit/>
            </a:bodyPr>
            <a:lstStyle/>
            <a:p>
              <a:r>
                <a:rPr lang="en-US" dirty="0" smtClean="0">
                  <a:solidFill>
                    <a:schemeClr val="bg1"/>
                  </a:solidFill>
                </a:rPr>
                <a:t>Staurolite schist</a:t>
              </a:r>
            </a:p>
            <a:p>
              <a:r>
                <a:rPr lang="en-US" dirty="0" smtClean="0">
                  <a:solidFill>
                    <a:schemeClr val="bg1"/>
                  </a:solidFill>
                </a:rPr>
                <a:t>Littleton Formation</a:t>
              </a:r>
            </a:p>
            <a:p>
              <a:r>
                <a:rPr lang="en-US" dirty="0" smtClean="0">
                  <a:solidFill>
                    <a:schemeClr val="bg1"/>
                  </a:solidFill>
                </a:rPr>
                <a:t>Northey Hill, NH</a:t>
              </a:r>
            </a:p>
            <a:p>
              <a:endParaRPr lang="en-US" dirty="0" smtClean="0">
                <a:solidFill>
                  <a:schemeClr val="bg1"/>
                </a:solidFill>
              </a:endParaRPr>
            </a:p>
            <a:p>
              <a:r>
                <a:rPr lang="en-US" dirty="0" smtClean="0">
                  <a:solidFill>
                    <a:schemeClr val="bg1"/>
                  </a:solidFill>
                </a:rPr>
                <a:t>(coin diameter 25mm)</a:t>
              </a:r>
            </a:p>
            <a:p>
              <a:endParaRPr lang="en-US" dirty="0">
                <a:solidFill>
                  <a:schemeClr val="bg1"/>
                </a:solidFill>
              </a:endParaRPr>
            </a:p>
          </p:txBody>
        </p:sp>
      </p:grpSp>
    </p:spTree>
    <p:extLst>
      <p:ext uri="{BB962C8B-B14F-4D97-AF65-F5344CB8AC3E}">
        <p14:creationId xmlns:p14="http://schemas.microsoft.com/office/powerpoint/2010/main" val="157778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320419" y="728704"/>
            <a:ext cx="11903843" cy="5496794"/>
            <a:chOff x="-320419" y="728704"/>
            <a:chExt cx="11903843" cy="549679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659" r="307" b="12861"/>
            <a:stretch/>
          </p:blipFill>
          <p:spPr>
            <a:xfrm rot="-240000">
              <a:off x="-320419" y="728704"/>
              <a:ext cx="11903843" cy="5496794"/>
            </a:xfrm>
            <a:prstGeom prst="rect">
              <a:avLst/>
            </a:prstGeom>
          </p:spPr>
        </p:pic>
        <p:sp>
          <p:nvSpPr>
            <p:cNvPr id="18" name="TextBox 17"/>
            <p:cNvSpPr txBox="1"/>
            <p:nvPr/>
          </p:nvSpPr>
          <p:spPr>
            <a:xfrm>
              <a:off x="5934075" y="2749550"/>
              <a:ext cx="733425" cy="369332"/>
            </a:xfrm>
            <a:prstGeom prst="rect">
              <a:avLst/>
            </a:prstGeom>
            <a:solidFill>
              <a:schemeClr val="bg1"/>
            </a:solidFill>
          </p:spPr>
          <p:txBody>
            <a:bodyPr wrap="square" rtlCol="0">
              <a:spAutoFit/>
            </a:bodyPr>
            <a:lstStyle/>
            <a:p>
              <a:r>
                <a:rPr lang="en-US" dirty="0" smtClean="0"/>
                <a:t>Dbg</a:t>
              </a:r>
              <a:endParaRPr lang="en-US" dirty="0"/>
            </a:p>
          </p:txBody>
        </p:sp>
        <p:sp>
          <p:nvSpPr>
            <p:cNvPr id="19" name="TextBox 18"/>
            <p:cNvSpPr txBox="1"/>
            <p:nvPr/>
          </p:nvSpPr>
          <p:spPr>
            <a:xfrm>
              <a:off x="8286750" y="4283075"/>
              <a:ext cx="733425" cy="369332"/>
            </a:xfrm>
            <a:prstGeom prst="rect">
              <a:avLst/>
            </a:prstGeom>
            <a:solidFill>
              <a:schemeClr val="bg1"/>
            </a:solidFill>
          </p:spPr>
          <p:txBody>
            <a:bodyPr wrap="square" rtlCol="0">
              <a:spAutoFit/>
            </a:bodyPr>
            <a:lstStyle/>
            <a:p>
              <a:r>
                <a:rPr lang="en-US" dirty="0" smtClean="0"/>
                <a:t>Dbg</a:t>
              </a:r>
              <a:endParaRPr lang="en-US" dirty="0"/>
            </a:p>
          </p:txBody>
        </p:sp>
        <p:sp>
          <p:nvSpPr>
            <p:cNvPr id="20" name="TextBox 19"/>
            <p:cNvSpPr txBox="1"/>
            <p:nvPr/>
          </p:nvSpPr>
          <p:spPr>
            <a:xfrm>
              <a:off x="8525126" y="1756506"/>
              <a:ext cx="733425" cy="369332"/>
            </a:xfrm>
            <a:prstGeom prst="rect">
              <a:avLst/>
            </a:prstGeom>
            <a:solidFill>
              <a:schemeClr val="bg1"/>
            </a:solidFill>
          </p:spPr>
          <p:txBody>
            <a:bodyPr wrap="square" rtlCol="0">
              <a:spAutoFit/>
            </a:bodyPr>
            <a:lstStyle/>
            <a:p>
              <a:pPr algn="ctr"/>
              <a:r>
                <a:rPr lang="en-US" dirty="0" smtClean="0"/>
                <a:t>Dl</a:t>
              </a:r>
              <a:endParaRPr lang="en-US" dirty="0"/>
            </a:p>
          </p:txBody>
        </p:sp>
        <p:sp>
          <p:nvSpPr>
            <p:cNvPr id="21" name="TextBox 20"/>
            <p:cNvSpPr txBox="1"/>
            <p:nvPr/>
          </p:nvSpPr>
          <p:spPr>
            <a:xfrm>
              <a:off x="9991725" y="1577975"/>
              <a:ext cx="733425" cy="369332"/>
            </a:xfrm>
            <a:prstGeom prst="rect">
              <a:avLst/>
            </a:prstGeom>
            <a:solidFill>
              <a:schemeClr val="bg1"/>
            </a:solidFill>
          </p:spPr>
          <p:txBody>
            <a:bodyPr wrap="square" rtlCol="0">
              <a:spAutoFit/>
            </a:bodyPr>
            <a:lstStyle/>
            <a:p>
              <a:r>
                <a:rPr lang="en-US" dirty="0" smtClean="0"/>
                <a:t>Dkqm</a:t>
              </a:r>
              <a:endParaRPr lang="en-US" dirty="0"/>
            </a:p>
          </p:txBody>
        </p:sp>
        <p:sp>
          <p:nvSpPr>
            <p:cNvPr id="23" name="TextBox 22"/>
            <p:cNvSpPr txBox="1"/>
            <p:nvPr/>
          </p:nvSpPr>
          <p:spPr>
            <a:xfrm>
              <a:off x="5137071" y="3670010"/>
              <a:ext cx="445448" cy="369332"/>
            </a:xfrm>
            <a:prstGeom prst="rect">
              <a:avLst/>
            </a:prstGeom>
            <a:noFill/>
          </p:spPr>
          <p:txBody>
            <a:bodyPr wrap="square" rtlCol="0">
              <a:spAutoFit/>
            </a:bodyPr>
            <a:lstStyle/>
            <a:p>
              <a:r>
                <a:rPr lang="en-US" dirty="0" smtClean="0"/>
                <a:t>Dl</a:t>
              </a:r>
              <a:endParaRPr lang="en-US" dirty="0"/>
            </a:p>
          </p:txBody>
        </p:sp>
        <p:sp>
          <p:nvSpPr>
            <p:cNvPr id="24" name="TextBox 23"/>
            <p:cNvSpPr txBox="1"/>
            <p:nvPr/>
          </p:nvSpPr>
          <p:spPr>
            <a:xfrm>
              <a:off x="3145478" y="4740275"/>
              <a:ext cx="445448" cy="369332"/>
            </a:xfrm>
            <a:prstGeom prst="rect">
              <a:avLst/>
            </a:prstGeom>
            <a:solidFill>
              <a:schemeClr val="bg1"/>
            </a:solidFill>
          </p:spPr>
          <p:txBody>
            <a:bodyPr wrap="square" rtlCol="0">
              <a:spAutoFit/>
            </a:bodyPr>
            <a:lstStyle/>
            <a:p>
              <a:r>
                <a:rPr lang="en-US" dirty="0" smtClean="0"/>
                <a:t>Dl</a:t>
              </a:r>
              <a:endParaRPr lang="en-US" dirty="0"/>
            </a:p>
          </p:txBody>
        </p:sp>
        <p:sp>
          <p:nvSpPr>
            <p:cNvPr id="25" name="TextBox 24"/>
            <p:cNvSpPr txBox="1"/>
            <p:nvPr/>
          </p:nvSpPr>
          <p:spPr>
            <a:xfrm>
              <a:off x="5876926" y="4845050"/>
              <a:ext cx="466724" cy="369332"/>
            </a:xfrm>
            <a:prstGeom prst="rect">
              <a:avLst/>
            </a:prstGeom>
            <a:solidFill>
              <a:schemeClr val="bg1"/>
            </a:solidFill>
          </p:spPr>
          <p:txBody>
            <a:bodyPr wrap="square" rtlCol="0">
              <a:spAutoFit/>
            </a:bodyPr>
            <a:lstStyle/>
            <a:p>
              <a:r>
                <a:rPr lang="en-US" dirty="0" smtClean="0"/>
                <a:t>Oo</a:t>
              </a:r>
              <a:endParaRPr lang="en-US" dirty="0"/>
            </a:p>
          </p:txBody>
        </p:sp>
        <p:sp>
          <p:nvSpPr>
            <p:cNvPr id="26" name="TextBox 25"/>
            <p:cNvSpPr txBox="1"/>
            <p:nvPr/>
          </p:nvSpPr>
          <p:spPr>
            <a:xfrm>
              <a:off x="2700030" y="4924941"/>
              <a:ext cx="445448" cy="369332"/>
            </a:xfrm>
            <a:prstGeom prst="rect">
              <a:avLst/>
            </a:prstGeom>
            <a:solidFill>
              <a:schemeClr val="bg1"/>
            </a:solidFill>
          </p:spPr>
          <p:txBody>
            <a:bodyPr wrap="square" rtlCol="0">
              <a:spAutoFit/>
            </a:bodyPr>
            <a:lstStyle/>
            <a:p>
              <a:r>
                <a:rPr lang="en-US" dirty="0" smtClean="0"/>
                <a:t>Sf</a:t>
              </a:r>
              <a:endParaRPr lang="en-US" dirty="0"/>
            </a:p>
          </p:txBody>
        </p:sp>
        <p:sp>
          <p:nvSpPr>
            <p:cNvPr id="28" name="TextBox 27"/>
            <p:cNvSpPr txBox="1"/>
            <p:nvPr/>
          </p:nvSpPr>
          <p:spPr>
            <a:xfrm>
              <a:off x="1097603" y="4519057"/>
              <a:ext cx="666750" cy="369332"/>
            </a:xfrm>
            <a:prstGeom prst="rect">
              <a:avLst/>
            </a:prstGeom>
            <a:solidFill>
              <a:schemeClr val="bg1"/>
            </a:solidFill>
          </p:spPr>
          <p:txBody>
            <a:bodyPr wrap="square" rtlCol="0">
              <a:spAutoFit/>
            </a:bodyPr>
            <a:lstStyle/>
            <a:p>
              <a:r>
                <a:rPr lang="en-US" dirty="0" smtClean="0"/>
                <a:t>Oam</a:t>
              </a:r>
              <a:endParaRPr lang="en-US" dirty="0"/>
            </a:p>
          </p:txBody>
        </p:sp>
        <p:grpSp>
          <p:nvGrpSpPr>
            <p:cNvPr id="34" name="Group 33"/>
            <p:cNvGrpSpPr/>
            <p:nvPr/>
          </p:nvGrpSpPr>
          <p:grpSpPr>
            <a:xfrm>
              <a:off x="1745303" y="4500563"/>
              <a:ext cx="1014997" cy="428069"/>
              <a:chOff x="1745303" y="4500563"/>
              <a:chExt cx="1014997" cy="428069"/>
            </a:xfrm>
          </p:grpSpPr>
          <p:sp>
            <p:nvSpPr>
              <p:cNvPr id="27" name="TextBox 26"/>
              <p:cNvSpPr txBox="1"/>
              <p:nvPr/>
            </p:nvSpPr>
            <p:spPr>
              <a:xfrm>
                <a:off x="1745303" y="4559300"/>
                <a:ext cx="445448" cy="369332"/>
              </a:xfrm>
              <a:prstGeom prst="rect">
                <a:avLst/>
              </a:prstGeom>
              <a:solidFill>
                <a:schemeClr val="bg1"/>
              </a:solidFill>
            </p:spPr>
            <p:txBody>
              <a:bodyPr wrap="square" rtlCol="0">
                <a:spAutoFit/>
              </a:bodyPr>
              <a:lstStyle/>
              <a:p>
                <a:r>
                  <a:rPr lang="en-US" dirty="0"/>
                  <a:t> </a:t>
                </a:r>
                <a:r>
                  <a:rPr lang="en-US" dirty="0" smtClean="0"/>
                  <a:t>Sc</a:t>
                </a:r>
                <a:endParaRPr lang="en-US" dirty="0"/>
              </a:p>
            </p:txBody>
          </p:sp>
          <p:sp>
            <p:nvSpPr>
              <p:cNvPr id="30" name="Freeform 29"/>
              <p:cNvSpPr/>
              <p:nvPr/>
            </p:nvSpPr>
            <p:spPr>
              <a:xfrm>
                <a:off x="2190750" y="4500563"/>
                <a:ext cx="569550" cy="185737"/>
              </a:xfrm>
              <a:custGeom>
                <a:avLst/>
                <a:gdLst>
                  <a:gd name="connsiteX0" fmla="*/ 14288 w 569550"/>
                  <a:gd name="connsiteY0" fmla="*/ 14287 h 185737"/>
                  <a:gd name="connsiteX1" fmla="*/ 14288 w 569550"/>
                  <a:gd name="connsiteY1" fmla="*/ 14287 h 185737"/>
                  <a:gd name="connsiteX2" fmla="*/ 57150 w 569550"/>
                  <a:gd name="connsiteY2" fmla="*/ 9525 h 185737"/>
                  <a:gd name="connsiteX3" fmla="*/ 85725 w 569550"/>
                  <a:gd name="connsiteY3" fmla="*/ 0 h 185737"/>
                  <a:gd name="connsiteX4" fmla="*/ 290513 w 569550"/>
                  <a:gd name="connsiteY4" fmla="*/ 4762 h 185737"/>
                  <a:gd name="connsiteX5" fmla="*/ 347663 w 569550"/>
                  <a:gd name="connsiteY5" fmla="*/ 9525 h 185737"/>
                  <a:gd name="connsiteX6" fmla="*/ 376238 w 569550"/>
                  <a:gd name="connsiteY6" fmla="*/ 14287 h 185737"/>
                  <a:gd name="connsiteX7" fmla="*/ 538163 w 569550"/>
                  <a:gd name="connsiteY7" fmla="*/ 19050 h 185737"/>
                  <a:gd name="connsiteX8" fmla="*/ 566738 w 569550"/>
                  <a:gd name="connsiteY8" fmla="*/ 33337 h 185737"/>
                  <a:gd name="connsiteX9" fmla="*/ 552450 w 569550"/>
                  <a:gd name="connsiteY9" fmla="*/ 119062 h 185737"/>
                  <a:gd name="connsiteX10" fmla="*/ 538163 w 569550"/>
                  <a:gd name="connsiteY10" fmla="*/ 133350 h 185737"/>
                  <a:gd name="connsiteX11" fmla="*/ 523875 w 569550"/>
                  <a:gd name="connsiteY11" fmla="*/ 138112 h 185737"/>
                  <a:gd name="connsiteX12" fmla="*/ 500063 w 569550"/>
                  <a:gd name="connsiteY12" fmla="*/ 147637 h 185737"/>
                  <a:gd name="connsiteX13" fmla="*/ 447675 w 569550"/>
                  <a:gd name="connsiteY13" fmla="*/ 152400 h 185737"/>
                  <a:gd name="connsiteX14" fmla="*/ 395288 w 569550"/>
                  <a:gd name="connsiteY14" fmla="*/ 161925 h 185737"/>
                  <a:gd name="connsiteX15" fmla="*/ 309563 w 569550"/>
                  <a:gd name="connsiteY15" fmla="*/ 171450 h 185737"/>
                  <a:gd name="connsiteX16" fmla="*/ 276225 w 569550"/>
                  <a:gd name="connsiteY16" fmla="*/ 176212 h 185737"/>
                  <a:gd name="connsiteX17" fmla="*/ 257175 w 569550"/>
                  <a:gd name="connsiteY17" fmla="*/ 180975 h 185737"/>
                  <a:gd name="connsiteX18" fmla="*/ 123825 w 569550"/>
                  <a:gd name="connsiteY18" fmla="*/ 185737 h 185737"/>
                  <a:gd name="connsiteX19" fmla="*/ 38100 w 569550"/>
                  <a:gd name="connsiteY19" fmla="*/ 180975 h 185737"/>
                  <a:gd name="connsiteX20" fmla="*/ 23813 w 569550"/>
                  <a:gd name="connsiteY20" fmla="*/ 166687 h 185737"/>
                  <a:gd name="connsiteX21" fmla="*/ 0 w 569550"/>
                  <a:gd name="connsiteY21" fmla="*/ 128587 h 185737"/>
                  <a:gd name="connsiteX22" fmla="*/ 4763 w 569550"/>
                  <a:gd name="connsiteY22" fmla="*/ 52387 h 185737"/>
                  <a:gd name="connsiteX23" fmla="*/ 14288 w 569550"/>
                  <a:gd name="connsiteY23" fmla="*/ 1428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550" h="185737">
                    <a:moveTo>
                      <a:pt x="14288" y="14287"/>
                    </a:moveTo>
                    <a:lnTo>
                      <a:pt x="14288" y="14287"/>
                    </a:lnTo>
                    <a:cubicBezTo>
                      <a:pt x="28575" y="12700"/>
                      <a:pt x="43054" y="12344"/>
                      <a:pt x="57150" y="9525"/>
                    </a:cubicBezTo>
                    <a:cubicBezTo>
                      <a:pt x="66995" y="7556"/>
                      <a:pt x="85725" y="0"/>
                      <a:pt x="85725" y="0"/>
                    </a:cubicBezTo>
                    <a:lnTo>
                      <a:pt x="290513" y="4762"/>
                    </a:lnTo>
                    <a:cubicBezTo>
                      <a:pt x="309616" y="5457"/>
                      <a:pt x="328664" y="7414"/>
                      <a:pt x="347663" y="9525"/>
                    </a:cubicBezTo>
                    <a:cubicBezTo>
                      <a:pt x="357260" y="10591"/>
                      <a:pt x="366594" y="13805"/>
                      <a:pt x="376238" y="14287"/>
                    </a:cubicBezTo>
                    <a:cubicBezTo>
                      <a:pt x="430169" y="16984"/>
                      <a:pt x="484188" y="17462"/>
                      <a:pt x="538163" y="19050"/>
                    </a:cubicBezTo>
                    <a:cubicBezTo>
                      <a:pt x="542348" y="20445"/>
                      <a:pt x="565984" y="26931"/>
                      <a:pt x="566738" y="33337"/>
                    </a:cubicBezTo>
                    <a:cubicBezTo>
                      <a:pt x="571120" y="70587"/>
                      <a:pt x="572929" y="94487"/>
                      <a:pt x="552450" y="119062"/>
                    </a:cubicBezTo>
                    <a:cubicBezTo>
                      <a:pt x="548138" y="124236"/>
                      <a:pt x="543767" y="129614"/>
                      <a:pt x="538163" y="133350"/>
                    </a:cubicBezTo>
                    <a:cubicBezTo>
                      <a:pt x="533986" y="136135"/>
                      <a:pt x="528576" y="136349"/>
                      <a:pt x="523875" y="138112"/>
                    </a:cubicBezTo>
                    <a:cubicBezTo>
                      <a:pt x="515870" y="141114"/>
                      <a:pt x="508465" y="146062"/>
                      <a:pt x="500063" y="147637"/>
                    </a:cubicBezTo>
                    <a:cubicBezTo>
                      <a:pt x="482829" y="150869"/>
                      <a:pt x="465049" y="150031"/>
                      <a:pt x="447675" y="152400"/>
                    </a:cubicBezTo>
                    <a:cubicBezTo>
                      <a:pt x="430089" y="154798"/>
                      <a:pt x="412819" y="159157"/>
                      <a:pt x="395288" y="161925"/>
                    </a:cubicBezTo>
                    <a:cubicBezTo>
                      <a:pt x="364231" y="166829"/>
                      <a:pt x="341410" y="167703"/>
                      <a:pt x="309563" y="171450"/>
                    </a:cubicBezTo>
                    <a:cubicBezTo>
                      <a:pt x="298414" y="172762"/>
                      <a:pt x="287269" y="174204"/>
                      <a:pt x="276225" y="176212"/>
                    </a:cubicBezTo>
                    <a:cubicBezTo>
                      <a:pt x="269785" y="177383"/>
                      <a:pt x="263708" y="180567"/>
                      <a:pt x="257175" y="180975"/>
                    </a:cubicBezTo>
                    <a:cubicBezTo>
                      <a:pt x="212783" y="183749"/>
                      <a:pt x="168275" y="184150"/>
                      <a:pt x="123825" y="185737"/>
                    </a:cubicBezTo>
                    <a:cubicBezTo>
                      <a:pt x="95250" y="184150"/>
                      <a:pt x="66214" y="186330"/>
                      <a:pt x="38100" y="180975"/>
                    </a:cubicBezTo>
                    <a:cubicBezTo>
                      <a:pt x="31484" y="179715"/>
                      <a:pt x="28196" y="171801"/>
                      <a:pt x="23813" y="166687"/>
                    </a:cubicBezTo>
                    <a:cubicBezTo>
                      <a:pt x="8973" y="149374"/>
                      <a:pt x="9758" y="148103"/>
                      <a:pt x="0" y="128587"/>
                    </a:cubicBezTo>
                    <a:cubicBezTo>
                      <a:pt x="1588" y="103187"/>
                      <a:pt x="2099" y="77697"/>
                      <a:pt x="4763" y="52387"/>
                    </a:cubicBezTo>
                    <a:cubicBezTo>
                      <a:pt x="10027" y="2379"/>
                      <a:pt x="12700" y="20637"/>
                      <a:pt x="14288" y="142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6" name="Straight Connector 35"/>
            <p:cNvCxnSpPr/>
            <p:nvPr/>
          </p:nvCxnSpPr>
          <p:spPr>
            <a:xfrm flipH="1" flipV="1">
              <a:off x="2622578" y="4981575"/>
              <a:ext cx="77452" cy="12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24075" y="4845050"/>
              <a:ext cx="214313" cy="127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9286020">
              <a:off x="1168846" y="3547507"/>
              <a:ext cx="666750" cy="369332"/>
            </a:xfrm>
            <a:prstGeom prst="rect">
              <a:avLst/>
            </a:prstGeom>
            <a:solidFill>
              <a:schemeClr val="bg1"/>
            </a:solidFill>
          </p:spPr>
          <p:txBody>
            <a:bodyPr wrap="square" rtlCol="0">
              <a:spAutoFit/>
            </a:bodyPr>
            <a:lstStyle/>
            <a:p>
              <a:r>
                <a:rPr lang="en-US" b="1" dirty="0" smtClean="0"/>
                <a:t>AF</a:t>
              </a:r>
              <a:endParaRPr lang="en-US" b="1" dirty="0"/>
            </a:p>
          </p:txBody>
        </p:sp>
        <p:sp>
          <p:nvSpPr>
            <p:cNvPr id="40" name="TextBox 39"/>
            <p:cNvSpPr txBox="1"/>
            <p:nvPr/>
          </p:nvSpPr>
          <p:spPr>
            <a:xfrm rot="17755077">
              <a:off x="4557691" y="2361644"/>
              <a:ext cx="666750" cy="369332"/>
            </a:xfrm>
            <a:prstGeom prst="rect">
              <a:avLst/>
            </a:prstGeom>
            <a:solidFill>
              <a:schemeClr val="bg1"/>
            </a:solidFill>
          </p:spPr>
          <p:txBody>
            <a:bodyPr wrap="square" rtlCol="0">
              <a:spAutoFit/>
            </a:bodyPr>
            <a:lstStyle/>
            <a:p>
              <a:r>
                <a:rPr lang="en-US" b="1" dirty="0" smtClean="0"/>
                <a:t>NHL</a:t>
              </a:r>
              <a:endParaRPr lang="en-US" b="1" dirty="0"/>
            </a:p>
          </p:txBody>
        </p:sp>
        <p:grpSp>
          <p:nvGrpSpPr>
            <p:cNvPr id="42" name="Group 41"/>
            <p:cNvGrpSpPr/>
            <p:nvPr/>
          </p:nvGrpSpPr>
          <p:grpSpPr>
            <a:xfrm>
              <a:off x="5448300" y="4370943"/>
              <a:ext cx="852487" cy="369332"/>
              <a:chOff x="5448300" y="4370943"/>
              <a:chExt cx="852487" cy="369332"/>
            </a:xfrm>
          </p:grpSpPr>
          <p:sp>
            <p:nvSpPr>
              <p:cNvPr id="22" name="TextBox 21"/>
              <p:cNvSpPr txBox="1"/>
              <p:nvPr/>
            </p:nvSpPr>
            <p:spPr>
              <a:xfrm>
                <a:off x="5634037" y="4370943"/>
                <a:ext cx="666750" cy="369332"/>
              </a:xfrm>
              <a:prstGeom prst="rect">
                <a:avLst/>
              </a:prstGeom>
              <a:solidFill>
                <a:schemeClr val="bg1"/>
              </a:solidFill>
            </p:spPr>
            <p:txBody>
              <a:bodyPr wrap="square" rtlCol="0">
                <a:spAutoFit/>
              </a:bodyPr>
              <a:lstStyle/>
              <a:p>
                <a:r>
                  <a:rPr lang="en-US" dirty="0" smtClean="0"/>
                  <a:t>Oam</a:t>
                </a:r>
                <a:endParaRPr lang="en-US" dirty="0"/>
              </a:p>
            </p:txBody>
          </p:sp>
          <p:sp>
            <p:nvSpPr>
              <p:cNvPr id="41" name="Freeform 40"/>
              <p:cNvSpPr/>
              <p:nvPr/>
            </p:nvSpPr>
            <p:spPr>
              <a:xfrm>
                <a:off x="5448300" y="4448175"/>
                <a:ext cx="233363" cy="266700"/>
              </a:xfrm>
              <a:custGeom>
                <a:avLst/>
                <a:gdLst>
                  <a:gd name="connsiteX0" fmla="*/ 233363 w 233363"/>
                  <a:gd name="connsiteY0" fmla="*/ 28575 h 266700"/>
                  <a:gd name="connsiteX1" fmla="*/ 233363 w 233363"/>
                  <a:gd name="connsiteY1" fmla="*/ 28575 h 266700"/>
                  <a:gd name="connsiteX2" fmla="*/ 195263 w 233363"/>
                  <a:gd name="connsiteY2" fmla="*/ 14288 h 266700"/>
                  <a:gd name="connsiteX3" fmla="*/ 171450 w 233363"/>
                  <a:gd name="connsiteY3" fmla="*/ 9525 h 266700"/>
                  <a:gd name="connsiteX4" fmla="*/ 157163 w 233363"/>
                  <a:gd name="connsiteY4" fmla="*/ 4763 h 266700"/>
                  <a:gd name="connsiteX5" fmla="*/ 138113 w 233363"/>
                  <a:gd name="connsiteY5" fmla="*/ 0 h 266700"/>
                  <a:gd name="connsiteX6" fmla="*/ 85725 w 233363"/>
                  <a:gd name="connsiteY6" fmla="*/ 4763 h 266700"/>
                  <a:gd name="connsiteX7" fmla="*/ 71438 w 233363"/>
                  <a:gd name="connsiteY7" fmla="*/ 14288 h 266700"/>
                  <a:gd name="connsiteX8" fmla="*/ 57150 w 233363"/>
                  <a:gd name="connsiteY8" fmla="*/ 19050 h 266700"/>
                  <a:gd name="connsiteX9" fmla="*/ 42863 w 233363"/>
                  <a:gd name="connsiteY9" fmla="*/ 33338 h 266700"/>
                  <a:gd name="connsiteX10" fmla="*/ 23813 w 233363"/>
                  <a:gd name="connsiteY10" fmla="*/ 42863 h 266700"/>
                  <a:gd name="connsiteX11" fmla="*/ 9525 w 233363"/>
                  <a:gd name="connsiteY11" fmla="*/ 71438 h 266700"/>
                  <a:gd name="connsiteX12" fmla="*/ 0 w 233363"/>
                  <a:gd name="connsiteY12" fmla="*/ 85725 h 266700"/>
                  <a:gd name="connsiteX13" fmla="*/ 4763 w 233363"/>
                  <a:gd name="connsiteY13" fmla="*/ 147638 h 266700"/>
                  <a:gd name="connsiteX14" fmla="*/ 19050 w 233363"/>
                  <a:gd name="connsiteY14" fmla="*/ 185738 h 266700"/>
                  <a:gd name="connsiteX15" fmla="*/ 28575 w 233363"/>
                  <a:gd name="connsiteY15" fmla="*/ 200025 h 266700"/>
                  <a:gd name="connsiteX16" fmla="*/ 38100 w 233363"/>
                  <a:gd name="connsiteY16" fmla="*/ 219075 h 266700"/>
                  <a:gd name="connsiteX17" fmla="*/ 57150 w 233363"/>
                  <a:gd name="connsiteY17" fmla="*/ 247650 h 266700"/>
                  <a:gd name="connsiteX18" fmla="*/ 66675 w 233363"/>
                  <a:gd name="connsiteY18" fmla="*/ 261938 h 266700"/>
                  <a:gd name="connsiteX19" fmla="*/ 80963 w 233363"/>
                  <a:gd name="connsiteY19" fmla="*/ 266700 h 266700"/>
                  <a:gd name="connsiteX20" fmla="*/ 138113 w 233363"/>
                  <a:gd name="connsiteY20" fmla="*/ 261938 h 266700"/>
                  <a:gd name="connsiteX21" fmla="*/ 176213 w 233363"/>
                  <a:gd name="connsiteY21" fmla="*/ 219075 h 266700"/>
                  <a:gd name="connsiteX22" fmla="*/ 200025 w 233363"/>
                  <a:gd name="connsiteY22" fmla="*/ 190500 h 266700"/>
                  <a:gd name="connsiteX23" fmla="*/ 214313 w 233363"/>
                  <a:gd name="connsiteY23" fmla="*/ 142875 h 266700"/>
                  <a:gd name="connsiteX24" fmla="*/ 219075 w 233363"/>
                  <a:gd name="connsiteY24" fmla="*/ 119063 h 266700"/>
                  <a:gd name="connsiteX25" fmla="*/ 223838 w 233363"/>
                  <a:gd name="connsiteY25" fmla="*/ 104775 h 266700"/>
                  <a:gd name="connsiteX26" fmla="*/ 233363 w 233363"/>
                  <a:gd name="connsiteY26" fmla="*/ 2857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3363" h="266700">
                    <a:moveTo>
                      <a:pt x="233363" y="28575"/>
                    </a:moveTo>
                    <a:lnTo>
                      <a:pt x="233363" y="28575"/>
                    </a:lnTo>
                    <a:cubicBezTo>
                      <a:pt x="220663" y="23813"/>
                      <a:pt x="208227" y="18277"/>
                      <a:pt x="195263" y="14288"/>
                    </a:cubicBezTo>
                    <a:cubicBezTo>
                      <a:pt x="187526" y="11907"/>
                      <a:pt x="179303" y="11488"/>
                      <a:pt x="171450" y="9525"/>
                    </a:cubicBezTo>
                    <a:cubicBezTo>
                      <a:pt x="166580" y="8307"/>
                      <a:pt x="161990" y="6142"/>
                      <a:pt x="157163" y="4763"/>
                    </a:cubicBezTo>
                    <a:cubicBezTo>
                      <a:pt x="150869" y="2965"/>
                      <a:pt x="144463" y="1588"/>
                      <a:pt x="138113" y="0"/>
                    </a:cubicBezTo>
                    <a:cubicBezTo>
                      <a:pt x="120650" y="1588"/>
                      <a:pt x="102870" y="1089"/>
                      <a:pt x="85725" y="4763"/>
                    </a:cubicBezTo>
                    <a:cubicBezTo>
                      <a:pt x="80128" y="5962"/>
                      <a:pt x="76557" y="11728"/>
                      <a:pt x="71438" y="14288"/>
                    </a:cubicBezTo>
                    <a:cubicBezTo>
                      <a:pt x="66948" y="16533"/>
                      <a:pt x="61913" y="17463"/>
                      <a:pt x="57150" y="19050"/>
                    </a:cubicBezTo>
                    <a:cubicBezTo>
                      <a:pt x="52388" y="23813"/>
                      <a:pt x="48344" y="29423"/>
                      <a:pt x="42863" y="33338"/>
                    </a:cubicBezTo>
                    <a:cubicBezTo>
                      <a:pt x="37086" y="37465"/>
                      <a:pt x="29267" y="38318"/>
                      <a:pt x="23813" y="42863"/>
                    </a:cubicBezTo>
                    <a:cubicBezTo>
                      <a:pt x="12114" y="52612"/>
                      <a:pt x="15562" y="59365"/>
                      <a:pt x="9525" y="71438"/>
                    </a:cubicBezTo>
                    <a:cubicBezTo>
                      <a:pt x="6965" y="76557"/>
                      <a:pt x="3175" y="80963"/>
                      <a:pt x="0" y="85725"/>
                    </a:cubicBezTo>
                    <a:cubicBezTo>
                      <a:pt x="1588" y="106363"/>
                      <a:pt x="2345" y="127081"/>
                      <a:pt x="4763" y="147638"/>
                    </a:cubicBezTo>
                    <a:cubicBezTo>
                      <a:pt x="6499" y="162398"/>
                      <a:pt x="11747" y="172958"/>
                      <a:pt x="19050" y="185738"/>
                    </a:cubicBezTo>
                    <a:cubicBezTo>
                      <a:pt x="21890" y="190708"/>
                      <a:pt x="25735" y="195055"/>
                      <a:pt x="28575" y="200025"/>
                    </a:cubicBezTo>
                    <a:cubicBezTo>
                      <a:pt x="32097" y="206189"/>
                      <a:pt x="34447" y="212987"/>
                      <a:pt x="38100" y="219075"/>
                    </a:cubicBezTo>
                    <a:cubicBezTo>
                      <a:pt x="43990" y="228891"/>
                      <a:pt x="50800" y="238125"/>
                      <a:pt x="57150" y="247650"/>
                    </a:cubicBezTo>
                    <a:cubicBezTo>
                      <a:pt x="60325" y="252413"/>
                      <a:pt x="61245" y="260128"/>
                      <a:pt x="66675" y="261938"/>
                    </a:cubicBezTo>
                    <a:lnTo>
                      <a:pt x="80963" y="266700"/>
                    </a:lnTo>
                    <a:cubicBezTo>
                      <a:pt x="100013" y="265113"/>
                      <a:pt x="120297" y="268866"/>
                      <a:pt x="138113" y="261938"/>
                    </a:cubicBezTo>
                    <a:cubicBezTo>
                      <a:pt x="160953" y="253056"/>
                      <a:pt x="163373" y="234483"/>
                      <a:pt x="176213" y="219075"/>
                    </a:cubicBezTo>
                    <a:cubicBezTo>
                      <a:pt x="186896" y="206256"/>
                      <a:pt x="193267" y="205705"/>
                      <a:pt x="200025" y="190500"/>
                    </a:cubicBezTo>
                    <a:cubicBezTo>
                      <a:pt x="205299" y="178633"/>
                      <a:pt x="211235" y="156725"/>
                      <a:pt x="214313" y="142875"/>
                    </a:cubicBezTo>
                    <a:cubicBezTo>
                      <a:pt x="216069" y="134973"/>
                      <a:pt x="217112" y="126916"/>
                      <a:pt x="219075" y="119063"/>
                    </a:cubicBezTo>
                    <a:cubicBezTo>
                      <a:pt x="220293" y="114193"/>
                      <a:pt x="223480" y="109783"/>
                      <a:pt x="223838" y="104775"/>
                    </a:cubicBezTo>
                    <a:cubicBezTo>
                      <a:pt x="225082" y="87357"/>
                      <a:pt x="231776" y="41275"/>
                      <a:pt x="233363"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Freeform 42"/>
            <p:cNvSpPr/>
            <p:nvPr/>
          </p:nvSpPr>
          <p:spPr>
            <a:xfrm>
              <a:off x="10801350" y="4271963"/>
              <a:ext cx="471488" cy="351401"/>
            </a:xfrm>
            <a:custGeom>
              <a:avLst/>
              <a:gdLst>
                <a:gd name="connsiteX0" fmla="*/ 52388 w 471488"/>
                <a:gd name="connsiteY0" fmla="*/ 0 h 351401"/>
                <a:gd name="connsiteX1" fmla="*/ 52388 w 471488"/>
                <a:gd name="connsiteY1" fmla="*/ 0 h 351401"/>
                <a:gd name="connsiteX2" fmla="*/ 14288 w 471488"/>
                <a:gd name="connsiteY2" fmla="*/ 19050 h 351401"/>
                <a:gd name="connsiteX3" fmla="*/ 0 w 471488"/>
                <a:gd name="connsiteY3" fmla="*/ 52387 h 351401"/>
                <a:gd name="connsiteX4" fmla="*/ 4763 w 471488"/>
                <a:gd name="connsiteY4" fmla="*/ 157162 h 351401"/>
                <a:gd name="connsiteX5" fmla="*/ 9525 w 471488"/>
                <a:gd name="connsiteY5" fmla="*/ 171450 h 351401"/>
                <a:gd name="connsiteX6" fmla="*/ 38100 w 471488"/>
                <a:gd name="connsiteY6" fmla="*/ 214312 h 351401"/>
                <a:gd name="connsiteX7" fmla="*/ 47625 w 471488"/>
                <a:gd name="connsiteY7" fmla="*/ 228600 h 351401"/>
                <a:gd name="connsiteX8" fmla="*/ 52388 w 471488"/>
                <a:gd name="connsiteY8" fmla="*/ 247650 h 351401"/>
                <a:gd name="connsiteX9" fmla="*/ 71438 w 471488"/>
                <a:gd name="connsiteY9" fmla="*/ 276225 h 351401"/>
                <a:gd name="connsiteX10" fmla="*/ 76200 w 471488"/>
                <a:gd name="connsiteY10" fmla="*/ 290512 h 351401"/>
                <a:gd name="connsiteX11" fmla="*/ 90488 w 471488"/>
                <a:gd name="connsiteY11" fmla="*/ 300037 h 351401"/>
                <a:gd name="connsiteX12" fmla="*/ 123825 w 471488"/>
                <a:gd name="connsiteY12" fmla="*/ 309562 h 351401"/>
                <a:gd name="connsiteX13" fmla="*/ 166688 w 471488"/>
                <a:gd name="connsiteY13" fmla="*/ 323850 h 351401"/>
                <a:gd name="connsiteX14" fmla="*/ 180975 w 471488"/>
                <a:gd name="connsiteY14" fmla="*/ 328612 h 351401"/>
                <a:gd name="connsiteX15" fmla="*/ 219075 w 471488"/>
                <a:gd name="connsiteY15" fmla="*/ 333375 h 351401"/>
                <a:gd name="connsiteX16" fmla="*/ 442913 w 471488"/>
                <a:gd name="connsiteY16" fmla="*/ 338137 h 351401"/>
                <a:gd name="connsiteX17" fmla="*/ 457200 w 471488"/>
                <a:gd name="connsiteY17" fmla="*/ 328612 h 351401"/>
                <a:gd name="connsiteX18" fmla="*/ 461963 w 471488"/>
                <a:gd name="connsiteY18" fmla="*/ 304800 h 351401"/>
                <a:gd name="connsiteX19" fmla="*/ 471488 w 471488"/>
                <a:gd name="connsiteY19" fmla="*/ 276225 h 351401"/>
                <a:gd name="connsiteX20" fmla="*/ 461963 w 471488"/>
                <a:gd name="connsiteY20" fmla="*/ 123825 h 351401"/>
                <a:gd name="connsiteX21" fmla="*/ 457200 w 471488"/>
                <a:gd name="connsiteY21" fmla="*/ 100012 h 351401"/>
                <a:gd name="connsiteX22" fmla="*/ 433388 w 471488"/>
                <a:gd name="connsiteY22" fmla="*/ 76200 h 351401"/>
                <a:gd name="connsiteX23" fmla="*/ 404813 w 471488"/>
                <a:gd name="connsiteY23" fmla="*/ 52387 h 351401"/>
                <a:gd name="connsiteX24" fmla="*/ 385763 w 471488"/>
                <a:gd name="connsiteY24" fmla="*/ 47625 h 351401"/>
                <a:gd name="connsiteX25" fmla="*/ 342900 w 471488"/>
                <a:gd name="connsiteY25" fmla="*/ 33337 h 351401"/>
                <a:gd name="connsiteX26" fmla="*/ 328613 w 471488"/>
                <a:gd name="connsiteY26" fmla="*/ 28575 h 351401"/>
                <a:gd name="connsiteX27" fmla="*/ 304800 w 471488"/>
                <a:gd name="connsiteY27" fmla="*/ 19050 h 351401"/>
                <a:gd name="connsiteX28" fmla="*/ 195263 w 471488"/>
                <a:gd name="connsiteY28" fmla="*/ 14287 h 351401"/>
                <a:gd name="connsiteX29" fmla="*/ 157163 w 471488"/>
                <a:gd name="connsiteY29" fmla="*/ 9525 h 351401"/>
                <a:gd name="connsiteX30" fmla="*/ 128588 w 471488"/>
                <a:gd name="connsiteY30" fmla="*/ 0 h 351401"/>
                <a:gd name="connsiteX31" fmla="*/ 52388 w 471488"/>
                <a:gd name="connsiteY31" fmla="*/ 0 h 35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1488" h="351401">
                  <a:moveTo>
                    <a:pt x="52388" y="0"/>
                  </a:moveTo>
                  <a:lnTo>
                    <a:pt x="52388" y="0"/>
                  </a:lnTo>
                  <a:cubicBezTo>
                    <a:pt x="39688" y="6350"/>
                    <a:pt x="25376" y="10180"/>
                    <a:pt x="14288" y="19050"/>
                  </a:cubicBezTo>
                  <a:cubicBezTo>
                    <a:pt x="8939" y="23329"/>
                    <a:pt x="2468" y="44984"/>
                    <a:pt x="0" y="52387"/>
                  </a:cubicBezTo>
                  <a:cubicBezTo>
                    <a:pt x="1588" y="87312"/>
                    <a:pt x="1975" y="122312"/>
                    <a:pt x="4763" y="157162"/>
                  </a:cubicBezTo>
                  <a:cubicBezTo>
                    <a:pt x="5163" y="162166"/>
                    <a:pt x="7087" y="167062"/>
                    <a:pt x="9525" y="171450"/>
                  </a:cubicBezTo>
                  <a:cubicBezTo>
                    <a:pt x="9531" y="171460"/>
                    <a:pt x="33334" y="207163"/>
                    <a:pt x="38100" y="214312"/>
                  </a:cubicBezTo>
                  <a:lnTo>
                    <a:pt x="47625" y="228600"/>
                  </a:lnTo>
                  <a:cubicBezTo>
                    <a:pt x="49213" y="234950"/>
                    <a:pt x="49461" y="241796"/>
                    <a:pt x="52388" y="247650"/>
                  </a:cubicBezTo>
                  <a:cubicBezTo>
                    <a:pt x="57508" y="257889"/>
                    <a:pt x="71438" y="276225"/>
                    <a:pt x="71438" y="276225"/>
                  </a:cubicBezTo>
                  <a:cubicBezTo>
                    <a:pt x="73025" y="280987"/>
                    <a:pt x="73064" y="286592"/>
                    <a:pt x="76200" y="290512"/>
                  </a:cubicBezTo>
                  <a:cubicBezTo>
                    <a:pt x="79776" y="294982"/>
                    <a:pt x="85368" y="297477"/>
                    <a:pt x="90488" y="300037"/>
                  </a:cubicBezTo>
                  <a:cubicBezTo>
                    <a:pt x="98731" y="304159"/>
                    <a:pt x="115881" y="307118"/>
                    <a:pt x="123825" y="309562"/>
                  </a:cubicBezTo>
                  <a:cubicBezTo>
                    <a:pt x="138220" y="313991"/>
                    <a:pt x="152400" y="319087"/>
                    <a:pt x="166688" y="323850"/>
                  </a:cubicBezTo>
                  <a:cubicBezTo>
                    <a:pt x="171450" y="325437"/>
                    <a:pt x="175994" y="327989"/>
                    <a:pt x="180975" y="328612"/>
                  </a:cubicBezTo>
                  <a:lnTo>
                    <a:pt x="219075" y="333375"/>
                  </a:lnTo>
                  <a:cubicBezTo>
                    <a:pt x="305963" y="362338"/>
                    <a:pt x="260004" y="350609"/>
                    <a:pt x="442913" y="338137"/>
                  </a:cubicBezTo>
                  <a:cubicBezTo>
                    <a:pt x="448623" y="337748"/>
                    <a:pt x="452438" y="331787"/>
                    <a:pt x="457200" y="328612"/>
                  </a:cubicBezTo>
                  <a:cubicBezTo>
                    <a:pt x="458788" y="320675"/>
                    <a:pt x="459833" y="312609"/>
                    <a:pt x="461963" y="304800"/>
                  </a:cubicBezTo>
                  <a:cubicBezTo>
                    <a:pt x="464605" y="295114"/>
                    <a:pt x="471488" y="276225"/>
                    <a:pt x="471488" y="276225"/>
                  </a:cubicBezTo>
                  <a:cubicBezTo>
                    <a:pt x="468618" y="207344"/>
                    <a:pt x="470640" y="180228"/>
                    <a:pt x="461963" y="123825"/>
                  </a:cubicBezTo>
                  <a:cubicBezTo>
                    <a:pt x="460732" y="115824"/>
                    <a:pt x="460042" y="107591"/>
                    <a:pt x="457200" y="100012"/>
                  </a:cubicBezTo>
                  <a:cubicBezTo>
                    <a:pt x="450850" y="83080"/>
                    <a:pt x="446087" y="86783"/>
                    <a:pt x="433388" y="76200"/>
                  </a:cubicBezTo>
                  <a:cubicBezTo>
                    <a:pt x="421274" y="66105"/>
                    <a:pt x="419417" y="58646"/>
                    <a:pt x="404813" y="52387"/>
                  </a:cubicBezTo>
                  <a:cubicBezTo>
                    <a:pt x="398797" y="49809"/>
                    <a:pt x="392032" y="49506"/>
                    <a:pt x="385763" y="47625"/>
                  </a:cubicBezTo>
                  <a:cubicBezTo>
                    <a:pt x="385730" y="47615"/>
                    <a:pt x="350060" y="35724"/>
                    <a:pt x="342900" y="33337"/>
                  </a:cubicBezTo>
                  <a:cubicBezTo>
                    <a:pt x="338138" y="31750"/>
                    <a:pt x="333274" y="30439"/>
                    <a:pt x="328613" y="28575"/>
                  </a:cubicBezTo>
                  <a:cubicBezTo>
                    <a:pt x="320675" y="25400"/>
                    <a:pt x="313300" y="19961"/>
                    <a:pt x="304800" y="19050"/>
                  </a:cubicBezTo>
                  <a:cubicBezTo>
                    <a:pt x="268461" y="15156"/>
                    <a:pt x="231775" y="15875"/>
                    <a:pt x="195263" y="14287"/>
                  </a:cubicBezTo>
                  <a:cubicBezTo>
                    <a:pt x="182563" y="12700"/>
                    <a:pt x="169678" y="12207"/>
                    <a:pt x="157163" y="9525"/>
                  </a:cubicBezTo>
                  <a:cubicBezTo>
                    <a:pt x="147346" y="7421"/>
                    <a:pt x="138466" y="1796"/>
                    <a:pt x="128588" y="0"/>
                  </a:cubicBezTo>
                  <a:lnTo>
                    <a:pt x="523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8653462" y="2926869"/>
            <a:ext cx="1338263" cy="45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7267225" y="2968744"/>
            <a:ext cx="3657600" cy="369332"/>
          </a:xfrm>
          <a:prstGeom prst="rect">
            <a:avLst/>
          </a:prstGeom>
          <a:noFill/>
        </p:spPr>
        <p:txBody>
          <a:bodyPr wrap="square" rtlCol="0">
            <a:spAutoFit/>
          </a:bodyPr>
          <a:lstStyle/>
          <a:p>
            <a:r>
              <a:rPr lang="en-US" dirty="0" smtClean="0"/>
              <a:t>(+/- Fall Mountain thrust nappe)</a:t>
            </a:r>
            <a:endParaRPr lang="en-US" dirty="0"/>
          </a:p>
        </p:txBody>
      </p:sp>
      <p:cxnSp>
        <p:nvCxnSpPr>
          <p:cNvPr id="48" name="Straight Arrow Connector 47"/>
          <p:cNvCxnSpPr/>
          <p:nvPr/>
        </p:nvCxnSpPr>
        <p:spPr>
          <a:xfrm flipV="1">
            <a:off x="9154633" y="2023746"/>
            <a:ext cx="691116" cy="9031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7953153" y="3379951"/>
            <a:ext cx="829340" cy="11391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469735" y="1500809"/>
            <a:ext cx="10819730" cy="3793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396523" y="2103883"/>
            <a:ext cx="1088136" cy="338554"/>
          </a:xfrm>
          <a:prstGeom prst="rect">
            <a:avLst/>
          </a:prstGeom>
          <a:solidFill>
            <a:schemeClr val="bg1"/>
          </a:solidFill>
        </p:spPr>
        <p:txBody>
          <a:bodyPr wrap="square" rtlCol="0">
            <a:spAutoFit/>
          </a:bodyPr>
          <a:lstStyle/>
          <a:p>
            <a:r>
              <a:rPr lang="en-US" sz="1600" b="1" dirty="0" err="1" smtClean="0"/>
              <a:t>sillimanite</a:t>
            </a:r>
            <a:endParaRPr lang="en-US" sz="1200" dirty="0"/>
          </a:p>
        </p:txBody>
      </p:sp>
      <p:sp>
        <p:nvSpPr>
          <p:cNvPr id="6" name="Freeform 5"/>
          <p:cNvSpPr/>
          <p:nvPr/>
        </p:nvSpPr>
        <p:spPr>
          <a:xfrm>
            <a:off x="4837267" y="3771900"/>
            <a:ext cx="372908" cy="314325"/>
          </a:xfrm>
          <a:custGeom>
            <a:avLst/>
            <a:gdLst>
              <a:gd name="connsiteX0" fmla="*/ 10958 w 372908"/>
              <a:gd name="connsiteY0" fmla="*/ 133571 h 266921"/>
              <a:gd name="connsiteX1" fmla="*/ 10958 w 372908"/>
              <a:gd name="connsiteY1" fmla="*/ 133571 h 266921"/>
              <a:gd name="connsiteX2" fmla="*/ 49058 w 372908"/>
              <a:gd name="connsiteY2" fmla="*/ 57371 h 266921"/>
              <a:gd name="connsiteX3" fmla="*/ 77633 w 372908"/>
              <a:gd name="connsiteY3" fmla="*/ 47846 h 266921"/>
              <a:gd name="connsiteX4" fmla="*/ 230033 w 372908"/>
              <a:gd name="connsiteY4" fmla="*/ 38321 h 266921"/>
              <a:gd name="connsiteX5" fmla="*/ 268133 w 372908"/>
              <a:gd name="connsiteY5" fmla="*/ 19271 h 266921"/>
              <a:gd name="connsiteX6" fmla="*/ 296708 w 372908"/>
              <a:gd name="connsiteY6" fmla="*/ 221 h 266921"/>
              <a:gd name="connsiteX7" fmla="*/ 325283 w 372908"/>
              <a:gd name="connsiteY7" fmla="*/ 9746 h 266921"/>
              <a:gd name="connsiteX8" fmla="*/ 353858 w 372908"/>
              <a:gd name="connsiteY8" fmla="*/ 114521 h 266921"/>
              <a:gd name="connsiteX9" fmla="*/ 372908 w 372908"/>
              <a:gd name="connsiteY9" fmla="*/ 171671 h 266921"/>
              <a:gd name="connsiteX10" fmla="*/ 334808 w 372908"/>
              <a:gd name="connsiteY10" fmla="*/ 228821 h 266921"/>
              <a:gd name="connsiteX11" fmla="*/ 277658 w 372908"/>
              <a:gd name="connsiteY11" fmla="*/ 266921 h 266921"/>
              <a:gd name="connsiteX12" fmla="*/ 249083 w 372908"/>
              <a:gd name="connsiteY12" fmla="*/ 257396 h 266921"/>
              <a:gd name="connsiteX13" fmla="*/ 163358 w 372908"/>
              <a:gd name="connsiteY13" fmla="*/ 209771 h 266921"/>
              <a:gd name="connsiteX14" fmla="*/ 68108 w 372908"/>
              <a:gd name="connsiteY14" fmla="*/ 190721 h 266921"/>
              <a:gd name="connsiteX15" fmla="*/ 1433 w 372908"/>
              <a:gd name="connsiteY15" fmla="*/ 181196 h 266921"/>
              <a:gd name="connsiteX16" fmla="*/ 10958 w 372908"/>
              <a:gd name="connsiteY16" fmla="*/ 133571 h 26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2908" h="266921">
                <a:moveTo>
                  <a:pt x="10958" y="133571"/>
                </a:moveTo>
                <a:lnTo>
                  <a:pt x="10958" y="133571"/>
                </a:lnTo>
                <a:cubicBezTo>
                  <a:pt x="23658" y="108171"/>
                  <a:pt x="31623" y="79787"/>
                  <a:pt x="49058" y="57371"/>
                </a:cubicBezTo>
                <a:cubicBezTo>
                  <a:pt x="55222" y="49446"/>
                  <a:pt x="67648" y="48897"/>
                  <a:pt x="77633" y="47846"/>
                </a:cubicBezTo>
                <a:cubicBezTo>
                  <a:pt x="128252" y="42518"/>
                  <a:pt x="179233" y="41496"/>
                  <a:pt x="230033" y="38321"/>
                </a:cubicBezTo>
                <a:cubicBezTo>
                  <a:pt x="242733" y="31971"/>
                  <a:pt x="255805" y="26316"/>
                  <a:pt x="268133" y="19271"/>
                </a:cubicBezTo>
                <a:cubicBezTo>
                  <a:pt x="278072" y="13591"/>
                  <a:pt x="285416" y="2103"/>
                  <a:pt x="296708" y="221"/>
                </a:cubicBezTo>
                <a:cubicBezTo>
                  <a:pt x="306612" y="-1430"/>
                  <a:pt x="315758" y="6571"/>
                  <a:pt x="325283" y="9746"/>
                </a:cubicBezTo>
                <a:cubicBezTo>
                  <a:pt x="363684" y="67348"/>
                  <a:pt x="331392" y="9680"/>
                  <a:pt x="353858" y="114521"/>
                </a:cubicBezTo>
                <a:cubicBezTo>
                  <a:pt x="358065" y="134156"/>
                  <a:pt x="372908" y="171671"/>
                  <a:pt x="372908" y="171671"/>
                </a:cubicBezTo>
                <a:cubicBezTo>
                  <a:pt x="361782" y="205048"/>
                  <a:pt x="366915" y="203849"/>
                  <a:pt x="334808" y="228821"/>
                </a:cubicBezTo>
                <a:cubicBezTo>
                  <a:pt x="316736" y="242877"/>
                  <a:pt x="277658" y="266921"/>
                  <a:pt x="277658" y="266921"/>
                </a:cubicBezTo>
                <a:cubicBezTo>
                  <a:pt x="268133" y="263746"/>
                  <a:pt x="257860" y="262272"/>
                  <a:pt x="249083" y="257396"/>
                </a:cubicBezTo>
                <a:cubicBezTo>
                  <a:pt x="197388" y="228677"/>
                  <a:pt x="207598" y="219980"/>
                  <a:pt x="163358" y="209771"/>
                </a:cubicBezTo>
                <a:cubicBezTo>
                  <a:pt x="131808" y="202490"/>
                  <a:pt x="99994" y="196348"/>
                  <a:pt x="68108" y="190721"/>
                </a:cubicBezTo>
                <a:cubicBezTo>
                  <a:pt x="45999" y="186819"/>
                  <a:pt x="22068" y="190040"/>
                  <a:pt x="1433" y="181196"/>
                </a:cubicBezTo>
                <a:cubicBezTo>
                  <a:pt x="-4404" y="178695"/>
                  <a:pt x="9370" y="141509"/>
                  <a:pt x="10958" y="1335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554868" y="3919815"/>
            <a:ext cx="2094712" cy="338554"/>
          </a:xfrm>
          <a:prstGeom prst="rect">
            <a:avLst/>
          </a:prstGeom>
          <a:noFill/>
        </p:spPr>
        <p:txBody>
          <a:bodyPr wrap="square" rtlCol="0">
            <a:spAutoFit/>
          </a:bodyPr>
          <a:lstStyle/>
          <a:p>
            <a:r>
              <a:rPr lang="en-US" sz="1600" b="1" dirty="0" smtClean="0"/>
              <a:t>staurolite</a:t>
            </a:r>
            <a:endParaRPr lang="en-US" sz="1600" b="1" dirty="0"/>
          </a:p>
        </p:txBody>
      </p:sp>
      <p:sp>
        <p:nvSpPr>
          <p:cNvPr id="33" name="TextBox 32"/>
          <p:cNvSpPr txBox="1"/>
          <p:nvPr/>
        </p:nvSpPr>
        <p:spPr>
          <a:xfrm>
            <a:off x="2312410" y="3839987"/>
            <a:ext cx="2094712" cy="338554"/>
          </a:xfrm>
          <a:prstGeom prst="rect">
            <a:avLst/>
          </a:prstGeom>
          <a:noFill/>
        </p:spPr>
        <p:txBody>
          <a:bodyPr wrap="square" rtlCol="0">
            <a:spAutoFit/>
          </a:bodyPr>
          <a:lstStyle/>
          <a:p>
            <a:r>
              <a:rPr lang="en-US" sz="1600" b="1" dirty="0" smtClean="0"/>
              <a:t>staurolite</a:t>
            </a:r>
            <a:endParaRPr lang="en-US" sz="1600" b="1" dirty="0"/>
          </a:p>
        </p:txBody>
      </p:sp>
    </p:spTree>
    <p:extLst>
      <p:ext uri="{BB962C8B-B14F-4D97-AF65-F5344CB8AC3E}">
        <p14:creationId xmlns:p14="http://schemas.microsoft.com/office/powerpoint/2010/main" val="2588027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96" t="12875" r="18839" b="16060"/>
          <a:stretch/>
        </p:blipFill>
        <p:spPr>
          <a:xfrm>
            <a:off x="161925" y="466724"/>
            <a:ext cx="5686425" cy="4762501"/>
          </a:xfrm>
          <a:prstGeom prst="rect">
            <a:avLst/>
          </a:prstGeom>
        </p:spPr>
      </p:pic>
      <p:sp>
        <p:nvSpPr>
          <p:cNvPr id="10" name="Freeform 9"/>
          <p:cNvSpPr/>
          <p:nvPr/>
        </p:nvSpPr>
        <p:spPr>
          <a:xfrm>
            <a:off x="657225" y="1633538"/>
            <a:ext cx="3700463" cy="2909887"/>
          </a:xfrm>
          <a:custGeom>
            <a:avLst/>
            <a:gdLst>
              <a:gd name="connsiteX0" fmla="*/ 2538413 w 3700463"/>
              <a:gd name="connsiteY0" fmla="*/ 33337 h 2909887"/>
              <a:gd name="connsiteX1" fmla="*/ 2590800 w 3700463"/>
              <a:gd name="connsiteY1" fmla="*/ 28575 h 2909887"/>
              <a:gd name="connsiteX2" fmla="*/ 2609850 w 3700463"/>
              <a:gd name="connsiteY2" fmla="*/ 23812 h 2909887"/>
              <a:gd name="connsiteX3" fmla="*/ 2690813 w 3700463"/>
              <a:gd name="connsiteY3" fmla="*/ 19050 h 2909887"/>
              <a:gd name="connsiteX4" fmla="*/ 2724150 w 3700463"/>
              <a:gd name="connsiteY4" fmla="*/ 14287 h 2909887"/>
              <a:gd name="connsiteX5" fmla="*/ 2781300 w 3700463"/>
              <a:gd name="connsiteY5" fmla="*/ 4762 h 2909887"/>
              <a:gd name="connsiteX6" fmla="*/ 2876550 w 3700463"/>
              <a:gd name="connsiteY6" fmla="*/ 0 h 2909887"/>
              <a:gd name="connsiteX7" fmla="*/ 2976563 w 3700463"/>
              <a:gd name="connsiteY7" fmla="*/ 4762 h 2909887"/>
              <a:gd name="connsiteX8" fmla="*/ 3024188 w 3700463"/>
              <a:gd name="connsiteY8" fmla="*/ 14287 h 2909887"/>
              <a:gd name="connsiteX9" fmla="*/ 3086100 w 3700463"/>
              <a:gd name="connsiteY9" fmla="*/ 23812 h 2909887"/>
              <a:gd name="connsiteX10" fmla="*/ 3157538 w 3700463"/>
              <a:gd name="connsiteY10" fmla="*/ 38100 h 2909887"/>
              <a:gd name="connsiteX11" fmla="*/ 3171825 w 3700463"/>
              <a:gd name="connsiteY11" fmla="*/ 42862 h 2909887"/>
              <a:gd name="connsiteX12" fmla="*/ 3190875 w 3700463"/>
              <a:gd name="connsiteY12" fmla="*/ 47625 h 2909887"/>
              <a:gd name="connsiteX13" fmla="*/ 3228975 w 3700463"/>
              <a:gd name="connsiteY13" fmla="*/ 71437 h 2909887"/>
              <a:gd name="connsiteX14" fmla="*/ 3243263 w 3700463"/>
              <a:gd name="connsiteY14" fmla="*/ 85725 h 2909887"/>
              <a:gd name="connsiteX15" fmla="*/ 3262313 w 3700463"/>
              <a:gd name="connsiteY15" fmla="*/ 100012 h 2909887"/>
              <a:gd name="connsiteX16" fmla="*/ 3271838 w 3700463"/>
              <a:gd name="connsiteY16" fmla="*/ 114300 h 2909887"/>
              <a:gd name="connsiteX17" fmla="*/ 3271838 w 3700463"/>
              <a:gd name="connsiteY17" fmla="*/ 185737 h 2909887"/>
              <a:gd name="connsiteX18" fmla="*/ 3267075 w 3700463"/>
              <a:gd name="connsiteY18" fmla="*/ 200025 h 2909887"/>
              <a:gd name="connsiteX19" fmla="*/ 3257550 w 3700463"/>
              <a:gd name="connsiteY19" fmla="*/ 214312 h 2909887"/>
              <a:gd name="connsiteX20" fmla="*/ 3243263 w 3700463"/>
              <a:gd name="connsiteY20" fmla="*/ 242887 h 2909887"/>
              <a:gd name="connsiteX21" fmla="*/ 3238500 w 3700463"/>
              <a:gd name="connsiteY21" fmla="*/ 257175 h 2909887"/>
              <a:gd name="connsiteX22" fmla="*/ 3228975 w 3700463"/>
              <a:gd name="connsiteY22" fmla="*/ 271462 h 2909887"/>
              <a:gd name="connsiteX23" fmla="*/ 3219450 w 3700463"/>
              <a:gd name="connsiteY23" fmla="*/ 290512 h 2909887"/>
              <a:gd name="connsiteX24" fmla="*/ 3200400 w 3700463"/>
              <a:gd name="connsiteY24" fmla="*/ 319087 h 2909887"/>
              <a:gd name="connsiteX25" fmla="*/ 3195638 w 3700463"/>
              <a:gd name="connsiteY25" fmla="*/ 338137 h 2909887"/>
              <a:gd name="connsiteX26" fmla="*/ 3171825 w 3700463"/>
              <a:gd name="connsiteY26" fmla="*/ 366712 h 2909887"/>
              <a:gd name="connsiteX27" fmla="*/ 3162300 w 3700463"/>
              <a:gd name="connsiteY27" fmla="*/ 395287 h 2909887"/>
              <a:gd name="connsiteX28" fmla="*/ 3133725 w 3700463"/>
              <a:gd name="connsiteY28" fmla="*/ 428625 h 2909887"/>
              <a:gd name="connsiteX29" fmla="*/ 3128963 w 3700463"/>
              <a:gd name="connsiteY29" fmla="*/ 442912 h 2909887"/>
              <a:gd name="connsiteX30" fmla="*/ 3114675 w 3700463"/>
              <a:gd name="connsiteY30" fmla="*/ 461962 h 2909887"/>
              <a:gd name="connsiteX31" fmla="*/ 3105150 w 3700463"/>
              <a:gd name="connsiteY31" fmla="*/ 476250 h 2909887"/>
              <a:gd name="connsiteX32" fmla="*/ 3086100 w 3700463"/>
              <a:gd name="connsiteY32" fmla="*/ 500062 h 2909887"/>
              <a:gd name="connsiteX33" fmla="*/ 3076575 w 3700463"/>
              <a:gd name="connsiteY33" fmla="*/ 519112 h 2909887"/>
              <a:gd name="connsiteX34" fmla="*/ 3057525 w 3700463"/>
              <a:gd name="connsiteY34" fmla="*/ 533400 h 2909887"/>
              <a:gd name="connsiteX35" fmla="*/ 3019425 w 3700463"/>
              <a:gd name="connsiteY35" fmla="*/ 571500 h 2909887"/>
              <a:gd name="connsiteX36" fmla="*/ 3005138 w 3700463"/>
              <a:gd name="connsiteY36" fmla="*/ 585787 h 2909887"/>
              <a:gd name="connsiteX37" fmla="*/ 2981325 w 3700463"/>
              <a:gd name="connsiteY37" fmla="*/ 614362 h 2909887"/>
              <a:gd name="connsiteX38" fmla="*/ 2962275 w 3700463"/>
              <a:gd name="connsiteY38" fmla="*/ 647700 h 2909887"/>
              <a:gd name="connsiteX39" fmla="*/ 2947988 w 3700463"/>
              <a:gd name="connsiteY39" fmla="*/ 661987 h 2909887"/>
              <a:gd name="connsiteX40" fmla="*/ 2909888 w 3700463"/>
              <a:gd name="connsiteY40" fmla="*/ 709612 h 2909887"/>
              <a:gd name="connsiteX41" fmla="*/ 2895600 w 3700463"/>
              <a:gd name="connsiteY41" fmla="*/ 714375 h 2909887"/>
              <a:gd name="connsiteX42" fmla="*/ 2871788 w 3700463"/>
              <a:gd name="connsiteY42" fmla="*/ 747712 h 2909887"/>
              <a:gd name="connsiteX43" fmla="*/ 2843213 w 3700463"/>
              <a:gd name="connsiteY43" fmla="*/ 790575 h 2909887"/>
              <a:gd name="connsiteX44" fmla="*/ 2833688 w 3700463"/>
              <a:gd name="connsiteY44" fmla="*/ 804862 h 2909887"/>
              <a:gd name="connsiteX45" fmla="*/ 2819400 w 3700463"/>
              <a:gd name="connsiteY45" fmla="*/ 814387 h 2909887"/>
              <a:gd name="connsiteX46" fmla="*/ 2814638 w 3700463"/>
              <a:gd name="connsiteY46" fmla="*/ 828675 h 2909887"/>
              <a:gd name="connsiteX47" fmla="*/ 2781300 w 3700463"/>
              <a:gd name="connsiteY47" fmla="*/ 871537 h 2909887"/>
              <a:gd name="connsiteX48" fmla="*/ 2762250 w 3700463"/>
              <a:gd name="connsiteY48" fmla="*/ 885825 h 2909887"/>
              <a:gd name="connsiteX49" fmla="*/ 2747963 w 3700463"/>
              <a:gd name="connsiteY49" fmla="*/ 900112 h 2909887"/>
              <a:gd name="connsiteX50" fmla="*/ 2733675 w 3700463"/>
              <a:gd name="connsiteY50" fmla="*/ 919162 h 2909887"/>
              <a:gd name="connsiteX51" fmla="*/ 2719388 w 3700463"/>
              <a:gd name="connsiteY51" fmla="*/ 923925 h 2909887"/>
              <a:gd name="connsiteX52" fmla="*/ 2714625 w 3700463"/>
              <a:gd name="connsiteY52" fmla="*/ 938212 h 2909887"/>
              <a:gd name="connsiteX53" fmla="*/ 2690813 w 3700463"/>
              <a:gd name="connsiteY53" fmla="*/ 947737 h 2909887"/>
              <a:gd name="connsiteX54" fmla="*/ 2676525 w 3700463"/>
              <a:gd name="connsiteY54" fmla="*/ 952500 h 2909887"/>
              <a:gd name="connsiteX55" fmla="*/ 2662238 w 3700463"/>
              <a:gd name="connsiteY55" fmla="*/ 962025 h 2909887"/>
              <a:gd name="connsiteX56" fmla="*/ 2624138 w 3700463"/>
              <a:gd name="connsiteY56" fmla="*/ 966787 h 2909887"/>
              <a:gd name="connsiteX57" fmla="*/ 2590800 w 3700463"/>
              <a:gd name="connsiteY57" fmla="*/ 985837 h 2909887"/>
              <a:gd name="connsiteX58" fmla="*/ 2571750 w 3700463"/>
              <a:gd name="connsiteY58" fmla="*/ 995362 h 2909887"/>
              <a:gd name="connsiteX59" fmla="*/ 2557463 w 3700463"/>
              <a:gd name="connsiteY59" fmla="*/ 1004887 h 2909887"/>
              <a:gd name="connsiteX60" fmla="*/ 2538413 w 3700463"/>
              <a:gd name="connsiteY60" fmla="*/ 1009650 h 2909887"/>
              <a:gd name="connsiteX61" fmla="*/ 2524125 w 3700463"/>
              <a:gd name="connsiteY61" fmla="*/ 1014412 h 2909887"/>
              <a:gd name="connsiteX62" fmla="*/ 2509838 w 3700463"/>
              <a:gd name="connsiteY62" fmla="*/ 1023937 h 2909887"/>
              <a:gd name="connsiteX63" fmla="*/ 2490788 w 3700463"/>
              <a:gd name="connsiteY63" fmla="*/ 1033462 h 2909887"/>
              <a:gd name="connsiteX64" fmla="*/ 2481263 w 3700463"/>
              <a:gd name="connsiteY64" fmla="*/ 1052512 h 2909887"/>
              <a:gd name="connsiteX65" fmla="*/ 2466975 w 3700463"/>
              <a:gd name="connsiteY65" fmla="*/ 1057275 h 2909887"/>
              <a:gd name="connsiteX66" fmla="*/ 2433638 w 3700463"/>
              <a:gd name="connsiteY66" fmla="*/ 1076325 h 2909887"/>
              <a:gd name="connsiteX67" fmla="*/ 2419350 w 3700463"/>
              <a:gd name="connsiteY67" fmla="*/ 1081087 h 2909887"/>
              <a:gd name="connsiteX68" fmla="*/ 2381250 w 3700463"/>
              <a:gd name="connsiteY68" fmla="*/ 1100137 h 2909887"/>
              <a:gd name="connsiteX69" fmla="*/ 2362200 w 3700463"/>
              <a:gd name="connsiteY69" fmla="*/ 1104900 h 2909887"/>
              <a:gd name="connsiteX70" fmla="*/ 2338388 w 3700463"/>
              <a:gd name="connsiteY70" fmla="*/ 1114425 h 2909887"/>
              <a:gd name="connsiteX71" fmla="*/ 2324100 w 3700463"/>
              <a:gd name="connsiteY71" fmla="*/ 1123950 h 2909887"/>
              <a:gd name="connsiteX72" fmla="*/ 2305050 w 3700463"/>
              <a:gd name="connsiteY72" fmla="*/ 1128712 h 2909887"/>
              <a:gd name="connsiteX73" fmla="*/ 2286000 w 3700463"/>
              <a:gd name="connsiteY73" fmla="*/ 1138237 h 2909887"/>
              <a:gd name="connsiteX74" fmla="*/ 2271713 w 3700463"/>
              <a:gd name="connsiteY74" fmla="*/ 1143000 h 2909887"/>
              <a:gd name="connsiteX75" fmla="*/ 2257425 w 3700463"/>
              <a:gd name="connsiteY75" fmla="*/ 1152525 h 2909887"/>
              <a:gd name="connsiteX76" fmla="*/ 2209800 w 3700463"/>
              <a:gd name="connsiteY76" fmla="*/ 1171575 h 2909887"/>
              <a:gd name="connsiteX77" fmla="*/ 2195513 w 3700463"/>
              <a:gd name="connsiteY77" fmla="*/ 1181100 h 2909887"/>
              <a:gd name="connsiteX78" fmla="*/ 2176463 w 3700463"/>
              <a:gd name="connsiteY78" fmla="*/ 1190625 h 2909887"/>
              <a:gd name="connsiteX79" fmla="*/ 2143125 w 3700463"/>
              <a:gd name="connsiteY79" fmla="*/ 1209675 h 2909887"/>
              <a:gd name="connsiteX80" fmla="*/ 2128838 w 3700463"/>
              <a:gd name="connsiteY80" fmla="*/ 1219200 h 2909887"/>
              <a:gd name="connsiteX81" fmla="*/ 2100263 w 3700463"/>
              <a:gd name="connsiteY81" fmla="*/ 1228725 h 2909887"/>
              <a:gd name="connsiteX82" fmla="*/ 2085975 w 3700463"/>
              <a:gd name="connsiteY82" fmla="*/ 1238250 h 2909887"/>
              <a:gd name="connsiteX83" fmla="*/ 2038350 w 3700463"/>
              <a:gd name="connsiteY83" fmla="*/ 1252537 h 2909887"/>
              <a:gd name="connsiteX84" fmla="*/ 1995488 w 3700463"/>
              <a:gd name="connsiteY84" fmla="*/ 1271587 h 2909887"/>
              <a:gd name="connsiteX85" fmla="*/ 1976438 w 3700463"/>
              <a:gd name="connsiteY85" fmla="*/ 1281112 h 2909887"/>
              <a:gd name="connsiteX86" fmla="*/ 1962150 w 3700463"/>
              <a:gd name="connsiteY86" fmla="*/ 1285875 h 2909887"/>
              <a:gd name="connsiteX87" fmla="*/ 1947863 w 3700463"/>
              <a:gd name="connsiteY87" fmla="*/ 1295400 h 2909887"/>
              <a:gd name="connsiteX88" fmla="*/ 1933575 w 3700463"/>
              <a:gd name="connsiteY88" fmla="*/ 1300162 h 2909887"/>
              <a:gd name="connsiteX89" fmla="*/ 1914525 w 3700463"/>
              <a:gd name="connsiteY89" fmla="*/ 1309687 h 2909887"/>
              <a:gd name="connsiteX90" fmla="*/ 1881188 w 3700463"/>
              <a:gd name="connsiteY90" fmla="*/ 1333500 h 2909887"/>
              <a:gd name="connsiteX91" fmla="*/ 1838325 w 3700463"/>
              <a:gd name="connsiteY91" fmla="*/ 1347787 h 2909887"/>
              <a:gd name="connsiteX92" fmla="*/ 1819275 w 3700463"/>
              <a:gd name="connsiteY92" fmla="*/ 1357312 h 2909887"/>
              <a:gd name="connsiteX93" fmla="*/ 1785938 w 3700463"/>
              <a:gd name="connsiteY93" fmla="*/ 1366837 h 2909887"/>
              <a:gd name="connsiteX94" fmla="*/ 1766888 w 3700463"/>
              <a:gd name="connsiteY94" fmla="*/ 1376362 h 2909887"/>
              <a:gd name="connsiteX95" fmla="*/ 1743075 w 3700463"/>
              <a:gd name="connsiteY95" fmla="*/ 1381125 h 2909887"/>
              <a:gd name="connsiteX96" fmla="*/ 1714500 w 3700463"/>
              <a:gd name="connsiteY96" fmla="*/ 1390650 h 2909887"/>
              <a:gd name="connsiteX97" fmla="*/ 1704975 w 3700463"/>
              <a:gd name="connsiteY97" fmla="*/ 1404937 h 2909887"/>
              <a:gd name="connsiteX98" fmla="*/ 1671638 w 3700463"/>
              <a:gd name="connsiteY98" fmla="*/ 1419225 h 2909887"/>
              <a:gd name="connsiteX99" fmla="*/ 1643063 w 3700463"/>
              <a:gd name="connsiteY99" fmla="*/ 1433512 h 2909887"/>
              <a:gd name="connsiteX100" fmla="*/ 1628775 w 3700463"/>
              <a:gd name="connsiteY100" fmla="*/ 1452562 h 2909887"/>
              <a:gd name="connsiteX101" fmla="*/ 1609725 w 3700463"/>
              <a:gd name="connsiteY101" fmla="*/ 1457325 h 2909887"/>
              <a:gd name="connsiteX102" fmla="*/ 1595438 w 3700463"/>
              <a:gd name="connsiteY102" fmla="*/ 1462087 h 2909887"/>
              <a:gd name="connsiteX103" fmla="*/ 1576388 w 3700463"/>
              <a:gd name="connsiteY103" fmla="*/ 1471612 h 2909887"/>
              <a:gd name="connsiteX104" fmla="*/ 1562100 w 3700463"/>
              <a:gd name="connsiteY104" fmla="*/ 1476375 h 2909887"/>
              <a:gd name="connsiteX105" fmla="*/ 1528763 w 3700463"/>
              <a:gd name="connsiteY105" fmla="*/ 1490662 h 2909887"/>
              <a:gd name="connsiteX106" fmla="*/ 1514475 w 3700463"/>
              <a:gd name="connsiteY106" fmla="*/ 1504950 h 2909887"/>
              <a:gd name="connsiteX107" fmla="*/ 1485900 w 3700463"/>
              <a:gd name="connsiteY107" fmla="*/ 1514475 h 2909887"/>
              <a:gd name="connsiteX108" fmla="*/ 1466850 w 3700463"/>
              <a:gd name="connsiteY108" fmla="*/ 1519237 h 2909887"/>
              <a:gd name="connsiteX109" fmla="*/ 1433513 w 3700463"/>
              <a:gd name="connsiteY109" fmla="*/ 1528762 h 2909887"/>
              <a:gd name="connsiteX110" fmla="*/ 1371600 w 3700463"/>
              <a:gd name="connsiteY110" fmla="*/ 1552575 h 2909887"/>
              <a:gd name="connsiteX111" fmla="*/ 1347788 w 3700463"/>
              <a:gd name="connsiteY111" fmla="*/ 1557337 h 2909887"/>
              <a:gd name="connsiteX112" fmla="*/ 1333500 w 3700463"/>
              <a:gd name="connsiteY112" fmla="*/ 1562100 h 2909887"/>
              <a:gd name="connsiteX113" fmla="*/ 1300163 w 3700463"/>
              <a:gd name="connsiteY113" fmla="*/ 1571625 h 2909887"/>
              <a:gd name="connsiteX114" fmla="*/ 1285875 w 3700463"/>
              <a:gd name="connsiteY114" fmla="*/ 1576387 h 2909887"/>
              <a:gd name="connsiteX115" fmla="*/ 1262063 w 3700463"/>
              <a:gd name="connsiteY115" fmla="*/ 1581150 h 2909887"/>
              <a:gd name="connsiteX116" fmla="*/ 1247775 w 3700463"/>
              <a:gd name="connsiteY116" fmla="*/ 1585912 h 2909887"/>
              <a:gd name="connsiteX117" fmla="*/ 1214438 w 3700463"/>
              <a:gd name="connsiteY117" fmla="*/ 1595437 h 2909887"/>
              <a:gd name="connsiteX118" fmla="*/ 1195388 w 3700463"/>
              <a:gd name="connsiteY118" fmla="*/ 1604962 h 2909887"/>
              <a:gd name="connsiteX119" fmla="*/ 1143000 w 3700463"/>
              <a:gd name="connsiteY119" fmla="*/ 1619250 h 2909887"/>
              <a:gd name="connsiteX120" fmla="*/ 1085850 w 3700463"/>
              <a:gd name="connsiteY120" fmla="*/ 1643062 h 2909887"/>
              <a:gd name="connsiteX121" fmla="*/ 1062038 w 3700463"/>
              <a:gd name="connsiteY121" fmla="*/ 1652587 h 2909887"/>
              <a:gd name="connsiteX122" fmla="*/ 1014413 w 3700463"/>
              <a:gd name="connsiteY122" fmla="*/ 1662112 h 2909887"/>
              <a:gd name="connsiteX123" fmla="*/ 1000125 w 3700463"/>
              <a:gd name="connsiteY123" fmla="*/ 1671637 h 2909887"/>
              <a:gd name="connsiteX124" fmla="*/ 957263 w 3700463"/>
              <a:gd name="connsiteY124" fmla="*/ 1709737 h 2909887"/>
              <a:gd name="connsiteX125" fmla="*/ 914400 w 3700463"/>
              <a:gd name="connsiteY125" fmla="*/ 1724025 h 2909887"/>
              <a:gd name="connsiteX126" fmla="*/ 895350 w 3700463"/>
              <a:gd name="connsiteY126" fmla="*/ 1733550 h 2909887"/>
              <a:gd name="connsiteX127" fmla="*/ 871538 w 3700463"/>
              <a:gd name="connsiteY127" fmla="*/ 1743075 h 2909887"/>
              <a:gd name="connsiteX128" fmla="*/ 857250 w 3700463"/>
              <a:gd name="connsiteY128" fmla="*/ 1752600 h 2909887"/>
              <a:gd name="connsiteX129" fmla="*/ 833438 w 3700463"/>
              <a:gd name="connsiteY129" fmla="*/ 1757362 h 2909887"/>
              <a:gd name="connsiteX130" fmla="*/ 814388 w 3700463"/>
              <a:gd name="connsiteY130" fmla="*/ 1771650 h 2909887"/>
              <a:gd name="connsiteX131" fmla="*/ 785813 w 3700463"/>
              <a:gd name="connsiteY131" fmla="*/ 1781175 h 2909887"/>
              <a:gd name="connsiteX132" fmla="*/ 742950 w 3700463"/>
              <a:gd name="connsiteY132" fmla="*/ 1800225 h 2909887"/>
              <a:gd name="connsiteX133" fmla="*/ 728663 w 3700463"/>
              <a:gd name="connsiteY133" fmla="*/ 1804987 h 2909887"/>
              <a:gd name="connsiteX134" fmla="*/ 671513 w 3700463"/>
              <a:gd name="connsiteY134" fmla="*/ 1838325 h 2909887"/>
              <a:gd name="connsiteX135" fmla="*/ 642938 w 3700463"/>
              <a:gd name="connsiteY135" fmla="*/ 1847850 h 2909887"/>
              <a:gd name="connsiteX136" fmla="*/ 604838 w 3700463"/>
              <a:gd name="connsiteY136" fmla="*/ 1862137 h 2909887"/>
              <a:gd name="connsiteX137" fmla="*/ 566738 w 3700463"/>
              <a:gd name="connsiteY137" fmla="*/ 1881187 h 2909887"/>
              <a:gd name="connsiteX138" fmla="*/ 495300 w 3700463"/>
              <a:gd name="connsiteY138" fmla="*/ 1919287 h 2909887"/>
              <a:gd name="connsiteX139" fmla="*/ 481013 w 3700463"/>
              <a:gd name="connsiteY139" fmla="*/ 1933575 h 2909887"/>
              <a:gd name="connsiteX140" fmla="*/ 457200 w 3700463"/>
              <a:gd name="connsiteY140" fmla="*/ 1943100 h 2909887"/>
              <a:gd name="connsiteX141" fmla="*/ 423863 w 3700463"/>
              <a:gd name="connsiteY141" fmla="*/ 1962150 h 2909887"/>
              <a:gd name="connsiteX142" fmla="*/ 404813 w 3700463"/>
              <a:gd name="connsiteY142" fmla="*/ 1976437 h 2909887"/>
              <a:gd name="connsiteX143" fmla="*/ 366713 w 3700463"/>
              <a:gd name="connsiteY143" fmla="*/ 1995487 h 2909887"/>
              <a:gd name="connsiteX144" fmla="*/ 342900 w 3700463"/>
              <a:gd name="connsiteY144" fmla="*/ 2014537 h 2909887"/>
              <a:gd name="connsiteX145" fmla="*/ 314325 w 3700463"/>
              <a:gd name="connsiteY145" fmla="*/ 2043112 h 2909887"/>
              <a:gd name="connsiteX146" fmla="*/ 242888 w 3700463"/>
              <a:gd name="connsiteY146" fmla="*/ 2090737 h 2909887"/>
              <a:gd name="connsiteX147" fmla="*/ 214313 w 3700463"/>
              <a:gd name="connsiteY147" fmla="*/ 2114550 h 2909887"/>
              <a:gd name="connsiteX148" fmla="*/ 185738 w 3700463"/>
              <a:gd name="connsiteY148" fmla="*/ 2152650 h 2909887"/>
              <a:gd name="connsiteX149" fmla="*/ 166688 w 3700463"/>
              <a:gd name="connsiteY149" fmla="*/ 2171700 h 2909887"/>
              <a:gd name="connsiteX150" fmla="*/ 157163 w 3700463"/>
              <a:gd name="connsiteY150" fmla="*/ 2185987 h 2909887"/>
              <a:gd name="connsiteX151" fmla="*/ 142875 w 3700463"/>
              <a:gd name="connsiteY151" fmla="*/ 2205037 h 2909887"/>
              <a:gd name="connsiteX152" fmla="*/ 133350 w 3700463"/>
              <a:gd name="connsiteY152" fmla="*/ 2219325 h 2909887"/>
              <a:gd name="connsiteX153" fmla="*/ 104775 w 3700463"/>
              <a:gd name="connsiteY153" fmla="*/ 2247900 h 2909887"/>
              <a:gd name="connsiteX154" fmla="*/ 76200 w 3700463"/>
              <a:gd name="connsiteY154" fmla="*/ 2290762 h 2909887"/>
              <a:gd name="connsiteX155" fmla="*/ 23813 w 3700463"/>
              <a:gd name="connsiteY155" fmla="*/ 2347912 h 2909887"/>
              <a:gd name="connsiteX156" fmla="*/ 14288 w 3700463"/>
              <a:gd name="connsiteY156" fmla="*/ 2366962 h 2909887"/>
              <a:gd name="connsiteX157" fmla="*/ 4763 w 3700463"/>
              <a:gd name="connsiteY157" fmla="*/ 2381250 h 2909887"/>
              <a:gd name="connsiteX158" fmla="*/ 0 w 3700463"/>
              <a:gd name="connsiteY158" fmla="*/ 2405062 h 2909887"/>
              <a:gd name="connsiteX159" fmla="*/ 4763 w 3700463"/>
              <a:gd name="connsiteY159" fmla="*/ 2490787 h 2909887"/>
              <a:gd name="connsiteX160" fmla="*/ 9525 w 3700463"/>
              <a:gd name="connsiteY160" fmla="*/ 2505075 h 2909887"/>
              <a:gd name="connsiteX161" fmla="*/ 33338 w 3700463"/>
              <a:gd name="connsiteY161" fmla="*/ 2533650 h 2909887"/>
              <a:gd name="connsiteX162" fmla="*/ 47625 w 3700463"/>
              <a:gd name="connsiteY162" fmla="*/ 2543175 h 2909887"/>
              <a:gd name="connsiteX163" fmla="*/ 76200 w 3700463"/>
              <a:gd name="connsiteY163" fmla="*/ 2566987 h 2909887"/>
              <a:gd name="connsiteX164" fmla="*/ 100013 w 3700463"/>
              <a:gd name="connsiteY164" fmla="*/ 2586037 h 2909887"/>
              <a:gd name="connsiteX165" fmla="*/ 114300 w 3700463"/>
              <a:gd name="connsiteY165" fmla="*/ 2600325 h 2909887"/>
              <a:gd name="connsiteX166" fmla="*/ 128588 w 3700463"/>
              <a:gd name="connsiteY166" fmla="*/ 2609850 h 2909887"/>
              <a:gd name="connsiteX167" fmla="*/ 147638 w 3700463"/>
              <a:gd name="connsiteY167" fmla="*/ 2624137 h 2909887"/>
              <a:gd name="connsiteX168" fmla="*/ 166688 w 3700463"/>
              <a:gd name="connsiteY168" fmla="*/ 2643187 h 2909887"/>
              <a:gd name="connsiteX169" fmla="*/ 180975 w 3700463"/>
              <a:gd name="connsiteY169" fmla="*/ 2647950 h 2909887"/>
              <a:gd name="connsiteX170" fmla="*/ 195263 w 3700463"/>
              <a:gd name="connsiteY170" fmla="*/ 2657475 h 2909887"/>
              <a:gd name="connsiteX171" fmla="*/ 223838 w 3700463"/>
              <a:gd name="connsiteY171" fmla="*/ 2676525 h 2909887"/>
              <a:gd name="connsiteX172" fmla="*/ 257175 w 3700463"/>
              <a:gd name="connsiteY172" fmla="*/ 2700337 h 2909887"/>
              <a:gd name="connsiteX173" fmla="*/ 290513 w 3700463"/>
              <a:gd name="connsiteY173" fmla="*/ 2719387 h 2909887"/>
              <a:gd name="connsiteX174" fmla="*/ 333375 w 3700463"/>
              <a:gd name="connsiteY174" fmla="*/ 2738437 h 2909887"/>
              <a:gd name="connsiteX175" fmla="*/ 347663 w 3700463"/>
              <a:gd name="connsiteY175" fmla="*/ 2743200 h 2909887"/>
              <a:gd name="connsiteX176" fmla="*/ 390525 w 3700463"/>
              <a:gd name="connsiteY176" fmla="*/ 2762250 h 2909887"/>
              <a:gd name="connsiteX177" fmla="*/ 404813 w 3700463"/>
              <a:gd name="connsiteY177" fmla="*/ 2767012 h 2909887"/>
              <a:gd name="connsiteX178" fmla="*/ 428625 w 3700463"/>
              <a:gd name="connsiteY178" fmla="*/ 2771775 h 2909887"/>
              <a:gd name="connsiteX179" fmla="*/ 452438 w 3700463"/>
              <a:gd name="connsiteY179" fmla="*/ 2781300 h 2909887"/>
              <a:gd name="connsiteX180" fmla="*/ 471488 w 3700463"/>
              <a:gd name="connsiteY180" fmla="*/ 2786062 h 2909887"/>
              <a:gd name="connsiteX181" fmla="*/ 500063 w 3700463"/>
              <a:gd name="connsiteY181" fmla="*/ 2795587 h 2909887"/>
              <a:gd name="connsiteX182" fmla="*/ 528638 w 3700463"/>
              <a:gd name="connsiteY182" fmla="*/ 2800350 h 2909887"/>
              <a:gd name="connsiteX183" fmla="*/ 561975 w 3700463"/>
              <a:gd name="connsiteY183" fmla="*/ 2809875 h 2909887"/>
              <a:gd name="connsiteX184" fmla="*/ 623888 w 3700463"/>
              <a:gd name="connsiteY184" fmla="*/ 2814637 h 2909887"/>
              <a:gd name="connsiteX185" fmla="*/ 642938 w 3700463"/>
              <a:gd name="connsiteY185" fmla="*/ 2819400 h 2909887"/>
              <a:gd name="connsiteX186" fmla="*/ 657225 w 3700463"/>
              <a:gd name="connsiteY186" fmla="*/ 2824162 h 2909887"/>
              <a:gd name="connsiteX187" fmla="*/ 709613 w 3700463"/>
              <a:gd name="connsiteY187" fmla="*/ 2828925 h 2909887"/>
              <a:gd name="connsiteX188" fmla="*/ 776288 w 3700463"/>
              <a:gd name="connsiteY188" fmla="*/ 2843212 h 2909887"/>
              <a:gd name="connsiteX189" fmla="*/ 819150 w 3700463"/>
              <a:gd name="connsiteY189" fmla="*/ 2847975 h 2909887"/>
              <a:gd name="connsiteX190" fmla="*/ 885825 w 3700463"/>
              <a:gd name="connsiteY190" fmla="*/ 2862262 h 2909887"/>
              <a:gd name="connsiteX191" fmla="*/ 985838 w 3700463"/>
              <a:gd name="connsiteY191" fmla="*/ 2876550 h 2909887"/>
              <a:gd name="connsiteX192" fmla="*/ 1076325 w 3700463"/>
              <a:gd name="connsiteY192" fmla="*/ 2886075 h 2909887"/>
              <a:gd name="connsiteX193" fmla="*/ 1095375 w 3700463"/>
              <a:gd name="connsiteY193" fmla="*/ 2890837 h 2909887"/>
              <a:gd name="connsiteX194" fmla="*/ 1109663 w 3700463"/>
              <a:gd name="connsiteY194" fmla="*/ 2895600 h 2909887"/>
              <a:gd name="connsiteX195" fmla="*/ 1162050 w 3700463"/>
              <a:gd name="connsiteY195" fmla="*/ 2900362 h 2909887"/>
              <a:gd name="connsiteX196" fmla="*/ 1223963 w 3700463"/>
              <a:gd name="connsiteY196" fmla="*/ 2909887 h 2909887"/>
              <a:gd name="connsiteX197" fmla="*/ 1514475 w 3700463"/>
              <a:gd name="connsiteY197" fmla="*/ 2905125 h 2909887"/>
              <a:gd name="connsiteX198" fmla="*/ 1557338 w 3700463"/>
              <a:gd name="connsiteY198" fmla="*/ 2890837 h 2909887"/>
              <a:gd name="connsiteX199" fmla="*/ 1595438 w 3700463"/>
              <a:gd name="connsiteY199" fmla="*/ 2886075 h 2909887"/>
              <a:gd name="connsiteX200" fmla="*/ 1609725 w 3700463"/>
              <a:gd name="connsiteY200" fmla="*/ 2876550 h 2909887"/>
              <a:gd name="connsiteX201" fmla="*/ 1633538 w 3700463"/>
              <a:gd name="connsiteY201" fmla="*/ 2871787 h 2909887"/>
              <a:gd name="connsiteX202" fmla="*/ 1652588 w 3700463"/>
              <a:gd name="connsiteY202" fmla="*/ 2867025 h 2909887"/>
              <a:gd name="connsiteX203" fmla="*/ 1666875 w 3700463"/>
              <a:gd name="connsiteY203" fmla="*/ 2857500 h 2909887"/>
              <a:gd name="connsiteX204" fmla="*/ 1695450 w 3700463"/>
              <a:gd name="connsiteY204" fmla="*/ 2852737 h 2909887"/>
              <a:gd name="connsiteX205" fmla="*/ 1714500 w 3700463"/>
              <a:gd name="connsiteY205" fmla="*/ 2847975 h 2909887"/>
              <a:gd name="connsiteX206" fmla="*/ 1733550 w 3700463"/>
              <a:gd name="connsiteY206" fmla="*/ 2838450 h 2909887"/>
              <a:gd name="connsiteX207" fmla="*/ 1790700 w 3700463"/>
              <a:gd name="connsiteY207" fmla="*/ 2828925 h 2909887"/>
              <a:gd name="connsiteX208" fmla="*/ 1804988 w 3700463"/>
              <a:gd name="connsiteY208" fmla="*/ 2819400 h 2909887"/>
              <a:gd name="connsiteX209" fmla="*/ 1838325 w 3700463"/>
              <a:gd name="connsiteY209" fmla="*/ 2809875 h 2909887"/>
              <a:gd name="connsiteX210" fmla="*/ 1871663 w 3700463"/>
              <a:gd name="connsiteY210" fmla="*/ 2800350 h 2909887"/>
              <a:gd name="connsiteX211" fmla="*/ 1885950 w 3700463"/>
              <a:gd name="connsiteY211" fmla="*/ 2795587 h 2909887"/>
              <a:gd name="connsiteX212" fmla="*/ 1919288 w 3700463"/>
              <a:gd name="connsiteY212" fmla="*/ 2790825 h 2909887"/>
              <a:gd name="connsiteX213" fmla="*/ 1938338 w 3700463"/>
              <a:gd name="connsiteY213" fmla="*/ 2781300 h 2909887"/>
              <a:gd name="connsiteX214" fmla="*/ 1957388 w 3700463"/>
              <a:gd name="connsiteY214" fmla="*/ 2776537 h 2909887"/>
              <a:gd name="connsiteX215" fmla="*/ 1976438 w 3700463"/>
              <a:gd name="connsiteY215" fmla="*/ 2762250 h 2909887"/>
              <a:gd name="connsiteX216" fmla="*/ 2009775 w 3700463"/>
              <a:gd name="connsiteY216" fmla="*/ 2757487 h 2909887"/>
              <a:gd name="connsiteX217" fmla="*/ 2028825 w 3700463"/>
              <a:gd name="connsiteY217" fmla="*/ 2752725 h 2909887"/>
              <a:gd name="connsiteX218" fmla="*/ 2057400 w 3700463"/>
              <a:gd name="connsiteY218" fmla="*/ 2743200 h 2909887"/>
              <a:gd name="connsiteX219" fmla="*/ 2119313 w 3700463"/>
              <a:gd name="connsiteY219" fmla="*/ 2728912 h 2909887"/>
              <a:gd name="connsiteX220" fmla="*/ 2133600 w 3700463"/>
              <a:gd name="connsiteY220" fmla="*/ 2724150 h 2909887"/>
              <a:gd name="connsiteX221" fmla="*/ 2166938 w 3700463"/>
              <a:gd name="connsiteY221" fmla="*/ 2719387 h 2909887"/>
              <a:gd name="connsiteX222" fmla="*/ 2214563 w 3700463"/>
              <a:gd name="connsiteY222" fmla="*/ 2709862 h 2909887"/>
              <a:gd name="connsiteX223" fmla="*/ 2271713 w 3700463"/>
              <a:gd name="connsiteY223" fmla="*/ 2705100 h 2909887"/>
              <a:gd name="connsiteX224" fmla="*/ 2343150 w 3700463"/>
              <a:gd name="connsiteY224" fmla="*/ 2690812 h 2909887"/>
              <a:gd name="connsiteX225" fmla="*/ 2414588 w 3700463"/>
              <a:gd name="connsiteY225" fmla="*/ 2686050 h 2909887"/>
              <a:gd name="connsiteX226" fmla="*/ 2447925 w 3700463"/>
              <a:gd name="connsiteY226" fmla="*/ 2681287 h 2909887"/>
              <a:gd name="connsiteX227" fmla="*/ 2466975 w 3700463"/>
              <a:gd name="connsiteY227" fmla="*/ 2676525 h 2909887"/>
              <a:gd name="connsiteX228" fmla="*/ 2586038 w 3700463"/>
              <a:gd name="connsiteY228" fmla="*/ 2671762 h 2909887"/>
              <a:gd name="connsiteX229" fmla="*/ 2652713 w 3700463"/>
              <a:gd name="connsiteY229" fmla="*/ 2662237 h 2909887"/>
              <a:gd name="connsiteX230" fmla="*/ 2695575 w 3700463"/>
              <a:gd name="connsiteY230" fmla="*/ 2652712 h 2909887"/>
              <a:gd name="connsiteX231" fmla="*/ 2757488 w 3700463"/>
              <a:gd name="connsiteY231" fmla="*/ 2647950 h 2909887"/>
              <a:gd name="connsiteX232" fmla="*/ 2790825 w 3700463"/>
              <a:gd name="connsiteY232" fmla="*/ 2638425 h 2909887"/>
              <a:gd name="connsiteX233" fmla="*/ 2876550 w 3700463"/>
              <a:gd name="connsiteY233" fmla="*/ 2628900 h 2909887"/>
              <a:gd name="connsiteX234" fmla="*/ 2914650 w 3700463"/>
              <a:gd name="connsiteY234" fmla="*/ 2619375 h 2909887"/>
              <a:gd name="connsiteX235" fmla="*/ 2995613 w 3700463"/>
              <a:gd name="connsiteY235" fmla="*/ 2609850 h 2909887"/>
              <a:gd name="connsiteX236" fmla="*/ 3057525 w 3700463"/>
              <a:gd name="connsiteY236" fmla="*/ 2590800 h 2909887"/>
              <a:gd name="connsiteX237" fmla="*/ 3114675 w 3700463"/>
              <a:gd name="connsiteY237" fmla="*/ 2581275 h 2909887"/>
              <a:gd name="connsiteX238" fmla="*/ 3143250 w 3700463"/>
              <a:gd name="connsiteY238" fmla="*/ 2571750 h 2909887"/>
              <a:gd name="connsiteX239" fmla="*/ 3162300 w 3700463"/>
              <a:gd name="connsiteY239" fmla="*/ 2566987 h 2909887"/>
              <a:gd name="connsiteX240" fmla="*/ 3205163 w 3700463"/>
              <a:gd name="connsiteY240" fmla="*/ 2552700 h 2909887"/>
              <a:gd name="connsiteX241" fmla="*/ 3243263 w 3700463"/>
              <a:gd name="connsiteY241" fmla="*/ 2543175 h 2909887"/>
              <a:gd name="connsiteX242" fmla="*/ 3262313 w 3700463"/>
              <a:gd name="connsiteY242" fmla="*/ 2538412 h 2909887"/>
              <a:gd name="connsiteX243" fmla="*/ 3305175 w 3700463"/>
              <a:gd name="connsiteY243" fmla="*/ 2524125 h 2909887"/>
              <a:gd name="connsiteX244" fmla="*/ 3319463 w 3700463"/>
              <a:gd name="connsiteY244" fmla="*/ 2519362 h 2909887"/>
              <a:gd name="connsiteX245" fmla="*/ 3352800 w 3700463"/>
              <a:gd name="connsiteY245" fmla="*/ 2509837 h 2909887"/>
              <a:gd name="connsiteX246" fmla="*/ 3376613 w 3700463"/>
              <a:gd name="connsiteY246" fmla="*/ 2490787 h 2909887"/>
              <a:gd name="connsiteX247" fmla="*/ 3400425 w 3700463"/>
              <a:gd name="connsiteY247" fmla="*/ 2481262 h 2909887"/>
              <a:gd name="connsiteX248" fmla="*/ 3433763 w 3700463"/>
              <a:gd name="connsiteY248" fmla="*/ 2466975 h 2909887"/>
              <a:gd name="connsiteX249" fmla="*/ 3452813 w 3700463"/>
              <a:gd name="connsiteY249" fmla="*/ 2452687 h 2909887"/>
              <a:gd name="connsiteX250" fmla="*/ 3490913 w 3700463"/>
              <a:gd name="connsiteY250" fmla="*/ 2438400 h 2909887"/>
              <a:gd name="connsiteX251" fmla="*/ 3509963 w 3700463"/>
              <a:gd name="connsiteY251" fmla="*/ 2428875 h 2909887"/>
              <a:gd name="connsiteX252" fmla="*/ 3533775 w 3700463"/>
              <a:gd name="connsiteY252" fmla="*/ 2419350 h 2909887"/>
              <a:gd name="connsiteX253" fmla="*/ 3552825 w 3700463"/>
              <a:gd name="connsiteY253" fmla="*/ 2409825 h 2909887"/>
              <a:gd name="connsiteX254" fmla="*/ 3567113 w 3700463"/>
              <a:gd name="connsiteY254" fmla="*/ 2405062 h 2909887"/>
              <a:gd name="connsiteX255" fmla="*/ 3595688 w 3700463"/>
              <a:gd name="connsiteY255" fmla="*/ 2386012 h 2909887"/>
              <a:gd name="connsiteX256" fmla="*/ 3629025 w 3700463"/>
              <a:gd name="connsiteY256" fmla="*/ 2376487 h 2909887"/>
              <a:gd name="connsiteX257" fmla="*/ 3643313 w 3700463"/>
              <a:gd name="connsiteY257" fmla="*/ 2362200 h 2909887"/>
              <a:gd name="connsiteX258" fmla="*/ 3667125 w 3700463"/>
              <a:gd name="connsiteY258" fmla="*/ 2357437 h 2909887"/>
              <a:gd name="connsiteX259" fmla="*/ 3681413 w 3700463"/>
              <a:gd name="connsiteY259" fmla="*/ 2347912 h 2909887"/>
              <a:gd name="connsiteX260" fmla="*/ 3700463 w 3700463"/>
              <a:gd name="connsiteY260" fmla="*/ 2338387 h 290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700463" h="2909887">
                <a:moveTo>
                  <a:pt x="2538413" y="33337"/>
                </a:moveTo>
                <a:cubicBezTo>
                  <a:pt x="2555875" y="31750"/>
                  <a:pt x="2573419" y="30892"/>
                  <a:pt x="2590800" y="28575"/>
                </a:cubicBezTo>
                <a:cubicBezTo>
                  <a:pt x="2597288" y="27710"/>
                  <a:pt x="2603334" y="24433"/>
                  <a:pt x="2609850" y="23812"/>
                </a:cubicBezTo>
                <a:cubicBezTo>
                  <a:pt x="2636763" y="21249"/>
                  <a:pt x="2663825" y="20637"/>
                  <a:pt x="2690813" y="19050"/>
                </a:cubicBezTo>
                <a:lnTo>
                  <a:pt x="2724150" y="14287"/>
                </a:lnTo>
                <a:cubicBezTo>
                  <a:pt x="2743226" y="11275"/>
                  <a:pt x="2762011" y="5726"/>
                  <a:pt x="2781300" y="4762"/>
                </a:cubicBezTo>
                <a:lnTo>
                  <a:pt x="2876550" y="0"/>
                </a:lnTo>
                <a:cubicBezTo>
                  <a:pt x="2909888" y="1587"/>
                  <a:pt x="2943343" y="1547"/>
                  <a:pt x="2976563" y="4762"/>
                </a:cubicBezTo>
                <a:cubicBezTo>
                  <a:pt x="2992677" y="6321"/>
                  <a:pt x="3008124" y="12279"/>
                  <a:pt x="3024188" y="14287"/>
                </a:cubicBezTo>
                <a:cubicBezTo>
                  <a:pt x="3088703" y="22352"/>
                  <a:pt x="3038111" y="15087"/>
                  <a:pt x="3086100" y="23812"/>
                </a:cubicBezTo>
                <a:cubicBezTo>
                  <a:pt x="3124608" y="30813"/>
                  <a:pt x="3112076" y="26735"/>
                  <a:pt x="3157538" y="38100"/>
                </a:cubicBezTo>
                <a:cubicBezTo>
                  <a:pt x="3162408" y="39317"/>
                  <a:pt x="3166998" y="41483"/>
                  <a:pt x="3171825" y="42862"/>
                </a:cubicBezTo>
                <a:cubicBezTo>
                  <a:pt x="3178119" y="44660"/>
                  <a:pt x="3184525" y="46037"/>
                  <a:pt x="3190875" y="47625"/>
                </a:cubicBezTo>
                <a:cubicBezTo>
                  <a:pt x="3225424" y="82171"/>
                  <a:pt x="3180866" y="41368"/>
                  <a:pt x="3228975" y="71437"/>
                </a:cubicBezTo>
                <a:cubicBezTo>
                  <a:pt x="3234687" y="75007"/>
                  <a:pt x="3238149" y="81342"/>
                  <a:pt x="3243263" y="85725"/>
                </a:cubicBezTo>
                <a:cubicBezTo>
                  <a:pt x="3249290" y="90891"/>
                  <a:pt x="3255963" y="95250"/>
                  <a:pt x="3262313" y="100012"/>
                </a:cubicBezTo>
                <a:cubicBezTo>
                  <a:pt x="3265488" y="104775"/>
                  <a:pt x="3270028" y="108870"/>
                  <a:pt x="3271838" y="114300"/>
                </a:cubicBezTo>
                <a:cubicBezTo>
                  <a:pt x="3280033" y="138886"/>
                  <a:pt x="3276073" y="160325"/>
                  <a:pt x="3271838" y="185737"/>
                </a:cubicBezTo>
                <a:cubicBezTo>
                  <a:pt x="3271013" y="190689"/>
                  <a:pt x="3269320" y="195535"/>
                  <a:pt x="3267075" y="200025"/>
                </a:cubicBezTo>
                <a:cubicBezTo>
                  <a:pt x="3264515" y="205144"/>
                  <a:pt x="3260725" y="209550"/>
                  <a:pt x="3257550" y="214312"/>
                </a:cubicBezTo>
                <a:cubicBezTo>
                  <a:pt x="3245583" y="250219"/>
                  <a:pt x="3261724" y="205965"/>
                  <a:pt x="3243263" y="242887"/>
                </a:cubicBezTo>
                <a:cubicBezTo>
                  <a:pt x="3241018" y="247377"/>
                  <a:pt x="3240745" y="252685"/>
                  <a:pt x="3238500" y="257175"/>
                </a:cubicBezTo>
                <a:cubicBezTo>
                  <a:pt x="3235940" y="262294"/>
                  <a:pt x="3231815" y="266492"/>
                  <a:pt x="3228975" y="271462"/>
                </a:cubicBezTo>
                <a:cubicBezTo>
                  <a:pt x="3225453" y="277626"/>
                  <a:pt x="3223103" y="284424"/>
                  <a:pt x="3219450" y="290512"/>
                </a:cubicBezTo>
                <a:cubicBezTo>
                  <a:pt x="3213560" y="300328"/>
                  <a:pt x="3200400" y="319087"/>
                  <a:pt x="3200400" y="319087"/>
                </a:cubicBezTo>
                <a:cubicBezTo>
                  <a:pt x="3198813" y="325437"/>
                  <a:pt x="3198216" y="332121"/>
                  <a:pt x="3195638" y="338137"/>
                </a:cubicBezTo>
                <a:cubicBezTo>
                  <a:pt x="3190665" y="349742"/>
                  <a:pt x="3180409" y="358129"/>
                  <a:pt x="3171825" y="366712"/>
                </a:cubicBezTo>
                <a:cubicBezTo>
                  <a:pt x="3168650" y="376237"/>
                  <a:pt x="3169400" y="388187"/>
                  <a:pt x="3162300" y="395287"/>
                </a:cubicBezTo>
                <a:cubicBezTo>
                  <a:pt x="3139203" y="418384"/>
                  <a:pt x="3148231" y="406865"/>
                  <a:pt x="3133725" y="428625"/>
                </a:cubicBezTo>
                <a:cubicBezTo>
                  <a:pt x="3132138" y="433387"/>
                  <a:pt x="3131454" y="438554"/>
                  <a:pt x="3128963" y="442912"/>
                </a:cubicBezTo>
                <a:cubicBezTo>
                  <a:pt x="3125025" y="449804"/>
                  <a:pt x="3119289" y="455503"/>
                  <a:pt x="3114675" y="461962"/>
                </a:cubicBezTo>
                <a:cubicBezTo>
                  <a:pt x="3111348" y="466620"/>
                  <a:pt x="3108325" y="471487"/>
                  <a:pt x="3105150" y="476250"/>
                </a:cubicBezTo>
                <a:cubicBezTo>
                  <a:pt x="3093781" y="510361"/>
                  <a:pt x="3110035" y="471340"/>
                  <a:pt x="3086100" y="500062"/>
                </a:cubicBezTo>
                <a:cubicBezTo>
                  <a:pt x="3081555" y="505516"/>
                  <a:pt x="3081195" y="513722"/>
                  <a:pt x="3076575" y="519112"/>
                </a:cubicBezTo>
                <a:cubicBezTo>
                  <a:pt x="3071409" y="525139"/>
                  <a:pt x="3063376" y="528036"/>
                  <a:pt x="3057525" y="533400"/>
                </a:cubicBezTo>
                <a:cubicBezTo>
                  <a:pt x="3044285" y="545536"/>
                  <a:pt x="3032125" y="558800"/>
                  <a:pt x="3019425" y="571500"/>
                </a:cubicBezTo>
                <a:cubicBezTo>
                  <a:pt x="3014663" y="576262"/>
                  <a:pt x="3008874" y="580183"/>
                  <a:pt x="3005138" y="585787"/>
                </a:cubicBezTo>
                <a:cubicBezTo>
                  <a:pt x="2991877" y="605679"/>
                  <a:pt x="2999661" y="596028"/>
                  <a:pt x="2981325" y="614362"/>
                </a:cubicBezTo>
                <a:cubicBezTo>
                  <a:pt x="2975503" y="626006"/>
                  <a:pt x="2970689" y="637603"/>
                  <a:pt x="2962275" y="647700"/>
                </a:cubicBezTo>
                <a:cubicBezTo>
                  <a:pt x="2957963" y="652874"/>
                  <a:pt x="2952123" y="656671"/>
                  <a:pt x="2947988" y="661987"/>
                </a:cubicBezTo>
                <a:cubicBezTo>
                  <a:pt x="2932246" y="682226"/>
                  <a:pt x="2930530" y="694868"/>
                  <a:pt x="2909888" y="709612"/>
                </a:cubicBezTo>
                <a:cubicBezTo>
                  <a:pt x="2905803" y="712530"/>
                  <a:pt x="2900363" y="712787"/>
                  <a:pt x="2895600" y="714375"/>
                </a:cubicBezTo>
                <a:cubicBezTo>
                  <a:pt x="2874922" y="755731"/>
                  <a:pt x="2898818" y="712959"/>
                  <a:pt x="2871788" y="747712"/>
                </a:cubicBezTo>
                <a:cubicBezTo>
                  <a:pt x="2871780" y="747722"/>
                  <a:pt x="2847979" y="783426"/>
                  <a:pt x="2843213" y="790575"/>
                </a:cubicBezTo>
                <a:cubicBezTo>
                  <a:pt x="2840038" y="795337"/>
                  <a:pt x="2838450" y="801687"/>
                  <a:pt x="2833688" y="804862"/>
                </a:cubicBezTo>
                <a:lnTo>
                  <a:pt x="2819400" y="814387"/>
                </a:lnTo>
                <a:cubicBezTo>
                  <a:pt x="2817813" y="819150"/>
                  <a:pt x="2817076" y="824287"/>
                  <a:pt x="2814638" y="828675"/>
                </a:cubicBezTo>
                <a:cubicBezTo>
                  <a:pt x="2804864" y="846268"/>
                  <a:pt x="2796027" y="858914"/>
                  <a:pt x="2781300" y="871537"/>
                </a:cubicBezTo>
                <a:cubicBezTo>
                  <a:pt x="2775273" y="876703"/>
                  <a:pt x="2768277" y="880659"/>
                  <a:pt x="2762250" y="885825"/>
                </a:cubicBezTo>
                <a:cubicBezTo>
                  <a:pt x="2757136" y="890208"/>
                  <a:pt x="2752346" y="894998"/>
                  <a:pt x="2747963" y="900112"/>
                </a:cubicBezTo>
                <a:cubicBezTo>
                  <a:pt x="2742797" y="906139"/>
                  <a:pt x="2739773" y="914080"/>
                  <a:pt x="2733675" y="919162"/>
                </a:cubicBezTo>
                <a:cubicBezTo>
                  <a:pt x="2729819" y="922376"/>
                  <a:pt x="2724150" y="922337"/>
                  <a:pt x="2719388" y="923925"/>
                </a:cubicBezTo>
                <a:cubicBezTo>
                  <a:pt x="2717800" y="928687"/>
                  <a:pt x="2718482" y="934998"/>
                  <a:pt x="2714625" y="938212"/>
                </a:cubicBezTo>
                <a:cubicBezTo>
                  <a:pt x="2708058" y="943685"/>
                  <a:pt x="2698817" y="944735"/>
                  <a:pt x="2690813" y="947737"/>
                </a:cubicBezTo>
                <a:cubicBezTo>
                  <a:pt x="2686112" y="949500"/>
                  <a:pt x="2681015" y="950255"/>
                  <a:pt x="2676525" y="952500"/>
                </a:cubicBezTo>
                <a:cubicBezTo>
                  <a:pt x="2671406" y="955060"/>
                  <a:pt x="2667760" y="960519"/>
                  <a:pt x="2662238" y="962025"/>
                </a:cubicBezTo>
                <a:cubicBezTo>
                  <a:pt x="2649890" y="965393"/>
                  <a:pt x="2636838" y="965200"/>
                  <a:pt x="2624138" y="966787"/>
                </a:cubicBezTo>
                <a:cubicBezTo>
                  <a:pt x="2596067" y="976145"/>
                  <a:pt x="2623752" y="965242"/>
                  <a:pt x="2590800" y="985837"/>
                </a:cubicBezTo>
                <a:cubicBezTo>
                  <a:pt x="2584780" y="989600"/>
                  <a:pt x="2577914" y="991840"/>
                  <a:pt x="2571750" y="995362"/>
                </a:cubicBezTo>
                <a:cubicBezTo>
                  <a:pt x="2566780" y="998202"/>
                  <a:pt x="2562724" y="1002632"/>
                  <a:pt x="2557463" y="1004887"/>
                </a:cubicBezTo>
                <a:cubicBezTo>
                  <a:pt x="2551447" y="1007465"/>
                  <a:pt x="2544707" y="1007852"/>
                  <a:pt x="2538413" y="1009650"/>
                </a:cubicBezTo>
                <a:cubicBezTo>
                  <a:pt x="2533586" y="1011029"/>
                  <a:pt x="2528888" y="1012825"/>
                  <a:pt x="2524125" y="1014412"/>
                </a:cubicBezTo>
                <a:cubicBezTo>
                  <a:pt x="2519363" y="1017587"/>
                  <a:pt x="2514808" y="1021097"/>
                  <a:pt x="2509838" y="1023937"/>
                </a:cubicBezTo>
                <a:cubicBezTo>
                  <a:pt x="2503674" y="1027459"/>
                  <a:pt x="2495808" y="1028442"/>
                  <a:pt x="2490788" y="1033462"/>
                </a:cubicBezTo>
                <a:cubicBezTo>
                  <a:pt x="2485768" y="1038482"/>
                  <a:pt x="2486283" y="1047492"/>
                  <a:pt x="2481263" y="1052512"/>
                </a:cubicBezTo>
                <a:cubicBezTo>
                  <a:pt x="2477713" y="1056062"/>
                  <a:pt x="2471589" y="1055297"/>
                  <a:pt x="2466975" y="1057275"/>
                </a:cubicBezTo>
                <a:cubicBezTo>
                  <a:pt x="2408499" y="1082337"/>
                  <a:pt x="2481490" y="1052400"/>
                  <a:pt x="2433638" y="1076325"/>
                </a:cubicBezTo>
                <a:cubicBezTo>
                  <a:pt x="2429148" y="1078570"/>
                  <a:pt x="2424113" y="1079500"/>
                  <a:pt x="2419350" y="1081087"/>
                </a:cubicBezTo>
                <a:cubicBezTo>
                  <a:pt x="2401849" y="1092755"/>
                  <a:pt x="2404554" y="1092369"/>
                  <a:pt x="2381250" y="1100137"/>
                </a:cubicBezTo>
                <a:cubicBezTo>
                  <a:pt x="2375040" y="1102207"/>
                  <a:pt x="2368410" y="1102830"/>
                  <a:pt x="2362200" y="1104900"/>
                </a:cubicBezTo>
                <a:cubicBezTo>
                  <a:pt x="2354090" y="1107603"/>
                  <a:pt x="2346034" y="1110602"/>
                  <a:pt x="2338388" y="1114425"/>
                </a:cubicBezTo>
                <a:cubicBezTo>
                  <a:pt x="2333268" y="1116985"/>
                  <a:pt x="2329361" y="1121695"/>
                  <a:pt x="2324100" y="1123950"/>
                </a:cubicBezTo>
                <a:cubicBezTo>
                  <a:pt x="2318084" y="1126528"/>
                  <a:pt x="2311400" y="1127125"/>
                  <a:pt x="2305050" y="1128712"/>
                </a:cubicBezTo>
                <a:cubicBezTo>
                  <a:pt x="2298700" y="1131887"/>
                  <a:pt x="2292525" y="1135440"/>
                  <a:pt x="2286000" y="1138237"/>
                </a:cubicBezTo>
                <a:cubicBezTo>
                  <a:pt x="2281386" y="1140215"/>
                  <a:pt x="2276203" y="1140755"/>
                  <a:pt x="2271713" y="1143000"/>
                </a:cubicBezTo>
                <a:cubicBezTo>
                  <a:pt x="2266593" y="1145560"/>
                  <a:pt x="2262656" y="1150200"/>
                  <a:pt x="2257425" y="1152525"/>
                </a:cubicBezTo>
                <a:cubicBezTo>
                  <a:pt x="2213521" y="1172037"/>
                  <a:pt x="2243907" y="1152085"/>
                  <a:pt x="2209800" y="1171575"/>
                </a:cubicBezTo>
                <a:cubicBezTo>
                  <a:pt x="2204830" y="1174415"/>
                  <a:pt x="2200483" y="1178260"/>
                  <a:pt x="2195513" y="1181100"/>
                </a:cubicBezTo>
                <a:cubicBezTo>
                  <a:pt x="2189349" y="1184622"/>
                  <a:pt x="2182240" y="1186499"/>
                  <a:pt x="2176463" y="1190625"/>
                </a:cubicBezTo>
                <a:cubicBezTo>
                  <a:pt x="2145906" y="1212451"/>
                  <a:pt x="2180022" y="1200450"/>
                  <a:pt x="2143125" y="1209675"/>
                </a:cubicBezTo>
                <a:cubicBezTo>
                  <a:pt x="2138363" y="1212850"/>
                  <a:pt x="2134068" y="1216875"/>
                  <a:pt x="2128838" y="1219200"/>
                </a:cubicBezTo>
                <a:cubicBezTo>
                  <a:pt x="2119663" y="1223278"/>
                  <a:pt x="2108617" y="1223156"/>
                  <a:pt x="2100263" y="1228725"/>
                </a:cubicBezTo>
                <a:cubicBezTo>
                  <a:pt x="2095500" y="1231900"/>
                  <a:pt x="2091206" y="1235925"/>
                  <a:pt x="2085975" y="1238250"/>
                </a:cubicBezTo>
                <a:cubicBezTo>
                  <a:pt x="2071064" y="1244877"/>
                  <a:pt x="2054184" y="1248579"/>
                  <a:pt x="2038350" y="1252537"/>
                </a:cubicBezTo>
                <a:cubicBezTo>
                  <a:pt x="1996326" y="1280554"/>
                  <a:pt x="2063493" y="1237584"/>
                  <a:pt x="1995488" y="1271587"/>
                </a:cubicBezTo>
                <a:cubicBezTo>
                  <a:pt x="1989138" y="1274762"/>
                  <a:pt x="1982963" y="1278315"/>
                  <a:pt x="1976438" y="1281112"/>
                </a:cubicBezTo>
                <a:cubicBezTo>
                  <a:pt x="1971824" y="1283090"/>
                  <a:pt x="1966640" y="1283630"/>
                  <a:pt x="1962150" y="1285875"/>
                </a:cubicBezTo>
                <a:cubicBezTo>
                  <a:pt x="1957031" y="1288435"/>
                  <a:pt x="1952982" y="1292840"/>
                  <a:pt x="1947863" y="1295400"/>
                </a:cubicBezTo>
                <a:cubicBezTo>
                  <a:pt x="1943373" y="1297645"/>
                  <a:pt x="1938189" y="1298185"/>
                  <a:pt x="1933575" y="1300162"/>
                </a:cubicBezTo>
                <a:cubicBezTo>
                  <a:pt x="1927049" y="1302959"/>
                  <a:pt x="1920545" y="1305924"/>
                  <a:pt x="1914525" y="1309687"/>
                </a:cubicBezTo>
                <a:cubicBezTo>
                  <a:pt x="1905898" y="1315079"/>
                  <a:pt x="1891262" y="1328463"/>
                  <a:pt x="1881188" y="1333500"/>
                </a:cubicBezTo>
                <a:cubicBezTo>
                  <a:pt x="1863254" y="1342467"/>
                  <a:pt x="1856515" y="1343240"/>
                  <a:pt x="1838325" y="1347787"/>
                </a:cubicBezTo>
                <a:cubicBezTo>
                  <a:pt x="1831975" y="1350962"/>
                  <a:pt x="1825922" y="1354819"/>
                  <a:pt x="1819275" y="1357312"/>
                </a:cubicBezTo>
                <a:cubicBezTo>
                  <a:pt x="1787064" y="1369392"/>
                  <a:pt x="1812793" y="1355328"/>
                  <a:pt x="1785938" y="1366837"/>
                </a:cubicBezTo>
                <a:cubicBezTo>
                  <a:pt x="1779412" y="1369634"/>
                  <a:pt x="1773623" y="1374117"/>
                  <a:pt x="1766888" y="1376362"/>
                </a:cubicBezTo>
                <a:cubicBezTo>
                  <a:pt x="1759209" y="1378922"/>
                  <a:pt x="1750885" y="1378995"/>
                  <a:pt x="1743075" y="1381125"/>
                </a:cubicBezTo>
                <a:cubicBezTo>
                  <a:pt x="1733389" y="1383767"/>
                  <a:pt x="1714500" y="1390650"/>
                  <a:pt x="1714500" y="1390650"/>
                </a:cubicBezTo>
                <a:cubicBezTo>
                  <a:pt x="1711325" y="1395412"/>
                  <a:pt x="1709372" y="1401273"/>
                  <a:pt x="1704975" y="1404937"/>
                </a:cubicBezTo>
                <a:cubicBezTo>
                  <a:pt x="1690112" y="1417322"/>
                  <a:pt x="1686525" y="1411781"/>
                  <a:pt x="1671638" y="1419225"/>
                </a:cubicBezTo>
                <a:cubicBezTo>
                  <a:pt x="1634717" y="1437686"/>
                  <a:pt x="1678966" y="1421545"/>
                  <a:pt x="1643063" y="1433512"/>
                </a:cubicBezTo>
                <a:cubicBezTo>
                  <a:pt x="1638300" y="1439862"/>
                  <a:pt x="1635234" y="1447948"/>
                  <a:pt x="1628775" y="1452562"/>
                </a:cubicBezTo>
                <a:cubicBezTo>
                  <a:pt x="1623449" y="1456366"/>
                  <a:pt x="1616019" y="1455527"/>
                  <a:pt x="1609725" y="1457325"/>
                </a:cubicBezTo>
                <a:cubicBezTo>
                  <a:pt x="1604898" y="1458704"/>
                  <a:pt x="1600052" y="1460110"/>
                  <a:pt x="1595438" y="1462087"/>
                </a:cubicBezTo>
                <a:cubicBezTo>
                  <a:pt x="1588912" y="1464884"/>
                  <a:pt x="1582913" y="1468815"/>
                  <a:pt x="1576388" y="1471612"/>
                </a:cubicBezTo>
                <a:cubicBezTo>
                  <a:pt x="1571774" y="1473590"/>
                  <a:pt x="1566590" y="1474130"/>
                  <a:pt x="1562100" y="1476375"/>
                </a:cubicBezTo>
                <a:cubicBezTo>
                  <a:pt x="1529213" y="1492819"/>
                  <a:pt x="1568408" y="1480752"/>
                  <a:pt x="1528763" y="1490662"/>
                </a:cubicBezTo>
                <a:cubicBezTo>
                  <a:pt x="1524000" y="1495425"/>
                  <a:pt x="1520363" y="1501679"/>
                  <a:pt x="1514475" y="1504950"/>
                </a:cubicBezTo>
                <a:cubicBezTo>
                  <a:pt x="1505698" y="1509826"/>
                  <a:pt x="1495517" y="1511590"/>
                  <a:pt x="1485900" y="1514475"/>
                </a:cubicBezTo>
                <a:cubicBezTo>
                  <a:pt x="1479631" y="1516356"/>
                  <a:pt x="1473144" y="1517439"/>
                  <a:pt x="1466850" y="1519237"/>
                </a:cubicBezTo>
                <a:cubicBezTo>
                  <a:pt x="1419024" y="1532902"/>
                  <a:pt x="1493067" y="1513875"/>
                  <a:pt x="1433513" y="1528762"/>
                </a:cubicBezTo>
                <a:cubicBezTo>
                  <a:pt x="1411385" y="1539826"/>
                  <a:pt x="1399152" y="1547065"/>
                  <a:pt x="1371600" y="1552575"/>
                </a:cubicBezTo>
                <a:cubicBezTo>
                  <a:pt x="1363663" y="1554162"/>
                  <a:pt x="1355641" y="1555374"/>
                  <a:pt x="1347788" y="1557337"/>
                </a:cubicBezTo>
                <a:cubicBezTo>
                  <a:pt x="1342918" y="1558555"/>
                  <a:pt x="1338309" y="1560657"/>
                  <a:pt x="1333500" y="1562100"/>
                </a:cubicBezTo>
                <a:cubicBezTo>
                  <a:pt x="1322430" y="1565421"/>
                  <a:pt x="1311233" y="1568304"/>
                  <a:pt x="1300163" y="1571625"/>
                </a:cubicBezTo>
                <a:cubicBezTo>
                  <a:pt x="1295354" y="1573068"/>
                  <a:pt x="1290745" y="1575169"/>
                  <a:pt x="1285875" y="1576387"/>
                </a:cubicBezTo>
                <a:cubicBezTo>
                  <a:pt x="1278022" y="1578350"/>
                  <a:pt x="1269916" y="1579187"/>
                  <a:pt x="1262063" y="1581150"/>
                </a:cubicBezTo>
                <a:cubicBezTo>
                  <a:pt x="1257193" y="1582368"/>
                  <a:pt x="1252602" y="1584533"/>
                  <a:pt x="1247775" y="1585912"/>
                </a:cubicBezTo>
                <a:cubicBezTo>
                  <a:pt x="1235700" y="1589362"/>
                  <a:pt x="1225850" y="1590546"/>
                  <a:pt x="1214438" y="1595437"/>
                </a:cubicBezTo>
                <a:cubicBezTo>
                  <a:pt x="1207912" y="1598234"/>
                  <a:pt x="1202123" y="1602717"/>
                  <a:pt x="1195388" y="1604962"/>
                </a:cubicBezTo>
                <a:cubicBezTo>
                  <a:pt x="1177499" y="1610925"/>
                  <a:pt x="1159696" y="1608119"/>
                  <a:pt x="1143000" y="1619250"/>
                </a:cubicBezTo>
                <a:cubicBezTo>
                  <a:pt x="1111592" y="1640189"/>
                  <a:pt x="1146220" y="1618914"/>
                  <a:pt x="1085850" y="1643062"/>
                </a:cubicBezTo>
                <a:cubicBezTo>
                  <a:pt x="1077913" y="1646237"/>
                  <a:pt x="1070298" y="1650384"/>
                  <a:pt x="1062038" y="1652587"/>
                </a:cubicBezTo>
                <a:cubicBezTo>
                  <a:pt x="1046395" y="1656758"/>
                  <a:pt x="1014413" y="1662112"/>
                  <a:pt x="1014413" y="1662112"/>
                </a:cubicBezTo>
                <a:cubicBezTo>
                  <a:pt x="1009650" y="1665287"/>
                  <a:pt x="1004403" y="1667834"/>
                  <a:pt x="1000125" y="1671637"/>
                </a:cubicBezTo>
                <a:cubicBezTo>
                  <a:pt x="991594" y="1679220"/>
                  <a:pt x="972521" y="1703379"/>
                  <a:pt x="957263" y="1709737"/>
                </a:cubicBezTo>
                <a:cubicBezTo>
                  <a:pt x="943361" y="1715530"/>
                  <a:pt x="927871" y="1717290"/>
                  <a:pt x="914400" y="1724025"/>
                </a:cubicBezTo>
                <a:cubicBezTo>
                  <a:pt x="908050" y="1727200"/>
                  <a:pt x="901838" y="1730667"/>
                  <a:pt x="895350" y="1733550"/>
                </a:cubicBezTo>
                <a:cubicBezTo>
                  <a:pt x="887538" y="1737022"/>
                  <a:pt x="879184" y="1739252"/>
                  <a:pt x="871538" y="1743075"/>
                </a:cubicBezTo>
                <a:cubicBezTo>
                  <a:pt x="866418" y="1745635"/>
                  <a:pt x="862610" y="1750590"/>
                  <a:pt x="857250" y="1752600"/>
                </a:cubicBezTo>
                <a:cubicBezTo>
                  <a:pt x="849671" y="1755442"/>
                  <a:pt x="841375" y="1755775"/>
                  <a:pt x="833438" y="1757362"/>
                </a:cubicBezTo>
                <a:cubicBezTo>
                  <a:pt x="827088" y="1762125"/>
                  <a:pt x="821488" y="1768100"/>
                  <a:pt x="814388" y="1771650"/>
                </a:cubicBezTo>
                <a:cubicBezTo>
                  <a:pt x="805408" y="1776140"/>
                  <a:pt x="794988" y="1777097"/>
                  <a:pt x="785813" y="1781175"/>
                </a:cubicBezTo>
                <a:cubicBezTo>
                  <a:pt x="771525" y="1787525"/>
                  <a:pt x="757383" y="1794212"/>
                  <a:pt x="742950" y="1800225"/>
                </a:cubicBezTo>
                <a:cubicBezTo>
                  <a:pt x="738316" y="1802156"/>
                  <a:pt x="733092" y="1802625"/>
                  <a:pt x="728663" y="1804987"/>
                </a:cubicBezTo>
                <a:cubicBezTo>
                  <a:pt x="709203" y="1815366"/>
                  <a:pt x="692436" y="1831351"/>
                  <a:pt x="671513" y="1838325"/>
                </a:cubicBezTo>
                <a:cubicBezTo>
                  <a:pt x="661988" y="1841500"/>
                  <a:pt x="652113" y="1843772"/>
                  <a:pt x="642938" y="1847850"/>
                </a:cubicBezTo>
                <a:cubicBezTo>
                  <a:pt x="602805" y="1865686"/>
                  <a:pt x="661286" y="1850848"/>
                  <a:pt x="604838" y="1862137"/>
                </a:cubicBezTo>
                <a:cubicBezTo>
                  <a:pt x="592138" y="1868487"/>
                  <a:pt x="579150" y="1874291"/>
                  <a:pt x="566738" y="1881187"/>
                </a:cubicBezTo>
                <a:cubicBezTo>
                  <a:pt x="514566" y="1910172"/>
                  <a:pt x="538494" y="1897691"/>
                  <a:pt x="495300" y="1919287"/>
                </a:cubicBezTo>
                <a:cubicBezTo>
                  <a:pt x="490538" y="1924050"/>
                  <a:pt x="486724" y="1930005"/>
                  <a:pt x="481013" y="1933575"/>
                </a:cubicBezTo>
                <a:cubicBezTo>
                  <a:pt x="473763" y="1938106"/>
                  <a:pt x="464847" y="1939277"/>
                  <a:pt x="457200" y="1943100"/>
                </a:cubicBezTo>
                <a:cubicBezTo>
                  <a:pt x="445753" y="1948824"/>
                  <a:pt x="434661" y="1955279"/>
                  <a:pt x="423863" y="1962150"/>
                </a:cubicBezTo>
                <a:cubicBezTo>
                  <a:pt x="417167" y="1966411"/>
                  <a:pt x="411417" y="1972034"/>
                  <a:pt x="404813" y="1976437"/>
                </a:cubicBezTo>
                <a:cubicBezTo>
                  <a:pt x="382317" y="1991434"/>
                  <a:pt x="386733" y="1988814"/>
                  <a:pt x="366713" y="1995487"/>
                </a:cubicBezTo>
                <a:cubicBezTo>
                  <a:pt x="358775" y="2001837"/>
                  <a:pt x="350422" y="2007699"/>
                  <a:pt x="342900" y="2014537"/>
                </a:cubicBezTo>
                <a:cubicBezTo>
                  <a:pt x="332933" y="2023598"/>
                  <a:pt x="326373" y="2037088"/>
                  <a:pt x="314325" y="2043112"/>
                </a:cubicBezTo>
                <a:cubicBezTo>
                  <a:pt x="271796" y="2064377"/>
                  <a:pt x="290357" y="2052762"/>
                  <a:pt x="242888" y="2090737"/>
                </a:cubicBezTo>
                <a:cubicBezTo>
                  <a:pt x="233206" y="2098483"/>
                  <a:pt x="223081" y="2105783"/>
                  <a:pt x="214313" y="2114550"/>
                </a:cubicBezTo>
                <a:cubicBezTo>
                  <a:pt x="176261" y="2152599"/>
                  <a:pt x="227155" y="2099399"/>
                  <a:pt x="185738" y="2152650"/>
                </a:cubicBezTo>
                <a:cubicBezTo>
                  <a:pt x="180225" y="2159739"/>
                  <a:pt x="172532" y="2164882"/>
                  <a:pt x="166688" y="2171700"/>
                </a:cubicBezTo>
                <a:cubicBezTo>
                  <a:pt x="162963" y="2176046"/>
                  <a:pt x="160490" y="2181330"/>
                  <a:pt x="157163" y="2185987"/>
                </a:cubicBezTo>
                <a:cubicBezTo>
                  <a:pt x="152549" y="2192446"/>
                  <a:pt x="147489" y="2198578"/>
                  <a:pt x="142875" y="2205037"/>
                </a:cubicBezTo>
                <a:cubicBezTo>
                  <a:pt x="139548" y="2209695"/>
                  <a:pt x="137153" y="2215047"/>
                  <a:pt x="133350" y="2219325"/>
                </a:cubicBezTo>
                <a:cubicBezTo>
                  <a:pt x="124401" y="2229393"/>
                  <a:pt x="113305" y="2237474"/>
                  <a:pt x="104775" y="2247900"/>
                </a:cubicBezTo>
                <a:cubicBezTo>
                  <a:pt x="66936" y="2294148"/>
                  <a:pt x="112736" y="2250905"/>
                  <a:pt x="76200" y="2290762"/>
                </a:cubicBezTo>
                <a:cubicBezTo>
                  <a:pt x="54385" y="2314560"/>
                  <a:pt x="39199" y="2323295"/>
                  <a:pt x="23813" y="2347912"/>
                </a:cubicBezTo>
                <a:cubicBezTo>
                  <a:pt x="20050" y="2353932"/>
                  <a:pt x="17810" y="2360798"/>
                  <a:pt x="14288" y="2366962"/>
                </a:cubicBezTo>
                <a:cubicBezTo>
                  <a:pt x="11448" y="2371932"/>
                  <a:pt x="7938" y="2376487"/>
                  <a:pt x="4763" y="2381250"/>
                </a:cubicBezTo>
                <a:cubicBezTo>
                  <a:pt x="3175" y="2389187"/>
                  <a:pt x="0" y="2396967"/>
                  <a:pt x="0" y="2405062"/>
                </a:cubicBezTo>
                <a:cubicBezTo>
                  <a:pt x="0" y="2433681"/>
                  <a:pt x="2050" y="2462297"/>
                  <a:pt x="4763" y="2490787"/>
                </a:cubicBezTo>
                <a:cubicBezTo>
                  <a:pt x="5239" y="2495785"/>
                  <a:pt x="7280" y="2500585"/>
                  <a:pt x="9525" y="2505075"/>
                </a:cubicBezTo>
                <a:cubicBezTo>
                  <a:pt x="14876" y="2515778"/>
                  <a:pt x="24311" y="2526127"/>
                  <a:pt x="33338" y="2533650"/>
                </a:cubicBezTo>
                <a:cubicBezTo>
                  <a:pt x="37735" y="2537314"/>
                  <a:pt x="43228" y="2539511"/>
                  <a:pt x="47625" y="2543175"/>
                </a:cubicBezTo>
                <a:cubicBezTo>
                  <a:pt x="84294" y="2573732"/>
                  <a:pt x="40728" y="2543338"/>
                  <a:pt x="76200" y="2566987"/>
                </a:cubicBezTo>
                <a:cubicBezTo>
                  <a:pt x="97503" y="2598943"/>
                  <a:pt x="72407" y="2567633"/>
                  <a:pt x="100013" y="2586037"/>
                </a:cubicBezTo>
                <a:cubicBezTo>
                  <a:pt x="105617" y="2589773"/>
                  <a:pt x="109126" y="2596013"/>
                  <a:pt x="114300" y="2600325"/>
                </a:cubicBezTo>
                <a:cubicBezTo>
                  <a:pt x="118697" y="2603989"/>
                  <a:pt x="123930" y="2606523"/>
                  <a:pt x="128588" y="2609850"/>
                </a:cubicBezTo>
                <a:cubicBezTo>
                  <a:pt x="135047" y="2614463"/>
                  <a:pt x="141664" y="2618910"/>
                  <a:pt x="147638" y="2624137"/>
                </a:cubicBezTo>
                <a:cubicBezTo>
                  <a:pt x="154396" y="2630050"/>
                  <a:pt x="159381" y="2637967"/>
                  <a:pt x="166688" y="2643187"/>
                </a:cubicBezTo>
                <a:cubicBezTo>
                  <a:pt x="170773" y="2646105"/>
                  <a:pt x="176485" y="2645705"/>
                  <a:pt x="180975" y="2647950"/>
                </a:cubicBezTo>
                <a:cubicBezTo>
                  <a:pt x="186095" y="2650510"/>
                  <a:pt x="190866" y="2653811"/>
                  <a:pt x="195263" y="2657475"/>
                </a:cubicBezTo>
                <a:cubicBezTo>
                  <a:pt x="219047" y="2677294"/>
                  <a:pt x="198728" y="2668154"/>
                  <a:pt x="223838" y="2676525"/>
                </a:cubicBezTo>
                <a:cubicBezTo>
                  <a:pt x="251075" y="2703762"/>
                  <a:pt x="223742" y="2679441"/>
                  <a:pt x="257175" y="2700337"/>
                </a:cubicBezTo>
                <a:cubicBezTo>
                  <a:pt x="290126" y="2720932"/>
                  <a:pt x="262443" y="2710032"/>
                  <a:pt x="290513" y="2719387"/>
                </a:cubicBezTo>
                <a:cubicBezTo>
                  <a:pt x="313154" y="2734482"/>
                  <a:pt x="299369" y="2727101"/>
                  <a:pt x="333375" y="2738437"/>
                </a:cubicBezTo>
                <a:cubicBezTo>
                  <a:pt x="338138" y="2740025"/>
                  <a:pt x="343486" y="2740415"/>
                  <a:pt x="347663" y="2743200"/>
                </a:cubicBezTo>
                <a:cubicBezTo>
                  <a:pt x="370303" y="2758294"/>
                  <a:pt x="356522" y="2750916"/>
                  <a:pt x="390525" y="2762250"/>
                </a:cubicBezTo>
                <a:cubicBezTo>
                  <a:pt x="395288" y="2763837"/>
                  <a:pt x="399890" y="2766027"/>
                  <a:pt x="404813" y="2767012"/>
                </a:cubicBezTo>
                <a:cubicBezTo>
                  <a:pt x="412750" y="2768600"/>
                  <a:pt x="420872" y="2769449"/>
                  <a:pt x="428625" y="2771775"/>
                </a:cubicBezTo>
                <a:cubicBezTo>
                  <a:pt x="436814" y="2774232"/>
                  <a:pt x="444328" y="2778597"/>
                  <a:pt x="452438" y="2781300"/>
                </a:cubicBezTo>
                <a:cubicBezTo>
                  <a:pt x="458648" y="2783370"/>
                  <a:pt x="465219" y="2784181"/>
                  <a:pt x="471488" y="2786062"/>
                </a:cubicBezTo>
                <a:cubicBezTo>
                  <a:pt x="481105" y="2788947"/>
                  <a:pt x="490159" y="2793936"/>
                  <a:pt x="500063" y="2795587"/>
                </a:cubicBezTo>
                <a:cubicBezTo>
                  <a:pt x="509588" y="2797175"/>
                  <a:pt x="519212" y="2798255"/>
                  <a:pt x="528638" y="2800350"/>
                </a:cubicBezTo>
                <a:cubicBezTo>
                  <a:pt x="547685" y="2804583"/>
                  <a:pt x="539946" y="2807283"/>
                  <a:pt x="561975" y="2809875"/>
                </a:cubicBezTo>
                <a:cubicBezTo>
                  <a:pt x="582532" y="2812293"/>
                  <a:pt x="603250" y="2813050"/>
                  <a:pt x="623888" y="2814637"/>
                </a:cubicBezTo>
                <a:cubicBezTo>
                  <a:pt x="630238" y="2816225"/>
                  <a:pt x="636644" y="2817602"/>
                  <a:pt x="642938" y="2819400"/>
                </a:cubicBezTo>
                <a:cubicBezTo>
                  <a:pt x="647765" y="2820779"/>
                  <a:pt x="652256" y="2823452"/>
                  <a:pt x="657225" y="2824162"/>
                </a:cubicBezTo>
                <a:cubicBezTo>
                  <a:pt x="674583" y="2826642"/>
                  <a:pt x="692150" y="2827337"/>
                  <a:pt x="709613" y="2828925"/>
                </a:cubicBezTo>
                <a:cubicBezTo>
                  <a:pt x="730383" y="2834117"/>
                  <a:pt x="756837" y="2841051"/>
                  <a:pt x="776288" y="2843212"/>
                </a:cubicBezTo>
                <a:lnTo>
                  <a:pt x="819150" y="2847975"/>
                </a:lnTo>
                <a:cubicBezTo>
                  <a:pt x="858500" y="2863715"/>
                  <a:pt x="830783" y="2855083"/>
                  <a:pt x="885825" y="2862262"/>
                </a:cubicBezTo>
                <a:cubicBezTo>
                  <a:pt x="919218" y="2866618"/>
                  <a:pt x="952422" y="2872373"/>
                  <a:pt x="985838" y="2876550"/>
                </a:cubicBezTo>
                <a:cubicBezTo>
                  <a:pt x="1041337" y="2883487"/>
                  <a:pt x="1011192" y="2880153"/>
                  <a:pt x="1076325" y="2886075"/>
                </a:cubicBezTo>
                <a:cubicBezTo>
                  <a:pt x="1082675" y="2887662"/>
                  <a:pt x="1089081" y="2889039"/>
                  <a:pt x="1095375" y="2890837"/>
                </a:cubicBezTo>
                <a:cubicBezTo>
                  <a:pt x="1100202" y="2892216"/>
                  <a:pt x="1104693" y="2894890"/>
                  <a:pt x="1109663" y="2895600"/>
                </a:cubicBezTo>
                <a:cubicBezTo>
                  <a:pt x="1127021" y="2898080"/>
                  <a:pt x="1144651" y="2898187"/>
                  <a:pt x="1162050" y="2900362"/>
                </a:cubicBezTo>
                <a:cubicBezTo>
                  <a:pt x="1182769" y="2902952"/>
                  <a:pt x="1203325" y="2906712"/>
                  <a:pt x="1223963" y="2909887"/>
                </a:cubicBezTo>
                <a:cubicBezTo>
                  <a:pt x="1320800" y="2908300"/>
                  <a:pt x="1417782" y="2910650"/>
                  <a:pt x="1514475" y="2905125"/>
                </a:cubicBezTo>
                <a:cubicBezTo>
                  <a:pt x="1529511" y="2904266"/>
                  <a:pt x="1542394" y="2892705"/>
                  <a:pt x="1557338" y="2890837"/>
                </a:cubicBezTo>
                <a:lnTo>
                  <a:pt x="1595438" y="2886075"/>
                </a:lnTo>
                <a:cubicBezTo>
                  <a:pt x="1600200" y="2882900"/>
                  <a:pt x="1604366" y="2878560"/>
                  <a:pt x="1609725" y="2876550"/>
                </a:cubicBezTo>
                <a:cubicBezTo>
                  <a:pt x="1617304" y="2873708"/>
                  <a:pt x="1625636" y="2873543"/>
                  <a:pt x="1633538" y="2871787"/>
                </a:cubicBezTo>
                <a:cubicBezTo>
                  <a:pt x="1639928" y="2870367"/>
                  <a:pt x="1646238" y="2868612"/>
                  <a:pt x="1652588" y="2867025"/>
                </a:cubicBezTo>
                <a:cubicBezTo>
                  <a:pt x="1657350" y="2863850"/>
                  <a:pt x="1661445" y="2859310"/>
                  <a:pt x="1666875" y="2857500"/>
                </a:cubicBezTo>
                <a:cubicBezTo>
                  <a:pt x="1676036" y="2854446"/>
                  <a:pt x="1685981" y="2854631"/>
                  <a:pt x="1695450" y="2852737"/>
                </a:cubicBezTo>
                <a:cubicBezTo>
                  <a:pt x="1701868" y="2851453"/>
                  <a:pt x="1708150" y="2849562"/>
                  <a:pt x="1714500" y="2847975"/>
                </a:cubicBezTo>
                <a:cubicBezTo>
                  <a:pt x="1720850" y="2844800"/>
                  <a:pt x="1726903" y="2840943"/>
                  <a:pt x="1733550" y="2838450"/>
                </a:cubicBezTo>
                <a:cubicBezTo>
                  <a:pt x="1749287" y="2832549"/>
                  <a:pt x="1776863" y="2830654"/>
                  <a:pt x="1790700" y="2828925"/>
                </a:cubicBezTo>
                <a:cubicBezTo>
                  <a:pt x="1795463" y="2825750"/>
                  <a:pt x="1799868" y="2821960"/>
                  <a:pt x="1804988" y="2819400"/>
                </a:cubicBezTo>
                <a:cubicBezTo>
                  <a:pt x="1812294" y="2815747"/>
                  <a:pt x="1831604" y="2811708"/>
                  <a:pt x="1838325" y="2809875"/>
                </a:cubicBezTo>
                <a:cubicBezTo>
                  <a:pt x="1849475" y="2806834"/>
                  <a:pt x="1860593" y="2803671"/>
                  <a:pt x="1871663" y="2800350"/>
                </a:cubicBezTo>
                <a:cubicBezTo>
                  <a:pt x="1876471" y="2798907"/>
                  <a:pt x="1881027" y="2796572"/>
                  <a:pt x="1885950" y="2795587"/>
                </a:cubicBezTo>
                <a:cubicBezTo>
                  <a:pt x="1896957" y="2793386"/>
                  <a:pt x="1908175" y="2792412"/>
                  <a:pt x="1919288" y="2790825"/>
                </a:cubicBezTo>
                <a:cubicBezTo>
                  <a:pt x="1925638" y="2787650"/>
                  <a:pt x="1931691" y="2783793"/>
                  <a:pt x="1938338" y="2781300"/>
                </a:cubicBezTo>
                <a:cubicBezTo>
                  <a:pt x="1944467" y="2779002"/>
                  <a:pt x="1951534" y="2779464"/>
                  <a:pt x="1957388" y="2776537"/>
                </a:cubicBezTo>
                <a:cubicBezTo>
                  <a:pt x="1964487" y="2772987"/>
                  <a:pt x="1968978" y="2764963"/>
                  <a:pt x="1976438" y="2762250"/>
                </a:cubicBezTo>
                <a:cubicBezTo>
                  <a:pt x="1986987" y="2758414"/>
                  <a:pt x="1998731" y="2759495"/>
                  <a:pt x="2009775" y="2757487"/>
                </a:cubicBezTo>
                <a:cubicBezTo>
                  <a:pt x="2016215" y="2756316"/>
                  <a:pt x="2022556" y="2754606"/>
                  <a:pt x="2028825" y="2752725"/>
                </a:cubicBezTo>
                <a:cubicBezTo>
                  <a:pt x="2038442" y="2749840"/>
                  <a:pt x="2047555" y="2745169"/>
                  <a:pt x="2057400" y="2743200"/>
                </a:cubicBezTo>
                <a:cubicBezTo>
                  <a:pt x="2076289" y="2739422"/>
                  <a:pt x="2102081" y="2734656"/>
                  <a:pt x="2119313" y="2728912"/>
                </a:cubicBezTo>
                <a:cubicBezTo>
                  <a:pt x="2124075" y="2727325"/>
                  <a:pt x="2128678" y="2725134"/>
                  <a:pt x="2133600" y="2724150"/>
                </a:cubicBezTo>
                <a:cubicBezTo>
                  <a:pt x="2144608" y="2721948"/>
                  <a:pt x="2155883" y="2721338"/>
                  <a:pt x="2166938" y="2719387"/>
                </a:cubicBezTo>
                <a:cubicBezTo>
                  <a:pt x="2182881" y="2716573"/>
                  <a:pt x="2198522" y="2712049"/>
                  <a:pt x="2214563" y="2709862"/>
                </a:cubicBezTo>
                <a:cubicBezTo>
                  <a:pt x="2233504" y="2707279"/>
                  <a:pt x="2252663" y="2706687"/>
                  <a:pt x="2271713" y="2705100"/>
                </a:cubicBezTo>
                <a:cubicBezTo>
                  <a:pt x="2297277" y="2698708"/>
                  <a:pt x="2313351" y="2694250"/>
                  <a:pt x="2343150" y="2690812"/>
                </a:cubicBezTo>
                <a:cubicBezTo>
                  <a:pt x="2366858" y="2688077"/>
                  <a:pt x="2390775" y="2687637"/>
                  <a:pt x="2414588" y="2686050"/>
                </a:cubicBezTo>
                <a:cubicBezTo>
                  <a:pt x="2425700" y="2684462"/>
                  <a:pt x="2436881" y="2683295"/>
                  <a:pt x="2447925" y="2681287"/>
                </a:cubicBezTo>
                <a:cubicBezTo>
                  <a:pt x="2454365" y="2680116"/>
                  <a:pt x="2460445" y="2676975"/>
                  <a:pt x="2466975" y="2676525"/>
                </a:cubicBezTo>
                <a:cubicBezTo>
                  <a:pt x="2506600" y="2673792"/>
                  <a:pt x="2546350" y="2673350"/>
                  <a:pt x="2586038" y="2671762"/>
                </a:cubicBezTo>
                <a:cubicBezTo>
                  <a:pt x="2650490" y="2658873"/>
                  <a:pt x="2554665" y="2677321"/>
                  <a:pt x="2652713" y="2662237"/>
                </a:cubicBezTo>
                <a:cubicBezTo>
                  <a:pt x="2689273" y="2656612"/>
                  <a:pt x="2653402" y="2657398"/>
                  <a:pt x="2695575" y="2652712"/>
                </a:cubicBezTo>
                <a:cubicBezTo>
                  <a:pt x="2716147" y="2650426"/>
                  <a:pt x="2736850" y="2649537"/>
                  <a:pt x="2757488" y="2647950"/>
                </a:cubicBezTo>
                <a:cubicBezTo>
                  <a:pt x="2768600" y="2644775"/>
                  <a:pt x="2779525" y="2640847"/>
                  <a:pt x="2790825" y="2638425"/>
                </a:cubicBezTo>
                <a:cubicBezTo>
                  <a:pt x="2812177" y="2633849"/>
                  <a:pt x="2858820" y="2630512"/>
                  <a:pt x="2876550" y="2628900"/>
                </a:cubicBezTo>
                <a:cubicBezTo>
                  <a:pt x="2889250" y="2625725"/>
                  <a:pt x="2901813" y="2621942"/>
                  <a:pt x="2914650" y="2619375"/>
                </a:cubicBezTo>
                <a:cubicBezTo>
                  <a:pt x="2935715" y="2615162"/>
                  <a:pt x="2976708" y="2611740"/>
                  <a:pt x="2995613" y="2609850"/>
                </a:cubicBezTo>
                <a:cubicBezTo>
                  <a:pt x="3012742" y="2604140"/>
                  <a:pt x="3040329" y="2594485"/>
                  <a:pt x="3057525" y="2590800"/>
                </a:cubicBezTo>
                <a:cubicBezTo>
                  <a:pt x="3089310" y="2583989"/>
                  <a:pt x="3086753" y="2588890"/>
                  <a:pt x="3114675" y="2581275"/>
                </a:cubicBezTo>
                <a:cubicBezTo>
                  <a:pt x="3124361" y="2578633"/>
                  <a:pt x="3133510" y="2574185"/>
                  <a:pt x="3143250" y="2571750"/>
                </a:cubicBezTo>
                <a:cubicBezTo>
                  <a:pt x="3149600" y="2570162"/>
                  <a:pt x="3156044" y="2568912"/>
                  <a:pt x="3162300" y="2566987"/>
                </a:cubicBezTo>
                <a:cubicBezTo>
                  <a:pt x="3176694" y="2562558"/>
                  <a:pt x="3190552" y="2556353"/>
                  <a:pt x="3205163" y="2552700"/>
                </a:cubicBezTo>
                <a:lnTo>
                  <a:pt x="3243263" y="2543175"/>
                </a:lnTo>
                <a:cubicBezTo>
                  <a:pt x="3249613" y="2541587"/>
                  <a:pt x="3256103" y="2540482"/>
                  <a:pt x="3262313" y="2538412"/>
                </a:cubicBezTo>
                <a:lnTo>
                  <a:pt x="3305175" y="2524125"/>
                </a:lnTo>
                <a:cubicBezTo>
                  <a:pt x="3309938" y="2522537"/>
                  <a:pt x="3314593" y="2520579"/>
                  <a:pt x="3319463" y="2519362"/>
                </a:cubicBezTo>
                <a:cubicBezTo>
                  <a:pt x="3343383" y="2513383"/>
                  <a:pt x="3332304" y="2516670"/>
                  <a:pt x="3352800" y="2509837"/>
                </a:cubicBezTo>
                <a:cubicBezTo>
                  <a:pt x="3360738" y="2503487"/>
                  <a:pt x="3367897" y="2496017"/>
                  <a:pt x="3376613" y="2490787"/>
                </a:cubicBezTo>
                <a:cubicBezTo>
                  <a:pt x="3383944" y="2486389"/>
                  <a:pt x="3392613" y="2484734"/>
                  <a:pt x="3400425" y="2481262"/>
                </a:cubicBezTo>
                <a:cubicBezTo>
                  <a:pt x="3435729" y="2465571"/>
                  <a:pt x="3404421" y="2476754"/>
                  <a:pt x="3433763" y="2466975"/>
                </a:cubicBezTo>
                <a:cubicBezTo>
                  <a:pt x="3440113" y="2462212"/>
                  <a:pt x="3445874" y="2456542"/>
                  <a:pt x="3452813" y="2452687"/>
                </a:cubicBezTo>
                <a:cubicBezTo>
                  <a:pt x="3475020" y="2440349"/>
                  <a:pt x="3472195" y="2446422"/>
                  <a:pt x="3490913" y="2438400"/>
                </a:cubicBezTo>
                <a:cubicBezTo>
                  <a:pt x="3497439" y="2435603"/>
                  <a:pt x="3503475" y="2431758"/>
                  <a:pt x="3509963" y="2428875"/>
                </a:cubicBezTo>
                <a:cubicBezTo>
                  <a:pt x="3517775" y="2425403"/>
                  <a:pt x="3525963" y="2422822"/>
                  <a:pt x="3533775" y="2419350"/>
                </a:cubicBezTo>
                <a:cubicBezTo>
                  <a:pt x="3540263" y="2416467"/>
                  <a:pt x="3546300" y="2412622"/>
                  <a:pt x="3552825" y="2409825"/>
                </a:cubicBezTo>
                <a:cubicBezTo>
                  <a:pt x="3557439" y="2407847"/>
                  <a:pt x="3562724" y="2407500"/>
                  <a:pt x="3567113" y="2405062"/>
                </a:cubicBezTo>
                <a:cubicBezTo>
                  <a:pt x="3577120" y="2399503"/>
                  <a:pt x="3584828" y="2389632"/>
                  <a:pt x="3595688" y="2386012"/>
                </a:cubicBezTo>
                <a:cubicBezTo>
                  <a:pt x="3616185" y="2379180"/>
                  <a:pt x="3605105" y="2382468"/>
                  <a:pt x="3629025" y="2376487"/>
                </a:cubicBezTo>
                <a:cubicBezTo>
                  <a:pt x="3633788" y="2371725"/>
                  <a:pt x="3637289" y="2365212"/>
                  <a:pt x="3643313" y="2362200"/>
                </a:cubicBezTo>
                <a:cubicBezTo>
                  <a:pt x="3650553" y="2358580"/>
                  <a:pt x="3659546" y="2360279"/>
                  <a:pt x="3667125" y="2357437"/>
                </a:cubicBezTo>
                <a:cubicBezTo>
                  <a:pt x="3672484" y="2355427"/>
                  <a:pt x="3676293" y="2350472"/>
                  <a:pt x="3681413" y="2347912"/>
                </a:cubicBezTo>
                <a:cubicBezTo>
                  <a:pt x="3703302" y="2336968"/>
                  <a:pt x="3689703" y="2349147"/>
                  <a:pt x="3700463" y="233838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1238250" y="4810125"/>
            <a:ext cx="4610100" cy="369332"/>
          </a:xfrm>
          <a:prstGeom prst="rect">
            <a:avLst/>
          </a:prstGeom>
          <a:solidFill>
            <a:schemeClr val="bg1"/>
          </a:solidFill>
        </p:spPr>
        <p:txBody>
          <a:bodyPr wrap="square" rtlCol="0">
            <a:spAutoFit/>
          </a:bodyPr>
          <a:lstStyle/>
          <a:p>
            <a:r>
              <a:rPr lang="en-US" dirty="0" smtClean="0"/>
              <a:t>East-verging D1 folds (Baker, 1954).</a:t>
            </a:r>
            <a:endParaRPr lang="en-US" dirty="0"/>
          </a:p>
        </p:txBody>
      </p:sp>
      <p:sp>
        <p:nvSpPr>
          <p:cNvPr id="36" name="TextBox 35"/>
          <p:cNvSpPr txBox="1"/>
          <p:nvPr/>
        </p:nvSpPr>
        <p:spPr>
          <a:xfrm>
            <a:off x="6505575" y="4810125"/>
            <a:ext cx="4610100" cy="369332"/>
          </a:xfrm>
          <a:prstGeom prst="rect">
            <a:avLst/>
          </a:prstGeom>
          <a:solidFill>
            <a:schemeClr val="bg1"/>
          </a:solidFill>
        </p:spPr>
        <p:txBody>
          <a:bodyPr wrap="square" rtlCol="0">
            <a:spAutoFit/>
          </a:bodyPr>
          <a:lstStyle/>
          <a:p>
            <a:r>
              <a:rPr lang="en-US" dirty="0" smtClean="0"/>
              <a:t>West-verging D1 folds (this lecture).</a:t>
            </a:r>
            <a:endParaRPr lang="en-US" dirty="0"/>
          </a:p>
        </p:txBody>
      </p:sp>
      <p:cxnSp>
        <p:nvCxnSpPr>
          <p:cNvPr id="11" name="Straight Connector 10"/>
          <p:cNvCxnSpPr/>
          <p:nvPr/>
        </p:nvCxnSpPr>
        <p:spPr>
          <a:xfrm>
            <a:off x="1531620" y="291465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722022" y="2333593"/>
            <a:ext cx="525780" cy="412434"/>
            <a:chOff x="994410" y="2926080"/>
            <a:chExt cx="525780" cy="412434"/>
          </a:xfrm>
        </p:grpSpPr>
        <p:cxnSp>
          <p:nvCxnSpPr>
            <p:cNvPr id="7" name="Straight Connector 6"/>
            <p:cNvCxnSpPr/>
            <p:nvPr/>
          </p:nvCxnSpPr>
          <p:spPr>
            <a:xfrm flipV="1">
              <a:off x="994410" y="2926080"/>
              <a:ext cx="525780" cy="4124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38250" y="2926080"/>
              <a:ext cx="281940" cy="80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19855047">
            <a:off x="4329763" y="2727506"/>
            <a:ext cx="467832" cy="477158"/>
            <a:chOff x="4524774" y="5743598"/>
            <a:chExt cx="467832" cy="477158"/>
          </a:xfrm>
        </p:grpSpPr>
        <p:cxnSp>
          <p:nvCxnSpPr>
            <p:cNvPr id="38" name="Straight Connector 37"/>
            <p:cNvCxnSpPr/>
            <p:nvPr/>
          </p:nvCxnSpPr>
          <p:spPr>
            <a:xfrm flipH="1">
              <a:off x="4524774" y="5743598"/>
              <a:ext cx="467832" cy="4771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524774" y="5966460"/>
              <a:ext cx="115806" cy="25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623056" y="127633"/>
            <a:ext cx="5864094" cy="4210051"/>
            <a:chOff x="6057900" y="466724"/>
            <a:chExt cx="5429250" cy="382905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250" t="6964" r="4060" b="14826"/>
            <a:stretch/>
          </p:blipFill>
          <p:spPr>
            <a:xfrm>
              <a:off x="6057900" y="466724"/>
              <a:ext cx="5429250" cy="3829050"/>
            </a:xfrm>
            <a:prstGeom prst="rect">
              <a:avLst/>
            </a:prstGeom>
          </p:spPr>
        </p:pic>
        <p:sp>
          <p:nvSpPr>
            <p:cNvPr id="29" name="TextBox 28"/>
            <p:cNvSpPr txBox="1"/>
            <p:nvPr/>
          </p:nvSpPr>
          <p:spPr>
            <a:xfrm rot="19283517">
              <a:off x="8315325" y="1766829"/>
              <a:ext cx="1171575" cy="307777"/>
            </a:xfrm>
            <a:prstGeom prst="rect">
              <a:avLst/>
            </a:prstGeom>
            <a:solidFill>
              <a:schemeClr val="bg1"/>
            </a:solidFill>
            <a:ln>
              <a:solidFill>
                <a:schemeClr val="tx1"/>
              </a:solidFill>
            </a:ln>
          </p:spPr>
          <p:txBody>
            <a:bodyPr wrap="square" rtlCol="0">
              <a:spAutoFit/>
            </a:bodyPr>
            <a:lstStyle/>
            <a:p>
              <a:r>
                <a:rPr lang="en-US" sz="1400" dirty="0" smtClean="0"/>
                <a:t>D1 Anticline</a:t>
              </a:r>
              <a:endParaRPr lang="en-US" sz="1400" dirty="0"/>
            </a:p>
          </p:txBody>
        </p:sp>
        <p:sp>
          <p:nvSpPr>
            <p:cNvPr id="30" name="TextBox 29"/>
            <p:cNvSpPr txBox="1"/>
            <p:nvPr/>
          </p:nvSpPr>
          <p:spPr>
            <a:xfrm rot="19710260">
              <a:off x="7656496" y="3137001"/>
              <a:ext cx="1171575" cy="307777"/>
            </a:xfrm>
            <a:prstGeom prst="rect">
              <a:avLst/>
            </a:prstGeom>
            <a:solidFill>
              <a:srgbClr val="04D9FB"/>
            </a:solidFill>
            <a:ln>
              <a:solidFill>
                <a:schemeClr val="tx1"/>
              </a:solidFill>
            </a:ln>
          </p:spPr>
          <p:txBody>
            <a:bodyPr wrap="square" rtlCol="0">
              <a:spAutoFit/>
            </a:bodyPr>
            <a:lstStyle/>
            <a:p>
              <a:r>
                <a:rPr lang="en-US" sz="1400" dirty="0" smtClean="0"/>
                <a:t>D1 Syncline</a:t>
              </a:r>
              <a:endParaRPr lang="en-US" sz="1400" dirty="0"/>
            </a:p>
          </p:txBody>
        </p:sp>
      </p:grpSp>
      <p:sp>
        <p:nvSpPr>
          <p:cNvPr id="15" name="Freeform 14"/>
          <p:cNvSpPr/>
          <p:nvPr/>
        </p:nvSpPr>
        <p:spPr>
          <a:xfrm>
            <a:off x="7955280" y="3499864"/>
            <a:ext cx="893028" cy="638878"/>
          </a:xfrm>
          <a:custGeom>
            <a:avLst/>
            <a:gdLst>
              <a:gd name="connsiteX0" fmla="*/ 957263 w 957263"/>
              <a:gd name="connsiteY0" fmla="*/ 0 h 690563"/>
              <a:gd name="connsiteX1" fmla="*/ 952500 w 957263"/>
              <a:gd name="connsiteY1" fmla="*/ 33338 h 690563"/>
              <a:gd name="connsiteX2" fmla="*/ 938213 w 957263"/>
              <a:gd name="connsiteY2" fmla="*/ 42863 h 690563"/>
              <a:gd name="connsiteX3" fmla="*/ 928688 w 957263"/>
              <a:gd name="connsiteY3" fmla="*/ 61913 h 690563"/>
              <a:gd name="connsiteX4" fmla="*/ 904875 w 957263"/>
              <a:gd name="connsiteY4" fmla="*/ 80963 h 690563"/>
              <a:gd name="connsiteX5" fmla="*/ 885825 w 957263"/>
              <a:gd name="connsiteY5" fmla="*/ 104775 h 690563"/>
              <a:gd name="connsiteX6" fmla="*/ 838200 w 957263"/>
              <a:gd name="connsiteY6" fmla="*/ 157163 h 690563"/>
              <a:gd name="connsiteX7" fmla="*/ 819150 w 957263"/>
              <a:gd name="connsiteY7" fmla="*/ 176213 h 690563"/>
              <a:gd name="connsiteX8" fmla="*/ 800100 w 957263"/>
              <a:gd name="connsiteY8" fmla="*/ 190500 h 690563"/>
              <a:gd name="connsiteX9" fmla="*/ 747713 w 957263"/>
              <a:gd name="connsiteY9" fmla="*/ 242888 h 690563"/>
              <a:gd name="connsiteX10" fmla="*/ 671513 w 957263"/>
              <a:gd name="connsiteY10" fmla="*/ 300038 h 690563"/>
              <a:gd name="connsiteX11" fmla="*/ 638175 w 957263"/>
              <a:gd name="connsiteY11" fmla="*/ 323850 h 690563"/>
              <a:gd name="connsiteX12" fmla="*/ 576263 w 957263"/>
              <a:gd name="connsiteY12" fmla="*/ 361950 h 690563"/>
              <a:gd name="connsiteX13" fmla="*/ 561975 w 957263"/>
              <a:gd name="connsiteY13" fmla="*/ 371475 h 690563"/>
              <a:gd name="connsiteX14" fmla="*/ 538163 w 957263"/>
              <a:gd name="connsiteY14" fmla="*/ 376238 h 690563"/>
              <a:gd name="connsiteX15" fmla="*/ 519113 w 957263"/>
              <a:gd name="connsiteY15" fmla="*/ 381000 h 690563"/>
              <a:gd name="connsiteX16" fmla="*/ 504825 w 957263"/>
              <a:gd name="connsiteY16" fmla="*/ 390525 h 690563"/>
              <a:gd name="connsiteX17" fmla="*/ 490538 w 957263"/>
              <a:gd name="connsiteY17" fmla="*/ 395288 h 690563"/>
              <a:gd name="connsiteX18" fmla="*/ 471488 w 957263"/>
              <a:gd name="connsiteY18" fmla="*/ 409575 h 690563"/>
              <a:gd name="connsiteX19" fmla="*/ 452438 w 957263"/>
              <a:gd name="connsiteY19" fmla="*/ 419100 h 690563"/>
              <a:gd name="connsiteX20" fmla="*/ 428625 w 957263"/>
              <a:gd name="connsiteY20" fmla="*/ 433388 h 690563"/>
              <a:gd name="connsiteX21" fmla="*/ 409575 w 957263"/>
              <a:gd name="connsiteY21" fmla="*/ 447675 h 690563"/>
              <a:gd name="connsiteX22" fmla="*/ 395288 w 957263"/>
              <a:gd name="connsiteY22" fmla="*/ 452438 h 690563"/>
              <a:gd name="connsiteX23" fmla="*/ 352425 w 957263"/>
              <a:gd name="connsiteY23" fmla="*/ 485775 h 690563"/>
              <a:gd name="connsiteX24" fmla="*/ 338138 w 957263"/>
              <a:gd name="connsiteY24" fmla="*/ 490538 h 690563"/>
              <a:gd name="connsiteX25" fmla="*/ 328613 w 957263"/>
              <a:gd name="connsiteY25" fmla="*/ 504825 h 690563"/>
              <a:gd name="connsiteX26" fmla="*/ 314325 w 957263"/>
              <a:gd name="connsiteY26" fmla="*/ 509588 h 690563"/>
              <a:gd name="connsiteX27" fmla="*/ 295275 w 957263"/>
              <a:gd name="connsiteY27" fmla="*/ 519113 h 690563"/>
              <a:gd name="connsiteX28" fmla="*/ 276225 w 957263"/>
              <a:gd name="connsiteY28" fmla="*/ 533400 h 690563"/>
              <a:gd name="connsiteX29" fmla="*/ 242888 w 957263"/>
              <a:gd name="connsiteY29" fmla="*/ 547688 h 690563"/>
              <a:gd name="connsiteX30" fmla="*/ 223838 w 957263"/>
              <a:gd name="connsiteY30" fmla="*/ 557213 h 690563"/>
              <a:gd name="connsiteX31" fmla="*/ 200025 w 957263"/>
              <a:gd name="connsiteY31" fmla="*/ 571500 h 690563"/>
              <a:gd name="connsiteX32" fmla="*/ 171450 w 957263"/>
              <a:gd name="connsiteY32" fmla="*/ 590550 h 690563"/>
              <a:gd name="connsiteX33" fmla="*/ 152400 w 957263"/>
              <a:gd name="connsiteY33" fmla="*/ 600075 h 690563"/>
              <a:gd name="connsiteX34" fmla="*/ 104775 w 957263"/>
              <a:gd name="connsiteY34" fmla="*/ 628650 h 690563"/>
              <a:gd name="connsiteX35" fmla="*/ 76200 w 957263"/>
              <a:gd name="connsiteY35" fmla="*/ 647700 h 690563"/>
              <a:gd name="connsiteX36" fmla="*/ 61913 w 957263"/>
              <a:gd name="connsiteY36" fmla="*/ 657225 h 690563"/>
              <a:gd name="connsiteX37" fmla="*/ 42863 w 957263"/>
              <a:gd name="connsiteY37" fmla="*/ 666750 h 690563"/>
              <a:gd name="connsiteX38" fmla="*/ 28575 w 957263"/>
              <a:gd name="connsiteY38" fmla="*/ 676275 h 690563"/>
              <a:gd name="connsiteX39" fmla="*/ 14288 w 957263"/>
              <a:gd name="connsiteY39" fmla="*/ 681038 h 690563"/>
              <a:gd name="connsiteX40" fmla="*/ 0 w 957263"/>
              <a:gd name="connsiteY40" fmla="*/ 690563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57263" h="690563">
                <a:moveTo>
                  <a:pt x="957263" y="0"/>
                </a:moveTo>
                <a:cubicBezTo>
                  <a:pt x="955675" y="11113"/>
                  <a:pt x="957059" y="23080"/>
                  <a:pt x="952500" y="33338"/>
                </a:cubicBezTo>
                <a:cubicBezTo>
                  <a:pt x="950175" y="38568"/>
                  <a:pt x="941877" y="38466"/>
                  <a:pt x="938213" y="42863"/>
                </a:cubicBezTo>
                <a:cubicBezTo>
                  <a:pt x="933668" y="48317"/>
                  <a:pt x="933363" y="56570"/>
                  <a:pt x="928688" y="61913"/>
                </a:cubicBezTo>
                <a:cubicBezTo>
                  <a:pt x="921994" y="69563"/>
                  <a:pt x="912063" y="73775"/>
                  <a:pt x="904875" y="80963"/>
                </a:cubicBezTo>
                <a:cubicBezTo>
                  <a:pt x="897687" y="88151"/>
                  <a:pt x="891924" y="96643"/>
                  <a:pt x="885825" y="104775"/>
                </a:cubicBezTo>
                <a:cubicBezTo>
                  <a:pt x="856591" y="143754"/>
                  <a:pt x="910931" y="84432"/>
                  <a:pt x="838200" y="157163"/>
                </a:cubicBezTo>
                <a:cubicBezTo>
                  <a:pt x="831850" y="163513"/>
                  <a:pt x="826334" y="170825"/>
                  <a:pt x="819150" y="176213"/>
                </a:cubicBezTo>
                <a:cubicBezTo>
                  <a:pt x="812800" y="180975"/>
                  <a:pt x="805903" y="185084"/>
                  <a:pt x="800100" y="190500"/>
                </a:cubicBezTo>
                <a:cubicBezTo>
                  <a:pt x="782046" y="207350"/>
                  <a:pt x="767809" y="228534"/>
                  <a:pt x="747713" y="242888"/>
                </a:cubicBezTo>
                <a:cubicBezTo>
                  <a:pt x="668168" y="299704"/>
                  <a:pt x="766877" y="228515"/>
                  <a:pt x="671513" y="300038"/>
                </a:cubicBezTo>
                <a:cubicBezTo>
                  <a:pt x="660588" y="308232"/>
                  <a:pt x="647831" y="314193"/>
                  <a:pt x="638175" y="323850"/>
                </a:cubicBezTo>
                <a:cubicBezTo>
                  <a:pt x="601163" y="360865"/>
                  <a:pt x="656727" y="308309"/>
                  <a:pt x="576263" y="361950"/>
                </a:cubicBezTo>
                <a:cubicBezTo>
                  <a:pt x="571500" y="365125"/>
                  <a:pt x="567334" y="369465"/>
                  <a:pt x="561975" y="371475"/>
                </a:cubicBezTo>
                <a:cubicBezTo>
                  <a:pt x="554396" y="374317"/>
                  <a:pt x="546065" y="374482"/>
                  <a:pt x="538163" y="376238"/>
                </a:cubicBezTo>
                <a:cubicBezTo>
                  <a:pt x="531773" y="377658"/>
                  <a:pt x="525463" y="379413"/>
                  <a:pt x="519113" y="381000"/>
                </a:cubicBezTo>
                <a:cubicBezTo>
                  <a:pt x="514350" y="384175"/>
                  <a:pt x="509945" y="387965"/>
                  <a:pt x="504825" y="390525"/>
                </a:cubicBezTo>
                <a:cubicBezTo>
                  <a:pt x="500335" y="392770"/>
                  <a:pt x="494897" y="392797"/>
                  <a:pt x="490538" y="395288"/>
                </a:cubicBezTo>
                <a:cubicBezTo>
                  <a:pt x="483646" y="399226"/>
                  <a:pt x="478219" y="405368"/>
                  <a:pt x="471488" y="409575"/>
                </a:cubicBezTo>
                <a:cubicBezTo>
                  <a:pt x="465468" y="413338"/>
                  <a:pt x="458644" y="415652"/>
                  <a:pt x="452438" y="419100"/>
                </a:cubicBezTo>
                <a:cubicBezTo>
                  <a:pt x="444346" y="423596"/>
                  <a:pt x="436327" y="428253"/>
                  <a:pt x="428625" y="433388"/>
                </a:cubicBezTo>
                <a:cubicBezTo>
                  <a:pt x="422021" y="437791"/>
                  <a:pt x="416467" y="443737"/>
                  <a:pt x="409575" y="447675"/>
                </a:cubicBezTo>
                <a:cubicBezTo>
                  <a:pt x="405216" y="450166"/>
                  <a:pt x="399778" y="450193"/>
                  <a:pt x="395288" y="452438"/>
                </a:cubicBezTo>
                <a:cubicBezTo>
                  <a:pt x="380063" y="460051"/>
                  <a:pt x="365081" y="477338"/>
                  <a:pt x="352425" y="485775"/>
                </a:cubicBezTo>
                <a:cubicBezTo>
                  <a:pt x="348248" y="488560"/>
                  <a:pt x="342900" y="488950"/>
                  <a:pt x="338138" y="490538"/>
                </a:cubicBezTo>
                <a:cubicBezTo>
                  <a:pt x="334963" y="495300"/>
                  <a:pt x="333082" y="501249"/>
                  <a:pt x="328613" y="504825"/>
                </a:cubicBezTo>
                <a:cubicBezTo>
                  <a:pt x="324693" y="507961"/>
                  <a:pt x="318939" y="507610"/>
                  <a:pt x="314325" y="509588"/>
                </a:cubicBezTo>
                <a:cubicBezTo>
                  <a:pt x="307800" y="512385"/>
                  <a:pt x="301295" y="515350"/>
                  <a:pt x="295275" y="519113"/>
                </a:cubicBezTo>
                <a:cubicBezTo>
                  <a:pt x="288544" y="523320"/>
                  <a:pt x="282956" y="529193"/>
                  <a:pt x="276225" y="533400"/>
                </a:cubicBezTo>
                <a:cubicBezTo>
                  <a:pt x="253253" y="547757"/>
                  <a:pt x="263509" y="538850"/>
                  <a:pt x="242888" y="547688"/>
                </a:cubicBezTo>
                <a:cubicBezTo>
                  <a:pt x="236363" y="550485"/>
                  <a:pt x="230044" y="553765"/>
                  <a:pt x="223838" y="557213"/>
                </a:cubicBezTo>
                <a:cubicBezTo>
                  <a:pt x="215746" y="561708"/>
                  <a:pt x="207835" y="566530"/>
                  <a:pt x="200025" y="571500"/>
                </a:cubicBezTo>
                <a:cubicBezTo>
                  <a:pt x="190367" y="577646"/>
                  <a:pt x="181689" y="585430"/>
                  <a:pt x="171450" y="590550"/>
                </a:cubicBezTo>
                <a:cubicBezTo>
                  <a:pt x="165100" y="593725"/>
                  <a:pt x="158390" y="596263"/>
                  <a:pt x="152400" y="600075"/>
                </a:cubicBezTo>
                <a:cubicBezTo>
                  <a:pt x="105356" y="630013"/>
                  <a:pt x="135556" y="618391"/>
                  <a:pt x="104775" y="628650"/>
                </a:cubicBezTo>
                <a:lnTo>
                  <a:pt x="76200" y="647700"/>
                </a:lnTo>
                <a:cubicBezTo>
                  <a:pt x="71438" y="650875"/>
                  <a:pt x="67032" y="654665"/>
                  <a:pt x="61913" y="657225"/>
                </a:cubicBezTo>
                <a:cubicBezTo>
                  <a:pt x="55563" y="660400"/>
                  <a:pt x="49027" y="663228"/>
                  <a:pt x="42863" y="666750"/>
                </a:cubicBezTo>
                <a:cubicBezTo>
                  <a:pt x="37893" y="669590"/>
                  <a:pt x="33695" y="673715"/>
                  <a:pt x="28575" y="676275"/>
                </a:cubicBezTo>
                <a:cubicBezTo>
                  <a:pt x="24085" y="678520"/>
                  <a:pt x="18778" y="678793"/>
                  <a:pt x="14288" y="681038"/>
                </a:cubicBezTo>
                <a:cubicBezTo>
                  <a:pt x="9168" y="683598"/>
                  <a:pt x="0" y="690563"/>
                  <a:pt x="0" y="69056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6065435" y="1824222"/>
            <a:ext cx="3266404" cy="1413896"/>
          </a:xfrm>
          <a:custGeom>
            <a:avLst/>
            <a:gdLst>
              <a:gd name="connsiteX0" fmla="*/ 3024188 w 3024188"/>
              <a:gd name="connsiteY0" fmla="*/ 0 h 1285941"/>
              <a:gd name="connsiteX1" fmla="*/ 2967038 w 3024188"/>
              <a:gd name="connsiteY1" fmla="*/ 4763 h 1285941"/>
              <a:gd name="connsiteX2" fmla="*/ 2938463 w 3024188"/>
              <a:gd name="connsiteY2" fmla="*/ 19050 h 1285941"/>
              <a:gd name="connsiteX3" fmla="*/ 2924175 w 3024188"/>
              <a:gd name="connsiteY3" fmla="*/ 23813 h 1285941"/>
              <a:gd name="connsiteX4" fmla="*/ 2905125 w 3024188"/>
              <a:gd name="connsiteY4" fmla="*/ 38100 h 1285941"/>
              <a:gd name="connsiteX5" fmla="*/ 2867025 w 3024188"/>
              <a:gd name="connsiteY5" fmla="*/ 57150 h 1285941"/>
              <a:gd name="connsiteX6" fmla="*/ 2833688 w 3024188"/>
              <a:gd name="connsiteY6" fmla="*/ 76200 h 1285941"/>
              <a:gd name="connsiteX7" fmla="*/ 2814638 w 3024188"/>
              <a:gd name="connsiteY7" fmla="*/ 90488 h 1285941"/>
              <a:gd name="connsiteX8" fmla="*/ 2771775 w 3024188"/>
              <a:gd name="connsiteY8" fmla="*/ 119063 h 1285941"/>
              <a:gd name="connsiteX9" fmla="*/ 2757488 w 3024188"/>
              <a:gd name="connsiteY9" fmla="*/ 128588 h 1285941"/>
              <a:gd name="connsiteX10" fmla="*/ 2743200 w 3024188"/>
              <a:gd name="connsiteY10" fmla="*/ 138113 h 1285941"/>
              <a:gd name="connsiteX11" fmla="*/ 2709863 w 3024188"/>
              <a:gd name="connsiteY11" fmla="*/ 166688 h 1285941"/>
              <a:gd name="connsiteX12" fmla="*/ 2695575 w 3024188"/>
              <a:gd name="connsiteY12" fmla="*/ 171450 h 1285941"/>
              <a:gd name="connsiteX13" fmla="*/ 2676525 w 3024188"/>
              <a:gd name="connsiteY13" fmla="*/ 185738 h 1285941"/>
              <a:gd name="connsiteX14" fmla="*/ 2652713 w 3024188"/>
              <a:gd name="connsiteY14" fmla="*/ 200025 h 1285941"/>
              <a:gd name="connsiteX15" fmla="*/ 2638425 w 3024188"/>
              <a:gd name="connsiteY15" fmla="*/ 214313 h 1285941"/>
              <a:gd name="connsiteX16" fmla="*/ 2609850 w 3024188"/>
              <a:gd name="connsiteY16" fmla="*/ 233363 h 1285941"/>
              <a:gd name="connsiteX17" fmla="*/ 2590800 w 3024188"/>
              <a:gd name="connsiteY17" fmla="*/ 247650 h 1285941"/>
              <a:gd name="connsiteX18" fmla="*/ 2576513 w 3024188"/>
              <a:gd name="connsiteY18" fmla="*/ 261938 h 1285941"/>
              <a:gd name="connsiteX19" fmla="*/ 2562225 w 3024188"/>
              <a:gd name="connsiteY19" fmla="*/ 266700 h 1285941"/>
              <a:gd name="connsiteX20" fmla="*/ 2533650 w 3024188"/>
              <a:gd name="connsiteY20" fmla="*/ 280988 h 1285941"/>
              <a:gd name="connsiteX21" fmla="*/ 2519363 w 3024188"/>
              <a:gd name="connsiteY21" fmla="*/ 290513 h 1285941"/>
              <a:gd name="connsiteX22" fmla="*/ 2481263 w 3024188"/>
              <a:gd name="connsiteY22" fmla="*/ 309563 h 1285941"/>
              <a:gd name="connsiteX23" fmla="*/ 2466975 w 3024188"/>
              <a:gd name="connsiteY23" fmla="*/ 314325 h 1285941"/>
              <a:gd name="connsiteX24" fmla="*/ 2428875 w 3024188"/>
              <a:gd name="connsiteY24" fmla="*/ 333375 h 1285941"/>
              <a:gd name="connsiteX25" fmla="*/ 2405063 w 3024188"/>
              <a:gd name="connsiteY25" fmla="*/ 342900 h 1285941"/>
              <a:gd name="connsiteX26" fmla="*/ 2390775 w 3024188"/>
              <a:gd name="connsiteY26" fmla="*/ 347663 h 1285941"/>
              <a:gd name="connsiteX27" fmla="*/ 2362200 w 3024188"/>
              <a:gd name="connsiteY27" fmla="*/ 366713 h 1285941"/>
              <a:gd name="connsiteX28" fmla="*/ 2324100 w 3024188"/>
              <a:gd name="connsiteY28" fmla="*/ 385763 h 1285941"/>
              <a:gd name="connsiteX29" fmla="*/ 2295525 w 3024188"/>
              <a:gd name="connsiteY29" fmla="*/ 404813 h 1285941"/>
              <a:gd name="connsiteX30" fmla="*/ 2262188 w 3024188"/>
              <a:gd name="connsiteY30" fmla="*/ 419100 h 1285941"/>
              <a:gd name="connsiteX31" fmla="*/ 2247900 w 3024188"/>
              <a:gd name="connsiteY31" fmla="*/ 428625 h 1285941"/>
              <a:gd name="connsiteX32" fmla="*/ 2228850 w 3024188"/>
              <a:gd name="connsiteY32" fmla="*/ 438150 h 1285941"/>
              <a:gd name="connsiteX33" fmla="*/ 2162175 w 3024188"/>
              <a:gd name="connsiteY33" fmla="*/ 485775 h 1285941"/>
              <a:gd name="connsiteX34" fmla="*/ 2128838 w 3024188"/>
              <a:gd name="connsiteY34" fmla="*/ 504825 h 1285941"/>
              <a:gd name="connsiteX35" fmla="*/ 2114550 w 3024188"/>
              <a:gd name="connsiteY35" fmla="*/ 519113 h 1285941"/>
              <a:gd name="connsiteX36" fmla="*/ 2100263 w 3024188"/>
              <a:gd name="connsiteY36" fmla="*/ 528638 h 1285941"/>
              <a:gd name="connsiteX37" fmla="*/ 2085975 w 3024188"/>
              <a:gd name="connsiteY37" fmla="*/ 542925 h 1285941"/>
              <a:gd name="connsiteX38" fmla="*/ 2057400 w 3024188"/>
              <a:gd name="connsiteY38" fmla="*/ 561975 h 1285941"/>
              <a:gd name="connsiteX39" fmla="*/ 2024063 w 3024188"/>
              <a:gd name="connsiteY39" fmla="*/ 595313 h 1285941"/>
              <a:gd name="connsiteX40" fmla="*/ 1985963 w 3024188"/>
              <a:gd name="connsiteY40" fmla="*/ 623888 h 1285941"/>
              <a:gd name="connsiteX41" fmla="*/ 1952625 w 3024188"/>
              <a:gd name="connsiteY41" fmla="*/ 642938 h 1285941"/>
              <a:gd name="connsiteX42" fmla="*/ 1924050 w 3024188"/>
              <a:gd name="connsiteY42" fmla="*/ 671513 h 1285941"/>
              <a:gd name="connsiteX43" fmla="*/ 1890713 w 3024188"/>
              <a:gd name="connsiteY43" fmla="*/ 700088 h 1285941"/>
              <a:gd name="connsiteX44" fmla="*/ 1881188 w 3024188"/>
              <a:gd name="connsiteY44" fmla="*/ 714375 h 1285941"/>
              <a:gd name="connsiteX45" fmla="*/ 1852613 w 3024188"/>
              <a:gd name="connsiteY45" fmla="*/ 742950 h 1285941"/>
              <a:gd name="connsiteX46" fmla="*/ 1838325 w 3024188"/>
              <a:gd name="connsiteY46" fmla="*/ 757238 h 1285941"/>
              <a:gd name="connsiteX47" fmla="*/ 1795463 w 3024188"/>
              <a:gd name="connsiteY47" fmla="*/ 771525 h 1285941"/>
              <a:gd name="connsiteX48" fmla="*/ 1781175 w 3024188"/>
              <a:gd name="connsiteY48" fmla="*/ 776288 h 1285941"/>
              <a:gd name="connsiteX49" fmla="*/ 1762125 w 3024188"/>
              <a:gd name="connsiteY49" fmla="*/ 785813 h 1285941"/>
              <a:gd name="connsiteX50" fmla="*/ 1719263 w 3024188"/>
              <a:gd name="connsiteY50" fmla="*/ 800100 h 1285941"/>
              <a:gd name="connsiteX51" fmla="*/ 1652588 w 3024188"/>
              <a:gd name="connsiteY51" fmla="*/ 819150 h 1285941"/>
              <a:gd name="connsiteX52" fmla="*/ 1600200 w 3024188"/>
              <a:gd name="connsiteY52" fmla="*/ 823913 h 1285941"/>
              <a:gd name="connsiteX53" fmla="*/ 1557338 w 3024188"/>
              <a:gd name="connsiteY53" fmla="*/ 828675 h 1285941"/>
              <a:gd name="connsiteX54" fmla="*/ 1528763 w 3024188"/>
              <a:gd name="connsiteY54" fmla="*/ 838200 h 1285941"/>
              <a:gd name="connsiteX55" fmla="*/ 1514475 w 3024188"/>
              <a:gd name="connsiteY55" fmla="*/ 847725 h 1285941"/>
              <a:gd name="connsiteX56" fmla="*/ 1485900 w 3024188"/>
              <a:gd name="connsiteY56" fmla="*/ 857250 h 1285941"/>
              <a:gd name="connsiteX57" fmla="*/ 1471613 w 3024188"/>
              <a:gd name="connsiteY57" fmla="*/ 866775 h 1285941"/>
              <a:gd name="connsiteX58" fmla="*/ 1443038 w 3024188"/>
              <a:gd name="connsiteY58" fmla="*/ 876300 h 1285941"/>
              <a:gd name="connsiteX59" fmla="*/ 1409700 w 3024188"/>
              <a:gd name="connsiteY59" fmla="*/ 890588 h 1285941"/>
              <a:gd name="connsiteX60" fmla="*/ 1395413 w 3024188"/>
              <a:gd name="connsiteY60" fmla="*/ 900113 h 1285941"/>
              <a:gd name="connsiteX61" fmla="*/ 1381125 w 3024188"/>
              <a:gd name="connsiteY61" fmla="*/ 904875 h 1285941"/>
              <a:gd name="connsiteX62" fmla="*/ 1362075 w 3024188"/>
              <a:gd name="connsiteY62" fmla="*/ 914400 h 1285941"/>
              <a:gd name="connsiteX63" fmla="*/ 1347788 w 3024188"/>
              <a:gd name="connsiteY63" fmla="*/ 919163 h 1285941"/>
              <a:gd name="connsiteX64" fmla="*/ 1304925 w 3024188"/>
              <a:gd name="connsiteY64" fmla="*/ 928688 h 1285941"/>
              <a:gd name="connsiteX65" fmla="*/ 1271588 w 3024188"/>
              <a:gd name="connsiteY65" fmla="*/ 947738 h 1285941"/>
              <a:gd name="connsiteX66" fmla="*/ 1219200 w 3024188"/>
              <a:gd name="connsiteY66" fmla="*/ 962025 h 1285941"/>
              <a:gd name="connsiteX67" fmla="*/ 1200150 w 3024188"/>
              <a:gd name="connsiteY67" fmla="*/ 966788 h 1285941"/>
              <a:gd name="connsiteX68" fmla="*/ 1185863 w 3024188"/>
              <a:gd name="connsiteY68" fmla="*/ 971550 h 1285941"/>
              <a:gd name="connsiteX69" fmla="*/ 1152525 w 3024188"/>
              <a:gd name="connsiteY69" fmla="*/ 976313 h 1285941"/>
              <a:gd name="connsiteX70" fmla="*/ 1133475 w 3024188"/>
              <a:gd name="connsiteY70" fmla="*/ 981075 h 1285941"/>
              <a:gd name="connsiteX71" fmla="*/ 1109663 w 3024188"/>
              <a:gd name="connsiteY71" fmla="*/ 985838 h 1285941"/>
              <a:gd name="connsiteX72" fmla="*/ 1076325 w 3024188"/>
              <a:gd name="connsiteY72" fmla="*/ 990600 h 1285941"/>
              <a:gd name="connsiteX73" fmla="*/ 1019175 w 3024188"/>
              <a:gd name="connsiteY73" fmla="*/ 1000125 h 1285941"/>
              <a:gd name="connsiteX74" fmla="*/ 990600 w 3024188"/>
              <a:gd name="connsiteY74" fmla="*/ 1009650 h 1285941"/>
              <a:gd name="connsiteX75" fmla="*/ 928688 w 3024188"/>
              <a:gd name="connsiteY75" fmla="*/ 1023938 h 1285941"/>
              <a:gd name="connsiteX76" fmla="*/ 914400 w 3024188"/>
              <a:gd name="connsiteY76" fmla="*/ 1033463 h 1285941"/>
              <a:gd name="connsiteX77" fmla="*/ 890588 w 3024188"/>
              <a:gd name="connsiteY77" fmla="*/ 1038225 h 1285941"/>
              <a:gd name="connsiteX78" fmla="*/ 876300 w 3024188"/>
              <a:gd name="connsiteY78" fmla="*/ 1042988 h 1285941"/>
              <a:gd name="connsiteX79" fmla="*/ 857250 w 3024188"/>
              <a:gd name="connsiteY79" fmla="*/ 1047750 h 1285941"/>
              <a:gd name="connsiteX80" fmla="*/ 823913 w 3024188"/>
              <a:gd name="connsiteY80" fmla="*/ 1062038 h 1285941"/>
              <a:gd name="connsiteX81" fmla="*/ 804863 w 3024188"/>
              <a:gd name="connsiteY81" fmla="*/ 1071563 h 1285941"/>
              <a:gd name="connsiteX82" fmla="*/ 776288 w 3024188"/>
              <a:gd name="connsiteY82" fmla="*/ 1076325 h 1285941"/>
              <a:gd name="connsiteX83" fmla="*/ 728663 w 3024188"/>
              <a:gd name="connsiteY83" fmla="*/ 1090613 h 1285941"/>
              <a:gd name="connsiteX84" fmla="*/ 714375 w 3024188"/>
              <a:gd name="connsiteY84" fmla="*/ 1095375 h 1285941"/>
              <a:gd name="connsiteX85" fmla="*/ 695325 w 3024188"/>
              <a:gd name="connsiteY85" fmla="*/ 1100138 h 1285941"/>
              <a:gd name="connsiteX86" fmla="*/ 681038 w 3024188"/>
              <a:gd name="connsiteY86" fmla="*/ 1104900 h 1285941"/>
              <a:gd name="connsiteX87" fmla="*/ 652463 w 3024188"/>
              <a:gd name="connsiteY87" fmla="*/ 1109663 h 1285941"/>
              <a:gd name="connsiteX88" fmla="*/ 638175 w 3024188"/>
              <a:gd name="connsiteY88" fmla="*/ 1114425 h 1285941"/>
              <a:gd name="connsiteX89" fmla="*/ 609600 w 3024188"/>
              <a:gd name="connsiteY89" fmla="*/ 1119188 h 1285941"/>
              <a:gd name="connsiteX90" fmla="*/ 576263 w 3024188"/>
              <a:gd name="connsiteY90" fmla="*/ 1128713 h 1285941"/>
              <a:gd name="connsiteX91" fmla="*/ 481013 w 3024188"/>
              <a:gd name="connsiteY91" fmla="*/ 1123950 h 1285941"/>
              <a:gd name="connsiteX92" fmla="*/ 423863 w 3024188"/>
              <a:gd name="connsiteY92" fmla="*/ 1128713 h 1285941"/>
              <a:gd name="connsiteX93" fmla="*/ 385763 w 3024188"/>
              <a:gd name="connsiteY93" fmla="*/ 1133475 h 1285941"/>
              <a:gd name="connsiteX94" fmla="*/ 342900 w 3024188"/>
              <a:gd name="connsiteY94" fmla="*/ 1138238 h 1285941"/>
              <a:gd name="connsiteX95" fmla="*/ 328613 w 3024188"/>
              <a:gd name="connsiteY95" fmla="*/ 1143000 h 1285941"/>
              <a:gd name="connsiteX96" fmla="*/ 295275 w 3024188"/>
              <a:gd name="connsiteY96" fmla="*/ 1162050 h 1285941"/>
              <a:gd name="connsiteX97" fmla="*/ 261938 w 3024188"/>
              <a:gd name="connsiteY97" fmla="*/ 1171575 h 1285941"/>
              <a:gd name="connsiteX98" fmla="*/ 233363 w 3024188"/>
              <a:gd name="connsiteY98" fmla="*/ 1190625 h 1285941"/>
              <a:gd name="connsiteX99" fmla="*/ 219075 w 3024188"/>
              <a:gd name="connsiteY99" fmla="*/ 1195388 h 1285941"/>
              <a:gd name="connsiteX100" fmla="*/ 204788 w 3024188"/>
              <a:gd name="connsiteY100" fmla="*/ 1204913 h 1285941"/>
              <a:gd name="connsiteX101" fmla="*/ 190500 w 3024188"/>
              <a:gd name="connsiteY101" fmla="*/ 1209675 h 1285941"/>
              <a:gd name="connsiteX102" fmla="*/ 171450 w 3024188"/>
              <a:gd name="connsiteY102" fmla="*/ 1219200 h 1285941"/>
              <a:gd name="connsiteX103" fmla="*/ 157163 w 3024188"/>
              <a:gd name="connsiteY103" fmla="*/ 1228725 h 1285941"/>
              <a:gd name="connsiteX104" fmla="*/ 138113 w 3024188"/>
              <a:gd name="connsiteY104" fmla="*/ 1233488 h 1285941"/>
              <a:gd name="connsiteX105" fmla="*/ 119063 w 3024188"/>
              <a:gd name="connsiteY105" fmla="*/ 1243013 h 1285941"/>
              <a:gd name="connsiteX106" fmla="*/ 104775 w 3024188"/>
              <a:gd name="connsiteY106" fmla="*/ 1247775 h 1285941"/>
              <a:gd name="connsiteX107" fmla="*/ 90488 w 3024188"/>
              <a:gd name="connsiteY107" fmla="*/ 1262063 h 1285941"/>
              <a:gd name="connsiteX108" fmla="*/ 23813 w 3024188"/>
              <a:gd name="connsiteY108" fmla="*/ 1281113 h 1285941"/>
              <a:gd name="connsiteX109" fmla="*/ 0 w 3024188"/>
              <a:gd name="connsiteY109" fmla="*/ 1285875 h 128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024188" h="1285941">
                <a:moveTo>
                  <a:pt x="3024188" y="0"/>
                </a:moveTo>
                <a:cubicBezTo>
                  <a:pt x="3005138" y="1588"/>
                  <a:pt x="2985986" y="2237"/>
                  <a:pt x="2967038" y="4763"/>
                </a:cubicBezTo>
                <a:cubicBezTo>
                  <a:pt x="2950711" y="6940"/>
                  <a:pt x="2953061" y="11751"/>
                  <a:pt x="2938463" y="19050"/>
                </a:cubicBezTo>
                <a:cubicBezTo>
                  <a:pt x="2933973" y="21295"/>
                  <a:pt x="2928938" y="22225"/>
                  <a:pt x="2924175" y="23813"/>
                </a:cubicBezTo>
                <a:cubicBezTo>
                  <a:pt x="2917825" y="28575"/>
                  <a:pt x="2911981" y="34101"/>
                  <a:pt x="2905125" y="38100"/>
                </a:cubicBezTo>
                <a:cubicBezTo>
                  <a:pt x="2892860" y="45254"/>
                  <a:pt x="2878384" y="48630"/>
                  <a:pt x="2867025" y="57150"/>
                </a:cubicBezTo>
                <a:cubicBezTo>
                  <a:pt x="2843959" y="74450"/>
                  <a:pt x="2855505" y="68928"/>
                  <a:pt x="2833688" y="76200"/>
                </a:cubicBezTo>
                <a:cubicBezTo>
                  <a:pt x="2827338" y="80963"/>
                  <a:pt x="2821141" y="85936"/>
                  <a:pt x="2814638" y="90488"/>
                </a:cubicBezTo>
                <a:cubicBezTo>
                  <a:pt x="2814605" y="90511"/>
                  <a:pt x="2778936" y="114289"/>
                  <a:pt x="2771775" y="119063"/>
                </a:cubicBezTo>
                <a:lnTo>
                  <a:pt x="2757488" y="128588"/>
                </a:lnTo>
                <a:cubicBezTo>
                  <a:pt x="2752725" y="131763"/>
                  <a:pt x="2747247" y="134066"/>
                  <a:pt x="2743200" y="138113"/>
                </a:cubicBezTo>
                <a:cubicBezTo>
                  <a:pt x="2731941" y="149372"/>
                  <a:pt x="2724117" y="158543"/>
                  <a:pt x="2709863" y="166688"/>
                </a:cubicBezTo>
                <a:cubicBezTo>
                  <a:pt x="2705504" y="169179"/>
                  <a:pt x="2700338" y="169863"/>
                  <a:pt x="2695575" y="171450"/>
                </a:cubicBezTo>
                <a:cubicBezTo>
                  <a:pt x="2689225" y="176213"/>
                  <a:pt x="2683129" y="181335"/>
                  <a:pt x="2676525" y="185738"/>
                </a:cubicBezTo>
                <a:cubicBezTo>
                  <a:pt x="2668823" y="190873"/>
                  <a:pt x="2660118" y="194471"/>
                  <a:pt x="2652713" y="200025"/>
                </a:cubicBezTo>
                <a:cubicBezTo>
                  <a:pt x="2647325" y="204066"/>
                  <a:pt x="2643742" y="210178"/>
                  <a:pt x="2638425" y="214313"/>
                </a:cubicBezTo>
                <a:cubicBezTo>
                  <a:pt x="2629389" y="221341"/>
                  <a:pt x="2619008" y="226495"/>
                  <a:pt x="2609850" y="233363"/>
                </a:cubicBezTo>
                <a:cubicBezTo>
                  <a:pt x="2603500" y="238125"/>
                  <a:pt x="2596826" y="242484"/>
                  <a:pt x="2590800" y="247650"/>
                </a:cubicBezTo>
                <a:cubicBezTo>
                  <a:pt x="2585686" y="252033"/>
                  <a:pt x="2582117" y="258202"/>
                  <a:pt x="2576513" y="261938"/>
                </a:cubicBezTo>
                <a:cubicBezTo>
                  <a:pt x="2572336" y="264723"/>
                  <a:pt x="2566988" y="265113"/>
                  <a:pt x="2562225" y="266700"/>
                </a:cubicBezTo>
                <a:cubicBezTo>
                  <a:pt x="2521282" y="293996"/>
                  <a:pt x="2573084" y="261270"/>
                  <a:pt x="2533650" y="280988"/>
                </a:cubicBezTo>
                <a:cubicBezTo>
                  <a:pt x="2528531" y="283548"/>
                  <a:pt x="2524388" y="287772"/>
                  <a:pt x="2519363" y="290513"/>
                </a:cubicBezTo>
                <a:cubicBezTo>
                  <a:pt x="2506898" y="297312"/>
                  <a:pt x="2494734" y="305073"/>
                  <a:pt x="2481263" y="309563"/>
                </a:cubicBezTo>
                <a:cubicBezTo>
                  <a:pt x="2476500" y="311150"/>
                  <a:pt x="2471545" y="312248"/>
                  <a:pt x="2466975" y="314325"/>
                </a:cubicBezTo>
                <a:cubicBezTo>
                  <a:pt x="2454049" y="320200"/>
                  <a:pt x="2442058" y="328102"/>
                  <a:pt x="2428875" y="333375"/>
                </a:cubicBezTo>
                <a:cubicBezTo>
                  <a:pt x="2420938" y="336550"/>
                  <a:pt x="2413067" y="339898"/>
                  <a:pt x="2405063" y="342900"/>
                </a:cubicBezTo>
                <a:cubicBezTo>
                  <a:pt x="2400362" y="344663"/>
                  <a:pt x="2395164" y="345225"/>
                  <a:pt x="2390775" y="347663"/>
                </a:cubicBezTo>
                <a:cubicBezTo>
                  <a:pt x="2380768" y="353222"/>
                  <a:pt x="2372439" y="361593"/>
                  <a:pt x="2362200" y="366713"/>
                </a:cubicBezTo>
                <a:cubicBezTo>
                  <a:pt x="2349500" y="373063"/>
                  <a:pt x="2335914" y="377887"/>
                  <a:pt x="2324100" y="385763"/>
                </a:cubicBezTo>
                <a:cubicBezTo>
                  <a:pt x="2314575" y="392113"/>
                  <a:pt x="2305341" y="398923"/>
                  <a:pt x="2295525" y="404813"/>
                </a:cubicBezTo>
                <a:cubicBezTo>
                  <a:pt x="2280812" y="413641"/>
                  <a:pt x="2276969" y="414173"/>
                  <a:pt x="2262188" y="419100"/>
                </a:cubicBezTo>
                <a:cubicBezTo>
                  <a:pt x="2257425" y="422275"/>
                  <a:pt x="2252870" y="425785"/>
                  <a:pt x="2247900" y="428625"/>
                </a:cubicBezTo>
                <a:cubicBezTo>
                  <a:pt x="2241736" y="432147"/>
                  <a:pt x="2234757" y="434212"/>
                  <a:pt x="2228850" y="438150"/>
                </a:cubicBezTo>
                <a:cubicBezTo>
                  <a:pt x="2215907" y="446779"/>
                  <a:pt x="2179214" y="477255"/>
                  <a:pt x="2162175" y="485775"/>
                </a:cubicBezTo>
                <a:cubicBezTo>
                  <a:pt x="2150529" y="491598"/>
                  <a:pt x="2138936" y="496410"/>
                  <a:pt x="2128838" y="504825"/>
                </a:cubicBezTo>
                <a:cubicBezTo>
                  <a:pt x="2123664" y="509137"/>
                  <a:pt x="2119724" y="514801"/>
                  <a:pt x="2114550" y="519113"/>
                </a:cubicBezTo>
                <a:cubicBezTo>
                  <a:pt x="2110153" y="522777"/>
                  <a:pt x="2104660" y="524974"/>
                  <a:pt x="2100263" y="528638"/>
                </a:cubicBezTo>
                <a:cubicBezTo>
                  <a:pt x="2095089" y="532950"/>
                  <a:pt x="2091291" y="538790"/>
                  <a:pt x="2085975" y="542925"/>
                </a:cubicBezTo>
                <a:cubicBezTo>
                  <a:pt x="2076939" y="549953"/>
                  <a:pt x="2065495" y="553880"/>
                  <a:pt x="2057400" y="561975"/>
                </a:cubicBezTo>
                <a:cubicBezTo>
                  <a:pt x="2046288" y="573088"/>
                  <a:pt x="2038119" y="588285"/>
                  <a:pt x="2024063" y="595313"/>
                </a:cubicBezTo>
                <a:cubicBezTo>
                  <a:pt x="1989368" y="612660"/>
                  <a:pt x="2019662" y="595003"/>
                  <a:pt x="1985963" y="623888"/>
                </a:cubicBezTo>
                <a:cubicBezTo>
                  <a:pt x="1930776" y="671190"/>
                  <a:pt x="2020196" y="588882"/>
                  <a:pt x="1952625" y="642938"/>
                </a:cubicBezTo>
                <a:cubicBezTo>
                  <a:pt x="1942106" y="651353"/>
                  <a:pt x="1934826" y="663431"/>
                  <a:pt x="1924050" y="671513"/>
                </a:cubicBezTo>
                <a:cubicBezTo>
                  <a:pt x="1910031" y="682027"/>
                  <a:pt x="1901771" y="686818"/>
                  <a:pt x="1890713" y="700088"/>
                </a:cubicBezTo>
                <a:cubicBezTo>
                  <a:pt x="1887049" y="704485"/>
                  <a:pt x="1884991" y="710097"/>
                  <a:pt x="1881188" y="714375"/>
                </a:cubicBezTo>
                <a:cubicBezTo>
                  <a:pt x="1872239" y="724443"/>
                  <a:pt x="1862138" y="733425"/>
                  <a:pt x="1852613" y="742950"/>
                </a:cubicBezTo>
                <a:cubicBezTo>
                  <a:pt x="1847850" y="747713"/>
                  <a:pt x="1844715" y="755108"/>
                  <a:pt x="1838325" y="757238"/>
                </a:cubicBezTo>
                <a:lnTo>
                  <a:pt x="1795463" y="771525"/>
                </a:lnTo>
                <a:cubicBezTo>
                  <a:pt x="1790700" y="773113"/>
                  <a:pt x="1785665" y="774043"/>
                  <a:pt x="1781175" y="776288"/>
                </a:cubicBezTo>
                <a:cubicBezTo>
                  <a:pt x="1774825" y="779463"/>
                  <a:pt x="1768717" y="783176"/>
                  <a:pt x="1762125" y="785813"/>
                </a:cubicBezTo>
                <a:cubicBezTo>
                  <a:pt x="1762108" y="785820"/>
                  <a:pt x="1726415" y="797716"/>
                  <a:pt x="1719263" y="800100"/>
                </a:cubicBezTo>
                <a:cubicBezTo>
                  <a:pt x="1697375" y="807396"/>
                  <a:pt x="1675511" y="815530"/>
                  <a:pt x="1652588" y="819150"/>
                </a:cubicBezTo>
                <a:cubicBezTo>
                  <a:pt x="1635268" y="821885"/>
                  <a:pt x="1617648" y="822168"/>
                  <a:pt x="1600200" y="823913"/>
                </a:cubicBezTo>
                <a:cubicBezTo>
                  <a:pt x="1585896" y="825343"/>
                  <a:pt x="1571625" y="827088"/>
                  <a:pt x="1557338" y="828675"/>
                </a:cubicBezTo>
                <a:cubicBezTo>
                  <a:pt x="1547813" y="831850"/>
                  <a:pt x="1537117" y="832631"/>
                  <a:pt x="1528763" y="838200"/>
                </a:cubicBezTo>
                <a:cubicBezTo>
                  <a:pt x="1524000" y="841375"/>
                  <a:pt x="1519706" y="845400"/>
                  <a:pt x="1514475" y="847725"/>
                </a:cubicBezTo>
                <a:cubicBezTo>
                  <a:pt x="1505300" y="851803"/>
                  <a:pt x="1485900" y="857250"/>
                  <a:pt x="1485900" y="857250"/>
                </a:cubicBezTo>
                <a:cubicBezTo>
                  <a:pt x="1481138" y="860425"/>
                  <a:pt x="1476843" y="864450"/>
                  <a:pt x="1471613" y="866775"/>
                </a:cubicBezTo>
                <a:cubicBezTo>
                  <a:pt x="1462438" y="870853"/>
                  <a:pt x="1443038" y="876300"/>
                  <a:pt x="1443038" y="876300"/>
                </a:cubicBezTo>
                <a:cubicBezTo>
                  <a:pt x="1407165" y="900215"/>
                  <a:pt x="1452758" y="872134"/>
                  <a:pt x="1409700" y="890588"/>
                </a:cubicBezTo>
                <a:cubicBezTo>
                  <a:pt x="1404439" y="892843"/>
                  <a:pt x="1400532" y="897553"/>
                  <a:pt x="1395413" y="900113"/>
                </a:cubicBezTo>
                <a:cubicBezTo>
                  <a:pt x="1390923" y="902358"/>
                  <a:pt x="1385739" y="902898"/>
                  <a:pt x="1381125" y="904875"/>
                </a:cubicBezTo>
                <a:cubicBezTo>
                  <a:pt x="1374599" y="907672"/>
                  <a:pt x="1368600" y="911603"/>
                  <a:pt x="1362075" y="914400"/>
                </a:cubicBezTo>
                <a:cubicBezTo>
                  <a:pt x="1357461" y="916378"/>
                  <a:pt x="1352615" y="917784"/>
                  <a:pt x="1347788" y="919163"/>
                </a:cubicBezTo>
                <a:cubicBezTo>
                  <a:pt x="1332106" y="923644"/>
                  <a:pt x="1321279" y="925417"/>
                  <a:pt x="1304925" y="928688"/>
                </a:cubicBezTo>
                <a:cubicBezTo>
                  <a:pt x="1292037" y="937280"/>
                  <a:pt x="1286695" y="941695"/>
                  <a:pt x="1271588" y="947738"/>
                </a:cubicBezTo>
                <a:cubicBezTo>
                  <a:pt x="1243705" y="958891"/>
                  <a:pt x="1246109" y="956045"/>
                  <a:pt x="1219200" y="962025"/>
                </a:cubicBezTo>
                <a:cubicBezTo>
                  <a:pt x="1212810" y="963445"/>
                  <a:pt x="1206444" y="964990"/>
                  <a:pt x="1200150" y="966788"/>
                </a:cubicBezTo>
                <a:cubicBezTo>
                  <a:pt x="1195323" y="968167"/>
                  <a:pt x="1190785" y="970566"/>
                  <a:pt x="1185863" y="971550"/>
                </a:cubicBezTo>
                <a:cubicBezTo>
                  <a:pt x="1174855" y="973752"/>
                  <a:pt x="1163569" y="974305"/>
                  <a:pt x="1152525" y="976313"/>
                </a:cubicBezTo>
                <a:cubicBezTo>
                  <a:pt x="1146085" y="977484"/>
                  <a:pt x="1139865" y="979655"/>
                  <a:pt x="1133475" y="981075"/>
                </a:cubicBezTo>
                <a:cubicBezTo>
                  <a:pt x="1125573" y="982831"/>
                  <a:pt x="1117647" y="984507"/>
                  <a:pt x="1109663" y="985838"/>
                </a:cubicBezTo>
                <a:cubicBezTo>
                  <a:pt x="1098590" y="987683"/>
                  <a:pt x="1087413" y="988849"/>
                  <a:pt x="1076325" y="990600"/>
                </a:cubicBezTo>
                <a:lnTo>
                  <a:pt x="1019175" y="1000125"/>
                </a:lnTo>
                <a:cubicBezTo>
                  <a:pt x="1009650" y="1003300"/>
                  <a:pt x="1000340" y="1007215"/>
                  <a:pt x="990600" y="1009650"/>
                </a:cubicBezTo>
                <a:cubicBezTo>
                  <a:pt x="944647" y="1021138"/>
                  <a:pt x="965337" y="1016607"/>
                  <a:pt x="928688" y="1023938"/>
                </a:cubicBezTo>
                <a:cubicBezTo>
                  <a:pt x="923925" y="1027113"/>
                  <a:pt x="919760" y="1031453"/>
                  <a:pt x="914400" y="1033463"/>
                </a:cubicBezTo>
                <a:cubicBezTo>
                  <a:pt x="906821" y="1036305"/>
                  <a:pt x="898441" y="1036262"/>
                  <a:pt x="890588" y="1038225"/>
                </a:cubicBezTo>
                <a:cubicBezTo>
                  <a:pt x="885718" y="1039443"/>
                  <a:pt x="881127" y="1041609"/>
                  <a:pt x="876300" y="1042988"/>
                </a:cubicBezTo>
                <a:cubicBezTo>
                  <a:pt x="870006" y="1044786"/>
                  <a:pt x="863600" y="1046163"/>
                  <a:pt x="857250" y="1047750"/>
                </a:cubicBezTo>
                <a:cubicBezTo>
                  <a:pt x="794068" y="1079341"/>
                  <a:pt x="872966" y="1041014"/>
                  <a:pt x="823913" y="1062038"/>
                </a:cubicBezTo>
                <a:cubicBezTo>
                  <a:pt x="817388" y="1064835"/>
                  <a:pt x="811663" y="1069523"/>
                  <a:pt x="804863" y="1071563"/>
                </a:cubicBezTo>
                <a:cubicBezTo>
                  <a:pt x="795614" y="1074338"/>
                  <a:pt x="785813" y="1074738"/>
                  <a:pt x="776288" y="1076325"/>
                </a:cubicBezTo>
                <a:cubicBezTo>
                  <a:pt x="708413" y="1098950"/>
                  <a:pt x="779026" y="1076224"/>
                  <a:pt x="728663" y="1090613"/>
                </a:cubicBezTo>
                <a:cubicBezTo>
                  <a:pt x="723836" y="1091992"/>
                  <a:pt x="719202" y="1093996"/>
                  <a:pt x="714375" y="1095375"/>
                </a:cubicBezTo>
                <a:cubicBezTo>
                  <a:pt x="708081" y="1097173"/>
                  <a:pt x="701619" y="1098340"/>
                  <a:pt x="695325" y="1100138"/>
                </a:cubicBezTo>
                <a:cubicBezTo>
                  <a:pt x="690498" y="1101517"/>
                  <a:pt x="685938" y="1103811"/>
                  <a:pt x="681038" y="1104900"/>
                </a:cubicBezTo>
                <a:cubicBezTo>
                  <a:pt x="671612" y="1106995"/>
                  <a:pt x="661889" y="1107568"/>
                  <a:pt x="652463" y="1109663"/>
                </a:cubicBezTo>
                <a:cubicBezTo>
                  <a:pt x="647562" y="1110752"/>
                  <a:pt x="643076" y="1113336"/>
                  <a:pt x="638175" y="1114425"/>
                </a:cubicBezTo>
                <a:cubicBezTo>
                  <a:pt x="628749" y="1116520"/>
                  <a:pt x="619069" y="1117294"/>
                  <a:pt x="609600" y="1119188"/>
                </a:cubicBezTo>
                <a:cubicBezTo>
                  <a:pt x="594642" y="1122180"/>
                  <a:pt x="589886" y="1124171"/>
                  <a:pt x="576263" y="1128713"/>
                </a:cubicBezTo>
                <a:cubicBezTo>
                  <a:pt x="544513" y="1127125"/>
                  <a:pt x="512803" y="1123950"/>
                  <a:pt x="481013" y="1123950"/>
                </a:cubicBezTo>
                <a:cubicBezTo>
                  <a:pt x="461897" y="1123950"/>
                  <a:pt x="442884" y="1126811"/>
                  <a:pt x="423863" y="1128713"/>
                </a:cubicBezTo>
                <a:cubicBezTo>
                  <a:pt x="411128" y="1129987"/>
                  <a:pt x="398474" y="1131980"/>
                  <a:pt x="385763" y="1133475"/>
                </a:cubicBezTo>
                <a:lnTo>
                  <a:pt x="342900" y="1138238"/>
                </a:lnTo>
                <a:cubicBezTo>
                  <a:pt x="338138" y="1139825"/>
                  <a:pt x="333103" y="1140755"/>
                  <a:pt x="328613" y="1143000"/>
                </a:cubicBezTo>
                <a:cubicBezTo>
                  <a:pt x="280763" y="1166924"/>
                  <a:pt x="353745" y="1136990"/>
                  <a:pt x="295275" y="1162050"/>
                </a:cubicBezTo>
                <a:cubicBezTo>
                  <a:pt x="285704" y="1166152"/>
                  <a:pt x="271613" y="1169157"/>
                  <a:pt x="261938" y="1171575"/>
                </a:cubicBezTo>
                <a:cubicBezTo>
                  <a:pt x="252413" y="1177925"/>
                  <a:pt x="244223" y="1187005"/>
                  <a:pt x="233363" y="1190625"/>
                </a:cubicBezTo>
                <a:cubicBezTo>
                  <a:pt x="228600" y="1192213"/>
                  <a:pt x="223565" y="1193143"/>
                  <a:pt x="219075" y="1195388"/>
                </a:cubicBezTo>
                <a:cubicBezTo>
                  <a:pt x="213956" y="1197948"/>
                  <a:pt x="209907" y="1202353"/>
                  <a:pt x="204788" y="1204913"/>
                </a:cubicBezTo>
                <a:cubicBezTo>
                  <a:pt x="200298" y="1207158"/>
                  <a:pt x="195114" y="1207698"/>
                  <a:pt x="190500" y="1209675"/>
                </a:cubicBezTo>
                <a:cubicBezTo>
                  <a:pt x="183974" y="1212472"/>
                  <a:pt x="177614" y="1215678"/>
                  <a:pt x="171450" y="1219200"/>
                </a:cubicBezTo>
                <a:cubicBezTo>
                  <a:pt x="166480" y="1222040"/>
                  <a:pt x="162424" y="1226470"/>
                  <a:pt x="157163" y="1228725"/>
                </a:cubicBezTo>
                <a:cubicBezTo>
                  <a:pt x="151147" y="1231303"/>
                  <a:pt x="144242" y="1231190"/>
                  <a:pt x="138113" y="1233488"/>
                </a:cubicBezTo>
                <a:cubicBezTo>
                  <a:pt x="131466" y="1235981"/>
                  <a:pt x="125589" y="1240216"/>
                  <a:pt x="119063" y="1243013"/>
                </a:cubicBezTo>
                <a:cubicBezTo>
                  <a:pt x="114449" y="1244990"/>
                  <a:pt x="109538" y="1246188"/>
                  <a:pt x="104775" y="1247775"/>
                </a:cubicBezTo>
                <a:cubicBezTo>
                  <a:pt x="100013" y="1252538"/>
                  <a:pt x="96376" y="1258792"/>
                  <a:pt x="90488" y="1262063"/>
                </a:cubicBezTo>
                <a:cubicBezTo>
                  <a:pt x="76732" y="1269706"/>
                  <a:pt x="36140" y="1277005"/>
                  <a:pt x="23813" y="1281113"/>
                </a:cubicBezTo>
                <a:cubicBezTo>
                  <a:pt x="6513" y="1286879"/>
                  <a:pt x="14545" y="1285875"/>
                  <a:pt x="0" y="12858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5554980" y="2598097"/>
            <a:ext cx="1292334" cy="833695"/>
          </a:xfrm>
          <a:custGeom>
            <a:avLst/>
            <a:gdLst>
              <a:gd name="connsiteX0" fmla="*/ 258291 w 1196503"/>
              <a:gd name="connsiteY0" fmla="*/ 758247 h 758247"/>
              <a:gd name="connsiteX1" fmla="*/ 86841 w 1196503"/>
              <a:gd name="connsiteY1" fmla="*/ 753484 h 758247"/>
              <a:gd name="connsiteX2" fmla="*/ 43978 w 1196503"/>
              <a:gd name="connsiteY2" fmla="*/ 748722 h 758247"/>
              <a:gd name="connsiteX3" fmla="*/ 24928 w 1196503"/>
              <a:gd name="connsiteY3" fmla="*/ 739197 h 758247"/>
              <a:gd name="connsiteX4" fmla="*/ 1116 w 1196503"/>
              <a:gd name="connsiteY4" fmla="*/ 701097 h 758247"/>
              <a:gd name="connsiteX5" fmla="*/ 5878 w 1196503"/>
              <a:gd name="connsiteY5" fmla="*/ 605847 h 758247"/>
              <a:gd name="connsiteX6" fmla="*/ 48741 w 1196503"/>
              <a:gd name="connsiteY6" fmla="*/ 553459 h 758247"/>
              <a:gd name="connsiteX7" fmla="*/ 63028 w 1196503"/>
              <a:gd name="connsiteY7" fmla="*/ 543934 h 758247"/>
              <a:gd name="connsiteX8" fmla="*/ 82078 w 1196503"/>
              <a:gd name="connsiteY8" fmla="*/ 520122 h 758247"/>
              <a:gd name="connsiteX9" fmla="*/ 101128 w 1196503"/>
              <a:gd name="connsiteY9" fmla="*/ 477259 h 758247"/>
              <a:gd name="connsiteX10" fmla="*/ 129703 w 1196503"/>
              <a:gd name="connsiteY10" fmla="*/ 448684 h 758247"/>
              <a:gd name="connsiteX11" fmla="*/ 153516 w 1196503"/>
              <a:gd name="connsiteY11" fmla="*/ 420109 h 758247"/>
              <a:gd name="connsiteX12" fmla="*/ 182091 w 1196503"/>
              <a:gd name="connsiteY12" fmla="*/ 401059 h 758247"/>
              <a:gd name="connsiteX13" fmla="*/ 196378 w 1196503"/>
              <a:gd name="connsiteY13" fmla="*/ 386772 h 758247"/>
              <a:gd name="connsiteX14" fmla="*/ 224953 w 1196503"/>
              <a:gd name="connsiteY14" fmla="*/ 377247 h 758247"/>
              <a:gd name="connsiteX15" fmla="*/ 258291 w 1196503"/>
              <a:gd name="connsiteY15" fmla="*/ 353434 h 758247"/>
              <a:gd name="connsiteX16" fmla="*/ 272578 w 1196503"/>
              <a:gd name="connsiteY16" fmla="*/ 343909 h 758247"/>
              <a:gd name="connsiteX17" fmla="*/ 305916 w 1196503"/>
              <a:gd name="connsiteY17" fmla="*/ 329622 h 758247"/>
              <a:gd name="connsiteX18" fmla="*/ 334491 w 1196503"/>
              <a:gd name="connsiteY18" fmla="*/ 310572 h 758247"/>
              <a:gd name="connsiteX19" fmla="*/ 348778 w 1196503"/>
              <a:gd name="connsiteY19" fmla="*/ 301047 h 758247"/>
              <a:gd name="connsiteX20" fmla="*/ 363066 w 1196503"/>
              <a:gd name="connsiteY20" fmla="*/ 296284 h 758247"/>
              <a:gd name="connsiteX21" fmla="*/ 410691 w 1196503"/>
              <a:gd name="connsiteY21" fmla="*/ 272472 h 758247"/>
              <a:gd name="connsiteX22" fmla="*/ 453553 w 1196503"/>
              <a:gd name="connsiteY22" fmla="*/ 253422 h 758247"/>
              <a:gd name="connsiteX23" fmla="*/ 496416 w 1196503"/>
              <a:gd name="connsiteY23" fmla="*/ 234372 h 758247"/>
              <a:gd name="connsiteX24" fmla="*/ 515466 w 1196503"/>
              <a:gd name="connsiteY24" fmla="*/ 224847 h 758247"/>
              <a:gd name="connsiteX25" fmla="*/ 539278 w 1196503"/>
              <a:gd name="connsiteY25" fmla="*/ 220084 h 758247"/>
              <a:gd name="connsiteX26" fmla="*/ 553566 w 1196503"/>
              <a:gd name="connsiteY26" fmla="*/ 210559 h 758247"/>
              <a:gd name="connsiteX27" fmla="*/ 591666 w 1196503"/>
              <a:gd name="connsiteY27" fmla="*/ 201034 h 758247"/>
              <a:gd name="connsiteX28" fmla="*/ 610716 w 1196503"/>
              <a:gd name="connsiteY28" fmla="*/ 191509 h 758247"/>
              <a:gd name="connsiteX29" fmla="*/ 648816 w 1196503"/>
              <a:gd name="connsiteY29" fmla="*/ 181984 h 758247"/>
              <a:gd name="connsiteX30" fmla="*/ 691678 w 1196503"/>
              <a:gd name="connsiteY30" fmla="*/ 167697 h 758247"/>
              <a:gd name="connsiteX31" fmla="*/ 710728 w 1196503"/>
              <a:gd name="connsiteY31" fmla="*/ 158172 h 758247"/>
              <a:gd name="connsiteX32" fmla="*/ 767878 w 1196503"/>
              <a:gd name="connsiteY32" fmla="*/ 148647 h 758247"/>
              <a:gd name="connsiteX33" fmla="*/ 791691 w 1196503"/>
              <a:gd name="connsiteY33" fmla="*/ 143884 h 758247"/>
              <a:gd name="connsiteX34" fmla="*/ 844078 w 1196503"/>
              <a:gd name="connsiteY34" fmla="*/ 129597 h 758247"/>
              <a:gd name="connsiteX35" fmla="*/ 886941 w 1196503"/>
              <a:gd name="connsiteY35" fmla="*/ 115309 h 758247"/>
              <a:gd name="connsiteX36" fmla="*/ 905991 w 1196503"/>
              <a:gd name="connsiteY36" fmla="*/ 105784 h 758247"/>
              <a:gd name="connsiteX37" fmla="*/ 925041 w 1196503"/>
              <a:gd name="connsiteY37" fmla="*/ 101022 h 758247"/>
              <a:gd name="connsiteX38" fmla="*/ 972666 w 1196503"/>
              <a:gd name="connsiteY38" fmla="*/ 86734 h 758247"/>
              <a:gd name="connsiteX39" fmla="*/ 991716 w 1196503"/>
              <a:gd name="connsiteY39" fmla="*/ 72447 h 758247"/>
              <a:gd name="connsiteX40" fmla="*/ 1010766 w 1196503"/>
              <a:gd name="connsiteY40" fmla="*/ 67684 h 758247"/>
              <a:gd name="connsiteX41" fmla="*/ 1025053 w 1196503"/>
              <a:gd name="connsiteY41" fmla="*/ 62922 h 758247"/>
              <a:gd name="connsiteX42" fmla="*/ 1072678 w 1196503"/>
              <a:gd name="connsiteY42" fmla="*/ 43872 h 758247"/>
              <a:gd name="connsiteX43" fmla="*/ 1086966 w 1196503"/>
              <a:gd name="connsiteY43" fmla="*/ 34347 h 758247"/>
              <a:gd name="connsiteX44" fmla="*/ 1144116 w 1196503"/>
              <a:gd name="connsiteY44" fmla="*/ 10534 h 758247"/>
              <a:gd name="connsiteX45" fmla="*/ 1158403 w 1196503"/>
              <a:gd name="connsiteY45" fmla="*/ 1009 h 758247"/>
              <a:gd name="connsiteX46" fmla="*/ 1196503 w 1196503"/>
              <a:gd name="connsiteY46" fmla="*/ 1009 h 75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96503" h="758247">
                <a:moveTo>
                  <a:pt x="258291" y="758247"/>
                </a:moveTo>
                <a:lnTo>
                  <a:pt x="86841" y="753484"/>
                </a:lnTo>
                <a:cubicBezTo>
                  <a:pt x="72480" y="752846"/>
                  <a:pt x="57985" y="751954"/>
                  <a:pt x="43978" y="748722"/>
                </a:cubicBezTo>
                <a:cubicBezTo>
                  <a:pt x="37060" y="747126"/>
                  <a:pt x="31278" y="742372"/>
                  <a:pt x="24928" y="739197"/>
                </a:cubicBezTo>
                <a:cubicBezTo>
                  <a:pt x="20569" y="733385"/>
                  <a:pt x="1501" y="710326"/>
                  <a:pt x="1116" y="701097"/>
                </a:cubicBezTo>
                <a:cubicBezTo>
                  <a:pt x="-208" y="669335"/>
                  <a:pt x="-1832" y="636688"/>
                  <a:pt x="5878" y="605847"/>
                </a:cubicBezTo>
                <a:cubicBezTo>
                  <a:pt x="7863" y="597906"/>
                  <a:pt x="36224" y="563890"/>
                  <a:pt x="48741" y="553459"/>
                </a:cubicBezTo>
                <a:cubicBezTo>
                  <a:pt x="53138" y="549795"/>
                  <a:pt x="58266" y="547109"/>
                  <a:pt x="63028" y="543934"/>
                </a:cubicBezTo>
                <a:cubicBezTo>
                  <a:pt x="77026" y="501946"/>
                  <a:pt x="55149" y="557824"/>
                  <a:pt x="82078" y="520122"/>
                </a:cubicBezTo>
                <a:cubicBezTo>
                  <a:pt x="103054" y="490755"/>
                  <a:pt x="80460" y="503094"/>
                  <a:pt x="101128" y="477259"/>
                </a:cubicBezTo>
                <a:cubicBezTo>
                  <a:pt x="109543" y="466740"/>
                  <a:pt x="122231" y="459892"/>
                  <a:pt x="129703" y="448684"/>
                </a:cubicBezTo>
                <a:cubicBezTo>
                  <a:pt x="138170" y="435984"/>
                  <a:pt x="140823" y="429982"/>
                  <a:pt x="153516" y="420109"/>
                </a:cubicBezTo>
                <a:cubicBezTo>
                  <a:pt x="162552" y="413081"/>
                  <a:pt x="173996" y="409154"/>
                  <a:pt x="182091" y="401059"/>
                </a:cubicBezTo>
                <a:cubicBezTo>
                  <a:pt x="186853" y="396297"/>
                  <a:pt x="190491" y="390043"/>
                  <a:pt x="196378" y="386772"/>
                </a:cubicBezTo>
                <a:cubicBezTo>
                  <a:pt x="205155" y="381896"/>
                  <a:pt x="224953" y="377247"/>
                  <a:pt x="224953" y="377247"/>
                </a:cubicBezTo>
                <a:cubicBezTo>
                  <a:pt x="248226" y="353974"/>
                  <a:pt x="229037" y="370151"/>
                  <a:pt x="258291" y="353434"/>
                </a:cubicBezTo>
                <a:cubicBezTo>
                  <a:pt x="263261" y="350594"/>
                  <a:pt x="267459" y="346469"/>
                  <a:pt x="272578" y="343909"/>
                </a:cubicBezTo>
                <a:cubicBezTo>
                  <a:pt x="311997" y="324200"/>
                  <a:pt x="256361" y="359355"/>
                  <a:pt x="305916" y="329622"/>
                </a:cubicBezTo>
                <a:cubicBezTo>
                  <a:pt x="315732" y="323732"/>
                  <a:pt x="324966" y="316922"/>
                  <a:pt x="334491" y="310572"/>
                </a:cubicBezTo>
                <a:cubicBezTo>
                  <a:pt x="339253" y="307397"/>
                  <a:pt x="343348" y="302857"/>
                  <a:pt x="348778" y="301047"/>
                </a:cubicBezTo>
                <a:cubicBezTo>
                  <a:pt x="353541" y="299459"/>
                  <a:pt x="358677" y="298722"/>
                  <a:pt x="363066" y="296284"/>
                </a:cubicBezTo>
                <a:cubicBezTo>
                  <a:pt x="409457" y="270511"/>
                  <a:pt x="373463" y="281778"/>
                  <a:pt x="410691" y="272472"/>
                </a:cubicBezTo>
                <a:cubicBezTo>
                  <a:pt x="452715" y="244455"/>
                  <a:pt x="385548" y="287425"/>
                  <a:pt x="453553" y="253422"/>
                </a:cubicBezTo>
                <a:cubicBezTo>
                  <a:pt x="500449" y="229974"/>
                  <a:pt x="441688" y="258695"/>
                  <a:pt x="496416" y="234372"/>
                </a:cubicBezTo>
                <a:cubicBezTo>
                  <a:pt x="502904" y="231489"/>
                  <a:pt x="508731" y="227092"/>
                  <a:pt x="515466" y="224847"/>
                </a:cubicBezTo>
                <a:cubicBezTo>
                  <a:pt x="523145" y="222287"/>
                  <a:pt x="531341" y="221672"/>
                  <a:pt x="539278" y="220084"/>
                </a:cubicBezTo>
                <a:cubicBezTo>
                  <a:pt x="544041" y="216909"/>
                  <a:pt x="548187" y="212515"/>
                  <a:pt x="553566" y="210559"/>
                </a:cubicBezTo>
                <a:cubicBezTo>
                  <a:pt x="565869" y="206085"/>
                  <a:pt x="579957" y="206888"/>
                  <a:pt x="591666" y="201034"/>
                </a:cubicBezTo>
                <a:cubicBezTo>
                  <a:pt x="598016" y="197859"/>
                  <a:pt x="604190" y="194306"/>
                  <a:pt x="610716" y="191509"/>
                </a:cubicBezTo>
                <a:cubicBezTo>
                  <a:pt x="623527" y="186019"/>
                  <a:pt x="634844" y="184779"/>
                  <a:pt x="648816" y="181984"/>
                </a:cubicBezTo>
                <a:cubicBezTo>
                  <a:pt x="696699" y="158042"/>
                  <a:pt x="636285" y="186161"/>
                  <a:pt x="691678" y="167697"/>
                </a:cubicBezTo>
                <a:cubicBezTo>
                  <a:pt x="698413" y="165452"/>
                  <a:pt x="703840" y="159894"/>
                  <a:pt x="710728" y="158172"/>
                </a:cubicBezTo>
                <a:cubicBezTo>
                  <a:pt x="729464" y="153488"/>
                  <a:pt x="748940" y="152435"/>
                  <a:pt x="767878" y="148647"/>
                </a:cubicBezTo>
                <a:cubicBezTo>
                  <a:pt x="775816" y="147059"/>
                  <a:pt x="783881" y="146014"/>
                  <a:pt x="791691" y="143884"/>
                </a:cubicBezTo>
                <a:cubicBezTo>
                  <a:pt x="858144" y="125760"/>
                  <a:pt x="786075" y="141197"/>
                  <a:pt x="844078" y="129597"/>
                </a:cubicBezTo>
                <a:cubicBezTo>
                  <a:pt x="873777" y="109798"/>
                  <a:pt x="840275" y="129309"/>
                  <a:pt x="886941" y="115309"/>
                </a:cubicBezTo>
                <a:cubicBezTo>
                  <a:pt x="893741" y="113269"/>
                  <a:pt x="899343" y="108277"/>
                  <a:pt x="905991" y="105784"/>
                </a:cubicBezTo>
                <a:cubicBezTo>
                  <a:pt x="912120" y="103486"/>
                  <a:pt x="918831" y="103092"/>
                  <a:pt x="925041" y="101022"/>
                </a:cubicBezTo>
                <a:cubicBezTo>
                  <a:pt x="972040" y="85356"/>
                  <a:pt x="925632" y="96142"/>
                  <a:pt x="972666" y="86734"/>
                </a:cubicBezTo>
                <a:cubicBezTo>
                  <a:pt x="979016" y="81972"/>
                  <a:pt x="984617" y="75997"/>
                  <a:pt x="991716" y="72447"/>
                </a:cubicBezTo>
                <a:cubicBezTo>
                  <a:pt x="997570" y="69520"/>
                  <a:pt x="1004472" y="69482"/>
                  <a:pt x="1010766" y="67684"/>
                </a:cubicBezTo>
                <a:cubicBezTo>
                  <a:pt x="1015593" y="66305"/>
                  <a:pt x="1020291" y="64509"/>
                  <a:pt x="1025053" y="62922"/>
                </a:cubicBezTo>
                <a:cubicBezTo>
                  <a:pt x="1052667" y="35308"/>
                  <a:pt x="1023693" y="58567"/>
                  <a:pt x="1072678" y="43872"/>
                </a:cubicBezTo>
                <a:cubicBezTo>
                  <a:pt x="1078161" y="42227"/>
                  <a:pt x="1081705" y="36602"/>
                  <a:pt x="1086966" y="34347"/>
                </a:cubicBezTo>
                <a:cubicBezTo>
                  <a:pt x="1130221" y="15809"/>
                  <a:pt x="1077535" y="54923"/>
                  <a:pt x="1144116" y="10534"/>
                </a:cubicBezTo>
                <a:cubicBezTo>
                  <a:pt x="1148878" y="7359"/>
                  <a:pt x="1152772" y="2033"/>
                  <a:pt x="1158403" y="1009"/>
                </a:cubicBezTo>
                <a:cubicBezTo>
                  <a:pt x="1170898" y="-1263"/>
                  <a:pt x="1183803" y="1009"/>
                  <a:pt x="1196503" y="100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7377141" y="1510009"/>
            <a:ext cx="1157386" cy="685996"/>
          </a:xfrm>
          <a:custGeom>
            <a:avLst/>
            <a:gdLst>
              <a:gd name="connsiteX0" fmla="*/ 0 w 1071562"/>
              <a:gd name="connsiteY0" fmla="*/ 623915 h 623915"/>
              <a:gd name="connsiteX1" fmla="*/ 42862 w 1071562"/>
              <a:gd name="connsiteY1" fmla="*/ 609627 h 623915"/>
              <a:gd name="connsiteX2" fmla="*/ 66675 w 1071562"/>
              <a:gd name="connsiteY2" fmla="*/ 604865 h 623915"/>
              <a:gd name="connsiteX3" fmla="*/ 100012 w 1071562"/>
              <a:gd name="connsiteY3" fmla="*/ 585815 h 623915"/>
              <a:gd name="connsiteX4" fmla="*/ 123825 w 1071562"/>
              <a:gd name="connsiteY4" fmla="*/ 571527 h 623915"/>
              <a:gd name="connsiteX5" fmla="*/ 152400 w 1071562"/>
              <a:gd name="connsiteY5" fmla="*/ 562002 h 623915"/>
              <a:gd name="connsiteX6" fmla="*/ 166687 w 1071562"/>
              <a:gd name="connsiteY6" fmla="*/ 557240 h 623915"/>
              <a:gd name="connsiteX7" fmla="*/ 185737 w 1071562"/>
              <a:gd name="connsiteY7" fmla="*/ 547715 h 623915"/>
              <a:gd name="connsiteX8" fmla="*/ 214312 w 1071562"/>
              <a:gd name="connsiteY8" fmla="*/ 528665 h 623915"/>
              <a:gd name="connsiteX9" fmla="*/ 233362 w 1071562"/>
              <a:gd name="connsiteY9" fmla="*/ 519140 h 623915"/>
              <a:gd name="connsiteX10" fmla="*/ 247650 w 1071562"/>
              <a:gd name="connsiteY10" fmla="*/ 509615 h 623915"/>
              <a:gd name="connsiteX11" fmla="*/ 276225 w 1071562"/>
              <a:gd name="connsiteY11" fmla="*/ 495327 h 623915"/>
              <a:gd name="connsiteX12" fmla="*/ 309562 w 1071562"/>
              <a:gd name="connsiteY12" fmla="*/ 471515 h 623915"/>
              <a:gd name="connsiteX13" fmla="*/ 357187 w 1071562"/>
              <a:gd name="connsiteY13" fmla="*/ 438177 h 623915"/>
              <a:gd name="connsiteX14" fmla="*/ 390525 w 1071562"/>
              <a:gd name="connsiteY14" fmla="*/ 428652 h 623915"/>
              <a:gd name="connsiteX15" fmla="*/ 428625 w 1071562"/>
              <a:gd name="connsiteY15" fmla="*/ 404840 h 623915"/>
              <a:gd name="connsiteX16" fmla="*/ 442912 w 1071562"/>
              <a:gd name="connsiteY16" fmla="*/ 400077 h 623915"/>
              <a:gd name="connsiteX17" fmla="*/ 481012 w 1071562"/>
              <a:gd name="connsiteY17" fmla="*/ 376265 h 623915"/>
              <a:gd name="connsiteX18" fmla="*/ 500062 w 1071562"/>
              <a:gd name="connsiteY18" fmla="*/ 366740 h 623915"/>
              <a:gd name="connsiteX19" fmla="*/ 514350 w 1071562"/>
              <a:gd name="connsiteY19" fmla="*/ 357215 h 623915"/>
              <a:gd name="connsiteX20" fmla="*/ 542925 w 1071562"/>
              <a:gd name="connsiteY20" fmla="*/ 347690 h 623915"/>
              <a:gd name="connsiteX21" fmla="*/ 571500 w 1071562"/>
              <a:gd name="connsiteY21" fmla="*/ 323877 h 623915"/>
              <a:gd name="connsiteX22" fmla="*/ 600075 w 1071562"/>
              <a:gd name="connsiteY22" fmla="*/ 304827 h 623915"/>
              <a:gd name="connsiteX23" fmla="*/ 614362 w 1071562"/>
              <a:gd name="connsiteY23" fmla="*/ 295302 h 623915"/>
              <a:gd name="connsiteX24" fmla="*/ 628650 w 1071562"/>
              <a:gd name="connsiteY24" fmla="*/ 290540 h 623915"/>
              <a:gd name="connsiteX25" fmla="*/ 671512 w 1071562"/>
              <a:gd name="connsiteY25" fmla="*/ 261965 h 623915"/>
              <a:gd name="connsiteX26" fmla="*/ 685800 w 1071562"/>
              <a:gd name="connsiteY26" fmla="*/ 252440 h 623915"/>
              <a:gd name="connsiteX27" fmla="*/ 700087 w 1071562"/>
              <a:gd name="connsiteY27" fmla="*/ 238152 h 623915"/>
              <a:gd name="connsiteX28" fmla="*/ 723900 w 1071562"/>
              <a:gd name="connsiteY28" fmla="*/ 233390 h 623915"/>
              <a:gd name="connsiteX29" fmla="*/ 747712 w 1071562"/>
              <a:gd name="connsiteY29" fmla="*/ 209577 h 623915"/>
              <a:gd name="connsiteX30" fmla="*/ 781050 w 1071562"/>
              <a:gd name="connsiteY30" fmla="*/ 185765 h 623915"/>
              <a:gd name="connsiteX31" fmla="*/ 809625 w 1071562"/>
              <a:gd name="connsiteY31" fmla="*/ 161952 h 623915"/>
              <a:gd name="connsiteX32" fmla="*/ 819150 w 1071562"/>
              <a:gd name="connsiteY32" fmla="*/ 147665 h 623915"/>
              <a:gd name="connsiteX33" fmla="*/ 833437 w 1071562"/>
              <a:gd name="connsiteY33" fmla="*/ 142902 h 623915"/>
              <a:gd name="connsiteX34" fmla="*/ 857250 w 1071562"/>
              <a:gd name="connsiteY34" fmla="*/ 119090 h 623915"/>
              <a:gd name="connsiteX35" fmla="*/ 885825 w 1071562"/>
              <a:gd name="connsiteY35" fmla="*/ 90515 h 623915"/>
              <a:gd name="connsiteX36" fmla="*/ 914400 w 1071562"/>
              <a:gd name="connsiteY36" fmla="*/ 80990 h 623915"/>
              <a:gd name="connsiteX37" fmla="*/ 933450 w 1071562"/>
              <a:gd name="connsiteY37" fmla="*/ 71465 h 623915"/>
              <a:gd name="connsiteX38" fmla="*/ 966787 w 1071562"/>
              <a:gd name="connsiteY38" fmla="*/ 61940 h 623915"/>
              <a:gd name="connsiteX39" fmla="*/ 995362 w 1071562"/>
              <a:gd name="connsiteY39" fmla="*/ 52415 h 623915"/>
              <a:gd name="connsiteX40" fmla="*/ 1009650 w 1071562"/>
              <a:gd name="connsiteY40" fmla="*/ 42890 h 623915"/>
              <a:gd name="connsiteX41" fmla="*/ 1028700 w 1071562"/>
              <a:gd name="connsiteY41" fmla="*/ 38127 h 623915"/>
              <a:gd name="connsiteX42" fmla="*/ 1042987 w 1071562"/>
              <a:gd name="connsiteY42" fmla="*/ 23840 h 623915"/>
              <a:gd name="connsiteX43" fmla="*/ 1057275 w 1071562"/>
              <a:gd name="connsiteY43" fmla="*/ 14315 h 623915"/>
              <a:gd name="connsiteX44" fmla="*/ 1071562 w 1071562"/>
              <a:gd name="connsiteY44" fmla="*/ 27 h 62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1562" h="623915">
                <a:moveTo>
                  <a:pt x="0" y="623915"/>
                </a:moveTo>
                <a:cubicBezTo>
                  <a:pt x="68257" y="610262"/>
                  <a:pt x="-16304" y="629348"/>
                  <a:pt x="42862" y="609627"/>
                </a:cubicBezTo>
                <a:cubicBezTo>
                  <a:pt x="50541" y="607067"/>
                  <a:pt x="58737" y="606452"/>
                  <a:pt x="66675" y="604865"/>
                </a:cubicBezTo>
                <a:cubicBezTo>
                  <a:pt x="96611" y="584907"/>
                  <a:pt x="63759" y="605956"/>
                  <a:pt x="100012" y="585815"/>
                </a:cubicBezTo>
                <a:cubicBezTo>
                  <a:pt x="108104" y="581319"/>
                  <a:pt x="115398" y="575358"/>
                  <a:pt x="123825" y="571527"/>
                </a:cubicBezTo>
                <a:cubicBezTo>
                  <a:pt x="132965" y="567372"/>
                  <a:pt x="142875" y="565177"/>
                  <a:pt x="152400" y="562002"/>
                </a:cubicBezTo>
                <a:cubicBezTo>
                  <a:pt x="157162" y="560415"/>
                  <a:pt x="162197" y="559485"/>
                  <a:pt x="166687" y="557240"/>
                </a:cubicBezTo>
                <a:cubicBezTo>
                  <a:pt x="173037" y="554065"/>
                  <a:pt x="179649" y="551368"/>
                  <a:pt x="185737" y="547715"/>
                </a:cubicBezTo>
                <a:cubicBezTo>
                  <a:pt x="195553" y="541825"/>
                  <a:pt x="204073" y="533785"/>
                  <a:pt x="214312" y="528665"/>
                </a:cubicBezTo>
                <a:cubicBezTo>
                  <a:pt x="220662" y="525490"/>
                  <a:pt x="227198" y="522662"/>
                  <a:pt x="233362" y="519140"/>
                </a:cubicBezTo>
                <a:cubicBezTo>
                  <a:pt x="238332" y="516300"/>
                  <a:pt x="242530" y="512175"/>
                  <a:pt x="247650" y="509615"/>
                </a:cubicBezTo>
                <a:cubicBezTo>
                  <a:pt x="287086" y="489896"/>
                  <a:pt x="235276" y="522625"/>
                  <a:pt x="276225" y="495327"/>
                </a:cubicBezTo>
                <a:cubicBezTo>
                  <a:pt x="293704" y="469109"/>
                  <a:pt x="275638" y="490362"/>
                  <a:pt x="309562" y="471515"/>
                </a:cubicBezTo>
                <a:cubicBezTo>
                  <a:pt x="325862" y="462459"/>
                  <a:pt x="339181" y="444178"/>
                  <a:pt x="357187" y="438177"/>
                </a:cubicBezTo>
                <a:cubicBezTo>
                  <a:pt x="377685" y="431345"/>
                  <a:pt x="366605" y="434633"/>
                  <a:pt x="390525" y="428652"/>
                </a:cubicBezTo>
                <a:cubicBezTo>
                  <a:pt x="408759" y="414977"/>
                  <a:pt x="408286" y="413557"/>
                  <a:pt x="428625" y="404840"/>
                </a:cubicBezTo>
                <a:cubicBezTo>
                  <a:pt x="433239" y="402862"/>
                  <a:pt x="438422" y="402322"/>
                  <a:pt x="442912" y="400077"/>
                </a:cubicBezTo>
                <a:cubicBezTo>
                  <a:pt x="478859" y="382103"/>
                  <a:pt x="454555" y="391384"/>
                  <a:pt x="481012" y="376265"/>
                </a:cubicBezTo>
                <a:cubicBezTo>
                  <a:pt x="487176" y="372743"/>
                  <a:pt x="493898" y="370262"/>
                  <a:pt x="500062" y="366740"/>
                </a:cubicBezTo>
                <a:cubicBezTo>
                  <a:pt x="505032" y="363900"/>
                  <a:pt x="509119" y="359540"/>
                  <a:pt x="514350" y="357215"/>
                </a:cubicBezTo>
                <a:cubicBezTo>
                  <a:pt x="523525" y="353137"/>
                  <a:pt x="542925" y="347690"/>
                  <a:pt x="542925" y="347690"/>
                </a:cubicBezTo>
                <a:cubicBezTo>
                  <a:pt x="593984" y="313650"/>
                  <a:pt x="516488" y="366664"/>
                  <a:pt x="571500" y="323877"/>
                </a:cubicBezTo>
                <a:cubicBezTo>
                  <a:pt x="580536" y="316849"/>
                  <a:pt x="590550" y="311177"/>
                  <a:pt x="600075" y="304827"/>
                </a:cubicBezTo>
                <a:cubicBezTo>
                  <a:pt x="604837" y="301652"/>
                  <a:pt x="608932" y="297112"/>
                  <a:pt x="614362" y="295302"/>
                </a:cubicBezTo>
                <a:lnTo>
                  <a:pt x="628650" y="290540"/>
                </a:lnTo>
                <a:lnTo>
                  <a:pt x="671512" y="261965"/>
                </a:lnTo>
                <a:cubicBezTo>
                  <a:pt x="676275" y="258790"/>
                  <a:pt x="681753" y="256488"/>
                  <a:pt x="685800" y="252440"/>
                </a:cubicBezTo>
                <a:cubicBezTo>
                  <a:pt x="690562" y="247677"/>
                  <a:pt x="694063" y="241164"/>
                  <a:pt x="700087" y="238152"/>
                </a:cubicBezTo>
                <a:cubicBezTo>
                  <a:pt x="707327" y="234532"/>
                  <a:pt x="715962" y="234977"/>
                  <a:pt x="723900" y="233390"/>
                </a:cubicBezTo>
                <a:cubicBezTo>
                  <a:pt x="742244" y="205873"/>
                  <a:pt x="723019" y="230743"/>
                  <a:pt x="747712" y="209577"/>
                </a:cubicBezTo>
                <a:cubicBezTo>
                  <a:pt x="776474" y="184923"/>
                  <a:pt x="754798" y="194515"/>
                  <a:pt x="781050" y="185765"/>
                </a:cubicBezTo>
                <a:cubicBezTo>
                  <a:pt x="795098" y="176399"/>
                  <a:pt x="798165" y="175703"/>
                  <a:pt x="809625" y="161952"/>
                </a:cubicBezTo>
                <a:cubicBezTo>
                  <a:pt x="813289" y="157555"/>
                  <a:pt x="814681" y="151241"/>
                  <a:pt x="819150" y="147665"/>
                </a:cubicBezTo>
                <a:cubicBezTo>
                  <a:pt x="823070" y="144529"/>
                  <a:pt x="828675" y="144490"/>
                  <a:pt x="833437" y="142902"/>
                </a:cubicBezTo>
                <a:cubicBezTo>
                  <a:pt x="858839" y="104800"/>
                  <a:pt x="825497" y="150843"/>
                  <a:pt x="857250" y="119090"/>
                </a:cubicBezTo>
                <a:cubicBezTo>
                  <a:pt x="874018" y="102322"/>
                  <a:pt x="865620" y="99495"/>
                  <a:pt x="885825" y="90515"/>
                </a:cubicBezTo>
                <a:cubicBezTo>
                  <a:pt x="895000" y="86437"/>
                  <a:pt x="905420" y="85480"/>
                  <a:pt x="914400" y="80990"/>
                </a:cubicBezTo>
                <a:cubicBezTo>
                  <a:pt x="920750" y="77815"/>
                  <a:pt x="926925" y="74262"/>
                  <a:pt x="933450" y="71465"/>
                </a:cubicBezTo>
                <a:cubicBezTo>
                  <a:pt x="945907" y="66126"/>
                  <a:pt x="953350" y="65971"/>
                  <a:pt x="966787" y="61940"/>
                </a:cubicBezTo>
                <a:cubicBezTo>
                  <a:pt x="976404" y="59055"/>
                  <a:pt x="995362" y="52415"/>
                  <a:pt x="995362" y="52415"/>
                </a:cubicBezTo>
                <a:cubicBezTo>
                  <a:pt x="1000125" y="49240"/>
                  <a:pt x="1004389" y="45145"/>
                  <a:pt x="1009650" y="42890"/>
                </a:cubicBezTo>
                <a:cubicBezTo>
                  <a:pt x="1015666" y="40312"/>
                  <a:pt x="1023017" y="41374"/>
                  <a:pt x="1028700" y="38127"/>
                </a:cubicBezTo>
                <a:cubicBezTo>
                  <a:pt x="1034548" y="34785"/>
                  <a:pt x="1037813" y="28152"/>
                  <a:pt x="1042987" y="23840"/>
                </a:cubicBezTo>
                <a:cubicBezTo>
                  <a:pt x="1047384" y="20176"/>
                  <a:pt x="1052512" y="17490"/>
                  <a:pt x="1057275" y="14315"/>
                </a:cubicBezTo>
                <a:cubicBezTo>
                  <a:pt x="1067680" y="-1294"/>
                  <a:pt x="1061076" y="27"/>
                  <a:pt x="1071562" y="2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9223816" y="470549"/>
            <a:ext cx="1928979" cy="1819711"/>
          </a:xfrm>
          <a:custGeom>
            <a:avLst/>
            <a:gdLst>
              <a:gd name="connsiteX0" fmla="*/ 385763 w 1785938"/>
              <a:gd name="connsiteY0" fmla="*/ 535843 h 1655031"/>
              <a:gd name="connsiteX1" fmla="*/ 409575 w 1785938"/>
              <a:gd name="connsiteY1" fmla="*/ 526318 h 1655031"/>
              <a:gd name="connsiteX2" fmla="*/ 442913 w 1785938"/>
              <a:gd name="connsiteY2" fmla="*/ 502506 h 1655031"/>
              <a:gd name="connsiteX3" fmla="*/ 457200 w 1785938"/>
              <a:gd name="connsiteY3" fmla="*/ 497743 h 1655031"/>
              <a:gd name="connsiteX4" fmla="*/ 485775 w 1785938"/>
              <a:gd name="connsiteY4" fmla="*/ 478693 h 1655031"/>
              <a:gd name="connsiteX5" fmla="*/ 500063 w 1785938"/>
              <a:gd name="connsiteY5" fmla="*/ 464406 h 1655031"/>
              <a:gd name="connsiteX6" fmla="*/ 533400 w 1785938"/>
              <a:gd name="connsiteY6" fmla="*/ 445356 h 1655031"/>
              <a:gd name="connsiteX7" fmla="*/ 561975 w 1785938"/>
              <a:gd name="connsiteY7" fmla="*/ 421543 h 1655031"/>
              <a:gd name="connsiteX8" fmla="*/ 576263 w 1785938"/>
              <a:gd name="connsiteY8" fmla="*/ 416781 h 1655031"/>
              <a:gd name="connsiteX9" fmla="*/ 604838 w 1785938"/>
              <a:gd name="connsiteY9" fmla="*/ 397731 h 1655031"/>
              <a:gd name="connsiteX10" fmla="*/ 638175 w 1785938"/>
              <a:gd name="connsiteY10" fmla="*/ 383443 h 1655031"/>
              <a:gd name="connsiteX11" fmla="*/ 652463 w 1785938"/>
              <a:gd name="connsiteY11" fmla="*/ 378681 h 1655031"/>
              <a:gd name="connsiteX12" fmla="*/ 714375 w 1785938"/>
              <a:gd name="connsiteY12" fmla="*/ 354868 h 1655031"/>
              <a:gd name="connsiteX13" fmla="*/ 728663 w 1785938"/>
              <a:gd name="connsiteY13" fmla="*/ 350106 h 1655031"/>
              <a:gd name="connsiteX14" fmla="*/ 742950 w 1785938"/>
              <a:gd name="connsiteY14" fmla="*/ 340581 h 1655031"/>
              <a:gd name="connsiteX15" fmla="*/ 776288 w 1785938"/>
              <a:gd name="connsiteY15" fmla="*/ 331056 h 1655031"/>
              <a:gd name="connsiteX16" fmla="*/ 795338 w 1785938"/>
              <a:gd name="connsiteY16" fmla="*/ 326293 h 1655031"/>
              <a:gd name="connsiteX17" fmla="*/ 809625 w 1785938"/>
              <a:gd name="connsiteY17" fmla="*/ 321531 h 1655031"/>
              <a:gd name="connsiteX18" fmla="*/ 833438 w 1785938"/>
              <a:gd name="connsiteY18" fmla="*/ 316768 h 1655031"/>
              <a:gd name="connsiteX19" fmla="*/ 847725 w 1785938"/>
              <a:gd name="connsiteY19" fmla="*/ 307243 h 1655031"/>
              <a:gd name="connsiteX20" fmla="*/ 862013 w 1785938"/>
              <a:gd name="connsiteY20" fmla="*/ 302481 h 1655031"/>
              <a:gd name="connsiteX21" fmla="*/ 885825 w 1785938"/>
              <a:gd name="connsiteY21" fmla="*/ 292956 h 1655031"/>
              <a:gd name="connsiteX22" fmla="*/ 904875 w 1785938"/>
              <a:gd name="connsiteY22" fmla="*/ 288193 h 1655031"/>
              <a:gd name="connsiteX23" fmla="*/ 938213 w 1785938"/>
              <a:gd name="connsiteY23" fmla="*/ 269143 h 1655031"/>
              <a:gd name="connsiteX24" fmla="*/ 952500 w 1785938"/>
              <a:gd name="connsiteY24" fmla="*/ 264381 h 1655031"/>
              <a:gd name="connsiteX25" fmla="*/ 1004888 w 1785938"/>
              <a:gd name="connsiteY25" fmla="*/ 235806 h 1655031"/>
              <a:gd name="connsiteX26" fmla="*/ 1033463 w 1785938"/>
              <a:gd name="connsiteY26" fmla="*/ 226281 h 1655031"/>
              <a:gd name="connsiteX27" fmla="*/ 1052513 w 1785938"/>
              <a:gd name="connsiteY27" fmla="*/ 216756 h 1655031"/>
              <a:gd name="connsiteX28" fmla="*/ 1066800 w 1785938"/>
              <a:gd name="connsiteY28" fmla="*/ 211993 h 1655031"/>
              <a:gd name="connsiteX29" fmla="*/ 1081088 w 1785938"/>
              <a:gd name="connsiteY29" fmla="*/ 202468 h 1655031"/>
              <a:gd name="connsiteX30" fmla="*/ 1114425 w 1785938"/>
              <a:gd name="connsiteY30" fmla="*/ 192943 h 1655031"/>
              <a:gd name="connsiteX31" fmla="*/ 1128713 w 1785938"/>
              <a:gd name="connsiteY31" fmla="*/ 183418 h 1655031"/>
              <a:gd name="connsiteX32" fmla="*/ 1147763 w 1785938"/>
              <a:gd name="connsiteY32" fmla="*/ 178656 h 1655031"/>
              <a:gd name="connsiteX33" fmla="*/ 1157288 w 1785938"/>
              <a:gd name="connsiteY33" fmla="*/ 159606 h 1655031"/>
              <a:gd name="connsiteX34" fmla="*/ 1185863 w 1785938"/>
              <a:gd name="connsiteY34" fmla="*/ 145318 h 1655031"/>
              <a:gd name="connsiteX35" fmla="*/ 1214438 w 1785938"/>
              <a:gd name="connsiteY35" fmla="*/ 131031 h 1655031"/>
              <a:gd name="connsiteX36" fmla="*/ 1228725 w 1785938"/>
              <a:gd name="connsiteY36" fmla="*/ 121506 h 1655031"/>
              <a:gd name="connsiteX37" fmla="*/ 1290638 w 1785938"/>
              <a:gd name="connsiteY37" fmla="*/ 97693 h 1655031"/>
              <a:gd name="connsiteX38" fmla="*/ 1323975 w 1785938"/>
              <a:gd name="connsiteY38" fmla="*/ 88168 h 1655031"/>
              <a:gd name="connsiteX39" fmla="*/ 1338263 w 1785938"/>
              <a:gd name="connsiteY39" fmla="*/ 83406 h 1655031"/>
              <a:gd name="connsiteX40" fmla="*/ 1366838 w 1785938"/>
              <a:gd name="connsiteY40" fmla="*/ 78643 h 1655031"/>
              <a:gd name="connsiteX41" fmla="*/ 1400175 w 1785938"/>
              <a:gd name="connsiteY41" fmla="*/ 59593 h 1655031"/>
              <a:gd name="connsiteX42" fmla="*/ 1452563 w 1785938"/>
              <a:gd name="connsiteY42" fmla="*/ 45306 h 1655031"/>
              <a:gd name="connsiteX43" fmla="*/ 1504950 w 1785938"/>
              <a:gd name="connsiteY43" fmla="*/ 31018 h 1655031"/>
              <a:gd name="connsiteX44" fmla="*/ 1519238 w 1785938"/>
              <a:gd name="connsiteY44" fmla="*/ 26256 h 1655031"/>
              <a:gd name="connsiteX45" fmla="*/ 1538288 w 1785938"/>
              <a:gd name="connsiteY45" fmla="*/ 21493 h 1655031"/>
              <a:gd name="connsiteX46" fmla="*/ 1552575 w 1785938"/>
              <a:gd name="connsiteY46" fmla="*/ 16731 h 1655031"/>
              <a:gd name="connsiteX47" fmla="*/ 1600200 w 1785938"/>
              <a:gd name="connsiteY47" fmla="*/ 11968 h 1655031"/>
              <a:gd name="connsiteX48" fmla="*/ 1614488 w 1785938"/>
              <a:gd name="connsiteY48" fmla="*/ 7206 h 1655031"/>
              <a:gd name="connsiteX49" fmla="*/ 1747838 w 1785938"/>
              <a:gd name="connsiteY49" fmla="*/ 7206 h 1655031"/>
              <a:gd name="connsiteX50" fmla="*/ 1776413 w 1785938"/>
              <a:gd name="connsiteY50" fmla="*/ 31018 h 1655031"/>
              <a:gd name="connsiteX51" fmla="*/ 1785938 w 1785938"/>
              <a:gd name="connsiteY51" fmla="*/ 45306 h 1655031"/>
              <a:gd name="connsiteX52" fmla="*/ 1771650 w 1785938"/>
              <a:gd name="connsiteY52" fmla="*/ 135793 h 1655031"/>
              <a:gd name="connsiteX53" fmla="*/ 1743075 w 1785938"/>
              <a:gd name="connsiteY53" fmla="*/ 159606 h 1655031"/>
              <a:gd name="connsiteX54" fmla="*/ 1738313 w 1785938"/>
              <a:gd name="connsiteY54" fmla="*/ 173893 h 1655031"/>
              <a:gd name="connsiteX55" fmla="*/ 1719263 w 1785938"/>
              <a:gd name="connsiteY55" fmla="*/ 202468 h 1655031"/>
              <a:gd name="connsiteX56" fmla="*/ 1700213 w 1785938"/>
              <a:gd name="connsiteY56" fmla="*/ 231043 h 1655031"/>
              <a:gd name="connsiteX57" fmla="*/ 1676400 w 1785938"/>
              <a:gd name="connsiteY57" fmla="*/ 259618 h 1655031"/>
              <a:gd name="connsiteX58" fmla="*/ 1666875 w 1785938"/>
              <a:gd name="connsiteY58" fmla="*/ 288193 h 1655031"/>
              <a:gd name="connsiteX59" fmla="*/ 1662113 w 1785938"/>
              <a:gd name="connsiteY59" fmla="*/ 302481 h 1655031"/>
              <a:gd name="connsiteX60" fmla="*/ 1647825 w 1785938"/>
              <a:gd name="connsiteY60" fmla="*/ 321531 h 1655031"/>
              <a:gd name="connsiteX61" fmla="*/ 1614488 w 1785938"/>
              <a:gd name="connsiteY61" fmla="*/ 364393 h 1655031"/>
              <a:gd name="connsiteX62" fmla="*/ 1590675 w 1785938"/>
              <a:gd name="connsiteY62" fmla="*/ 407256 h 1655031"/>
              <a:gd name="connsiteX63" fmla="*/ 1581150 w 1785938"/>
              <a:gd name="connsiteY63" fmla="*/ 426306 h 1655031"/>
              <a:gd name="connsiteX64" fmla="*/ 1557338 w 1785938"/>
              <a:gd name="connsiteY64" fmla="*/ 459643 h 1655031"/>
              <a:gd name="connsiteX65" fmla="*/ 1552575 w 1785938"/>
              <a:gd name="connsiteY65" fmla="*/ 473931 h 1655031"/>
              <a:gd name="connsiteX66" fmla="*/ 1524000 w 1785938"/>
              <a:gd name="connsiteY66" fmla="*/ 502506 h 1655031"/>
              <a:gd name="connsiteX67" fmla="*/ 1519238 w 1785938"/>
              <a:gd name="connsiteY67" fmla="*/ 516793 h 1655031"/>
              <a:gd name="connsiteX68" fmla="*/ 1504950 w 1785938"/>
              <a:gd name="connsiteY68" fmla="*/ 526318 h 1655031"/>
              <a:gd name="connsiteX69" fmla="*/ 1485900 w 1785938"/>
              <a:gd name="connsiteY69" fmla="*/ 540606 h 1655031"/>
              <a:gd name="connsiteX70" fmla="*/ 1457325 w 1785938"/>
              <a:gd name="connsiteY70" fmla="*/ 569181 h 1655031"/>
              <a:gd name="connsiteX71" fmla="*/ 1423988 w 1785938"/>
              <a:gd name="connsiteY71" fmla="*/ 612043 h 1655031"/>
              <a:gd name="connsiteX72" fmla="*/ 1414463 w 1785938"/>
              <a:gd name="connsiteY72" fmla="*/ 626331 h 1655031"/>
              <a:gd name="connsiteX73" fmla="*/ 1400175 w 1785938"/>
              <a:gd name="connsiteY73" fmla="*/ 640618 h 1655031"/>
              <a:gd name="connsiteX74" fmla="*/ 1390650 w 1785938"/>
              <a:gd name="connsiteY74" fmla="*/ 654906 h 1655031"/>
              <a:gd name="connsiteX75" fmla="*/ 1376363 w 1785938"/>
              <a:gd name="connsiteY75" fmla="*/ 664431 h 1655031"/>
              <a:gd name="connsiteX76" fmla="*/ 1362075 w 1785938"/>
              <a:gd name="connsiteY76" fmla="*/ 683481 h 1655031"/>
              <a:gd name="connsiteX77" fmla="*/ 1333500 w 1785938"/>
              <a:gd name="connsiteY77" fmla="*/ 712056 h 1655031"/>
              <a:gd name="connsiteX78" fmla="*/ 1309688 w 1785938"/>
              <a:gd name="connsiteY78" fmla="*/ 740631 h 1655031"/>
              <a:gd name="connsiteX79" fmla="*/ 1300163 w 1785938"/>
              <a:gd name="connsiteY79" fmla="*/ 754918 h 1655031"/>
              <a:gd name="connsiteX80" fmla="*/ 1276350 w 1785938"/>
              <a:gd name="connsiteY80" fmla="*/ 769206 h 1655031"/>
              <a:gd name="connsiteX81" fmla="*/ 1262063 w 1785938"/>
              <a:gd name="connsiteY81" fmla="*/ 783493 h 1655031"/>
              <a:gd name="connsiteX82" fmla="*/ 1243013 w 1785938"/>
              <a:gd name="connsiteY82" fmla="*/ 797781 h 1655031"/>
              <a:gd name="connsiteX83" fmla="*/ 1228725 w 1785938"/>
              <a:gd name="connsiteY83" fmla="*/ 812068 h 1655031"/>
              <a:gd name="connsiteX84" fmla="*/ 1209675 w 1785938"/>
              <a:gd name="connsiteY84" fmla="*/ 821593 h 1655031"/>
              <a:gd name="connsiteX85" fmla="*/ 1195388 w 1785938"/>
              <a:gd name="connsiteY85" fmla="*/ 835881 h 1655031"/>
              <a:gd name="connsiteX86" fmla="*/ 1181100 w 1785938"/>
              <a:gd name="connsiteY86" fmla="*/ 845406 h 1655031"/>
              <a:gd name="connsiteX87" fmla="*/ 1152525 w 1785938"/>
              <a:gd name="connsiteY87" fmla="*/ 873981 h 1655031"/>
              <a:gd name="connsiteX88" fmla="*/ 1119188 w 1785938"/>
              <a:gd name="connsiteY88" fmla="*/ 912081 h 1655031"/>
              <a:gd name="connsiteX89" fmla="*/ 1114425 w 1785938"/>
              <a:gd name="connsiteY89" fmla="*/ 926368 h 1655031"/>
              <a:gd name="connsiteX90" fmla="*/ 1085850 w 1785938"/>
              <a:gd name="connsiteY90" fmla="*/ 954943 h 1655031"/>
              <a:gd name="connsiteX91" fmla="*/ 1066800 w 1785938"/>
              <a:gd name="connsiteY91" fmla="*/ 988281 h 1655031"/>
              <a:gd name="connsiteX92" fmla="*/ 1052513 w 1785938"/>
              <a:gd name="connsiteY92" fmla="*/ 997806 h 1655031"/>
              <a:gd name="connsiteX93" fmla="*/ 1028700 w 1785938"/>
              <a:gd name="connsiteY93" fmla="*/ 1026381 h 1655031"/>
              <a:gd name="connsiteX94" fmla="*/ 1014413 w 1785938"/>
              <a:gd name="connsiteY94" fmla="*/ 1035906 h 1655031"/>
              <a:gd name="connsiteX95" fmla="*/ 1000125 w 1785938"/>
              <a:gd name="connsiteY95" fmla="*/ 1050193 h 1655031"/>
              <a:gd name="connsiteX96" fmla="*/ 985838 w 1785938"/>
              <a:gd name="connsiteY96" fmla="*/ 1059718 h 1655031"/>
              <a:gd name="connsiteX97" fmla="*/ 966788 w 1785938"/>
              <a:gd name="connsiteY97" fmla="*/ 1074006 h 1655031"/>
              <a:gd name="connsiteX98" fmla="*/ 952500 w 1785938"/>
              <a:gd name="connsiteY98" fmla="*/ 1083531 h 1655031"/>
              <a:gd name="connsiteX99" fmla="*/ 933450 w 1785938"/>
              <a:gd name="connsiteY99" fmla="*/ 1097818 h 1655031"/>
              <a:gd name="connsiteX100" fmla="*/ 904875 w 1785938"/>
              <a:gd name="connsiteY100" fmla="*/ 1116868 h 1655031"/>
              <a:gd name="connsiteX101" fmla="*/ 900113 w 1785938"/>
              <a:gd name="connsiteY101" fmla="*/ 1131156 h 1655031"/>
              <a:gd name="connsiteX102" fmla="*/ 881063 w 1785938"/>
              <a:gd name="connsiteY102" fmla="*/ 1140681 h 1655031"/>
              <a:gd name="connsiteX103" fmla="*/ 862013 w 1785938"/>
              <a:gd name="connsiteY103" fmla="*/ 1154968 h 1655031"/>
              <a:gd name="connsiteX104" fmla="*/ 847725 w 1785938"/>
              <a:gd name="connsiteY104" fmla="*/ 1164493 h 1655031"/>
              <a:gd name="connsiteX105" fmla="*/ 814388 w 1785938"/>
              <a:gd name="connsiteY105" fmla="*/ 1197831 h 1655031"/>
              <a:gd name="connsiteX106" fmla="*/ 800100 w 1785938"/>
              <a:gd name="connsiteY106" fmla="*/ 1212118 h 1655031"/>
              <a:gd name="connsiteX107" fmla="*/ 785813 w 1785938"/>
              <a:gd name="connsiteY107" fmla="*/ 1226406 h 1655031"/>
              <a:gd name="connsiteX108" fmla="*/ 771525 w 1785938"/>
              <a:gd name="connsiteY108" fmla="*/ 1231168 h 1655031"/>
              <a:gd name="connsiteX109" fmla="*/ 757238 w 1785938"/>
              <a:gd name="connsiteY109" fmla="*/ 1240693 h 1655031"/>
              <a:gd name="connsiteX110" fmla="*/ 728663 w 1785938"/>
              <a:gd name="connsiteY110" fmla="*/ 1250218 h 1655031"/>
              <a:gd name="connsiteX111" fmla="*/ 714375 w 1785938"/>
              <a:gd name="connsiteY111" fmla="*/ 1259743 h 1655031"/>
              <a:gd name="connsiteX112" fmla="*/ 676275 w 1785938"/>
              <a:gd name="connsiteY112" fmla="*/ 1278793 h 1655031"/>
              <a:gd name="connsiteX113" fmla="*/ 647700 w 1785938"/>
              <a:gd name="connsiteY113" fmla="*/ 1307368 h 1655031"/>
              <a:gd name="connsiteX114" fmla="*/ 619125 w 1785938"/>
              <a:gd name="connsiteY114" fmla="*/ 1326418 h 1655031"/>
              <a:gd name="connsiteX115" fmla="*/ 547688 w 1785938"/>
              <a:gd name="connsiteY115" fmla="*/ 1369281 h 1655031"/>
              <a:gd name="connsiteX116" fmla="*/ 509588 w 1785938"/>
              <a:gd name="connsiteY116" fmla="*/ 1388331 h 1655031"/>
              <a:gd name="connsiteX117" fmla="*/ 490538 w 1785938"/>
              <a:gd name="connsiteY117" fmla="*/ 1393093 h 1655031"/>
              <a:gd name="connsiteX118" fmla="*/ 461963 w 1785938"/>
              <a:gd name="connsiteY118" fmla="*/ 1402618 h 1655031"/>
              <a:gd name="connsiteX119" fmla="*/ 433388 w 1785938"/>
              <a:gd name="connsiteY119" fmla="*/ 1426431 h 1655031"/>
              <a:gd name="connsiteX120" fmla="*/ 419100 w 1785938"/>
              <a:gd name="connsiteY120" fmla="*/ 1440718 h 1655031"/>
              <a:gd name="connsiteX121" fmla="*/ 404813 w 1785938"/>
              <a:gd name="connsiteY121" fmla="*/ 1450243 h 1655031"/>
              <a:gd name="connsiteX122" fmla="*/ 371475 w 1785938"/>
              <a:gd name="connsiteY122" fmla="*/ 1474056 h 1655031"/>
              <a:gd name="connsiteX123" fmla="*/ 347663 w 1785938"/>
              <a:gd name="connsiteY123" fmla="*/ 1483581 h 1655031"/>
              <a:gd name="connsiteX124" fmla="*/ 328613 w 1785938"/>
              <a:gd name="connsiteY124" fmla="*/ 1493106 h 1655031"/>
              <a:gd name="connsiteX125" fmla="*/ 300038 w 1785938"/>
              <a:gd name="connsiteY125" fmla="*/ 1502631 h 1655031"/>
              <a:gd name="connsiteX126" fmla="*/ 280988 w 1785938"/>
              <a:gd name="connsiteY126" fmla="*/ 1512156 h 1655031"/>
              <a:gd name="connsiteX127" fmla="*/ 261938 w 1785938"/>
              <a:gd name="connsiteY127" fmla="*/ 1516918 h 1655031"/>
              <a:gd name="connsiteX128" fmla="*/ 228600 w 1785938"/>
              <a:gd name="connsiteY128" fmla="*/ 1526443 h 1655031"/>
              <a:gd name="connsiteX129" fmla="*/ 214313 w 1785938"/>
              <a:gd name="connsiteY129" fmla="*/ 1535968 h 1655031"/>
              <a:gd name="connsiteX130" fmla="*/ 185738 w 1785938"/>
              <a:gd name="connsiteY130" fmla="*/ 1545493 h 1655031"/>
              <a:gd name="connsiteX131" fmla="*/ 171450 w 1785938"/>
              <a:gd name="connsiteY131" fmla="*/ 1555018 h 1655031"/>
              <a:gd name="connsiteX132" fmla="*/ 157163 w 1785938"/>
              <a:gd name="connsiteY132" fmla="*/ 1559781 h 1655031"/>
              <a:gd name="connsiteX133" fmla="*/ 133350 w 1785938"/>
              <a:gd name="connsiteY133" fmla="*/ 1578831 h 1655031"/>
              <a:gd name="connsiteX134" fmla="*/ 119063 w 1785938"/>
              <a:gd name="connsiteY134" fmla="*/ 1593118 h 1655031"/>
              <a:gd name="connsiteX135" fmla="*/ 104775 w 1785938"/>
              <a:gd name="connsiteY135" fmla="*/ 1597881 h 1655031"/>
              <a:gd name="connsiteX136" fmla="*/ 90488 w 1785938"/>
              <a:gd name="connsiteY136" fmla="*/ 1607406 h 1655031"/>
              <a:gd name="connsiteX137" fmla="*/ 71438 w 1785938"/>
              <a:gd name="connsiteY137" fmla="*/ 1616931 h 1655031"/>
              <a:gd name="connsiteX138" fmla="*/ 57150 w 1785938"/>
              <a:gd name="connsiteY138" fmla="*/ 1626456 h 1655031"/>
              <a:gd name="connsiteX139" fmla="*/ 42863 w 1785938"/>
              <a:gd name="connsiteY139" fmla="*/ 1631218 h 1655031"/>
              <a:gd name="connsiteX140" fmla="*/ 23813 w 1785938"/>
              <a:gd name="connsiteY140" fmla="*/ 1640743 h 1655031"/>
              <a:gd name="connsiteX141" fmla="*/ 0 w 1785938"/>
              <a:gd name="connsiteY141" fmla="*/ 1655031 h 1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785938" h="1655031">
                <a:moveTo>
                  <a:pt x="385763" y="535843"/>
                </a:moveTo>
                <a:cubicBezTo>
                  <a:pt x="393700" y="532668"/>
                  <a:pt x="402102" y="530470"/>
                  <a:pt x="409575" y="526318"/>
                </a:cubicBezTo>
                <a:cubicBezTo>
                  <a:pt x="429003" y="515525"/>
                  <a:pt x="425050" y="511438"/>
                  <a:pt x="442913" y="502506"/>
                </a:cubicBezTo>
                <a:cubicBezTo>
                  <a:pt x="447403" y="500261"/>
                  <a:pt x="452438" y="499331"/>
                  <a:pt x="457200" y="497743"/>
                </a:cubicBezTo>
                <a:cubicBezTo>
                  <a:pt x="502781" y="452165"/>
                  <a:pt x="444421" y="506263"/>
                  <a:pt x="485775" y="478693"/>
                </a:cubicBezTo>
                <a:cubicBezTo>
                  <a:pt x="491379" y="474957"/>
                  <a:pt x="494889" y="468718"/>
                  <a:pt x="500063" y="464406"/>
                </a:cubicBezTo>
                <a:cubicBezTo>
                  <a:pt x="512723" y="453856"/>
                  <a:pt x="518576" y="453827"/>
                  <a:pt x="533400" y="445356"/>
                </a:cubicBezTo>
                <a:cubicBezTo>
                  <a:pt x="587947" y="414187"/>
                  <a:pt x="502864" y="460951"/>
                  <a:pt x="561975" y="421543"/>
                </a:cubicBezTo>
                <a:cubicBezTo>
                  <a:pt x="566152" y="418758"/>
                  <a:pt x="571500" y="418368"/>
                  <a:pt x="576263" y="416781"/>
                </a:cubicBezTo>
                <a:cubicBezTo>
                  <a:pt x="585788" y="410431"/>
                  <a:pt x="593978" y="401352"/>
                  <a:pt x="604838" y="397731"/>
                </a:cubicBezTo>
                <a:cubicBezTo>
                  <a:pt x="638357" y="386557"/>
                  <a:pt x="596962" y="401105"/>
                  <a:pt x="638175" y="383443"/>
                </a:cubicBezTo>
                <a:cubicBezTo>
                  <a:pt x="642789" y="381466"/>
                  <a:pt x="647700" y="380268"/>
                  <a:pt x="652463" y="378681"/>
                </a:cubicBezTo>
                <a:cubicBezTo>
                  <a:pt x="690378" y="353404"/>
                  <a:pt x="669705" y="361250"/>
                  <a:pt x="714375" y="354868"/>
                </a:cubicBezTo>
                <a:cubicBezTo>
                  <a:pt x="719138" y="353281"/>
                  <a:pt x="724173" y="352351"/>
                  <a:pt x="728663" y="350106"/>
                </a:cubicBezTo>
                <a:cubicBezTo>
                  <a:pt x="733782" y="347546"/>
                  <a:pt x="737636" y="342707"/>
                  <a:pt x="742950" y="340581"/>
                </a:cubicBezTo>
                <a:cubicBezTo>
                  <a:pt x="753681" y="336289"/>
                  <a:pt x="765138" y="334097"/>
                  <a:pt x="776288" y="331056"/>
                </a:cubicBezTo>
                <a:cubicBezTo>
                  <a:pt x="782603" y="329334"/>
                  <a:pt x="789044" y="328091"/>
                  <a:pt x="795338" y="326293"/>
                </a:cubicBezTo>
                <a:cubicBezTo>
                  <a:pt x="800165" y="324914"/>
                  <a:pt x="804755" y="322749"/>
                  <a:pt x="809625" y="321531"/>
                </a:cubicBezTo>
                <a:cubicBezTo>
                  <a:pt x="817478" y="319568"/>
                  <a:pt x="825500" y="318356"/>
                  <a:pt x="833438" y="316768"/>
                </a:cubicBezTo>
                <a:cubicBezTo>
                  <a:pt x="838200" y="313593"/>
                  <a:pt x="842606" y="309803"/>
                  <a:pt x="847725" y="307243"/>
                </a:cubicBezTo>
                <a:cubicBezTo>
                  <a:pt x="852215" y="304998"/>
                  <a:pt x="857312" y="304244"/>
                  <a:pt x="862013" y="302481"/>
                </a:cubicBezTo>
                <a:cubicBezTo>
                  <a:pt x="870018" y="299479"/>
                  <a:pt x="877715" y="295659"/>
                  <a:pt x="885825" y="292956"/>
                </a:cubicBezTo>
                <a:cubicBezTo>
                  <a:pt x="892035" y="290886"/>
                  <a:pt x="898746" y="290491"/>
                  <a:pt x="904875" y="288193"/>
                </a:cubicBezTo>
                <a:cubicBezTo>
                  <a:pt x="938277" y="275667"/>
                  <a:pt x="910575" y="282962"/>
                  <a:pt x="938213" y="269143"/>
                </a:cubicBezTo>
                <a:cubicBezTo>
                  <a:pt x="942703" y="266898"/>
                  <a:pt x="947738" y="265968"/>
                  <a:pt x="952500" y="264381"/>
                </a:cubicBezTo>
                <a:cubicBezTo>
                  <a:pt x="969890" y="252788"/>
                  <a:pt x="983280" y="243009"/>
                  <a:pt x="1004888" y="235806"/>
                </a:cubicBezTo>
                <a:cubicBezTo>
                  <a:pt x="1014413" y="232631"/>
                  <a:pt x="1024483" y="230771"/>
                  <a:pt x="1033463" y="226281"/>
                </a:cubicBezTo>
                <a:cubicBezTo>
                  <a:pt x="1039813" y="223106"/>
                  <a:pt x="1045988" y="219553"/>
                  <a:pt x="1052513" y="216756"/>
                </a:cubicBezTo>
                <a:cubicBezTo>
                  <a:pt x="1057127" y="214778"/>
                  <a:pt x="1062310" y="214238"/>
                  <a:pt x="1066800" y="211993"/>
                </a:cubicBezTo>
                <a:cubicBezTo>
                  <a:pt x="1071920" y="209433"/>
                  <a:pt x="1075968" y="205028"/>
                  <a:pt x="1081088" y="202468"/>
                </a:cubicBezTo>
                <a:cubicBezTo>
                  <a:pt x="1087917" y="199053"/>
                  <a:pt x="1108326" y="194468"/>
                  <a:pt x="1114425" y="192943"/>
                </a:cubicBezTo>
                <a:cubicBezTo>
                  <a:pt x="1119188" y="189768"/>
                  <a:pt x="1123452" y="185673"/>
                  <a:pt x="1128713" y="183418"/>
                </a:cubicBezTo>
                <a:cubicBezTo>
                  <a:pt x="1134729" y="180840"/>
                  <a:pt x="1142735" y="182846"/>
                  <a:pt x="1147763" y="178656"/>
                </a:cubicBezTo>
                <a:cubicBezTo>
                  <a:pt x="1153217" y="174111"/>
                  <a:pt x="1152743" y="165060"/>
                  <a:pt x="1157288" y="159606"/>
                </a:cubicBezTo>
                <a:cubicBezTo>
                  <a:pt x="1167037" y="147907"/>
                  <a:pt x="1173790" y="151355"/>
                  <a:pt x="1185863" y="145318"/>
                </a:cubicBezTo>
                <a:cubicBezTo>
                  <a:pt x="1222785" y="126857"/>
                  <a:pt x="1178531" y="142998"/>
                  <a:pt x="1214438" y="131031"/>
                </a:cubicBezTo>
                <a:cubicBezTo>
                  <a:pt x="1219200" y="127856"/>
                  <a:pt x="1223606" y="124066"/>
                  <a:pt x="1228725" y="121506"/>
                </a:cubicBezTo>
                <a:cubicBezTo>
                  <a:pt x="1253048" y="109344"/>
                  <a:pt x="1265743" y="105991"/>
                  <a:pt x="1290638" y="97693"/>
                </a:cubicBezTo>
                <a:cubicBezTo>
                  <a:pt x="1324876" y="86281"/>
                  <a:pt x="1282138" y="100121"/>
                  <a:pt x="1323975" y="88168"/>
                </a:cubicBezTo>
                <a:cubicBezTo>
                  <a:pt x="1328802" y="86789"/>
                  <a:pt x="1333362" y="84495"/>
                  <a:pt x="1338263" y="83406"/>
                </a:cubicBezTo>
                <a:cubicBezTo>
                  <a:pt x="1347689" y="81311"/>
                  <a:pt x="1357313" y="80231"/>
                  <a:pt x="1366838" y="78643"/>
                </a:cubicBezTo>
                <a:cubicBezTo>
                  <a:pt x="1379726" y="70051"/>
                  <a:pt x="1385068" y="65636"/>
                  <a:pt x="1400175" y="59593"/>
                </a:cubicBezTo>
                <a:cubicBezTo>
                  <a:pt x="1424346" y="49925"/>
                  <a:pt x="1428647" y="50089"/>
                  <a:pt x="1452563" y="45306"/>
                </a:cubicBezTo>
                <a:cubicBezTo>
                  <a:pt x="1486514" y="28330"/>
                  <a:pt x="1456899" y="40628"/>
                  <a:pt x="1504950" y="31018"/>
                </a:cubicBezTo>
                <a:cubicBezTo>
                  <a:pt x="1509873" y="30033"/>
                  <a:pt x="1514411" y="27635"/>
                  <a:pt x="1519238" y="26256"/>
                </a:cubicBezTo>
                <a:cubicBezTo>
                  <a:pt x="1525532" y="24458"/>
                  <a:pt x="1531994" y="23291"/>
                  <a:pt x="1538288" y="21493"/>
                </a:cubicBezTo>
                <a:cubicBezTo>
                  <a:pt x="1543115" y="20114"/>
                  <a:pt x="1547613" y="17494"/>
                  <a:pt x="1552575" y="16731"/>
                </a:cubicBezTo>
                <a:cubicBezTo>
                  <a:pt x="1568344" y="14305"/>
                  <a:pt x="1584325" y="13556"/>
                  <a:pt x="1600200" y="11968"/>
                </a:cubicBezTo>
                <a:cubicBezTo>
                  <a:pt x="1604963" y="10381"/>
                  <a:pt x="1609661" y="8585"/>
                  <a:pt x="1614488" y="7206"/>
                </a:cubicBezTo>
                <a:cubicBezTo>
                  <a:pt x="1664424" y="-7061"/>
                  <a:pt x="1662587" y="3653"/>
                  <a:pt x="1747838" y="7206"/>
                </a:cubicBezTo>
                <a:cubicBezTo>
                  <a:pt x="1761884" y="16570"/>
                  <a:pt x="1764956" y="17269"/>
                  <a:pt x="1776413" y="31018"/>
                </a:cubicBezTo>
                <a:cubicBezTo>
                  <a:pt x="1780077" y="35415"/>
                  <a:pt x="1782763" y="40543"/>
                  <a:pt x="1785938" y="45306"/>
                </a:cubicBezTo>
                <a:cubicBezTo>
                  <a:pt x="1785927" y="45449"/>
                  <a:pt x="1785042" y="122400"/>
                  <a:pt x="1771650" y="135793"/>
                </a:cubicBezTo>
                <a:cubicBezTo>
                  <a:pt x="1753316" y="154129"/>
                  <a:pt x="1762967" y="146345"/>
                  <a:pt x="1743075" y="159606"/>
                </a:cubicBezTo>
                <a:cubicBezTo>
                  <a:pt x="1741488" y="164368"/>
                  <a:pt x="1740751" y="169505"/>
                  <a:pt x="1738313" y="173893"/>
                </a:cubicBezTo>
                <a:cubicBezTo>
                  <a:pt x="1732754" y="183900"/>
                  <a:pt x="1722883" y="191608"/>
                  <a:pt x="1719263" y="202468"/>
                </a:cubicBezTo>
                <a:cubicBezTo>
                  <a:pt x="1710892" y="227578"/>
                  <a:pt x="1720032" y="207259"/>
                  <a:pt x="1700213" y="231043"/>
                </a:cubicBezTo>
                <a:cubicBezTo>
                  <a:pt x="1667068" y="270817"/>
                  <a:pt x="1718132" y="217889"/>
                  <a:pt x="1676400" y="259618"/>
                </a:cubicBezTo>
                <a:lnTo>
                  <a:pt x="1666875" y="288193"/>
                </a:lnTo>
                <a:cubicBezTo>
                  <a:pt x="1665288" y="292956"/>
                  <a:pt x="1665125" y="298465"/>
                  <a:pt x="1662113" y="302481"/>
                </a:cubicBezTo>
                <a:cubicBezTo>
                  <a:pt x="1657350" y="308831"/>
                  <a:pt x="1652991" y="315504"/>
                  <a:pt x="1647825" y="321531"/>
                </a:cubicBezTo>
                <a:cubicBezTo>
                  <a:pt x="1634376" y="337221"/>
                  <a:pt x="1622090" y="341589"/>
                  <a:pt x="1614488" y="364393"/>
                </a:cubicBezTo>
                <a:cubicBezTo>
                  <a:pt x="1601316" y="403906"/>
                  <a:pt x="1623429" y="341747"/>
                  <a:pt x="1590675" y="407256"/>
                </a:cubicBezTo>
                <a:cubicBezTo>
                  <a:pt x="1587500" y="413606"/>
                  <a:pt x="1584672" y="420142"/>
                  <a:pt x="1581150" y="426306"/>
                </a:cubicBezTo>
                <a:cubicBezTo>
                  <a:pt x="1575581" y="436051"/>
                  <a:pt x="1563467" y="451471"/>
                  <a:pt x="1557338" y="459643"/>
                </a:cubicBezTo>
                <a:cubicBezTo>
                  <a:pt x="1555750" y="464406"/>
                  <a:pt x="1555657" y="469968"/>
                  <a:pt x="1552575" y="473931"/>
                </a:cubicBezTo>
                <a:cubicBezTo>
                  <a:pt x="1544305" y="484564"/>
                  <a:pt x="1524000" y="502506"/>
                  <a:pt x="1524000" y="502506"/>
                </a:cubicBezTo>
                <a:cubicBezTo>
                  <a:pt x="1522413" y="507268"/>
                  <a:pt x="1522374" y="512873"/>
                  <a:pt x="1519238" y="516793"/>
                </a:cubicBezTo>
                <a:cubicBezTo>
                  <a:pt x="1515662" y="521263"/>
                  <a:pt x="1509608" y="522991"/>
                  <a:pt x="1504950" y="526318"/>
                </a:cubicBezTo>
                <a:cubicBezTo>
                  <a:pt x="1498491" y="530932"/>
                  <a:pt x="1491513" y="534993"/>
                  <a:pt x="1485900" y="540606"/>
                </a:cubicBezTo>
                <a:cubicBezTo>
                  <a:pt x="1450459" y="576048"/>
                  <a:pt x="1490995" y="546735"/>
                  <a:pt x="1457325" y="569181"/>
                </a:cubicBezTo>
                <a:cubicBezTo>
                  <a:pt x="1409172" y="641411"/>
                  <a:pt x="1461294" y="567275"/>
                  <a:pt x="1423988" y="612043"/>
                </a:cubicBezTo>
                <a:cubicBezTo>
                  <a:pt x="1420324" y="616440"/>
                  <a:pt x="1418127" y="621934"/>
                  <a:pt x="1414463" y="626331"/>
                </a:cubicBezTo>
                <a:cubicBezTo>
                  <a:pt x="1410151" y="631505"/>
                  <a:pt x="1404487" y="635444"/>
                  <a:pt x="1400175" y="640618"/>
                </a:cubicBezTo>
                <a:cubicBezTo>
                  <a:pt x="1396511" y="645015"/>
                  <a:pt x="1394697" y="650858"/>
                  <a:pt x="1390650" y="654906"/>
                </a:cubicBezTo>
                <a:cubicBezTo>
                  <a:pt x="1386603" y="658953"/>
                  <a:pt x="1380410" y="660384"/>
                  <a:pt x="1376363" y="664431"/>
                </a:cubicBezTo>
                <a:cubicBezTo>
                  <a:pt x="1370750" y="670044"/>
                  <a:pt x="1367385" y="677581"/>
                  <a:pt x="1362075" y="683481"/>
                </a:cubicBezTo>
                <a:cubicBezTo>
                  <a:pt x="1353064" y="693493"/>
                  <a:pt x="1340972" y="700848"/>
                  <a:pt x="1333500" y="712056"/>
                </a:cubicBezTo>
                <a:cubicBezTo>
                  <a:pt x="1309851" y="747528"/>
                  <a:pt x="1340245" y="703962"/>
                  <a:pt x="1309688" y="740631"/>
                </a:cubicBezTo>
                <a:cubicBezTo>
                  <a:pt x="1306024" y="745028"/>
                  <a:pt x="1304509" y="751193"/>
                  <a:pt x="1300163" y="754918"/>
                </a:cubicBezTo>
                <a:cubicBezTo>
                  <a:pt x="1293135" y="760942"/>
                  <a:pt x="1283755" y="763652"/>
                  <a:pt x="1276350" y="769206"/>
                </a:cubicBezTo>
                <a:cubicBezTo>
                  <a:pt x="1270962" y="773247"/>
                  <a:pt x="1267177" y="779110"/>
                  <a:pt x="1262063" y="783493"/>
                </a:cubicBezTo>
                <a:cubicBezTo>
                  <a:pt x="1256036" y="788659"/>
                  <a:pt x="1249040" y="792615"/>
                  <a:pt x="1243013" y="797781"/>
                </a:cubicBezTo>
                <a:cubicBezTo>
                  <a:pt x="1237899" y="802164"/>
                  <a:pt x="1234206" y="808153"/>
                  <a:pt x="1228725" y="812068"/>
                </a:cubicBezTo>
                <a:cubicBezTo>
                  <a:pt x="1222948" y="816194"/>
                  <a:pt x="1216025" y="818418"/>
                  <a:pt x="1209675" y="821593"/>
                </a:cubicBezTo>
                <a:cubicBezTo>
                  <a:pt x="1204913" y="826356"/>
                  <a:pt x="1200562" y="831569"/>
                  <a:pt x="1195388" y="835881"/>
                </a:cubicBezTo>
                <a:cubicBezTo>
                  <a:pt x="1190991" y="839545"/>
                  <a:pt x="1185147" y="841359"/>
                  <a:pt x="1181100" y="845406"/>
                </a:cubicBezTo>
                <a:cubicBezTo>
                  <a:pt x="1145656" y="880850"/>
                  <a:pt x="1186198" y="851533"/>
                  <a:pt x="1152525" y="873981"/>
                </a:cubicBezTo>
                <a:cubicBezTo>
                  <a:pt x="1130300" y="907318"/>
                  <a:pt x="1143000" y="896206"/>
                  <a:pt x="1119188" y="912081"/>
                </a:cubicBezTo>
                <a:cubicBezTo>
                  <a:pt x="1117600" y="916843"/>
                  <a:pt x="1117507" y="922405"/>
                  <a:pt x="1114425" y="926368"/>
                </a:cubicBezTo>
                <a:cubicBezTo>
                  <a:pt x="1106155" y="937001"/>
                  <a:pt x="1085850" y="954943"/>
                  <a:pt x="1085850" y="954943"/>
                </a:cubicBezTo>
                <a:cubicBezTo>
                  <a:pt x="1082115" y="962413"/>
                  <a:pt x="1073531" y="981550"/>
                  <a:pt x="1066800" y="988281"/>
                </a:cubicBezTo>
                <a:cubicBezTo>
                  <a:pt x="1062753" y="992328"/>
                  <a:pt x="1057275" y="994631"/>
                  <a:pt x="1052513" y="997806"/>
                </a:cubicBezTo>
                <a:cubicBezTo>
                  <a:pt x="1043147" y="1011854"/>
                  <a:pt x="1042451" y="1014921"/>
                  <a:pt x="1028700" y="1026381"/>
                </a:cubicBezTo>
                <a:cubicBezTo>
                  <a:pt x="1024303" y="1030045"/>
                  <a:pt x="1018810" y="1032242"/>
                  <a:pt x="1014413" y="1035906"/>
                </a:cubicBezTo>
                <a:cubicBezTo>
                  <a:pt x="1009239" y="1040218"/>
                  <a:pt x="1005299" y="1045881"/>
                  <a:pt x="1000125" y="1050193"/>
                </a:cubicBezTo>
                <a:cubicBezTo>
                  <a:pt x="995728" y="1053857"/>
                  <a:pt x="990495" y="1056391"/>
                  <a:pt x="985838" y="1059718"/>
                </a:cubicBezTo>
                <a:cubicBezTo>
                  <a:pt x="979379" y="1064332"/>
                  <a:pt x="973247" y="1069392"/>
                  <a:pt x="966788" y="1074006"/>
                </a:cubicBezTo>
                <a:cubicBezTo>
                  <a:pt x="962130" y="1077333"/>
                  <a:pt x="957158" y="1080204"/>
                  <a:pt x="952500" y="1083531"/>
                </a:cubicBezTo>
                <a:cubicBezTo>
                  <a:pt x="946041" y="1088144"/>
                  <a:pt x="939953" y="1093266"/>
                  <a:pt x="933450" y="1097818"/>
                </a:cubicBezTo>
                <a:cubicBezTo>
                  <a:pt x="924072" y="1104383"/>
                  <a:pt x="904875" y="1116868"/>
                  <a:pt x="904875" y="1116868"/>
                </a:cubicBezTo>
                <a:cubicBezTo>
                  <a:pt x="903288" y="1121631"/>
                  <a:pt x="903663" y="1127606"/>
                  <a:pt x="900113" y="1131156"/>
                </a:cubicBezTo>
                <a:cubicBezTo>
                  <a:pt x="895093" y="1136176"/>
                  <a:pt x="887083" y="1136918"/>
                  <a:pt x="881063" y="1140681"/>
                </a:cubicBezTo>
                <a:cubicBezTo>
                  <a:pt x="874332" y="1144888"/>
                  <a:pt x="868472" y="1150355"/>
                  <a:pt x="862013" y="1154968"/>
                </a:cubicBezTo>
                <a:cubicBezTo>
                  <a:pt x="857355" y="1158295"/>
                  <a:pt x="851980" y="1160664"/>
                  <a:pt x="847725" y="1164493"/>
                </a:cubicBezTo>
                <a:cubicBezTo>
                  <a:pt x="836044" y="1175006"/>
                  <a:pt x="825501" y="1186718"/>
                  <a:pt x="814388" y="1197831"/>
                </a:cubicBezTo>
                <a:lnTo>
                  <a:pt x="800100" y="1212118"/>
                </a:lnTo>
                <a:cubicBezTo>
                  <a:pt x="795337" y="1216881"/>
                  <a:pt x="792203" y="1224276"/>
                  <a:pt x="785813" y="1226406"/>
                </a:cubicBezTo>
                <a:lnTo>
                  <a:pt x="771525" y="1231168"/>
                </a:lnTo>
                <a:cubicBezTo>
                  <a:pt x="766763" y="1234343"/>
                  <a:pt x="762468" y="1238368"/>
                  <a:pt x="757238" y="1240693"/>
                </a:cubicBezTo>
                <a:cubicBezTo>
                  <a:pt x="748063" y="1244771"/>
                  <a:pt x="728663" y="1250218"/>
                  <a:pt x="728663" y="1250218"/>
                </a:cubicBezTo>
                <a:cubicBezTo>
                  <a:pt x="723900" y="1253393"/>
                  <a:pt x="719495" y="1257183"/>
                  <a:pt x="714375" y="1259743"/>
                </a:cubicBezTo>
                <a:cubicBezTo>
                  <a:pt x="689682" y="1272090"/>
                  <a:pt x="707389" y="1253337"/>
                  <a:pt x="676275" y="1278793"/>
                </a:cubicBezTo>
                <a:cubicBezTo>
                  <a:pt x="665849" y="1287323"/>
                  <a:pt x="658908" y="1299896"/>
                  <a:pt x="647700" y="1307368"/>
                </a:cubicBezTo>
                <a:cubicBezTo>
                  <a:pt x="638175" y="1313718"/>
                  <a:pt x="628283" y="1319549"/>
                  <a:pt x="619125" y="1326418"/>
                </a:cubicBezTo>
                <a:cubicBezTo>
                  <a:pt x="596917" y="1343075"/>
                  <a:pt x="574545" y="1360330"/>
                  <a:pt x="547688" y="1369281"/>
                </a:cubicBezTo>
                <a:cubicBezTo>
                  <a:pt x="503276" y="1384083"/>
                  <a:pt x="577057" y="1358344"/>
                  <a:pt x="509588" y="1388331"/>
                </a:cubicBezTo>
                <a:cubicBezTo>
                  <a:pt x="503607" y="1390989"/>
                  <a:pt x="496807" y="1391212"/>
                  <a:pt x="490538" y="1393093"/>
                </a:cubicBezTo>
                <a:cubicBezTo>
                  <a:pt x="480921" y="1395978"/>
                  <a:pt x="461963" y="1402618"/>
                  <a:pt x="461963" y="1402618"/>
                </a:cubicBezTo>
                <a:cubicBezTo>
                  <a:pt x="420229" y="1444352"/>
                  <a:pt x="473163" y="1393286"/>
                  <a:pt x="433388" y="1426431"/>
                </a:cubicBezTo>
                <a:cubicBezTo>
                  <a:pt x="428214" y="1430743"/>
                  <a:pt x="424274" y="1436406"/>
                  <a:pt x="419100" y="1440718"/>
                </a:cubicBezTo>
                <a:cubicBezTo>
                  <a:pt x="414703" y="1444382"/>
                  <a:pt x="409470" y="1446916"/>
                  <a:pt x="404813" y="1450243"/>
                </a:cubicBezTo>
                <a:cubicBezTo>
                  <a:pt x="399774" y="1453842"/>
                  <a:pt x="378962" y="1470313"/>
                  <a:pt x="371475" y="1474056"/>
                </a:cubicBezTo>
                <a:cubicBezTo>
                  <a:pt x="363829" y="1477879"/>
                  <a:pt x="355475" y="1480109"/>
                  <a:pt x="347663" y="1483581"/>
                </a:cubicBezTo>
                <a:cubicBezTo>
                  <a:pt x="341175" y="1486464"/>
                  <a:pt x="335205" y="1490469"/>
                  <a:pt x="328613" y="1493106"/>
                </a:cubicBezTo>
                <a:cubicBezTo>
                  <a:pt x="319291" y="1496835"/>
                  <a:pt x="309360" y="1498902"/>
                  <a:pt x="300038" y="1502631"/>
                </a:cubicBezTo>
                <a:cubicBezTo>
                  <a:pt x="293446" y="1505268"/>
                  <a:pt x="287636" y="1509663"/>
                  <a:pt x="280988" y="1512156"/>
                </a:cubicBezTo>
                <a:cubicBezTo>
                  <a:pt x="274859" y="1514454"/>
                  <a:pt x="268232" y="1515120"/>
                  <a:pt x="261938" y="1516918"/>
                </a:cubicBezTo>
                <a:cubicBezTo>
                  <a:pt x="214112" y="1530582"/>
                  <a:pt x="288151" y="1511557"/>
                  <a:pt x="228600" y="1526443"/>
                </a:cubicBezTo>
                <a:cubicBezTo>
                  <a:pt x="223838" y="1529618"/>
                  <a:pt x="219543" y="1533643"/>
                  <a:pt x="214313" y="1535968"/>
                </a:cubicBezTo>
                <a:cubicBezTo>
                  <a:pt x="205138" y="1540046"/>
                  <a:pt x="185738" y="1545493"/>
                  <a:pt x="185738" y="1545493"/>
                </a:cubicBezTo>
                <a:cubicBezTo>
                  <a:pt x="180975" y="1548668"/>
                  <a:pt x="176570" y="1552458"/>
                  <a:pt x="171450" y="1555018"/>
                </a:cubicBezTo>
                <a:cubicBezTo>
                  <a:pt x="166960" y="1557263"/>
                  <a:pt x="161083" y="1556645"/>
                  <a:pt x="157163" y="1559781"/>
                </a:cubicBezTo>
                <a:cubicBezTo>
                  <a:pt x="126390" y="1584400"/>
                  <a:pt x="169262" y="1566859"/>
                  <a:pt x="133350" y="1578831"/>
                </a:cubicBezTo>
                <a:cubicBezTo>
                  <a:pt x="128588" y="1583593"/>
                  <a:pt x="124667" y="1589382"/>
                  <a:pt x="119063" y="1593118"/>
                </a:cubicBezTo>
                <a:cubicBezTo>
                  <a:pt x="114886" y="1595903"/>
                  <a:pt x="109265" y="1595636"/>
                  <a:pt x="104775" y="1597881"/>
                </a:cubicBezTo>
                <a:cubicBezTo>
                  <a:pt x="99656" y="1600441"/>
                  <a:pt x="95458" y="1604566"/>
                  <a:pt x="90488" y="1607406"/>
                </a:cubicBezTo>
                <a:cubicBezTo>
                  <a:pt x="84324" y="1610928"/>
                  <a:pt x="77602" y="1613409"/>
                  <a:pt x="71438" y="1616931"/>
                </a:cubicBezTo>
                <a:cubicBezTo>
                  <a:pt x="66468" y="1619771"/>
                  <a:pt x="62270" y="1623896"/>
                  <a:pt x="57150" y="1626456"/>
                </a:cubicBezTo>
                <a:cubicBezTo>
                  <a:pt x="52660" y="1628701"/>
                  <a:pt x="47477" y="1629241"/>
                  <a:pt x="42863" y="1631218"/>
                </a:cubicBezTo>
                <a:cubicBezTo>
                  <a:pt x="36337" y="1634015"/>
                  <a:pt x="29977" y="1637221"/>
                  <a:pt x="23813" y="1640743"/>
                </a:cubicBezTo>
                <a:cubicBezTo>
                  <a:pt x="-16434" y="1663741"/>
                  <a:pt x="28912" y="1640574"/>
                  <a:pt x="0" y="1655031"/>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6934702" y="1802243"/>
            <a:ext cx="505302" cy="524637"/>
            <a:chOff x="4524774" y="5743598"/>
            <a:chExt cx="467832" cy="477158"/>
          </a:xfrm>
        </p:grpSpPr>
        <p:cxnSp>
          <p:nvCxnSpPr>
            <p:cNvPr id="28" name="Straight Connector 27"/>
            <p:cNvCxnSpPr/>
            <p:nvPr/>
          </p:nvCxnSpPr>
          <p:spPr>
            <a:xfrm flipH="1">
              <a:off x="4524774" y="5743598"/>
              <a:ext cx="467832" cy="4771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524774" y="5966460"/>
              <a:ext cx="115806" cy="25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9968317">
            <a:off x="8696981" y="2547883"/>
            <a:ext cx="505302" cy="524637"/>
            <a:chOff x="4524774" y="5743598"/>
            <a:chExt cx="467832" cy="477158"/>
          </a:xfrm>
        </p:grpSpPr>
        <p:cxnSp>
          <p:nvCxnSpPr>
            <p:cNvPr id="41" name="Straight Connector 40"/>
            <p:cNvCxnSpPr/>
            <p:nvPr/>
          </p:nvCxnSpPr>
          <p:spPr>
            <a:xfrm flipH="1">
              <a:off x="4524774" y="5743598"/>
              <a:ext cx="467832" cy="4771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524774" y="5966460"/>
              <a:ext cx="115806" cy="25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rot="19181140">
            <a:off x="7796938" y="1599912"/>
            <a:ext cx="1626693" cy="369332"/>
          </a:xfrm>
          <a:prstGeom prst="rect">
            <a:avLst/>
          </a:prstGeom>
          <a:solidFill>
            <a:schemeClr val="bg1"/>
          </a:solidFill>
        </p:spPr>
        <p:txBody>
          <a:bodyPr wrap="square" rtlCol="0">
            <a:spAutoFit/>
          </a:bodyPr>
          <a:lstStyle/>
          <a:p>
            <a:r>
              <a:rPr lang="en-US" b="1" dirty="0" smtClean="0"/>
              <a:t>Cornish nappe</a:t>
            </a:r>
            <a:endParaRPr lang="en-US" b="1" dirty="0"/>
          </a:p>
        </p:txBody>
      </p:sp>
    </p:spTree>
    <p:extLst>
      <p:ext uri="{BB962C8B-B14F-4D97-AF65-F5344CB8AC3E}">
        <p14:creationId xmlns:p14="http://schemas.microsoft.com/office/powerpoint/2010/main" val="22774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right)">
                                      <p:cBhvr>
                                        <p:cTn id="25" dur="500"/>
                                        <p:tgtEl>
                                          <p:spTgt spid="3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right)">
                                      <p:cBhvr>
                                        <p:cTn id="28" dur="500"/>
                                        <p:tgtEl>
                                          <p:spTgt spid="31"/>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animBg="1"/>
      <p:bldP spid="15" grpId="0" animBg="1"/>
      <p:bldP spid="16" grpId="0" animBg="1"/>
      <p:bldP spid="17" grpId="0" animBg="1"/>
      <p:bldP spid="31" grpId="0" animBg="1"/>
      <p:bldP spid="3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15229" y="5875495"/>
            <a:ext cx="1805302" cy="369332"/>
          </a:xfrm>
          <a:prstGeom prst="rect">
            <a:avLst/>
          </a:prstGeom>
          <a:noFill/>
        </p:spPr>
        <p:txBody>
          <a:bodyPr wrap="none" rtlCol="0">
            <a:spAutoFit/>
          </a:bodyPr>
          <a:lstStyle/>
          <a:p>
            <a:r>
              <a:rPr lang="en-US" dirty="0" smtClean="0"/>
              <a:t>Lyons et al., 1997</a:t>
            </a:r>
            <a:endParaRPr lang="en-US" dirty="0"/>
          </a:p>
        </p:txBody>
      </p:sp>
      <p:grpSp>
        <p:nvGrpSpPr>
          <p:cNvPr id="11" name="Group 10"/>
          <p:cNvGrpSpPr/>
          <p:nvPr/>
        </p:nvGrpSpPr>
        <p:grpSpPr>
          <a:xfrm>
            <a:off x="3024709" y="27472"/>
            <a:ext cx="5217248" cy="7730764"/>
            <a:chOff x="3024709" y="-682960"/>
            <a:chExt cx="5217248" cy="773076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682960"/>
              <a:ext cx="4584357" cy="7730764"/>
            </a:xfrm>
            <a:prstGeom prst="rect">
              <a:avLst/>
            </a:prstGeom>
          </p:spPr>
        </p:pic>
        <p:sp>
          <p:nvSpPr>
            <p:cNvPr id="7" name="TextBox 6"/>
            <p:cNvSpPr txBox="1"/>
            <p:nvPr/>
          </p:nvSpPr>
          <p:spPr>
            <a:xfrm>
              <a:off x="3024709" y="2991204"/>
              <a:ext cx="1265782" cy="646331"/>
            </a:xfrm>
            <a:prstGeom prst="rect">
              <a:avLst/>
            </a:prstGeom>
            <a:noFill/>
          </p:spPr>
          <p:txBody>
            <a:bodyPr wrap="square" rtlCol="0">
              <a:spAutoFit/>
            </a:bodyPr>
            <a:lstStyle/>
            <a:p>
              <a:r>
                <a:rPr lang="en-US" b="1" dirty="0" smtClean="0"/>
                <a:t>Piermont</a:t>
              </a:r>
            </a:p>
            <a:p>
              <a:r>
                <a:rPr lang="en-US" b="1" dirty="0" smtClean="0"/>
                <a:t>allochthon</a:t>
              </a:r>
              <a:endParaRPr lang="en-US" b="1" dirty="0"/>
            </a:p>
          </p:txBody>
        </p:sp>
        <p:grpSp>
          <p:nvGrpSpPr>
            <p:cNvPr id="8" name="Group 7"/>
            <p:cNvGrpSpPr/>
            <p:nvPr/>
          </p:nvGrpSpPr>
          <p:grpSpPr>
            <a:xfrm>
              <a:off x="6166966" y="-682960"/>
              <a:ext cx="1414048" cy="450738"/>
              <a:chOff x="3689580" y="4895223"/>
              <a:chExt cx="1414048" cy="450738"/>
            </a:xfrm>
          </p:grpSpPr>
          <p:sp>
            <p:nvSpPr>
              <p:cNvPr id="9" name="Oval 8"/>
              <p:cNvSpPr/>
              <p:nvPr/>
            </p:nvSpPr>
            <p:spPr>
              <a:xfrm>
                <a:off x="3689580" y="4895223"/>
                <a:ext cx="148266" cy="1390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837846" y="4976629"/>
                <a:ext cx="1265782" cy="369332"/>
              </a:xfrm>
              <a:prstGeom prst="rect">
                <a:avLst/>
              </a:prstGeom>
              <a:noFill/>
            </p:spPr>
            <p:txBody>
              <a:bodyPr wrap="square" rtlCol="0">
                <a:spAutoFit/>
              </a:bodyPr>
              <a:lstStyle/>
              <a:p>
                <a:r>
                  <a:rPr lang="en-US" b="1" dirty="0" smtClean="0"/>
                  <a:t>Woodsville</a:t>
                </a:r>
                <a:endParaRPr lang="en-US" b="1" dirty="0"/>
              </a:p>
            </p:txBody>
          </p:sp>
        </p:grpSp>
      </p:grpSp>
      <p:cxnSp>
        <p:nvCxnSpPr>
          <p:cNvPr id="13" name="Straight Arrow Connector 12"/>
          <p:cNvCxnSpPr/>
          <p:nvPr/>
        </p:nvCxnSpPr>
        <p:spPr>
          <a:xfrm flipV="1">
            <a:off x="4136065" y="3792427"/>
            <a:ext cx="1250323" cy="93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4241241" y="-138491"/>
            <a:ext cx="3607182" cy="7285165"/>
            <a:chOff x="4218381" y="295849"/>
            <a:chExt cx="3607182" cy="7285165"/>
          </a:xfrm>
        </p:grpSpPr>
        <p:grpSp>
          <p:nvGrpSpPr>
            <p:cNvPr id="92" name="Group 91"/>
            <p:cNvGrpSpPr/>
            <p:nvPr/>
          </p:nvGrpSpPr>
          <p:grpSpPr>
            <a:xfrm>
              <a:off x="4218381" y="295849"/>
              <a:ext cx="3607182" cy="7285165"/>
              <a:chOff x="4218381" y="295849"/>
              <a:chExt cx="3607182" cy="7285165"/>
            </a:xfrm>
          </p:grpSpPr>
          <p:sp>
            <p:nvSpPr>
              <p:cNvPr id="89" name="Freeform 88"/>
              <p:cNvSpPr/>
              <p:nvPr/>
            </p:nvSpPr>
            <p:spPr>
              <a:xfrm>
                <a:off x="4218381" y="295849"/>
                <a:ext cx="3607182" cy="7285165"/>
              </a:xfrm>
              <a:custGeom>
                <a:avLst/>
                <a:gdLst>
                  <a:gd name="connsiteX0" fmla="*/ 768289 w 3607182"/>
                  <a:gd name="connsiteY0" fmla="*/ 6679109 h 7285165"/>
                  <a:gd name="connsiteX1" fmla="*/ 768289 w 3607182"/>
                  <a:gd name="connsiteY1" fmla="*/ 6679109 h 7285165"/>
                  <a:gd name="connsiteX2" fmla="*/ 778921 w 3607182"/>
                  <a:gd name="connsiteY2" fmla="*/ 6583416 h 7285165"/>
                  <a:gd name="connsiteX3" fmla="*/ 800186 w 3607182"/>
                  <a:gd name="connsiteY3" fmla="*/ 6551518 h 7285165"/>
                  <a:gd name="connsiteX4" fmla="*/ 853349 w 3607182"/>
                  <a:gd name="connsiteY4" fmla="*/ 6445193 h 7285165"/>
                  <a:gd name="connsiteX5" fmla="*/ 874614 w 3607182"/>
                  <a:gd name="connsiteY5" fmla="*/ 6381398 h 7285165"/>
                  <a:gd name="connsiteX6" fmla="*/ 895879 w 3607182"/>
                  <a:gd name="connsiteY6" fmla="*/ 6349500 h 7285165"/>
                  <a:gd name="connsiteX7" fmla="*/ 917145 w 3607182"/>
                  <a:gd name="connsiteY7" fmla="*/ 6275072 h 7285165"/>
                  <a:gd name="connsiteX8" fmla="*/ 938410 w 3607182"/>
                  <a:gd name="connsiteY8" fmla="*/ 6243174 h 7285165"/>
                  <a:gd name="connsiteX9" fmla="*/ 970307 w 3607182"/>
                  <a:gd name="connsiteY9" fmla="*/ 6190011 h 7285165"/>
                  <a:gd name="connsiteX10" fmla="*/ 991572 w 3607182"/>
                  <a:gd name="connsiteY10" fmla="*/ 6147481 h 7285165"/>
                  <a:gd name="connsiteX11" fmla="*/ 1012838 w 3607182"/>
                  <a:gd name="connsiteY11" fmla="*/ 6126216 h 7285165"/>
                  <a:gd name="connsiteX12" fmla="*/ 1034103 w 3607182"/>
                  <a:gd name="connsiteY12" fmla="*/ 6094318 h 7285165"/>
                  <a:gd name="connsiteX13" fmla="*/ 1044735 w 3607182"/>
                  <a:gd name="connsiteY13" fmla="*/ 6019891 h 7285165"/>
                  <a:gd name="connsiteX14" fmla="*/ 1055368 w 3607182"/>
                  <a:gd name="connsiteY14" fmla="*/ 5987993 h 7285165"/>
                  <a:gd name="connsiteX15" fmla="*/ 1076633 w 3607182"/>
                  <a:gd name="connsiteY15" fmla="*/ 5775342 h 7285165"/>
                  <a:gd name="connsiteX16" fmla="*/ 1087266 w 3607182"/>
                  <a:gd name="connsiteY16" fmla="*/ 5647751 h 7285165"/>
                  <a:gd name="connsiteX17" fmla="*/ 1097898 w 3607182"/>
                  <a:gd name="connsiteY17" fmla="*/ 5615853 h 7285165"/>
                  <a:gd name="connsiteX18" fmla="*/ 1108531 w 3607182"/>
                  <a:gd name="connsiteY18" fmla="*/ 5530793 h 7285165"/>
                  <a:gd name="connsiteX19" fmla="*/ 1140428 w 3607182"/>
                  <a:gd name="connsiteY19" fmla="*/ 5371304 h 7285165"/>
                  <a:gd name="connsiteX20" fmla="*/ 1172326 w 3607182"/>
                  <a:gd name="connsiteY20" fmla="*/ 5307509 h 7285165"/>
                  <a:gd name="connsiteX21" fmla="*/ 1204224 w 3607182"/>
                  <a:gd name="connsiteY21" fmla="*/ 5286244 h 7285165"/>
                  <a:gd name="connsiteX22" fmla="*/ 1214856 w 3607182"/>
                  <a:gd name="connsiteY22" fmla="*/ 5211816 h 7285165"/>
                  <a:gd name="connsiteX23" fmla="*/ 1278652 w 3607182"/>
                  <a:gd name="connsiteY23" fmla="*/ 5105491 h 7285165"/>
                  <a:gd name="connsiteX24" fmla="*/ 1299917 w 3607182"/>
                  <a:gd name="connsiteY24" fmla="*/ 5073593 h 7285165"/>
                  <a:gd name="connsiteX25" fmla="*/ 1321182 w 3607182"/>
                  <a:gd name="connsiteY25" fmla="*/ 5041695 h 7285165"/>
                  <a:gd name="connsiteX26" fmla="*/ 1353079 w 3607182"/>
                  <a:gd name="connsiteY26" fmla="*/ 4988532 h 7285165"/>
                  <a:gd name="connsiteX27" fmla="*/ 1363712 w 3607182"/>
                  <a:gd name="connsiteY27" fmla="*/ 4956635 h 7285165"/>
                  <a:gd name="connsiteX28" fmla="*/ 1384977 w 3607182"/>
                  <a:gd name="connsiteY28" fmla="*/ 4924737 h 7285165"/>
                  <a:gd name="connsiteX29" fmla="*/ 1395610 w 3607182"/>
                  <a:gd name="connsiteY29" fmla="*/ 4892839 h 7285165"/>
                  <a:gd name="connsiteX30" fmla="*/ 1438140 w 3607182"/>
                  <a:gd name="connsiteY30" fmla="*/ 4829044 h 7285165"/>
                  <a:gd name="connsiteX31" fmla="*/ 1470038 w 3607182"/>
                  <a:gd name="connsiteY31" fmla="*/ 4754616 h 7285165"/>
                  <a:gd name="connsiteX32" fmla="*/ 1512568 w 3607182"/>
                  <a:gd name="connsiteY32" fmla="*/ 4680188 h 7285165"/>
                  <a:gd name="connsiteX33" fmla="*/ 1544466 w 3607182"/>
                  <a:gd name="connsiteY33" fmla="*/ 4627025 h 7285165"/>
                  <a:gd name="connsiteX34" fmla="*/ 1586996 w 3607182"/>
                  <a:gd name="connsiteY34" fmla="*/ 4563230 h 7285165"/>
                  <a:gd name="connsiteX35" fmla="*/ 1640159 w 3607182"/>
                  <a:gd name="connsiteY35" fmla="*/ 4467537 h 7285165"/>
                  <a:gd name="connsiteX36" fmla="*/ 1682689 w 3607182"/>
                  <a:gd name="connsiteY36" fmla="*/ 4403742 h 7285165"/>
                  <a:gd name="connsiteX37" fmla="*/ 1703954 w 3607182"/>
                  <a:gd name="connsiteY37" fmla="*/ 4371844 h 7285165"/>
                  <a:gd name="connsiteX38" fmla="*/ 1735852 w 3607182"/>
                  <a:gd name="connsiteY38" fmla="*/ 4350579 h 7285165"/>
                  <a:gd name="connsiteX39" fmla="*/ 1757117 w 3607182"/>
                  <a:gd name="connsiteY39" fmla="*/ 4318681 h 7285165"/>
                  <a:gd name="connsiteX40" fmla="*/ 1810279 w 3607182"/>
                  <a:gd name="connsiteY40" fmla="*/ 4265518 h 7285165"/>
                  <a:gd name="connsiteX41" fmla="*/ 1884707 w 3607182"/>
                  <a:gd name="connsiteY41" fmla="*/ 4212356 h 7285165"/>
                  <a:gd name="connsiteX42" fmla="*/ 1905972 w 3607182"/>
                  <a:gd name="connsiteY42" fmla="*/ 4180458 h 7285165"/>
                  <a:gd name="connsiteX43" fmla="*/ 1927238 w 3607182"/>
                  <a:gd name="connsiteY43" fmla="*/ 4159193 h 7285165"/>
                  <a:gd name="connsiteX44" fmla="*/ 1959135 w 3607182"/>
                  <a:gd name="connsiteY44" fmla="*/ 4052867 h 7285165"/>
                  <a:gd name="connsiteX45" fmla="*/ 1969768 w 3607182"/>
                  <a:gd name="connsiteY45" fmla="*/ 4020970 h 7285165"/>
                  <a:gd name="connsiteX46" fmla="*/ 1980400 w 3607182"/>
                  <a:gd name="connsiteY46" fmla="*/ 3935909 h 7285165"/>
                  <a:gd name="connsiteX47" fmla="*/ 2001666 w 3607182"/>
                  <a:gd name="connsiteY47" fmla="*/ 3755156 h 7285165"/>
                  <a:gd name="connsiteX48" fmla="*/ 2022931 w 3607182"/>
                  <a:gd name="connsiteY48" fmla="*/ 3691360 h 7285165"/>
                  <a:gd name="connsiteX49" fmla="*/ 2044196 w 3607182"/>
                  <a:gd name="connsiteY49" fmla="*/ 3616932 h 7285165"/>
                  <a:gd name="connsiteX50" fmla="*/ 2044196 w 3607182"/>
                  <a:gd name="connsiteY50" fmla="*/ 3234160 h 7285165"/>
                  <a:gd name="connsiteX51" fmla="*/ 2033563 w 3607182"/>
                  <a:gd name="connsiteY51" fmla="*/ 3202263 h 7285165"/>
                  <a:gd name="connsiteX52" fmla="*/ 2022931 w 3607182"/>
                  <a:gd name="connsiteY52" fmla="*/ 3117202 h 7285165"/>
                  <a:gd name="connsiteX53" fmla="*/ 2012298 w 3607182"/>
                  <a:gd name="connsiteY53" fmla="*/ 3085304 h 7285165"/>
                  <a:gd name="connsiteX54" fmla="*/ 2001666 w 3607182"/>
                  <a:gd name="connsiteY54" fmla="*/ 2893918 h 7285165"/>
                  <a:gd name="connsiteX55" fmla="*/ 2022931 w 3607182"/>
                  <a:gd name="connsiteY55" fmla="*/ 2755695 h 7285165"/>
                  <a:gd name="connsiteX56" fmla="*/ 2044196 w 3607182"/>
                  <a:gd name="connsiteY56" fmla="*/ 2691900 h 7285165"/>
                  <a:gd name="connsiteX57" fmla="*/ 2054828 w 3607182"/>
                  <a:gd name="connsiteY57" fmla="*/ 2660002 h 7285165"/>
                  <a:gd name="connsiteX58" fmla="*/ 2065461 w 3607182"/>
                  <a:gd name="connsiteY58" fmla="*/ 2628104 h 7285165"/>
                  <a:gd name="connsiteX59" fmla="*/ 2076093 w 3607182"/>
                  <a:gd name="connsiteY59" fmla="*/ 2500514 h 7285165"/>
                  <a:gd name="connsiteX60" fmla="*/ 2097359 w 3607182"/>
                  <a:gd name="connsiteY60" fmla="*/ 2468616 h 7285165"/>
                  <a:gd name="connsiteX61" fmla="*/ 2107991 w 3607182"/>
                  <a:gd name="connsiteY61" fmla="*/ 2436718 h 7285165"/>
                  <a:gd name="connsiteX62" fmla="*/ 2161154 w 3607182"/>
                  <a:gd name="connsiteY62" fmla="*/ 2372923 h 7285165"/>
                  <a:gd name="connsiteX63" fmla="*/ 2193052 w 3607182"/>
                  <a:gd name="connsiteY63" fmla="*/ 2351658 h 7285165"/>
                  <a:gd name="connsiteX64" fmla="*/ 2246214 w 3607182"/>
                  <a:gd name="connsiteY64" fmla="*/ 2298495 h 7285165"/>
                  <a:gd name="connsiteX65" fmla="*/ 2341907 w 3607182"/>
                  <a:gd name="connsiteY65" fmla="*/ 2266598 h 7285165"/>
                  <a:gd name="connsiteX66" fmla="*/ 2373805 w 3607182"/>
                  <a:gd name="connsiteY66" fmla="*/ 2255965 h 7285165"/>
                  <a:gd name="connsiteX67" fmla="*/ 2405703 w 3607182"/>
                  <a:gd name="connsiteY67" fmla="*/ 2234700 h 7285165"/>
                  <a:gd name="connsiteX68" fmla="*/ 2469498 w 3607182"/>
                  <a:gd name="connsiteY68" fmla="*/ 2213435 h 7285165"/>
                  <a:gd name="connsiteX69" fmla="*/ 2533293 w 3607182"/>
                  <a:gd name="connsiteY69" fmla="*/ 2181537 h 7285165"/>
                  <a:gd name="connsiteX70" fmla="*/ 2597089 w 3607182"/>
                  <a:gd name="connsiteY70" fmla="*/ 2128374 h 7285165"/>
                  <a:gd name="connsiteX71" fmla="*/ 2628986 w 3607182"/>
                  <a:gd name="connsiteY71" fmla="*/ 2107109 h 7285165"/>
                  <a:gd name="connsiteX72" fmla="*/ 2671517 w 3607182"/>
                  <a:gd name="connsiteY72" fmla="*/ 2043314 h 7285165"/>
                  <a:gd name="connsiteX73" fmla="*/ 2703414 w 3607182"/>
                  <a:gd name="connsiteY73" fmla="*/ 2011416 h 7285165"/>
                  <a:gd name="connsiteX74" fmla="*/ 2756577 w 3607182"/>
                  <a:gd name="connsiteY74" fmla="*/ 1958253 h 7285165"/>
                  <a:gd name="connsiteX75" fmla="*/ 2788475 w 3607182"/>
                  <a:gd name="connsiteY75" fmla="*/ 1894458 h 7285165"/>
                  <a:gd name="connsiteX76" fmla="*/ 2809740 w 3607182"/>
                  <a:gd name="connsiteY76" fmla="*/ 1830663 h 7285165"/>
                  <a:gd name="connsiteX77" fmla="*/ 2820372 w 3607182"/>
                  <a:gd name="connsiteY77" fmla="*/ 1798765 h 7285165"/>
                  <a:gd name="connsiteX78" fmla="*/ 2831005 w 3607182"/>
                  <a:gd name="connsiteY78" fmla="*/ 1766867 h 7285165"/>
                  <a:gd name="connsiteX79" fmla="*/ 2841638 w 3607182"/>
                  <a:gd name="connsiteY79" fmla="*/ 1724337 h 7285165"/>
                  <a:gd name="connsiteX80" fmla="*/ 2862903 w 3607182"/>
                  <a:gd name="connsiteY80" fmla="*/ 1660542 h 7285165"/>
                  <a:gd name="connsiteX81" fmla="*/ 2894800 w 3607182"/>
                  <a:gd name="connsiteY81" fmla="*/ 1618011 h 7285165"/>
                  <a:gd name="connsiteX82" fmla="*/ 2916066 w 3607182"/>
                  <a:gd name="connsiteY82" fmla="*/ 1554216 h 7285165"/>
                  <a:gd name="connsiteX83" fmla="*/ 2947963 w 3607182"/>
                  <a:gd name="connsiteY83" fmla="*/ 1479788 h 7285165"/>
                  <a:gd name="connsiteX84" fmla="*/ 2979861 w 3607182"/>
                  <a:gd name="connsiteY84" fmla="*/ 1458523 h 7285165"/>
                  <a:gd name="connsiteX85" fmla="*/ 3033024 w 3607182"/>
                  <a:gd name="connsiteY85" fmla="*/ 1373463 h 7285165"/>
                  <a:gd name="connsiteX86" fmla="*/ 3054289 w 3607182"/>
                  <a:gd name="connsiteY86" fmla="*/ 1341565 h 7285165"/>
                  <a:gd name="connsiteX87" fmla="*/ 3086186 w 3607182"/>
                  <a:gd name="connsiteY87" fmla="*/ 1309667 h 7285165"/>
                  <a:gd name="connsiteX88" fmla="*/ 3118084 w 3607182"/>
                  <a:gd name="connsiteY88" fmla="*/ 1256504 h 7285165"/>
                  <a:gd name="connsiteX89" fmla="*/ 3128717 w 3607182"/>
                  <a:gd name="connsiteY89" fmla="*/ 1224607 h 7285165"/>
                  <a:gd name="connsiteX90" fmla="*/ 3149982 w 3607182"/>
                  <a:gd name="connsiteY90" fmla="*/ 1192709 h 7285165"/>
                  <a:gd name="connsiteX91" fmla="*/ 3171247 w 3607182"/>
                  <a:gd name="connsiteY91" fmla="*/ 1118281 h 7285165"/>
                  <a:gd name="connsiteX92" fmla="*/ 3192512 w 3607182"/>
                  <a:gd name="connsiteY92" fmla="*/ 1086384 h 7285165"/>
                  <a:gd name="connsiteX93" fmla="*/ 3224410 w 3607182"/>
                  <a:gd name="connsiteY93" fmla="*/ 980058 h 7285165"/>
                  <a:gd name="connsiteX94" fmla="*/ 3235042 w 3607182"/>
                  <a:gd name="connsiteY94" fmla="*/ 948160 h 7285165"/>
                  <a:gd name="connsiteX95" fmla="*/ 3256307 w 3607182"/>
                  <a:gd name="connsiteY95" fmla="*/ 916263 h 7285165"/>
                  <a:gd name="connsiteX96" fmla="*/ 3298838 w 3607182"/>
                  <a:gd name="connsiteY96" fmla="*/ 852467 h 7285165"/>
                  <a:gd name="connsiteX97" fmla="*/ 3330735 w 3607182"/>
                  <a:gd name="connsiteY97" fmla="*/ 799304 h 7285165"/>
                  <a:gd name="connsiteX98" fmla="*/ 3341368 w 3607182"/>
                  <a:gd name="connsiteY98" fmla="*/ 767407 h 7285165"/>
                  <a:gd name="connsiteX99" fmla="*/ 3383898 w 3607182"/>
                  <a:gd name="connsiteY99" fmla="*/ 692979 h 7285165"/>
                  <a:gd name="connsiteX100" fmla="*/ 3394531 w 3607182"/>
                  <a:gd name="connsiteY100" fmla="*/ 661081 h 7285165"/>
                  <a:gd name="connsiteX101" fmla="*/ 3415796 w 3607182"/>
                  <a:gd name="connsiteY101" fmla="*/ 607918 h 7285165"/>
                  <a:gd name="connsiteX102" fmla="*/ 3426428 w 3607182"/>
                  <a:gd name="connsiteY102" fmla="*/ 576021 h 7285165"/>
                  <a:gd name="connsiteX103" fmla="*/ 3447693 w 3607182"/>
                  <a:gd name="connsiteY103" fmla="*/ 533491 h 7285165"/>
                  <a:gd name="connsiteX104" fmla="*/ 3468959 w 3607182"/>
                  <a:gd name="connsiteY104" fmla="*/ 469695 h 7285165"/>
                  <a:gd name="connsiteX105" fmla="*/ 3479591 w 3607182"/>
                  <a:gd name="connsiteY105" fmla="*/ 437798 h 7285165"/>
                  <a:gd name="connsiteX106" fmla="*/ 3522121 w 3607182"/>
                  <a:gd name="connsiteY106" fmla="*/ 352737 h 7285165"/>
                  <a:gd name="connsiteX107" fmla="*/ 3532754 w 3607182"/>
                  <a:gd name="connsiteY107" fmla="*/ 310207 h 7285165"/>
                  <a:gd name="connsiteX108" fmla="*/ 3554019 w 3607182"/>
                  <a:gd name="connsiteY108" fmla="*/ 278309 h 7285165"/>
                  <a:gd name="connsiteX109" fmla="*/ 3575284 w 3607182"/>
                  <a:gd name="connsiteY109" fmla="*/ 214514 h 7285165"/>
                  <a:gd name="connsiteX110" fmla="*/ 3596549 w 3607182"/>
                  <a:gd name="connsiteY110" fmla="*/ 140086 h 7285165"/>
                  <a:gd name="connsiteX111" fmla="*/ 3607182 w 3607182"/>
                  <a:gd name="connsiteY111" fmla="*/ 76291 h 7285165"/>
                  <a:gd name="connsiteX112" fmla="*/ 3596549 w 3607182"/>
                  <a:gd name="connsiteY112" fmla="*/ 12495 h 7285165"/>
                  <a:gd name="connsiteX113" fmla="*/ 3500856 w 3607182"/>
                  <a:gd name="connsiteY113" fmla="*/ 12495 h 7285165"/>
                  <a:gd name="connsiteX114" fmla="*/ 3426428 w 3607182"/>
                  <a:gd name="connsiteY114" fmla="*/ 97556 h 7285165"/>
                  <a:gd name="connsiteX115" fmla="*/ 3415796 w 3607182"/>
                  <a:gd name="connsiteY115" fmla="*/ 193249 h 7285165"/>
                  <a:gd name="connsiteX116" fmla="*/ 3383898 w 3607182"/>
                  <a:gd name="connsiteY116" fmla="*/ 288942 h 7285165"/>
                  <a:gd name="connsiteX117" fmla="*/ 3352000 w 3607182"/>
                  <a:gd name="connsiteY117" fmla="*/ 352737 h 7285165"/>
                  <a:gd name="connsiteX118" fmla="*/ 3330735 w 3607182"/>
                  <a:gd name="connsiteY118" fmla="*/ 448430 h 7285165"/>
                  <a:gd name="connsiteX119" fmla="*/ 3309470 w 3607182"/>
                  <a:gd name="connsiteY119" fmla="*/ 480328 h 7285165"/>
                  <a:gd name="connsiteX120" fmla="*/ 3298838 w 3607182"/>
                  <a:gd name="connsiteY120" fmla="*/ 512225 h 7285165"/>
                  <a:gd name="connsiteX121" fmla="*/ 3277572 w 3607182"/>
                  <a:gd name="connsiteY121" fmla="*/ 533491 h 7285165"/>
                  <a:gd name="connsiteX122" fmla="*/ 3256307 w 3607182"/>
                  <a:gd name="connsiteY122" fmla="*/ 565388 h 7285165"/>
                  <a:gd name="connsiteX123" fmla="*/ 3213777 w 3607182"/>
                  <a:gd name="connsiteY123" fmla="*/ 629184 h 7285165"/>
                  <a:gd name="connsiteX124" fmla="*/ 3181879 w 3607182"/>
                  <a:gd name="connsiteY124" fmla="*/ 692979 h 7285165"/>
                  <a:gd name="connsiteX125" fmla="*/ 3160614 w 3607182"/>
                  <a:gd name="connsiteY125" fmla="*/ 767407 h 7285165"/>
                  <a:gd name="connsiteX126" fmla="*/ 3139349 w 3607182"/>
                  <a:gd name="connsiteY126" fmla="*/ 831202 h 7285165"/>
                  <a:gd name="connsiteX127" fmla="*/ 3128717 w 3607182"/>
                  <a:gd name="connsiteY127" fmla="*/ 863100 h 7285165"/>
                  <a:gd name="connsiteX128" fmla="*/ 3118084 w 3607182"/>
                  <a:gd name="connsiteY128" fmla="*/ 894998 h 7285165"/>
                  <a:gd name="connsiteX129" fmla="*/ 3107452 w 3607182"/>
                  <a:gd name="connsiteY129" fmla="*/ 937528 h 7285165"/>
                  <a:gd name="connsiteX130" fmla="*/ 3086186 w 3607182"/>
                  <a:gd name="connsiteY130" fmla="*/ 1001323 h 7285165"/>
                  <a:gd name="connsiteX131" fmla="*/ 3054289 w 3607182"/>
                  <a:gd name="connsiteY131" fmla="*/ 1107649 h 7285165"/>
                  <a:gd name="connsiteX132" fmla="*/ 3043656 w 3607182"/>
                  <a:gd name="connsiteY132" fmla="*/ 1139546 h 7285165"/>
                  <a:gd name="connsiteX133" fmla="*/ 3033024 w 3607182"/>
                  <a:gd name="connsiteY133" fmla="*/ 1171444 h 7285165"/>
                  <a:gd name="connsiteX134" fmla="*/ 3011759 w 3607182"/>
                  <a:gd name="connsiteY134" fmla="*/ 1203342 h 7285165"/>
                  <a:gd name="connsiteX135" fmla="*/ 2990493 w 3607182"/>
                  <a:gd name="connsiteY135" fmla="*/ 1267137 h 7285165"/>
                  <a:gd name="connsiteX136" fmla="*/ 2947963 w 3607182"/>
                  <a:gd name="connsiteY136" fmla="*/ 1362830 h 7285165"/>
                  <a:gd name="connsiteX137" fmla="*/ 2905433 w 3607182"/>
                  <a:gd name="connsiteY137" fmla="*/ 1426625 h 7285165"/>
                  <a:gd name="connsiteX138" fmla="*/ 2873535 w 3607182"/>
                  <a:gd name="connsiteY138" fmla="*/ 1522318 h 7285165"/>
                  <a:gd name="connsiteX139" fmla="*/ 2862903 w 3607182"/>
                  <a:gd name="connsiteY139" fmla="*/ 1554216 h 7285165"/>
                  <a:gd name="connsiteX140" fmla="*/ 2841638 w 3607182"/>
                  <a:gd name="connsiteY140" fmla="*/ 1586114 h 7285165"/>
                  <a:gd name="connsiteX141" fmla="*/ 2831005 w 3607182"/>
                  <a:gd name="connsiteY141" fmla="*/ 1628644 h 7285165"/>
                  <a:gd name="connsiteX142" fmla="*/ 2799107 w 3607182"/>
                  <a:gd name="connsiteY142" fmla="*/ 1649909 h 7285165"/>
                  <a:gd name="connsiteX143" fmla="*/ 2767210 w 3607182"/>
                  <a:gd name="connsiteY143" fmla="*/ 1681807 h 7285165"/>
                  <a:gd name="connsiteX144" fmla="*/ 2745945 w 3607182"/>
                  <a:gd name="connsiteY144" fmla="*/ 1713704 h 7285165"/>
                  <a:gd name="connsiteX145" fmla="*/ 2724679 w 3607182"/>
                  <a:gd name="connsiteY145" fmla="*/ 1756235 h 7285165"/>
                  <a:gd name="connsiteX146" fmla="*/ 2671517 w 3607182"/>
                  <a:gd name="connsiteY146" fmla="*/ 1809398 h 7285165"/>
                  <a:gd name="connsiteX147" fmla="*/ 2628986 w 3607182"/>
                  <a:gd name="connsiteY147" fmla="*/ 1883825 h 7285165"/>
                  <a:gd name="connsiteX148" fmla="*/ 2586456 w 3607182"/>
                  <a:gd name="connsiteY148" fmla="*/ 1947621 h 7285165"/>
                  <a:gd name="connsiteX149" fmla="*/ 2543926 w 3607182"/>
                  <a:gd name="connsiteY149" fmla="*/ 2000784 h 7285165"/>
                  <a:gd name="connsiteX150" fmla="*/ 2490763 w 3607182"/>
                  <a:gd name="connsiteY150" fmla="*/ 2096477 h 7285165"/>
                  <a:gd name="connsiteX151" fmla="*/ 2448233 w 3607182"/>
                  <a:gd name="connsiteY151" fmla="*/ 2139007 h 7285165"/>
                  <a:gd name="connsiteX152" fmla="*/ 2426968 w 3607182"/>
                  <a:gd name="connsiteY152" fmla="*/ 2170904 h 7285165"/>
                  <a:gd name="connsiteX153" fmla="*/ 2405703 w 3607182"/>
                  <a:gd name="connsiteY153" fmla="*/ 2192170 h 7285165"/>
                  <a:gd name="connsiteX154" fmla="*/ 2363172 w 3607182"/>
                  <a:gd name="connsiteY154" fmla="*/ 2245332 h 7285165"/>
                  <a:gd name="connsiteX155" fmla="*/ 2299377 w 3607182"/>
                  <a:gd name="connsiteY155" fmla="*/ 2277230 h 7285165"/>
                  <a:gd name="connsiteX156" fmla="*/ 2288745 w 3607182"/>
                  <a:gd name="connsiteY156" fmla="*/ 2309128 h 7285165"/>
                  <a:gd name="connsiteX157" fmla="*/ 2256847 w 3607182"/>
                  <a:gd name="connsiteY157" fmla="*/ 2319760 h 7285165"/>
                  <a:gd name="connsiteX158" fmla="*/ 2224949 w 3607182"/>
                  <a:gd name="connsiteY158" fmla="*/ 2341025 h 7285165"/>
                  <a:gd name="connsiteX159" fmla="*/ 2161154 w 3607182"/>
                  <a:gd name="connsiteY159" fmla="*/ 2362291 h 7285165"/>
                  <a:gd name="connsiteX160" fmla="*/ 2139889 w 3607182"/>
                  <a:gd name="connsiteY160" fmla="*/ 2394188 h 7285165"/>
                  <a:gd name="connsiteX161" fmla="*/ 2097359 w 3607182"/>
                  <a:gd name="connsiteY161" fmla="*/ 2457984 h 7285165"/>
                  <a:gd name="connsiteX162" fmla="*/ 2065461 w 3607182"/>
                  <a:gd name="connsiteY162" fmla="*/ 2468616 h 7285165"/>
                  <a:gd name="connsiteX163" fmla="*/ 2022931 w 3607182"/>
                  <a:gd name="connsiteY163" fmla="*/ 2543044 h 7285165"/>
                  <a:gd name="connsiteX164" fmla="*/ 1969768 w 3607182"/>
                  <a:gd name="connsiteY164" fmla="*/ 2606839 h 7285165"/>
                  <a:gd name="connsiteX165" fmla="*/ 1959135 w 3607182"/>
                  <a:gd name="connsiteY165" fmla="*/ 2638737 h 7285165"/>
                  <a:gd name="connsiteX166" fmla="*/ 1927238 w 3607182"/>
                  <a:gd name="connsiteY166" fmla="*/ 2713165 h 7285165"/>
                  <a:gd name="connsiteX167" fmla="*/ 1905972 w 3607182"/>
                  <a:gd name="connsiteY167" fmla="*/ 2798225 h 7285165"/>
                  <a:gd name="connsiteX168" fmla="*/ 1884707 w 3607182"/>
                  <a:gd name="connsiteY168" fmla="*/ 2819491 h 7285165"/>
                  <a:gd name="connsiteX169" fmla="*/ 1831545 w 3607182"/>
                  <a:gd name="connsiteY169" fmla="*/ 2925816 h 7285165"/>
                  <a:gd name="connsiteX170" fmla="*/ 1799647 w 3607182"/>
                  <a:gd name="connsiteY170" fmla="*/ 3042774 h 7285165"/>
                  <a:gd name="connsiteX171" fmla="*/ 1789014 w 3607182"/>
                  <a:gd name="connsiteY171" fmla="*/ 3074672 h 7285165"/>
                  <a:gd name="connsiteX172" fmla="*/ 1767749 w 3607182"/>
                  <a:gd name="connsiteY172" fmla="*/ 3106570 h 7285165"/>
                  <a:gd name="connsiteX173" fmla="*/ 1789014 w 3607182"/>
                  <a:gd name="connsiteY173" fmla="*/ 3255425 h 7285165"/>
                  <a:gd name="connsiteX174" fmla="*/ 1810279 w 3607182"/>
                  <a:gd name="connsiteY174" fmla="*/ 3276691 h 7285165"/>
                  <a:gd name="connsiteX175" fmla="*/ 1831545 w 3607182"/>
                  <a:gd name="connsiteY175" fmla="*/ 3404281 h 7285165"/>
                  <a:gd name="connsiteX176" fmla="*/ 1852810 w 3607182"/>
                  <a:gd name="connsiteY176" fmla="*/ 3468077 h 7285165"/>
                  <a:gd name="connsiteX177" fmla="*/ 1863442 w 3607182"/>
                  <a:gd name="connsiteY177" fmla="*/ 3499974 h 7285165"/>
                  <a:gd name="connsiteX178" fmla="*/ 1874075 w 3607182"/>
                  <a:gd name="connsiteY178" fmla="*/ 3531872 h 7285165"/>
                  <a:gd name="connsiteX179" fmla="*/ 1863442 w 3607182"/>
                  <a:gd name="connsiteY179" fmla="*/ 3680728 h 7285165"/>
                  <a:gd name="connsiteX180" fmla="*/ 1842177 w 3607182"/>
                  <a:gd name="connsiteY180" fmla="*/ 3744523 h 7285165"/>
                  <a:gd name="connsiteX181" fmla="*/ 1831545 w 3607182"/>
                  <a:gd name="connsiteY181" fmla="*/ 3946542 h 7285165"/>
                  <a:gd name="connsiteX182" fmla="*/ 1820912 w 3607182"/>
                  <a:gd name="connsiteY182" fmla="*/ 3999704 h 7285165"/>
                  <a:gd name="connsiteX183" fmla="*/ 1810279 w 3607182"/>
                  <a:gd name="connsiteY183" fmla="*/ 4106030 h 7285165"/>
                  <a:gd name="connsiteX184" fmla="*/ 1735852 w 3607182"/>
                  <a:gd name="connsiteY184" fmla="*/ 4222988 h 7285165"/>
                  <a:gd name="connsiteX185" fmla="*/ 1714586 w 3607182"/>
                  <a:gd name="connsiteY185" fmla="*/ 4244253 h 7285165"/>
                  <a:gd name="connsiteX186" fmla="*/ 1693321 w 3607182"/>
                  <a:gd name="connsiteY186" fmla="*/ 4286784 h 7285165"/>
                  <a:gd name="connsiteX187" fmla="*/ 1661424 w 3607182"/>
                  <a:gd name="connsiteY187" fmla="*/ 4308049 h 7285165"/>
                  <a:gd name="connsiteX188" fmla="*/ 1650791 w 3607182"/>
                  <a:gd name="connsiteY188" fmla="*/ 4339946 h 7285165"/>
                  <a:gd name="connsiteX189" fmla="*/ 1586996 w 3607182"/>
                  <a:gd name="connsiteY189" fmla="*/ 4403742 h 7285165"/>
                  <a:gd name="connsiteX190" fmla="*/ 1533833 w 3607182"/>
                  <a:gd name="connsiteY190" fmla="*/ 4478170 h 7285165"/>
                  <a:gd name="connsiteX191" fmla="*/ 1491303 w 3607182"/>
                  <a:gd name="connsiteY191" fmla="*/ 4541965 h 7285165"/>
                  <a:gd name="connsiteX192" fmla="*/ 1470038 w 3607182"/>
                  <a:gd name="connsiteY192" fmla="*/ 4573863 h 7285165"/>
                  <a:gd name="connsiteX193" fmla="*/ 1459405 w 3607182"/>
                  <a:gd name="connsiteY193" fmla="*/ 4605760 h 7285165"/>
                  <a:gd name="connsiteX194" fmla="*/ 1427507 w 3607182"/>
                  <a:gd name="connsiteY194" fmla="*/ 4627025 h 7285165"/>
                  <a:gd name="connsiteX195" fmla="*/ 1416875 w 3607182"/>
                  <a:gd name="connsiteY195" fmla="*/ 4658923 h 7285165"/>
                  <a:gd name="connsiteX196" fmla="*/ 1395610 w 3607182"/>
                  <a:gd name="connsiteY196" fmla="*/ 4690821 h 7285165"/>
                  <a:gd name="connsiteX197" fmla="*/ 1384977 w 3607182"/>
                  <a:gd name="connsiteY197" fmla="*/ 4733351 h 7285165"/>
                  <a:gd name="connsiteX198" fmla="*/ 1363712 w 3607182"/>
                  <a:gd name="connsiteY198" fmla="*/ 4765249 h 7285165"/>
                  <a:gd name="connsiteX199" fmla="*/ 1353079 w 3607182"/>
                  <a:gd name="connsiteY199" fmla="*/ 4797146 h 7285165"/>
                  <a:gd name="connsiteX200" fmla="*/ 1331814 w 3607182"/>
                  <a:gd name="connsiteY200" fmla="*/ 4829044 h 7285165"/>
                  <a:gd name="connsiteX201" fmla="*/ 1310549 w 3607182"/>
                  <a:gd name="connsiteY201" fmla="*/ 4882207 h 7285165"/>
                  <a:gd name="connsiteX202" fmla="*/ 1268019 w 3607182"/>
                  <a:gd name="connsiteY202" fmla="*/ 4935370 h 7285165"/>
                  <a:gd name="connsiteX203" fmla="*/ 1236121 w 3607182"/>
                  <a:gd name="connsiteY203" fmla="*/ 5009798 h 7285165"/>
                  <a:gd name="connsiteX204" fmla="*/ 1193591 w 3607182"/>
                  <a:gd name="connsiteY204" fmla="*/ 5073593 h 7285165"/>
                  <a:gd name="connsiteX205" fmla="*/ 1172326 w 3607182"/>
                  <a:gd name="connsiteY205" fmla="*/ 5105491 h 7285165"/>
                  <a:gd name="connsiteX206" fmla="*/ 1129796 w 3607182"/>
                  <a:gd name="connsiteY206" fmla="*/ 5148021 h 7285165"/>
                  <a:gd name="connsiteX207" fmla="*/ 1055368 w 3607182"/>
                  <a:gd name="connsiteY207" fmla="*/ 5254346 h 7285165"/>
                  <a:gd name="connsiteX208" fmla="*/ 1012838 w 3607182"/>
                  <a:gd name="connsiteY208" fmla="*/ 5318142 h 7285165"/>
                  <a:gd name="connsiteX209" fmla="*/ 991572 w 3607182"/>
                  <a:gd name="connsiteY209" fmla="*/ 5350039 h 7285165"/>
                  <a:gd name="connsiteX210" fmla="*/ 959675 w 3607182"/>
                  <a:gd name="connsiteY210" fmla="*/ 5435100 h 7285165"/>
                  <a:gd name="connsiteX211" fmla="*/ 917145 w 3607182"/>
                  <a:gd name="connsiteY211" fmla="*/ 5498895 h 7285165"/>
                  <a:gd name="connsiteX212" fmla="*/ 927777 w 3607182"/>
                  <a:gd name="connsiteY212" fmla="*/ 5530793 h 7285165"/>
                  <a:gd name="connsiteX213" fmla="*/ 906512 w 3607182"/>
                  <a:gd name="connsiteY213" fmla="*/ 5594588 h 7285165"/>
                  <a:gd name="connsiteX214" fmla="*/ 863982 w 3607182"/>
                  <a:gd name="connsiteY214" fmla="*/ 5722179 h 7285165"/>
                  <a:gd name="connsiteX215" fmla="*/ 832084 w 3607182"/>
                  <a:gd name="connsiteY215" fmla="*/ 5796607 h 7285165"/>
                  <a:gd name="connsiteX216" fmla="*/ 789554 w 3607182"/>
                  <a:gd name="connsiteY216" fmla="*/ 5860402 h 7285165"/>
                  <a:gd name="connsiteX217" fmla="*/ 725759 w 3607182"/>
                  <a:gd name="connsiteY217" fmla="*/ 5924198 h 7285165"/>
                  <a:gd name="connsiteX218" fmla="*/ 661963 w 3607182"/>
                  <a:gd name="connsiteY218" fmla="*/ 6030523 h 7285165"/>
                  <a:gd name="connsiteX219" fmla="*/ 619433 w 3607182"/>
                  <a:gd name="connsiteY219" fmla="*/ 6094318 h 7285165"/>
                  <a:gd name="connsiteX220" fmla="*/ 598168 w 3607182"/>
                  <a:gd name="connsiteY220" fmla="*/ 6115584 h 7285165"/>
                  <a:gd name="connsiteX221" fmla="*/ 576903 w 3607182"/>
                  <a:gd name="connsiteY221" fmla="*/ 6158114 h 7285165"/>
                  <a:gd name="connsiteX222" fmla="*/ 545005 w 3607182"/>
                  <a:gd name="connsiteY222" fmla="*/ 6190011 h 7285165"/>
                  <a:gd name="connsiteX223" fmla="*/ 523740 w 3607182"/>
                  <a:gd name="connsiteY223" fmla="*/ 6221909 h 7285165"/>
                  <a:gd name="connsiteX224" fmla="*/ 491842 w 3607182"/>
                  <a:gd name="connsiteY224" fmla="*/ 6264439 h 7285165"/>
                  <a:gd name="connsiteX225" fmla="*/ 459945 w 3607182"/>
                  <a:gd name="connsiteY225" fmla="*/ 6296337 h 7285165"/>
                  <a:gd name="connsiteX226" fmla="*/ 417414 w 3607182"/>
                  <a:gd name="connsiteY226" fmla="*/ 6381398 h 7285165"/>
                  <a:gd name="connsiteX227" fmla="*/ 385517 w 3607182"/>
                  <a:gd name="connsiteY227" fmla="*/ 6434560 h 7285165"/>
                  <a:gd name="connsiteX228" fmla="*/ 353619 w 3607182"/>
                  <a:gd name="connsiteY228" fmla="*/ 6477091 h 7285165"/>
                  <a:gd name="connsiteX229" fmla="*/ 332354 w 3607182"/>
                  <a:gd name="connsiteY229" fmla="*/ 6508988 h 7285165"/>
                  <a:gd name="connsiteX230" fmla="*/ 300456 w 3607182"/>
                  <a:gd name="connsiteY230" fmla="*/ 6540886 h 7285165"/>
                  <a:gd name="connsiteX231" fmla="*/ 257926 w 3607182"/>
                  <a:gd name="connsiteY231" fmla="*/ 6604681 h 7285165"/>
                  <a:gd name="connsiteX232" fmla="*/ 247293 w 3607182"/>
                  <a:gd name="connsiteY232" fmla="*/ 6647211 h 7285165"/>
                  <a:gd name="connsiteX233" fmla="*/ 215396 w 3607182"/>
                  <a:gd name="connsiteY233" fmla="*/ 6679109 h 7285165"/>
                  <a:gd name="connsiteX234" fmla="*/ 183498 w 3607182"/>
                  <a:gd name="connsiteY234" fmla="*/ 6764170 h 7285165"/>
                  <a:gd name="connsiteX235" fmla="*/ 162233 w 3607182"/>
                  <a:gd name="connsiteY235" fmla="*/ 6806700 h 7285165"/>
                  <a:gd name="connsiteX236" fmla="*/ 151600 w 3607182"/>
                  <a:gd name="connsiteY236" fmla="*/ 6838598 h 7285165"/>
                  <a:gd name="connsiteX237" fmla="*/ 87805 w 3607182"/>
                  <a:gd name="connsiteY237" fmla="*/ 6944923 h 7285165"/>
                  <a:gd name="connsiteX238" fmla="*/ 66540 w 3607182"/>
                  <a:gd name="connsiteY238" fmla="*/ 7008718 h 7285165"/>
                  <a:gd name="connsiteX239" fmla="*/ 45275 w 3607182"/>
                  <a:gd name="connsiteY239" fmla="*/ 7072514 h 7285165"/>
                  <a:gd name="connsiteX240" fmla="*/ 34642 w 3607182"/>
                  <a:gd name="connsiteY240" fmla="*/ 7104411 h 7285165"/>
                  <a:gd name="connsiteX241" fmla="*/ 13377 w 3607182"/>
                  <a:gd name="connsiteY241" fmla="*/ 7125677 h 7285165"/>
                  <a:gd name="connsiteX242" fmla="*/ 162233 w 3607182"/>
                  <a:gd name="connsiteY242" fmla="*/ 7242635 h 7285165"/>
                  <a:gd name="connsiteX243" fmla="*/ 428047 w 3607182"/>
                  <a:gd name="connsiteY243" fmla="*/ 7285165 h 7285165"/>
                  <a:gd name="connsiteX244" fmla="*/ 470577 w 3607182"/>
                  <a:gd name="connsiteY244" fmla="*/ 7263900 h 7285165"/>
                  <a:gd name="connsiteX245" fmla="*/ 481210 w 3607182"/>
                  <a:gd name="connsiteY245" fmla="*/ 7232002 h 7285165"/>
                  <a:gd name="connsiteX246" fmla="*/ 502475 w 3607182"/>
                  <a:gd name="connsiteY246" fmla="*/ 7200104 h 7285165"/>
                  <a:gd name="connsiteX247" fmla="*/ 523740 w 3607182"/>
                  <a:gd name="connsiteY247" fmla="*/ 7072514 h 7285165"/>
                  <a:gd name="connsiteX248" fmla="*/ 555638 w 3607182"/>
                  <a:gd name="connsiteY248" fmla="*/ 6987453 h 7285165"/>
                  <a:gd name="connsiteX249" fmla="*/ 608800 w 3607182"/>
                  <a:gd name="connsiteY249" fmla="*/ 6891760 h 7285165"/>
                  <a:gd name="connsiteX250" fmla="*/ 619433 w 3607182"/>
                  <a:gd name="connsiteY250" fmla="*/ 6859863 h 7285165"/>
                  <a:gd name="connsiteX251" fmla="*/ 672596 w 3607182"/>
                  <a:gd name="connsiteY251" fmla="*/ 6785435 h 7285165"/>
                  <a:gd name="connsiteX252" fmla="*/ 715126 w 3607182"/>
                  <a:gd name="connsiteY252" fmla="*/ 6721639 h 7285165"/>
                  <a:gd name="connsiteX253" fmla="*/ 768289 w 3607182"/>
                  <a:gd name="connsiteY253" fmla="*/ 6679109 h 728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3607182" h="7285165">
                    <a:moveTo>
                      <a:pt x="768289" y="6679109"/>
                    </a:moveTo>
                    <a:lnTo>
                      <a:pt x="768289" y="6679109"/>
                    </a:lnTo>
                    <a:cubicBezTo>
                      <a:pt x="771833" y="6647211"/>
                      <a:pt x="771137" y="6614552"/>
                      <a:pt x="778921" y="6583416"/>
                    </a:cubicBezTo>
                    <a:cubicBezTo>
                      <a:pt x="782020" y="6571019"/>
                      <a:pt x="794996" y="6563195"/>
                      <a:pt x="800186" y="6551518"/>
                    </a:cubicBezTo>
                    <a:cubicBezTo>
                      <a:pt x="849039" y="6441600"/>
                      <a:pt x="790624" y="6528828"/>
                      <a:pt x="853349" y="6445193"/>
                    </a:cubicBezTo>
                    <a:cubicBezTo>
                      <a:pt x="860437" y="6423928"/>
                      <a:pt x="862180" y="6400049"/>
                      <a:pt x="874614" y="6381398"/>
                    </a:cubicBezTo>
                    <a:cubicBezTo>
                      <a:pt x="881702" y="6370765"/>
                      <a:pt x="890164" y="6360930"/>
                      <a:pt x="895879" y="6349500"/>
                    </a:cubicBezTo>
                    <a:cubicBezTo>
                      <a:pt x="916571" y="6308115"/>
                      <a:pt x="896703" y="6322769"/>
                      <a:pt x="917145" y="6275072"/>
                    </a:cubicBezTo>
                    <a:cubicBezTo>
                      <a:pt x="922179" y="6263326"/>
                      <a:pt x="931322" y="6253807"/>
                      <a:pt x="938410" y="6243174"/>
                    </a:cubicBezTo>
                    <a:cubicBezTo>
                      <a:pt x="963089" y="6169135"/>
                      <a:pt x="931388" y="6248390"/>
                      <a:pt x="970307" y="6190011"/>
                    </a:cubicBezTo>
                    <a:cubicBezTo>
                      <a:pt x="979099" y="6176823"/>
                      <a:pt x="982780" y="6160669"/>
                      <a:pt x="991572" y="6147481"/>
                    </a:cubicBezTo>
                    <a:cubicBezTo>
                      <a:pt x="997133" y="6139140"/>
                      <a:pt x="1006576" y="6134044"/>
                      <a:pt x="1012838" y="6126216"/>
                    </a:cubicBezTo>
                    <a:cubicBezTo>
                      <a:pt x="1020821" y="6116237"/>
                      <a:pt x="1027015" y="6104951"/>
                      <a:pt x="1034103" y="6094318"/>
                    </a:cubicBezTo>
                    <a:cubicBezTo>
                      <a:pt x="1037647" y="6069509"/>
                      <a:pt x="1039820" y="6044465"/>
                      <a:pt x="1044735" y="6019891"/>
                    </a:cubicBezTo>
                    <a:cubicBezTo>
                      <a:pt x="1046933" y="6008901"/>
                      <a:pt x="1054195" y="5999139"/>
                      <a:pt x="1055368" y="5987993"/>
                    </a:cubicBezTo>
                    <a:cubicBezTo>
                      <a:pt x="1080555" y="5748717"/>
                      <a:pt x="1048710" y="5887028"/>
                      <a:pt x="1076633" y="5775342"/>
                    </a:cubicBezTo>
                    <a:cubicBezTo>
                      <a:pt x="1080177" y="5732812"/>
                      <a:pt x="1081626" y="5690054"/>
                      <a:pt x="1087266" y="5647751"/>
                    </a:cubicBezTo>
                    <a:cubicBezTo>
                      <a:pt x="1088747" y="5636642"/>
                      <a:pt x="1095893" y="5626880"/>
                      <a:pt x="1097898" y="5615853"/>
                    </a:cubicBezTo>
                    <a:cubicBezTo>
                      <a:pt x="1103009" y="5587740"/>
                      <a:pt x="1105192" y="5559171"/>
                      <a:pt x="1108531" y="5530793"/>
                    </a:cubicBezTo>
                    <a:cubicBezTo>
                      <a:pt x="1122830" y="5409249"/>
                      <a:pt x="1108182" y="5468042"/>
                      <a:pt x="1140428" y="5371304"/>
                    </a:cubicBezTo>
                    <a:cubicBezTo>
                      <a:pt x="1149075" y="5345363"/>
                      <a:pt x="1151716" y="5328119"/>
                      <a:pt x="1172326" y="5307509"/>
                    </a:cubicBezTo>
                    <a:cubicBezTo>
                      <a:pt x="1181362" y="5298473"/>
                      <a:pt x="1193591" y="5293332"/>
                      <a:pt x="1204224" y="5286244"/>
                    </a:cubicBezTo>
                    <a:cubicBezTo>
                      <a:pt x="1207768" y="5261435"/>
                      <a:pt x="1208262" y="5235994"/>
                      <a:pt x="1214856" y="5211816"/>
                    </a:cubicBezTo>
                    <a:cubicBezTo>
                      <a:pt x="1222401" y="5184150"/>
                      <a:pt x="1267882" y="5121646"/>
                      <a:pt x="1278652" y="5105491"/>
                    </a:cubicBezTo>
                    <a:lnTo>
                      <a:pt x="1299917" y="5073593"/>
                    </a:lnTo>
                    <a:lnTo>
                      <a:pt x="1321182" y="5041695"/>
                    </a:lnTo>
                    <a:cubicBezTo>
                      <a:pt x="1351298" y="4951344"/>
                      <a:pt x="1309297" y="5061502"/>
                      <a:pt x="1353079" y="4988532"/>
                    </a:cubicBezTo>
                    <a:cubicBezTo>
                      <a:pt x="1358845" y="4978922"/>
                      <a:pt x="1358700" y="4966659"/>
                      <a:pt x="1363712" y="4956635"/>
                    </a:cubicBezTo>
                    <a:cubicBezTo>
                      <a:pt x="1369427" y="4945205"/>
                      <a:pt x="1379262" y="4936167"/>
                      <a:pt x="1384977" y="4924737"/>
                    </a:cubicBezTo>
                    <a:cubicBezTo>
                      <a:pt x="1389989" y="4914712"/>
                      <a:pt x="1390167" y="4902636"/>
                      <a:pt x="1395610" y="4892839"/>
                    </a:cubicBezTo>
                    <a:cubicBezTo>
                      <a:pt x="1408022" y="4870498"/>
                      <a:pt x="1426710" y="4851903"/>
                      <a:pt x="1438140" y="4829044"/>
                    </a:cubicBezTo>
                    <a:cubicBezTo>
                      <a:pt x="1508666" y="4687992"/>
                      <a:pt x="1423103" y="4864129"/>
                      <a:pt x="1470038" y="4754616"/>
                    </a:cubicBezTo>
                    <a:cubicBezTo>
                      <a:pt x="1486226" y="4716844"/>
                      <a:pt x="1491212" y="4712223"/>
                      <a:pt x="1512568" y="4680188"/>
                    </a:cubicBezTo>
                    <a:cubicBezTo>
                      <a:pt x="1542686" y="4589832"/>
                      <a:pt x="1500681" y="4699999"/>
                      <a:pt x="1544466" y="4627025"/>
                    </a:cubicBezTo>
                    <a:cubicBezTo>
                      <a:pt x="1590630" y="4550086"/>
                      <a:pt x="1505880" y="4644346"/>
                      <a:pt x="1586996" y="4563230"/>
                    </a:cubicBezTo>
                    <a:cubicBezTo>
                      <a:pt x="1605710" y="4507085"/>
                      <a:pt x="1591410" y="4540659"/>
                      <a:pt x="1640159" y="4467537"/>
                    </a:cubicBezTo>
                    <a:lnTo>
                      <a:pt x="1682689" y="4403742"/>
                    </a:lnTo>
                    <a:cubicBezTo>
                      <a:pt x="1689777" y="4393109"/>
                      <a:pt x="1693321" y="4378932"/>
                      <a:pt x="1703954" y="4371844"/>
                    </a:cubicBezTo>
                    <a:lnTo>
                      <a:pt x="1735852" y="4350579"/>
                    </a:lnTo>
                    <a:cubicBezTo>
                      <a:pt x="1742940" y="4339946"/>
                      <a:pt x="1748702" y="4328298"/>
                      <a:pt x="1757117" y="4318681"/>
                    </a:cubicBezTo>
                    <a:cubicBezTo>
                      <a:pt x="1773620" y="4299820"/>
                      <a:pt x="1790230" y="4280554"/>
                      <a:pt x="1810279" y="4265518"/>
                    </a:cubicBezTo>
                    <a:cubicBezTo>
                      <a:pt x="1863033" y="4225954"/>
                      <a:pt x="1838065" y="4243451"/>
                      <a:pt x="1884707" y="4212356"/>
                    </a:cubicBezTo>
                    <a:cubicBezTo>
                      <a:pt x="1891795" y="4201723"/>
                      <a:pt x="1897989" y="4190437"/>
                      <a:pt x="1905972" y="4180458"/>
                    </a:cubicBezTo>
                    <a:cubicBezTo>
                      <a:pt x="1912234" y="4172630"/>
                      <a:pt x="1922755" y="4168159"/>
                      <a:pt x="1927238" y="4159193"/>
                    </a:cubicBezTo>
                    <a:cubicBezTo>
                      <a:pt x="1944086" y="4125497"/>
                      <a:pt x="1948959" y="4088483"/>
                      <a:pt x="1959135" y="4052867"/>
                    </a:cubicBezTo>
                    <a:cubicBezTo>
                      <a:pt x="1962214" y="4042091"/>
                      <a:pt x="1966224" y="4031602"/>
                      <a:pt x="1969768" y="4020970"/>
                    </a:cubicBezTo>
                    <a:cubicBezTo>
                      <a:pt x="1973312" y="3992616"/>
                      <a:pt x="1977409" y="3964326"/>
                      <a:pt x="1980400" y="3935909"/>
                    </a:cubicBezTo>
                    <a:cubicBezTo>
                      <a:pt x="1985147" y="3890816"/>
                      <a:pt x="1988914" y="3806165"/>
                      <a:pt x="2001666" y="3755156"/>
                    </a:cubicBezTo>
                    <a:cubicBezTo>
                      <a:pt x="2007103" y="3733410"/>
                      <a:pt x="2017495" y="3713106"/>
                      <a:pt x="2022931" y="3691360"/>
                    </a:cubicBezTo>
                    <a:cubicBezTo>
                      <a:pt x="2036281" y="3637957"/>
                      <a:pt x="2028942" y="3662693"/>
                      <a:pt x="2044196" y="3616932"/>
                    </a:cubicBezTo>
                    <a:cubicBezTo>
                      <a:pt x="2056646" y="3430176"/>
                      <a:pt x="2061751" y="3444824"/>
                      <a:pt x="2044196" y="3234160"/>
                    </a:cubicBezTo>
                    <a:cubicBezTo>
                      <a:pt x="2043265" y="3222991"/>
                      <a:pt x="2037107" y="3212895"/>
                      <a:pt x="2033563" y="3202263"/>
                    </a:cubicBezTo>
                    <a:cubicBezTo>
                      <a:pt x="2030019" y="3173909"/>
                      <a:pt x="2028042" y="3145315"/>
                      <a:pt x="2022931" y="3117202"/>
                    </a:cubicBezTo>
                    <a:cubicBezTo>
                      <a:pt x="2020926" y="3106175"/>
                      <a:pt x="2013361" y="3096461"/>
                      <a:pt x="2012298" y="3085304"/>
                    </a:cubicBezTo>
                    <a:cubicBezTo>
                      <a:pt x="2006240" y="3021698"/>
                      <a:pt x="2005210" y="2957713"/>
                      <a:pt x="2001666" y="2893918"/>
                    </a:cubicBezTo>
                    <a:cubicBezTo>
                      <a:pt x="2003916" y="2878170"/>
                      <a:pt x="2018011" y="2775373"/>
                      <a:pt x="2022931" y="2755695"/>
                    </a:cubicBezTo>
                    <a:cubicBezTo>
                      <a:pt x="2028368" y="2733949"/>
                      <a:pt x="2037108" y="2713165"/>
                      <a:pt x="2044196" y="2691900"/>
                    </a:cubicBezTo>
                    <a:lnTo>
                      <a:pt x="2054828" y="2660002"/>
                    </a:lnTo>
                    <a:lnTo>
                      <a:pt x="2065461" y="2628104"/>
                    </a:lnTo>
                    <a:cubicBezTo>
                      <a:pt x="2069005" y="2585574"/>
                      <a:pt x="2067723" y="2542363"/>
                      <a:pt x="2076093" y="2500514"/>
                    </a:cubicBezTo>
                    <a:cubicBezTo>
                      <a:pt x="2078599" y="2487983"/>
                      <a:pt x="2091644" y="2480046"/>
                      <a:pt x="2097359" y="2468616"/>
                    </a:cubicBezTo>
                    <a:cubicBezTo>
                      <a:pt x="2102371" y="2458591"/>
                      <a:pt x="2102979" y="2446743"/>
                      <a:pt x="2107991" y="2436718"/>
                    </a:cubicBezTo>
                    <a:cubicBezTo>
                      <a:pt x="2119938" y="2412823"/>
                      <a:pt x="2141000" y="2389718"/>
                      <a:pt x="2161154" y="2372923"/>
                    </a:cubicBezTo>
                    <a:cubicBezTo>
                      <a:pt x="2170971" y="2364742"/>
                      <a:pt x="2182419" y="2358746"/>
                      <a:pt x="2193052" y="2351658"/>
                    </a:cubicBezTo>
                    <a:cubicBezTo>
                      <a:pt x="2212451" y="2322559"/>
                      <a:pt x="2212638" y="2313417"/>
                      <a:pt x="2246214" y="2298495"/>
                    </a:cubicBezTo>
                    <a:cubicBezTo>
                      <a:pt x="2246221" y="2298492"/>
                      <a:pt x="2325954" y="2271916"/>
                      <a:pt x="2341907" y="2266598"/>
                    </a:cubicBezTo>
                    <a:cubicBezTo>
                      <a:pt x="2352540" y="2263054"/>
                      <a:pt x="2364479" y="2262182"/>
                      <a:pt x="2373805" y="2255965"/>
                    </a:cubicBezTo>
                    <a:cubicBezTo>
                      <a:pt x="2384438" y="2248877"/>
                      <a:pt x="2394026" y="2239890"/>
                      <a:pt x="2405703" y="2234700"/>
                    </a:cubicBezTo>
                    <a:cubicBezTo>
                      <a:pt x="2426186" y="2225596"/>
                      <a:pt x="2469498" y="2213435"/>
                      <a:pt x="2469498" y="2213435"/>
                    </a:cubicBezTo>
                    <a:cubicBezTo>
                      <a:pt x="2560914" y="2152492"/>
                      <a:pt x="2445252" y="2225558"/>
                      <a:pt x="2533293" y="2181537"/>
                    </a:cubicBezTo>
                    <a:cubicBezTo>
                      <a:pt x="2572893" y="2161737"/>
                      <a:pt x="2561814" y="2157770"/>
                      <a:pt x="2597089" y="2128374"/>
                    </a:cubicBezTo>
                    <a:cubicBezTo>
                      <a:pt x="2606906" y="2120193"/>
                      <a:pt x="2618354" y="2114197"/>
                      <a:pt x="2628986" y="2107109"/>
                    </a:cubicBezTo>
                    <a:cubicBezTo>
                      <a:pt x="2643163" y="2085844"/>
                      <a:pt x="2653445" y="2061386"/>
                      <a:pt x="2671517" y="2043314"/>
                    </a:cubicBezTo>
                    <a:cubicBezTo>
                      <a:pt x="2682149" y="2032681"/>
                      <a:pt x="2694674" y="2023652"/>
                      <a:pt x="2703414" y="2011416"/>
                    </a:cubicBezTo>
                    <a:cubicBezTo>
                      <a:pt x="2744472" y="1953934"/>
                      <a:pt x="2699191" y="1977382"/>
                      <a:pt x="2756577" y="1958253"/>
                    </a:cubicBezTo>
                    <a:cubicBezTo>
                      <a:pt x="2795360" y="1841912"/>
                      <a:pt x="2733505" y="2018142"/>
                      <a:pt x="2788475" y="1894458"/>
                    </a:cubicBezTo>
                    <a:cubicBezTo>
                      <a:pt x="2797579" y="1873975"/>
                      <a:pt x="2802652" y="1851928"/>
                      <a:pt x="2809740" y="1830663"/>
                    </a:cubicBezTo>
                    <a:lnTo>
                      <a:pt x="2820372" y="1798765"/>
                    </a:lnTo>
                    <a:cubicBezTo>
                      <a:pt x="2823916" y="1788132"/>
                      <a:pt x="2828287" y="1777740"/>
                      <a:pt x="2831005" y="1766867"/>
                    </a:cubicBezTo>
                    <a:cubicBezTo>
                      <a:pt x="2834549" y="1752690"/>
                      <a:pt x="2837439" y="1738334"/>
                      <a:pt x="2841638" y="1724337"/>
                    </a:cubicBezTo>
                    <a:cubicBezTo>
                      <a:pt x="2848079" y="1702867"/>
                      <a:pt x="2849454" y="1678474"/>
                      <a:pt x="2862903" y="1660542"/>
                    </a:cubicBezTo>
                    <a:lnTo>
                      <a:pt x="2894800" y="1618011"/>
                    </a:lnTo>
                    <a:lnTo>
                      <a:pt x="2916066" y="1554216"/>
                    </a:lnTo>
                    <a:cubicBezTo>
                      <a:pt x="2923453" y="1532054"/>
                      <a:pt x="2933362" y="1497309"/>
                      <a:pt x="2947963" y="1479788"/>
                    </a:cubicBezTo>
                    <a:cubicBezTo>
                      <a:pt x="2956144" y="1469971"/>
                      <a:pt x="2969228" y="1465611"/>
                      <a:pt x="2979861" y="1458523"/>
                    </a:cubicBezTo>
                    <a:cubicBezTo>
                      <a:pt x="3005167" y="1382605"/>
                      <a:pt x="2982475" y="1407162"/>
                      <a:pt x="3033024" y="1373463"/>
                    </a:cubicBezTo>
                    <a:cubicBezTo>
                      <a:pt x="3040112" y="1362830"/>
                      <a:pt x="3046108" y="1351382"/>
                      <a:pt x="3054289" y="1341565"/>
                    </a:cubicBezTo>
                    <a:cubicBezTo>
                      <a:pt x="3063915" y="1330013"/>
                      <a:pt x="3077845" y="1322178"/>
                      <a:pt x="3086186" y="1309667"/>
                    </a:cubicBezTo>
                    <a:cubicBezTo>
                      <a:pt x="3141398" y="1226849"/>
                      <a:pt x="3051856" y="1322735"/>
                      <a:pt x="3118084" y="1256504"/>
                    </a:cubicBezTo>
                    <a:cubicBezTo>
                      <a:pt x="3121628" y="1245872"/>
                      <a:pt x="3123705" y="1234631"/>
                      <a:pt x="3128717" y="1224607"/>
                    </a:cubicBezTo>
                    <a:cubicBezTo>
                      <a:pt x="3134432" y="1213177"/>
                      <a:pt x="3144948" y="1204455"/>
                      <a:pt x="3149982" y="1192709"/>
                    </a:cubicBezTo>
                    <a:cubicBezTo>
                      <a:pt x="3170425" y="1145008"/>
                      <a:pt x="3150553" y="1159669"/>
                      <a:pt x="3171247" y="1118281"/>
                    </a:cubicBezTo>
                    <a:cubicBezTo>
                      <a:pt x="3176962" y="1106852"/>
                      <a:pt x="3185424" y="1097016"/>
                      <a:pt x="3192512" y="1086384"/>
                    </a:cubicBezTo>
                    <a:cubicBezTo>
                      <a:pt x="3208583" y="1022103"/>
                      <a:pt x="3198522" y="1057723"/>
                      <a:pt x="3224410" y="980058"/>
                    </a:cubicBezTo>
                    <a:cubicBezTo>
                      <a:pt x="3227954" y="969425"/>
                      <a:pt x="3228825" y="957485"/>
                      <a:pt x="3235042" y="948160"/>
                    </a:cubicBezTo>
                    <a:cubicBezTo>
                      <a:pt x="3242130" y="937528"/>
                      <a:pt x="3249967" y="927358"/>
                      <a:pt x="3256307" y="916263"/>
                    </a:cubicBezTo>
                    <a:cubicBezTo>
                      <a:pt x="3290638" y="856183"/>
                      <a:pt x="3260935" y="890368"/>
                      <a:pt x="3298838" y="852467"/>
                    </a:cubicBezTo>
                    <a:cubicBezTo>
                      <a:pt x="3328954" y="762116"/>
                      <a:pt x="3286953" y="872274"/>
                      <a:pt x="3330735" y="799304"/>
                    </a:cubicBezTo>
                    <a:cubicBezTo>
                      <a:pt x="3336501" y="789694"/>
                      <a:pt x="3336953" y="777708"/>
                      <a:pt x="3341368" y="767407"/>
                    </a:cubicBezTo>
                    <a:cubicBezTo>
                      <a:pt x="3397295" y="636914"/>
                      <a:pt x="3330503" y="799769"/>
                      <a:pt x="3383898" y="692979"/>
                    </a:cubicBezTo>
                    <a:cubicBezTo>
                      <a:pt x="3388910" y="682954"/>
                      <a:pt x="3390596" y="671575"/>
                      <a:pt x="3394531" y="661081"/>
                    </a:cubicBezTo>
                    <a:cubicBezTo>
                      <a:pt x="3401233" y="643210"/>
                      <a:pt x="3409095" y="625789"/>
                      <a:pt x="3415796" y="607918"/>
                    </a:cubicBezTo>
                    <a:cubicBezTo>
                      <a:pt x="3419731" y="597424"/>
                      <a:pt x="3422013" y="586322"/>
                      <a:pt x="3426428" y="576021"/>
                    </a:cubicBezTo>
                    <a:cubicBezTo>
                      <a:pt x="3432672" y="561453"/>
                      <a:pt x="3441806" y="548207"/>
                      <a:pt x="3447693" y="533491"/>
                    </a:cubicBezTo>
                    <a:cubicBezTo>
                      <a:pt x="3456018" y="512679"/>
                      <a:pt x="3461870" y="490960"/>
                      <a:pt x="3468959" y="469695"/>
                    </a:cubicBezTo>
                    <a:cubicBezTo>
                      <a:pt x="3472503" y="459063"/>
                      <a:pt x="3473374" y="447123"/>
                      <a:pt x="3479591" y="437798"/>
                    </a:cubicBezTo>
                    <a:cubicBezTo>
                      <a:pt x="3505638" y="398726"/>
                      <a:pt x="3504780" y="404760"/>
                      <a:pt x="3522121" y="352737"/>
                    </a:cubicBezTo>
                    <a:cubicBezTo>
                      <a:pt x="3526742" y="338874"/>
                      <a:pt x="3526998" y="323638"/>
                      <a:pt x="3532754" y="310207"/>
                    </a:cubicBezTo>
                    <a:cubicBezTo>
                      <a:pt x="3537788" y="298461"/>
                      <a:pt x="3548829" y="289986"/>
                      <a:pt x="3554019" y="278309"/>
                    </a:cubicBezTo>
                    <a:cubicBezTo>
                      <a:pt x="3563123" y="257826"/>
                      <a:pt x="3568196" y="235779"/>
                      <a:pt x="3575284" y="214514"/>
                    </a:cubicBezTo>
                    <a:cubicBezTo>
                      <a:pt x="3585420" y="184106"/>
                      <a:pt x="3589872" y="173471"/>
                      <a:pt x="3596549" y="140086"/>
                    </a:cubicBezTo>
                    <a:cubicBezTo>
                      <a:pt x="3600777" y="118946"/>
                      <a:pt x="3603638" y="97556"/>
                      <a:pt x="3607182" y="76291"/>
                    </a:cubicBezTo>
                    <a:cubicBezTo>
                      <a:pt x="3603638" y="55026"/>
                      <a:pt x="3610579" y="28864"/>
                      <a:pt x="3596549" y="12495"/>
                    </a:cubicBezTo>
                    <a:cubicBezTo>
                      <a:pt x="3575111" y="-12516"/>
                      <a:pt x="3523679" y="6790"/>
                      <a:pt x="3500856" y="12495"/>
                    </a:cubicBezTo>
                    <a:cubicBezTo>
                      <a:pt x="3438657" y="74694"/>
                      <a:pt x="3461594" y="44806"/>
                      <a:pt x="3426428" y="97556"/>
                    </a:cubicBezTo>
                    <a:cubicBezTo>
                      <a:pt x="3422884" y="129454"/>
                      <a:pt x="3422090" y="161778"/>
                      <a:pt x="3415796" y="193249"/>
                    </a:cubicBezTo>
                    <a:cubicBezTo>
                      <a:pt x="3405156" y="246448"/>
                      <a:pt x="3394535" y="246394"/>
                      <a:pt x="3383898" y="288942"/>
                    </a:cubicBezTo>
                    <a:cubicBezTo>
                      <a:pt x="3370835" y="341197"/>
                      <a:pt x="3383599" y="321139"/>
                      <a:pt x="3352000" y="352737"/>
                    </a:cubicBezTo>
                    <a:cubicBezTo>
                      <a:pt x="3347916" y="377244"/>
                      <a:pt x="3343824" y="422253"/>
                      <a:pt x="3330735" y="448430"/>
                    </a:cubicBezTo>
                    <a:cubicBezTo>
                      <a:pt x="3325020" y="459860"/>
                      <a:pt x="3316558" y="469695"/>
                      <a:pt x="3309470" y="480328"/>
                    </a:cubicBezTo>
                    <a:cubicBezTo>
                      <a:pt x="3305926" y="490960"/>
                      <a:pt x="3304604" y="502615"/>
                      <a:pt x="3298838" y="512225"/>
                    </a:cubicBezTo>
                    <a:cubicBezTo>
                      <a:pt x="3293680" y="520821"/>
                      <a:pt x="3283835" y="525663"/>
                      <a:pt x="3277572" y="533491"/>
                    </a:cubicBezTo>
                    <a:cubicBezTo>
                      <a:pt x="3269589" y="543469"/>
                      <a:pt x="3263395" y="554756"/>
                      <a:pt x="3256307" y="565388"/>
                    </a:cubicBezTo>
                    <a:cubicBezTo>
                      <a:pt x="3225784" y="687487"/>
                      <a:pt x="3272518" y="541071"/>
                      <a:pt x="3213777" y="629184"/>
                    </a:cubicBezTo>
                    <a:cubicBezTo>
                      <a:pt x="3135403" y="746748"/>
                      <a:pt x="3258282" y="616579"/>
                      <a:pt x="3181879" y="692979"/>
                    </a:cubicBezTo>
                    <a:cubicBezTo>
                      <a:pt x="3146135" y="800217"/>
                      <a:pt x="3200682" y="633849"/>
                      <a:pt x="3160614" y="767407"/>
                    </a:cubicBezTo>
                    <a:cubicBezTo>
                      <a:pt x="3154173" y="788877"/>
                      <a:pt x="3146437" y="809937"/>
                      <a:pt x="3139349" y="831202"/>
                    </a:cubicBezTo>
                    <a:lnTo>
                      <a:pt x="3128717" y="863100"/>
                    </a:lnTo>
                    <a:cubicBezTo>
                      <a:pt x="3125173" y="873733"/>
                      <a:pt x="3120802" y="884125"/>
                      <a:pt x="3118084" y="894998"/>
                    </a:cubicBezTo>
                    <a:cubicBezTo>
                      <a:pt x="3114540" y="909175"/>
                      <a:pt x="3111651" y="923531"/>
                      <a:pt x="3107452" y="937528"/>
                    </a:cubicBezTo>
                    <a:cubicBezTo>
                      <a:pt x="3101011" y="958998"/>
                      <a:pt x="3091622" y="979577"/>
                      <a:pt x="3086186" y="1001323"/>
                    </a:cubicBezTo>
                    <a:cubicBezTo>
                      <a:pt x="3070119" y="1065594"/>
                      <a:pt x="3080173" y="1029998"/>
                      <a:pt x="3054289" y="1107649"/>
                    </a:cubicBezTo>
                    <a:lnTo>
                      <a:pt x="3043656" y="1139546"/>
                    </a:lnTo>
                    <a:cubicBezTo>
                      <a:pt x="3040112" y="1150179"/>
                      <a:pt x="3039241" y="1162119"/>
                      <a:pt x="3033024" y="1171444"/>
                    </a:cubicBezTo>
                    <a:cubicBezTo>
                      <a:pt x="3025936" y="1182077"/>
                      <a:pt x="3016949" y="1191665"/>
                      <a:pt x="3011759" y="1203342"/>
                    </a:cubicBezTo>
                    <a:cubicBezTo>
                      <a:pt x="3002655" y="1223825"/>
                      <a:pt x="3000517" y="1247088"/>
                      <a:pt x="2990493" y="1267137"/>
                    </a:cubicBezTo>
                    <a:cubicBezTo>
                      <a:pt x="2971967" y="1304190"/>
                      <a:pt x="2961539" y="1322103"/>
                      <a:pt x="2947963" y="1362830"/>
                    </a:cubicBezTo>
                    <a:cubicBezTo>
                      <a:pt x="2928346" y="1421681"/>
                      <a:pt x="2954636" y="1393823"/>
                      <a:pt x="2905433" y="1426625"/>
                    </a:cubicBezTo>
                    <a:lnTo>
                      <a:pt x="2873535" y="1522318"/>
                    </a:lnTo>
                    <a:cubicBezTo>
                      <a:pt x="2869991" y="1532951"/>
                      <a:pt x="2869120" y="1544891"/>
                      <a:pt x="2862903" y="1554216"/>
                    </a:cubicBezTo>
                    <a:lnTo>
                      <a:pt x="2841638" y="1586114"/>
                    </a:lnTo>
                    <a:cubicBezTo>
                      <a:pt x="2838094" y="1600291"/>
                      <a:pt x="2839111" y="1616485"/>
                      <a:pt x="2831005" y="1628644"/>
                    </a:cubicBezTo>
                    <a:cubicBezTo>
                      <a:pt x="2823916" y="1639277"/>
                      <a:pt x="2808924" y="1641728"/>
                      <a:pt x="2799107" y="1649909"/>
                    </a:cubicBezTo>
                    <a:cubicBezTo>
                      <a:pt x="2787556" y="1659535"/>
                      <a:pt x="2776836" y="1670255"/>
                      <a:pt x="2767210" y="1681807"/>
                    </a:cubicBezTo>
                    <a:cubicBezTo>
                      <a:pt x="2759029" y="1691624"/>
                      <a:pt x="2752285" y="1702609"/>
                      <a:pt x="2745945" y="1713704"/>
                    </a:cubicBezTo>
                    <a:cubicBezTo>
                      <a:pt x="2738081" y="1727466"/>
                      <a:pt x="2734410" y="1743723"/>
                      <a:pt x="2724679" y="1756235"/>
                    </a:cubicBezTo>
                    <a:cubicBezTo>
                      <a:pt x="2709293" y="1776017"/>
                      <a:pt x="2685419" y="1788546"/>
                      <a:pt x="2671517" y="1809398"/>
                    </a:cubicBezTo>
                    <a:cubicBezTo>
                      <a:pt x="2597970" y="1919717"/>
                      <a:pt x="2709911" y="1748951"/>
                      <a:pt x="2628986" y="1883825"/>
                    </a:cubicBezTo>
                    <a:cubicBezTo>
                      <a:pt x="2615837" y="1905740"/>
                      <a:pt x="2600633" y="1926356"/>
                      <a:pt x="2586456" y="1947621"/>
                    </a:cubicBezTo>
                    <a:cubicBezTo>
                      <a:pt x="2559632" y="1987857"/>
                      <a:pt x="2574225" y="1970483"/>
                      <a:pt x="2543926" y="2000784"/>
                    </a:cubicBezTo>
                    <a:cubicBezTo>
                      <a:pt x="2530555" y="2040893"/>
                      <a:pt x="2527321" y="2059919"/>
                      <a:pt x="2490763" y="2096477"/>
                    </a:cubicBezTo>
                    <a:cubicBezTo>
                      <a:pt x="2476586" y="2110654"/>
                      <a:pt x="2461281" y="2123785"/>
                      <a:pt x="2448233" y="2139007"/>
                    </a:cubicBezTo>
                    <a:cubicBezTo>
                      <a:pt x="2439917" y="2148709"/>
                      <a:pt x="2434951" y="2160926"/>
                      <a:pt x="2426968" y="2170904"/>
                    </a:cubicBezTo>
                    <a:cubicBezTo>
                      <a:pt x="2420706" y="2178732"/>
                      <a:pt x="2412227" y="2184559"/>
                      <a:pt x="2405703" y="2192170"/>
                    </a:cubicBezTo>
                    <a:cubicBezTo>
                      <a:pt x="2390934" y="2209400"/>
                      <a:pt x="2379219" y="2229285"/>
                      <a:pt x="2363172" y="2245332"/>
                    </a:cubicBezTo>
                    <a:cubicBezTo>
                      <a:pt x="2342558" y="2265946"/>
                      <a:pt x="2325324" y="2268582"/>
                      <a:pt x="2299377" y="2277230"/>
                    </a:cubicBezTo>
                    <a:cubicBezTo>
                      <a:pt x="2295833" y="2287863"/>
                      <a:pt x="2296670" y="2301203"/>
                      <a:pt x="2288745" y="2309128"/>
                    </a:cubicBezTo>
                    <a:cubicBezTo>
                      <a:pt x="2280820" y="2317053"/>
                      <a:pt x="2266872" y="2314748"/>
                      <a:pt x="2256847" y="2319760"/>
                    </a:cubicBezTo>
                    <a:cubicBezTo>
                      <a:pt x="2245417" y="2325475"/>
                      <a:pt x="2236626" y="2335835"/>
                      <a:pt x="2224949" y="2341025"/>
                    </a:cubicBezTo>
                    <a:cubicBezTo>
                      <a:pt x="2204466" y="2350129"/>
                      <a:pt x="2161154" y="2362291"/>
                      <a:pt x="2161154" y="2362291"/>
                    </a:cubicBezTo>
                    <a:cubicBezTo>
                      <a:pt x="2154066" y="2372923"/>
                      <a:pt x="2145604" y="2382759"/>
                      <a:pt x="2139889" y="2394188"/>
                    </a:cubicBezTo>
                    <a:cubicBezTo>
                      <a:pt x="2120382" y="2433202"/>
                      <a:pt x="2142707" y="2427752"/>
                      <a:pt x="2097359" y="2457984"/>
                    </a:cubicBezTo>
                    <a:cubicBezTo>
                      <a:pt x="2088034" y="2464201"/>
                      <a:pt x="2076094" y="2465072"/>
                      <a:pt x="2065461" y="2468616"/>
                    </a:cubicBezTo>
                    <a:cubicBezTo>
                      <a:pt x="2051445" y="2510663"/>
                      <a:pt x="2058041" y="2502082"/>
                      <a:pt x="2022931" y="2543044"/>
                    </a:cubicBezTo>
                    <a:cubicBezTo>
                      <a:pt x="1994713" y="2575965"/>
                      <a:pt x="1988568" y="2569240"/>
                      <a:pt x="1969768" y="2606839"/>
                    </a:cubicBezTo>
                    <a:cubicBezTo>
                      <a:pt x="1964756" y="2616864"/>
                      <a:pt x="1963550" y="2628435"/>
                      <a:pt x="1959135" y="2638737"/>
                    </a:cubicBezTo>
                    <a:cubicBezTo>
                      <a:pt x="1940875" y="2681344"/>
                      <a:pt x="1937213" y="2673264"/>
                      <a:pt x="1927238" y="2713165"/>
                    </a:cubicBezTo>
                    <a:cubicBezTo>
                      <a:pt x="1923971" y="2726235"/>
                      <a:pt x="1916389" y="2780863"/>
                      <a:pt x="1905972" y="2798225"/>
                    </a:cubicBezTo>
                    <a:cubicBezTo>
                      <a:pt x="1900814" y="2806821"/>
                      <a:pt x="1891795" y="2812402"/>
                      <a:pt x="1884707" y="2819491"/>
                    </a:cubicBezTo>
                    <a:cubicBezTo>
                      <a:pt x="1857838" y="2900097"/>
                      <a:pt x="1876891" y="2865354"/>
                      <a:pt x="1831545" y="2925816"/>
                    </a:cubicBezTo>
                    <a:cubicBezTo>
                      <a:pt x="1816516" y="3000957"/>
                      <a:pt x="1826626" y="2961837"/>
                      <a:pt x="1799647" y="3042774"/>
                    </a:cubicBezTo>
                    <a:cubicBezTo>
                      <a:pt x="1796103" y="3053407"/>
                      <a:pt x="1795231" y="3065346"/>
                      <a:pt x="1789014" y="3074672"/>
                    </a:cubicBezTo>
                    <a:lnTo>
                      <a:pt x="1767749" y="3106570"/>
                    </a:lnTo>
                    <a:cubicBezTo>
                      <a:pt x="1767913" y="3108378"/>
                      <a:pt x="1769291" y="3222552"/>
                      <a:pt x="1789014" y="3255425"/>
                    </a:cubicBezTo>
                    <a:cubicBezTo>
                      <a:pt x="1794172" y="3264021"/>
                      <a:pt x="1803191" y="3269602"/>
                      <a:pt x="1810279" y="3276691"/>
                    </a:cubicBezTo>
                    <a:cubicBezTo>
                      <a:pt x="1814844" y="3308643"/>
                      <a:pt x="1822216" y="3370075"/>
                      <a:pt x="1831545" y="3404281"/>
                    </a:cubicBezTo>
                    <a:cubicBezTo>
                      <a:pt x="1837443" y="3425907"/>
                      <a:pt x="1845722" y="3446812"/>
                      <a:pt x="1852810" y="3468077"/>
                    </a:cubicBezTo>
                    <a:lnTo>
                      <a:pt x="1863442" y="3499974"/>
                    </a:lnTo>
                    <a:lnTo>
                      <a:pt x="1874075" y="3531872"/>
                    </a:lnTo>
                    <a:cubicBezTo>
                      <a:pt x="1870531" y="3581491"/>
                      <a:pt x="1870821" y="3631533"/>
                      <a:pt x="1863442" y="3680728"/>
                    </a:cubicBezTo>
                    <a:cubicBezTo>
                      <a:pt x="1860117" y="3702895"/>
                      <a:pt x="1842177" y="3744523"/>
                      <a:pt x="1842177" y="3744523"/>
                    </a:cubicBezTo>
                    <a:cubicBezTo>
                      <a:pt x="1838633" y="3811863"/>
                      <a:pt x="1837145" y="3879342"/>
                      <a:pt x="1831545" y="3946542"/>
                    </a:cubicBezTo>
                    <a:cubicBezTo>
                      <a:pt x="1830044" y="3964551"/>
                      <a:pt x="1823301" y="3981791"/>
                      <a:pt x="1820912" y="3999704"/>
                    </a:cubicBezTo>
                    <a:cubicBezTo>
                      <a:pt x="1816204" y="4035010"/>
                      <a:pt x="1816843" y="4071021"/>
                      <a:pt x="1810279" y="4106030"/>
                    </a:cubicBezTo>
                    <a:cubicBezTo>
                      <a:pt x="1796807" y="4177881"/>
                      <a:pt x="1787291" y="4171549"/>
                      <a:pt x="1735852" y="4222988"/>
                    </a:cubicBezTo>
                    <a:lnTo>
                      <a:pt x="1714586" y="4244253"/>
                    </a:lnTo>
                    <a:cubicBezTo>
                      <a:pt x="1707498" y="4258430"/>
                      <a:pt x="1703468" y="4274607"/>
                      <a:pt x="1693321" y="4286784"/>
                    </a:cubicBezTo>
                    <a:cubicBezTo>
                      <a:pt x="1685141" y="4296601"/>
                      <a:pt x="1669407" y="4298071"/>
                      <a:pt x="1661424" y="4308049"/>
                    </a:cubicBezTo>
                    <a:cubicBezTo>
                      <a:pt x="1654423" y="4316801"/>
                      <a:pt x="1657672" y="4331099"/>
                      <a:pt x="1650791" y="4339946"/>
                    </a:cubicBezTo>
                    <a:cubicBezTo>
                      <a:pt x="1632328" y="4363685"/>
                      <a:pt x="1603678" y="4378719"/>
                      <a:pt x="1586996" y="4403742"/>
                    </a:cubicBezTo>
                    <a:cubicBezTo>
                      <a:pt x="1517849" y="4507461"/>
                      <a:pt x="1626168" y="4346262"/>
                      <a:pt x="1533833" y="4478170"/>
                    </a:cubicBezTo>
                    <a:cubicBezTo>
                      <a:pt x="1519177" y="4499107"/>
                      <a:pt x="1505480" y="4520700"/>
                      <a:pt x="1491303" y="4541965"/>
                    </a:cubicBezTo>
                    <a:cubicBezTo>
                      <a:pt x="1484215" y="4552598"/>
                      <a:pt x="1474079" y="4561740"/>
                      <a:pt x="1470038" y="4573863"/>
                    </a:cubicBezTo>
                    <a:cubicBezTo>
                      <a:pt x="1466494" y="4584495"/>
                      <a:pt x="1466406" y="4597008"/>
                      <a:pt x="1459405" y="4605760"/>
                    </a:cubicBezTo>
                    <a:cubicBezTo>
                      <a:pt x="1451422" y="4615738"/>
                      <a:pt x="1438140" y="4619937"/>
                      <a:pt x="1427507" y="4627025"/>
                    </a:cubicBezTo>
                    <a:cubicBezTo>
                      <a:pt x="1423963" y="4637658"/>
                      <a:pt x="1421887" y="4648898"/>
                      <a:pt x="1416875" y="4658923"/>
                    </a:cubicBezTo>
                    <a:cubicBezTo>
                      <a:pt x="1411160" y="4670353"/>
                      <a:pt x="1400644" y="4679075"/>
                      <a:pt x="1395610" y="4690821"/>
                    </a:cubicBezTo>
                    <a:cubicBezTo>
                      <a:pt x="1389854" y="4704252"/>
                      <a:pt x="1390733" y="4719920"/>
                      <a:pt x="1384977" y="4733351"/>
                    </a:cubicBezTo>
                    <a:cubicBezTo>
                      <a:pt x="1379943" y="4745097"/>
                      <a:pt x="1369427" y="4753819"/>
                      <a:pt x="1363712" y="4765249"/>
                    </a:cubicBezTo>
                    <a:cubicBezTo>
                      <a:pt x="1358700" y="4775273"/>
                      <a:pt x="1358091" y="4787122"/>
                      <a:pt x="1353079" y="4797146"/>
                    </a:cubicBezTo>
                    <a:cubicBezTo>
                      <a:pt x="1347364" y="4808576"/>
                      <a:pt x="1337529" y="4817614"/>
                      <a:pt x="1331814" y="4829044"/>
                    </a:cubicBezTo>
                    <a:cubicBezTo>
                      <a:pt x="1323279" y="4846115"/>
                      <a:pt x="1319085" y="4865136"/>
                      <a:pt x="1310549" y="4882207"/>
                    </a:cubicBezTo>
                    <a:cubicBezTo>
                      <a:pt x="1297137" y="4909030"/>
                      <a:pt x="1287796" y="4915592"/>
                      <a:pt x="1268019" y="4935370"/>
                    </a:cubicBezTo>
                    <a:cubicBezTo>
                      <a:pt x="1257020" y="4968366"/>
                      <a:pt x="1255827" y="4976954"/>
                      <a:pt x="1236121" y="5009798"/>
                    </a:cubicBezTo>
                    <a:cubicBezTo>
                      <a:pt x="1222972" y="5031713"/>
                      <a:pt x="1207768" y="5052328"/>
                      <a:pt x="1193591" y="5073593"/>
                    </a:cubicBezTo>
                    <a:cubicBezTo>
                      <a:pt x="1186503" y="5084226"/>
                      <a:pt x="1181362" y="5096455"/>
                      <a:pt x="1172326" y="5105491"/>
                    </a:cubicBezTo>
                    <a:lnTo>
                      <a:pt x="1129796" y="5148021"/>
                    </a:lnTo>
                    <a:cubicBezTo>
                      <a:pt x="1104664" y="5248545"/>
                      <a:pt x="1144324" y="5120911"/>
                      <a:pt x="1055368" y="5254346"/>
                    </a:cubicBezTo>
                    <a:lnTo>
                      <a:pt x="1012838" y="5318142"/>
                    </a:lnTo>
                    <a:lnTo>
                      <a:pt x="991572" y="5350039"/>
                    </a:lnTo>
                    <a:cubicBezTo>
                      <a:pt x="980757" y="5393301"/>
                      <a:pt x="983504" y="5395385"/>
                      <a:pt x="959675" y="5435100"/>
                    </a:cubicBezTo>
                    <a:cubicBezTo>
                      <a:pt x="946526" y="5457015"/>
                      <a:pt x="917145" y="5498895"/>
                      <a:pt x="917145" y="5498895"/>
                    </a:cubicBezTo>
                    <a:cubicBezTo>
                      <a:pt x="920689" y="5509528"/>
                      <a:pt x="929015" y="5519654"/>
                      <a:pt x="927777" y="5530793"/>
                    </a:cubicBezTo>
                    <a:cubicBezTo>
                      <a:pt x="925302" y="5553071"/>
                      <a:pt x="913600" y="5573323"/>
                      <a:pt x="906512" y="5594588"/>
                    </a:cubicBezTo>
                    <a:lnTo>
                      <a:pt x="863982" y="5722179"/>
                    </a:lnTo>
                    <a:cubicBezTo>
                      <a:pt x="852983" y="5755175"/>
                      <a:pt x="851790" y="5763764"/>
                      <a:pt x="832084" y="5796607"/>
                    </a:cubicBezTo>
                    <a:cubicBezTo>
                      <a:pt x="818935" y="5818522"/>
                      <a:pt x="807626" y="5842330"/>
                      <a:pt x="789554" y="5860402"/>
                    </a:cubicBezTo>
                    <a:cubicBezTo>
                      <a:pt x="768289" y="5881667"/>
                      <a:pt x="739209" y="5897300"/>
                      <a:pt x="725759" y="5924198"/>
                    </a:cubicBezTo>
                    <a:cubicBezTo>
                      <a:pt x="693062" y="5989588"/>
                      <a:pt x="713286" y="5953538"/>
                      <a:pt x="661963" y="6030523"/>
                    </a:cubicBezTo>
                    <a:lnTo>
                      <a:pt x="619433" y="6094318"/>
                    </a:lnTo>
                    <a:cubicBezTo>
                      <a:pt x="612345" y="6101407"/>
                      <a:pt x="603729" y="6107243"/>
                      <a:pt x="598168" y="6115584"/>
                    </a:cubicBezTo>
                    <a:cubicBezTo>
                      <a:pt x="589376" y="6128772"/>
                      <a:pt x="586116" y="6145216"/>
                      <a:pt x="576903" y="6158114"/>
                    </a:cubicBezTo>
                    <a:cubicBezTo>
                      <a:pt x="568163" y="6170350"/>
                      <a:pt x="554631" y="6178460"/>
                      <a:pt x="545005" y="6190011"/>
                    </a:cubicBezTo>
                    <a:cubicBezTo>
                      <a:pt x="536824" y="6199828"/>
                      <a:pt x="531168" y="6211510"/>
                      <a:pt x="523740" y="6221909"/>
                    </a:cubicBezTo>
                    <a:cubicBezTo>
                      <a:pt x="513440" y="6236329"/>
                      <a:pt x="503375" y="6250984"/>
                      <a:pt x="491842" y="6264439"/>
                    </a:cubicBezTo>
                    <a:cubicBezTo>
                      <a:pt x="482056" y="6275856"/>
                      <a:pt x="470577" y="6285704"/>
                      <a:pt x="459945" y="6296337"/>
                    </a:cubicBezTo>
                    <a:cubicBezTo>
                      <a:pt x="442778" y="6365001"/>
                      <a:pt x="460791" y="6316332"/>
                      <a:pt x="417414" y="6381398"/>
                    </a:cubicBezTo>
                    <a:cubicBezTo>
                      <a:pt x="405951" y="6398593"/>
                      <a:pt x="396980" y="6417365"/>
                      <a:pt x="385517" y="6434560"/>
                    </a:cubicBezTo>
                    <a:cubicBezTo>
                      <a:pt x="375687" y="6449305"/>
                      <a:pt x="363919" y="6462671"/>
                      <a:pt x="353619" y="6477091"/>
                    </a:cubicBezTo>
                    <a:cubicBezTo>
                      <a:pt x="346192" y="6487489"/>
                      <a:pt x="340535" y="6499171"/>
                      <a:pt x="332354" y="6508988"/>
                    </a:cubicBezTo>
                    <a:cubicBezTo>
                      <a:pt x="322728" y="6520540"/>
                      <a:pt x="311089" y="6530253"/>
                      <a:pt x="300456" y="6540886"/>
                    </a:cubicBezTo>
                    <a:cubicBezTo>
                      <a:pt x="269933" y="6662982"/>
                      <a:pt x="316667" y="6516572"/>
                      <a:pt x="257926" y="6604681"/>
                    </a:cubicBezTo>
                    <a:cubicBezTo>
                      <a:pt x="249820" y="6616840"/>
                      <a:pt x="254543" y="6634523"/>
                      <a:pt x="247293" y="6647211"/>
                    </a:cubicBezTo>
                    <a:cubicBezTo>
                      <a:pt x="239833" y="6660266"/>
                      <a:pt x="224136" y="6666873"/>
                      <a:pt x="215396" y="6679109"/>
                    </a:cubicBezTo>
                    <a:cubicBezTo>
                      <a:pt x="184236" y="6722734"/>
                      <a:pt x="201073" y="6717304"/>
                      <a:pt x="183498" y="6764170"/>
                    </a:cubicBezTo>
                    <a:cubicBezTo>
                      <a:pt x="177933" y="6779011"/>
                      <a:pt x="168477" y="6792132"/>
                      <a:pt x="162233" y="6806700"/>
                    </a:cubicBezTo>
                    <a:cubicBezTo>
                      <a:pt x="157818" y="6817002"/>
                      <a:pt x="157043" y="6828801"/>
                      <a:pt x="151600" y="6838598"/>
                    </a:cubicBezTo>
                    <a:cubicBezTo>
                      <a:pt x="115939" y="6902787"/>
                      <a:pt x="110787" y="6887468"/>
                      <a:pt x="87805" y="6944923"/>
                    </a:cubicBezTo>
                    <a:cubicBezTo>
                      <a:pt x="79480" y="6965735"/>
                      <a:pt x="73628" y="6987453"/>
                      <a:pt x="66540" y="7008718"/>
                    </a:cubicBezTo>
                    <a:lnTo>
                      <a:pt x="45275" y="7072514"/>
                    </a:lnTo>
                    <a:cubicBezTo>
                      <a:pt x="41731" y="7083146"/>
                      <a:pt x="42567" y="7096486"/>
                      <a:pt x="34642" y="7104411"/>
                    </a:cubicBezTo>
                    <a:lnTo>
                      <a:pt x="13377" y="7125677"/>
                    </a:lnTo>
                    <a:cubicBezTo>
                      <a:pt x="-15809" y="7213237"/>
                      <a:pt x="-9826" y="7160346"/>
                      <a:pt x="162233" y="7242635"/>
                    </a:cubicBezTo>
                    <a:cubicBezTo>
                      <a:pt x="268950" y="7293673"/>
                      <a:pt x="286538" y="7276841"/>
                      <a:pt x="428047" y="7285165"/>
                    </a:cubicBezTo>
                    <a:cubicBezTo>
                      <a:pt x="442224" y="7278077"/>
                      <a:pt x="459369" y="7275108"/>
                      <a:pt x="470577" y="7263900"/>
                    </a:cubicBezTo>
                    <a:cubicBezTo>
                      <a:pt x="478502" y="7255975"/>
                      <a:pt x="476198" y="7242027"/>
                      <a:pt x="481210" y="7232002"/>
                    </a:cubicBezTo>
                    <a:cubicBezTo>
                      <a:pt x="486925" y="7220572"/>
                      <a:pt x="495387" y="7210737"/>
                      <a:pt x="502475" y="7200104"/>
                    </a:cubicBezTo>
                    <a:cubicBezTo>
                      <a:pt x="509563" y="7157574"/>
                      <a:pt x="515284" y="7114793"/>
                      <a:pt x="523740" y="7072514"/>
                    </a:cubicBezTo>
                    <a:cubicBezTo>
                      <a:pt x="527253" y="7054949"/>
                      <a:pt x="552611" y="6995778"/>
                      <a:pt x="555638" y="6987453"/>
                    </a:cubicBezTo>
                    <a:cubicBezTo>
                      <a:pt x="585376" y="6905675"/>
                      <a:pt x="558559" y="6942003"/>
                      <a:pt x="608800" y="6891760"/>
                    </a:cubicBezTo>
                    <a:cubicBezTo>
                      <a:pt x="612344" y="6881128"/>
                      <a:pt x="614421" y="6869887"/>
                      <a:pt x="619433" y="6859863"/>
                    </a:cubicBezTo>
                    <a:cubicBezTo>
                      <a:pt x="628078" y="6842574"/>
                      <a:pt x="664163" y="6797482"/>
                      <a:pt x="672596" y="6785435"/>
                    </a:cubicBezTo>
                    <a:cubicBezTo>
                      <a:pt x="687252" y="6764497"/>
                      <a:pt x="707044" y="6745885"/>
                      <a:pt x="715126" y="6721639"/>
                    </a:cubicBezTo>
                    <a:cubicBezTo>
                      <a:pt x="739561" y="6648334"/>
                      <a:pt x="759428" y="6686197"/>
                      <a:pt x="768289" y="6679109"/>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186488" y="2228850"/>
                <a:ext cx="653331" cy="747928"/>
              </a:xfrm>
              <a:custGeom>
                <a:avLst/>
                <a:gdLst>
                  <a:gd name="connsiteX0" fmla="*/ 633412 w 653331"/>
                  <a:gd name="connsiteY0" fmla="*/ 0 h 747928"/>
                  <a:gd name="connsiteX1" fmla="*/ 633412 w 653331"/>
                  <a:gd name="connsiteY1" fmla="*/ 0 h 747928"/>
                  <a:gd name="connsiteX2" fmla="*/ 600075 w 653331"/>
                  <a:gd name="connsiteY2" fmla="*/ 28575 h 747928"/>
                  <a:gd name="connsiteX3" fmla="*/ 585787 w 653331"/>
                  <a:gd name="connsiteY3" fmla="*/ 38100 h 747928"/>
                  <a:gd name="connsiteX4" fmla="*/ 557212 w 653331"/>
                  <a:gd name="connsiteY4" fmla="*/ 66675 h 747928"/>
                  <a:gd name="connsiteX5" fmla="*/ 542925 w 653331"/>
                  <a:gd name="connsiteY5" fmla="*/ 80963 h 747928"/>
                  <a:gd name="connsiteX6" fmla="*/ 500062 w 653331"/>
                  <a:gd name="connsiteY6" fmla="*/ 114300 h 747928"/>
                  <a:gd name="connsiteX7" fmla="*/ 471487 w 653331"/>
                  <a:gd name="connsiteY7" fmla="*/ 138113 h 747928"/>
                  <a:gd name="connsiteX8" fmla="*/ 452437 w 653331"/>
                  <a:gd name="connsiteY8" fmla="*/ 166688 h 747928"/>
                  <a:gd name="connsiteX9" fmla="*/ 442912 w 653331"/>
                  <a:gd name="connsiteY9" fmla="*/ 180975 h 747928"/>
                  <a:gd name="connsiteX10" fmla="*/ 433387 w 653331"/>
                  <a:gd name="connsiteY10" fmla="*/ 200025 h 747928"/>
                  <a:gd name="connsiteX11" fmla="*/ 419100 w 653331"/>
                  <a:gd name="connsiteY11" fmla="*/ 228600 h 747928"/>
                  <a:gd name="connsiteX12" fmla="*/ 404812 w 653331"/>
                  <a:gd name="connsiteY12" fmla="*/ 238125 h 747928"/>
                  <a:gd name="connsiteX13" fmla="*/ 395287 w 653331"/>
                  <a:gd name="connsiteY13" fmla="*/ 252413 h 747928"/>
                  <a:gd name="connsiteX14" fmla="*/ 371475 w 653331"/>
                  <a:gd name="connsiteY14" fmla="*/ 257175 h 747928"/>
                  <a:gd name="connsiteX15" fmla="*/ 333375 w 653331"/>
                  <a:gd name="connsiteY15" fmla="*/ 266700 h 747928"/>
                  <a:gd name="connsiteX16" fmla="*/ 319087 w 653331"/>
                  <a:gd name="connsiteY16" fmla="*/ 271463 h 747928"/>
                  <a:gd name="connsiteX17" fmla="*/ 295275 w 653331"/>
                  <a:gd name="connsiteY17" fmla="*/ 276225 h 747928"/>
                  <a:gd name="connsiteX18" fmla="*/ 280987 w 653331"/>
                  <a:gd name="connsiteY18" fmla="*/ 285750 h 747928"/>
                  <a:gd name="connsiteX19" fmla="*/ 252412 w 653331"/>
                  <a:gd name="connsiteY19" fmla="*/ 300038 h 747928"/>
                  <a:gd name="connsiteX20" fmla="*/ 214312 w 653331"/>
                  <a:gd name="connsiteY20" fmla="*/ 342900 h 747928"/>
                  <a:gd name="connsiteX21" fmla="*/ 185737 w 653331"/>
                  <a:gd name="connsiteY21" fmla="*/ 361950 h 747928"/>
                  <a:gd name="connsiteX22" fmla="*/ 157162 w 653331"/>
                  <a:gd name="connsiteY22" fmla="*/ 376238 h 747928"/>
                  <a:gd name="connsiteX23" fmla="*/ 128587 w 653331"/>
                  <a:gd name="connsiteY23" fmla="*/ 404813 h 747928"/>
                  <a:gd name="connsiteX24" fmla="*/ 104775 w 653331"/>
                  <a:gd name="connsiteY24" fmla="*/ 433388 h 747928"/>
                  <a:gd name="connsiteX25" fmla="*/ 90487 w 653331"/>
                  <a:gd name="connsiteY25" fmla="*/ 461963 h 747928"/>
                  <a:gd name="connsiteX26" fmla="*/ 80962 w 653331"/>
                  <a:gd name="connsiteY26" fmla="*/ 490538 h 747928"/>
                  <a:gd name="connsiteX27" fmla="*/ 71437 w 653331"/>
                  <a:gd name="connsiteY27" fmla="*/ 519113 h 747928"/>
                  <a:gd name="connsiteX28" fmla="*/ 61912 w 653331"/>
                  <a:gd name="connsiteY28" fmla="*/ 547688 h 747928"/>
                  <a:gd name="connsiteX29" fmla="*/ 52387 w 653331"/>
                  <a:gd name="connsiteY29" fmla="*/ 561975 h 747928"/>
                  <a:gd name="connsiteX30" fmla="*/ 33337 w 653331"/>
                  <a:gd name="connsiteY30" fmla="*/ 604838 h 747928"/>
                  <a:gd name="connsiteX31" fmla="*/ 28575 w 653331"/>
                  <a:gd name="connsiteY31" fmla="*/ 619125 h 747928"/>
                  <a:gd name="connsiteX32" fmla="*/ 19050 w 653331"/>
                  <a:gd name="connsiteY32" fmla="*/ 633413 h 747928"/>
                  <a:gd name="connsiteX33" fmla="*/ 9525 w 653331"/>
                  <a:gd name="connsiteY33" fmla="*/ 666750 h 747928"/>
                  <a:gd name="connsiteX34" fmla="*/ 0 w 653331"/>
                  <a:gd name="connsiteY34" fmla="*/ 681038 h 747928"/>
                  <a:gd name="connsiteX35" fmla="*/ 4762 w 653331"/>
                  <a:gd name="connsiteY35" fmla="*/ 709613 h 747928"/>
                  <a:gd name="connsiteX36" fmla="*/ 9525 w 653331"/>
                  <a:gd name="connsiteY36" fmla="*/ 723900 h 747928"/>
                  <a:gd name="connsiteX37" fmla="*/ 23812 w 653331"/>
                  <a:gd name="connsiteY37" fmla="*/ 728663 h 747928"/>
                  <a:gd name="connsiteX38" fmla="*/ 42862 w 653331"/>
                  <a:gd name="connsiteY38" fmla="*/ 747713 h 747928"/>
                  <a:gd name="connsiteX39" fmla="*/ 61912 w 653331"/>
                  <a:gd name="connsiteY39" fmla="*/ 719138 h 747928"/>
                  <a:gd name="connsiteX40" fmla="*/ 76200 w 653331"/>
                  <a:gd name="connsiteY40" fmla="*/ 709613 h 747928"/>
                  <a:gd name="connsiteX41" fmla="*/ 95250 w 653331"/>
                  <a:gd name="connsiteY41" fmla="*/ 676275 h 747928"/>
                  <a:gd name="connsiteX42" fmla="*/ 104775 w 653331"/>
                  <a:gd name="connsiteY42" fmla="*/ 619125 h 747928"/>
                  <a:gd name="connsiteX43" fmla="*/ 114300 w 653331"/>
                  <a:gd name="connsiteY43" fmla="*/ 590550 h 747928"/>
                  <a:gd name="connsiteX44" fmla="*/ 119062 w 653331"/>
                  <a:gd name="connsiteY44" fmla="*/ 576263 h 747928"/>
                  <a:gd name="connsiteX45" fmla="*/ 138112 w 653331"/>
                  <a:gd name="connsiteY45" fmla="*/ 547688 h 747928"/>
                  <a:gd name="connsiteX46" fmla="*/ 142875 w 653331"/>
                  <a:gd name="connsiteY46" fmla="*/ 519113 h 747928"/>
                  <a:gd name="connsiteX47" fmla="*/ 157162 w 653331"/>
                  <a:gd name="connsiteY47" fmla="*/ 509588 h 747928"/>
                  <a:gd name="connsiteX48" fmla="*/ 166687 w 653331"/>
                  <a:gd name="connsiteY48" fmla="*/ 495300 h 747928"/>
                  <a:gd name="connsiteX49" fmla="*/ 180975 w 653331"/>
                  <a:gd name="connsiteY49" fmla="*/ 481013 h 747928"/>
                  <a:gd name="connsiteX50" fmla="*/ 190500 w 653331"/>
                  <a:gd name="connsiteY50" fmla="*/ 466725 h 747928"/>
                  <a:gd name="connsiteX51" fmla="*/ 204787 w 653331"/>
                  <a:gd name="connsiteY51" fmla="*/ 461963 h 747928"/>
                  <a:gd name="connsiteX52" fmla="*/ 228600 w 653331"/>
                  <a:gd name="connsiteY52" fmla="*/ 433388 h 747928"/>
                  <a:gd name="connsiteX53" fmla="*/ 238125 w 653331"/>
                  <a:gd name="connsiteY53" fmla="*/ 419100 h 747928"/>
                  <a:gd name="connsiteX54" fmla="*/ 252412 w 653331"/>
                  <a:gd name="connsiteY54" fmla="*/ 414338 h 747928"/>
                  <a:gd name="connsiteX55" fmla="*/ 261937 w 653331"/>
                  <a:gd name="connsiteY55" fmla="*/ 400050 h 747928"/>
                  <a:gd name="connsiteX56" fmla="*/ 295275 w 653331"/>
                  <a:gd name="connsiteY56" fmla="*/ 385763 h 747928"/>
                  <a:gd name="connsiteX57" fmla="*/ 347662 w 653331"/>
                  <a:gd name="connsiteY57" fmla="*/ 371475 h 747928"/>
                  <a:gd name="connsiteX58" fmla="*/ 366712 w 653331"/>
                  <a:gd name="connsiteY58" fmla="*/ 357188 h 747928"/>
                  <a:gd name="connsiteX59" fmla="*/ 395287 w 653331"/>
                  <a:gd name="connsiteY59" fmla="*/ 347663 h 747928"/>
                  <a:gd name="connsiteX60" fmla="*/ 409575 w 653331"/>
                  <a:gd name="connsiteY60" fmla="*/ 342900 h 747928"/>
                  <a:gd name="connsiteX61" fmla="*/ 447675 w 653331"/>
                  <a:gd name="connsiteY61" fmla="*/ 328613 h 747928"/>
                  <a:gd name="connsiteX62" fmla="*/ 476250 w 653331"/>
                  <a:gd name="connsiteY62" fmla="*/ 314325 h 747928"/>
                  <a:gd name="connsiteX63" fmla="*/ 504825 w 653331"/>
                  <a:gd name="connsiteY63" fmla="*/ 300038 h 747928"/>
                  <a:gd name="connsiteX64" fmla="*/ 519112 w 653331"/>
                  <a:gd name="connsiteY64" fmla="*/ 290513 h 747928"/>
                  <a:gd name="connsiteX65" fmla="*/ 533400 w 653331"/>
                  <a:gd name="connsiteY65" fmla="*/ 285750 h 747928"/>
                  <a:gd name="connsiteX66" fmla="*/ 538162 w 653331"/>
                  <a:gd name="connsiteY66" fmla="*/ 271463 h 747928"/>
                  <a:gd name="connsiteX67" fmla="*/ 552450 w 653331"/>
                  <a:gd name="connsiteY67" fmla="*/ 261938 h 747928"/>
                  <a:gd name="connsiteX68" fmla="*/ 557212 w 653331"/>
                  <a:gd name="connsiteY68" fmla="*/ 247650 h 747928"/>
                  <a:gd name="connsiteX69" fmla="*/ 595312 w 653331"/>
                  <a:gd name="connsiteY69" fmla="*/ 200025 h 747928"/>
                  <a:gd name="connsiteX70" fmla="*/ 604837 w 653331"/>
                  <a:gd name="connsiteY70" fmla="*/ 171450 h 747928"/>
                  <a:gd name="connsiteX71" fmla="*/ 623887 w 653331"/>
                  <a:gd name="connsiteY71" fmla="*/ 133350 h 747928"/>
                  <a:gd name="connsiteX72" fmla="*/ 638175 w 653331"/>
                  <a:gd name="connsiteY72" fmla="*/ 90488 h 747928"/>
                  <a:gd name="connsiteX73" fmla="*/ 642937 w 653331"/>
                  <a:gd name="connsiteY73" fmla="*/ 76200 h 747928"/>
                  <a:gd name="connsiteX74" fmla="*/ 647700 w 653331"/>
                  <a:gd name="connsiteY74" fmla="*/ 57150 h 747928"/>
                  <a:gd name="connsiteX75" fmla="*/ 652462 w 653331"/>
                  <a:gd name="connsiteY75" fmla="*/ 42863 h 747928"/>
                  <a:gd name="connsiteX76" fmla="*/ 633412 w 653331"/>
                  <a:gd name="connsiteY76" fmla="*/ 0 h 74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3331" h="747928">
                    <a:moveTo>
                      <a:pt x="633412" y="0"/>
                    </a:moveTo>
                    <a:lnTo>
                      <a:pt x="633412" y="0"/>
                    </a:lnTo>
                    <a:cubicBezTo>
                      <a:pt x="622300" y="9525"/>
                      <a:pt x="611504" y="19432"/>
                      <a:pt x="600075" y="28575"/>
                    </a:cubicBezTo>
                    <a:cubicBezTo>
                      <a:pt x="595605" y="32151"/>
                      <a:pt x="590065" y="34297"/>
                      <a:pt x="585787" y="38100"/>
                    </a:cubicBezTo>
                    <a:cubicBezTo>
                      <a:pt x="575719" y="47049"/>
                      <a:pt x="566737" y="57150"/>
                      <a:pt x="557212" y="66675"/>
                    </a:cubicBezTo>
                    <a:cubicBezTo>
                      <a:pt x="552450" y="71438"/>
                      <a:pt x="548529" y="77227"/>
                      <a:pt x="542925" y="80963"/>
                    </a:cubicBezTo>
                    <a:cubicBezTo>
                      <a:pt x="470710" y="129106"/>
                      <a:pt x="544823" y="77000"/>
                      <a:pt x="500062" y="114300"/>
                    </a:cubicBezTo>
                    <a:cubicBezTo>
                      <a:pt x="482685" y="128781"/>
                      <a:pt x="486864" y="118343"/>
                      <a:pt x="471487" y="138113"/>
                    </a:cubicBezTo>
                    <a:cubicBezTo>
                      <a:pt x="464459" y="147149"/>
                      <a:pt x="458787" y="157163"/>
                      <a:pt x="452437" y="166688"/>
                    </a:cubicBezTo>
                    <a:cubicBezTo>
                      <a:pt x="449262" y="171450"/>
                      <a:pt x="445472" y="175856"/>
                      <a:pt x="442912" y="180975"/>
                    </a:cubicBezTo>
                    <a:cubicBezTo>
                      <a:pt x="439737" y="187325"/>
                      <a:pt x="436184" y="193499"/>
                      <a:pt x="433387" y="200025"/>
                    </a:cubicBezTo>
                    <a:cubicBezTo>
                      <a:pt x="427577" y="213583"/>
                      <a:pt x="430542" y="217159"/>
                      <a:pt x="419100" y="228600"/>
                    </a:cubicBezTo>
                    <a:cubicBezTo>
                      <a:pt x="415052" y="232647"/>
                      <a:pt x="409575" y="234950"/>
                      <a:pt x="404812" y="238125"/>
                    </a:cubicBezTo>
                    <a:cubicBezTo>
                      <a:pt x="401637" y="242888"/>
                      <a:pt x="400257" y="249573"/>
                      <a:pt x="395287" y="252413"/>
                    </a:cubicBezTo>
                    <a:cubicBezTo>
                      <a:pt x="388259" y="256429"/>
                      <a:pt x="379362" y="255355"/>
                      <a:pt x="371475" y="257175"/>
                    </a:cubicBezTo>
                    <a:cubicBezTo>
                      <a:pt x="358719" y="260119"/>
                      <a:pt x="346005" y="263255"/>
                      <a:pt x="333375" y="266700"/>
                    </a:cubicBezTo>
                    <a:cubicBezTo>
                      <a:pt x="328532" y="268021"/>
                      <a:pt x="323957" y="270245"/>
                      <a:pt x="319087" y="271463"/>
                    </a:cubicBezTo>
                    <a:cubicBezTo>
                      <a:pt x="311234" y="273426"/>
                      <a:pt x="303212" y="274638"/>
                      <a:pt x="295275" y="276225"/>
                    </a:cubicBezTo>
                    <a:cubicBezTo>
                      <a:pt x="290512" y="279400"/>
                      <a:pt x="286107" y="283190"/>
                      <a:pt x="280987" y="285750"/>
                    </a:cubicBezTo>
                    <a:cubicBezTo>
                      <a:pt x="241551" y="305469"/>
                      <a:pt x="293361" y="272740"/>
                      <a:pt x="252412" y="300038"/>
                    </a:cubicBezTo>
                    <a:cubicBezTo>
                      <a:pt x="240960" y="317216"/>
                      <a:pt x="233885" y="329852"/>
                      <a:pt x="214312" y="342900"/>
                    </a:cubicBezTo>
                    <a:lnTo>
                      <a:pt x="185737" y="361950"/>
                    </a:lnTo>
                    <a:cubicBezTo>
                      <a:pt x="167272" y="374260"/>
                      <a:pt x="176881" y="369665"/>
                      <a:pt x="157162" y="376238"/>
                    </a:cubicBezTo>
                    <a:cubicBezTo>
                      <a:pt x="147637" y="385763"/>
                      <a:pt x="136059" y="393605"/>
                      <a:pt x="128587" y="404813"/>
                    </a:cubicBezTo>
                    <a:cubicBezTo>
                      <a:pt x="115326" y="424704"/>
                      <a:pt x="123109" y="415053"/>
                      <a:pt x="104775" y="433388"/>
                    </a:cubicBezTo>
                    <a:cubicBezTo>
                      <a:pt x="87400" y="485506"/>
                      <a:pt x="115113" y="406554"/>
                      <a:pt x="90487" y="461963"/>
                    </a:cubicBezTo>
                    <a:cubicBezTo>
                      <a:pt x="86409" y="471138"/>
                      <a:pt x="84137" y="481013"/>
                      <a:pt x="80962" y="490538"/>
                    </a:cubicBezTo>
                    <a:lnTo>
                      <a:pt x="71437" y="519113"/>
                    </a:lnTo>
                    <a:cubicBezTo>
                      <a:pt x="71436" y="519117"/>
                      <a:pt x="61914" y="547685"/>
                      <a:pt x="61912" y="547688"/>
                    </a:cubicBezTo>
                    <a:lnTo>
                      <a:pt x="52387" y="561975"/>
                    </a:lnTo>
                    <a:cubicBezTo>
                      <a:pt x="43566" y="606087"/>
                      <a:pt x="54936" y="567040"/>
                      <a:pt x="33337" y="604838"/>
                    </a:cubicBezTo>
                    <a:cubicBezTo>
                      <a:pt x="30846" y="609196"/>
                      <a:pt x="30820" y="614635"/>
                      <a:pt x="28575" y="619125"/>
                    </a:cubicBezTo>
                    <a:cubicBezTo>
                      <a:pt x="26015" y="624245"/>
                      <a:pt x="22225" y="628650"/>
                      <a:pt x="19050" y="633413"/>
                    </a:cubicBezTo>
                    <a:cubicBezTo>
                      <a:pt x="17525" y="639512"/>
                      <a:pt x="12940" y="659921"/>
                      <a:pt x="9525" y="666750"/>
                    </a:cubicBezTo>
                    <a:cubicBezTo>
                      <a:pt x="6965" y="671870"/>
                      <a:pt x="3175" y="676275"/>
                      <a:pt x="0" y="681038"/>
                    </a:cubicBezTo>
                    <a:cubicBezTo>
                      <a:pt x="1587" y="690563"/>
                      <a:pt x="2667" y="700187"/>
                      <a:pt x="4762" y="709613"/>
                    </a:cubicBezTo>
                    <a:cubicBezTo>
                      <a:pt x="5851" y="714513"/>
                      <a:pt x="5975" y="720350"/>
                      <a:pt x="9525" y="723900"/>
                    </a:cubicBezTo>
                    <a:cubicBezTo>
                      <a:pt x="13075" y="727450"/>
                      <a:pt x="19050" y="727075"/>
                      <a:pt x="23812" y="728663"/>
                    </a:cubicBezTo>
                    <a:cubicBezTo>
                      <a:pt x="30162" y="735013"/>
                      <a:pt x="34150" y="749891"/>
                      <a:pt x="42862" y="747713"/>
                    </a:cubicBezTo>
                    <a:cubicBezTo>
                      <a:pt x="53968" y="744937"/>
                      <a:pt x="52387" y="725488"/>
                      <a:pt x="61912" y="719138"/>
                    </a:cubicBezTo>
                    <a:lnTo>
                      <a:pt x="76200" y="709613"/>
                    </a:lnTo>
                    <a:cubicBezTo>
                      <a:pt x="83167" y="699162"/>
                      <a:pt x="91222" y="688359"/>
                      <a:pt x="95250" y="676275"/>
                    </a:cubicBezTo>
                    <a:cubicBezTo>
                      <a:pt x="100285" y="661171"/>
                      <a:pt x="101542" y="633135"/>
                      <a:pt x="104775" y="619125"/>
                    </a:cubicBezTo>
                    <a:cubicBezTo>
                      <a:pt x="107033" y="609342"/>
                      <a:pt x="111125" y="600075"/>
                      <a:pt x="114300" y="590550"/>
                    </a:cubicBezTo>
                    <a:cubicBezTo>
                      <a:pt x="115887" y="585788"/>
                      <a:pt x="116277" y="580440"/>
                      <a:pt x="119062" y="576263"/>
                    </a:cubicBezTo>
                    <a:lnTo>
                      <a:pt x="138112" y="547688"/>
                    </a:lnTo>
                    <a:cubicBezTo>
                      <a:pt x="139700" y="538163"/>
                      <a:pt x="138557" y="527750"/>
                      <a:pt x="142875" y="519113"/>
                    </a:cubicBezTo>
                    <a:cubicBezTo>
                      <a:pt x="145435" y="513994"/>
                      <a:pt x="153115" y="513635"/>
                      <a:pt x="157162" y="509588"/>
                    </a:cubicBezTo>
                    <a:cubicBezTo>
                      <a:pt x="161209" y="505540"/>
                      <a:pt x="163023" y="499697"/>
                      <a:pt x="166687" y="495300"/>
                    </a:cubicBezTo>
                    <a:cubicBezTo>
                      <a:pt x="170999" y="490126"/>
                      <a:pt x="176663" y="486187"/>
                      <a:pt x="180975" y="481013"/>
                    </a:cubicBezTo>
                    <a:cubicBezTo>
                      <a:pt x="184639" y="476616"/>
                      <a:pt x="186030" y="470301"/>
                      <a:pt x="190500" y="466725"/>
                    </a:cubicBezTo>
                    <a:cubicBezTo>
                      <a:pt x="194420" y="463589"/>
                      <a:pt x="200025" y="463550"/>
                      <a:pt x="204787" y="461963"/>
                    </a:cubicBezTo>
                    <a:cubicBezTo>
                      <a:pt x="228436" y="426488"/>
                      <a:pt x="198041" y="470058"/>
                      <a:pt x="228600" y="433388"/>
                    </a:cubicBezTo>
                    <a:cubicBezTo>
                      <a:pt x="232264" y="428991"/>
                      <a:pt x="233655" y="422676"/>
                      <a:pt x="238125" y="419100"/>
                    </a:cubicBezTo>
                    <a:cubicBezTo>
                      <a:pt x="242045" y="415964"/>
                      <a:pt x="247650" y="415925"/>
                      <a:pt x="252412" y="414338"/>
                    </a:cubicBezTo>
                    <a:cubicBezTo>
                      <a:pt x="255587" y="409575"/>
                      <a:pt x="257540" y="403714"/>
                      <a:pt x="261937" y="400050"/>
                    </a:cubicBezTo>
                    <a:cubicBezTo>
                      <a:pt x="269785" y="393510"/>
                      <a:pt x="285348" y="389072"/>
                      <a:pt x="295275" y="385763"/>
                    </a:cubicBezTo>
                    <a:cubicBezTo>
                      <a:pt x="332446" y="360981"/>
                      <a:pt x="276524" y="395188"/>
                      <a:pt x="347662" y="371475"/>
                    </a:cubicBezTo>
                    <a:cubicBezTo>
                      <a:pt x="355192" y="368965"/>
                      <a:pt x="359613" y="360738"/>
                      <a:pt x="366712" y="357188"/>
                    </a:cubicBezTo>
                    <a:cubicBezTo>
                      <a:pt x="375692" y="352698"/>
                      <a:pt x="385762" y="350838"/>
                      <a:pt x="395287" y="347663"/>
                    </a:cubicBezTo>
                    <a:cubicBezTo>
                      <a:pt x="400050" y="346075"/>
                      <a:pt x="405085" y="345145"/>
                      <a:pt x="409575" y="342900"/>
                    </a:cubicBezTo>
                    <a:cubicBezTo>
                      <a:pt x="434479" y="330448"/>
                      <a:pt x="421737" y="335097"/>
                      <a:pt x="447675" y="328613"/>
                    </a:cubicBezTo>
                    <a:cubicBezTo>
                      <a:pt x="488618" y="301317"/>
                      <a:pt x="436816" y="334043"/>
                      <a:pt x="476250" y="314325"/>
                    </a:cubicBezTo>
                    <a:cubicBezTo>
                      <a:pt x="513172" y="295864"/>
                      <a:pt x="468918" y="312005"/>
                      <a:pt x="504825" y="300038"/>
                    </a:cubicBezTo>
                    <a:cubicBezTo>
                      <a:pt x="509587" y="296863"/>
                      <a:pt x="513993" y="293073"/>
                      <a:pt x="519112" y="290513"/>
                    </a:cubicBezTo>
                    <a:cubicBezTo>
                      <a:pt x="523602" y="288268"/>
                      <a:pt x="529850" y="289300"/>
                      <a:pt x="533400" y="285750"/>
                    </a:cubicBezTo>
                    <a:cubicBezTo>
                      <a:pt x="536950" y="282200"/>
                      <a:pt x="535026" y="275383"/>
                      <a:pt x="538162" y="271463"/>
                    </a:cubicBezTo>
                    <a:cubicBezTo>
                      <a:pt x="541738" y="266993"/>
                      <a:pt x="547687" y="265113"/>
                      <a:pt x="552450" y="261938"/>
                    </a:cubicBezTo>
                    <a:cubicBezTo>
                      <a:pt x="554037" y="257175"/>
                      <a:pt x="554294" y="251735"/>
                      <a:pt x="557212" y="247650"/>
                    </a:cubicBezTo>
                    <a:cubicBezTo>
                      <a:pt x="573470" y="224888"/>
                      <a:pt x="585159" y="230485"/>
                      <a:pt x="595312" y="200025"/>
                    </a:cubicBezTo>
                    <a:cubicBezTo>
                      <a:pt x="598487" y="190500"/>
                      <a:pt x="600347" y="180430"/>
                      <a:pt x="604837" y="171450"/>
                    </a:cubicBezTo>
                    <a:cubicBezTo>
                      <a:pt x="611187" y="158750"/>
                      <a:pt x="619397" y="146820"/>
                      <a:pt x="623887" y="133350"/>
                    </a:cubicBezTo>
                    <a:lnTo>
                      <a:pt x="638175" y="90488"/>
                    </a:lnTo>
                    <a:cubicBezTo>
                      <a:pt x="639763" y="85725"/>
                      <a:pt x="641719" y="81070"/>
                      <a:pt x="642937" y="76200"/>
                    </a:cubicBezTo>
                    <a:cubicBezTo>
                      <a:pt x="644525" y="69850"/>
                      <a:pt x="645902" y="63444"/>
                      <a:pt x="647700" y="57150"/>
                    </a:cubicBezTo>
                    <a:cubicBezTo>
                      <a:pt x="649079" y="52323"/>
                      <a:pt x="651244" y="47733"/>
                      <a:pt x="652462" y="42863"/>
                    </a:cubicBezTo>
                    <a:cubicBezTo>
                      <a:pt x="657848" y="21320"/>
                      <a:pt x="636587" y="7144"/>
                      <a:pt x="633412"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Freeform 92"/>
            <p:cNvSpPr/>
            <p:nvPr/>
          </p:nvSpPr>
          <p:spPr>
            <a:xfrm>
              <a:off x="6886564" y="1504950"/>
              <a:ext cx="457211" cy="809625"/>
            </a:xfrm>
            <a:custGeom>
              <a:avLst/>
              <a:gdLst>
                <a:gd name="connsiteX0" fmla="*/ 457211 w 457211"/>
                <a:gd name="connsiteY0" fmla="*/ 9525 h 809625"/>
                <a:gd name="connsiteX1" fmla="*/ 457211 w 457211"/>
                <a:gd name="connsiteY1" fmla="*/ 9525 h 809625"/>
                <a:gd name="connsiteX2" fmla="*/ 442924 w 457211"/>
                <a:gd name="connsiteY2" fmla="*/ 47625 h 809625"/>
                <a:gd name="connsiteX3" fmla="*/ 428636 w 457211"/>
                <a:gd name="connsiteY3" fmla="*/ 114300 h 809625"/>
                <a:gd name="connsiteX4" fmla="*/ 423874 w 457211"/>
                <a:gd name="connsiteY4" fmla="*/ 128588 h 809625"/>
                <a:gd name="connsiteX5" fmla="*/ 414349 w 457211"/>
                <a:gd name="connsiteY5" fmla="*/ 142875 h 809625"/>
                <a:gd name="connsiteX6" fmla="*/ 409586 w 457211"/>
                <a:gd name="connsiteY6" fmla="*/ 161925 h 809625"/>
                <a:gd name="connsiteX7" fmla="*/ 400061 w 457211"/>
                <a:gd name="connsiteY7" fmla="*/ 185738 h 809625"/>
                <a:gd name="connsiteX8" fmla="*/ 390536 w 457211"/>
                <a:gd name="connsiteY8" fmla="*/ 214313 h 809625"/>
                <a:gd name="connsiteX9" fmla="*/ 366724 w 457211"/>
                <a:gd name="connsiteY9" fmla="*/ 242888 h 809625"/>
                <a:gd name="connsiteX10" fmla="*/ 347674 w 457211"/>
                <a:gd name="connsiteY10" fmla="*/ 271463 h 809625"/>
                <a:gd name="connsiteX11" fmla="*/ 342911 w 457211"/>
                <a:gd name="connsiteY11" fmla="*/ 285750 h 809625"/>
                <a:gd name="connsiteX12" fmla="*/ 323861 w 457211"/>
                <a:gd name="connsiteY12" fmla="*/ 314325 h 809625"/>
                <a:gd name="connsiteX13" fmla="*/ 309574 w 457211"/>
                <a:gd name="connsiteY13" fmla="*/ 342900 h 809625"/>
                <a:gd name="connsiteX14" fmla="*/ 295286 w 457211"/>
                <a:gd name="connsiteY14" fmla="*/ 371475 h 809625"/>
                <a:gd name="connsiteX15" fmla="*/ 280999 w 457211"/>
                <a:gd name="connsiteY15" fmla="*/ 400050 h 809625"/>
                <a:gd name="connsiteX16" fmla="*/ 271474 w 457211"/>
                <a:gd name="connsiteY16" fmla="*/ 428625 h 809625"/>
                <a:gd name="connsiteX17" fmla="*/ 252424 w 457211"/>
                <a:gd name="connsiteY17" fmla="*/ 461963 h 809625"/>
                <a:gd name="connsiteX18" fmla="*/ 238136 w 457211"/>
                <a:gd name="connsiteY18" fmla="*/ 490538 h 809625"/>
                <a:gd name="connsiteX19" fmla="*/ 228611 w 457211"/>
                <a:gd name="connsiteY19" fmla="*/ 519113 h 809625"/>
                <a:gd name="connsiteX20" fmla="*/ 223849 w 457211"/>
                <a:gd name="connsiteY20" fmla="*/ 533400 h 809625"/>
                <a:gd name="connsiteX21" fmla="*/ 214324 w 457211"/>
                <a:gd name="connsiteY21" fmla="*/ 552450 h 809625"/>
                <a:gd name="connsiteX22" fmla="*/ 195274 w 457211"/>
                <a:gd name="connsiteY22" fmla="*/ 585788 h 809625"/>
                <a:gd name="connsiteX23" fmla="*/ 176224 w 457211"/>
                <a:gd name="connsiteY23" fmla="*/ 628650 h 809625"/>
                <a:gd name="connsiteX24" fmla="*/ 161936 w 457211"/>
                <a:gd name="connsiteY24" fmla="*/ 638175 h 809625"/>
                <a:gd name="connsiteX25" fmla="*/ 114311 w 457211"/>
                <a:gd name="connsiteY25" fmla="*/ 695325 h 809625"/>
                <a:gd name="connsiteX26" fmla="*/ 104786 w 457211"/>
                <a:gd name="connsiteY26" fmla="*/ 709613 h 809625"/>
                <a:gd name="connsiteX27" fmla="*/ 90499 w 457211"/>
                <a:gd name="connsiteY27" fmla="*/ 738188 h 809625"/>
                <a:gd name="connsiteX28" fmla="*/ 85736 w 457211"/>
                <a:gd name="connsiteY28" fmla="*/ 752475 h 809625"/>
                <a:gd name="connsiteX29" fmla="*/ 61924 w 457211"/>
                <a:gd name="connsiteY29" fmla="*/ 781050 h 809625"/>
                <a:gd name="connsiteX30" fmla="*/ 47636 w 457211"/>
                <a:gd name="connsiteY30" fmla="*/ 785813 h 809625"/>
                <a:gd name="connsiteX31" fmla="*/ 19061 w 457211"/>
                <a:gd name="connsiteY31" fmla="*/ 809625 h 809625"/>
                <a:gd name="connsiteX32" fmla="*/ 4774 w 457211"/>
                <a:gd name="connsiteY32" fmla="*/ 800100 h 809625"/>
                <a:gd name="connsiteX33" fmla="*/ 4774 w 457211"/>
                <a:gd name="connsiteY33" fmla="*/ 652463 h 809625"/>
                <a:gd name="connsiteX34" fmla="*/ 19061 w 457211"/>
                <a:gd name="connsiteY34" fmla="*/ 623888 h 809625"/>
                <a:gd name="connsiteX35" fmla="*/ 33349 w 457211"/>
                <a:gd name="connsiteY35" fmla="*/ 595313 h 809625"/>
                <a:gd name="connsiteX36" fmla="*/ 47636 w 457211"/>
                <a:gd name="connsiteY36" fmla="*/ 566738 h 809625"/>
                <a:gd name="connsiteX37" fmla="*/ 52399 w 457211"/>
                <a:gd name="connsiteY37" fmla="*/ 552450 h 809625"/>
                <a:gd name="connsiteX38" fmla="*/ 66686 w 457211"/>
                <a:gd name="connsiteY38" fmla="*/ 538163 h 809625"/>
                <a:gd name="connsiteX39" fmla="*/ 76211 w 457211"/>
                <a:gd name="connsiteY39" fmla="*/ 523875 h 809625"/>
                <a:gd name="connsiteX40" fmla="*/ 80974 w 457211"/>
                <a:gd name="connsiteY40" fmla="*/ 509588 h 809625"/>
                <a:gd name="connsiteX41" fmla="*/ 95261 w 457211"/>
                <a:gd name="connsiteY41" fmla="*/ 500063 h 809625"/>
                <a:gd name="connsiteX42" fmla="*/ 114311 w 457211"/>
                <a:gd name="connsiteY42" fmla="*/ 476250 h 809625"/>
                <a:gd name="connsiteX43" fmla="*/ 138124 w 457211"/>
                <a:gd name="connsiteY43" fmla="*/ 447675 h 809625"/>
                <a:gd name="connsiteX44" fmla="*/ 152411 w 457211"/>
                <a:gd name="connsiteY44" fmla="*/ 442913 h 809625"/>
                <a:gd name="connsiteX45" fmla="*/ 195274 w 457211"/>
                <a:gd name="connsiteY45" fmla="*/ 404813 h 809625"/>
                <a:gd name="connsiteX46" fmla="*/ 200036 w 457211"/>
                <a:gd name="connsiteY46" fmla="*/ 376238 h 809625"/>
                <a:gd name="connsiteX47" fmla="*/ 209561 w 457211"/>
                <a:gd name="connsiteY47" fmla="*/ 361950 h 809625"/>
                <a:gd name="connsiteX48" fmla="*/ 219086 w 457211"/>
                <a:gd name="connsiteY48" fmla="*/ 314325 h 809625"/>
                <a:gd name="connsiteX49" fmla="*/ 238136 w 457211"/>
                <a:gd name="connsiteY49" fmla="*/ 285750 h 809625"/>
                <a:gd name="connsiteX50" fmla="*/ 242899 w 457211"/>
                <a:gd name="connsiteY50" fmla="*/ 271463 h 809625"/>
                <a:gd name="connsiteX51" fmla="*/ 261949 w 457211"/>
                <a:gd name="connsiteY51" fmla="*/ 242888 h 809625"/>
                <a:gd name="connsiteX52" fmla="*/ 271474 w 457211"/>
                <a:gd name="connsiteY52" fmla="*/ 223838 h 809625"/>
                <a:gd name="connsiteX53" fmla="*/ 285761 w 457211"/>
                <a:gd name="connsiteY53" fmla="*/ 190500 h 809625"/>
                <a:gd name="connsiteX54" fmla="*/ 304811 w 457211"/>
                <a:gd name="connsiteY54" fmla="*/ 157163 h 809625"/>
                <a:gd name="connsiteX55" fmla="*/ 319099 w 457211"/>
                <a:gd name="connsiteY55" fmla="*/ 128588 h 809625"/>
                <a:gd name="connsiteX56" fmla="*/ 328624 w 457211"/>
                <a:gd name="connsiteY56" fmla="*/ 109538 h 809625"/>
                <a:gd name="connsiteX57" fmla="*/ 342911 w 457211"/>
                <a:gd name="connsiteY57" fmla="*/ 95250 h 809625"/>
                <a:gd name="connsiteX58" fmla="*/ 366724 w 457211"/>
                <a:gd name="connsiteY58" fmla="*/ 52388 h 809625"/>
                <a:gd name="connsiteX59" fmla="*/ 385774 w 457211"/>
                <a:gd name="connsiteY59" fmla="*/ 9525 h 809625"/>
                <a:gd name="connsiteX60" fmla="*/ 419111 w 457211"/>
                <a:gd name="connsiteY60" fmla="*/ 0 h 809625"/>
                <a:gd name="connsiteX61" fmla="*/ 457211 w 457211"/>
                <a:gd name="connsiteY61" fmla="*/ 952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7211" h="809625">
                  <a:moveTo>
                    <a:pt x="457211" y="9525"/>
                  </a:moveTo>
                  <a:lnTo>
                    <a:pt x="457211" y="9525"/>
                  </a:lnTo>
                  <a:cubicBezTo>
                    <a:pt x="452449" y="22225"/>
                    <a:pt x="445718" y="34352"/>
                    <a:pt x="442924" y="47625"/>
                  </a:cubicBezTo>
                  <a:cubicBezTo>
                    <a:pt x="427489" y="120944"/>
                    <a:pt x="451202" y="80452"/>
                    <a:pt x="428636" y="114300"/>
                  </a:cubicBezTo>
                  <a:cubicBezTo>
                    <a:pt x="427049" y="119063"/>
                    <a:pt x="426119" y="124098"/>
                    <a:pt x="423874" y="128588"/>
                  </a:cubicBezTo>
                  <a:cubicBezTo>
                    <a:pt x="421314" y="133707"/>
                    <a:pt x="416604" y="137614"/>
                    <a:pt x="414349" y="142875"/>
                  </a:cubicBezTo>
                  <a:cubicBezTo>
                    <a:pt x="411771" y="148891"/>
                    <a:pt x="411656" y="155715"/>
                    <a:pt x="409586" y="161925"/>
                  </a:cubicBezTo>
                  <a:cubicBezTo>
                    <a:pt x="406882" y="170035"/>
                    <a:pt x="402983" y="177704"/>
                    <a:pt x="400061" y="185738"/>
                  </a:cubicBezTo>
                  <a:cubicBezTo>
                    <a:pt x="396630" y="195174"/>
                    <a:pt x="396105" y="205959"/>
                    <a:pt x="390536" y="214313"/>
                  </a:cubicBezTo>
                  <a:cubicBezTo>
                    <a:pt x="377275" y="234204"/>
                    <a:pt x="385058" y="224553"/>
                    <a:pt x="366724" y="242888"/>
                  </a:cubicBezTo>
                  <a:cubicBezTo>
                    <a:pt x="355399" y="276859"/>
                    <a:pt x="371457" y="235789"/>
                    <a:pt x="347674" y="271463"/>
                  </a:cubicBezTo>
                  <a:cubicBezTo>
                    <a:pt x="344889" y="275640"/>
                    <a:pt x="345349" y="281362"/>
                    <a:pt x="342911" y="285750"/>
                  </a:cubicBezTo>
                  <a:cubicBezTo>
                    <a:pt x="337351" y="295757"/>
                    <a:pt x="323861" y="314325"/>
                    <a:pt x="323861" y="314325"/>
                  </a:cubicBezTo>
                  <a:cubicBezTo>
                    <a:pt x="311894" y="350232"/>
                    <a:pt x="328035" y="305978"/>
                    <a:pt x="309574" y="342900"/>
                  </a:cubicBezTo>
                  <a:cubicBezTo>
                    <a:pt x="289856" y="382334"/>
                    <a:pt x="322582" y="330532"/>
                    <a:pt x="295286" y="371475"/>
                  </a:cubicBezTo>
                  <a:cubicBezTo>
                    <a:pt x="277923" y="423570"/>
                    <a:pt x="305612" y="344672"/>
                    <a:pt x="280999" y="400050"/>
                  </a:cubicBezTo>
                  <a:cubicBezTo>
                    <a:pt x="276921" y="409225"/>
                    <a:pt x="277043" y="420271"/>
                    <a:pt x="271474" y="428625"/>
                  </a:cubicBezTo>
                  <a:cubicBezTo>
                    <a:pt x="261908" y="442975"/>
                    <a:pt x="259676" y="445043"/>
                    <a:pt x="252424" y="461963"/>
                  </a:cubicBezTo>
                  <a:cubicBezTo>
                    <a:pt x="240593" y="489566"/>
                    <a:pt x="256440" y="463081"/>
                    <a:pt x="238136" y="490538"/>
                  </a:cubicBezTo>
                  <a:lnTo>
                    <a:pt x="228611" y="519113"/>
                  </a:lnTo>
                  <a:cubicBezTo>
                    <a:pt x="227024" y="523875"/>
                    <a:pt x="226094" y="528910"/>
                    <a:pt x="223849" y="533400"/>
                  </a:cubicBezTo>
                  <a:cubicBezTo>
                    <a:pt x="220674" y="539750"/>
                    <a:pt x="217846" y="546286"/>
                    <a:pt x="214324" y="552450"/>
                  </a:cubicBezTo>
                  <a:cubicBezTo>
                    <a:pt x="202869" y="572496"/>
                    <a:pt x="204868" y="561804"/>
                    <a:pt x="195274" y="585788"/>
                  </a:cubicBezTo>
                  <a:cubicBezTo>
                    <a:pt x="188986" y="601507"/>
                    <a:pt x="188441" y="616433"/>
                    <a:pt x="176224" y="628650"/>
                  </a:cubicBezTo>
                  <a:cubicBezTo>
                    <a:pt x="172176" y="632697"/>
                    <a:pt x="166214" y="634372"/>
                    <a:pt x="161936" y="638175"/>
                  </a:cubicBezTo>
                  <a:cubicBezTo>
                    <a:pt x="131935" y="664842"/>
                    <a:pt x="135166" y="664042"/>
                    <a:pt x="114311" y="695325"/>
                  </a:cubicBezTo>
                  <a:lnTo>
                    <a:pt x="104786" y="709613"/>
                  </a:lnTo>
                  <a:cubicBezTo>
                    <a:pt x="92819" y="745516"/>
                    <a:pt x="108960" y="701267"/>
                    <a:pt x="90499" y="738188"/>
                  </a:cubicBezTo>
                  <a:cubicBezTo>
                    <a:pt x="88254" y="742678"/>
                    <a:pt x="87981" y="747985"/>
                    <a:pt x="85736" y="752475"/>
                  </a:cubicBezTo>
                  <a:cubicBezTo>
                    <a:pt x="81343" y="761261"/>
                    <a:pt x="69825" y="775783"/>
                    <a:pt x="61924" y="781050"/>
                  </a:cubicBezTo>
                  <a:cubicBezTo>
                    <a:pt x="57747" y="783835"/>
                    <a:pt x="52399" y="784225"/>
                    <a:pt x="47636" y="785813"/>
                  </a:cubicBezTo>
                  <a:cubicBezTo>
                    <a:pt x="44905" y="788544"/>
                    <a:pt x="25692" y="809625"/>
                    <a:pt x="19061" y="809625"/>
                  </a:cubicBezTo>
                  <a:cubicBezTo>
                    <a:pt x="13337" y="809625"/>
                    <a:pt x="9536" y="803275"/>
                    <a:pt x="4774" y="800100"/>
                  </a:cubicBezTo>
                  <a:cubicBezTo>
                    <a:pt x="453" y="726644"/>
                    <a:pt x="-3358" y="721584"/>
                    <a:pt x="4774" y="652463"/>
                  </a:cubicBezTo>
                  <a:cubicBezTo>
                    <a:pt x="6616" y="636806"/>
                    <a:pt x="12144" y="637722"/>
                    <a:pt x="19061" y="623888"/>
                  </a:cubicBezTo>
                  <a:cubicBezTo>
                    <a:pt x="38779" y="584454"/>
                    <a:pt x="6053" y="636256"/>
                    <a:pt x="33349" y="595313"/>
                  </a:cubicBezTo>
                  <a:cubicBezTo>
                    <a:pt x="45316" y="559406"/>
                    <a:pt x="29175" y="603660"/>
                    <a:pt x="47636" y="566738"/>
                  </a:cubicBezTo>
                  <a:cubicBezTo>
                    <a:pt x="49881" y="562248"/>
                    <a:pt x="49614" y="556627"/>
                    <a:pt x="52399" y="552450"/>
                  </a:cubicBezTo>
                  <a:cubicBezTo>
                    <a:pt x="56135" y="546846"/>
                    <a:pt x="62374" y="543337"/>
                    <a:pt x="66686" y="538163"/>
                  </a:cubicBezTo>
                  <a:cubicBezTo>
                    <a:pt x="70350" y="533766"/>
                    <a:pt x="73651" y="528995"/>
                    <a:pt x="76211" y="523875"/>
                  </a:cubicBezTo>
                  <a:cubicBezTo>
                    <a:pt x="78456" y="519385"/>
                    <a:pt x="77838" y="513508"/>
                    <a:pt x="80974" y="509588"/>
                  </a:cubicBezTo>
                  <a:cubicBezTo>
                    <a:pt x="84550" y="505119"/>
                    <a:pt x="90499" y="503238"/>
                    <a:pt x="95261" y="500063"/>
                  </a:cubicBezTo>
                  <a:cubicBezTo>
                    <a:pt x="104533" y="472248"/>
                    <a:pt x="92769" y="497792"/>
                    <a:pt x="114311" y="476250"/>
                  </a:cubicBezTo>
                  <a:cubicBezTo>
                    <a:pt x="131881" y="458680"/>
                    <a:pt x="114718" y="463279"/>
                    <a:pt x="138124" y="447675"/>
                  </a:cubicBezTo>
                  <a:cubicBezTo>
                    <a:pt x="142301" y="444890"/>
                    <a:pt x="147649" y="444500"/>
                    <a:pt x="152411" y="442913"/>
                  </a:cubicBezTo>
                  <a:cubicBezTo>
                    <a:pt x="185033" y="410291"/>
                    <a:pt x="169778" y="421810"/>
                    <a:pt x="195274" y="404813"/>
                  </a:cubicBezTo>
                  <a:cubicBezTo>
                    <a:pt x="196861" y="395288"/>
                    <a:pt x="196983" y="385399"/>
                    <a:pt x="200036" y="376238"/>
                  </a:cubicBezTo>
                  <a:cubicBezTo>
                    <a:pt x="201846" y="370808"/>
                    <a:pt x="207878" y="367421"/>
                    <a:pt x="209561" y="361950"/>
                  </a:cubicBezTo>
                  <a:cubicBezTo>
                    <a:pt x="214322" y="346477"/>
                    <a:pt x="210106" y="327795"/>
                    <a:pt x="219086" y="314325"/>
                  </a:cubicBezTo>
                  <a:cubicBezTo>
                    <a:pt x="225436" y="304800"/>
                    <a:pt x="234515" y="296610"/>
                    <a:pt x="238136" y="285750"/>
                  </a:cubicBezTo>
                  <a:cubicBezTo>
                    <a:pt x="239724" y="280988"/>
                    <a:pt x="240461" y="275851"/>
                    <a:pt x="242899" y="271463"/>
                  </a:cubicBezTo>
                  <a:cubicBezTo>
                    <a:pt x="248459" y="261456"/>
                    <a:pt x="256829" y="253127"/>
                    <a:pt x="261949" y="242888"/>
                  </a:cubicBezTo>
                  <a:lnTo>
                    <a:pt x="271474" y="223838"/>
                  </a:lnTo>
                  <a:cubicBezTo>
                    <a:pt x="281383" y="184197"/>
                    <a:pt x="269318" y="223385"/>
                    <a:pt x="285761" y="190500"/>
                  </a:cubicBezTo>
                  <a:cubicBezTo>
                    <a:pt x="303942" y="154138"/>
                    <a:pt x="270265" y="203226"/>
                    <a:pt x="304811" y="157163"/>
                  </a:cubicBezTo>
                  <a:cubicBezTo>
                    <a:pt x="313544" y="130966"/>
                    <a:pt x="304327" y="154439"/>
                    <a:pt x="319099" y="128588"/>
                  </a:cubicBezTo>
                  <a:cubicBezTo>
                    <a:pt x="322621" y="122424"/>
                    <a:pt x="324498" y="115315"/>
                    <a:pt x="328624" y="109538"/>
                  </a:cubicBezTo>
                  <a:cubicBezTo>
                    <a:pt x="332539" y="104057"/>
                    <a:pt x="338149" y="100013"/>
                    <a:pt x="342911" y="95250"/>
                  </a:cubicBezTo>
                  <a:cubicBezTo>
                    <a:pt x="354566" y="60285"/>
                    <a:pt x="345336" y="73774"/>
                    <a:pt x="366724" y="52388"/>
                  </a:cubicBezTo>
                  <a:cubicBezTo>
                    <a:pt x="369634" y="43657"/>
                    <a:pt x="375483" y="17758"/>
                    <a:pt x="385774" y="9525"/>
                  </a:cubicBezTo>
                  <a:cubicBezTo>
                    <a:pt x="388878" y="7042"/>
                    <a:pt x="417870" y="310"/>
                    <a:pt x="419111" y="0"/>
                  </a:cubicBezTo>
                  <a:lnTo>
                    <a:pt x="457211" y="9525"/>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829340" y="2126512"/>
            <a:ext cx="3157869" cy="646331"/>
          </a:xfrm>
          <a:prstGeom prst="rect">
            <a:avLst/>
          </a:prstGeom>
          <a:noFill/>
        </p:spPr>
        <p:txBody>
          <a:bodyPr wrap="square" rtlCol="0">
            <a:spAutoFit/>
          </a:bodyPr>
          <a:lstStyle/>
          <a:p>
            <a:r>
              <a:rPr lang="en-US" dirty="0" smtClean="0"/>
              <a:t>Sunday Mountain cleavage belt (Rumble, 1969)</a:t>
            </a:r>
            <a:endParaRPr lang="en-US" dirty="0"/>
          </a:p>
        </p:txBody>
      </p:sp>
      <p:grpSp>
        <p:nvGrpSpPr>
          <p:cNvPr id="19" name="Group 18"/>
          <p:cNvGrpSpPr/>
          <p:nvPr/>
        </p:nvGrpSpPr>
        <p:grpSpPr>
          <a:xfrm>
            <a:off x="1781175" y="5080094"/>
            <a:ext cx="923925" cy="320581"/>
            <a:chOff x="1781175" y="5080094"/>
            <a:chExt cx="923925" cy="320581"/>
          </a:xfrm>
        </p:grpSpPr>
        <p:cxnSp>
          <p:nvCxnSpPr>
            <p:cNvPr id="12" name="Straight Connector 11"/>
            <p:cNvCxnSpPr/>
            <p:nvPr/>
          </p:nvCxnSpPr>
          <p:spPr>
            <a:xfrm>
              <a:off x="1781175" y="5400675"/>
              <a:ext cx="923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8800" y="5080094"/>
              <a:ext cx="876300" cy="172295"/>
            </a:xfrm>
            <a:prstGeom prst="rect">
              <a:avLst/>
            </a:prstGeom>
            <a:noFill/>
          </p:spPr>
          <p:txBody>
            <a:bodyPr wrap="square" rtlCol="0">
              <a:spAutoFit/>
            </a:bodyPr>
            <a:lstStyle/>
            <a:p>
              <a:r>
                <a:rPr lang="en-US" dirty="0" smtClean="0"/>
                <a:t>3 miles</a:t>
              </a:r>
              <a:endParaRPr lang="en-US" dirty="0"/>
            </a:p>
          </p:txBody>
        </p:sp>
      </p:grpSp>
      <p:sp>
        <p:nvSpPr>
          <p:cNvPr id="21" name="Isosceles Triangle 20"/>
          <p:cNvSpPr/>
          <p:nvPr/>
        </p:nvSpPr>
        <p:spPr>
          <a:xfrm>
            <a:off x="4952660" y="5182853"/>
            <a:ext cx="185967" cy="13907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5074081" y="5253754"/>
            <a:ext cx="2537674" cy="369332"/>
          </a:xfrm>
          <a:prstGeom prst="rect">
            <a:avLst/>
          </a:prstGeom>
          <a:noFill/>
        </p:spPr>
        <p:txBody>
          <a:bodyPr wrap="square" rtlCol="0">
            <a:spAutoFit/>
          </a:bodyPr>
          <a:lstStyle/>
          <a:p>
            <a:r>
              <a:rPr lang="en-US" b="1" dirty="0" smtClean="0"/>
              <a:t>Sunday Mountain</a:t>
            </a:r>
            <a:endParaRPr lang="en-US" b="1" dirty="0"/>
          </a:p>
        </p:txBody>
      </p:sp>
      <p:sp>
        <p:nvSpPr>
          <p:cNvPr id="23" name="TextBox 22"/>
          <p:cNvSpPr txBox="1"/>
          <p:nvPr/>
        </p:nvSpPr>
        <p:spPr>
          <a:xfrm rot="17765106">
            <a:off x="5469892" y="3430042"/>
            <a:ext cx="3444023" cy="369332"/>
          </a:xfrm>
          <a:prstGeom prst="rect">
            <a:avLst/>
          </a:prstGeom>
          <a:noFill/>
        </p:spPr>
        <p:txBody>
          <a:bodyPr wrap="square" rtlCol="0">
            <a:spAutoFit/>
          </a:bodyPr>
          <a:lstStyle/>
          <a:p>
            <a:r>
              <a:rPr lang="en-US" b="1" dirty="0" smtClean="0"/>
              <a:t>BRONSON HILL ANTICLINORIUM</a:t>
            </a:r>
            <a:endParaRPr lang="en-US" b="1" dirty="0"/>
          </a:p>
        </p:txBody>
      </p:sp>
      <p:cxnSp>
        <p:nvCxnSpPr>
          <p:cNvPr id="24" name="Straight Connector 23"/>
          <p:cNvCxnSpPr/>
          <p:nvPr/>
        </p:nvCxnSpPr>
        <p:spPr>
          <a:xfrm flipV="1">
            <a:off x="7881690" y="-960889"/>
            <a:ext cx="1447800" cy="31623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666874" y="5623086"/>
            <a:ext cx="542474" cy="139132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7744604">
            <a:off x="3482252" y="5504130"/>
            <a:ext cx="2025647" cy="369332"/>
          </a:xfrm>
          <a:prstGeom prst="rect">
            <a:avLst/>
          </a:prstGeom>
          <a:noFill/>
        </p:spPr>
        <p:txBody>
          <a:bodyPr wrap="square" rtlCol="0">
            <a:spAutoFit/>
          </a:bodyPr>
          <a:lstStyle/>
          <a:p>
            <a:r>
              <a:rPr lang="en-US" b="1" dirty="0" smtClean="0"/>
              <a:t>CORNISH NAPPE</a:t>
            </a:r>
            <a:endParaRPr lang="en-US" b="1" dirty="0"/>
          </a:p>
        </p:txBody>
      </p:sp>
    </p:spTree>
    <p:extLst>
      <p:ext uri="{BB962C8B-B14F-4D97-AF65-F5344CB8AC3E}">
        <p14:creationId xmlns:p14="http://schemas.microsoft.com/office/powerpoint/2010/main" val="393646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2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24000" y="0"/>
            <a:ext cx="9144000" cy="6858000"/>
          </a:xfrm>
          <a:prstGeom prst="rect">
            <a:avLst/>
          </a:prstGeom>
        </p:spPr>
      </p:pic>
    </p:spTree>
    <p:extLst>
      <p:ext uri="{BB962C8B-B14F-4D97-AF65-F5344CB8AC3E}">
        <p14:creationId xmlns:p14="http://schemas.microsoft.com/office/powerpoint/2010/main" val="2725727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009553" y="-910144"/>
            <a:ext cx="2269684" cy="3185402"/>
          </a:xfrm>
          <a:custGeom>
            <a:avLst/>
            <a:gdLst>
              <a:gd name="connsiteX0" fmla="*/ 340241 w 2232837"/>
              <a:gd name="connsiteY0" fmla="*/ 0 h 3104707"/>
              <a:gd name="connsiteX1" fmla="*/ 340241 w 2232837"/>
              <a:gd name="connsiteY1" fmla="*/ 0 h 3104707"/>
              <a:gd name="connsiteX2" fmla="*/ 350874 w 2232837"/>
              <a:gd name="connsiteY2" fmla="*/ 95693 h 3104707"/>
              <a:gd name="connsiteX3" fmla="*/ 340241 w 2232837"/>
              <a:gd name="connsiteY3" fmla="*/ 138224 h 3104707"/>
              <a:gd name="connsiteX4" fmla="*/ 297711 w 2232837"/>
              <a:gd name="connsiteY4" fmla="*/ 340242 h 3104707"/>
              <a:gd name="connsiteX5" fmla="*/ 276446 w 2232837"/>
              <a:gd name="connsiteY5" fmla="*/ 382772 h 3104707"/>
              <a:gd name="connsiteX6" fmla="*/ 265814 w 2232837"/>
              <a:gd name="connsiteY6" fmla="*/ 563526 h 3104707"/>
              <a:gd name="connsiteX7" fmla="*/ 244548 w 2232837"/>
              <a:gd name="connsiteY7" fmla="*/ 627321 h 3104707"/>
              <a:gd name="connsiteX8" fmla="*/ 170121 w 2232837"/>
              <a:gd name="connsiteY8" fmla="*/ 850605 h 3104707"/>
              <a:gd name="connsiteX9" fmla="*/ 116958 w 2232837"/>
              <a:gd name="connsiteY9" fmla="*/ 1084521 h 3104707"/>
              <a:gd name="connsiteX10" fmla="*/ 95693 w 2232837"/>
              <a:gd name="connsiteY10" fmla="*/ 1158949 h 3104707"/>
              <a:gd name="connsiteX11" fmla="*/ 74428 w 2232837"/>
              <a:gd name="connsiteY11" fmla="*/ 1190847 h 3104707"/>
              <a:gd name="connsiteX12" fmla="*/ 63795 w 2232837"/>
              <a:gd name="connsiteY12" fmla="*/ 1286540 h 3104707"/>
              <a:gd name="connsiteX13" fmla="*/ 31897 w 2232837"/>
              <a:gd name="connsiteY13" fmla="*/ 1329070 h 3104707"/>
              <a:gd name="connsiteX14" fmla="*/ 21265 w 2232837"/>
              <a:gd name="connsiteY14" fmla="*/ 1403498 h 3104707"/>
              <a:gd name="connsiteX15" fmla="*/ 0 w 2232837"/>
              <a:gd name="connsiteY15" fmla="*/ 1467293 h 3104707"/>
              <a:gd name="connsiteX16" fmla="*/ 10632 w 2232837"/>
              <a:gd name="connsiteY16" fmla="*/ 2137144 h 3104707"/>
              <a:gd name="connsiteX17" fmla="*/ 53162 w 2232837"/>
              <a:gd name="connsiteY17" fmla="*/ 2264735 h 3104707"/>
              <a:gd name="connsiteX18" fmla="*/ 63795 w 2232837"/>
              <a:gd name="connsiteY18" fmla="*/ 2317898 h 3104707"/>
              <a:gd name="connsiteX19" fmla="*/ 85060 w 2232837"/>
              <a:gd name="connsiteY19" fmla="*/ 2349796 h 3104707"/>
              <a:gd name="connsiteX20" fmla="*/ 106325 w 2232837"/>
              <a:gd name="connsiteY20" fmla="*/ 2413591 h 3104707"/>
              <a:gd name="connsiteX21" fmla="*/ 127590 w 2232837"/>
              <a:gd name="connsiteY21" fmla="*/ 2445489 h 3104707"/>
              <a:gd name="connsiteX22" fmla="*/ 138223 w 2232837"/>
              <a:gd name="connsiteY22" fmla="*/ 2477386 h 3104707"/>
              <a:gd name="connsiteX23" fmla="*/ 170121 w 2232837"/>
              <a:gd name="connsiteY23" fmla="*/ 2498651 h 3104707"/>
              <a:gd name="connsiteX24" fmla="*/ 191386 w 2232837"/>
              <a:gd name="connsiteY24" fmla="*/ 2519917 h 3104707"/>
              <a:gd name="connsiteX25" fmla="*/ 212651 w 2232837"/>
              <a:gd name="connsiteY25" fmla="*/ 2594344 h 3104707"/>
              <a:gd name="connsiteX26" fmla="*/ 276446 w 2232837"/>
              <a:gd name="connsiteY26" fmla="*/ 2647507 h 3104707"/>
              <a:gd name="connsiteX27" fmla="*/ 318976 w 2232837"/>
              <a:gd name="connsiteY27" fmla="*/ 2711303 h 3104707"/>
              <a:gd name="connsiteX28" fmla="*/ 404037 w 2232837"/>
              <a:gd name="connsiteY28" fmla="*/ 2775098 h 3104707"/>
              <a:gd name="connsiteX29" fmla="*/ 478465 w 2232837"/>
              <a:gd name="connsiteY29" fmla="*/ 2828261 h 3104707"/>
              <a:gd name="connsiteX30" fmla="*/ 531628 w 2232837"/>
              <a:gd name="connsiteY30" fmla="*/ 2860158 h 3104707"/>
              <a:gd name="connsiteX31" fmla="*/ 595423 w 2232837"/>
              <a:gd name="connsiteY31" fmla="*/ 2892056 h 3104707"/>
              <a:gd name="connsiteX32" fmla="*/ 680483 w 2232837"/>
              <a:gd name="connsiteY32" fmla="*/ 2966484 h 3104707"/>
              <a:gd name="connsiteX33" fmla="*/ 712381 w 2232837"/>
              <a:gd name="connsiteY33" fmla="*/ 2977117 h 3104707"/>
              <a:gd name="connsiteX34" fmla="*/ 850604 w 2232837"/>
              <a:gd name="connsiteY34" fmla="*/ 3072810 h 3104707"/>
              <a:gd name="connsiteX35" fmla="*/ 978195 w 2232837"/>
              <a:gd name="connsiteY35" fmla="*/ 3104707 h 3104707"/>
              <a:gd name="connsiteX36" fmla="*/ 1073888 w 2232837"/>
              <a:gd name="connsiteY36" fmla="*/ 3083442 h 3104707"/>
              <a:gd name="connsiteX37" fmla="*/ 1180214 w 2232837"/>
              <a:gd name="connsiteY37" fmla="*/ 3062177 h 3104707"/>
              <a:gd name="connsiteX38" fmla="*/ 1222744 w 2232837"/>
              <a:gd name="connsiteY38" fmla="*/ 3019647 h 3104707"/>
              <a:gd name="connsiteX39" fmla="*/ 1297172 w 2232837"/>
              <a:gd name="connsiteY39" fmla="*/ 2955851 h 3104707"/>
              <a:gd name="connsiteX40" fmla="*/ 1329069 w 2232837"/>
              <a:gd name="connsiteY40" fmla="*/ 2913321 h 3104707"/>
              <a:gd name="connsiteX41" fmla="*/ 1392865 w 2232837"/>
              <a:gd name="connsiteY41" fmla="*/ 2870791 h 3104707"/>
              <a:gd name="connsiteX42" fmla="*/ 1446028 w 2232837"/>
              <a:gd name="connsiteY42" fmla="*/ 2838893 h 3104707"/>
              <a:gd name="connsiteX43" fmla="*/ 1499190 w 2232837"/>
              <a:gd name="connsiteY43" fmla="*/ 2785731 h 3104707"/>
              <a:gd name="connsiteX44" fmla="*/ 1541721 w 2232837"/>
              <a:gd name="connsiteY44" fmla="*/ 2732568 h 3104707"/>
              <a:gd name="connsiteX45" fmla="*/ 1573618 w 2232837"/>
              <a:gd name="connsiteY45" fmla="*/ 2700670 h 3104707"/>
              <a:gd name="connsiteX46" fmla="*/ 1594883 w 2232837"/>
              <a:gd name="connsiteY46" fmla="*/ 2658140 h 3104707"/>
              <a:gd name="connsiteX47" fmla="*/ 1626781 w 2232837"/>
              <a:gd name="connsiteY47" fmla="*/ 2615610 h 3104707"/>
              <a:gd name="connsiteX48" fmla="*/ 1669311 w 2232837"/>
              <a:gd name="connsiteY48" fmla="*/ 2551814 h 3104707"/>
              <a:gd name="connsiteX49" fmla="*/ 1690576 w 2232837"/>
              <a:gd name="connsiteY49" fmla="*/ 2519917 h 3104707"/>
              <a:gd name="connsiteX50" fmla="*/ 1701209 w 2232837"/>
              <a:gd name="connsiteY50" fmla="*/ 2488019 h 3104707"/>
              <a:gd name="connsiteX51" fmla="*/ 1722474 w 2232837"/>
              <a:gd name="connsiteY51" fmla="*/ 2434856 h 3104707"/>
              <a:gd name="connsiteX52" fmla="*/ 1754372 w 2232837"/>
              <a:gd name="connsiteY52" fmla="*/ 2360428 h 3104707"/>
              <a:gd name="connsiteX53" fmla="*/ 1839432 w 2232837"/>
              <a:gd name="connsiteY53" fmla="*/ 2328531 h 3104707"/>
              <a:gd name="connsiteX54" fmla="*/ 1860697 w 2232837"/>
              <a:gd name="connsiteY54" fmla="*/ 2307265 h 3104707"/>
              <a:gd name="connsiteX55" fmla="*/ 1881962 w 2232837"/>
              <a:gd name="connsiteY55" fmla="*/ 2275368 h 3104707"/>
              <a:gd name="connsiteX56" fmla="*/ 1924493 w 2232837"/>
              <a:gd name="connsiteY56" fmla="*/ 2264735 h 3104707"/>
              <a:gd name="connsiteX57" fmla="*/ 1988288 w 2232837"/>
              <a:gd name="connsiteY57" fmla="*/ 2211572 h 3104707"/>
              <a:gd name="connsiteX58" fmla="*/ 2094614 w 2232837"/>
              <a:gd name="connsiteY58" fmla="*/ 2126512 h 3104707"/>
              <a:gd name="connsiteX59" fmla="*/ 2115879 w 2232837"/>
              <a:gd name="connsiteY59" fmla="*/ 2094614 h 3104707"/>
              <a:gd name="connsiteX60" fmla="*/ 2126511 w 2232837"/>
              <a:gd name="connsiteY60" fmla="*/ 2052084 h 3104707"/>
              <a:gd name="connsiteX61" fmla="*/ 2169041 w 2232837"/>
              <a:gd name="connsiteY61" fmla="*/ 2009554 h 3104707"/>
              <a:gd name="connsiteX62" fmla="*/ 2179674 w 2232837"/>
              <a:gd name="connsiteY62" fmla="*/ 1977656 h 3104707"/>
              <a:gd name="connsiteX63" fmla="*/ 2190307 w 2232837"/>
              <a:gd name="connsiteY63" fmla="*/ 1892596 h 3104707"/>
              <a:gd name="connsiteX64" fmla="*/ 2232837 w 2232837"/>
              <a:gd name="connsiteY64" fmla="*/ 1818168 h 3104707"/>
              <a:gd name="connsiteX65" fmla="*/ 2211572 w 2232837"/>
              <a:gd name="connsiteY65" fmla="*/ 1637414 h 3104707"/>
              <a:gd name="connsiteX66" fmla="*/ 2137144 w 2232837"/>
              <a:gd name="connsiteY66" fmla="*/ 1626782 h 3104707"/>
              <a:gd name="connsiteX67" fmla="*/ 1903228 w 2232837"/>
              <a:gd name="connsiteY67" fmla="*/ 1616149 h 3104707"/>
              <a:gd name="connsiteX68" fmla="*/ 1839432 w 2232837"/>
              <a:gd name="connsiteY68" fmla="*/ 1605517 h 3104707"/>
              <a:gd name="connsiteX69" fmla="*/ 1807534 w 2232837"/>
              <a:gd name="connsiteY69" fmla="*/ 1584251 h 3104707"/>
              <a:gd name="connsiteX70" fmla="*/ 1722474 w 2232837"/>
              <a:gd name="connsiteY70" fmla="*/ 1562986 h 3104707"/>
              <a:gd name="connsiteX71" fmla="*/ 1669311 w 2232837"/>
              <a:gd name="connsiteY71" fmla="*/ 1541721 h 3104707"/>
              <a:gd name="connsiteX72" fmla="*/ 1616148 w 2232837"/>
              <a:gd name="connsiteY72" fmla="*/ 1531089 h 3104707"/>
              <a:gd name="connsiteX73" fmla="*/ 1584251 w 2232837"/>
              <a:gd name="connsiteY73" fmla="*/ 1520456 h 3104707"/>
              <a:gd name="connsiteX74" fmla="*/ 1488558 w 2232837"/>
              <a:gd name="connsiteY74" fmla="*/ 1477926 h 3104707"/>
              <a:gd name="connsiteX75" fmla="*/ 1446028 w 2232837"/>
              <a:gd name="connsiteY75" fmla="*/ 1414131 h 3104707"/>
              <a:gd name="connsiteX76" fmla="*/ 1435395 w 2232837"/>
              <a:gd name="connsiteY76" fmla="*/ 1371600 h 3104707"/>
              <a:gd name="connsiteX77" fmla="*/ 1414130 w 2232837"/>
              <a:gd name="connsiteY77" fmla="*/ 1339703 h 3104707"/>
              <a:gd name="connsiteX78" fmla="*/ 1403497 w 2232837"/>
              <a:gd name="connsiteY78" fmla="*/ 1286540 h 3104707"/>
              <a:gd name="connsiteX79" fmla="*/ 1360967 w 2232837"/>
              <a:gd name="connsiteY79" fmla="*/ 1201479 h 3104707"/>
              <a:gd name="connsiteX80" fmla="*/ 1339702 w 2232837"/>
              <a:gd name="connsiteY80" fmla="*/ 1158949 h 3104707"/>
              <a:gd name="connsiteX81" fmla="*/ 1329069 w 2232837"/>
              <a:gd name="connsiteY81" fmla="*/ 1127051 h 3104707"/>
              <a:gd name="connsiteX82" fmla="*/ 1297172 w 2232837"/>
              <a:gd name="connsiteY82" fmla="*/ 1063256 h 3104707"/>
              <a:gd name="connsiteX83" fmla="*/ 1275907 w 2232837"/>
              <a:gd name="connsiteY83" fmla="*/ 999461 h 3104707"/>
              <a:gd name="connsiteX84" fmla="*/ 1265274 w 2232837"/>
              <a:gd name="connsiteY84" fmla="*/ 956931 h 3104707"/>
              <a:gd name="connsiteX85" fmla="*/ 1233376 w 2232837"/>
              <a:gd name="connsiteY85" fmla="*/ 903768 h 3104707"/>
              <a:gd name="connsiteX86" fmla="*/ 1222744 w 2232837"/>
              <a:gd name="connsiteY86" fmla="*/ 861237 h 3104707"/>
              <a:gd name="connsiteX87" fmla="*/ 1212111 w 2232837"/>
              <a:gd name="connsiteY87" fmla="*/ 829340 h 3104707"/>
              <a:gd name="connsiteX88" fmla="*/ 1201479 w 2232837"/>
              <a:gd name="connsiteY88" fmla="*/ 691117 h 3104707"/>
              <a:gd name="connsiteX89" fmla="*/ 1180214 w 2232837"/>
              <a:gd name="connsiteY89" fmla="*/ 595424 h 3104707"/>
              <a:gd name="connsiteX90" fmla="*/ 1158948 w 2232837"/>
              <a:gd name="connsiteY90" fmla="*/ 489098 h 3104707"/>
              <a:gd name="connsiteX91" fmla="*/ 1116418 w 2232837"/>
              <a:gd name="connsiteY91" fmla="*/ 404037 h 3104707"/>
              <a:gd name="connsiteX92" fmla="*/ 1052623 w 2232837"/>
              <a:gd name="connsiteY92" fmla="*/ 340242 h 3104707"/>
              <a:gd name="connsiteX93" fmla="*/ 925032 w 2232837"/>
              <a:gd name="connsiteY93" fmla="*/ 329610 h 3104707"/>
              <a:gd name="connsiteX94" fmla="*/ 903767 w 2232837"/>
              <a:gd name="connsiteY94" fmla="*/ 265814 h 3104707"/>
              <a:gd name="connsiteX95" fmla="*/ 776176 w 2232837"/>
              <a:gd name="connsiteY95" fmla="*/ 180754 h 3104707"/>
              <a:gd name="connsiteX96" fmla="*/ 744279 w 2232837"/>
              <a:gd name="connsiteY96" fmla="*/ 159489 h 3104707"/>
              <a:gd name="connsiteX97" fmla="*/ 712381 w 2232837"/>
              <a:gd name="connsiteY97" fmla="*/ 148856 h 3104707"/>
              <a:gd name="connsiteX98" fmla="*/ 606055 w 2232837"/>
              <a:gd name="connsiteY98" fmla="*/ 63796 h 3104707"/>
              <a:gd name="connsiteX99" fmla="*/ 574158 w 2232837"/>
              <a:gd name="connsiteY99" fmla="*/ 53163 h 3104707"/>
              <a:gd name="connsiteX100" fmla="*/ 542260 w 2232837"/>
              <a:gd name="connsiteY100" fmla="*/ 31898 h 3104707"/>
              <a:gd name="connsiteX101" fmla="*/ 467832 w 2232837"/>
              <a:gd name="connsiteY101" fmla="*/ 0 h 3104707"/>
              <a:gd name="connsiteX102" fmla="*/ 382772 w 2232837"/>
              <a:gd name="connsiteY102" fmla="*/ 21265 h 3104707"/>
              <a:gd name="connsiteX103" fmla="*/ 340241 w 2232837"/>
              <a:gd name="connsiteY103" fmla="*/ 0 h 310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32837" h="3104707">
                <a:moveTo>
                  <a:pt x="340241" y="0"/>
                </a:moveTo>
                <a:lnTo>
                  <a:pt x="340241" y="0"/>
                </a:lnTo>
                <a:cubicBezTo>
                  <a:pt x="343785" y="31898"/>
                  <a:pt x="350874" y="63599"/>
                  <a:pt x="350874" y="95693"/>
                </a:cubicBezTo>
                <a:cubicBezTo>
                  <a:pt x="350874" y="110306"/>
                  <a:pt x="342934" y="123861"/>
                  <a:pt x="340241" y="138224"/>
                </a:cubicBezTo>
                <a:cubicBezTo>
                  <a:pt x="324215" y="223696"/>
                  <a:pt x="325148" y="264791"/>
                  <a:pt x="297711" y="340242"/>
                </a:cubicBezTo>
                <a:cubicBezTo>
                  <a:pt x="292294" y="355138"/>
                  <a:pt x="283534" y="368595"/>
                  <a:pt x="276446" y="382772"/>
                </a:cubicBezTo>
                <a:cubicBezTo>
                  <a:pt x="272902" y="443023"/>
                  <a:pt x="273620" y="503677"/>
                  <a:pt x="265814" y="563526"/>
                </a:cubicBezTo>
                <a:cubicBezTo>
                  <a:pt x="262915" y="585753"/>
                  <a:pt x="252087" y="606212"/>
                  <a:pt x="244548" y="627321"/>
                </a:cubicBezTo>
                <a:cubicBezTo>
                  <a:pt x="214881" y="710387"/>
                  <a:pt x="191061" y="758470"/>
                  <a:pt x="170121" y="850605"/>
                </a:cubicBezTo>
                <a:cubicBezTo>
                  <a:pt x="152400" y="928577"/>
                  <a:pt x="135720" y="1006793"/>
                  <a:pt x="116958" y="1084521"/>
                </a:cubicBezTo>
                <a:cubicBezTo>
                  <a:pt x="110904" y="1109603"/>
                  <a:pt x="105276" y="1134992"/>
                  <a:pt x="95693" y="1158949"/>
                </a:cubicBezTo>
                <a:cubicBezTo>
                  <a:pt x="90947" y="1170814"/>
                  <a:pt x="81516" y="1180214"/>
                  <a:pt x="74428" y="1190847"/>
                </a:cubicBezTo>
                <a:cubicBezTo>
                  <a:pt x="70884" y="1222745"/>
                  <a:pt x="73234" y="1255865"/>
                  <a:pt x="63795" y="1286540"/>
                </a:cubicBezTo>
                <a:cubicBezTo>
                  <a:pt x="58583" y="1303477"/>
                  <a:pt x="37953" y="1312416"/>
                  <a:pt x="31897" y="1329070"/>
                </a:cubicBezTo>
                <a:cubicBezTo>
                  <a:pt x="23333" y="1352622"/>
                  <a:pt x="26900" y="1379079"/>
                  <a:pt x="21265" y="1403498"/>
                </a:cubicBezTo>
                <a:cubicBezTo>
                  <a:pt x="16225" y="1425339"/>
                  <a:pt x="7088" y="1446028"/>
                  <a:pt x="0" y="1467293"/>
                </a:cubicBezTo>
                <a:cubicBezTo>
                  <a:pt x="3544" y="1690577"/>
                  <a:pt x="-4222" y="1914327"/>
                  <a:pt x="10632" y="2137144"/>
                </a:cubicBezTo>
                <a:cubicBezTo>
                  <a:pt x="13614" y="2181876"/>
                  <a:pt x="44370" y="2220775"/>
                  <a:pt x="53162" y="2264735"/>
                </a:cubicBezTo>
                <a:cubicBezTo>
                  <a:pt x="56706" y="2282456"/>
                  <a:pt x="57449" y="2300977"/>
                  <a:pt x="63795" y="2317898"/>
                </a:cubicBezTo>
                <a:cubicBezTo>
                  <a:pt x="68282" y="2329863"/>
                  <a:pt x="79870" y="2338119"/>
                  <a:pt x="85060" y="2349796"/>
                </a:cubicBezTo>
                <a:cubicBezTo>
                  <a:pt x="94164" y="2370279"/>
                  <a:pt x="93891" y="2394940"/>
                  <a:pt x="106325" y="2413591"/>
                </a:cubicBezTo>
                <a:cubicBezTo>
                  <a:pt x="113413" y="2424224"/>
                  <a:pt x="121875" y="2434059"/>
                  <a:pt x="127590" y="2445489"/>
                </a:cubicBezTo>
                <a:cubicBezTo>
                  <a:pt x="132602" y="2455513"/>
                  <a:pt x="131222" y="2468634"/>
                  <a:pt x="138223" y="2477386"/>
                </a:cubicBezTo>
                <a:cubicBezTo>
                  <a:pt x="146206" y="2487364"/>
                  <a:pt x="160142" y="2490668"/>
                  <a:pt x="170121" y="2498651"/>
                </a:cubicBezTo>
                <a:cubicBezTo>
                  <a:pt x="177949" y="2504913"/>
                  <a:pt x="184298" y="2512828"/>
                  <a:pt x="191386" y="2519917"/>
                </a:cubicBezTo>
                <a:cubicBezTo>
                  <a:pt x="191810" y="2521614"/>
                  <a:pt x="207310" y="2588240"/>
                  <a:pt x="212651" y="2594344"/>
                </a:cubicBezTo>
                <a:cubicBezTo>
                  <a:pt x="230879" y="2615176"/>
                  <a:pt x="255181" y="2629786"/>
                  <a:pt x="276446" y="2647507"/>
                </a:cubicBezTo>
                <a:cubicBezTo>
                  <a:pt x="289360" y="2686248"/>
                  <a:pt x="282473" y="2681437"/>
                  <a:pt x="318976" y="2711303"/>
                </a:cubicBezTo>
                <a:cubicBezTo>
                  <a:pt x="346407" y="2733746"/>
                  <a:pt x="375683" y="2753833"/>
                  <a:pt x="404037" y="2775098"/>
                </a:cubicBezTo>
                <a:cubicBezTo>
                  <a:pt x="435236" y="2798497"/>
                  <a:pt x="447365" y="2808824"/>
                  <a:pt x="478465" y="2828261"/>
                </a:cubicBezTo>
                <a:cubicBezTo>
                  <a:pt x="495990" y="2839214"/>
                  <a:pt x="514103" y="2849205"/>
                  <a:pt x="531628" y="2860158"/>
                </a:cubicBezTo>
                <a:cubicBezTo>
                  <a:pt x="578744" y="2889606"/>
                  <a:pt x="546233" y="2875660"/>
                  <a:pt x="595423" y="2892056"/>
                </a:cubicBezTo>
                <a:cubicBezTo>
                  <a:pt x="622873" y="2919506"/>
                  <a:pt x="646319" y="2946961"/>
                  <a:pt x="680483" y="2966484"/>
                </a:cubicBezTo>
                <a:cubicBezTo>
                  <a:pt x="690214" y="2972045"/>
                  <a:pt x="701748" y="2973573"/>
                  <a:pt x="712381" y="2977117"/>
                </a:cubicBezTo>
                <a:cubicBezTo>
                  <a:pt x="735162" y="2994202"/>
                  <a:pt x="813006" y="3057144"/>
                  <a:pt x="850604" y="3072810"/>
                </a:cubicBezTo>
                <a:cubicBezTo>
                  <a:pt x="886924" y="3087943"/>
                  <a:pt x="938592" y="3096787"/>
                  <a:pt x="978195" y="3104707"/>
                </a:cubicBezTo>
                <a:lnTo>
                  <a:pt x="1073888" y="3083442"/>
                </a:lnTo>
                <a:cubicBezTo>
                  <a:pt x="1109257" y="3075996"/>
                  <a:pt x="1180214" y="3062177"/>
                  <a:pt x="1180214" y="3062177"/>
                </a:cubicBezTo>
                <a:cubicBezTo>
                  <a:pt x="1194391" y="3048000"/>
                  <a:pt x="1207522" y="3032695"/>
                  <a:pt x="1222744" y="3019647"/>
                </a:cubicBezTo>
                <a:cubicBezTo>
                  <a:pt x="1267746" y="2981073"/>
                  <a:pt x="1251217" y="3017125"/>
                  <a:pt x="1297172" y="2955851"/>
                </a:cubicBezTo>
                <a:cubicBezTo>
                  <a:pt x="1307804" y="2941674"/>
                  <a:pt x="1315824" y="2925094"/>
                  <a:pt x="1329069" y="2913321"/>
                </a:cubicBezTo>
                <a:cubicBezTo>
                  <a:pt x="1348171" y="2896341"/>
                  <a:pt x="1371303" y="2884512"/>
                  <a:pt x="1392865" y="2870791"/>
                </a:cubicBezTo>
                <a:cubicBezTo>
                  <a:pt x="1410300" y="2859696"/>
                  <a:pt x="1446028" y="2838893"/>
                  <a:pt x="1446028" y="2838893"/>
                </a:cubicBezTo>
                <a:cubicBezTo>
                  <a:pt x="1484949" y="2761050"/>
                  <a:pt x="1443316" y="2819256"/>
                  <a:pt x="1499190" y="2785731"/>
                </a:cubicBezTo>
                <a:cubicBezTo>
                  <a:pt x="1519808" y="2773360"/>
                  <a:pt x="1527237" y="2749949"/>
                  <a:pt x="1541721" y="2732568"/>
                </a:cubicBezTo>
                <a:cubicBezTo>
                  <a:pt x="1551347" y="2721017"/>
                  <a:pt x="1564878" y="2712906"/>
                  <a:pt x="1573618" y="2700670"/>
                </a:cubicBezTo>
                <a:cubicBezTo>
                  <a:pt x="1582831" y="2687772"/>
                  <a:pt x="1586482" y="2671581"/>
                  <a:pt x="1594883" y="2658140"/>
                </a:cubicBezTo>
                <a:cubicBezTo>
                  <a:pt x="1604275" y="2643113"/>
                  <a:pt x="1616619" y="2630128"/>
                  <a:pt x="1626781" y="2615610"/>
                </a:cubicBezTo>
                <a:cubicBezTo>
                  <a:pt x="1641437" y="2594672"/>
                  <a:pt x="1655134" y="2573079"/>
                  <a:pt x="1669311" y="2551814"/>
                </a:cubicBezTo>
                <a:cubicBezTo>
                  <a:pt x="1676399" y="2541182"/>
                  <a:pt x="1686535" y="2532040"/>
                  <a:pt x="1690576" y="2519917"/>
                </a:cubicBezTo>
                <a:cubicBezTo>
                  <a:pt x="1694120" y="2509284"/>
                  <a:pt x="1697274" y="2498513"/>
                  <a:pt x="1701209" y="2488019"/>
                </a:cubicBezTo>
                <a:cubicBezTo>
                  <a:pt x="1707911" y="2470148"/>
                  <a:pt x="1716438" y="2452963"/>
                  <a:pt x="1722474" y="2434856"/>
                </a:cubicBezTo>
                <a:cubicBezTo>
                  <a:pt x="1729332" y="2414282"/>
                  <a:pt x="1731013" y="2374444"/>
                  <a:pt x="1754372" y="2360428"/>
                </a:cubicBezTo>
                <a:cubicBezTo>
                  <a:pt x="1780338" y="2344848"/>
                  <a:pt x="1811079" y="2339163"/>
                  <a:pt x="1839432" y="2328531"/>
                </a:cubicBezTo>
                <a:cubicBezTo>
                  <a:pt x="1846520" y="2321442"/>
                  <a:pt x="1854435" y="2315093"/>
                  <a:pt x="1860697" y="2307265"/>
                </a:cubicBezTo>
                <a:cubicBezTo>
                  <a:pt x="1868680" y="2297287"/>
                  <a:pt x="1871330" y="2282456"/>
                  <a:pt x="1881962" y="2275368"/>
                </a:cubicBezTo>
                <a:cubicBezTo>
                  <a:pt x="1894121" y="2267262"/>
                  <a:pt x="1910316" y="2268279"/>
                  <a:pt x="1924493" y="2264735"/>
                </a:cubicBezTo>
                <a:cubicBezTo>
                  <a:pt x="1998052" y="2154395"/>
                  <a:pt x="1880371" y="2319489"/>
                  <a:pt x="1988288" y="2211572"/>
                </a:cubicBezTo>
                <a:cubicBezTo>
                  <a:pt x="2084475" y="2115385"/>
                  <a:pt x="1970417" y="2167910"/>
                  <a:pt x="2094614" y="2126512"/>
                </a:cubicBezTo>
                <a:cubicBezTo>
                  <a:pt x="2101702" y="2115879"/>
                  <a:pt x="2110845" y="2106360"/>
                  <a:pt x="2115879" y="2094614"/>
                </a:cubicBezTo>
                <a:cubicBezTo>
                  <a:pt x="2121635" y="2081183"/>
                  <a:pt x="2118766" y="2064476"/>
                  <a:pt x="2126511" y="2052084"/>
                </a:cubicBezTo>
                <a:cubicBezTo>
                  <a:pt x="2137137" y="2035083"/>
                  <a:pt x="2154864" y="2023731"/>
                  <a:pt x="2169041" y="2009554"/>
                </a:cubicBezTo>
                <a:cubicBezTo>
                  <a:pt x="2172585" y="1998921"/>
                  <a:pt x="2177669" y="1988683"/>
                  <a:pt x="2179674" y="1977656"/>
                </a:cubicBezTo>
                <a:cubicBezTo>
                  <a:pt x="2184786" y="1949543"/>
                  <a:pt x="2183377" y="1920317"/>
                  <a:pt x="2190307" y="1892596"/>
                </a:cubicBezTo>
                <a:cubicBezTo>
                  <a:pt x="2195704" y="1871009"/>
                  <a:pt x="2220180" y="1837153"/>
                  <a:pt x="2232837" y="1818168"/>
                </a:cubicBezTo>
                <a:cubicBezTo>
                  <a:pt x="2225749" y="1757917"/>
                  <a:pt x="2238703" y="1691676"/>
                  <a:pt x="2211572" y="1637414"/>
                </a:cubicBezTo>
                <a:cubicBezTo>
                  <a:pt x="2200364" y="1614999"/>
                  <a:pt x="2162146" y="1628506"/>
                  <a:pt x="2137144" y="1626782"/>
                </a:cubicBezTo>
                <a:cubicBezTo>
                  <a:pt x="2059276" y="1621412"/>
                  <a:pt x="1981200" y="1619693"/>
                  <a:pt x="1903228" y="1616149"/>
                </a:cubicBezTo>
                <a:cubicBezTo>
                  <a:pt x="1881963" y="1612605"/>
                  <a:pt x="1859884" y="1612334"/>
                  <a:pt x="1839432" y="1605517"/>
                </a:cubicBezTo>
                <a:cubicBezTo>
                  <a:pt x="1827309" y="1601476"/>
                  <a:pt x="1819544" y="1588618"/>
                  <a:pt x="1807534" y="1584251"/>
                </a:cubicBezTo>
                <a:cubicBezTo>
                  <a:pt x="1780068" y="1574263"/>
                  <a:pt x="1750408" y="1571581"/>
                  <a:pt x="1722474" y="1562986"/>
                </a:cubicBezTo>
                <a:cubicBezTo>
                  <a:pt x="1704232" y="1557373"/>
                  <a:pt x="1687592" y="1547205"/>
                  <a:pt x="1669311" y="1541721"/>
                </a:cubicBezTo>
                <a:cubicBezTo>
                  <a:pt x="1652001" y="1536528"/>
                  <a:pt x="1633680" y="1535472"/>
                  <a:pt x="1616148" y="1531089"/>
                </a:cubicBezTo>
                <a:cubicBezTo>
                  <a:pt x="1605275" y="1528371"/>
                  <a:pt x="1594883" y="1524000"/>
                  <a:pt x="1584251" y="1520456"/>
                </a:cubicBezTo>
                <a:cubicBezTo>
                  <a:pt x="1531547" y="1538025"/>
                  <a:pt x="1547493" y="1542754"/>
                  <a:pt x="1488558" y="1477926"/>
                </a:cubicBezTo>
                <a:cubicBezTo>
                  <a:pt x="1471366" y="1459015"/>
                  <a:pt x="1446028" y="1414131"/>
                  <a:pt x="1446028" y="1414131"/>
                </a:cubicBezTo>
                <a:cubicBezTo>
                  <a:pt x="1442484" y="1399954"/>
                  <a:pt x="1441152" y="1385032"/>
                  <a:pt x="1435395" y="1371600"/>
                </a:cubicBezTo>
                <a:cubicBezTo>
                  <a:pt x="1430361" y="1359855"/>
                  <a:pt x="1418617" y="1351668"/>
                  <a:pt x="1414130" y="1339703"/>
                </a:cubicBezTo>
                <a:cubicBezTo>
                  <a:pt x="1407784" y="1322782"/>
                  <a:pt x="1409984" y="1303407"/>
                  <a:pt x="1403497" y="1286540"/>
                </a:cubicBezTo>
                <a:cubicBezTo>
                  <a:pt x="1392117" y="1256953"/>
                  <a:pt x="1375144" y="1229833"/>
                  <a:pt x="1360967" y="1201479"/>
                </a:cubicBezTo>
                <a:cubicBezTo>
                  <a:pt x="1353879" y="1187302"/>
                  <a:pt x="1344714" y="1173986"/>
                  <a:pt x="1339702" y="1158949"/>
                </a:cubicBezTo>
                <a:cubicBezTo>
                  <a:pt x="1336158" y="1148316"/>
                  <a:pt x="1333621" y="1137293"/>
                  <a:pt x="1329069" y="1127051"/>
                </a:cubicBezTo>
                <a:cubicBezTo>
                  <a:pt x="1319413" y="1105325"/>
                  <a:pt x="1306316" y="1085202"/>
                  <a:pt x="1297172" y="1063256"/>
                </a:cubicBezTo>
                <a:cubicBezTo>
                  <a:pt x="1288551" y="1042565"/>
                  <a:pt x="1282348" y="1020931"/>
                  <a:pt x="1275907" y="999461"/>
                </a:cubicBezTo>
                <a:cubicBezTo>
                  <a:pt x="1271708" y="985464"/>
                  <a:pt x="1271209" y="970285"/>
                  <a:pt x="1265274" y="956931"/>
                </a:cubicBezTo>
                <a:cubicBezTo>
                  <a:pt x="1256881" y="938046"/>
                  <a:pt x="1244009" y="921489"/>
                  <a:pt x="1233376" y="903768"/>
                </a:cubicBezTo>
                <a:cubicBezTo>
                  <a:pt x="1229832" y="889591"/>
                  <a:pt x="1226759" y="875288"/>
                  <a:pt x="1222744" y="861237"/>
                </a:cubicBezTo>
                <a:cubicBezTo>
                  <a:pt x="1219665" y="850461"/>
                  <a:pt x="1213501" y="840461"/>
                  <a:pt x="1212111" y="829340"/>
                </a:cubicBezTo>
                <a:cubicBezTo>
                  <a:pt x="1206379" y="783486"/>
                  <a:pt x="1207723" y="736904"/>
                  <a:pt x="1201479" y="691117"/>
                </a:cubicBezTo>
                <a:cubicBezTo>
                  <a:pt x="1197064" y="658741"/>
                  <a:pt x="1186946" y="627399"/>
                  <a:pt x="1180214" y="595424"/>
                </a:cubicBezTo>
                <a:cubicBezTo>
                  <a:pt x="1172768" y="560055"/>
                  <a:pt x="1167714" y="524163"/>
                  <a:pt x="1158948" y="489098"/>
                </a:cubicBezTo>
                <a:cubicBezTo>
                  <a:pt x="1135854" y="396725"/>
                  <a:pt x="1152933" y="449681"/>
                  <a:pt x="1116418" y="404037"/>
                </a:cubicBezTo>
                <a:cubicBezTo>
                  <a:pt x="1096571" y="379228"/>
                  <a:pt x="1089778" y="349531"/>
                  <a:pt x="1052623" y="340242"/>
                </a:cubicBezTo>
                <a:cubicBezTo>
                  <a:pt x="1011219" y="329891"/>
                  <a:pt x="967562" y="333154"/>
                  <a:pt x="925032" y="329610"/>
                </a:cubicBezTo>
                <a:cubicBezTo>
                  <a:pt x="917944" y="308345"/>
                  <a:pt x="918117" y="283034"/>
                  <a:pt x="903767" y="265814"/>
                </a:cubicBezTo>
                <a:cubicBezTo>
                  <a:pt x="857137" y="209857"/>
                  <a:pt x="827550" y="210110"/>
                  <a:pt x="776176" y="180754"/>
                </a:cubicBezTo>
                <a:cubicBezTo>
                  <a:pt x="765081" y="174414"/>
                  <a:pt x="755708" y="165204"/>
                  <a:pt x="744279" y="159489"/>
                </a:cubicBezTo>
                <a:cubicBezTo>
                  <a:pt x="734254" y="154477"/>
                  <a:pt x="722178" y="154299"/>
                  <a:pt x="712381" y="148856"/>
                </a:cubicBezTo>
                <a:cubicBezTo>
                  <a:pt x="549193" y="58196"/>
                  <a:pt x="731542" y="153430"/>
                  <a:pt x="606055" y="63796"/>
                </a:cubicBezTo>
                <a:cubicBezTo>
                  <a:pt x="596935" y="57282"/>
                  <a:pt x="584182" y="58175"/>
                  <a:pt x="574158" y="53163"/>
                </a:cubicBezTo>
                <a:cubicBezTo>
                  <a:pt x="562728" y="47448"/>
                  <a:pt x="553355" y="38238"/>
                  <a:pt x="542260" y="31898"/>
                </a:cubicBezTo>
                <a:cubicBezTo>
                  <a:pt x="505472" y="10876"/>
                  <a:pt x="503618" y="11929"/>
                  <a:pt x="467832" y="0"/>
                </a:cubicBezTo>
                <a:cubicBezTo>
                  <a:pt x="447617" y="4043"/>
                  <a:pt x="404565" y="10368"/>
                  <a:pt x="382772" y="21265"/>
                </a:cubicBezTo>
                <a:lnTo>
                  <a:pt x="34024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201" y="-802947"/>
            <a:ext cx="6496190" cy="7591646"/>
          </a:xfrm>
          <a:prstGeom prst="rect">
            <a:avLst/>
          </a:prstGeom>
        </p:spPr>
      </p:pic>
      <p:sp>
        <p:nvSpPr>
          <p:cNvPr id="3" name="Freeform 2"/>
          <p:cNvSpPr/>
          <p:nvPr/>
        </p:nvSpPr>
        <p:spPr>
          <a:xfrm>
            <a:off x="1721589" y="-810884"/>
            <a:ext cx="2676240" cy="3974592"/>
          </a:xfrm>
          <a:custGeom>
            <a:avLst/>
            <a:gdLst>
              <a:gd name="connsiteX0" fmla="*/ 95693 w 2519916"/>
              <a:gd name="connsiteY0" fmla="*/ 191386 h 3498111"/>
              <a:gd name="connsiteX1" fmla="*/ 95693 w 2519916"/>
              <a:gd name="connsiteY1" fmla="*/ 191386 h 3498111"/>
              <a:gd name="connsiteX2" fmla="*/ 42530 w 2519916"/>
              <a:gd name="connsiteY2" fmla="*/ 329609 h 3498111"/>
              <a:gd name="connsiteX3" fmla="*/ 0 w 2519916"/>
              <a:gd name="connsiteY3" fmla="*/ 531628 h 3498111"/>
              <a:gd name="connsiteX4" fmla="*/ 10633 w 2519916"/>
              <a:gd name="connsiteY4" fmla="*/ 2753832 h 3498111"/>
              <a:gd name="connsiteX5" fmla="*/ 21265 w 2519916"/>
              <a:gd name="connsiteY5" fmla="*/ 2785730 h 3498111"/>
              <a:gd name="connsiteX6" fmla="*/ 31898 w 2519916"/>
              <a:gd name="connsiteY6" fmla="*/ 2838893 h 3498111"/>
              <a:gd name="connsiteX7" fmla="*/ 53163 w 2519916"/>
              <a:gd name="connsiteY7" fmla="*/ 2870790 h 3498111"/>
              <a:gd name="connsiteX8" fmla="*/ 74428 w 2519916"/>
              <a:gd name="connsiteY8" fmla="*/ 2923953 h 3498111"/>
              <a:gd name="connsiteX9" fmla="*/ 116958 w 2519916"/>
              <a:gd name="connsiteY9" fmla="*/ 3009014 h 3498111"/>
              <a:gd name="connsiteX10" fmla="*/ 159488 w 2519916"/>
              <a:gd name="connsiteY10" fmla="*/ 3094074 h 3498111"/>
              <a:gd name="connsiteX11" fmla="*/ 180754 w 2519916"/>
              <a:gd name="connsiteY11" fmla="*/ 3136604 h 3498111"/>
              <a:gd name="connsiteX12" fmla="*/ 212651 w 2519916"/>
              <a:gd name="connsiteY12" fmla="*/ 3168502 h 3498111"/>
              <a:gd name="connsiteX13" fmla="*/ 265814 w 2519916"/>
              <a:gd name="connsiteY13" fmla="*/ 3232297 h 3498111"/>
              <a:gd name="connsiteX14" fmla="*/ 287079 w 2519916"/>
              <a:gd name="connsiteY14" fmla="*/ 3274828 h 3498111"/>
              <a:gd name="connsiteX15" fmla="*/ 329609 w 2519916"/>
              <a:gd name="connsiteY15" fmla="*/ 3296093 h 3498111"/>
              <a:gd name="connsiteX16" fmla="*/ 382772 w 2519916"/>
              <a:gd name="connsiteY16" fmla="*/ 3349256 h 3498111"/>
              <a:gd name="connsiteX17" fmla="*/ 510363 w 2519916"/>
              <a:gd name="connsiteY17" fmla="*/ 3413051 h 3498111"/>
              <a:gd name="connsiteX18" fmla="*/ 574158 w 2519916"/>
              <a:gd name="connsiteY18" fmla="*/ 3455581 h 3498111"/>
              <a:gd name="connsiteX19" fmla="*/ 861237 w 2519916"/>
              <a:gd name="connsiteY19" fmla="*/ 3487479 h 3498111"/>
              <a:gd name="connsiteX20" fmla="*/ 925033 w 2519916"/>
              <a:gd name="connsiteY20" fmla="*/ 3498111 h 3498111"/>
              <a:gd name="connsiteX21" fmla="*/ 1137684 w 2519916"/>
              <a:gd name="connsiteY21" fmla="*/ 3476846 h 3498111"/>
              <a:gd name="connsiteX22" fmla="*/ 1201479 w 2519916"/>
              <a:gd name="connsiteY22" fmla="*/ 3455581 h 3498111"/>
              <a:gd name="connsiteX23" fmla="*/ 1233377 w 2519916"/>
              <a:gd name="connsiteY23" fmla="*/ 3444949 h 3498111"/>
              <a:gd name="connsiteX24" fmla="*/ 1275907 w 2519916"/>
              <a:gd name="connsiteY24" fmla="*/ 3434316 h 3498111"/>
              <a:gd name="connsiteX25" fmla="*/ 1339702 w 2519916"/>
              <a:gd name="connsiteY25" fmla="*/ 3402418 h 3498111"/>
              <a:gd name="connsiteX26" fmla="*/ 1382233 w 2519916"/>
              <a:gd name="connsiteY26" fmla="*/ 3391786 h 3498111"/>
              <a:gd name="connsiteX27" fmla="*/ 1477926 w 2519916"/>
              <a:gd name="connsiteY27" fmla="*/ 3338623 h 3498111"/>
              <a:gd name="connsiteX28" fmla="*/ 1520456 w 2519916"/>
              <a:gd name="connsiteY28" fmla="*/ 3327990 h 3498111"/>
              <a:gd name="connsiteX29" fmla="*/ 1573619 w 2519916"/>
              <a:gd name="connsiteY29" fmla="*/ 3274828 h 3498111"/>
              <a:gd name="connsiteX30" fmla="*/ 1584251 w 2519916"/>
              <a:gd name="connsiteY30" fmla="*/ 3242930 h 3498111"/>
              <a:gd name="connsiteX31" fmla="*/ 1648047 w 2519916"/>
              <a:gd name="connsiteY31" fmla="*/ 3179135 h 3498111"/>
              <a:gd name="connsiteX32" fmla="*/ 1690577 w 2519916"/>
              <a:gd name="connsiteY32" fmla="*/ 3147237 h 3498111"/>
              <a:gd name="connsiteX33" fmla="*/ 1818168 w 2519916"/>
              <a:gd name="connsiteY33" fmla="*/ 3062176 h 3498111"/>
              <a:gd name="connsiteX34" fmla="*/ 1892595 w 2519916"/>
              <a:gd name="connsiteY34" fmla="*/ 2987749 h 3498111"/>
              <a:gd name="connsiteX35" fmla="*/ 1924493 w 2519916"/>
              <a:gd name="connsiteY35" fmla="*/ 2955851 h 3498111"/>
              <a:gd name="connsiteX36" fmla="*/ 1967023 w 2519916"/>
              <a:gd name="connsiteY36" fmla="*/ 2902688 h 3498111"/>
              <a:gd name="connsiteX37" fmla="*/ 1988288 w 2519916"/>
              <a:gd name="connsiteY37" fmla="*/ 2870790 h 3498111"/>
              <a:gd name="connsiteX38" fmla="*/ 2073349 w 2519916"/>
              <a:gd name="connsiteY38" fmla="*/ 2775097 h 3498111"/>
              <a:gd name="connsiteX39" fmla="*/ 2105247 w 2519916"/>
              <a:gd name="connsiteY39" fmla="*/ 2721935 h 3498111"/>
              <a:gd name="connsiteX40" fmla="*/ 2126512 w 2519916"/>
              <a:gd name="connsiteY40" fmla="*/ 2690037 h 3498111"/>
              <a:gd name="connsiteX41" fmla="*/ 2158409 w 2519916"/>
              <a:gd name="connsiteY41" fmla="*/ 2668772 h 3498111"/>
              <a:gd name="connsiteX42" fmla="*/ 2264735 w 2519916"/>
              <a:gd name="connsiteY42" fmla="*/ 2562446 h 3498111"/>
              <a:gd name="connsiteX43" fmla="*/ 2296633 w 2519916"/>
              <a:gd name="connsiteY43" fmla="*/ 2530549 h 3498111"/>
              <a:gd name="connsiteX44" fmla="*/ 2317898 w 2519916"/>
              <a:gd name="connsiteY44" fmla="*/ 2509283 h 3498111"/>
              <a:gd name="connsiteX45" fmla="*/ 2392326 w 2519916"/>
              <a:gd name="connsiteY45" fmla="*/ 2456121 h 3498111"/>
              <a:gd name="connsiteX46" fmla="*/ 2445488 w 2519916"/>
              <a:gd name="connsiteY46" fmla="*/ 2371060 h 3498111"/>
              <a:gd name="connsiteX47" fmla="*/ 2466754 w 2519916"/>
              <a:gd name="connsiteY47" fmla="*/ 2317897 h 3498111"/>
              <a:gd name="connsiteX48" fmla="*/ 2488019 w 2519916"/>
              <a:gd name="connsiteY48" fmla="*/ 2254102 h 3498111"/>
              <a:gd name="connsiteX49" fmla="*/ 2498651 w 2519916"/>
              <a:gd name="connsiteY49" fmla="*/ 2211572 h 3498111"/>
              <a:gd name="connsiteX50" fmla="*/ 2519916 w 2519916"/>
              <a:gd name="connsiteY50" fmla="*/ 2158409 h 3498111"/>
              <a:gd name="connsiteX51" fmla="*/ 2509284 w 2519916"/>
              <a:gd name="connsiteY51" fmla="*/ 1860697 h 3498111"/>
              <a:gd name="connsiteX52" fmla="*/ 2466754 w 2519916"/>
              <a:gd name="connsiteY52" fmla="*/ 1765004 h 3498111"/>
              <a:gd name="connsiteX53" fmla="*/ 2456121 w 2519916"/>
              <a:gd name="connsiteY53" fmla="*/ 1722474 h 3498111"/>
              <a:gd name="connsiteX54" fmla="*/ 2413591 w 2519916"/>
              <a:gd name="connsiteY54" fmla="*/ 1658679 h 3498111"/>
              <a:gd name="connsiteX55" fmla="*/ 2371061 w 2519916"/>
              <a:gd name="connsiteY55" fmla="*/ 1594883 h 3498111"/>
              <a:gd name="connsiteX56" fmla="*/ 2243470 w 2519916"/>
              <a:gd name="connsiteY56" fmla="*/ 1414130 h 3498111"/>
              <a:gd name="connsiteX57" fmla="*/ 2200940 w 2519916"/>
              <a:gd name="connsiteY57" fmla="*/ 1360967 h 3498111"/>
              <a:gd name="connsiteX58" fmla="*/ 2147777 w 2519916"/>
              <a:gd name="connsiteY58" fmla="*/ 1275907 h 3498111"/>
              <a:gd name="connsiteX59" fmla="*/ 2115879 w 2519916"/>
              <a:gd name="connsiteY59" fmla="*/ 1254642 h 3498111"/>
              <a:gd name="connsiteX60" fmla="*/ 2083981 w 2519916"/>
              <a:gd name="connsiteY60" fmla="*/ 1201479 h 3498111"/>
              <a:gd name="connsiteX61" fmla="*/ 2030819 w 2519916"/>
              <a:gd name="connsiteY61" fmla="*/ 1148316 h 3498111"/>
              <a:gd name="connsiteX62" fmla="*/ 1988288 w 2519916"/>
              <a:gd name="connsiteY62" fmla="*/ 1073888 h 3498111"/>
              <a:gd name="connsiteX63" fmla="*/ 1967023 w 2519916"/>
              <a:gd name="connsiteY63" fmla="*/ 1020725 h 3498111"/>
              <a:gd name="connsiteX64" fmla="*/ 1945758 w 2519916"/>
              <a:gd name="connsiteY64" fmla="*/ 988828 h 3498111"/>
              <a:gd name="connsiteX65" fmla="*/ 1913861 w 2519916"/>
              <a:gd name="connsiteY65" fmla="*/ 946297 h 3498111"/>
              <a:gd name="connsiteX66" fmla="*/ 1860698 w 2519916"/>
              <a:gd name="connsiteY66" fmla="*/ 882502 h 3498111"/>
              <a:gd name="connsiteX67" fmla="*/ 1807535 w 2519916"/>
              <a:gd name="connsiteY67" fmla="*/ 797442 h 3498111"/>
              <a:gd name="connsiteX68" fmla="*/ 1765005 w 2519916"/>
              <a:gd name="connsiteY68" fmla="*/ 754911 h 3498111"/>
              <a:gd name="connsiteX69" fmla="*/ 1733107 w 2519916"/>
              <a:gd name="connsiteY69" fmla="*/ 712381 h 3498111"/>
              <a:gd name="connsiteX70" fmla="*/ 1690577 w 2519916"/>
              <a:gd name="connsiteY70" fmla="*/ 648586 h 3498111"/>
              <a:gd name="connsiteX71" fmla="*/ 1626781 w 2519916"/>
              <a:gd name="connsiteY71" fmla="*/ 584790 h 3498111"/>
              <a:gd name="connsiteX72" fmla="*/ 1584251 w 2519916"/>
              <a:gd name="connsiteY72" fmla="*/ 531628 h 3498111"/>
              <a:gd name="connsiteX73" fmla="*/ 1531088 w 2519916"/>
              <a:gd name="connsiteY73" fmla="*/ 446567 h 3498111"/>
              <a:gd name="connsiteX74" fmla="*/ 1488558 w 2519916"/>
              <a:gd name="connsiteY74" fmla="*/ 393404 h 3498111"/>
              <a:gd name="connsiteX75" fmla="*/ 1446028 w 2519916"/>
              <a:gd name="connsiteY75" fmla="*/ 329609 h 3498111"/>
              <a:gd name="connsiteX76" fmla="*/ 1435395 w 2519916"/>
              <a:gd name="connsiteY76" fmla="*/ 297711 h 3498111"/>
              <a:gd name="connsiteX77" fmla="*/ 1392865 w 2519916"/>
              <a:gd name="connsiteY77" fmla="*/ 255181 h 3498111"/>
              <a:gd name="connsiteX78" fmla="*/ 1371600 w 2519916"/>
              <a:gd name="connsiteY78" fmla="*/ 223283 h 3498111"/>
              <a:gd name="connsiteX79" fmla="*/ 1286540 w 2519916"/>
              <a:gd name="connsiteY79" fmla="*/ 148856 h 3498111"/>
              <a:gd name="connsiteX80" fmla="*/ 1222744 w 2519916"/>
              <a:gd name="connsiteY80" fmla="*/ 106325 h 3498111"/>
              <a:gd name="connsiteX81" fmla="*/ 1180214 w 2519916"/>
              <a:gd name="connsiteY81" fmla="*/ 95693 h 3498111"/>
              <a:gd name="connsiteX82" fmla="*/ 1137684 w 2519916"/>
              <a:gd name="connsiteY82" fmla="*/ 74428 h 3498111"/>
              <a:gd name="connsiteX83" fmla="*/ 1010093 w 2519916"/>
              <a:gd name="connsiteY83" fmla="*/ 53163 h 3498111"/>
              <a:gd name="connsiteX84" fmla="*/ 946298 w 2519916"/>
              <a:gd name="connsiteY84" fmla="*/ 42530 h 3498111"/>
              <a:gd name="connsiteX85" fmla="*/ 871870 w 2519916"/>
              <a:gd name="connsiteY85" fmla="*/ 31897 h 3498111"/>
              <a:gd name="connsiteX86" fmla="*/ 808074 w 2519916"/>
              <a:gd name="connsiteY86" fmla="*/ 21265 h 3498111"/>
              <a:gd name="connsiteX87" fmla="*/ 648586 w 2519916"/>
              <a:gd name="connsiteY87" fmla="*/ 0 h 3498111"/>
              <a:gd name="connsiteX88" fmla="*/ 318977 w 2519916"/>
              <a:gd name="connsiteY88" fmla="*/ 10632 h 3498111"/>
              <a:gd name="connsiteX89" fmla="*/ 287079 w 2519916"/>
              <a:gd name="connsiteY89" fmla="*/ 21265 h 3498111"/>
              <a:gd name="connsiteX90" fmla="*/ 191386 w 2519916"/>
              <a:gd name="connsiteY90" fmla="*/ 106325 h 3498111"/>
              <a:gd name="connsiteX91" fmla="*/ 138223 w 2519916"/>
              <a:gd name="connsiteY91" fmla="*/ 148856 h 3498111"/>
              <a:gd name="connsiteX92" fmla="*/ 95693 w 2519916"/>
              <a:gd name="connsiteY92" fmla="*/ 191386 h 349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519916" h="3498111">
                <a:moveTo>
                  <a:pt x="95693" y="191386"/>
                </a:moveTo>
                <a:lnTo>
                  <a:pt x="95693" y="191386"/>
                </a:lnTo>
                <a:cubicBezTo>
                  <a:pt x="80078" y="226520"/>
                  <a:pt x="47877" y="284158"/>
                  <a:pt x="42530" y="329609"/>
                </a:cubicBezTo>
                <a:cubicBezTo>
                  <a:pt x="21450" y="508786"/>
                  <a:pt x="57001" y="417626"/>
                  <a:pt x="0" y="531628"/>
                </a:cubicBezTo>
                <a:cubicBezTo>
                  <a:pt x="3544" y="1272363"/>
                  <a:pt x="3645" y="2013122"/>
                  <a:pt x="10633" y="2753832"/>
                </a:cubicBezTo>
                <a:cubicBezTo>
                  <a:pt x="10739" y="2765039"/>
                  <a:pt x="18547" y="2774857"/>
                  <a:pt x="21265" y="2785730"/>
                </a:cubicBezTo>
                <a:cubicBezTo>
                  <a:pt x="25648" y="2803262"/>
                  <a:pt x="25552" y="2821972"/>
                  <a:pt x="31898" y="2838893"/>
                </a:cubicBezTo>
                <a:cubicBezTo>
                  <a:pt x="36385" y="2850858"/>
                  <a:pt x="47448" y="2859361"/>
                  <a:pt x="53163" y="2870790"/>
                </a:cubicBezTo>
                <a:cubicBezTo>
                  <a:pt x="61699" y="2887861"/>
                  <a:pt x="66430" y="2906624"/>
                  <a:pt x="74428" y="2923953"/>
                </a:cubicBezTo>
                <a:cubicBezTo>
                  <a:pt x="87712" y="2952736"/>
                  <a:pt x="106933" y="2978941"/>
                  <a:pt x="116958" y="3009014"/>
                </a:cubicBezTo>
                <a:cubicBezTo>
                  <a:pt x="136396" y="3067323"/>
                  <a:pt x="117641" y="3018750"/>
                  <a:pt x="159488" y="3094074"/>
                </a:cubicBezTo>
                <a:cubicBezTo>
                  <a:pt x="167186" y="3107930"/>
                  <a:pt x="171541" y="3123706"/>
                  <a:pt x="180754" y="3136604"/>
                </a:cubicBezTo>
                <a:cubicBezTo>
                  <a:pt x="189494" y="3148840"/>
                  <a:pt x="202661" y="3157263"/>
                  <a:pt x="212651" y="3168502"/>
                </a:cubicBezTo>
                <a:cubicBezTo>
                  <a:pt x="231041" y="3189191"/>
                  <a:pt x="249940" y="3209620"/>
                  <a:pt x="265814" y="3232297"/>
                </a:cubicBezTo>
                <a:cubicBezTo>
                  <a:pt x="274904" y="3245282"/>
                  <a:pt x="275871" y="3263620"/>
                  <a:pt x="287079" y="3274828"/>
                </a:cubicBezTo>
                <a:cubicBezTo>
                  <a:pt x="298287" y="3286036"/>
                  <a:pt x="317098" y="3286362"/>
                  <a:pt x="329609" y="3296093"/>
                </a:cubicBezTo>
                <a:cubicBezTo>
                  <a:pt x="349391" y="3311479"/>
                  <a:pt x="363911" y="3332753"/>
                  <a:pt x="382772" y="3349256"/>
                </a:cubicBezTo>
                <a:cubicBezTo>
                  <a:pt x="416779" y="3379012"/>
                  <a:pt x="476566" y="3395026"/>
                  <a:pt x="510363" y="3413051"/>
                </a:cubicBezTo>
                <a:cubicBezTo>
                  <a:pt x="532914" y="3425078"/>
                  <a:pt x="550228" y="3446607"/>
                  <a:pt x="574158" y="3455581"/>
                </a:cubicBezTo>
                <a:cubicBezTo>
                  <a:pt x="648059" y="3483294"/>
                  <a:pt x="797376" y="3483722"/>
                  <a:pt x="861237" y="3487479"/>
                </a:cubicBezTo>
                <a:cubicBezTo>
                  <a:pt x="882502" y="3491023"/>
                  <a:pt x="903474" y="3498111"/>
                  <a:pt x="925033" y="3498111"/>
                </a:cubicBezTo>
                <a:cubicBezTo>
                  <a:pt x="976295" y="3498111"/>
                  <a:pt x="1075100" y="3493915"/>
                  <a:pt x="1137684" y="3476846"/>
                </a:cubicBezTo>
                <a:cubicBezTo>
                  <a:pt x="1159309" y="3470948"/>
                  <a:pt x="1180214" y="3462669"/>
                  <a:pt x="1201479" y="3455581"/>
                </a:cubicBezTo>
                <a:cubicBezTo>
                  <a:pt x="1212112" y="3452037"/>
                  <a:pt x="1222504" y="3447667"/>
                  <a:pt x="1233377" y="3444949"/>
                </a:cubicBezTo>
                <a:cubicBezTo>
                  <a:pt x="1247554" y="3441405"/>
                  <a:pt x="1261856" y="3438331"/>
                  <a:pt x="1275907" y="3434316"/>
                </a:cubicBezTo>
                <a:cubicBezTo>
                  <a:pt x="1365526" y="3408710"/>
                  <a:pt x="1246492" y="3442364"/>
                  <a:pt x="1339702" y="3402418"/>
                </a:cubicBezTo>
                <a:cubicBezTo>
                  <a:pt x="1353134" y="3396662"/>
                  <a:pt x="1368056" y="3395330"/>
                  <a:pt x="1382233" y="3391786"/>
                </a:cubicBezTo>
                <a:cubicBezTo>
                  <a:pt x="1439350" y="3353708"/>
                  <a:pt x="1428800" y="3352659"/>
                  <a:pt x="1477926" y="3338623"/>
                </a:cubicBezTo>
                <a:cubicBezTo>
                  <a:pt x="1491977" y="3334608"/>
                  <a:pt x="1506279" y="3331534"/>
                  <a:pt x="1520456" y="3327990"/>
                </a:cubicBezTo>
                <a:cubicBezTo>
                  <a:pt x="1552353" y="3306726"/>
                  <a:pt x="1555899" y="3310269"/>
                  <a:pt x="1573619" y="3274828"/>
                </a:cubicBezTo>
                <a:cubicBezTo>
                  <a:pt x="1578631" y="3264803"/>
                  <a:pt x="1577370" y="3251777"/>
                  <a:pt x="1584251" y="3242930"/>
                </a:cubicBezTo>
                <a:cubicBezTo>
                  <a:pt x="1602714" y="3219191"/>
                  <a:pt x="1623988" y="3197179"/>
                  <a:pt x="1648047" y="3179135"/>
                </a:cubicBezTo>
                <a:cubicBezTo>
                  <a:pt x="1662224" y="3168502"/>
                  <a:pt x="1675550" y="3156629"/>
                  <a:pt x="1690577" y="3147237"/>
                </a:cubicBezTo>
                <a:cubicBezTo>
                  <a:pt x="1760412" y="3103590"/>
                  <a:pt x="1730256" y="3150088"/>
                  <a:pt x="1818168" y="3062176"/>
                </a:cubicBezTo>
                <a:lnTo>
                  <a:pt x="1892595" y="2987749"/>
                </a:lnTo>
                <a:cubicBezTo>
                  <a:pt x="1903228" y="2977116"/>
                  <a:pt x="1915100" y="2967593"/>
                  <a:pt x="1924493" y="2955851"/>
                </a:cubicBezTo>
                <a:cubicBezTo>
                  <a:pt x="1938670" y="2938130"/>
                  <a:pt x="1953407" y="2920843"/>
                  <a:pt x="1967023" y="2902688"/>
                </a:cubicBezTo>
                <a:cubicBezTo>
                  <a:pt x="1974690" y="2892465"/>
                  <a:pt x="1979798" y="2880341"/>
                  <a:pt x="1988288" y="2870790"/>
                </a:cubicBezTo>
                <a:cubicBezTo>
                  <a:pt x="2085397" y="2761543"/>
                  <a:pt x="2025087" y="2847492"/>
                  <a:pt x="2073349" y="2775097"/>
                </a:cubicBezTo>
                <a:cubicBezTo>
                  <a:pt x="2091813" y="2719702"/>
                  <a:pt x="2071886" y="2763636"/>
                  <a:pt x="2105247" y="2721935"/>
                </a:cubicBezTo>
                <a:cubicBezTo>
                  <a:pt x="2113230" y="2711956"/>
                  <a:pt x="2117476" y="2699073"/>
                  <a:pt x="2126512" y="2690037"/>
                </a:cubicBezTo>
                <a:cubicBezTo>
                  <a:pt x="2135548" y="2681001"/>
                  <a:pt x="2148858" y="2677262"/>
                  <a:pt x="2158409" y="2668772"/>
                </a:cubicBezTo>
                <a:lnTo>
                  <a:pt x="2264735" y="2562446"/>
                </a:lnTo>
                <a:lnTo>
                  <a:pt x="2296633" y="2530549"/>
                </a:lnTo>
                <a:cubicBezTo>
                  <a:pt x="2303722" y="2523460"/>
                  <a:pt x="2309878" y="2515298"/>
                  <a:pt x="2317898" y="2509283"/>
                </a:cubicBezTo>
                <a:cubicBezTo>
                  <a:pt x="2370651" y="2469719"/>
                  <a:pt x="2345683" y="2487216"/>
                  <a:pt x="2392326" y="2456121"/>
                </a:cubicBezTo>
                <a:cubicBezTo>
                  <a:pt x="2457584" y="2292974"/>
                  <a:pt x="2369836" y="2492104"/>
                  <a:pt x="2445488" y="2371060"/>
                </a:cubicBezTo>
                <a:cubicBezTo>
                  <a:pt x="2455604" y="2354875"/>
                  <a:pt x="2460231" y="2335834"/>
                  <a:pt x="2466754" y="2317897"/>
                </a:cubicBezTo>
                <a:cubicBezTo>
                  <a:pt x="2474414" y="2296831"/>
                  <a:pt x="2481578" y="2275572"/>
                  <a:pt x="2488019" y="2254102"/>
                </a:cubicBezTo>
                <a:cubicBezTo>
                  <a:pt x="2492218" y="2240105"/>
                  <a:pt x="2494030" y="2225435"/>
                  <a:pt x="2498651" y="2211572"/>
                </a:cubicBezTo>
                <a:cubicBezTo>
                  <a:pt x="2504686" y="2193465"/>
                  <a:pt x="2512828" y="2176130"/>
                  <a:pt x="2519916" y="2158409"/>
                </a:cubicBezTo>
                <a:cubicBezTo>
                  <a:pt x="2516372" y="2059172"/>
                  <a:pt x="2515677" y="1959792"/>
                  <a:pt x="2509284" y="1860697"/>
                </a:cubicBezTo>
                <a:cubicBezTo>
                  <a:pt x="2507917" y="1839509"/>
                  <a:pt x="2468056" y="1768260"/>
                  <a:pt x="2466754" y="1765004"/>
                </a:cubicBezTo>
                <a:cubicBezTo>
                  <a:pt x="2461327" y="1751436"/>
                  <a:pt x="2462656" y="1735544"/>
                  <a:pt x="2456121" y="1722474"/>
                </a:cubicBezTo>
                <a:cubicBezTo>
                  <a:pt x="2444691" y="1699615"/>
                  <a:pt x="2426003" y="1681020"/>
                  <a:pt x="2413591" y="1658679"/>
                </a:cubicBezTo>
                <a:cubicBezTo>
                  <a:pt x="2375121" y="1589434"/>
                  <a:pt x="2441850" y="1665674"/>
                  <a:pt x="2371061" y="1594883"/>
                </a:cubicBezTo>
                <a:cubicBezTo>
                  <a:pt x="2328779" y="1489184"/>
                  <a:pt x="2363331" y="1559676"/>
                  <a:pt x="2243470" y="1414130"/>
                </a:cubicBezTo>
                <a:cubicBezTo>
                  <a:pt x="2229043" y="1396612"/>
                  <a:pt x="2211089" y="1381265"/>
                  <a:pt x="2200940" y="1360967"/>
                </a:cubicBezTo>
                <a:cubicBezTo>
                  <a:pt x="2184096" y="1327281"/>
                  <a:pt x="2175379" y="1303509"/>
                  <a:pt x="2147777" y="1275907"/>
                </a:cubicBezTo>
                <a:cubicBezTo>
                  <a:pt x="2138741" y="1266871"/>
                  <a:pt x="2126512" y="1261730"/>
                  <a:pt x="2115879" y="1254642"/>
                </a:cubicBezTo>
                <a:cubicBezTo>
                  <a:pt x="2105246" y="1236921"/>
                  <a:pt x="2096891" y="1217617"/>
                  <a:pt x="2083981" y="1201479"/>
                </a:cubicBezTo>
                <a:cubicBezTo>
                  <a:pt x="2068326" y="1181910"/>
                  <a:pt x="2044720" y="1169168"/>
                  <a:pt x="2030819" y="1148316"/>
                </a:cubicBezTo>
                <a:cubicBezTo>
                  <a:pt x="1945145" y="1019804"/>
                  <a:pt x="2103984" y="1189584"/>
                  <a:pt x="1988288" y="1073888"/>
                </a:cubicBezTo>
                <a:cubicBezTo>
                  <a:pt x="1981200" y="1056167"/>
                  <a:pt x="1975559" y="1037796"/>
                  <a:pt x="1967023" y="1020725"/>
                </a:cubicBezTo>
                <a:cubicBezTo>
                  <a:pt x="1961308" y="1009296"/>
                  <a:pt x="1953185" y="999226"/>
                  <a:pt x="1945758" y="988828"/>
                </a:cubicBezTo>
                <a:cubicBezTo>
                  <a:pt x="1935458" y="974408"/>
                  <a:pt x="1924931" y="960135"/>
                  <a:pt x="1913861" y="946297"/>
                </a:cubicBezTo>
                <a:cubicBezTo>
                  <a:pt x="1896569" y="924682"/>
                  <a:pt x="1876787" y="905027"/>
                  <a:pt x="1860698" y="882502"/>
                </a:cubicBezTo>
                <a:cubicBezTo>
                  <a:pt x="1841264" y="855294"/>
                  <a:pt x="1827596" y="824191"/>
                  <a:pt x="1807535" y="797442"/>
                </a:cubicBezTo>
                <a:cubicBezTo>
                  <a:pt x="1795506" y="781403"/>
                  <a:pt x="1778207" y="769999"/>
                  <a:pt x="1765005" y="754911"/>
                </a:cubicBezTo>
                <a:cubicBezTo>
                  <a:pt x="1753336" y="741575"/>
                  <a:pt x="1743269" y="726899"/>
                  <a:pt x="1733107" y="712381"/>
                </a:cubicBezTo>
                <a:cubicBezTo>
                  <a:pt x="1718451" y="691444"/>
                  <a:pt x="1706938" y="668220"/>
                  <a:pt x="1690577" y="648586"/>
                </a:cubicBezTo>
                <a:cubicBezTo>
                  <a:pt x="1671324" y="625483"/>
                  <a:pt x="1645568" y="608274"/>
                  <a:pt x="1626781" y="584790"/>
                </a:cubicBezTo>
                <a:lnTo>
                  <a:pt x="1584251" y="531628"/>
                </a:lnTo>
                <a:cubicBezTo>
                  <a:pt x="1565220" y="474531"/>
                  <a:pt x="1583097" y="515911"/>
                  <a:pt x="1531088" y="446567"/>
                </a:cubicBezTo>
                <a:cubicBezTo>
                  <a:pt x="1490847" y="392913"/>
                  <a:pt x="1529383" y="434231"/>
                  <a:pt x="1488558" y="393404"/>
                </a:cubicBezTo>
                <a:cubicBezTo>
                  <a:pt x="1463278" y="317562"/>
                  <a:pt x="1499124" y="409252"/>
                  <a:pt x="1446028" y="329609"/>
                </a:cubicBezTo>
                <a:cubicBezTo>
                  <a:pt x="1439811" y="320284"/>
                  <a:pt x="1441909" y="306831"/>
                  <a:pt x="1435395" y="297711"/>
                </a:cubicBezTo>
                <a:cubicBezTo>
                  <a:pt x="1423742" y="281397"/>
                  <a:pt x="1405913" y="270403"/>
                  <a:pt x="1392865" y="255181"/>
                </a:cubicBezTo>
                <a:cubicBezTo>
                  <a:pt x="1384549" y="245479"/>
                  <a:pt x="1379916" y="232985"/>
                  <a:pt x="1371600" y="223283"/>
                </a:cubicBezTo>
                <a:cubicBezTo>
                  <a:pt x="1327503" y="171837"/>
                  <a:pt x="1335418" y="189588"/>
                  <a:pt x="1286540" y="148856"/>
                </a:cubicBezTo>
                <a:cubicBezTo>
                  <a:pt x="1251141" y="119357"/>
                  <a:pt x="1278866" y="127370"/>
                  <a:pt x="1222744" y="106325"/>
                </a:cubicBezTo>
                <a:cubicBezTo>
                  <a:pt x="1209061" y="101194"/>
                  <a:pt x="1194391" y="99237"/>
                  <a:pt x="1180214" y="95693"/>
                </a:cubicBezTo>
                <a:cubicBezTo>
                  <a:pt x="1166037" y="88605"/>
                  <a:pt x="1152721" y="79440"/>
                  <a:pt x="1137684" y="74428"/>
                </a:cubicBezTo>
                <a:cubicBezTo>
                  <a:pt x="1113613" y="66404"/>
                  <a:pt x="1027990" y="55916"/>
                  <a:pt x="1010093" y="53163"/>
                </a:cubicBezTo>
                <a:cubicBezTo>
                  <a:pt x="988785" y="49885"/>
                  <a:pt x="967606" y="45808"/>
                  <a:pt x="946298" y="42530"/>
                </a:cubicBezTo>
                <a:cubicBezTo>
                  <a:pt x="921528" y="38719"/>
                  <a:pt x="896640" y="35708"/>
                  <a:pt x="871870" y="31897"/>
                </a:cubicBezTo>
                <a:cubicBezTo>
                  <a:pt x="850562" y="28619"/>
                  <a:pt x="829466" y="23939"/>
                  <a:pt x="808074" y="21265"/>
                </a:cubicBezTo>
                <a:cubicBezTo>
                  <a:pt x="642334" y="548"/>
                  <a:pt x="757698" y="21821"/>
                  <a:pt x="648586" y="0"/>
                </a:cubicBezTo>
                <a:cubicBezTo>
                  <a:pt x="538716" y="3544"/>
                  <a:pt x="428714" y="4177"/>
                  <a:pt x="318977" y="10632"/>
                </a:cubicBezTo>
                <a:cubicBezTo>
                  <a:pt x="307788" y="11290"/>
                  <a:pt x="297104" y="16253"/>
                  <a:pt x="287079" y="21265"/>
                </a:cubicBezTo>
                <a:cubicBezTo>
                  <a:pt x="225178" y="52215"/>
                  <a:pt x="275938" y="49958"/>
                  <a:pt x="191386" y="106325"/>
                </a:cubicBezTo>
                <a:cubicBezTo>
                  <a:pt x="151147" y="133151"/>
                  <a:pt x="168524" y="118554"/>
                  <a:pt x="138223" y="148856"/>
                </a:cubicBezTo>
                <a:cubicBezTo>
                  <a:pt x="126006" y="185508"/>
                  <a:pt x="102781" y="184298"/>
                  <a:pt x="95693" y="1913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560623" y="1805224"/>
            <a:ext cx="1298598" cy="419639"/>
          </a:xfrm>
          <a:prstGeom prst="rect">
            <a:avLst/>
          </a:prstGeom>
          <a:noFill/>
        </p:spPr>
        <p:txBody>
          <a:bodyPr wrap="square" rtlCol="0">
            <a:spAutoFit/>
          </a:bodyPr>
          <a:lstStyle/>
          <a:p>
            <a:r>
              <a:rPr lang="en-US" dirty="0" smtClean="0"/>
              <a:t>Orfordville</a:t>
            </a:r>
            <a:endParaRPr lang="en-US" dirty="0"/>
          </a:p>
        </p:txBody>
      </p:sp>
      <p:cxnSp>
        <p:nvCxnSpPr>
          <p:cNvPr id="13" name="Straight Arrow Connector 12"/>
          <p:cNvCxnSpPr/>
          <p:nvPr/>
        </p:nvCxnSpPr>
        <p:spPr>
          <a:xfrm>
            <a:off x="4149045" y="2189605"/>
            <a:ext cx="1061462" cy="6300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210507" y="2761853"/>
            <a:ext cx="157464" cy="15801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1781175" y="5138384"/>
            <a:ext cx="923925" cy="320581"/>
            <a:chOff x="1781175" y="5080094"/>
            <a:chExt cx="923925" cy="320581"/>
          </a:xfrm>
        </p:grpSpPr>
        <p:cxnSp>
          <p:nvCxnSpPr>
            <p:cNvPr id="15" name="Straight Connector 14"/>
            <p:cNvCxnSpPr/>
            <p:nvPr/>
          </p:nvCxnSpPr>
          <p:spPr>
            <a:xfrm>
              <a:off x="1781175" y="5400675"/>
              <a:ext cx="923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28800" y="5080094"/>
              <a:ext cx="876300" cy="172295"/>
            </a:xfrm>
            <a:prstGeom prst="rect">
              <a:avLst/>
            </a:prstGeom>
            <a:noFill/>
          </p:spPr>
          <p:txBody>
            <a:bodyPr wrap="square" rtlCol="0">
              <a:spAutoFit/>
            </a:bodyPr>
            <a:lstStyle/>
            <a:p>
              <a:r>
                <a:rPr lang="en-US" dirty="0" smtClean="0"/>
                <a:t>3 miles</a:t>
              </a:r>
              <a:endParaRPr lang="en-US" dirty="0"/>
            </a:p>
          </p:txBody>
        </p:sp>
      </p:grpSp>
      <p:sp>
        <p:nvSpPr>
          <p:cNvPr id="18" name="TextBox 17"/>
          <p:cNvSpPr txBox="1"/>
          <p:nvPr/>
        </p:nvSpPr>
        <p:spPr>
          <a:xfrm>
            <a:off x="9015229" y="5495635"/>
            <a:ext cx="1805302" cy="369332"/>
          </a:xfrm>
          <a:prstGeom prst="rect">
            <a:avLst/>
          </a:prstGeom>
          <a:noFill/>
        </p:spPr>
        <p:txBody>
          <a:bodyPr wrap="none" rtlCol="0">
            <a:spAutoFit/>
          </a:bodyPr>
          <a:lstStyle/>
          <a:p>
            <a:r>
              <a:rPr lang="en-US" dirty="0" smtClean="0"/>
              <a:t>Lyons et al., 1997</a:t>
            </a:r>
            <a:endParaRPr lang="en-US" dirty="0"/>
          </a:p>
        </p:txBody>
      </p:sp>
      <p:sp>
        <p:nvSpPr>
          <p:cNvPr id="19" name="TextBox 18"/>
          <p:cNvSpPr txBox="1"/>
          <p:nvPr/>
        </p:nvSpPr>
        <p:spPr>
          <a:xfrm rot="17765106">
            <a:off x="4350952" y="3887246"/>
            <a:ext cx="3444023" cy="369332"/>
          </a:xfrm>
          <a:prstGeom prst="rect">
            <a:avLst/>
          </a:prstGeom>
          <a:noFill/>
        </p:spPr>
        <p:txBody>
          <a:bodyPr wrap="square" rtlCol="0">
            <a:spAutoFit/>
          </a:bodyPr>
          <a:lstStyle/>
          <a:p>
            <a:r>
              <a:rPr lang="en-US" b="1" dirty="0" smtClean="0"/>
              <a:t>BRONSON HILL ANTICLINORIUM</a:t>
            </a:r>
            <a:endParaRPr lang="en-US" b="1" dirty="0"/>
          </a:p>
        </p:txBody>
      </p:sp>
      <p:sp>
        <p:nvSpPr>
          <p:cNvPr id="20" name="TextBox 19"/>
          <p:cNvSpPr txBox="1"/>
          <p:nvPr/>
        </p:nvSpPr>
        <p:spPr>
          <a:xfrm rot="17744604">
            <a:off x="3446394" y="3908409"/>
            <a:ext cx="2025647" cy="369332"/>
          </a:xfrm>
          <a:prstGeom prst="rect">
            <a:avLst/>
          </a:prstGeom>
          <a:noFill/>
        </p:spPr>
        <p:txBody>
          <a:bodyPr wrap="square" rtlCol="0">
            <a:spAutoFit/>
          </a:bodyPr>
          <a:lstStyle/>
          <a:p>
            <a:r>
              <a:rPr lang="en-US" b="1" dirty="0" smtClean="0"/>
              <a:t>CORNISH NAPPE</a:t>
            </a:r>
            <a:endParaRPr lang="en-US" b="1" dirty="0"/>
          </a:p>
        </p:txBody>
      </p:sp>
      <p:cxnSp>
        <p:nvCxnSpPr>
          <p:cNvPr id="8" name="Straight Connector 7"/>
          <p:cNvCxnSpPr/>
          <p:nvPr/>
        </p:nvCxnSpPr>
        <p:spPr>
          <a:xfrm flipV="1">
            <a:off x="6762750" y="-503685"/>
            <a:ext cx="1447800" cy="31623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812928" y="5680301"/>
            <a:ext cx="453377" cy="110839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Isosceles Triangle 21"/>
          <p:cNvSpPr/>
          <p:nvPr/>
        </p:nvSpPr>
        <p:spPr>
          <a:xfrm>
            <a:off x="5462228" y="2003558"/>
            <a:ext cx="185967" cy="13907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3615122" y="279699"/>
            <a:ext cx="4672361" cy="57446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5484025" y="799053"/>
            <a:ext cx="45719" cy="4637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4500000">
            <a:off x="5617377" y="976159"/>
            <a:ext cx="45719"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600000">
            <a:off x="5853121" y="1400023"/>
            <a:ext cx="45719"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7400000">
            <a:off x="5680377" y="1127061"/>
            <a:ext cx="56891"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305431" y="860627"/>
            <a:ext cx="633413" cy="628650"/>
          </a:xfrm>
          <a:custGeom>
            <a:avLst/>
            <a:gdLst>
              <a:gd name="connsiteX0" fmla="*/ 0 w 633413"/>
              <a:gd name="connsiteY0" fmla="*/ 61913 h 628650"/>
              <a:gd name="connsiteX1" fmla="*/ 11907 w 633413"/>
              <a:gd name="connsiteY1" fmla="*/ 59531 h 628650"/>
              <a:gd name="connsiteX2" fmla="*/ 28575 w 633413"/>
              <a:gd name="connsiteY2" fmla="*/ 57150 h 628650"/>
              <a:gd name="connsiteX3" fmla="*/ 38100 w 633413"/>
              <a:gd name="connsiteY3" fmla="*/ 54769 h 628650"/>
              <a:gd name="connsiteX4" fmla="*/ 45244 w 633413"/>
              <a:gd name="connsiteY4" fmla="*/ 52388 h 628650"/>
              <a:gd name="connsiteX5" fmla="*/ 64294 w 633413"/>
              <a:gd name="connsiteY5" fmla="*/ 50006 h 628650"/>
              <a:gd name="connsiteX6" fmla="*/ 80963 w 633413"/>
              <a:gd name="connsiteY6" fmla="*/ 42863 h 628650"/>
              <a:gd name="connsiteX7" fmla="*/ 97632 w 633413"/>
              <a:gd name="connsiteY7" fmla="*/ 38100 h 628650"/>
              <a:gd name="connsiteX8" fmla="*/ 111919 w 633413"/>
              <a:gd name="connsiteY8" fmla="*/ 33338 h 628650"/>
              <a:gd name="connsiteX9" fmla="*/ 126207 w 633413"/>
              <a:gd name="connsiteY9" fmla="*/ 23813 h 628650"/>
              <a:gd name="connsiteX10" fmla="*/ 140494 w 633413"/>
              <a:gd name="connsiteY10" fmla="*/ 14288 h 628650"/>
              <a:gd name="connsiteX11" fmla="*/ 150019 w 633413"/>
              <a:gd name="connsiteY11" fmla="*/ 9525 h 628650"/>
              <a:gd name="connsiteX12" fmla="*/ 154782 w 633413"/>
              <a:gd name="connsiteY12" fmla="*/ 2381 h 628650"/>
              <a:gd name="connsiteX13" fmla="*/ 161925 w 633413"/>
              <a:gd name="connsiteY13" fmla="*/ 0 h 628650"/>
              <a:gd name="connsiteX14" fmla="*/ 242888 w 633413"/>
              <a:gd name="connsiteY14" fmla="*/ 2381 h 628650"/>
              <a:gd name="connsiteX15" fmla="*/ 259557 w 633413"/>
              <a:gd name="connsiteY15" fmla="*/ 16669 h 628650"/>
              <a:gd name="connsiteX16" fmla="*/ 264319 w 633413"/>
              <a:gd name="connsiteY16" fmla="*/ 23813 h 628650"/>
              <a:gd name="connsiteX17" fmla="*/ 278607 w 633413"/>
              <a:gd name="connsiteY17" fmla="*/ 33338 h 628650"/>
              <a:gd name="connsiteX18" fmla="*/ 283369 w 633413"/>
              <a:gd name="connsiteY18" fmla="*/ 42863 h 628650"/>
              <a:gd name="connsiteX19" fmla="*/ 288132 w 633413"/>
              <a:gd name="connsiteY19" fmla="*/ 57150 h 628650"/>
              <a:gd name="connsiteX20" fmla="*/ 288132 w 633413"/>
              <a:gd name="connsiteY20" fmla="*/ 116681 h 628650"/>
              <a:gd name="connsiteX21" fmla="*/ 290513 w 633413"/>
              <a:gd name="connsiteY21" fmla="*/ 159544 h 628650"/>
              <a:gd name="connsiteX22" fmla="*/ 292894 w 633413"/>
              <a:gd name="connsiteY22" fmla="*/ 166688 h 628650"/>
              <a:gd name="connsiteX23" fmla="*/ 300038 w 633413"/>
              <a:gd name="connsiteY23" fmla="*/ 171450 h 628650"/>
              <a:gd name="connsiteX24" fmla="*/ 304800 w 633413"/>
              <a:gd name="connsiteY24" fmla="*/ 180975 h 628650"/>
              <a:gd name="connsiteX25" fmla="*/ 319088 w 633413"/>
              <a:gd name="connsiteY25" fmla="*/ 192881 h 628650"/>
              <a:gd name="connsiteX26" fmla="*/ 326232 w 633413"/>
              <a:gd name="connsiteY26" fmla="*/ 209550 h 628650"/>
              <a:gd name="connsiteX27" fmla="*/ 330994 w 633413"/>
              <a:gd name="connsiteY27" fmla="*/ 223838 h 628650"/>
              <a:gd name="connsiteX28" fmla="*/ 340519 w 633413"/>
              <a:gd name="connsiteY28" fmla="*/ 254794 h 628650"/>
              <a:gd name="connsiteX29" fmla="*/ 347663 w 633413"/>
              <a:gd name="connsiteY29" fmla="*/ 257175 h 628650"/>
              <a:gd name="connsiteX30" fmla="*/ 354807 w 633413"/>
              <a:gd name="connsiteY30" fmla="*/ 273844 h 628650"/>
              <a:gd name="connsiteX31" fmla="*/ 361950 w 633413"/>
              <a:gd name="connsiteY31" fmla="*/ 278606 h 628650"/>
              <a:gd name="connsiteX32" fmla="*/ 369094 w 633413"/>
              <a:gd name="connsiteY32" fmla="*/ 292894 h 628650"/>
              <a:gd name="connsiteX33" fmla="*/ 381000 w 633413"/>
              <a:gd name="connsiteY33" fmla="*/ 307181 h 628650"/>
              <a:gd name="connsiteX34" fmla="*/ 383382 w 633413"/>
              <a:gd name="connsiteY34" fmla="*/ 314325 h 628650"/>
              <a:gd name="connsiteX35" fmla="*/ 388144 w 633413"/>
              <a:gd name="connsiteY35" fmla="*/ 321469 h 628650"/>
              <a:gd name="connsiteX36" fmla="*/ 390525 w 633413"/>
              <a:gd name="connsiteY36" fmla="*/ 330994 h 628650"/>
              <a:gd name="connsiteX37" fmla="*/ 402432 w 633413"/>
              <a:gd name="connsiteY37" fmla="*/ 352425 h 628650"/>
              <a:gd name="connsiteX38" fmla="*/ 400050 w 633413"/>
              <a:gd name="connsiteY38" fmla="*/ 388144 h 628650"/>
              <a:gd name="connsiteX39" fmla="*/ 392907 w 633413"/>
              <a:gd name="connsiteY39" fmla="*/ 404813 h 628650"/>
              <a:gd name="connsiteX40" fmla="*/ 385763 w 633413"/>
              <a:gd name="connsiteY40" fmla="*/ 428625 h 628650"/>
              <a:gd name="connsiteX41" fmla="*/ 390525 w 633413"/>
              <a:gd name="connsiteY41" fmla="*/ 440531 h 628650"/>
              <a:gd name="connsiteX42" fmla="*/ 392907 w 633413"/>
              <a:gd name="connsiteY42" fmla="*/ 447675 h 628650"/>
              <a:gd name="connsiteX43" fmla="*/ 404813 w 633413"/>
              <a:gd name="connsiteY43" fmla="*/ 461963 h 628650"/>
              <a:gd name="connsiteX44" fmla="*/ 421482 w 633413"/>
              <a:gd name="connsiteY44" fmla="*/ 481013 h 628650"/>
              <a:gd name="connsiteX45" fmla="*/ 426244 w 633413"/>
              <a:gd name="connsiteY45" fmla="*/ 495300 h 628650"/>
              <a:gd name="connsiteX46" fmla="*/ 428625 w 633413"/>
              <a:gd name="connsiteY46" fmla="*/ 502444 h 628650"/>
              <a:gd name="connsiteX47" fmla="*/ 433388 w 633413"/>
              <a:gd name="connsiteY47" fmla="*/ 509588 h 628650"/>
              <a:gd name="connsiteX48" fmla="*/ 435769 w 633413"/>
              <a:gd name="connsiteY48" fmla="*/ 545306 h 628650"/>
              <a:gd name="connsiteX49" fmla="*/ 438150 w 633413"/>
              <a:gd name="connsiteY49" fmla="*/ 552450 h 628650"/>
              <a:gd name="connsiteX50" fmla="*/ 447675 w 633413"/>
              <a:gd name="connsiteY50" fmla="*/ 557213 h 628650"/>
              <a:gd name="connsiteX51" fmla="*/ 481013 w 633413"/>
              <a:gd name="connsiteY51" fmla="*/ 561975 h 628650"/>
              <a:gd name="connsiteX52" fmla="*/ 485775 w 633413"/>
              <a:gd name="connsiteY52" fmla="*/ 576263 h 628650"/>
              <a:gd name="connsiteX53" fmla="*/ 488157 w 633413"/>
              <a:gd name="connsiteY53" fmla="*/ 583406 h 628650"/>
              <a:gd name="connsiteX54" fmla="*/ 490538 w 633413"/>
              <a:gd name="connsiteY54" fmla="*/ 592931 h 628650"/>
              <a:gd name="connsiteX55" fmla="*/ 495300 w 633413"/>
              <a:gd name="connsiteY55" fmla="*/ 600075 h 628650"/>
              <a:gd name="connsiteX56" fmla="*/ 497682 w 633413"/>
              <a:gd name="connsiteY56" fmla="*/ 614363 h 628650"/>
              <a:gd name="connsiteX57" fmla="*/ 509588 w 633413"/>
              <a:gd name="connsiteY57" fmla="*/ 628650 h 628650"/>
              <a:gd name="connsiteX58" fmla="*/ 545307 w 633413"/>
              <a:gd name="connsiteY58" fmla="*/ 621506 h 628650"/>
              <a:gd name="connsiteX59" fmla="*/ 552450 w 633413"/>
              <a:gd name="connsiteY59" fmla="*/ 619125 h 628650"/>
              <a:gd name="connsiteX60" fmla="*/ 566738 w 633413"/>
              <a:gd name="connsiteY60" fmla="*/ 609600 h 628650"/>
              <a:gd name="connsiteX61" fmla="*/ 595313 w 633413"/>
              <a:gd name="connsiteY61" fmla="*/ 602456 h 628650"/>
              <a:gd name="connsiteX62" fmla="*/ 602457 w 633413"/>
              <a:gd name="connsiteY62" fmla="*/ 597694 h 628650"/>
              <a:gd name="connsiteX63" fmla="*/ 619125 w 633413"/>
              <a:gd name="connsiteY63" fmla="*/ 592931 h 628650"/>
              <a:gd name="connsiteX64" fmla="*/ 626269 w 633413"/>
              <a:gd name="connsiteY64" fmla="*/ 590550 h 628650"/>
              <a:gd name="connsiteX65" fmla="*/ 633413 w 633413"/>
              <a:gd name="connsiteY65" fmla="*/ 583406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33413" h="628650">
                <a:moveTo>
                  <a:pt x="0" y="61913"/>
                </a:moveTo>
                <a:cubicBezTo>
                  <a:pt x="3969" y="61119"/>
                  <a:pt x="7914" y="60196"/>
                  <a:pt x="11907" y="59531"/>
                </a:cubicBezTo>
                <a:cubicBezTo>
                  <a:pt x="17443" y="58608"/>
                  <a:pt x="23053" y="58154"/>
                  <a:pt x="28575" y="57150"/>
                </a:cubicBezTo>
                <a:cubicBezTo>
                  <a:pt x="31795" y="56565"/>
                  <a:pt x="34953" y="55668"/>
                  <a:pt x="38100" y="54769"/>
                </a:cubicBezTo>
                <a:cubicBezTo>
                  <a:pt x="40514" y="54079"/>
                  <a:pt x="42774" y="52837"/>
                  <a:pt x="45244" y="52388"/>
                </a:cubicBezTo>
                <a:cubicBezTo>
                  <a:pt x="51540" y="51243"/>
                  <a:pt x="57944" y="50800"/>
                  <a:pt x="64294" y="50006"/>
                </a:cubicBezTo>
                <a:cubicBezTo>
                  <a:pt x="81039" y="44425"/>
                  <a:pt x="60378" y="51685"/>
                  <a:pt x="80963" y="42863"/>
                </a:cubicBezTo>
                <a:cubicBezTo>
                  <a:pt x="87196" y="40192"/>
                  <a:pt x="90908" y="40117"/>
                  <a:pt x="97632" y="38100"/>
                </a:cubicBezTo>
                <a:cubicBezTo>
                  <a:pt x="102440" y="36658"/>
                  <a:pt x="111919" y="33338"/>
                  <a:pt x="111919" y="33338"/>
                </a:cubicBezTo>
                <a:cubicBezTo>
                  <a:pt x="127775" y="17482"/>
                  <a:pt x="110698" y="32429"/>
                  <a:pt x="126207" y="23813"/>
                </a:cubicBezTo>
                <a:cubicBezTo>
                  <a:pt x="131210" y="21033"/>
                  <a:pt x="135732" y="17463"/>
                  <a:pt x="140494" y="14288"/>
                </a:cubicBezTo>
                <a:cubicBezTo>
                  <a:pt x="143448" y="12319"/>
                  <a:pt x="146844" y="11113"/>
                  <a:pt x="150019" y="9525"/>
                </a:cubicBezTo>
                <a:cubicBezTo>
                  <a:pt x="151607" y="7144"/>
                  <a:pt x="152547" y="4169"/>
                  <a:pt x="154782" y="2381"/>
                </a:cubicBezTo>
                <a:cubicBezTo>
                  <a:pt x="156742" y="813"/>
                  <a:pt x="159415" y="0"/>
                  <a:pt x="161925" y="0"/>
                </a:cubicBezTo>
                <a:cubicBezTo>
                  <a:pt x="188924" y="0"/>
                  <a:pt x="215900" y="1587"/>
                  <a:pt x="242888" y="2381"/>
                </a:cubicBezTo>
                <a:cubicBezTo>
                  <a:pt x="261911" y="27744"/>
                  <a:pt x="237763" y="-1495"/>
                  <a:pt x="259557" y="16669"/>
                </a:cubicBezTo>
                <a:cubicBezTo>
                  <a:pt x="261755" y="18501"/>
                  <a:pt x="262165" y="21928"/>
                  <a:pt x="264319" y="23813"/>
                </a:cubicBezTo>
                <a:cubicBezTo>
                  <a:pt x="268627" y="27582"/>
                  <a:pt x="278607" y="33338"/>
                  <a:pt x="278607" y="33338"/>
                </a:cubicBezTo>
                <a:cubicBezTo>
                  <a:pt x="280194" y="36513"/>
                  <a:pt x="282051" y="39567"/>
                  <a:pt x="283369" y="42863"/>
                </a:cubicBezTo>
                <a:cubicBezTo>
                  <a:pt x="285233" y="47524"/>
                  <a:pt x="288132" y="57150"/>
                  <a:pt x="288132" y="57150"/>
                </a:cubicBezTo>
                <a:cubicBezTo>
                  <a:pt x="293592" y="95378"/>
                  <a:pt x="288132" y="49366"/>
                  <a:pt x="288132" y="116681"/>
                </a:cubicBezTo>
                <a:cubicBezTo>
                  <a:pt x="288132" y="130991"/>
                  <a:pt x="289156" y="145299"/>
                  <a:pt x="290513" y="159544"/>
                </a:cubicBezTo>
                <a:cubicBezTo>
                  <a:pt x="290751" y="162043"/>
                  <a:pt x="291326" y="164728"/>
                  <a:pt x="292894" y="166688"/>
                </a:cubicBezTo>
                <a:cubicBezTo>
                  <a:pt x="294682" y="168923"/>
                  <a:pt x="297657" y="169863"/>
                  <a:pt x="300038" y="171450"/>
                </a:cubicBezTo>
                <a:cubicBezTo>
                  <a:pt x="301625" y="174625"/>
                  <a:pt x="302737" y="178086"/>
                  <a:pt x="304800" y="180975"/>
                </a:cubicBezTo>
                <a:cubicBezTo>
                  <a:pt x="308967" y="186810"/>
                  <a:pt x="313391" y="189083"/>
                  <a:pt x="319088" y="192881"/>
                </a:cubicBezTo>
                <a:cubicBezTo>
                  <a:pt x="325387" y="218080"/>
                  <a:pt x="316834" y="188404"/>
                  <a:pt x="326232" y="209550"/>
                </a:cubicBezTo>
                <a:cubicBezTo>
                  <a:pt x="328271" y="214138"/>
                  <a:pt x="330994" y="223838"/>
                  <a:pt x="330994" y="223838"/>
                </a:cubicBezTo>
                <a:cubicBezTo>
                  <a:pt x="332629" y="240185"/>
                  <a:pt x="328191" y="246576"/>
                  <a:pt x="340519" y="254794"/>
                </a:cubicBezTo>
                <a:cubicBezTo>
                  <a:pt x="342608" y="256186"/>
                  <a:pt x="345282" y="256381"/>
                  <a:pt x="347663" y="257175"/>
                </a:cubicBezTo>
                <a:cubicBezTo>
                  <a:pt x="349318" y="262140"/>
                  <a:pt x="351536" y="269919"/>
                  <a:pt x="354807" y="273844"/>
                </a:cubicBezTo>
                <a:cubicBezTo>
                  <a:pt x="356639" y="276042"/>
                  <a:pt x="359569" y="277019"/>
                  <a:pt x="361950" y="278606"/>
                </a:cubicBezTo>
                <a:cubicBezTo>
                  <a:pt x="375600" y="299080"/>
                  <a:pt x="359235" y="273176"/>
                  <a:pt x="369094" y="292894"/>
                </a:cubicBezTo>
                <a:cubicBezTo>
                  <a:pt x="372409" y="299524"/>
                  <a:pt x="375735" y="301916"/>
                  <a:pt x="381000" y="307181"/>
                </a:cubicBezTo>
                <a:cubicBezTo>
                  <a:pt x="381794" y="309562"/>
                  <a:pt x="382259" y="312080"/>
                  <a:pt x="383382" y="314325"/>
                </a:cubicBezTo>
                <a:cubicBezTo>
                  <a:pt x="384662" y="316885"/>
                  <a:pt x="387017" y="318838"/>
                  <a:pt x="388144" y="321469"/>
                </a:cubicBezTo>
                <a:cubicBezTo>
                  <a:pt x="389433" y="324477"/>
                  <a:pt x="389061" y="328067"/>
                  <a:pt x="390525" y="330994"/>
                </a:cubicBezTo>
                <a:cubicBezTo>
                  <a:pt x="406906" y="363757"/>
                  <a:pt x="395843" y="332664"/>
                  <a:pt x="402432" y="352425"/>
                </a:cubicBezTo>
                <a:cubicBezTo>
                  <a:pt x="401638" y="364331"/>
                  <a:pt x="401368" y="376284"/>
                  <a:pt x="400050" y="388144"/>
                </a:cubicBezTo>
                <a:cubicBezTo>
                  <a:pt x="399460" y="393451"/>
                  <a:pt x="394671" y="400403"/>
                  <a:pt x="392907" y="404813"/>
                </a:cubicBezTo>
                <a:cubicBezTo>
                  <a:pt x="389040" y="414481"/>
                  <a:pt x="388103" y="419265"/>
                  <a:pt x="385763" y="428625"/>
                </a:cubicBezTo>
                <a:cubicBezTo>
                  <a:pt x="387350" y="432594"/>
                  <a:pt x="389024" y="436529"/>
                  <a:pt x="390525" y="440531"/>
                </a:cubicBezTo>
                <a:cubicBezTo>
                  <a:pt x="391406" y="442881"/>
                  <a:pt x="391784" y="445430"/>
                  <a:pt x="392907" y="447675"/>
                </a:cubicBezTo>
                <a:cubicBezTo>
                  <a:pt x="398014" y="457889"/>
                  <a:pt x="397438" y="452481"/>
                  <a:pt x="404813" y="461963"/>
                </a:cubicBezTo>
                <a:cubicBezTo>
                  <a:pt x="419772" y="481196"/>
                  <a:pt x="407652" y="471792"/>
                  <a:pt x="421482" y="481013"/>
                </a:cubicBezTo>
                <a:lnTo>
                  <a:pt x="426244" y="495300"/>
                </a:lnTo>
                <a:cubicBezTo>
                  <a:pt x="427038" y="497681"/>
                  <a:pt x="427233" y="500356"/>
                  <a:pt x="428625" y="502444"/>
                </a:cubicBezTo>
                <a:lnTo>
                  <a:pt x="433388" y="509588"/>
                </a:lnTo>
                <a:cubicBezTo>
                  <a:pt x="434182" y="521494"/>
                  <a:pt x="434451" y="533447"/>
                  <a:pt x="435769" y="545306"/>
                </a:cubicBezTo>
                <a:cubicBezTo>
                  <a:pt x="436046" y="547801"/>
                  <a:pt x="436375" y="550675"/>
                  <a:pt x="438150" y="552450"/>
                </a:cubicBezTo>
                <a:cubicBezTo>
                  <a:pt x="440660" y="554960"/>
                  <a:pt x="444412" y="555815"/>
                  <a:pt x="447675" y="557213"/>
                </a:cubicBezTo>
                <a:cubicBezTo>
                  <a:pt x="458773" y="561970"/>
                  <a:pt x="467559" y="560752"/>
                  <a:pt x="481013" y="561975"/>
                </a:cubicBezTo>
                <a:lnTo>
                  <a:pt x="485775" y="576263"/>
                </a:lnTo>
                <a:cubicBezTo>
                  <a:pt x="486569" y="578644"/>
                  <a:pt x="487548" y="580971"/>
                  <a:pt x="488157" y="583406"/>
                </a:cubicBezTo>
                <a:cubicBezTo>
                  <a:pt x="488951" y="586581"/>
                  <a:pt x="489249" y="589923"/>
                  <a:pt x="490538" y="592931"/>
                </a:cubicBezTo>
                <a:cubicBezTo>
                  <a:pt x="491665" y="595562"/>
                  <a:pt x="493713" y="597694"/>
                  <a:pt x="495300" y="600075"/>
                </a:cubicBezTo>
                <a:cubicBezTo>
                  <a:pt x="496094" y="604838"/>
                  <a:pt x="496155" y="609782"/>
                  <a:pt x="497682" y="614363"/>
                </a:cubicBezTo>
                <a:cubicBezTo>
                  <a:pt x="499340" y="619336"/>
                  <a:pt x="506272" y="625334"/>
                  <a:pt x="509588" y="628650"/>
                </a:cubicBezTo>
                <a:cubicBezTo>
                  <a:pt x="536010" y="625715"/>
                  <a:pt x="524200" y="628542"/>
                  <a:pt x="545307" y="621506"/>
                </a:cubicBezTo>
                <a:cubicBezTo>
                  <a:pt x="547688" y="620712"/>
                  <a:pt x="550362" y="620517"/>
                  <a:pt x="552450" y="619125"/>
                </a:cubicBezTo>
                <a:cubicBezTo>
                  <a:pt x="557213" y="615950"/>
                  <a:pt x="561092" y="610541"/>
                  <a:pt x="566738" y="609600"/>
                </a:cubicBezTo>
                <a:cubicBezTo>
                  <a:pt x="573882" y="608409"/>
                  <a:pt x="589021" y="606650"/>
                  <a:pt x="595313" y="602456"/>
                </a:cubicBezTo>
                <a:cubicBezTo>
                  <a:pt x="597694" y="600869"/>
                  <a:pt x="599897" y="598974"/>
                  <a:pt x="602457" y="597694"/>
                </a:cubicBezTo>
                <a:cubicBezTo>
                  <a:pt x="606260" y="595792"/>
                  <a:pt x="615569" y="593947"/>
                  <a:pt x="619125" y="592931"/>
                </a:cubicBezTo>
                <a:cubicBezTo>
                  <a:pt x="621539" y="592241"/>
                  <a:pt x="623888" y="591344"/>
                  <a:pt x="626269" y="590550"/>
                </a:cubicBezTo>
                <a:lnTo>
                  <a:pt x="633413" y="583406"/>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260181" y="854220"/>
            <a:ext cx="130340" cy="114949"/>
          </a:xfrm>
          <a:custGeom>
            <a:avLst/>
            <a:gdLst>
              <a:gd name="connsiteX0" fmla="*/ 9525 w 130340"/>
              <a:gd name="connsiteY0" fmla="*/ 114949 h 114949"/>
              <a:gd name="connsiteX1" fmla="*/ 9525 w 130340"/>
              <a:gd name="connsiteY1" fmla="*/ 114949 h 114949"/>
              <a:gd name="connsiteX2" fmla="*/ 28575 w 130340"/>
              <a:gd name="connsiteY2" fmla="*/ 107805 h 114949"/>
              <a:gd name="connsiteX3" fmla="*/ 35719 w 130340"/>
              <a:gd name="connsiteY3" fmla="*/ 105424 h 114949"/>
              <a:gd name="connsiteX4" fmla="*/ 42863 w 130340"/>
              <a:gd name="connsiteY4" fmla="*/ 98280 h 114949"/>
              <a:gd name="connsiteX5" fmla="*/ 50007 w 130340"/>
              <a:gd name="connsiteY5" fmla="*/ 93518 h 114949"/>
              <a:gd name="connsiteX6" fmla="*/ 57150 w 130340"/>
              <a:gd name="connsiteY6" fmla="*/ 86374 h 114949"/>
              <a:gd name="connsiteX7" fmla="*/ 66675 w 130340"/>
              <a:gd name="connsiteY7" fmla="*/ 83993 h 114949"/>
              <a:gd name="connsiteX8" fmla="*/ 73819 w 130340"/>
              <a:gd name="connsiteY8" fmla="*/ 79230 h 114949"/>
              <a:gd name="connsiteX9" fmla="*/ 95250 w 130340"/>
              <a:gd name="connsiteY9" fmla="*/ 74468 h 114949"/>
              <a:gd name="connsiteX10" fmla="*/ 102394 w 130340"/>
              <a:gd name="connsiteY10" fmla="*/ 69705 h 114949"/>
              <a:gd name="connsiteX11" fmla="*/ 109538 w 130340"/>
              <a:gd name="connsiteY11" fmla="*/ 55418 h 114949"/>
              <a:gd name="connsiteX12" fmla="*/ 119063 w 130340"/>
              <a:gd name="connsiteY12" fmla="*/ 50655 h 114949"/>
              <a:gd name="connsiteX13" fmla="*/ 121444 w 130340"/>
              <a:gd name="connsiteY13" fmla="*/ 43511 h 114949"/>
              <a:gd name="connsiteX14" fmla="*/ 128588 w 130340"/>
              <a:gd name="connsiteY14" fmla="*/ 29224 h 114949"/>
              <a:gd name="connsiteX15" fmla="*/ 126207 w 130340"/>
              <a:gd name="connsiteY15" fmla="*/ 649 h 114949"/>
              <a:gd name="connsiteX16" fmla="*/ 66675 w 130340"/>
              <a:gd name="connsiteY16" fmla="*/ 5411 h 114949"/>
              <a:gd name="connsiteX17" fmla="*/ 59532 w 130340"/>
              <a:gd name="connsiteY17" fmla="*/ 10174 h 114949"/>
              <a:gd name="connsiteX18" fmla="*/ 45244 w 130340"/>
              <a:gd name="connsiteY18" fmla="*/ 14936 h 114949"/>
              <a:gd name="connsiteX19" fmla="*/ 38100 w 130340"/>
              <a:gd name="connsiteY19" fmla="*/ 17318 h 114949"/>
              <a:gd name="connsiteX20" fmla="*/ 21432 w 130340"/>
              <a:gd name="connsiteY20" fmla="*/ 24461 h 114949"/>
              <a:gd name="connsiteX21" fmla="*/ 4763 w 130340"/>
              <a:gd name="connsiteY21" fmla="*/ 36368 h 114949"/>
              <a:gd name="connsiteX22" fmla="*/ 0 w 130340"/>
              <a:gd name="connsiteY22" fmla="*/ 50655 h 114949"/>
              <a:gd name="connsiteX23" fmla="*/ 4763 w 130340"/>
              <a:gd name="connsiteY23" fmla="*/ 88755 h 114949"/>
              <a:gd name="connsiteX24" fmla="*/ 9525 w 130340"/>
              <a:gd name="connsiteY24" fmla="*/ 95899 h 114949"/>
              <a:gd name="connsiteX25" fmla="*/ 9525 w 130340"/>
              <a:gd name="connsiteY25" fmla="*/ 114949 h 11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340" h="114949">
                <a:moveTo>
                  <a:pt x="9525" y="114949"/>
                </a:moveTo>
                <a:lnTo>
                  <a:pt x="9525" y="114949"/>
                </a:lnTo>
                <a:lnTo>
                  <a:pt x="28575" y="107805"/>
                </a:lnTo>
                <a:cubicBezTo>
                  <a:pt x="30934" y="106947"/>
                  <a:pt x="33630" y="106816"/>
                  <a:pt x="35719" y="105424"/>
                </a:cubicBezTo>
                <a:cubicBezTo>
                  <a:pt x="38521" y="103556"/>
                  <a:pt x="40276" y="100436"/>
                  <a:pt x="42863" y="98280"/>
                </a:cubicBezTo>
                <a:cubicBezTo>
                  <a:pt x="45062" y="96448"/>
                  <a:pt x="47808" y="95350"/>
                  <a:pt x="50007" y="93518"/>
                </a:cubicBezTo>
                <a:cubicBezTo>
                  <a:pt x="52594" y="91362"/>
                  <a:pt x="54226" y="88045"/>
                  <a:pt x="57150" y="86374"/>
                </a:cubicBezTo>
                <a:cubicBezTo>
                  <a:pt x="59991" y="84750"/>
                  <a:pt x="63500" y="84787"/>
                  <a:pt x="66675" y="83993"/>
                </a:cubicBezTo>
                <a:cubicBezTo>
                  <a:pt x="69056" y="82405"/>
                  <a:pt x="71259" y="80510"/>
                  <a:pt x="73819" y="79230"/>
                </a:cubicBezTo>
                <a:cubicBezTo>
                  <a:pt x="79680" y="76300"/>
                  <a:pt x="89765" y="75382"/>
                  <a:pt x="95250" y="74468"/>
                </a:cubicBezTo>
                <a:cubicBezTo>
                  <a:pt x="97631" y="72880"/>
                  <a:pt x="100606" y="71940"/>
                  <a:pt x="102394" y="69705"/>
                </a:cubicBezTo>
                <a:cubicBezTo>
                  <a:pt x="110847" y="59139"/>
                  <a:pt x="97492" y="65456"/>
                  <a:pt x="109538" y="55418"/>
                </a:cubicBezTo>
                <a:cubicBezTo>
                  <a:pt x="112265" y="53146"/>
                  <a:pt x="115888" y="52243"/>
                  <a:pt x="119063" y="50655"/>
                </a:cubicBezTo>
                <a:cubicBezTo>
                  <a:pt x="119857" y="48274"/>
                  <a:pt x="120321" y="45756"/>
                  <a:pt x="121444" y="43511"/>
                </a:cubicBezTo>
                <a:cubicBezTo>
                  <a:pt x="130677" y="25047"/>
                  <a:pt x="122603" y="47181"/>
                  <a:pt x="128588" y="29224"/>
                </a:cubicBezTo>
                <a:cubicBezTo>
                  <a:pt x="127794" y="19699"/>
                  <a:pt x="134363" y="5633"/>
                  <a:pt x="126207" y="649"/>
                </a:cubicBezTo>
                <a:cubicBezTo>
                  <a:pt x="121994" y="-1926"/>
                  <a:pt x="78943" y="3878"/>
                  <a:pt x="66675" y="5411"/>
                </a:cubicBezTo>
                <a:cubicBezTo>
                  <a:pt x="64294" y="6999"/>
                  <a:pt x="62147" y="9012"/>
                  <a:pt x="59532" y="10174"/>
                </a:cubicBezTo>
                <a:cubicBezTo>
                  <a:pt x="54944" y="12213"/>
                  <a:pt x="50007" y="13348"/>
                  <a:pt x="45244" y="14936"/>
                </a:cubicBezTo>
                <a:cubicBezTo>
                  <a:pt x="42863" y="15730"/>
                  <a:pt x="40345" y="16195"/>
                  <a:pt x="38100" y="17318"/>
                </a:cubicBezTo>
                <a:cubicBezTo>
                  <a:pt x="26330" y="23202"/>
                  <a:pt x="31943" y="20957"/>
                  <a:pt x="21432" y="24461"/>
                </a:cubicBezTo>
                <a:cubicBezTo>
                  <a:pt x="18654" y="26313"/>
                  <a:pt x="5944" y="34596"/>
                  <a:pt x="4763" y="36368"/>
                </a:cubicBezTo>
                <a:cubicBezTo>
                  <a:pt x="1978" y="40545"/>
                  <a:pt x="0" y="50655"/>
                  <a:pt x="0" y="50655"/>
                </a:cubicBezTo>
                <a:cubicBezTo>
                  <a:pt x="454" y="56561"/>
                  <a:pt x="-376" y="78475"/>
                  <a:pt x="4763" y="88755"/>
                </a:cubicBezTo>
                <a:cubicBezTo>
                  <a:pt x="6043" y="91315"/>
                  <a:pt x="7938" y="93518"/>
                  <a:pt x="9525" y="95899"/>
                </a:cubicBezTo>
                <a:cubicBezTo>
                  <a:pt x="12100" y="106194"/>
                  <a:pt x="8634" y="105424"/>
                  <a:pt x="9525" y="1149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4784742" y="694290"/>
            <a:ext cx="1064756" cy="79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680748" y="526833"/>
            <a:ext cx="1298598" cy="646331"/>
          </a:xfrm>
          <a:prstGeom prst="rect">
            <a:avLst/>
          </a:prstGeom>
          <a:noFill/>
        </p:spPr>
        <p:txBody>
          <a:bodyPr wrap="square" rtlCol="0">
            <a:spAutoFit/>
          </a:bodyPr>
          <a:lstStyle/>
          <a:p>
            <a:r>
              <a:rPr lang="en-US" dirty="0" smtClean="0"/>
              <a:t>Piermont</a:t>
            </a:r>
          </a:p>
          <a:p>
            <a:r>
              <a:rPr lang="en-US" dirty="0" smtClean="0"/>
              <a:t>allochthon</a:t>
            </a:r>
            <a:endParaRPr lang="en-US" dirty="0"/>
          </a:p>
        </p:txBody>
      </p:sp>
      <p:sp>
        <p:nvSpPr>
          <p:cNvPr id="34" name="TextBox 33"/>
          <p:cNvSpPr txBox="1"/>
          <p:nvPr/>
        </p:nvSpPr>
        <p:spPr>
          <a:xfrm>
            <a:off x="5142579" y="2074442"/>
            <a:ext cx="2537674" cy="369332"/>
          </a:xfrm>
          <a:prstGeom prst="rect">
            <a:avLst/>
          </a:prstGeom>
          <a:noFill/>
        </p:spPr>
        <p:txBody>
          <a:bodyPr wrap="square" rtlCol="0">
            <a:spAutoFit/>
          </a:bodyPr>
          <a:lstStyle/>
          <a:p>
            <a:r>
              <a:rPr lang="en-US" b="1" dirty="0" smtClean="0"/>
              <a:t>Sunday Mountain</a:t>
            </a:r>
            <a:endParaRPr lang="en-US" b="1" dirty="0"/>
          </a:p>
        </p:txBody>
      </p:sp>
      <p:sp>
        <p:nvSpPr>
          <p:cNvPr id="35" name="Rectangle 34"/>
          <p:cNvSpPr/>
          <p:nvPr/>
        </p:nvSpPr>
        <p:spPr>
          <a:xfrm>
            <a:off x="3615122" y="279699"/>
            <a:ext cx="4672361" cy="57446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482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rot="17765106">
            <a:off x="3255577" y="3952781"/>
            <a:ext cx="3444023" cy="369332"/>
          </a:xfrm>
          <a:prstGeom prst="rect">
            <a:avLst/>
          </a:prstGeom>
          <a:noFill/>
        </p:spPr>
        <p:txBody>
          <a:bodyPr wrap="square" rtlCol="0">
            <a:spAutoFit/>
          </a:bodyPr>
          <a:lstStyle/>
          <a:p>
            <a:r>
              <a:rPr lang="en-US" b="1" dirty="0" smtClean="0"/>
              <a:t>Sunday Mountain cleavage belt</a:t>
            </a:r>
            <a:endParaRPr lang="en-US" b="1" dirty="0"/>
          </a:p>
        </p:txBody>
      </p:sp>
      <p:sp>
        <p:nvSpPr>
          <p:cNvPr id="64" name="Rectangle 63"/>
          <p:cNvSpPr/>
          <p:nvPr/>
        </p:nvSpPr>
        <p:spPr>
          <a:xfrm>
            <a:off x="3667125" y="6162675"/>
            <a:ext cx="2990851"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615122" y="596483"/>
            <a:ext cx="4672361" cy="549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516513" y="6138477"/>
            <a:ext cx="3031143"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986014" y="6464773"/>
            <a:ext cx="3221855" cy="369332"/>
          </a:xfrm>
          <a:prstGeom prst="rect">
            <a:avLst/>
          </a:prstGeom>
          <a:solidFill>
            <a:schemeClr val="bg1"/>
          </a:solidFill>
        </p:spPr>
        <p:txBody>
          <a:bodyPr wrap="square" rtlCol="0">
            <a:spAutoFit/>
          </a:bodyPr>
          <a:lstStyle/>
          <a:p>
            <a:r>
              <a:rPr lang="en-US" dirty="0" smtClean="0"/>
              <a:t>After Orange, 1985</a:t>
            </a:r>
            <a:endParaRPr lang="en-US" dirty="0"/>
          </a:p>
        </p:txBody>
      </p:sp>
      <p:sp>
        <p:nvSpPr>
          <p:cNvPr id="29" name="Isosceles Triangle 28"/>
          <p:cNvSpPr/>
          <p:nvPr/>
        </p:nvSpPr>
        <p:spPr>
          <a:xfrm>
            <a:off x="5572124" y="412553"/>
            <a:ext cx="45719" cy="480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4500000">
            <a:off x="5704639" y="601742"/>
            <a:ext cx="47393"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21000000">
            <a:off x="5950746" y="1098676"/>
            <a:ext cx="45719" cy="4739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17400000">
            <a:off x="5767435" y="758169"/>
            <a:ext cx="58974"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15122" y="279699"/>
            <a:ext cx="4672361" cy="57446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17765106">
            <a:off x="3182065" y="3438202"/>
            <a:ext cx="3444023" cy="369332"/>
          </a:xfrm>
          <a:prstGeom prst="rect">
            <a:avLst/>
          </a:prstGeom>
          <a:noFill/>
        </p:spPr>
        <p:txBody>
          <a:bodyPr wrap="square" rtlCol="0">
            <a:spAutoFit/>
          </a:bodyPr>
          <a:lstStyle/>
          <a:p>
            <a:r>
              <a:rPr lang="en-US" b="1" dirty="0" smtClean="0"/>
              <a:t>Sunday Mountain cleavage belt</a:t>
            </a:r>
            <a:endParaRPr lang="en-US" b="1" dirty="0"/>
          </a:p>
        </p:txBody>
      </p:sp>
      <p:sp>
        <p:nvSpPr>
          <p:cNvPr id="41" name="Rectangle 40"/>
          <p:cNvSpPr/>
          <p:nvPr/>
        </p:nvSpPr>
        <p:spPr>
          <a:xfrm>
            <a:off x="3668913" y="6118754"/>
            <a:ext cx="3031143"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138414" y="6445050"/>
            <a:ext cx="3221855" cy="369332"/>
          </a:xfrm>
          <a:prstGeom prst="rect">
            <a:avLst/>
          </a:prstGeom>
          <a:solidFill>
            <a:schemeClr val="bg1"/>
          </a:solidFill>
        </p:spPr>
        <p:txBody>
          <a:bodyPr wrap="square" rtlCol="0">
            <a:spAutoFit/>
          </a:bodyPr>
          <a:lstStyle/>
          <a:p>
            <a:r>
              <a:rPr lang="en-US" dirty="0" smtClean="0"/>
              <a:t>After Orange, 1985</a:t>
            </a:r>
            <a:endParaRPr lang="en-US" dirty="0"/>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108" y="-276164"/>
            <a:ext cx="5672191" cy="7767022"/>
          </a:xfrm>
          <a:prstGeom prst="rect">
            <a:avLst/>
          </a:prstGeom>
        </p:spPr>
      </p:pic>
      <p:sp>
        <p:nvSpPr>
          <p:cNvPr id="10" name="TextBox 9"/>
          <p:cNvSpPr txBox="1"/>
          <p:nvPr/>
        </p:nvSpPr>
        <p:spPr>
          <a:xfrm>
            <a:off x="3258163" y="1852092"/>
            <a:ext cx="1308768" cy="417281"/>
          </a:xfrm>
          <a:prstGeom prst="rect">
            <a:avLst/>
          </a:prstGeom>
          <a:noFill/>
        </p:spPr>
        <p:txBody>
          <a:bodyPr wrap="square" rtlCol="0">
            <a:spAutoFit/>
          </a:bodyPr>
          <a:lstStyle/>
          <a:p>
            <a:r>
              <a:rPr lang="en-US" dirty="0" smtClean="0"/>
              <a:t>Orfordville</a:t>
            </a:r>
            <a:endParaRPr lang="en-US" dirty="0"/>
          </a:p>
        </p:txBody>
      </p:sp>
      <p:cxnSp>
        <p:nvCxnSpPr>
          <p:cNvPr id="11" name="Straight Arrow Connector 10"/>
          <p:cNvCxnSpPr/>
          <p:nvPr/>
        </p:nvCxnSpPr>
        <p:spPr>
          <a:xfrm>
            <a:off x="4254373" y="2159434"/>
            <a:ext cx="1069775" cy="626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324148" y="2728467"/>
            <a:ext cx="158697" cy="1571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rot="17496656">
            <a:off x="5116964" y="2601701"/>
            <a:ext cx="2191295" cy="369332"/>
          </a:xfrm>
          <a:prstGeom prst="rect">
            <a:avLst/>
          </a:prstGeom>
          <a:solidFill>
            <a:schemeClr val="bg1"/>
          </a:solidFill>
        </p:spPr>
        <p:txBody>
          <a:bodyPr wrap="square" rtlCol="0">
            <a:spAutoFit/>
          </a:bodyPr>
          <a:lstStyle/>
          <a:p>
            <a:r>
              <a:rPr lang="en-US" b="1" dirty="0" smtClean="0"/>
              <a:t>Bethlehem gneiss</a:t>
            </a:r>
            <a:endParaRPr lang="en-US" b="1" dirty="0"/>
          </a:p>
        </p:txBody>
      </p:sp>
      <p:sp>
        <p:nvSpPr>
          <p:cNvPr id="60" name="TextBox 59"/>
          <p:cNvSpPr txBox="1"/>
          <p:nvPr/>
        </p:nvSpPr>
        <p:spPr>
          <a:xfrm rot="17742464">
            <a:off x="6888171" y="3302321"/>
            <a:ext cx="1929517" cy="369332"/>
          </a:xfrm>
          <a:prstGeom prst="rect">
            <a:avLst/>
          </a:prstGeom>
          <a:solidFill>
            <a:schemeClr val="bg1"/>
          </a:solidFill>
        </p:spPr>
        <p:txBody>
          <a:bodyPr wrap="square" rtlCol="0">
            <a:spAutoFit/>
          </a:bodyPr>
          <a:lstStyle/>
          <a:p>
            <a:r>
              <a:rPr lang="en-US" b="1" dirty="0" smtClean="0"/>
              <a:t>Bethlehem gneiss</a:t>
            </a:r>
            <a:endParaRPr lang="en-US" b="1" dirty="0"/>
          </a:p>
        </p:txBody>
      </p:sp>
      <p:sp>
        <p:nvSpPr>
          <p:cNvPr id="61" name="TextBox 60"/>
          <p:cNvSpPr txBox="1"/>
          <p:nvPr/>
        </p:nvSpPr>
        <p:spPr>
          <a:xfrm rot="17765106">
            <a:off x="4313471" y="3269512"/>
            <a:ext cx="4804729" cy="369332"/>
          </a:xfrm>
          <a:prstGeom prst="rect">
            <a:avLst/>
          </a:prstGeom>
          <a:solidFill>
            <a:schemeClr val="bg1"/>
          </a:solidFill>
        </p:spPr>
        <p:txBody>
          <a:bodyPr wrap="square" rtlCol="0">
            <a:spAutoFit/>
          </a:bodyPr>
          <a:lstStyle/>
          <a:p>
            <a:pPr algn="ctr"/>
            <a:r>
              <a:rPr lang="en-US" b="1" dirty="0" smtClean="0"/>
              <a:t>BRONSON HILL ANTICLINORIUM</a:t>
            </a:r>
            <a:endParaRPr lang="en-US" b="1" dirty="0"/>
          </a:p>
        </p:txBody>
      </p:sp>
      <p:sp>
        <p:nvSpPr>
          <p:cNvPr id="62" name="TextBox 61"/>
          <p:cNvSpPr txBox="1"/>
          <p:nvPr/>
        </p:nvSpPr>
        <p:spPr>
          <a:xfrm rot="17744604">
            <a:off x="3803429" y="3355135"/>
            <a:ext cx="2099810" cy="369332"/>
          </a:xfrm>
          <a:prstGeom prst="rect">
            <a:avLst/>
          </a:prstGeom>
          <a:noFill/>
        </p:spPr>
        <p:txBody>
          <a:bodyPr wrap="square" rtlCol="0">
            <a:spAutoFit/>
          </a:bodyPr>
          <a:lstStyle/>
          <a:p>
            <a:r>
              <a:rPr lang="en-US" b="1" dirty="0" smtClean="0"/>
              <a:t>CORNISH NAPPE</a:t>
            </a:r>
            <a:endParaRPr lang="en-US" b="1" dirty="0"/>
          </a:p>
        </p:txBody>
      </p:sp>
      <p:sp>
        <p:nvSpPr>
          <p:cNvPr id="25" name="TextBox 24"/>
          <p:cNvSpPr txBox="1"/>
          <p:nvPr/>
        </p:nvSpPr>
        <p:spPr>
          <a:xfrm rot="19307292">
            <a:off x="5890022" y="485881"/>
            <a:ext cx="980449" cy="542376"/>
          </a:xfrm>
          <a:prstGeom prst="rect">
            <a:avLst/>
          </a:prstGeom>
          <a:solidFill>
            <a:schemeClr val="bg1"/>
          </a:solidFill>
        </p:spPr>
        <p:txBody>
          <a:bodyPr wrap="square" rtlCol="0">
            <a:spAutoFit/>
          </a:bodyPr>
          <a:lstStyle/>
          <a:p>
            <a:r>
              <a:rPr lang="en-US" sz="1400" b="1" dirty="0" smtClean="0"/>
              <a:t>Piermont </a:t>
            </a:r>
          </a:p>
          <a:p>
            <a:r>
              <a:rPr lang="en-US" sz="1400" b="1" dirty="0" smtClean="0"/>
              <a:t>allochthon</a:t>
            </a:r>
            <a:endParaRPr lang="en-US" sz="1400" b="1" dirty="0"/>
          </a:p>
        </p:txBody>
      </p:sp>
      <p:sp>
        <p:nvSpPr>
          <p:cNvPr id="27" name="Freeform 26"/>
          <p:cNvSpPr/>
          <p:nvPr/>
        </p:nvSpPr>
        <p:spPr>
          <a:xfrm>
            <a:off x="5619448" y="968770"/>
            <a:ext cx="633413" cy="651666"/>
          </a:xfrm>
          <a:custGeom>
            <a:avLst/>
            <a:gdLst>
              <a:gd name="connsiteX0" fmla="*/ 0 w 633413"/>
              <a:gd name="connsiteY0" fmla="*/ 61913 h 628650"/>
              <a:gd name="connsiteX1" fmla="*/ 11907 w 633413"/>
              <a:gd name="connsiteY1" fmla="*/ 59531 h 628650"/>
              <a:gd name="connsiteX2" fmla="*/ 28575 w 633413"/>
              <a:gd name="connsiteY2" fmla="*/ 57150 h 628650"/>
              <a:gd name="connsiteX3" fmla="*/ 38100 w 633413"/>
              <a:gd name="connsiteY3" fmla="*/ 54769 h 628650"/>
              <a:gd name="connsiteX4" fmla="*/ 45244 w 633413"/>
              <a:gd name="connsiteY4" fmla="*/ 52388 h 628650"/>
              <a:gd name="connsiteX5" fmla="*/ 64294 w 633413"/>
              <a:gd name="connsiteY5" fmla="*/ 50006 h 628650"/>
              <a:gd name="connsiteX6" fmla="*/ 80963 w 633413"/>
              <a:gd name="connsiteY6" fmla="*/ 42863 h 628650"/>
              <a:gd name="connsiteX7" fmla="*/ 97632 w 633413"/>
              <a:gd name="connsiteY7" fmla="*/ 38100 h 628650"/>
              <a:gd name="connsiteX8" fmla="*/ 111919 w 633413"/>
              <a:gd name="connsiteY8" fmla="*/ 33338 h 628650"/>
              <a:gd name="connsiteX9" fmla="*/ 126207 w 633413"/>
              <a:gd name="connsiteY9" fmla="*/ 23813 h 628650"/>
              <a:gd name="connsiteX10" fmla="*/ 140494 w 633413"/>
              <a:gd name="connsiteY10" fmla="*/ 14288 h 628650"/>
              <a:gd name="connsiteX11" fmla="*/ 150019 w 633413"/>
              <a:gd name="connsiteY11" fmla="*/ 9525 h 628650"/>
              <a:gd name="connsiteX12" fmla="*/ 154782 w 633413"/>
              <a:gd name="connsiteY12" fmla="*/ 2381 h 628650"/>
              <a:gd name="connsiteX13" fmla="*/ 161925 w 633413"/>
              <a:gd name="connsiteY13" fmla="*/ 0 h 628650"/>
              <a:gd name="connsiteX14" fmla="*/ 242888 w 633413"/>
              <a:gd name="connsiteY14" fmla="*/ 2381 h 628650"/>
              <a:gd name="connsiteX15" fmla="*/ 259557 w 633413"/>
              <a:gd name="connsiteY15" fmla="*/ 16669 h 628650"/>
              <a:gd name="connsiteX16" fmla="*/ 264319 w 633413"/>
              <a:gd name="connsiteY16" fmla="*/ 23813 h 628650"/>
              <a:gd name="connsiteX17" fmla="*/ 278607 w 633413"/>
              <a:gd name="connsiteY17" fmla="*/ 33338 h 628650"/>
              <a:gd name="connsiteX18" fmla="*/ 283369 w 633413"/>
              <a:gd name="connsiteY18" fmla="*/ 42863 h 628650"/>
              <a:gd name="connsiteX19" fmla="*/ 288132 w 633413"/>
              <a:gd name="connsiteY19" fmla="*/ 57150 h 628650"/>
              <a:gd name="connsiteX20" fmla="*/ 288132 w 633413"/>
              <a:gd name="connsiteY20" fmla="*/ 116681 h 628650"/>
              <a:gd name="connsiteX21" fmla="*/ 290513 w 633413"/>
              <a:gd name="connsiteY21" fmla="*/ 159544 h 628650"/>
              <a:gd name="connsiteX22" fmla="*/ 292894 w 633413"/>
              <a:gd name="connsiteY22" fmla="*/ 166688 h 628650"/>
              <a:gd name="connsiteX23" fmla="*/ 300038 w 633413"/>
              <a:gd name="connsiteY23" fmla="*/ 171450 h 628650"/>
              <a:gd name="connsiteX24" fmla="*/ 304800 w 633413"/>
              <a:gd name="connsiteY24" fmla="*/ 180975 h 628650"/>
              <a:gd name="connsiteX25" fmla="*/ 319088 w 633413"/>
              <a:gd name="connsiteY25" fmla="*/ 192881 h 628650"/>
              <a:gd name="connsiteX26" fmla="*/ 326232 w 633413"/>
              <a:gd name="connsiteY26" fmla="*/ 209550 h 628650"/>
              <a:gd name="connsiteX27" fmla="*/ 330994 w 633413"/>
              <a:gd name="connsiteY27" fmla="*/ 223838 h 628650"/>
              <a:gd name="connsiteX28" fmla="*/ 340519 w 633413"/>
              <a:gd name="connsiteY28" fmla="*/ 254794 h 628650"/>
              <a:gd name="connsiteX29" fmla="*/ 347663 w 633413"/>
              <a:gd name="connsiteY29" fmla="*/ 257175 h 628650"/>
              <a:gd name="connsiteX30" fmla="*/ 354807 w 633413"/>
              <a:gd name="connsiteY30" fmla="*/ 273844 h 628650"/>
              <a:gd name="connsiteX31" fmla="*/ 361950 w 633413"/>
              <a:gd name="connsiteY31" fmla="*/ 278606 h 628650"/>
              <a:gd name="connsiteX32" fmla="*/ 369094 w 633413"/>
              <a:gd name="connsiteY32" fmla="*/ 292894 h 628650"/>
              <a:gd name="connsiteX33" fmla="*/ 381000 w 633413"/>
              <a:gd name="connsiteY33" fmla="*/ 307181 h 628650"/>
              <a:gd name="connsiteX34" fmla="*/ 383382 w 633413"/>
              <a:gd name="connsiteY34" fmla="*/ 314325 h 628650"/>
              <a:gd name="connsiteX35" fmla="*/ 388144 w 633413"/>
              <a:gd name="connsiteY35" fmla="*/ 321469 h 628650"/>
              <a:gd name="connsiteX36" fmla="*/ 390525 w 633413"/>
              <a:gd name="connsiteY36" fmla="*/ 330994 h 628650"/>
              <a:gd name="connsiteX37" fmla="*/ 402432 w 633413"/>
              <a:gd name="connsiteY37" fmla="*/ 352425 h 628650"/>
              <a:gd name="connsiteX38" fmla="*/ 400050 w 633413"/>
              <a:gd name="connsiteY38" fmla="*/ 388144 h 628650"/>
              <a:gd name="connsiteX39" fmla="*/ 392907 w 633413"/>
              <a:gd name="connsiteY39" fmla="*/ 404813 h 628650"/>
              <a:gd name="connsiteX40" fmla="*/ 385763 w 633413"/>
              <a:gd name="connsiteY40" fmla="*/ 428625 h 628650"/>
              <a:gd name="connsiteX41" fmla="*/ 390525 w 633413"/>
              <a:gd name="connsiteY41" fmla="*/ 440531 h 628650"/>
              <a:gd name="connsiteX42" fmla="*/ 392907 w 633413"/>
              <a:gd name="connsiteY42" fmla="*/ 447675 h 628650"/>
              <a:gd name="connsiteX43" fmla="*/ 404813 w 633413"/>
              <a:gd name="connsiteY43" fmla="*/ 461963 h 628650"/>
              <a:gd name="connsiteX44" fmla="*/ 421482 w 633413"/>
              <a:gd name="connsiteY44" fmla="*/ 481013 h 628650"/>
              <a:gd name="connsiteX45" fmla="*/ 426244 w 633413"/>
              <a:gd name="connsiteY45" fmla="*/ 495300 h 628650"/>
              <a:gd name="connsiteX46" fmla="*/ 428625 w 633413"/>
              <a:gd name="connsiteY46" fmla="*/ 502444 h 628650"/>
              <a:gd name="connsiteX47" fmla="*/ 433388 w 633413"/>
              <a:gd name="connsiteY47" fmla="*/ 509588 h 628650"/>
              <a:gd name="connsiteX48" fmla="*/ 435769 w 633413"/>
              <a:gd name="connsiteY48" fmla="*/ 545306 h 628650"/>
              <a:gd name="connsiteX49" fmla="*/ 438150 w 633413"/>
              <a:gd name="connsiteY49" fmla="*/ 552450 h 628650"/>
              <a:gd name="connsiteX50" fmla="*/ 447675 w 633413"/>
              <a:gd name="connsiteY50" fmla="*/ 557213 h 628650"/>
              <a:gd name="connsiteX51" fmla="*/ 481013 w 633413"/>
              <a:gd name="connsiteY51" fmla="*/ 561975 h 628650"/>
              <a:gd name="connsiteX52" fmla="*/ 485775 w 633413"/>
              <a:gd name="connsiteY52" fmla="*/ 576263 h 628650"/>
              <a:gd name="connsiteX53" fmla="*/ 488157 w 633413"/>
              <a:gd name="connsiteY53" fmla="*/ 583406 h 628650"/>
              <a:gd name="connsiteX54" fmla="*/ 490538 w 633413"/>
              <a:gd name="connsiteY54" fmla="*/ 592931 h 628650"/>
              <a:gd name="connsiteX55" fmla="*/ 495300 w 633413"/>
              <a:gd name="connsiteY55" fmla="*/ 600075 h 628650"/>
              <a:gd name="connsiteX56" fmla="*/ 497682 w 633413"/>
              <a:gd name="connsiteY56" fmla="*/ 614363 h 628650"/>
              <a:gd name="connsiteX57" fmla="*/ 509588 w 633413"/>
              <a:gd name="connsiteY57" fmla="*/ 628650 h 628650"/>
              <a:gd name="connsiteX58" fmla="*/ 545307 w 633413"/>
              <a:gd name="connsiteY58" fmla="*/ 621506 h 628650"/>
              <a:gd name="connsiteX59" fmla="*/ 552450 w 633413"/>
              <a:gd name="connsiteY59" fmla="*/ 619125 h 628650"/>
              <a:gd name="connsiteX60" fmla="*/ 566738 w 633413"/>
              <a:gd name="connsiteY60" fmla="*/ 609600 h 628650"/>
              <a:gd name="connsiteX61" fmla="*/ 595313 w 633413"/>
              <a:gd name="connsiteY61" fmla="*/ 602456 h 628650"/>
              <a:gd name="connsiteX62" fmla="*/ 602457 w 633413"/>
              <a:gd name="connsiteY62" fmla="*/ 597694 h 628650"/>
              <a:gd name="connsiteX63" fmla="*/ 619125 w 633413"/>
              <a:gd name="connsiteY63" fmla="*/ 592931 h 628650"/>
              <a:gd name="connsiteX64" fmla="*/ 626269 w 633413"/>
              <a:gd name="connsiteY64" fmla="*/ 590550 h 628650"/>
              <a:gd name="connsiteX65" fmla="*/ 633413 w 633413"/>
              <a:gd name="connsiteY65" fmla="*/ 583406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33413" h="628650">
                <a:moveTo>
                  <a:pt x="0" y="61913"/>
                </a:moveTo>
                <a:cubicBezTo>
                  <a:pt x="3969" y="61119"/>
                  <a:pt x="7914" y="60196"/>
                  <a:pt x="11907" y="59531"/>
                </a:cubicBezTo>
                <a:cubicBezTo>
                  <a:pt x="17443" y="58608"/>
                  <a:pt x="23053" y="58154"/>
                  <a:pt x="28575" y="57150"/>
                </a:cubicBezTo>
                <a:cubicBezTo>
                  <a:pt x="31795" y="56565"/>
                  <a:pt x="34953" y="55668"/>
                  <a:pt x="38100" y="54769"/>
                </a:cubicBezTo>
                <a:cubicBezTo>
                  <a:pt x="40514" y="54079"/>
                  <a:pt x="42774" y="52837"/>
                  <a:pt x="45244" y="52388"/>
                </a:cubicBezTo>
                <a:cubicBezTo>
                  <a:pt x="51540" y="51243"/>
                  <a:pt x="57944" y="50800"/>
                  <a:pt x="64294" y="50006"/>
                </a:cubicBezTo>
                <a:cubicBezTo>
                  <a:pt x="81039" y="44425"/>
                  <a:pt x="60378" y="51685"/>
                  <a:pt x="80963" y="42863"/>
                </a:cubicBezTo>
                <a:cubicBezTo>
                  <a:pt x="87196" y="40192"/>
                  <a:pt x="90908" y="40117"/>
                  <a:pt x="97632" y="38100"/>
                </a:cubicBezTo>
                <a:cubicBezTo>
                  <a:pt x="102440" y="36658"/>
                  <a:pt x="111919" y="33338"/>
                  <a:pt x="111919" y="33338"/>
                </a:cubicBezTo>
                <a:cubicBezTo>
                  <a:pt x="127775" y="17482"/>
                  <a:pt x="110698" y="32429"/>
                  <a:pt x="126207" y="23813"/>
                </a:cubicBezTo>
                <a:cubicBezTo>
                  <a:pt x="131210" y="21033"/>
                  <a:pt x="135732" y="17463"/>
                  <a:pt x="140494" y="14288"/>
                </a:cubicBezTo>
                <a:cubicBezTo>
                  <a:pt x="143448" y="12319"/>
                  <a:pt x="146844" y="11113"/>
                  <a:pt x="150019" y="9525"/>
                </a:cubicBezTo>
                <a:cubicBezTo>
                  <a:pt x="151607" y="7144"/>
                  <a:pt x="152547" y="4169"/>
                  <a:pt x="154782" y="2381"/>
                </a:cubicBezTo>
                <a:cubicBezTo>
                  <a:pt x="156742" y="813"/>
                  <a:pt x="159415" y="0"/>
                  <a:pt x="161925" y="0"/>
                </a:cubicBezTo>
                <a:cubicBezTo>
                  <a:pt x="188924" y="0"/>
                  <a:pt x="215900" y="1587"/>
                  <a:pt x="242888" y="2381"/>
                </a:cubicBezTo>
                <a:cubicBezTo>
                  <a:pt x="261911" y="27744"/>
                  <a:pt x="237763" y="-1495"/>
                  <a:pt x="259557" y="16669"/>
                </a:cubicBezTo>
                <a:cubicBezTo>
                  <a:pt x="261755" y="18501"/>
                  <a:pt x="262165" y="21928"/>
                  <a:pt x="264319" y="23813"/>
                </a:cubicBezTo>
                <a:cubicBezTo>
                  <a:pt x="268627" y="27582"/>
                  <a:pt x="278607" y="33338"/>
                  <a:pt x="278607" y="33338"/>
                </a:cubicBezTo>
                <a:cubicBezTo>
                  <a:pt x="280194" y="36513"/>
                  <a:pt x="282051" y="39567"/>
                  <a:pt x="283369" y="42863"/>
                </a:cubicBezTo>
                <a:cubicBezTo>
                  <a:pt x="285233" y="47524"/>
                  <a:pt x="288132" y="57150"/>
                  <a:pt x="288132" y="57150"/>
                </a:cubicBezTo>
                <a:cubicBezTo>
                  <a:pt x="293592" y="95378"/>
                  <a:pt x="288132" y="49366"/>
                  <a:pt x="288132" y="116681"/>
                </a:cubicBezTo>
                <a:cubicBezTo>
                  <a:pt x="288132" y="130991"/>
                  <a:pt x="289156" y="145299"/>
                  <a:pt x="290513" y="159544"/>
                </a:cubicBezTo>
                <a:cubicBezTo>
                  <a:pt x="290751" y="162043"/>
                  <a:pt x="291326" y="164728"/>
                  <a:pt x="292894" y="166688"/>
                </a:cubicBezTo>
                <a:cubicBezTo>
                  <a:pt x="294682" y="168923"/>
                  <a:pt x="297657" y="169863"/>
                  <a:pt x="300038" y="171450"/>
                </a:cubicBezTo>
                <a:cubicBezTo>
                  <a:pt x="301625" y="174625"/>
                  <a:pt x="302737" y="178086"/>
                  <a:pt x="304800" y="180975"/>
                </a:cubicBezTo>
                <a:cubicBezTo>
                  <a:pt x="308967" y="186810"/>
                  <a:pt x="313391" y="189083"/>
                  <a:pt x="319088" y="192881"/>
                </a:cubicBezTo>
                <a:cubicBezTo>
                  <a:pt x="325387" y="218080"/>
                  <a:pt x="316834" y="188404"/>
                  <a:pt x="326232" y="209550"/>
                </a:cubicBezTo>
                <a:cubicBezTo>
                  <a:pt x="328271" y="214138"/>
                  <a:pt x="330994" y="223838"/>
                  <a:pt x="330994" y="223838"/>
                </a:cubicBezTo>
                <a:cubicBezTo>
                  <a:pt x="332629" y="240185"/>
                  <a:pt x="328191" y="246576"/>
                  <a:pt x="340519" y="254794"/>
                </a:cubicBezTo>
                <a:cubicBezTo>
                  <a:pt x="342608" y="256186"/>
                  <a:pt x="345282" y="256381"/>
                  <a:pt x="347663" y="257175"/>
                </a:cubicBezTo>
                <a:cubicBezTo>
                  <a:pt x="349318" y="262140"/>
                  <a:pt x="351536" y="269919"/>
                  <a:pt x="354807" y="273844"/>
                </a:cubicBezTo>
                <a:cubicBezTo>
                  <a:pt x="356639" y="276042"/>
                  <a:pt x="359569" y="277019"/>
                  <a:pt x="361950" y="278606"/>
                </a:cubicBezTo>
                <a:cubicBezTo>
                  <a:pt x="375600" y="299080"/>
                  <a:pt x="359235" y="273176"/>
                  <a:pt x="369094" y="292894"/>
                </a:cubicBezTo>
                <a:cubicBezTo>
                  <a:pt x="372409" y="299524"/>
                  <a:pt x="375735" y="301916"/>
                  <a:pt x="381000" y="307181"/>
                </a:cubicBezTo>
                <a:cubicBezTo>
                  <a:pt x="381794" y="309562"/>
                  <a:pt x="382259" y="312080"/>
                  <a:pt x="383382" y="314325"/>
                </a:cubicBezTo>
                <a:cubicBezTo>
                  <a:pt x="384662" y="316885"/>
                  <a:pt x="387017" y="318838"/>
                  <a:pt x="388144" y="321469"/>
                </a:cubicBezTo>
                <a:cubicBezTo>
                  <a:pt x="389433" y="324477"/>
                  <a:pt x="389061" y="328067"/>
                  <a:pt x="390525" y="330994"/>
                </a:cubicBezTo>
                <a:cubicBezTo>
                  <a:pt x="406906" y="363757"/>
                  <a:pt x="395843" y="332664"/>
                  <a:pt x="402432" y="352425"/>
                </a:cubicBezTo>
                <a:cubicBezTo>
                  <a:pt x="401638" y="364331"/>
                  <a:pt x="401368" y="376284"/>
                  <a:pt x="400050" y="388144"/>
                </a:cubicBezTo>
                <a:cubicBezTo>
                  <a:pt x="399460" y="393451"/>
                  <a:pt x="394671" y="400403"/>
                  <a:pt x="392907" y="404813"/>
                </a:cubicBezTo>
                <a:cubicBezTo>
                  <a:pt x="389040" y="414481"/>
                  <a:pt x="388103" y="419265"/>
                  <a:pt x="385763" y="428625"/>
                </a:cubicBezTo>
                <a:cubicBezTo>
                  <a:pt x="387350" y="432594"/>
                  <a:pt x="389024" y="436529"/>
                  <a:pt x="390525" y="440531"/>
                </a:cubicBezTo>
                <a:cubicBezTo>
                  <a:pt x="391406" y="442881"/>
                  <a:pt x="391784" y="445430"/>
                  <a:pt x="392907" y="447675"/>
                </a:cubicBezTo>
                <a:cubicBezTo>
                  <a:pt x="398014" y="457889"/>
                  <a:pt x="397438" y="452481"/>
                  <a:pt x="404813" y="461963"/>
                </a:cubicBezTo>
                <a:cubicBezTo>
                  <a:pt x="419772" y="481196"/>
                  <a:pt x="407652" y="471792"/>
                  <a:pt x="421482" y="481013"/>
                </a:cubicBezTo>
                <a:lnTo>
                  <a:pt x="426244" y="495300"/>
                </a:lnTo>
                <a:cubicBezTo>
                  <a:pt x="427038" y="497681"/>
                  <a:pt x="427233" y="500356"/>
                  <a:pt x="428625" y="502444"/>
                </a:cubicBezTo>
                <a:lnTo>
                  <a:pt x="433388" y="509588"/>
                </a:lnTo>
                <a:cubicBezTo>
                  <a:pt x="434182" y="521494"/>
                  <a:pt x="434451" y="533447"/>
                  <a:pt x="435769" y="545306"/>
                </a:cubicBezTo>
                <a:cubicBezTo>
                  <a:pt x="436046" y="547801"/>
                  <a:pt x="436375" y="550675"/>
                  <a:pt x="438150" y="552450"/>
                </a:cubicBezTo>
                <a:cubicBezTo>
                  <a:pt x="440660" y="554960"/>
                  <a:pt x="444412" y="555815"/>
                  <a:pt x="447675" y="557213"/>
                </a:cubicBezTo>
                <a:cubicBezTo>
                  <a:pt x="458773" y="561970"/>
                  <a:pt x="467559" y="560752"/>
                  <a:pt x="481013" y="561975"/>
                </a:cubicBezTo>
                <a:lnTo>
                  <a:pt x="485775" y="576263"/>
                </a:lnTo>
                <a:cubicBezTo>
                  <a:pt x="486569" y="578644"/>
                  <a:pt x="487548" y="580971"/>
                  <a:pt x="488157" y="583406"/>
                </a:cubicBezTo>
                <a:cubicBezTo>
                  <a:pt x="488951" y="586581"/>
                  <a:pt x="489249" y="589923"/>
                  <a:pt x="490538" y="592931"/>
                </a:cubicBezTo>
                <a:cubicBezTo>
                  <a:pt x="491665" y="595562"/>
                  <a:pt x="493713" y="597694"/>
                  <a:pt x="495300" y="600075"/>
                </a:cubicBezTo>
                <a:cubicBezTo>
                  <a:pt x="496094" y="604838"/>
                  <a:pt x="496155" y="609782"/>
                  <a:pt x="497682" y="614363"/>
                </a:cubicBezTo>
                <a:cubicBezTo>
                  <a:pt x="499340" y="619336"/>
                  <a:pt x="506272" y="625334"/>
                  <a:pt x="509588" y="628650"/>
                </a:cubicBezTo>
                <a:cubicBezTo>
                  <a:pt x="536010" y="625715"/>
                  <a:pt x="524200" y="628542"/>
                  <a:pt x="545307" y="621506"/>
                </a:cubicBezTo>
                <a:cubicBezTo>
                  <a:pt x="547688" y="620712"/>
                  <a:pt x="550362" y="620517"/>
                  <a:pt x="552450" y="619125"/>
                </a:cubicBezTo>
                <a:cubicBezTo>
                  <a:pt x="557213" y="615950"/>
                  <a:pt x="561092" y="610541"/>
                  <a:pt x="566738" y="609600"/>
                </a:cubicBezTo>
                <a:cubicBezTo>
                  <a:pt x="573882" y="608409"/>
                  <a:pt x="589021" y="606650"/>
                  <a:pt x="595313" y="602456"/>
                </a:cubicBezTo>
                <a:cubicBezTo>
                  <a:pt x="597694" y="600869"/>
                  <a:pt x="599897" y="598974"/>
                  <a:pt x="602457" y="597694"/>
                </a:cubicBezTo>
                <a:cubicBezTo>
                  <a:pt x="606260" y="595792"/>
                  <a:pt x="615569" y="593947"/>
                  <a:pt x="619125" y="592931"/>
                </a:cubicBezTo>
                <a:cubicBezTo>
                  <a:pt x="621539" y="592241"/>
                  <a:pt x="623888" y="591344"/>
                  <a:pt x="626269" y="590550"/>
                </a:cubicBezTo>
                <a:lnTo>
                  <a:pt x="633413" y="583406"/>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a:off x="5645954" y="2250391"/>
            <a:ext cx="185967" cy="1441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p:cNvSpPr/>
          <p:nvPr/>
        </p:nvSpPr>
        <p:spPr>
          <a:xfrm rot="12000000">
            <a:off x="6045735" y="1460043"/>
            <a:ext cx="58974"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767522" y="432099"/>
            <a:ext cx="4672361" cy="57446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839248" y="6246048"/>
            <a:ext cx="2990851"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180439" y="6526876"/>
            <a:ext cx="3221855" cy="369332"/>
          </a:xfrm>
          <a:prstGeom prst="rect">
            <a:avLst/>
          </a:prstGeom>
          <a:solidFill>
            <a:schemeClr val="bg1"/>
          </a:solidFill>
        </p:spPr>
        <p:txBody>
          <a:bodyPr wrap="square" rtlCol="0">
            <a:spAutoFit/>
          </a:bodyPr>
          <a:lstStyle/>
          <a:p>
            <a:r>
              <a:rPr lang="en-US" dirty="0" smtClean="0"/>
              <a:t>After Orange, 1985</a:t>
            </a:r>
            <a:endParaRPr lang="en-US" dirty="0"/>
          </a:p>
        </p:txBody>
      </p:sp>
      <p:sp>
        <p:nvSpPr>
          <p:cNvPr id="43" name="Isosceles Triangle 42"/>
          <p:cNvSpPr/>
          <p:nvPr/>
        </p:nvSpPr>
        <p:spPr>
          <a:xfrm rot="4500000">
            <a:off x="5926946" y="1066654"/>
            <a:ext cx="45719"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7400000">
            <a:off x="5985183" y="1217556"/>
            <a:ext cx="56891"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6600000">
            <a:off x="5785154" y="917518"/>
            <a:ext cx="56891"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3844715" y="460241"/>
            <a:ext cx="3374090" cy="5717727"/>
            <a:chOff x="3844715" y="460241"/>
            <a:chExt cx="3374090" cy="5717727"/>
          </a:xfrm>
        </p:grpSpPr>
        <p:sp>
          <p:nvSpPr>
            <p:cNvPr id="50" name="Freeform 49"/>
            <p:cNvSpPr/>
            <p:nvPr/>
          </p:nvSpPr>
          <p:spPr>
            <a:xfrm>
              <a:off x="3844715" y="460241"/>
              <a:ext cx="3374090" cy="5700689"/>
            </a:xfrm>
            <a:custGeom>
              <a:avLst/>
              <a:gdLst>
                <a:gd name="connsiteX0" fmla="*/ 3048000 w 3374090"/>
                <a:gd name="connsiteY0" fmla="*/ 51048 h 5499348"/>
                <a:gd name="connsiteX1" fmla="*/ 3009900 w 3374090"/>
                <a:gd name="connsiteY1" fmla="*/ 98673 h 5499348"/>
                <a:gd name="connsiteX2" fmla="*/ 2990850 w 3374090"/>
                <a:gd name="connsiteY2" fmla="*/ 155823 h 5499348"/>
                <a:gd name="connsiteX3" fmla="*/ 2981325 w 3374090"/>
                <a:gd name="connsiteY3" fmla="*/ 184398 h 5499348"/>
                <a:gd name="connsiteX4" fmla="*/ 2971800 w 3374090"/>
                <a:gd name="connsiteY4" fmla="*/ 222498 h 5499348"/>
                <a:gd name="connsiteX5" fmla="*/ 2905125 w 3374090"/>
                <a:gd name="connsiteY5" fmla="*/ 308223 h 5499348"/>
                <a:gd name="connsiteX6" fmla="*/ 2876550 w 3374090"/>
                <a:gd name="connsiteY6" fmla="*/ 317748 h 5499348"/>
                <a:gd name="connsiteX7" fmla="*/ 2800350 w 3374090"/>
                <a:gd name="connsiteY7" fmla="*/ 403473 h 5499348"/>
                <a:gd name="connsiteX8" fmla="*/ 2781300 w 3374090"/>
                <a:gd name="connsiteY8" fmla="*/ 441573 h 5499348"/>
                <a:gd name="connsiteX9" fmla="*/ 2743200 w 3374090"/>
                <a:gd name="connsiteY9" fmla="*/ 498723 h 5499348"/>
                <a:gd name="connsiteX10" fmla="*/ 2724150 w 3374090"/>
                <a:gd name="connsiteY10" fmla="*/ 536823 h 5499348"/>
                <a:gd name="connsiteX11" fmla="*/ 2695575 w 3374090"/>
                <a:gd name="connsiteY11" fmla="*/ 546348 h 5499348"/>
                <a:gd name="connsiteX12" fmla="*/ 2638425 w 3374090"/>
                <a:gd name="connsiteY12" fmla="*/ 593973 h 5499348"/>
                <a:gd name="connsiteX13" fmla="*/ 2609850 w 3374090"/>
                <a:gd name="connsiteY13" fmla="*/ 603498 h 5499348"/>
                <a:gd name="connsiteX14" fmla="*/ 2524125 w 3374090"/>
                <a:gd name="connsiteY14" fmla="*/ 670173 h 5499348"/>
                <a:gd name="connsiteX15" fmla="*/ 2495550 w 3374090"/>
                <a:gd name="connsiteY15" fmla="*/ 727323 h 5499348"/>
                <a:gd name="connsiteX16" fmla="*/ 2486025 w 3374090"/>
                <a:gd name="connsiteY16" fmla="*/ 755898 h 5499348"/>
                <a:gd name="connsiteX17" fmla="*/ 2466975 w 3374090"/>
                <a:gd name="connsiteY17" fmla="*/ 784473 h 5499348"/>
                <a:gd name="connsiteX18" fmla="*/ 2438400 w 3374090"/>
                <a:gd name="connsiteY18" fmla="*/ 841623 h 5499348"/>
                <a:gd name="connsiteX19" fmla="*/ 2409825 w 3374090"/>
                <a:gd name="connsiteY19" fmla="*/ 908298 h 5499348"/>
                <a:gd name="connsiteX20" fmla="*/ 2390775 w 3374090"/>
                <a:gd name="connsiteY20" fmla="*/ 965448 h 5499348"/>
                <a:gd name="connsiteX21" fmla="*/ 2362200 w 3374090"/>
                <a:gd name="connsiteY21" fmla="*/ 1051173 h 5499348"/>
                <a:gd name="connsiteX22" fmla="*/ 2352675 w 3374090"/>
                <a:gd name="connsiteY22" fmla="*/ 1079748 h 5499348"/>
                <a:gd name="connsiteX23" fmla="*/ 2343150 w 3374090"/>
                <a:gd name="connsiteY23" fmla="*/ 1108323 h 5499348"/>
                <a:gd name="connsiteX24" fmla="*/ 2314575 w 3374090"/>
                <a:gd name="connsiteY24" fmla="*/ 1165473 h 5499348"/>
                <a:gd name="connsiteX25" fmla="*/ 2295525 w 3374090"/>
                <a:gd name="connsiteY25" fmla="*/ 1194048 h 5499348"/>
                <a:gd name="connsiteX26" fmla="*/ 2257425 w 3374090"/>
                <a:gd name="connsiteY26" fmla="*/ 1279773 h 5499348"/>
                <a:gd name="connsiteX27" fmla="*/ 2228850 w 3374090"/>
                <a:gd name="connsiteY27" fmla="*/ 1298823 h 5499348"/>
                <a:gd name="connsiteX28" fmla="*/ 2219325 w 3374090"/>
                <a:gd name="connsiteY28" fmla="*/ 1327398 h 5499348"/>
                <a:gd name="connsiteX29" fmla="*/ 2200275 w 3374090"/>
                <a:gd name="connsiteY29" fmla="*/ 1355973 h 5499348"/>
                <a:gd name="connsiteX30" fmla="*/ 2181225 w 3374090"/>
                <a:gd name="connsiteY30" fmla="*/ 1422648 h 5499348"/>
                <a:gd name="connsiteX31" fmla="*/ 2143125 w 3374090"/>
                <a:gd name="connsiteY31" fmla="*/ 1479798 h 5499348"/>
                <a:gd name="connsiteX32" fmla="*/ 2124075 w 3374090"/>
                <a:gd name="connsiteY32" fmla="*/ 1517898 h 5499348"/>
                <a:gd name="connsiteX33" fmla="*/ 2114550 w 3374090"/>
                <a:gd name="connsiteY33" fmla="*/ 1546473 h 5499348"/>
                <a:gd name="connsiteX34" fmla="*/ 2066925 w 3374090"/>
                <a:gd name="connsiteY34" fmla="*/ 1603623 h 5499348"/>
                <a:gd name="connsiteX35" fmla="*/ 2028825 w 3374090"/>
                <a:gd name="connsiteY35" fmla="*/ 1660773 h 5499348"/>
                <a:gd name="connsiteX36" fmla="*/ 2019300 w 3374090"/>
                <a:gd name="connsiteY36" fmla="*/ 1689348 h 5499348"/>
                <a:gd name="connsiteX37" fmla="*/ 1962150 w 3374090"/>
                <a:gd name="connsiteY37" fmla="*/ 1756023 h 5499348"/>
                <a:gd name="connsiteX38" fmla="*/ 1924050 w 3374090"/>
                <a:gd name="connsiteY38" fmla="*/ 1813173 h 5499348"/>
                <a:gd name="connsiteX39" fmla="*/ 1895475 w 3374090"/>
                <a:gd name="connsiteY39" fmla="*/ 1898898 h 5499348"/>
                <a:gd name="connsiteX40" fmla="*/ 1885950 w 3374090"/>
                <a:gd name="connsiteY40" fmla="*/ 1927473 h 5499348"/>
                <a:gd name="connsiteX41" fmla="*/ 1857375 w 3374090"/>
                <a:gd name="connsiteY41" fmla="*/ 1946523 h 5499348"/>
                <a:gd name="connsiteX42" fmla="*/ 1828800 w 3374090"/>
                <a:gd name="connsiteY42" fmla="*/ 2003673 h 5499348"/>
                <a:gd name="connsiteX43" fmla="*/ 1819275 w 3374090"/>
                <a:gd name="connsiteY43" fmla="*/ 2032248 h 5499348"/>
                <a:gd name="connsiteX44" fmla="*/ 1800225 w 3374090"/>
                <a:gd name="connsiteY44" fmla="*/ 2060823 h 5499348"/>
                <a:gd name="connsiteX45" fmla="*/ 1790700 w 3374090"/>
                <a:gd name="connsiteY45" fmla="*/ 2089398 h 5499348"/>
                <a:gd name="connsiteX46" fmla="*/ 1752600 w 3374090"/>
                <a:gd name="connsiteY46" fmla="*/ 2146548 h 5499348"/>
                <a:gd name="connsiteX47" fmla="*/ 1733550 w 3374090"/>
                <a:gd name="connsiteY47" fmla="*/ 2184648 h 5499348"/>
                <a:gd name="connsiteX48" fmla="*/ 1704975 w 3374090"/>
                <a:gd name="connsiteY48" fmla="*/ 2213223 h 5499348"/>
                <a:gd name="connsiteX49" fmla="*/ 1666875 w 3374090"/>
                <a:gd name="connsiteY49" fmla="*/ 2270373 h 5499348"/>
                <a:gd name="connsiteX50" fmla="*/ 1628775 w 3374090"/>
                <a:gd name="connsiteY50" fmla="*/ 2327523 h 5499348"/>
                <a:gd name="connsiteX51" fmla="*/ 1609725 w 3374090"/>
                <a:gd name="connsiteY51" fmla="*/ 2356098 h 5499348"/>
                <a:gd name="connsiteX52" fmla="*/ 1590675 w 3374090"/>
                <a:gd name="connsiteY52" fmla="*/ 2384673 h 5499348"/>
                <a:gd name="connsiteX53" fmla="*/ 1581150 w 3374090"/>
                <a:gd name="connsiteY53" fmla="*/ 2432298 h 5499348"/>
                <a:gd name="connsiteX54" fmla="*/ 1562100 w 3374090"/>
                <a:gd name="connsiteY54" fmla="*/ 2489448 h 5499348"/>
                <a:gd name="connsiteX55" fmla="*/ 1552575 w 3374090"/>
                <a:gd name="connsiteY55" fmla="*/ 2518023 h 5499348"/>
                <a:gd name="connsiteX56" fmla="*/ 1543050 w 3374090"/>
                <a:gd name="connsiteY56" fmla="*/ 2546598 h 5499348"/>
                <a:gd name="connsiteX57" fmla="*/ 1514475 w 3374090"/>
                <a:gd name="connsiteY57" fmla="*/ 2622798 h 5499348"/>
                <a:gd name="connsiteX58" fmla="*/ 1485900 w 3374090"/>
                <a:gd name="connsiteY58" fmla="*/ 2679948 h 5499348"/>
                <a:gd name="connsiteX59" fmla="*/ 1457325 w 3374090"/>
                <a:gd name="connsiteY59" fmla="*/ 2746623 h 5499348"/>
                <a:gd name="connsiteX60" fmla="*/ 1419225 w 3374090"/>
                <a:gd name="connsiteY60" fmla="*/ 2841873 h 5499348"/>
                <a:gd name="connsiteX61" fmla="*/ 1390650 w 3374090"/>
                <a:gd name="connsiteY61" fmla="*/ 2870448 h 5499348"/>
                <a:gd name="connsiteX62" fmla="*/ 1381125 w 3374090"/>
                <a:gd name="connsiteY62" fmla="*/ 2899023 h 5499348"/>
                <a:gd name="connsiteX63" fmla="*/ 1362075 w 3374090"/>
                <a:gd name="connsiteY63" fmla="*/ 2927598 h 5499348"/>
                <a:gd name="connsiteX64" fmla="*/ 1343025 w 3374090"/>
                <a:gd name="connsiteY64" fmla="*/ 2984748 h 5499348"/>
                <a:gd name="connsiteX65" fmla="*/ 1333500 w 3374090"/>
                <a:gd name="connsiteY65" fmla="*/ 3013323 h 5499348"/>
                <a:gd name="connsiteX66" fmla="*/ 1323975 w 3374090"/>
                <a:gd name="connsiteY66" fmla="*/ 3041898 h 5499348"/>
                <a:gd name="connsiteX67" fmla="*/ 1314450 w 3374090"/>
                <a:gd name="connsiteY67" fmla="*/ 3146673 h 5499348"/>
                <a:gd name="connsiteX68" fmla="*/ 1276350 w 3374090"/>
                <a:gd name="connsiteY68" fmla="*/ 3232398 h 5499348"/>
                <a:gd name="connsiteX69" fmla="*/ 1266825 w 3374090"/>
                <a:gd name="connsiteY69" fmla="*/ 3260973 h 5499348"/>
                <a:gd name="connsiteX70" fmla="*/ 1247775 w 3374090"/>
                <a:gd name="connsiteY70" fmla="*/ 3289548 h 5499348"/>
                <a:gd name="connsiteX71" fmla="*/ 1238250 w 3374090"/>
                <a:gd name="connsiteY71" fmla="*/ 3318123 h 5499348"/>
                <a:gd name="connsiteX72" fmla="*/ 1219200 w 3374090"/>
                <a:gd name="connsiteY72" fmla="*/ 3346698 h 5499348"/>
                <a:gd name="connsiteX73" fmla="*/ 1209675 w 3374090"/>
                <a:gd name="connsiteY73" fmla="*/ 3375273 h 5499348"/>
                <a:gd name="connsiteX74" fmla="*/ 1190625 w 3374090"/>
                <a:gd name="connsiteY74" fmla="*/ 3403848 h 5499348"/>
                <a:gd name="connsiteX75" fmla="*/ 1171575 w 3374090"/>
                <a:gd name="connsiteY75" fmla="*/ 3460998 h 5499348"/>
                <a:gd name="connsiteX76" fmla="*/ 1162050 w 3374090"/>
                <a:gd name="connsiteY76" fmla="*/ 3489573 h 5499348"/>
                <a:gd name="connsiteX77" fmla="*/ 1133475 w 3374090"/>
                <a:gd name="connsiteY77" fmla="*/ 3546723 h 5499348"/>
                <a:gd name="connsiteX78" fmla="*/ 1114425 w 3374090"/>
                <a:gd name="connsiteY78" fmla="*/ 3575298 h 5499348"/>
                <a:gd name="connsiteX79" fmla="*/ 1104900 w 3374090"/>
                <a:gd name="connsiteY79" fmla="*/ 3603873 h 5499348"/>
                <a:gd name="connsiteX80" fmla="*/ 1085850 w 3374090"/>
                <a:gd name="connsiteY80" fmla="*/ 3632448 h 5499348"/>
                <a:gd name="connsiteX81" fmla="*/ 1066800 w 3374090"/>
                <a:gd name="connsiteY81" fmla="*/ 3699123 h 5499348"/>
                <a:gd name="connsiteX82" fmla="*/ 1047750 w 3374090"/>
                <a:gd name="connsiteY82" fmla="*/ 3727698 h 5499348"/>
                <a:gd name="connsiteX83" fmla="*/ 1009650 w 3374090"/>
                <a:gd name="connsiteY83" fmla="*/ 3784848 h 5499348"/>
                <a:gd name="connsiteX84" fmla="*/ 1000125 w 3374090"/>
                <a:gd name="connsiteY84" fmla="*/ 3813423 h 5499348"/>
                <a:gd name="connsiteX85" fmla="*/ 981075 w 3374090"/>
                <a:gd name="connsiteY85" fmla="*/ 3841998 h 5499348"/>
                <a:gd name="connsiteX86" fmla="*/ 971550 w 3374090"/>
                <a:gd name="connsiteY86" fmla="*/ 3880098 h 5499348"/>
                <a:gd name="connsiteX87" fmla="*/ 914400 w 3374090"/>
                <a:gd name="connsiteY87" fmla="*/ 3937248 h 5499348"/>
                <a:gd name="connsiteX88" fmla="*/ 904875 w 3374090"/>
                <a:gd name="connsiteY88" fmla="*/ 3965823 h 5499348"/>
                <a:gd name="connsiteX89" fmla="*/ 838200 w 3374090"/>
                <a:gd name="connsiteY89" fmla="*/ 4051548 h 5499348"/>
                <a:gd name="connsiteX90" fmla="*/ 809625 w 3374090"/>
                <a:gd name="connsiteY90" fmla="*/ 4108698 h 5499348"/>
                <a:gd name="connsiteX91" fmla="*/ 800100 w 3374090"/>
                <a:gd name="connsiteY91" fmla="*/ 4137273 h 5499348"/>
                <a:gd name="connsiteX92" fmla="*/ 790575 w 3374090"/>
                <a:gd name="connsiteY92" fmla="*/ 4175373 h 5499348"/>
                <a:gd name="connsiteX93" fmla="*/ 733425 w 3374090"/>
                <a:gd name="connsiteY93" fmla="*/ 4261098 h 5499348"/>
                <a:gd name="connsiteX94" fmla="*/ 714375 w 3374090"/>
                <a:gd name="connsiteY94" fmla="*/ 4289673 h 5499348"/>
                <a:gd name="connsiteX95" fmla="*/ 695325 w 3374090"/>
                <a:gd name="connsiteY95" fmla="*/ 4327773 h 5499348"/>
                <a:gd name="connsiteX96" fmla="*/ 628650 w 3374090"/>
                <a:gd name="connsiteY96" fmla="*/ 4384923 h 5499348"/>
                <a:gd name="connsiteX97" fmla="*/ 600075 w 3374090"/>
                <a:gd name="connsiteY97" fmla="*/ 4442073 h 5499348"/>
                <a:gd name="connsiteX98" fmla="*/ 590550 w 3374090"/>
                <a:gd name="connsiteY98" fmla="*/ 4470648 h 5499348"/>
                <a:gd name="connsiteX99" fmla="*/ 561975 w 3374090"/>
                <a:gd name="connsiteY99" fmla="*/ 4499223 h 5499348"/>
                <a:gd name="connsiteX100" fmla="*/ 542925 w 3374090"/>
                <a:gd name="connsiteY100" fmla="*/ 4527798 h 5499348"/>
                <a:gd name="connsiteX101" fmla="*/ 533400 w 3374090"/>
                <a:gd name="connsiteY101" fmla="*/ 4556373 h 5499348"/>
                <a:gd name="connsiteX102" fmla="*/ 504825 w 3374090"/>
                <a:gd name="connsiteY102" fmla="*/ 4575423 h 5499348"/>
                <a:gd name="connsiteX103" fmla="*/ 466725 w 3374090"/>
                <a:gd name="connsiteY103" fmla="*/ 4632573 h 5499348"/>
                <a:gd name="connsiteX104" fmla="*/ 390525 w 3374090"/>
                <a:gd name="connsiteY104" fmla="*/ 4718298 h 5499348"/>
                <a:gd name="connsiteX105" fmla="*/ 371475 w 3374090"/>
                <a:gd name="connsiteY105" fmla="*/ 4746873 h 5499348"/>
                <a:gd name="connsiteX106" fmla="*/ 352425 w 3374090"/>
                <a:gd name="connsiteY106" fmla="*/ 4775448 h 5499348"/>
                <a:gd name="connsiteX107" fmla="*/ 323850 w 3374090"/>
                <a:gd name="connsiteY107" fmla="*/ 4842123 h 5499348"/>
                <a:gd name="connsiteX108" fmla="*/ 304800 w 3374090"/>
                <a:gd name="connsiteY108" fmla="*/ 4870698 h 5499348"/>
                <a:gd name="connsiteX109" fmla="*/ 295275 w 3374090"/>
                <a:gd name="connsiteY109" fmla="*/ 4899273 h 5499348"/>
                <a:gd name="connsiteX110" fmla="*/ 276225 w 3374090"/>
                <a:gd name="connsiteY110" fmla="*/ 4927848 h 5499348"/>
                <a:gd name="connsiteX111" fmla="*/ 266700 w 3374090"/>
                <a:gd name="connsiteY111" fmla="*/ 4956423 h 5499348"/>
                <a:gd name="connsiteX112" fmla="*/ 228600 w 3374090"/>
                <a:gd name="connsiteY112" fmla="*/ 5013573 h 5499348"/>
                <a:gd name="connsiteX113" fmla="*/ 219075 w 3374090"/>
                <a:gd name="connsiteY113" fmla="*/ 5042148 h 5499348"/>
                <a:gd name="connsiteX114" fmla="*/ 190500 w 3374090"/>
                <a:gd name="connsiteY114" fmla="*/ 5061198 h 5499348"/>
                <a:gd name="connsiteX115" fmla="*/ 142875 w 3374090"/>
                <a:gd name="connsiteY115" fmla="*/ 5146923 h 5499348"/>
                <a:gd name="connsiteX116" fmla="*/ 123825 w 3374090"/>
                <a:gd name="connsiteY116" fmla="*/ 5175498 h 5499348"/>
                <a:gd name="connsiteX117" fmla="*/ 95250 w 3374090"/>
                <a:gd name="connsiteY117" fmla="*/ 5242173 h 5499348"/>
                <a:gd name="connsiteX118" fmla="*/ 66675 w 3374090"/>
                <a:gd name="connsiteY118" fmla="*/ 5299323 h 5499348"/>
                <a:gd name="connsiteX119" fmla="*/ 38100 w 3374090"/>
                <a:gd name="connsiteY119" fmla="*/ 5375523 h 5499348"/>
                <a:gd name="connsiteX120" fmla="*/ 28575 w 3374090"/>
                <a:gd name="connsiteY120" fmla="*/ 5404098 h 5499348"/>
                <a:gd name="connsiteX121" fmla="*/ 0 w 3374090"/>
                <a:gd name="connsiteY121" fmla="*/ 5461248 h 5499348"/>
                <a:gd name="connsiteX122" fmla="*/ 104775 w 3374090"/>
                <a:gd name="connsiteY122" fmla="*/ 5480298 h 5499348"/>
                <a:gd name="connsiteX123" fmla="*/ 276225 w 3374090"/>
                <a:gd name="connsiteY123" fmla="*/ 5499348 h 5499348"/>
                <a:gd name="connsiteX124" fmla="*/ 619125 w 3374090"/>
                <a:gd name="connsiteY124" fmla="*/ 5489823 h 5499348"/>
                <a:gd name="connsiteX125" fmla="*/ 628650 w 3374090"/>
                <a:gd name="connsiteY125" fmla="*/ 5451723 h 5499348"/>
                <a:gd name="connsiteX126" fmla="*/ 657225 w 3374090"/>
                <a:gd name="connsiteY126" fmla="*/ 5423148 h 5499348"/>
                <a:gd name="connsiteX127" fmla="*/ 676275 w 3374090"/>
                <a:gd name="connsiteY127" fmla="*/ 5365998 h 5499348"/>
                <a:gd name="connsiteX128" fmla="*/ 704850 w 3374090"/>
                <a:gd name="connsiteY128" fmla="*/ 5327898 h 5499348"/>
                <a:gd name="connsiteX129" fmla="*/ 752475 w 3374090"/>
                <a:gd name="connsiteY129" fmla="*/ 5270748 h 5499348"/>
                <a:gd name="connsiteX130" fmla="*/ 781050 w 3374090"/>
                <a:gd name="connsiteY130" fmla="*/ 5204073 h 5499348"/>
                <a:gd name="connsiteX131" fmla="*/ 790575 w 3374090"/>
                <a:gd name="connsiteY131" fmla="*/ 5175498 h 5499348"/>
                <a:gd name="connsiteX132" fmla="*/ 809625 w 3374090"/>
                <a:gd name="connsiteY132" fmla="*/ 5146923 h 5499348"/>
                <a:gd name="connsiteX133" fmla="*/ 819150 w 3374090"/>
                <a:gd name="connsiteY133" fmla="*/ 5118348 h 5499348"/>
                <a:gd name="connsiteX134" fmla="*/ 885825 w 3374090"/>
                <a:gd name="connsiteY134" fmla="*/ 5023098 h 5499348"/>
                <a:gd name="connsiteX135" fmla="*/ 895350 w 3374090"/>
                <a:gd name="connsiteY135" fmla="*/ 4994523 h 5499348"/>
                <a:gd name="connsiteX136" fmla="*/ 942975 w 3374090"/>
                <a:gd name="connsiteY136" fmla="*/ 4937373 h 5499348"/>
                <a:gd name="connsiteX137" fmla="*/ 962025 w 3374090"/>
                <a:gd name="connsiteY137" fmla="*/ 4880223 h 5499348"/>
                <a:gd name="connsiteX138" fmla="*/ 1000125 w 3374090"/>
                <a:gd name="connsiteY138" fmla="*/ 4794498 h 5499348"/>
                <a:gd name="connsiteX139" fmla="*/ 1019175 w 3374090"/>
                <a:gd name="connsiteY139" fmla="*/ 4727823 h 5499348"/>
                <a:gd name="connsiteX140" fmla="*/ 1038225 w 3374090"/>
                <a:gd name="connsiteY140" fmla="*/ 4699248 h 5499348"/>
                <a:gd name="connsiteX141" fmla="*/ 1066800 w 3374090"/>
                <a:gd name="connsiteY141" fmla="*/ 4632573 h 5499348"/>
                <a:gd name="connsiteX142" fmla="*/ 1104900 w 3374090"/>
                <a:gd name="connsiteY142" fmla="*/ 4575423 h 5499348"/>
                <a:gd name="connsiteX143" fmla="*/ 1123950 w 3374090"/>
                <a:gd name="connsiteY143" fmla="*/ 4518273 h 5499348"/>
                <a:gd name="connsiteX144" fmla="*/ 1152525 w 3374090"/>
                <a:gd name="connsiteY144" fmla="*/ 4423023 h 5499348"/>
                <a:gd name="connsiteX145" fmla="*/ 1181100 w 3374090"/>
                <a:gd name="connsiteY145" fmla="*/ 4346823 h 5499348"/>
                <a:gd name="connsiteX146" fmla="*/ 1209675 w 3374090"/>
                <a:gd name="connsiteY146" fmla="*/ 4289673 h 5499348"/>
                <a:gd name="connsiteX147" fmla="*/ 1219200 w 3374090"/>
                <a:gd name="connsiteY147" fmla="*/ 4261098 h 5499348"/>
                <a:gd name="connsiteX148" fmla="*/ 1257300 w 3374090"/>
                <a:gd name="connsiteY148" fmla="*/ 4194423 h 5499348"/>
                <a:gd name="connsiteX149" fmla="*/ 1266825 w 3374090"/>
                <a:gd name="connsiteY149" fmla="*/ 4165848 h 5499348"/>
                <a:gd name="connsiteX150" fmla="*/ 1285875 w 3374090"/>
                <a:gd name="connsiteY150" fmla="*/ 4127748 h 5499348"/>
                <a:gd name="connsiteX151" fmla="*/ 1295400 w 3374090"/>
                <a:gd name="connsiteY151" fmla="*/ 4099173 h 5499348"/>
                <a:gd name="connsiteX152" fmla="*/ 1333500 w 3374090"/>
                <a:gd name="connsiteY152" fmla="*/ 4042023 h 5499348"/>
                <a:gd name="connsiteX153" fmla="*/ 1362075 w 3374090"/>
                <a:gd name="connsiteY153" fmla="*/ 3946773 h 5499348"/>
                <a:gd name="connsiteX154" fmla="*/ 1371600 w 3374090"/>
                <a:gd name="connsiteY154" fmla="*/ 3918198 h 5499348"/>
                <a:gd name="connsiteX155" fmla="*/ 1390650 w 3374090"/>
                <a:gd name="connsiteY155" fmla="*/ 3889623 h 5499348"/>
                <a:gd name="connsiteX156" fmla="*/ 1419225 w 3374090"/>
                <a:gd name="connsiteY156" fmla="*/ 3813423 h 5499348"/>
                <a:gd name="connsiteX157" fmla="*/ 1438275 w 3374090"/>
                <a:gd name="connsiteY157" fmla="*/ 3756273 h 5499348"/>
                <a:gd name="connsiteX158" fmla="*/ 1476375 w 3374090"/>
                <a:gd name="connsiteY158" fmla="*/ 3699123 h 5499348"/>
                <a:gd name="connsiteX159" fmla="*/ 1485900 w 3374090"/>
                <a:gd name="connsiteY159" fmla="*/ 3670548 h 5499348"/>
                <a:gd name="connsiteX160" fmla="*/ 1524000 w 3374090"/>
                <a:gd name="connsiteY160" fmla="*/ 3613398 h 5499348"/>
                <a:gd name="connsiteX161" fmla="*/ 1552575 w 3374090"/>
                <a:gd name="connsiteY161" fmla="*/ 3556248 h 5499348"/>
                <a:gd name="connsiteX162" fmla="*/ 1571625 w 3374090"/>
                <a:gd name="connsiteY162" fmla="*/ 3489573 h 5499348"/>
                <a:gd name="connsiteX163" fmla="*/ 1609725 w 3374090"/>
                <a:gd name="connsiteY163" fmla="*/ 3432423 h 5499348"/>
                <a:gd name="connsiteX164" fmla="*/ 1647825 w 3374090"/>
                <a:gd name="connsiteY164" fmla="*/ 3375273 h 5499348"/>
                <a:gd name="connsiteX165" fmla="*/ 1666875 w 3374090"/>
                <a:gd name="connsiteY165" fmla="*/ 3346698 h 5499348"/>
                <a:gd name="connsiteX166" fmla="*/ 1695450 w 3374090"/>
                <a:gd name="connsiteY166" fmla="*/ 3260973 h 5499348"/>
                <a:gd name="connsiteX167" fmla="*/ 1704975 w 3374090"/>
                <a:gd name="connsiteY167" fmla="*/ 3232398 h 5499348"/>
                <a:gd name="connsiteX168" fmla="*/ 1733550 w 3374090"/>
                <a:gd name="connsiteY168" fmla="*/ 3137148 h 5499348"/>
                <a:gd name="connsiteX169" fmla="*/ 1762125 w 3374090"/>
                <a:gd name="connsiteY169" fmla="*/ 3079998 h 5499348"/>
                <a:gd name="connsiteX170" fmla="*/ 1781175 w 3374090"/>
                <a:gd name="connsiteY170" fmla="*/ 3051423 h 5499348"/>
                <a:gd name="connsiteX171" fmla="*/ 1790700 w 3374090"/>
                <a:gd name="connsiteY171" fmla="*/ 3022848 h 5499348"/>
                <a:gd name="connsiteX172" fmla="*/ 1809750 w 3374090"/>
                <a:gd name="connsiteY172" fmla="*/ 2994273 h 5499348"/>
                <a:gd name="connsiteX173" fmla="*/ 1838325 w 3374090"/>
                <a:gd name="connsiteY173" fmla="*/ 2937123 h 5499348"/>
                <a:gd name="connsiteX174" fmla="*/ 1866900 w 3374090"/>
                <a:gd name="connsiteY174" fmla="*/ 2860923 h 5499348"/>
                <a:gd name="connsiteX175" fmla="*/ 1905000 w 3374090"/>
                <a:gd name="connsiteY175" fmla="*/ 2803773 h 5499348"/>
                <a:gd name="connsiteX176" fmla="*/ 1933575 w 3374090"/>
                <a:gd name="connsiteY176" fmla="*/ 2718048 h 5499348"/>
                <a:gd name="connsiteX177" fmla="*/ 1943100 w 3374090"/>
                <a:gd name="connsiteY177" fmla="*/ 2689473 h 5499348"/>
                <a:gd name="connsiteX178" fmla="*/ 1962150 w 3374090"/>
                <a:gd name="connsiteY178" fmla="*/ 2651373 h 5499348"/>
                <a:gd name="connsiteX179" fmla="*/ 1971675 w 3374090"/>
                <a:gd name="connsiteY179" fmla="*/ 2594223 h 5499348"/>
                <a:gd name="connsiteX180" fmla="*/ 1981200 w 3374090"/>
                <a:gd name="connsiteY180" fmla="*/ 2527548 h 5499348"/>
                <a:gd name="connsiteX181" fmla="*/ 2000250 w 3374090"/>
                <a:gd name="connsiteY181" fmla="*/ 2470398 h 5499348"/>
                <a:gd name="connsiteX182" fmla="*/ 2009775 w 3374090"/>
                <a:gd name="connsiteY182" fmla="*/ 2441823 h 5499348"/>
                <a:gd name="connsiteX183" fmla="*/ 2028825 w 3374090"/>
                <a:gd name="connsiteY183" fmla="*/ 2413248 h 5499348"/>
                <a:gd name="connsiteX184" fmla="*/ 2047875 w 3374090"/>
                <a:gd name="connsiteY184" fmla="*/ 2337048 h 5499348"/>
                <a:gd name="connsiteX185" fmla="*/ 2066925 w 3374090"/>
                <a:gd name="connsiteY185" fmla="*/ 2146548 h 5499348"/>
                <a:gd name="connsiteX186" fmla="*/ 2076450 w 3374090"/>
                <a:gd name="connsiteY186" fmla="*/ 2117973 h 5499348"/>
                <a:gd name="connsiteX187" fmla="*/ 2095500 w 3374090"/>
                <a:gd name="connsiteY187" fmla="*/ 1956048 h 5499348"/>
                <a:gd name="connsiteX188" fmla="*/ 2124075 w 3374090"/>
                <a:gd name="connsiteY188" fmla="*/ 1898898 h 5499348"/>
                <a:gd name="connsiteX189" fmla="*/ 2143125 w 3374090"/>
                <a:gd name="connsiteY189" fmla="*/ 1841748 h 5499348"/>
                <a:gd name="connsiteX190" fmla="*/ 2152650 w 3374090"/>
                <a:gd name="connsiteY190" fmla="*/ 1813173 h 5499348"/>
                <a:gd name="connsiteX191" fmla="*/ 2162175 w 3374090"/>
                <a:gd name="connsiteY191" fmla="*/ 1784598 h 5499348"/>
                <a:gd name="connsiteX192" fmla="*/ 2200275 w 3374090"/>
                <a:gd name="connsiteY192" fmla="*/ 1727448 h 5499348"/>
                <a:gd name="connsiteX193" fmla="*/ 2219325 w 3374090"/>
                <a:gd name="connsiteY193" fmla="*/ 1660773 h 5499348"/>
                <a:gd name="connsiteX194" fmla="*/ 2257425 w 3374090"/>
                <a:gd name="connsiteY194" fmla="*/ 1603623 h 5499348"/>
                <a:gd name="connsiteX195" fmla="*/ 2295525 w 3374090"/>
                <a:gd name="connsiteY195" fmla="*/ 1555998 h 5499348"/>
                <a:gd name="connsiteX196" fmla="*/ 2333625 w 3374090"/>
                <a:gd name="connsiteY196" fmla="*/ 1498848 h 5499348"/>
                <a:gd name="connsiteX197" fmla="*/ 2352675 w 3374090"/>
                <a:gd name="connsiteY197" fmla="*/ 1470273 h 5499348"/>
                <a:gd name="connsiteX198" fmla="*/ 2381250 w 3374090"/>
                <a:gd name="connsiteY198" fmla="*/ 1451223 h 5499348"/>
                <a:gd name="connsiteX199" fmla="*/ 2400300 w 3374090"/>
                <a:gd name="connsiteY199" fmla="*/ 1422648 h 5499348"/>
                <a:gd name="connsiteX200" fmla="*/ 2409825 w 3374090"/>
                <a:gd name="connsiteY200" fmla="*/ 1394073 h 5499348"/>
                <a:gd name="connsiteX201" fmla="*/ 2438400 w 3374090"/>
                <a:gd name="connsiteY201" fmla="*/ 1375023 h 5499348"/>
                <a:gd name="connsiteX202" fmla="*/ 2466975 w 3374090"/>
                <a:gd name="connsiteY202" fmla="*/ 1317873 h 5499348"/>
                <a:gd name="connsiteX203" fmla="*/ 2486025 w 3374090"/>
                <a:gd name="connsiteY203" fmla="*/ 1289298 h 5499348"/>
                <a:gd name="connsiteX204" fmla="*/ 2495550 w 3374090"/>
                <a:gd name="connsiteY204" fmla="*/ 1260723 h 5499348"/>
                <a:gd name="connsiteX205" fmla="*/ 2533650 w 3374090"/>
                <a:gd name="connsiteY205" fmla="*/ 1174998 h 5499348"/>
                <a:gd name="connsiteX206" fmla="*/ 2543175 w 3374090"/>
                <a:gd name="connsiteY206" fmla="*/ 1117848 h 5499348"/>
                <a:gd name="connsiteX207" fmla="*/ 2552700 w 3374090"/>
                <a:gd name="connsiteY207" fmla="*/ 1022598 h 5499348"/>
                <a:gd name="connsiteX208" fmla="*/ 2571750 w 3374090"/>
                <a:gd name="connsiteY208" fmla="*/ 965448 h 5499348"/>
                <a:gd name="connsiteX209" fmla="*/ 2590800 w 3374090"/>
                <a:gd name="connsiteY209" fmla="*/ 898773 h 5499348"/>
                <a:gd name="connsiteX210" fmla="*/ 2609850 w 3374090"/>
                <a:gd name="connsiteY210" fmla="*/ 803523 h 5499348"/>
                <a:gd name="connsiteX211" fmla="*/ 2628900 w 3374090"/>
                <a:gd name="connsiteY211" fmla="*/ 746373 h 5499348"/>
                <a:gd name="connsiteX212" fmla="*/ 2686050 w 3374090"/>
                <a:gd name="connsiteY212" fmla="*/ 689223 h 5499348"/>
                <a:gd name="connsiteX213" fmla="*/ 2743200 w 3374090"/>
                <a:gd name="connsiteY213" fmla="*/ 641598 h 5499348"/>
                <a:gd name="connsiteX214" fmla="*/ 2790825 w 3374090"/>
                <a:gd name="connsiteY214" fmla="*/ 632073 h 5499348"/>
                <a:gd name="connsiteX215" fmla="*/ 2809875 w 3374090"/>
                <a:gd name="connsiteY215" fmla="*/ 603498 h 5499348"/>
                <a:gd name="connsiteX216" fmla="*/ 2838450 w 3374090"/>
                <a:gd name="connsiteY216" fmla="*/ 593973 h 5499348"/>
                <a:gd name="connsiteX217" fmla="*/ 2867025 w 3374090"/>
                <a:gd name="connsiteY217" fmla="*/ 574923 h 5499348"/>
                <a:gd name="connsiteX218" fmla="*/ 2924175 w 3374090"/>
                <a:gd name="connsiteY218" fmla="*/ 517773 h 5499348"/>
                <a:gd name="connsiteX219" fmla="*/ 2952750 w 3374090"/>
                <a:gd name="connsiteY219" fmla="*/ 479673 h 5499348"/>
                <a:gd name="connsiteX220" fmla="*/ 2971800 w 3374090"/>
                <a:gd name="connsiteY220" fmla="*/ 451098 h 5499348"/>
                <a:gd name="connsiteX221" fmla="*/ 3000375 w 3374090"/>
                <a:gd name="connsiteY221" fmla="*/ 441573 h 5499348"/>
                <a:gd name="connsiteX222" fmla="*/ 3028950 w 3374090"/>
                <a:gd name="connsiteY222" fmla="*/ 412998 h 5499348"/>
                <a:gd name="connsiteX223" fmla="*/ 3086100 w 3374090"/>
                <a:gd name="connsiteY223" fmla="*/ 374898 h 5499348"/>
                <a:gd name="connsiteX224" fmla="*/ 3114675 w 3374090"/>
                <a:gd name="connsiteY224" fmla="*/ 355848 h 5499348"/>
                <a:gd name="connsiteX225" fmla="*/ 3143250 w 3374090"/>
                <a:gd name="connsiteY225" fmla="*/ 327273 h 5499348"/>
                <a:gd name="connsiteX226" fmla="*/ 3200400 w 3374090"/>
                <a:gd name="connsiteY226" fmla="*/ 289173 h 5499348"/>
                <a:gd name="connsiteX227" fmla="*/ 3228975 w 3374090"/>
                <a:gd name="connsiteY227" fmla="*/ 270123 h 5499348"/>
                <a:gd name="connsiteX228" fmla="*/ 3276600 w 3374090"/>
                <a:gd name="connsiteY228" fmla="*/ 212973 h 5499348"/>
                <a:gd name="connsiteX229" fmla="*/ 3286125 w 3374090"/>
                <a:gd name="connsiteY229" fmla="*/ 184398 h 5499348"/>
                <a:gd name="connsiteX230" fmla="*/ 3333750 w 3374090"/>
                <a:gd name="connsiteY230" fmla="*/ 127248 h 5499348"/>
                <a:gd name="connsiteX231" fmla="*/ 3362325 w 3374090"/>
                <a:gd name="connsiteY231" fmla="*/ 70098 h 5499348"/>
                <a:gd name="connsiteX232" fmla="*/ 3362325 w 3374090"/>
                <a:gd name="connsiteY232" fmla="*/ 60573 h 5499348"/>
                <a:gd name="connsiteX233" fmla="*/ 3267075 w 3374090"/>
                <a:gd name="connsiteY233" fmla="*/ 51048 h 5499348"/>
                <a:gd name="connsiteX234" fmla="*/ 3048000 w 3374090"/>
                <a:gd name="connsiteY234" fmla="*/ 51048 h 549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3374090" h="5499348">
                  <a:moveTo>
                    <a:pt x="3048000" y="51048"/>
                  </a:moveTo>
                  <a:cubicBezTo>
                    <a:pt x="3005138" y="58985"/>
                    <a:pt x="3019635" y="80825"/>
                    <a:pt x="3009900" y="98673"/>
                  </a:cubicBezTo>
                  <a:cubicBezTo>
                    <a:pt x="3000284" y="116302"/>
                    <a:pt x="2997200" y="136773"/>
                    <a:pt x="2990850" y="155823"/>
                  </a:cubicBezTo>
                  <a:cubicBezTo>
                    <a:pt x="2987675" y="165348"/>
                    <a:pt x="2983760" y="174658"/>
                    <a:pt x="2981325" y="184398"/>
                  </a:cubicBezTo>
                  <a:cubicBezTo>
                    <a:pt x="2978150" y="197098"/>
                    <a:pt x="2977654" y="210789"/>
                    <a:pt x="2971800" y="222498"/>
                  </a:cubicBezTo>
                  <a:cubicBezTo>
                    <a:pt x="2962339" y="241421"/>
                    <a:pt x="2928644" y="292544"/>
                    <a:pt x="2905125" y="308223"/>
                  </a:cubicBezTo>
                  <a:cubicBezTo>
                    <a:pt x="2896771" y="313792"/>
                    <a:pt x="2886075" y="314573"/>
                    <a:pt x="2876550" y="317748"/>
                  </a:cubicBezTo>
                  <a:cubicBezTo>
                    <a:pt x="2837972" y="356326"/>
                    <a:pt x="2823013" y="363813"/>
                    <a:pt x="2800350" y="403473"/>
                  </a:cubicBezTo>
                  <a:cubicBezTo>
                    <a:pt x="2793305" y="415801"/>
                    <a:pt x="2788605" y="429397"/>
                    <a:pt x="2781300" y="441573"/>
                  </a:cubicBezTo>
                  <a:cubicBezTo>
                    <a:pt x="2769520" y="461206"/>
                    <a:pt x="2753439" y="478245"/>
                    <a:pt x="2743200" y="498723"/>
                  </a:cubicBezTo>
                  <a:cubicBezTo>
                    <a:pt x="2736850" y="511423"/>
                    <a:pt x="2734190" y="526783"/>
                    <a:pt x="2724150" y="536823"/>
                  </a:cubicBezTo>
                  <a:cubicBezTo>
                    <a:pt x="2717050" y="543923"/>
                    <a:pt x="2705100" y="543173"/>
                    <a:pt x="2695575" y="546348"/>
                  </a:cubicBezTo>
                  <a:cubicBezTo>
                    <a:pt x="2674509" y="567414"/>
                    <a:pt x="2664947" y="580712"/>
                    <a:pt x="2638425" y="593973"/>
                  </a:cubicBezTo>
                  <a:cubicBezTo>
                    <a:pt x="2629445" y="598463"/>
                    <a:pt x="2619375" y="600323"/>
                    <a:pt x="2609850" y="603498"/>
                  </a:cubicBezTo>
                  <a:cubicBezTo>
                    <a:pt x="2545600" y="667748"/>
                    <a:pt x="2578258" y="652129"/>
                    <a:pt x="2524125" y="670173"/>
                  </a:cubicBezTo>
                  <a:cubicBezTo>
                    <a:pt x="2500184" y="741997"/>
                    <a:pt x="2532479" y="653465"/>
                    <a:pt x="2495550" y="727323"/>
                  </a:cubicBezTo>
                  <a:cubicBezTo>
                    <a:pt x="2491060" y="736303"/>
                    <a:pt x="2490515" y="746918"/>
                    <a:pt x="2486025" y="755898"/>
                  </a:cubicBezTo>
                  <a:cubicBezTo>
                    <a:pt x="2480905" y="766137"/>
                    <a:pt x="2472095" y="774234"/>
                    <a:pt x="2466975" y="784473"/>
                  </a:cubicBezTo>
                  <a:cubicBezTo>
                    <a:pt x="2427540" y="863343"/>
                    <a:pt x="2492995" y="759731"/>
                    <a:pt x="2438400" y="841623"/>
                  </a:cubicBezTo>
                  <a:cubicBezTo>
                    <a:pt x="2413204" y="942409"/>
                    <a:pt x="2447413" y="823725"/>
                    <a:pt x="2409825" y="908298"/>
                  </a:cubicBezTo>
                  <a:cubicBezTo>
                    <a:pt x="2401670" y="926648"/>
                    <a:pt x="2397125" y="946398"/>
                    <a:pt x="2390775" y="965448"/>
                  </a:cubicBezTo>
                  <a:lnTo>
                    <a:pt x="2362200" y="1051173"/>
                  </a:lnTo>
                  <a:lnTo>
                    <a:pt x="2352675" y="1079748"/>
                  </a:lnTo>
                  <a:cubicBezTo>
                    <a:pt x="2349500" y="1089273"/>
                    <a:pt x="2348719" y="1099969"/>
                    <a:pt x="2343150" y="1108323"/>
                  </a:cubicBezTo>
                  <a:cubicBezTo>
                    <a:pt x="2288555" y="1190215"/>
                    <a:pt x="2354010" y="1086603"/>
                    <a:pt x="2314575" y="1165473"/>
                  </a:cubicBezTo>
                  <a:cubicBezTo>
                    <a:pt x="2309455" y="1175712"/>
                    <a:pt x="2300174" y="1183587"/>
                    <a:pt x="2295525" y="1194048"/>
                  </a:cubicBezTo>
                  <a:cubicBezTo>
                    <a:pt x="2280435" y="1228001"/>
                    <a:pt x="2283293" y="1253905"/>
                    <a:pt x="2257425" y="1279773"/>
                  </a:cubicBezTo>
                  <a:cubicBezTo>
                    <a:pt x="2249330" y="1287868"/>
                    <a:pt x="2238375" y="1292473"/>
                    <a:pt x="2228850" y="1298823"/>
                  </a:cubicBezTo>
                  <a:cubicBezTo>
                    <a:pt x="2225675" y="1308348"/>
                    <a:pt x="2223815" y="1318418"/>
                    <a:pt x="2219325" y="1327398"/>
                  </a:cubicBezTo>
                  <a:cubicBezTo>
                    <a:pt x="2214205" y="1337637"/>
                    <a:pt x="2204784" y="1345451"/>
                    <a:pt x="2200275" y="1355973"/>
                  </a:cubicBezTo>
                  <a:cubicBezTo>
                    <a:pt x="2191027" y="1377552"/>
                    <a:pt x="2192810" y="1401795"/>
                    <a:pt x="2181225" y="1422648"/>
                  </a:cubicBezTo>
                  <a:cubicBezTo>
                    <a:pt x="2170106" y="1442662"/>
                    <a:pt x="2153364" y="1459320"/>
                    <a:pt x="2143125" y="1479798"/>
                  </a:cubicBezTo>
                  <a:cubicBezTo>
                    <a:pt x="2136775" y="1492498"/>
                    <a:pt x="2129668" y="1504847"/>
                    <a:pt x="2124075" y="1517898"/>
                  </a:cubicBezTo>
                  <a:cubicBezTo>
                    <a:pt x="2120120" y="1527126"/>
                    <a:pt x="2119040" y="1537493"/>
                    <a:pt x="2114550" y="1546473"/>
                  </a:cubicBezTo>
                  <a:cubicBezTo>
                    <a:pt x="2094128" y="1587317"/>
                    <a:pt x="2096417" y="1565705"/>
                    <a:pt x="2066925" y="1603623"/>
                  </a:cubicBezTo>
                  <a:cubicBezTo>
                    <a:pt x="2052869" y="1621695"/>
                    <a:pt x="2036065" y="1639053"/>
                    <a:pt x="2028825" y="1660773"/>
                  </a:cubicBezTo>
                  <a:cubicBezTo>
                    <a:pt x="2025650" y="1670298"/>
                    <a:pt x="2024281" y="1680631"/>
                    <a:pt x="2019300" y="1689348"/>
                  </a:cubicBezTo>
                  <a:cubicBezTo>
                    <a:pt x="1986676" y="1746441"/>
                    <a:pt x="1998528" y="1709251"/>
                    <a:pt x="1962150" y="1756023"/>
                  </a:cubicBezTo>
                  <a:cubicBezTo>
                    <a:pt x="1948094" y="1774095"/>
                    <a:pt x="1931290" y="1791453"/>
                    <a:pt x="1924050" y="1813173"/>
                  </a:cubicBezTo>
                  <a:lnTo>
                    <a:pt x="1895475" y="1898898"/>
                  </a:lnTo>
                  <a:cubicBezTo>
                    <a:pt x="1892300" y="1908423"/>
                    <a:pt x="1894304" y="1921904"/>
                    <a:pt x="1885950" y="1927473"/>
                  </a:cubicBezTo>
                  <a:lnTo>
                    <a:pt x="1857375" y="1946523"/>
                  </a:lnTo>
                  <a:cubicBezTo>
                    <a:pt x="1833434" y="2018347"/>
                    <a:pt x="1865729" y="1929815"/>
                    <a:pt x="1828800" y="2003673"/>
                  </a:cubicBezTo>
                  <a:cubicBezTo>
                    <a:pt x="1824310" y="2012653"/>
                    <a:pt x="1823765" y="2023268"/>
                    <a:pt x="1819275" y="2032248"/>
                  </a:cubicBezTo>
                  <a:cubicBezTo>
                    <a:pt x="1814155" y="2042487"/>
                    <a:pt x="1805345" y="2050584"/>
                    <a:pt x="1800225" y="2060823"/>
                  </a:cubicBezTo>
                  <a:cubicBezTo>
                    <a:pt x="1795735" y="2069803"/>
                    <a:pt x="1795576" y="2080621"/>
                    <a:pt x="1790700" y="2089398"/>
                  </a:cubicBezTo>
                  <a:cubicBezTo>
                    <a:pt x="1779581" y="2109412"/>
                    <a:pt x="1762839" y="2126070"/>
                    <a:pt x="1752600" y="2146548"/>
                  </a:cubicBezTo>
                  <a:cubicBezTo>
                    <a:pt x="1746250" y="2159248"/>
                    <a:pt x="1741803" y="2173094"/>
                    <a:pt x="1733550" y="2184648"/>
                  </a:cubicBezTo>
                  <a:cubicBezTo>
                    <a:pt x="1725720" y="2195609"/>
                    <a:pt x="1713245" y="2202590"/>
                    <a:pt x="1704975" y="2213223"/>
                  </a:cubicBezTo>
                  <a:cubicBezTo>
                    <a:pt x="1690919" y="2231295"/>
                    <a:pt x="1679575" y="2251323"/>
                    <a:pt x="1666875" y="2270373"/>
                  </a:cubicBezTo>
                  <a:lnTo>
                    <a:pt x="1628775" y="2327523"/>
                  </a:lnTo>
                  <a:lnTo>
                    <a:pt x="1609725" y="2356098"/>
                  </a:lnTo>
                  <a:lnTo>
                    <a:pt x="1590675" y="2384673"/>
                  </a:lnTo>
                  <a:cubicBezTo>
                    <a:pt x="1587500" y="2400548"/>
                    <a:pt x="1585410" y="2416679"/>
                    <a:pt x="1581150" y="2432298"/>
                  </a:cubicBezTo>
                  <a:cubicBezTo>
                    <a:pt x="1575866" y="2451671"/>
                    <a:pt x="1568450" y="2470398"/>
                    <a:pt x="1562100" y="2489448"/>
                  </a:cubicBezTo>
                  <a:lnTo>
                    <a:pt x="1552575" y="2518023"/>
                  </a:lnTo>
                  <a:cubicBezTo>
                    <a:pt x="1549400" y="2527548"/>
                    <a:pt x="1545485" y="2536858"/>
                    <a:pt x="1543050" y="2546598"/>
                  </a:cubicBezTo>
                  <a:cubicBezTo>
                    <a:pt x="1525489" y="2616842"/>
                    <a:pt x="1544360" y="2553066"/>
                    <a:pt x="1514475" y="2622798"/>
                  </a:cubicBezTo>
                  <a:cubicBezTo>
                    <a:pt x="1490814" y="2678007"/>
                    <a:pt x="1522509" y="2625034"/>
                    <a:pt x="1485900" y="2679948"/>
                  </a:cubicBezTo>
                  <a:cubicBezTo>
                    <a:pt x="1460704" y="2780734"/>
                    <a:pt x="1494913" y="2662050"/>
                    <a:pt x="1457325" y="2746623"/>
                  </a:cubicBezTo>
                  <a:cubicBezTo>
                    <a:pt x="1440996" y="2783363"/>
                    <a:pt x="1442156" y="2809769"/>
                    <a:pt x="1419225" y="2841873"/>
                  </a:cubicBezTo>
                  <a:cubicBezTo>
                    <a:pt x="1411395" y="2852834"/>
                    <a:pt x="1400175" y="2860923"/>
                    <a:pt x="1390650" y="2870448"/>
                  </a:cubicBezTo>
                  <a:cubicBezTo>
                    <a:pt x="1387475" y="2879973"/>
                    <a:pt x="1385615" y="2890043"/>
                    <a:pt x="1381125" y="2899023"/>
                  </a:cubicBezTo>
                  <a:cubicBezTo>
                    <a:pt x="1376005" y="2909262"/>
                    <a:pt x="1366724" y="2917137"/>
                    <a:pt x="1362075" y="2927598"/>
                  </a:cubicBezTo>
                  <a:cubicBezTo>
                    <a:pt x="1353920" y="2945948"/>
                    <a:pt x="1349375" y="2965698"/>
                    <a:pt x="1343025" y="2984748"/>
                  </a:cubicBezTo>
                  <a:lnTo>
                    <a:pt x="1333500" y="3013323"/>
                  </a:lnTo>
                  <a:lnTo>
                    <a:pt x="1323975" y="3041898"/>
                  </a:lnTo>
                  <a:cubicBezTo>
                    <a:pt x="1320800" y="3076823"/>
                    <a:pt x="1320544" y="3112138"/>
                    <a:pt x="1314450" y="3146673"/>
                  </a:cubicBezTo>
                  <a:cubicBezTo>
                    <a:pt x="1301046" y="3222628"/>
                    <a:pt x="1301256" y="3182586"/>
                    <a:pt x="1276350" y="3232398"/>
                  </a:cubicBezTo>
                  <a:cubicBezTo>
                    <a:pt x="1271860" y="3241378"/>
                    <a:pt x="1271315" y="3251993"/>
                    <a:pt x="1266825" y="3260973"/>
                  </a:cubicBezTo>
                  <a:cubicBezTo>
                    <a:pt x="1261705" y="3271212"/>
                    <a:pt x="1252895" y="3279309"/>
                    <a:pt x="1247775" y="3289548"/>
                  </a:cubicBezTo>
                  <a:cubicBezTo>
                    <a:pt x="1243285" y="3298528"/>
                    <a:pt x="1242740" y="3309143"/>
                    <a:pt x="1238250" y="3318123"/>
                  </a:cubicBezTo>
                  <a:cubicBezTo>
                    <a:pt x="1233130" y="3328362"/>
                    <a:pt x="1224320" y="3336459"/>
                    <a:pt x="1219200" y="3346698"/>
                  </a:cubicBezTo>
                  <a:cubicBezTo>
                    <a:pt x="1214710" y="3355678"/>
                    <a:pt x="1214165" y="3366293"/>
                    <a:pt x="1209675" y="3375273"/>
                  </a:cubicBezTo>
                  <a:cubicBezTo>
                    <a:pt x="1204555" y="3385512"/>
                    <a:pt x="1195274" y="3393387"/>
                    <a:pt x="1190625" y="3403848"/>
                  </a:cubicBezTo>
                  <a:cubicBezTo>
                    <a:pt x="1182470" y="3422198"/>
                    <a:pt x="1177925" y="3441948"/>
                    <a:pt x="1171575" y="3460998"/>
                  </a:cubicBezTo>
                  <a:cubicBezTo>
                    <a:pt x="1168400" y="3470523"/>
                    <a:pt x="1167619" y="3481219"/>
                    <a:pt x="1162050" y="3489573"/>
                  </a:cubicBezTo>
                  <a:cubicBezTo>
                    <a:pt x="1107455" y="3571465"/>
                    <a:pt x="1172910" y="3467853"/>
                    <a:pt x="1133475" y="3546723"/>
                  </a:cubicBezTo>
                  <a:cubicBezTo>
                    <a:pt x="1128355" y="3556962"/>
                    <a:pt x="1119545" y="3565059"/>
                    <a:pt x="1114425" y="3575298"/>
                  </a:cubicBezTo>
                  <a:cubicBezTo>
                    <a:pt x="1109935" y="3584278"/>
                    <a:pt x="1109390" y="3594893"/>
                    <a:pt x="1104900" y="3603873"/>
                  </a:cubicBezTo>
                  <a:cubicBezTo>
                    <a:pt x="1099780" y="3614112"/>
                    <a:pt x="1090970" y="3622209"/>
                    <a:pt x="1085850" y="3632448"/>
                  </a:cubicBezTo>
                  <a:cubicBezTo>
                    <a:pt x="1067314" y="3669519"/>
                    <a:pt x="1085111" y="3656397"/>
                    <a:pt x="1066800" y="3699123"/>
                  </a:cubicBezTo>
                  <a:cubicBezTo>
                    <a:pt x="1062291" y="3709645"/>
                    <a:pt x="1052870" y="3717459"/>
                    <a:pt x="1047750" y="3727698"/>
                  </a:cubicBezTo>
                  <a:cubicBezTo>
                    <a:pt x="1020181" y="3782837"/>
                    <a:pt x="1063819" y="3730679"/>
                    <a:pt x="1009650" y="3784848"/>
                  </a:cubicBezTo>
                  <a:cubicBezTo>
                    <a:pt x="1006475" y="3794373"/>
                    <a:pt x="1004615" y="3804443"/>
                    <a:pt x="1000125" y="3813423"/>
                  </a:cubicBezTo>
                  <a:cubicBezTo>
                    <a:pt x="995005" y="3823662"/>
                    <a:pt x="985584" y="3831476"/>
                    <a:pt x="981075" y="3841998"/>
                  </a:cubicBezTo>
                  <a:cubicBezTo>
                    <a:pt x="975918" y="3854030"/>
                    <a:pt x="976707" y="3868066"/>
                    <a:pt x="971550" y="3880098"/>
                  </a:cubicBezTo>
                  <a:cubicBezTo>
                    <a:pt x="958355" y="3910886"/>
                    <a:pt x="941327" y="3917053"/>
                    <a:pt x="914400" y="3937248"/>
                  </a:cubicBezTo>
                  <a:cubicBezTo>
                    <a:pt x="911225" y="3946773"/>
                    <a:pt x="909751" y="3957046"/>
                    <a:pt x="904875" y="3965823"/>
                  </a:cubicBezTo>
                  <a:cubicBezTo>
                    <a:pt x="876392" y="4017092"/>
                    <a:pt x="872910" y="4016838"/>
                    <a:pt x="838200" y="4051548"/>
                  </a:cubicBezTo>
                  <a:cubicBezTo>
                    <a:pt x="814259" y="4123372"/>
                    <a:pt x="846554" y="4034840"/>
                    <a:pt x="809625" y="4108698"/>
                  </a:cubicBezTo>
                  <a:cubicBezTo>
                    <a:pt x="805135" y="4117678"/>
                    <a:pt x="802858" y="4127619"/>
                    <a:pt x="800100" y="4137273"/>
                  </a:cubicBezTo>
                  <a:cubicBezTo>
                    <a:pt x="796504" y="4149860"/>
                    <a:pt x="796429" y="4163664"/>
                    <a:pt x="790575" y="4175373"/>
                  </a:cubicBezTo>
                  <a:lnTo>
                    <a:pt x="733425" y="4261098"/>
                  </a:lnTo>
                  <a:cubicBezTo>
                    <a:pt x="727075" y="4270623"/>
                    <a:pt x="719495" y="4279434"/>
                    <a:pt x="714375" y="4289673"/>
                  </a:cubicBezTo>
                  <a:cubicBezTo>
                    <a:pt x="708025" y="4302373"/>
                    <a:pt x="703578" y="4316219"/>
                    <a:pt x="695325" y="4327773"/>
                  </a:cubicBezTo>
                  <a:cubicBezTo>
                    <a:pt x="680017" y="4349204"/>
                    <a:pt x="648662" y="4369914"/>
                    <a:pt x="628650" y="4384923"/>
                  </a:cubicBezTo>
                  <a:cubicBezTo>
                    <a:pt x="604709" y="4456747"/>
                    <a:pt x="637004" y="4368215"/>
                    <a:pt x="600075" y="4442073"/>
                  </a:cubicBezTo>
                  <a:cubicBezTo>
                    <a:pt x="595585" y="4451053"/>
                    <a:pt x="596119" y="4462294"/>
                    <a:pt x="590550" y="4470648"/>
                  </a:cubicBezTo>
                  <a:cubicBezTo>
                    <a:pt x="583078" y="4481856"/>
                    <a:pt x="570599" y="4488875"/>
                    <a:pt x="561975" y="4499223"/>
                  </a:cubicBezTo>
                  <a:cubicBezTo>
                    <a:pt x="554646" y="4508017"/>
                    <a:pt x="548045" y="4517559"/>
                    <a:pt x="542925" y="4527798"/>
                  </a:cubicBezTo>
                  <a:cubicBezTo>
                    <a:pt x="538435" y="4536778"/>
                    <a:pt x="539672" y="4548533"/>
                    <a:pt x="533400" y="4556373"/>
                  </a:cubicBezTo>
                  <a:cubicBezTo>
                    <a:pt x="526249" y="4565312"/>
                    <a:pt x="514350" y="4569073"/>
                    <a:pt x="504825" y="4575423"/>
                  </a:cubicBezTo>
                  <a:cubicBezTo>
                    <a:pt x="492125" y="4594473"/>
                    <a:pt x="485041" y="4618836"/>
                    <a:pt x="466725" y="4632573"/>
                  </a:cubicBezTo>
                  <a:cubicBezTo>
                    <a:pt x="410309" y="4674885"/>
                    <a:pt x="437431" y="4647939"/>
                    <a:pt x="390525" y="4718298"/>
                  </a:cubicBezTo>
                  <a:lnTo>
                    <a:pt x="371475" y="4746873"/>
                  </a:lnTo>
                  <a:cubicBezTo>
                    <a:pt x="365125" y="4756398"/>
                    <a:pt x="356045" y="4764588"/>
                    <a:pt x="352425" y="4775448"/>
                  </a:cubicBezTo>
                  <a:cubicBezTo>
                    <a:pt x="341739" y="4807506"/>
                    <a:pt x="342682" y="4809167"/>
                    <a:pt x="323850" y="4842123"/>
                  </a:cubicBezTo>
                  <a:cubicBezTo>
                    <a:pt x="318170" y="4852062"/>
                    <a:pt x="309920" y="4860459"/>
                    <a:pt x="304800" y="4870698"/>
                  </a:cubicBezTo>
                  <a:cubicBezTo>
                    <a:pt x="300310" y="4879678"/>
                    <a:pt x="299765" y="4890293"/>
                    <a:pt x="295275" y="4899273"/>
                  </a:cubicBezTo>
                  <a:cubicBezTo>
                    <a:pt x="290155" y="4909512"/>
                    <a:pt x="281345" y="4917609"/>
                    <a:pt x="276225" y="4927848"/>
                  </a:cubicBezTo>
                  <a:cubicBezTo>
                    <a:pt x="271735" y="4936828"/>
                    <a:pt x="271576" y="4947646"/>
                    <a:pt x="266700" y="4956423"/>
                  </a:cubicBezTo>
                  <a:cubicBezTo>
                    <a:pt x="255581" y="4976437"/>
                    <a:pt x="235840" y="4991853"/>
                    <a:pt x="228600" y="5013573"/>
                  </a:cubicBezTo>
                  <a:cubicBezTo>
                    <a:pt x="225425" y="5023098"/>
                    <a:pt x="225347" y="5034308"/>
                    <a:pt x="219075" y="5042148"/>
                  </a:cubicBezTo>
                  <a:cubicBezTo>
                    <a:pt x="211924" y="5051087"/>
                    <a:pt x="200025" y="5054848"/>
                    <a:pt x="190500" y="5061198"/>
                  </a:cubicBezTo>
                  <a:cubicBezTo>
                    <a:pt x="173735" y="5111493"/>
                    <a:pt x="186544" y="5081419"/>
                    <a:pt x="142875" y="5146923"/>
                  </a:cubicBezTo>
                  <a:cubicBezTo>
                    <a:pt x="136525" y="5156448"/>
                    <a:pt x="127445" y="5164638"/>
                    <a:pt x="123825" y="5175498"/>
                  </a:cubicBezTo>
                  <a:cubicBezTo>
                    <a:pt x="101487" y="5242511"/>
                    <a:pt x="130560" y="5159783"/>
                    <a:pt x="95250" y="5242173"/>
                  </a:cubicBezTo>
                  <a:cubicBezTo>
                    <a:pt x="71589" y="5297382"/>
                    <a:pt x="103284" y="5244409"/>
                    <a:pt x="66675" y="5299323"/>
                  </a:cubicBezTo>
                  <a:cubicBezTo>
                    <a:pt x="49114" y="5369567"/>
                    <a:pt x="67985" y="5305791"/>
                    <a:pt x="38100" y="5375523"/>
                  </a:cubicBezTo>
                  <a:cubicBezTo>
                    <a:pt x="34145" y="5384751"/>
                    <a:pt x="33065" y="5395118"/>
                    <a:pt x="28575" y="5404098"/>
                  </a:cubicBezTo>
                  <a:cubicBezTo>
                    <a:pt x="-8354" y="5477956"/>
                    <a:pt x="23941" y="5389424"/>
                    <a:pt x="0" y="5461248"/>
                  </a:cubicBezTo>
                  <a:cubicBezTo>
                    <a:pt x="51368" y="5478371"/>
                    <a:pt x="22414" y="5470795"/>
                    <a:pt x="104775" y="5480298"/>
                  </a:cubicBezTo>
                  <a:lnTo>
                    <a:pt x="276225" y="5499348"/>
                  </a:lnTo>
                  <a:lnTo>
                    <a:pt x="619125" y="5489823"/>
                  </a:lnTo>
                  <a:cubicBezTo>
                    <a:pt x="632098" y="5488070"/>
                    <a:pt x="622155" y="5463089"/>
                    <a:pt x="628650" y="5451723"/>
                  </a:cubicBezTo>
                  <a:cubicBezTo>
                    <a:pt x="635333" y="5440027"/>
                    <a:pt x="647700" y="5432673"/>
                    <a:pt x="657225" y="5423148"/>
                  </a:cubicBezTo>
                  <a:cubicBezTo>
                    <a:pt x="663575" y="5404098"/>
                    <a:pt x="664227" y="5382062"/>
                    <a:pt x="676275" y="5365998"/>
                  </a:cubicBezTo>
                  <a:cubicBezTo>
                    <a:pt x="685800" y="5353298"/>
                    <a:pt x="694519" y="5339951"/>
                    <a:pt x="704850" y="5327898"/>
                  </a:cubicBezTo>
                  <a:cubicBezTo>
                    <a:pt x="759855" y="5263726"/>
                    <a:pt x="710371" y="5333903"/>
                    <a:pt x="752475" y="5270748"/>
                  </a:cubicBezTo>
                  <a:cubicBezTo>
                    <a:pt x="772299" y="5191454"/>
                    <a:pt x="748161" y="5269852"/>
                    <a:pt x="781050" y="5204073"/>
                  </a:cubicBezTo>
                  <a:cubicBezTo>
                    <a:pt x="785540" y="5195093"/>
                    <a:pt x="786085" y="5184478"/>
                    <a:pt x="790575" y="5175498"/>
                  </a:cubicBezTo>
                  <a:cubicBezTo>
                    <a:pt x="795695" y="5165259"/>
                    <a:pt x="804505" y="5157162"/>
                    <a:pt x="809625" y="5146923"/>
                  </a:cubicBezTo>
                  <a:cubicBezTo>
                    <a:pt x="814115" y="5137943"/>
                    <a:pt x="814274" y="5127125"/>
                    <a:pt x="819150" y="5118348"/>
                  </a:cubicBezTo>
                  <a:cubicBezTo>
                    <a:pt x="835902" y="5088194"/>
                    <a:pt x="864421" y="5051637"/>
                    <a:pt x="885825" y="5023098"/>
                  </a:cubicBezTo>
                  <a:cubicBezTo>
                    <a:pt x="889000" y="5013573"/>
                    <a:pt x="889781" y="5002877"/>
                    <a:pt x="895350" y="4994523"/>
                  </a:cubicBezTo>
                  <a:cubicBezTo>
                    <a:pt x="925258" y="4949661"/>
                    <a:pt x="922200" y="4984118"/>
                    <a:pt x="942975" y="4937373"/>
                  </a:cubicBezTo>
                  <a:cubicBezTo>
                    <a:pt x="951130" y="4919023"/>
                    <a:pt x="950886" y="4896931"/>
                    <a:pt x="962025" y="4880223"/>
                  </a:cubicBezTo>
                  <a:cubicBezTo>
                    <a:pt x="987044" y="4842694"/>
                    <a:pt x="986523" y="4848906"/>
                    <a:pt x="1000125" y="4794498"/>
                  </a:cubicBezTo>
                  <a:cubicBezTo>
                    <a:pt x="1003177" y="4782291"/>
                    <a:pt x="1012343" y="4741488"/>
                    <a:pt x="1019175" y="4727823"/>
                  </a:cubicBezTo>
                  <a:cubicBezTo>
                    <a:pt x="1024295" y="4717584"/>
                    <a:pt x="1033105" y="4709487"/>
                    <a:pt x="1038225" y="4699248"/>
                  </a:cubicBezTo>
                  <a:cubicBezTo>
                    <a:pt x="1077640" y="4620418"/>
                    <a:pt x="1007339" y="4731675"/>
                    <a:pt x="1066800" y="4632573"/>
                  </a:cubicBezTo>
                  <a:cubicBezTo>
                    <a:pt x="1078580" y="4612940"/>
                    <a:pt x="1097660" y="4597143"/>
                    <a:pt x="1104900" y="4575423"/>
                  </a:cubicBezTo>
                  <a:cubicBezTo>
                    <a:pt x="1111250" y="4556373"/>
                    <a:pt x="1119080" y="4537754"/>
                    <a:pt x="1123950" y="4518273"/>
                  </a:cubicBezTo>
                  <a:cubicBezTo>
                    <a:pt x="1130786" y="4490928"/>
                    <a:pt x="1140930" y="4446213"/>
                    <a:pt x="1152525" y="4423023"/>
                  </a:cubicBezTo>
                  <a:cubicBezTo>
                    <a:pt x="1182118" y="4363836"/>
                    <a:pt x="1163808" y="4407344"/>
                    <a:pt x="1181100" y="4346823"/>
                  </a:cubicBezTo>
                  <a:cubicBezTo>
                    <a:pt x="1197061" y="4290960"/>
                    <a:pt x="1181845" y="4345333"/>
                    <a:pt x="1209675" y="4289673"/>
                  </a:cubicBezTo>
                  <a:cubicBezTo>
                    <a:pt x="1214165" y="4280693"/>
                    <a:pt x="1215245" y="4270326"/>
                    <a:pt x="1219200" y="4261098"/>
                  </a:cubicBezTo>
                  <a:cubicBezTo>
                    <a:pt x="1269297" y="4144206"/>
                    <a:pt x="1209471" y="4290082"/>
                    <a:pt x="1257300" y="4194423"/>
                  </a:cubicBezTo>
                  <a:cubicBezTo>
                    <a:pt x="1261790" y="4185443"/>
                    <a:pt x="1262870" y="4175076"/>
                    <a:pt x="1266825" y="4165848"/>
                  </a:cubicBezTo>
                  <a:cubicBezTo>
                    <a:pt x="1272418" y="4152797"/>
                    <a:pt x="1280282" y="4140799"/>
                    <a:pt x="1285875" y="4127748"/>
                  </a:cubicBezTo>
                  <a:cubicBezTo>
                    <a:pt x="1289830" y="4118520"/>
                    <a:pt x="1290524" y="4107950"/>
                    <a:pt x="1295400" y="4099173"/>
                  </a:cubicBezTo>
                  <a:cubicBezTo>
                    <a:pt x="1306519" y="4079159"/>
                    <a:pt x="1333500" y="4042023"/>
                    <a:pt x="1333500" y="4042023"/>
                  </a:cubicBezTo>
                  <a:cubicBezTo>
                    <a:pt x="1347895" y="3984442"/>
                    <a:pt x="1338885" y="4016342"/>
                    <a:pt x="1362075" y="3946773"/>
                  </a:cubicBezTo>
                  <a:cubicBezTo>
                    <a:pt x="1365250" y="3937248"/>
                    <a:pt x="1366031" y="3926552"/>
                    <a:pt x="1371600" y="3918198"/>
                  </a:cubicBezTo>
                  <a:lnTo>
                    <a:pt x="1390650" y="3889623"/>
                  </a:lnTo>
                  <a:cubicBezTo>
                    <a:pt x="1413231" y="3776717"/>
                    <a:pt x="1383550" y="3893691"/>
                    <a:pt x="1419225" y="3813423"/>
                  </a:cubicBezTo>
                  <a:cubicBezTo>
                    <a:pt x="1427380" y="3795073"/>
                    <a:pt x="1427136" y="3772981"/>
                    <a:pt x="1438275" y="3756273"/>
                  </a:cubicBezTo>
                  <a:cubicBezTo>
                    <a:pt x="1450975" y="3737223"/>
                    <a:pt x="1469135" y="3720843"/>
                    <a:pt x="1476375" y="3699123"/>
                  </a:cubicBezTo>
                  <a:cubicBezTo>
                    <a:pt x="1479550" y="3689598"/>
                    <a:pt x="1481024" y="3679325"/>
                    <a:pt x="1485900" y="3670548"/>
                  </a:cubicBezTo>
                  <a:cubicBezTo>
                    <a:pt x="1497019" y="3650534"/>
                    <a:pt x="1516760" y="3635118"/>
                    <a:pt x="1524000" y="3613398"/>
                  </a:cubicBezTo>
                  <a:cubicBezTo>
                    <a:pt x="1537145" y="3573963"/>
                    <a:pt x="1527956" y="3593177"/>
                    <a:pt x="1552575" y="3556248"/>
                  </a:cubicBezTo>
                  <a:cubicBezTo>
                    <a:pt x="1554817" y="3547280"/>
                    <a:pt x="1565414" y="3500753"/>
                    <a:pt x="1571625" y="3489573"/>
                  </a:cubicBezTo>
                  <a:cubicBezTo>
                    <a:pt x="1582744" y="3469559"/>
                    <a:pt x="1597025" y="3451473"/>
                    <a:pt x="1609725" y="3432423"/>
                  </a:cubicBezTo>
                  <a:lnTo>
                    <a:pt x="1647825" y="3375273"/>
                  </a:lnTo>
                  <a:cubicBezTo>
                    <a:pt x="1654175" y="3365748"/>
                    <a:pt x="1663255" y="3357558"/>
                    <a:pt x="1666875" y="3346698"/>
                  </a:cubicBezTo>
                  <a:lnTo>
                    <a:pt x="1695450" y="3260973"/>
                  </a:lnTo>
                  <a:cubicBezTo>
                    <a:pt x="1698625" y="3251448"/>
                    <a:pt x="1702540" y="3242138"/>
                    <a:pt x="1704975" y="3232398"/>
                  </a:cubicBezTo>
                  <a:cubicBezTo>
                    <a:pt x="1710300" y="3211100"/>
                    <a:pt x="1724274" y="3151062"/>
                    <a:pt x="1733550" y="3137148"/>
                  </a:cubicBezTo>
                  <a:cubicBezTo>
                    <a:pt x="1788145" y="3055256"/>
                    <a:pt x="1722690" y="3158868"/>
                    <a:pt x="1762125" y="3079998"/>
                  </a:cubicBezTo>
                  <a:cubicBezTo>
                    <a:pt x="1767245" y="3069759"/>
                    <a:pt x="1776055" y="3061662"/>
                    <a:pt x="1781175" y="3051423"/>
                  </a:cubicBezTo>
                  <a:cubicBezTo>
                    <a:pt x="1785665" y="3042443"/>
                    <a:pt x="1786210" y="3031828"/>
                    <a:pt x="1790700" y="3022848"/>
                  </a:cubicBezTo>
                  <a:cubicBezTo>
                    <a:pt x="1795820" y="3012609"/>
                    <a:pt x="1804630" y="3004512"/>
                    <a:pt x="1809750" y="2994273"/>
                  </a:cubicBezTo>
                  <a:cubicBezTo>
                    <a:pt x="1849185" y="2915403"/>
                    <a:pt x="1783730" y="3019015"/>
                    <a:pt x="1838325" y="2937123"/>
                  </a:cubicBezTo>
                  <a:cubicBezTo>
                    <a:pt x="1848014" y="2898368"/>
                    <a:pt x="1845553" y="2896501"/>
                    <a:pt x="1866900" y="2860923"/>
                  </a:cubicBezTo>
                  <a:cubicBezTo>
                    <a:pt x="1878680" y="2841290"/>
                    <a:pt x="1897760" y="2825493"/>
                    <a:pt x="1905000" y="2803773"/>
                  </a:cubicBezTo>
                  <a:lnTo>
                    <a:pt x="1933575" y="2718048"/>
                  </a:lnTo>
                  <a:cubicBezTo>
                    <a:pt x="1936750" y="2708523"/>
                    <a:pt x="1938610" y="2698453"/>
                    <a:pt x="1943100" y="2689473"/>
                  </a:cubicBezTo>
                  <a:lnTo>
                    <a:pt x="1962150" y="2651373"/>
                  </a:lnTo>
                  <a:cubicBezTo>
                    <a:pt x="1965325" y="2632323"/>
                    <a:pt x="1968738" y="2613311"/>
                    <a:pt x="1971675" y="2594223"/>
                  </a:cubicBezTo>
                  <a:cubicBezTo>
                    <a:pt x="1975089" y="2572033"/>
                    <a:pt x="1976152" y="2549424"/>
                    <a:pt x="1981200" y="2527548"/>
                  </a:cubicBezTo>
                  <a:cubicBezTo>
                    <a:pt x="1985715" y="2507982"/>
                    <a:pt x="1993900" y="2489448"/>
                    <a:pt x="2000250" y="2470398"/>
                  </a:cubicBezTo>
                  <a:cubicBezTo>
                    <a:pt x="2003425" y="2460873"/>
                    <a:pt x="2004206" y="2450177"/>
                    <a:pt x="2009775" y="2441823"/>
                  </a:cubicBezTo>
                  <a:lnTo>
                    <a:pt x="2028825" y="2413248"/>
                  </a:lnTo>
                  <a:cubicBezTo>
                    <a:pt x="2035175" y="2387848"/>
                    <a:pt x="2046133" y="2363172"/>
                    <a:pt x="2047875" y="2337048"/>
                  </a:cubicBezTo>
                  <a:cubicBezTo>
                    <a:pt x="2053415" y="2253947"/>
                    <a:pt x="2049756" y="2215224"/>
                    <a:pt x="2066925" y="2146548"/>
                  </a:cubicBezTo>
                  <a:cubicBezTo>
                    <a:pt x="2069360" y="2136808"/>
                    <a:pt x="2073275" y="2127498"/>
                    <a:pt x="2076450" y="2117973"/>
                  </a:cubicBezTo>
                  <a:cubicBezTo>
                    <a:pt x="2082294" y="2047840"/>
                    <a:pt x="2080605" y="2015628"/>
                    <a:pt x="2095500" y="1956048"/>
                  </a:cubicBezTo>
                  <a:cubicBezTo>
                    <a:pt x="2110388" y="1896498"/>
                    <a:pt x="2097469" y="1958762"/>
                    <a:pt x="2124075" y="1898898"/>
                  </a:cubicBezTo>
                  <a:cubicBezTo>
                    <a:pt x="2132230" y="1880548"/>
                    <a:pt x="2136775" y="1860798"/>
                    <a:pt x="2143125" y="1841748"/>
                  </a:cubicBezTo>
                  <a:lnTo>
                    <a:pt x="2152650" y="1813173"/>
                  </a:lnTo>
                  <a:cubicBezTo>
                    <a:pt x="2155825" y="1803648"/>
                    <a:pt x="2156606" y="1792952"/>
                    <a:pt x="2162175" y="1784598"/>
                  </a:cubicBezTo>
                  <a:lnTo>
                    <a:pt x="2200275" y="1727448"/>
                  </a:lnTo>
                  <a:cubicBezTo>
                    <a:pt x="2202517" y="1718480"/>
                    <a:pt x="2213114" y="1671953"/>
                    <a:pt x="2219325" y="1660773"/>
                  </a:cubicBezTo>
                  <a:cubicBezTo>
                    <a:pt x="2230444" y="1640759"/>
                    <a:pt x="2250185" y="1625343"/>
                    <a:pt x="2257425" y="1603623"/>
                  </a:cubicBezTo>
                  <a:cubicBezTo>
                    <a:pt x="2270570" y="1564188"/>
                    <a:pt x="2258596" y="1580617"/>
                    <a:pt x="2295525" y="1555998"/>
                  </a:cubicBezTo>
                  <a:lnTo>
                    <a:pt x="2333625" y="1498848"/>
                  </a:lnTo>
                  <a:cubicBezTo>
                    <a:pt x="2339975" y="1489323"/>
                    <a:pt x="2343150" y="1476623"/>
                    <a:pt x="2352675" y="1470273"/>
                  </a:cubicBezTo>
                  <a:lnTo>
                    <a:pt x="2381250" y="1451223"/>
                  </a:lnTo>
                  <a:cubicBezTo>
                    <a:pt x="2387600" y="1441698"/>
                    <a:pt x="2395180" y="1432887"/>
                    <a:pt x="2400300" y="1422648"/>
                  </a:cubicBezTo>
                  <a:cubicBezTo>
                    <a:pt x="2404790" y="1413668"/>
                    <a:pt x="2403553" y="1401913"/>
                    <a:pt x="2409825" y="1394073"/>
                  </a:cubicBezTo>
                  <a:cubicBezTo>
                    <a:pt x="2416976" y="1385134"/>
                    <a:pt x="2428875" y="1381373"/>
                    <a:pt x="2438400" y="1375023"/>
                  </a:cubicBezTo>
                  <a:cubicBezTo>
                    <a:pt x="2492995" y="1293131"/>
                    <a:pt x="2427540" y="1396743"/>
                    <a:pt x="2466975" y="1317873"/>
                  </a:cubicBezTo>
                  <a:cubicBezTo>
                    <a:pt x="2472095" y="1307634"/>
                    <a:pt x="2480905" y="1299537"/>
                    <a:pt x="2486025" y="1289298"/>
                  </a:cubicBezTo>
                  <a:cubicBezTo>
                    <a:pt x="2490515" y="1280318"/>
                    <a:pt x="2491060" y="1269703"/>
                    <a:pt x="2495550" y="1260723"/>
                  </a:cubicBezTo>
                  <a:cubicBezTo>
                    <a:pt x="2519819" y="1212184"/>
                    <a:pt x="2521363" y="1248719"/>
                    <a:pt x="2533650" y="1174998"/>
                  </a:cubicBezTo>
                  <a:cubicBezTo>
                    <a:pt x="2536825" y="1155948"/>
                    <a:pt x="2540780" y="1137012"/>
                    <a:pt x="2543175" y="1117848"/>
                  </a:cubicBezTo>
                  <a:cubicBezTo>
                    <a:pt x="2547133" y="1086186"/>
                    <a:pt x="2546820" y="1053960"/>
                    <a:pt x="2552700" y="1022598"/>
                  </a:cubicBezTo>
                  <a:cubicBezTo>
                    <a:pt x="2556401" y="1002861"/>
                    <a:pt x="2565400" y="984498"/>
                    <a:pt x="2571750" y="965448"/>
                  </a:cubicBezTo>
                  <a:cubicBezTo>
                    <a:pt x="2580828" y="938213"/>
                    <a:pt x="2584820" y="928673"/>
                    <a:pt x="2590800" y="898773"/>
                  </a:cubicBezTo>
                  <a:cubicBezTo>
                    <a:pt x="2601098" y="847281"/>
                    <a:pt x="2596575" y="847771"/>
                    <a:pt x="2609850" y="803523"/>
                  </a:cubicBezTo>
                  <a:cubicBezTo>
                    <a:pt x="2615620" y="784289"/>
                    <a:pt x="2617761" y="763081"/>
                    <a:pt x="2628900" y="746373"/>
                  </a:cubicBezTo>
                  <a:cubicBezTo>
                    <a:pt x="2662436" y="696070"/>
                    <a:pt x="2630916" y="736481"/>
                    <a:pt x="2686050" y="689223"/>
                  </a:cubicBezTo>
                  <a:cubicBezTo>
                    <a:pt x="2705266" y="672752"/>
                    <a:pt x="2718250" y="650954"/>
                    <a:pt x="2743200" y="641598"/>
                  </a:cubicBezTo>
                  <a:cubicBezTo>
                    <a:pt x="2758359" y="635914"/>
                    <a:pt x="2774950" y="635248"/>
                    <a:pt x="2790825" y="632073"/>
                  </a:cubicBezTo>
                  <a:cubicBezTo>
                    <a:pt x="2797175" y="622548"/>
                    <a:pt x="2800936" y="610649"/>
                    <a:pt x="2809875" y="603498"/>
                  </a:cubicBezTo>
                  <a:cubicBezTo>
                    <a:pt x="2817715" y="597226"/>
                    <a:pt x="2829470" y="598463"/>
                    <a:pt x="2838450" y="593973"/>
                  </a:cubicBezTo>
                  <a:cubicBezTo>
                    <a:pt x="2848689" y="588853"/>
                    <a:pt x="2858469" y="582528"/>
                    <a:pt x="2867025" y="574923"/>
                  </a:cubicBezTo>
                  <a:cubicBezTo>
                    <a:pt x="2887161" y="557025"/>
                    <a:pt x="2908011" y="539326"/>
                    <a:pt x="2924175" y="517773"/>
                  </a:cubicBezTo>
                  <a:cubicBezTo>
                    <a:pt x="2933700" y="505073"/>
                    <a:pt x="2943523" y="492591"/>
                    <a:pt x="2952750" y="479673"/>
                  </a:cubicBezTo>
                  <a:cubicBezTo>
                    <a:pt x="2959404" y="470358"/>
                    <a:pt x="2962861" y="458249"/>
                    <a:pt x="2971800" y="451098"/>
                  </a:cubicBezTo>
                  <a:cubicBezTo>
                    <a:pt x="2979640" y="444826"/>
                    <a:pt x="2990850" y="444748"/>
                    <a:pt x="3000375" y="441573"/>
                  </a:cubicBezTo>
                  <a:cubicBezTo>
                    <a:pt x="3009900" y="432048"/>
                    <a:pt x="3018317" y="421268"/>
                    <a:pt x="3028950" y="412998"/>
                  </a:cubicBezTo>
                  <a:cubicBezTo>
                    <a:pt x="3047022" y="398942"/>
                    <a:pt x="3067050" y="387598"/>
                    <a:pt x="3086100" y="374898"/>
                  </a:cubicBezTo>
                  <a:cubicBezTo>
                    <a:pt x="3095625" y="368548"/>
                    <a:pt x="3106580" y="363943"/>
                    <a:pt x="3114675" y="355848"/>
                  </a:cubicBezTo>
                  <a:cubicBezTo>
                    <a:pt x="3124200" y="346323"/>
                    <a:pt x="3132617" y="335543"/>
                    <a:pt x="3143250" y="327273"/>
                  </a:cubicBezTo>
                  <a:cubicBezTo>
                    <a:pt x="3161322" y="313217"/>
                    <a:pt x="3181350" y="301873"/>
                    <a:pt x="3200400" y="289173"/>
                  </a:cubicBezTo>
                  <a:cubicBezTo>
                    <a:pt x="3209925" y="282823"/>
                    <a:pt x="3220880" y="278218"/>
                    <a:pt x="3228975" y="270123"/>
                  </a:cubicBezTo>
                  <a:cubicBezTo>
                    <a:pt x="3250041" y="249057"/>
                    <a:pt x="3263339" y="239495"/>
                    <a:pt x="3276600" y="212973"/>
                  </a:cubicBezTo>
                  <a:cubicBezTo>
                    <a:pt x="3281090" y="203993"/>
                    <a:pt x="3280556" y="192752"/>
                    <a:pt x="3286125" y="184398"/>
                  </a:cubicBezTo>
                  <a:cubicBezTo>
                    <a:pt x="3328256" y="121201"/>
                    <a:pt x="3302587" y="189574"/>
                    <a:pt x="3333750" y="127248"/>
                  </a:cubicBezTo>
                  <a:cubicBezTo>
                    <a:pt x="3373185" y="48378"/>
                    <a:pt x="3307730" y="151990"/>
                    <a:pt x="3362325" y="70098"/>
                  </a:cubicBezTo>
                  <a:cubicBezTo>
                    <a:pt x="3387575" y="-81401"/>
                    <a:pt x="3364687" y="59714"/>
                    <a:pt x="3362325" y="60573"/>
                  </a:cubicBezTo>
                  <a:cubicBezTo>
                    <a:pt x="3332338" y="71477"/>
                    <a:pt x="3298925" y="52978"/>
                    <a:pt x="3267075" y="51048"/>
                  </a:cubicBezTo>
                  <a:cubicBezTo>
                    <a:pt x="3194115" y="46626"/>
                    <a:pt x="3090862" y="43111"/>
                    <a:pt x="3048000" y="51048"/>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7672966">
              <a:off x="3428589" y="4437662"/>
              <a:ext cx="3111281" cy="369332"/>
            </a:xfrm>
            <a:prstGeom prst="rect">
              <a:avLst/>
            </a:prstGeom>
            <a:noFill/>
          </p:spPr>
          <p:txBody>
            <a:bodyPr wrap="square" rtlCol="0">
              <a:spAutoFit/>
            </a:bodyPr>
            <a:lstStyle/>
            <a:p>
              <a:r>
                <a:rPr lang="en-US" dirty="0" smtClean="0"/>
                <a:t>Sunday Mountain cleavage belt</a:t>
              </a:r>
              <a:endParaRPr lang="en-US" dirty="0"/>
            </a:p>
          </p:txBody>
        </p:sp>
      </p:grpSp>
    </p:spTree>
    <p:extLst>
      <p:ext uri="{BB962C8B-B14F-4D97-AF65-F5344CB8AC3E}">
        <p14:creationId xmlns:p14="http://schemas.microsoft.com/office/powerpoint/2010/main" val="23525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9630"/>
          <a:stretch/>
        </p:blipFill>
        <p:spPr>
          <a:xfrm>
            <a:off x="848260" y="-1"/>
            <a:ext cx="10520798" cy="685800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4634" t="1966" r="7754" b="33083"/>
          <a:stretch/>
        </p:blipFill>
        <p:spPr>
          <a:xfrm rot="60000">
            <a:off x="1571085" y="-10087"/>
            <a:ext cx="8849111" cy="6958361"/>
          </a:xfrm>
          <a:prstGeom prst="rect">
            <a:avLst/>
          </a:prstGeom>
        </p:spPr>
      </p:pic>
      <p:sp>
        <p:nvSpPr>
          <p:cNvPr id="4" name="TextBox 3"/>
          <p:cNvSpPr txBox="1"/>
          <p:nvPr/>
        </p:nvSpPr>
        <p:spPr>
          <a:xfrm>
            <a:off x="6478860" y="2810107"/>
            <a:ext cx="3389970" cy="1384995"/>
          </a:xfrm>
          <a:prstGeom prst="rect">
            <a:avLst/>
          </a:prstGeom>
          <a:solidFill>
            <a:schemeClr val="bg1"/>
          </a:solidFill>
        </p:spPr>
        <p:txBody>
          <a:bodyPr wrap="square" rtlCol="0">
            <a:spAutoFit/>
          </a:bodyPr>
          <a:lstStyle/>
          <a:p>
            <a:pPr algn="ctr"/>
            <a:r>
              <a:rPr lang="en-US" sz="2800" b="1" dirty="0" smtClean="0"/>
              <a:t>Northey Hill “line”</a:t>
            </a:r>
          </a:p>
          <a:p>
            <a:pPr algn="ctr"/>
            <a:r>
              <a:rPr lang="en-US" sz="2800" b="1" dirty="0" smtClean="0"/>
              <a:t>Orfordville, NH</a:t>
            </a:r>
          </a:p>
          <a:p>
            <a:pPr algn="ctr"/>
            <a:r>
              <a:rPr lang="en-US" sz="2800" b="1" dirty="0" smtClean="0"/>
              <a:t>(after Orange, 1985)</a:t>
            </a:r>
            <a:endParaRPr lang="en-US" sz="2800" b="1" dirty="0"/>
          </a:p>
        </p:txBody>
      </p:sp>
    </p:spTree>
    <p:extLst>
      <p:ext uri="{BB962C8B-B14F-4D97-AF65-F5344CB8AC3E}">
        <p14:creationId xmlns:p14="http://schemas.microsoft.com/office/powerpoint/2010/main" val="1637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p:cNvSpPr txBox="1"/>
          <p:nvPr/>
        </p:nvSpPr>
        <p:spPr>
          <a:xfrm>
            <a:off x="1602793" y="4251558"/>
            <a:ext cx="1562519" cy="276999"/>
          </a:xfrm>
          <a:prstGeom prst="rect">
            <a:avLst/>
          </a:prstGeom>
          <a:noFill/>
        </p:spPr>
        <p:txBody>
          <a:bodyPr wrap="square" rtlCol="0">
            <a:spAutoFit/>
          </a:bodyPr>
          <a:lstStyle/>
          <a:p>
            <a:r>
              <a:rPr lang="en-US" sz="1200" dirty="0" smtClean="0"/>
              <a:t>Monroe thrust</a:t>
            </a:r>
            <a:endParaRPr lang="en-US" sz="1200" dirty="0"/>
          </a:p>
        </p:txBody>
      </p:sp>
      <p:sp>
        <p:nvSpPr>
          <p:cNvPr id="9" name="Rectangle 8"/>
          <p:cNvSpPr/>
          <p:nvPr/>
        </p:nvSpPr>
        <p:spPr>
          <a:xfrm>
            <a:off x="4231958" y="-143899"/>
            <a:ext cx="3692842" cy="70104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980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4610100" y="5593556"/>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7816170" y="-22834"/>
            <a:ext cx="3636417" cy="6858000"/>
            <a:chOff x="4260170" y="-22834"/>
            <a:chExt cx="3636417" cy="6858000"/>
          </a:xfrm>
        </p:grpSpPr>
        <p:grpSp>
          <p:nvGrpSpPr>
            <p:cNvPr id="135" name="Group 134"/>
            <p:cNvGrpSpPr/>
            <p:nvPr/>
          </p:nvGrpSpPr>
          <p:grpSpPr>
            <a:xfrm>
              <a:off x="4260170" y="-22834"/>
              <a:ext cx="3636417" cy="6858000"/>
              <a:chOff x="4260170" y="-22834"/>
              <a:chExt cx="3636417" cy="6858000"/>
            </a:xfrm>
          </p:grpSpPr>
          <p:grpSp>
            <p:nvGrpSpPr>
              <p:cNvPr id="133" name="Group 132"/>
              <p:cNvGrpSpPr/>
              <p:nvPr/>
            </p:nvGrpSpPr>
            <p:grpSpPr>
              <a:xfrm>
                <a:off x="4260170" y="-22834"/>
                <a:ext cx="3636417" cy="6858000"/>
                <a:chOff x="4260170" y="-22834"/>
                <a:chExt cx="3636417" cy="6858000"/>
              </a:xfrm>
            </p:grpSpPr>
            <p:grpSp>
              <p:nvGrpSpPr>
                <p:cNvPr id="128" name="Group 127"/>
                <p:cNvGrpSpPr/>
                <p:nvPr/>
              </p:nvGrpSpPr>
              <p:grpSpPr>
                <a:xfrm>
                  <a:off x="4260170" y="-22834"/>
                  <a:ext cx="3636417" cy="6858000"/>
                  <a:chOff x="4260170" y="-22834"/>
                  <a:chExt cx="3636417" cy="6858000"/>
                </a:xfrm>
              </p:grpSpPr>
              <p:grpSp>
                <p:nvGrpSpPr>
                  <p:cNvPr id="120" name="Group 119"/>
                  <p:cNvGrpSpPr/>
                  <p:nvPr/>
                </p:nvGrpSpPr>
                <p:grpSpPr>
                  <a:xfrm>
                    <a:off x="4260170" y="-22834"/>
                    <a:ext cx="3636417" cy="6858000"/>
                    <a:chOff x="4258741" y="-22834"/>
                    <a:chExt cx="3636417" cy="6858000"/>
                  </a:xfrm>
                </p:grpSpPr>
                <p:grpSp>
                  <p:nvGrpSpPr>
                    <p:cNvPr id="116" name="Group 115"/>
                    <p:cNvGrpSpPr/>
                    <p:nvPr/>
                  </p:nvGrpSpPr>
                  <p:grpSpPr>
                    <a:xfrm>
                      <a:off x="4258741" y="-22834"/>
                      <a:ext cx="3636417" cy="6858000"/>
                      <a:chOff x="4258741" y="-22834"/>
                      <a:chExt cx="3636417" cy="6858000"/>
                    </a:xfrm>
                  </p:grpSpPr>
                  <p:grpSp>
                    <p:nvGrpSpPr>
                      <p:cNvPr id="110" name="Group 109"/>
                      <p:cNvGrpSpPr/>
                      <p:nvPr/>
                    </p:nvGrpSpPr>
                    <p:grpSpPr>
                      <a:xfrm>
                        <a:off x="4258741" y="-22834"/>
                        <a:ext cx="3636417" cy="6858000"/>
                        <a:chOff x="4258741" y="-22834"/>
                        <a:chExt cx="3636417" cy="6858000"/>
                      </a:xfrm>
                    </p:grpSpPr>
                    <p:grpSp>
                      <p:nvGrpSpPr>
                        <p:cNvPr id="74" name="Group 73"/>
                        <p:cNvGrpSpPr/>
                        <p:nvPr/>
                      </p:nvGrpSpPr>
                      <p:grpSpPr>
                        <a:xfrm>
                          <a:off x="4258741" y="-22834"/>
                          <a:ext cx="3636417" cy="6858000"/>
                          <a:chOff x="4258741" y="-22834"/>
                          <a:chExt cx="3636417" cy="6858000"/>
                        </a:xfrm>
                      </p:grpSpPr>
                      <p:grpSp>
                        <p:nvGrpSpPr>
                          <p:cNvPr id="22" name="Group 21"/>
                          <p:cNvGrpSpPr/>
                          <p:nvPr/>
                        </p:nvGrpSpPr>
                        <p:grpSpPr>
                          <a:xfrm>
                            <a:off x="4258741" y="-22834"/>
                            <a:ext cx="3636417" cy="6858000"/>
                            <a:chOff x="4258741" y="-22834"/>
                            <a:chExt cx="3636417" cy="6858000"/>
                          </a:xfrm>
                        </p:grpSpPr>
                        <p:grpSp>
                          <p:nvGrpSpPr>
                            <p:cNvPr id="20" name="Group 19"/>
                            <p:cNvGrpSpPr/>
                            <p:nvPr/>
                          </p:nvGrpSpPr>
                          <p:grpSpPr>
                            <a:xfrm>
                              <a:off x="4258741" y="-22834"/>
                              <a:ext cx="3636417" cy="6858000"/>
                              <a:chOff x="4258741" y="-22834"/>
                              <a:chExt cx="3636417" cy="6858000"/>
                            </a:xfrm>
                          </p:grpSpPr>
                          <p:grpSp>
                            <p:nvGrpSpPr>
                              <p:cNvPr id="19" name="Group 18"/>
                              <p:cNvGrpSpPr/>
                              <p:nvPr/>
                            </p:nvGrpSpPr>
                            <p:grpSpPr>
                              <a:xfrm>
                                <a:off x="4258741" y="-22834"/>
                                <a:ext cx="3636417" cy="6858000"/>
                                <a:chOff x="4258741" y="-22834"/>
                                <a:chExt cx="3636417" cy="6858000"/>
                              </a:xfrm>
                            </p:grpSpPr>
                            <p:grpSp>
                              <p:nvGrpSpPr>
                                <p:cNvPr id="30" name="Group 29"/>
                                <p:cNvGrpSpPr/>
                                <p:nvPr/>
                              </p:nvGrpSpPr>
                              <p:grpSpPr>
                                <a:xfrm>
                                  <a:off x="4258741" y="-22834"/>
                                  <a:ext cx="3636417" cy="6858000"/>
                                  <a:chOff x="4258741" y="-22834"/>
                                  <a:chExt cx="3636417" cy="6858000"/>
                                </a:xfrm>
                              </p:grpSpPr>
                              <p:grpSp>
                                <p:nvGrpSpPr>
                                  <p:cNvPr id="25" name="Group 24"/>
                                  <p:cNvGrpSpPr/>
                                  <p:nvPr/>
                                </p:nvGrpSpPr>
                                <p:grpSpPr>
                                  <a:xfrm>
                                    <a:off x="4258741" y="-22834"/>
                                    <a:ext cx="3636417" cy="6858000"/>
                                    <a:chOff x="4258741" y="-22834"/>
                                    <a:chExt cx="3636417" cy="6858000"/>
                                  </a:xfrm>
                                </p:grpSpPr>
                                <p:grpSp>
                                  <p:nvGrpSpPr>
                                    <p:cNvPr id="15" name="Group 14"/>
                                    <p:cNvGrpSpPr/>
                                    <p:nvPr/>
                                  </p:nvGrpSpPr>
                                  <p:grpSpPr>
                                    <a:xfrm>
                                      <a:off x="4258741" y="-22834"/>
                                      <a:ext cx="3636417" cy="6858000"/>
                                      <a:chOff x="4277791" y="-8546"/>
                                      <a:chExt cx="3636417" cy="6858000"/>
                                    </a:xfrm>
                                  </p:grpSpPr>
                                  <p:grpSp>
                                    <p:nvGrpSpPr>
                                      <p:cNvPr id="13" name="Group 12"/>
                                      <p:cNvGrpSpPr/>
                                      <p:nvPr/>
                                    </p:nvGrpSpPr>
                                    <p:grpSpPr>
                                      <a:xfrm>
                                        <a:off x="4277791" y="-8546"/>
                                        <a:ext cx="3636417" cy="6858000"/>
                                        <a:chOff x="4277791" y="-8546"/>
                                        <a:chExt cx="3636417" cy="6858000"/>
                                      </a:xfrm>
                                    </p:grpSpPr>
                                    <p:grpSp>
                                      <p:nvGrpSpPr>
                                        <p:cNvPr id="8" name="Group 7"/>
                                        <p:cNvGrpSpPr/>
                                        <p:nvPr/>
                                      </p:nvGrpSpPr>
                                      <p:grpSpPr>
                                        <a:xfrm>
                                          <a:off x="4277791" y="-8546"/>
                                          <a:ext cx="3636417" cy="6858000"/>
                                          <a:chOff x="4277791" y="-8546"/>
                                          <a:chExt cx="3636417" cy="6858000"/>
                                        </a:xfrm>
                                      </p:grpSpPr>
                                      <p:grpSp>
                                        <p:nvGrpSpPr>
                                          <p:cNvPr id="6" name="Group 5"/>
                                          <p:cNvGrpSpPr/>
                                          <p:nvPr/>
                                        </p:nvGrpSpPr>
                                        <p:grpSpPr>
                                          <a:xfrm>
                                            <a:off x="4277791" y="-8546"/>
                                            <a:ext cx="3636417" cy="6858000"/>
                                            <a:chOff x="4277791" y="-8546"/>
                                            <a:chExt cx="3636417" cy="6858000"/>
                                          </a:xfrm>
                                        </p:grpSpPr>
                                        <p:grpSp>
                                          <p:nvGrpSpPr>
                                            <p:cNvPr id="4" name="Group 3"/>
                                            <p:cNvGrpSpPr/>
                                            <p:nvPr/>
                                          </p:nvGrpSpPr>
                                          <p:grpSpPr>
                                            <a:xfrm>
                                              <a:off x="4277791" y="-8546"/>
                                              <a:ext cx="3636417" cy="6858000"/>
                                              <a:chOff x="4277791" y="-8546"/>
                                              <a:chExt cx="363641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ln w="28575">
                                                <a:solidFill>
                                                  <a:schemeClr val="bg1"/>
                                                </a:solidFill>
                                              </a:ln>
                                            </p:spPr>
                                          </p:pic>
                                          <p:sp>
                                            <p:nvSpPr>
                                              <p:cNvPr id="3" name="Rectangle 2"/>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6"/>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11"/>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13"/>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23"/>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28"/>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20"/>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Isosceles Triangle 75"/>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Isosceles Triangle 110"/>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Isosceles Triangle 111"/>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Isosceles Triangle 116"/>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Freeform 126"/>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Isosceles Triangle 128"/>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Isosceles Triangle 129"/>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Isosceles Triangle 130"/>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Isosceles Triangle 131"/>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Isosceles Triangle 133"/>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Isosceles Triangle 135"/>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Isosceles Triangle 137"/>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Rectangle 69"/>
          <p:cNvSpPr/>
          <p:nvPr/>
        </p:nvSpPr>
        <p:spPr>
          <a:xfrm>
            <a:off x="2743200" y="4316412"/>
            <a:ext cx="344329" cy="121919"/>
          </a:xfrm>
          <a:prstGeom prst="rect">
            <a:avLst/>
          </a:prstGeom>
          <a:solidFill>
            <a:srgbClr val="CDBC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096970" y="3076705"/>
            <a:ext cx="4917536" cy="2031325"/>
          </a:xfrm>
          <a:prstGeom prst="rect">
            <a:avLst/>
          </a:prstGeom>
          <a:noFill/>
        </p:spPr>
        <p:txBody>
          <a:bodyPr wrap="square" rtlCol="0">
            <a:spAutoFit/>
          </a:bodyPr>
          <a:lstStyle/>
          <a:p>
            <a:endParaRPr lang="en-US" dirty="0" smtClean="0"/>
          </a:p>
          <a:p>
            <a:endParaRPr lang="en-US" dirty="0" smtClean="0"/>
          </a:p>
          <a:p>
            <a:r>
              <a:rPr lang="en-US" dirty="0"/>
              <a:t>Central Maine </a:t>
            </a:r>
            <a:r>
              <a:rPr lang="en-US" dirty="0" smtClean="0"/>
              <a:t>sequence and         Kinsman granite</a:t>
            </a:r>
            <a:endParaRPr lang="en-US" dirty="0"/>
          </a:p>
          <a:p>
            <a:r>
              <a:rPr lang="en-US" dirty="0" smtClean="0"/>
              <a:t>Monadnock sequence and         Bethlehem gneiss</a:t>
            </a:r>
          </a:p>
          <a:p>
            <a:r>
              <a:rPr lang="en-US" dirty="0" smtClean="0"/>
              <a:t>Bronson </a:t>
            </a:r>
            <a:r>
              <a:rPr lang="en-US" dirty="0"/>
              <a:t>Hill </a:t>
            </a:r>
            <a:r>
              <a:rPr lang="en-US" dirty="0" smtClean="0"/>
              <a:t>sequence and Oliverian domes</a:t>
            </a:r>
          </a:p>
          <a:p>
            <a:r>
              <a:rPr lang="en-US" dirty="0" smtClean="0"/>
              <a:t>Vermont </a:t>
            </a:r>
            <a:r>
              <a:rPr lang="en-US" dirty="0"/>
              <a:t>sequence</a:t>
            </a:r>
          </a:p>
          <a:p>
            <a:endParaRPr lang="en-US" dirty="0"/>
          </a:p>
        </p:txBody>
      </p:sp>
      <p:sp>
        <p:nvSpPr>
          <p:cNvPr id="38" name="Rectangle 37"/>
          <p:cNvSpPr/>
          <p:nvPr/>
        </p:nvSpPr>
        <p:spPr>
          <a:xfrm>
            <a:off x="2743200" y="3752009"/>
            <a:ext cx="347601" cy="121919"/>
          </a:xfrm>
          <a:prstGeom prst="rect">
            <a:avLst/>
          </a:prstGeom>
          <a:solidFill>
            <a:srgbClr val="25C6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2743200" y="4031409"/>
            <a:ext cx="347601" cy="121919"/>
          </a:xfrm>
          <a:prstGeom prst="rect">
            <a:avLst/>
          </a:prstGeom>
          <a:solidFill>
            <a:srgbClr val="A7C7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2743200" y="4564809"/>
            <a:ext cx="347601" cy="121919"/>
          </a:xfrm>
          <a:prstGeom prst="rect">
            <a:avLst/>
          </a:prstGeom>
          <a:solidFill>
            <a:srgbClr val="4794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821534" y="3668185"/>
            <a:ext cx="1562519" cy="276999"/>
          </a:xfrm>
          <a:prstGeom prst="rect">
            <a:avLst/>
          </a:prstGeom>
          <a:noFill/>
        </p:spPr>
        <p:txBody>
          <a:bodyPr wrap="square" rtlCol="0">
            <a:spAutoFit/>
          </a:bodyPr>
          <a:lstStyle/>
          <a:p>
            <a:r>
              <a:rPr lang="en-US" sz="1200" dirty="0" smtClean="0"/>
              <a:t>Chesham Pond thrust</a:t>
            </a:r>
            <a:endParaRPr lang="en-US" sz="1200" dirty="0"/>
          </a:p>
        </p:txBody>
      </p:sp>
      <p:sp>
        <p:nvSpPr>
          <p:cNvPr id="88" name="TextBox 87"/>
          <p:cNvSpPr txBox="1"/>
          <p:nvPr/>
        </p:nvSpPr>
        <p:spPr>
          <a:xfrm>
            <a:off x="349207" y="3984913"/>
            <a:ext cx="2467059" cy="276999"/>
          </a:xfrm>
          <a:prstGeom prst="rect">
            <a:avLst/>
          </a:prstGeom>
          <a:noFill/>
        </p:spPr>
        <p:txBody>
          <a:bodyPr wrap="square" rtlCol="0">
            <a:spAutoFit/>
          </a:bodyPr>
          <a:lstStyle/>
          <a:p>
            <a:r>
              <a:rPr lang="en-US" sz="1200" dirty="0" smtClean="0"/>
              <a:t>Brennan Hill thrust/Fall Mtn. nappe</a:t>
            </a:r>
            <a:endParaRPr lang="en-US" sz="1200" dirty="0"/>
          </a:p>
        </p:txBody>
      </p:sp>
      <p:cxnSp>
        <p:nvCxnSpPr>
          <p:cNvPr id="57" name="Straight Arrow Connector 56"/>
          <p:cNvCxnSpPr/>
          <p:nvPr/>
        </p:nvCxnSpPr>
        <p:spPr>
          <a:xfrm flipH="1">
            <a:off x="2469423" y="4497907"/>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090458" y="4238464"/>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1793934" y="3928902"/>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919196" y="3758312"/>
            <a:ext cx="347601" cy="121919"/>
          </a:xfrm>
          <a:prstGeom prst="rect">
            <a:avLst/>
          </a:prstGeom>
          <a:solidFill>
            <a:srgbClr val="DD832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5722536" y="4034490"/>
            <a:ext cx="347601" cy="121919"/>
          </a:xfrm>
          <a:prstGeom prst="rect">
            <a:avLst/>
          </a:prstGeom>
          <a:solidFill>
            <a:srgbClr val="FDA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8371867" y="6601460"/>
            <a:ext cx="1226952" cy="263684"/>
          </a:xfrm>
          <a:custGeom>
            <a:avLst/>
            <a:gdLst>
              <a:gd name="connsiteX0" fmla="*/ 1131702 w 1226952"/>
              <a:gd name="connsiteY0" fmla="*/ 56515 h 263684"/>
              <a:gd name="connsiteX1" fmla="*/ 1131702 w 1226952"/>
              <a:gd name="connsiteY1" fmla="*/ 56515 h 263684"/>
              <a:gd name="connsiteX2" fmla="*/ 1107889 w 1226952"/>
              <a:gd name="connsiteY2" fmla="*/ 39846 h 263684"/>
              <a:gd name="connsiteX3" fmla="*/ 917389 w 1226952"/>
              <a:gd name="connsiteY3" fmla="*/ 30321 h 263684"/>
              <a:gd name="connsiteX4" fmla="*/ 895958 w 1226952"/>
              <a:gd name="connsiteY4" fmla="*/ 25559 h 263684"/>
              <a:gd name="connsiteX5" fmla="*/ 881671 w 1226952"/>
              <a:gd name="connsiteY5" fmla="*/ 20796 h 263684"/>
              <a:gd name="connsiteX6" fmla="*/ 798327 w 1226952"/>
              <a:gd name="connsiteY6" fmla="*/ 23178 h 263684"/>
              <a:gd name="connsiteX7" fmla="*/ 403039 w 1226952"/>
              <a:gd name="connsiteY7" fmla="*/ 18415 h 263684"/>
              <a:gd name="connsiteX8" fmla="*/ 386371 w 1226952"/>
              <a:gd name="connsiteY8" fmla="*/ 16034 h 263684"/>
              <a:gd name="connsiteX9" fmla="*/ 362558 w 1226952"/>
              <a:gd name="connsiteY9" fmla="*/ 13653 h 263684"/>
              <a:gd name="connsiteX10" fmla="*/ 298264 w 1226952"/>
              <a:gd name="connsiteY10" fmla="*/ 4128 h 263684"/>
              <a:gd name="connsiteX11" fmla="*/ 112527 w 1226952"/>
              <a:gd name="connsiteY11" fmla="*/ 1746 h 263684"/>
              <a:gd name="connsiteX12" fmla="*/ 5371 w 1226952"/>
              <a:gd name="connsiteY12" fmla="*/ 4128 h 263684"/>
              <a:gd name="connsiteX13" fmla="*/ 608 w 1226952"/>
              <a:gd name="connsiteY13" fmla="*/ 27940 h 263684"/>
              <a:gd name="connsiteX14" fmla="*/ 2989 w 1226952"/>
              <a:gd name="connsiteY14" fmla="*/ 106521 h 263684"/>
              <a:gd name="connsiteX15" fmla="*/ 5371 w 1226952"/>
              <a:gd name="connsiteY15" fmla="*/ 116046 h 263684"/>
              <a:gd name="connsiteX16" fmla="*/ 7752 w 1226952"/>
              <a:gd name="connsiteY16" fmla="*/ 135096 h 263684"/>
              <a:gd name="connsiteX17" fmla="*/ 12514 w 1226952"/>
              <a:gd name="connsiteY17" fmla="*/ 170815 h 263684"/>
              <a:gd name="connsiteX18" fmla="*/ 14896 w 1226952"/>
              <a:gd name="connsiteY18" fmla="*/ 211296 h 263684"/>
              <a:gd name="connsiteX19" fmla="*/ 17277 w 1226952"/>
              <a:gd name="connsiteY19" fmla="*/ 220821 h 263684"/>
              <a:gd name="connsiteX20" fmla="*/ 22039 w 1226952"/>
              <a:gd name="connsiteY20" fmla="*/ 256540 h 263684"/>
              <a:gd name="connsiteX21" fmla="*/ 24421 w 1226952"/>
              <a:gd name="connsiteY21" fmla="*/ 263684 h 263684"/>
              <a:gd name="connsiteX22" fmla="*/ 29183 w 1226952"/>
              <a:gd name="connsiteY22" fmla="*/ 249396 h 263684"/>
              <a:gd name="connsiteX23" fmla="*/ 31564 w 1226952"/>
              <a:gd name="connsiteY23" fmla="*/ 242253 h 263684"/>
              <a:gd name="connsiteX24" fmla="*/ 38708 w 1226952"/>
              <a:gd name="connsiteY24" fmla="*/ 239871 h 263684"/>
              <a:gd name="connsiteX25" fmla="*/ 124433 w 1226952"/>
              <a:gd name="connsiteY25" fmla="*/ 242253 h 263684"/>
              <a:gd name="connsiteX26" fmla="*/ 131577 w 1226952"/>
              <a:gd name="connsiteY26" fmla="*/ 244634 h 263684"/>
              <a:gd name="connsiteX27" fmla="*/ 286358 w 1226952"/>
              <a:gd name="connsiteY27" fmla="*/ 247015 h 263684"/>
              <a:gd name="connsiteX28" fmla="*/ 1179327 w 1226952"/>
              <a:gd name="connsiteY28" fmla="*/ 244634 h 263684"/>
              <a:gd name="connsiteX29" fmla="*/ 1191233 w 1226952"/>
              <a:gd name="connsiteY29" fmla="*/ 242253 h 263684"/>
              <a:gd name="connsiteX30" fmla="*/ 1205521 w 1226952"/>
              <a:gd name="connsiteY30" fmla="*/ 237490 h 263684"/>
              <a:gd name="connsiteX31" fmla="*/ 1210283 w 1226952"/>
              <a:gd name="connsiteY31" fmla="*/ 230346 h 263684"/>
              <a:gd name="connsiteX32" fmla="*/ 1217427 w 1226952"/>
              <a:gd name="connsiteY32" fmla="*/ 225584 h 263684"/>
              <a:gd name="connsiteX33" fmla="*/ 1224571 w 1226952"/>
              <a:gd name="connsiteY33" fmla="*/ 204153 h 263684"/>
              <a:gd name="connsiteX34" fmla="*/ 1226952 w 1226952"/>
              <a:gd name="connsiteY34" fmla="*/ 197009 h 263684"/>
              <a:gd name="connsiteX35" fmla="*/ 1222189 w 1226952"/>
              <a:gd name="connsiteY35" fmla="*/ 113665 h 263684"/>
              <a:gd name="connsiteX36" fmla="*/ 1219808 w 1226952"/>
              <a:gd name="connsiteY36" fmla="*/ 106521 h 263684"/>
              <a:gd name="connsiteX37" fmla="*/ 1215046 w 1226952"/>
              <a:gd name="connsiteY37" fmla="*/ 96996 h 263684"/>
              <a:gd name="connsiteX38" fmla="*/ 1207902 w 1226952"/>
              <a:gd name="connsiteY38" fmla="*/ 82709 h 263684"/>
              <a:gd name="connsiteX39" fmla="*/ 1186471 w 1226952"/>
              <a:gd name="connsiteY39" fmla="*/ 73184 h 263684"/>
              <a:gd name="connsiteX40" fmla="*/ 1165039 w 1226952"/>
              <a:gd name="connsiteY40" fmla="*/ 68421 h 263684"/>
              <a:gd name="connsiteX41" fmla="*/ 1150752 w 1226952"/>
              <a:gd name="connsiteY41" fmla="*/ 63659 h 263684"/>
              <a:gd name="connsiteX42" fmla="*/ 1131702 w 1226952"/>
              <a:gd name="connsiteY42" fmla="*/ 56515 h 2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26952" h="263684">
                <a:moveTo>
                  <a:pt x="1131702" y="56515"/>
                </a:moveTo>
                <a:lnTo>
                  <a:pt x="1131702" y="56515"/>
                </a:lnTo>
                <a:cubicBezTo>
                  <a:pt x="1123764" y="50959"/>
                  <a:pt x="1117081" y="42910"/>
                  <a:pt x="1107889" y="39846"/>
                </a:cubicBezTo>
                <a:cubicBezTo>
                  <a:pt x="1037858" y="16504"/>
                  <a:pt x="1098620" y="35220"/>
                  <a:pt x="917389" y="30321"/>
                </a:cubicBezTo>
                <a:cubicBezTo>
                  <a:pt x="910596" y="28962"/>
                  <a:pt x="902680" y="27576"/>
                  <a:pt x="895958" y="25559"/>
                </a:cubicBezTo>
                <a:cubicBezTo>
                  <a:pt x="891150" y="24116"/>
                  <a:pt x="881671" y="20796"/>
                  <a:pt x="881671" y="20796"/>
                </a:cubicBezTo>
                <a:cubicBezTo>
                  <a:pt x="853890" y="21590"/>
                  <a:pt x="826120" y="23178"/>
                  <a:pt x="798327" y="23178"/>
                </a:cubicBezTo>
                <a:cubicBezTo>
                  <a:pt x="553859" y="23178"/>
                  <a:pt x="565964" y="22940"/>
                  <a:pt x="403039" y="18415"/>
                </a:cubicBezTo>
                <a:cubicBezTo>
                  <a:pt x="397483" y="17621"/>
                  <a:pt x="391945" y="16690"/>
                  <a:pt x="386371" y="16034"/>
                </a:cubicBezTo>
                <a:cubicBezTo>
                  <a:pt x="378448" y="15102"/>
                  <a:pt x="370442" y="14866"/>
                  <a:pt x="362558" y="13653"/>
                </a:cubicBezTo>
                <a:cubicBezTo>
                  <a:pt x="333856" y="9237"/>
                  <a:pt x="325103" y="4731"/>
                  <a:pt x="298264" y="4128"/>
                </a:cubicBezTo>
                <a:lnTo>
                  <a:pt x="112527" y="1746"/>
                </a:lnTo>
                <a:cubicBezTo>
                  <a:pt x="76808" y="2540"/>
                  <a:pt x="40158" y="-4014"/>
                  <a:pt x="5371" y="4128"/>
                </a:cubicBezTo>
                <a:cubicBezTo>
                  <a:pt x="-2511" y="5973"/>
                  <a:pt x="608" y="27940"/>
                  <a:pt x="608" y="27940"/>
                </a:cubicBezTo>
                <a:cubicBezTo>
                  <a:pt x="1402" y="54134"/>
                  <a:pt x="1574" y="80354"/>
                  <a:pt x="2989" y="106521"/>
                </a:cubicBezTo>
                <a:cubicBezTo>
                  <a:pt x="3166" y="109789"/>
                  <a:pt x="4833" y="112818"/>
                  <a:pt x="5371" y="116046"/>
                </a:cubicBezTo>
                <a:cubicBezTo>
                  <a:pt x="6423" y="122358"/>
                  <a:pt x="6779" y="128771"/>
                  <a:pt x="7752" y="135096"/>
                </a:cubicBezTo>
                <a:cubicBezTo>
                  <a:pt x="11837" y="161651"/>
                  <a:pt x="9455" y="129523"/>
                  <a:pt x="12514" y="170815"/>
                </a:cubicBezTo>
                <a:cubicBezTo>
                  <a:pt x="13513" y="184295"/>
                  <a:pt x="13614" y="197840"/>
                  <a:pt x="14896" y="211296"/>
                </a:cubicBezTo>
                <a:cubicBezTo>
                  <a:pt x="15206" y="214554"/>
                  <a:pt x="16739" y="217593"/>
                  <a:pt x="17277" y="220821"/>
                </a:cubicBezTo>
                <a:cubicBezTo>
                  <a:pt x="19013" y="231236"/>
                  <a:pt x="19930" y="245994"/>
                  <a:pt x="22039" y="256540"/>
                </a:cubicBezTo>
                <a:cubicBezTo>
                  <a:pt x="22531" y="259001"/>
                  <a:pt x="23627" y="261303"/>
                  <a:pt x="24421" y="263684"/>
                </a:cubicBezTo>
                <a:lnTo>
                  <a:pt x="29183" y="249396"/>
                </a:lnTo>
                <a:cubicBezTo>
                  <a:pt x="29977" y="247015"/>
                  <a:pt x="29183" y="243047"/>
                  <a:pt x="31564" y="242253"/>
                </a:cubicBezTo>
                <a:lnTo>
                  <a:pt x="38708" y="239871"/>
                </a:lnTo>
                <a:cubicBezTo>
                  <a:pt x="67283" y="240665"/>
                  <a:pt x="95884" y="240789"/>
                  <a:pt x="124433" y="242253"/>
                </a:cubicBezTo>
                <a:cubicBezTo>
                  <a:pt x="126940" y="242382"/>
                  <a:pt x="129068" y="244560"/>
                  <a:pt x="131577" y="244634"/>
                </a:cubicBezTo>
                <a:cubicBezTo>
                  <a:pt x="183154" y="246151"/>
                  <a:pt x="234764" y="246221"/>
                  <a:pt x="286358" y="247015"/>
                </a:cubicBezTo>
                <a:lnTo>
                  <a:pt x="1179327" y="244634"/>
                </a:lnTo>
                <a:cubicBezTo>
                  <a:pt x="1183374" y="244613"/>
                  <a:pt x="1187328" y="243318"/>
                  <a:pt x="1191233" y="242253"/>
                </a:cubicBezTo>
                <a:cubicBezTo>
                  <a:pt x="1196076" y="240932"/>
                  <a:pt x="1205521" y="237490"/>
                  <a:pt x="1205521" y="237490"/>
                </a:cubicBezTo>
                <a:cubicBezTo>
                  <a:pt x="1207108" y="235109"/>
                  <a:pt x="1208259" y="232370"/>
                  <a:pt x="1210283" y="230346"/>
                </a:cubicBezTo>
                <a:cubicBezTo>
                  <a:pt x="1212307" y="228322"/>
                  <a:pt x="1216057" y="228096"/>
                  <a:pt x="1217427" y="225584"/>
                </a:cubicBezTo>
                <a:cubicBezTo>
                  <a:pt x="1221033" y="218973"/>
                  <a:pt x="1222190" y="211297"/>
                  <a:pt x="1224571" y="204153"/>
                </a:cubicBezTo>
                <a:lnTo>
                  <a:pt x="1226952" y="197009"/>
                </a:lnTo>
                <a:cubicBezTo>
                  <a:pt x="1225364" y="169228"/>
                  <a:pt x="1224379" y="141405"/>
                  <a:pt x="1222189" y="113665"/>
                </a:cubicBezTo>
                <a:cubicBezTo>
                  <a:pt x="1221991" y="111163"/>
                  <a:pt x="1220797" y="108828"/>
                  <a:pt x="1219808" y="106521"/>
                </a:cubicBezTo>
                <a:cubicBezTo>
                  <a:pt x="1218410" y="103258"/>
                  <a:pt x="1216444" y="100259"/>
                  <a:pt x="1215046" y="96996"/>
                </a:cubicBezTo>
                <a:cubicBezTo>
                  <a:pt x="1212142" y="90221"/>
                  <a:pt x="1213619" y="88426"/>
                  <a:pt x="1207902" y="82709"/>
                </a:cubicBezTo>
                <a:cubicBezTo>
                  <a:pt x="1202241" y="77048"/>
                  <a:pt x="1193546" y="75542"/>
                  <a:pt x="1186471" y="73184"/>
                </a:cubicBezTo>
                <a:cubicBezTo>
                  <a:pt x="1166033" y="66372"/>
                  <a:pt x="1198563" y="76802"/>
                  <a:pt x="1165039" y="68421"/>
                </a:cubicBezTo>
                <a:cubicBezTo>
                  <a:pt x="1160169" y="67203"/>
                  <a:pt x="1155622" y="64876"/>
                  <a:pt x="1150752" y="63659"/>
                </a:cubicBezTo>
                <a:lnTo>
                  <a:pt x="1131702" y="565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1735154" y="1940418"/>
            <a:ext cx="4569969" cy="646331"/>
          </a:xfrm>
          <a:prstGeom prst="rect">
            <a:avLst/>
          </a:prstGeom>
          <a:noFill/>
        </p:spPr>
        <p:txBody>
          <a:bodyPr wrap="none" rtlCol="0">
            <a:spAutoFit/>
          </a:bodyPr>
          <a:lstStyle/>
          <a:p>
            <a:r>
              <a:rPr lang="en-US" b="1" dirty="0" smtClean="0"/>
              <a:t>1. Acadian thrust nappes set up conditions for</a:t>
            </a:r>
          </a:p>
          <a:p>
            <a:r>
              <a:rPr lang="en-US" b="1" dirty="0"/>
              <a:t>i</a:t>
            </a:r>
            <a:r>
              <a:rPr lang="en-US" b="1" dirty="0" smtClean="0"/>
              <a:t>nverted metamorphic isograds.</a:t>
            </a:r>
          </a:p>
        </p:txBody>
      </p:sp>
      <p:sp>
        <p:nvSpPr>
          <p:cNvPr id="46" name="Rectangle 45"/>
          <p:cNvSpPr/>
          <p:nvPr/>
        </p:nvSpPr>
        <p:spPr>
          <a:xfrm>
            <a:off x="7615646" y="1129188"/>
            <a:ext cx="1680119" cy="10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354516" y="1477926"/>
            <a:ext cx="3235886" cy="369332"/>
          </a:xfrm>
          <a:prstGeom prst="rect">
            <a:avLst/>
          </a:prstGeom>
          <a:noFill/>
        </p:spPr>
        <p:txBody>
          <a:bodyPr wrap="none" rtlCol="0">
            <a:spAutoFit/>
          </a:bodyPr>
          <a:lstStyle/>
          <a:p>
            <a:r>
              <a:rPr lang="en-US" dirty="0" smtClean="0"/>
              <a:t>Context for the Northey Hill line:</a:t>
            </a:r>
            <a:endParaRPr lang="en-US" dirty="0"/>
          </a:p>
        </p:txBody>
      </p:sp>
    </p:spTree>
    <p:extLst>
      <p:ext uri="{BB962C8B-B14F-4D97-AF65-F5344CB8AC3E}">
        <p14:creationId xmlns:p14="http://schemas.microsoft.com/office/powerpoint/2010/main" val="1571961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634" y="-204087"/>
            <a:ext cx="5672191" cy="7594598"/>
          </a:xfrm>
          <a:prstGeom prst="rect">
            <a:avLst/>
          </a:prstGeom>
        </p:spPr>
      </p:pic>
      <p:sp>
        <p:nvSpPr>
          <p:cNvPr id="2" name="TextBox 1"/>
          <p:cNvSpPr txBox="1"/>
          <p:nvPr/>
        </p:nvSpPr>
        <p:spPr>
          <a:xfrm>
            <a:off x="6856456" y="6471521"/>
            <a:ext cx="1679944" cy="369332"/>
          </a:xfrm>
          <a:prstGeom prst="rect">
            <a:avLst/>
          </a:prstGeom>
          <a:solidFill>
            <a:schemeClr val="bg1"/>
          </a:solidFill>
        </p:spPr>
        <p:txBody>
          <a:bodyPr wrap="square" rtlCol="0">
            <a:spAutoFit/>
          </a:bodyPr>
          <a:lstStyle/>
          <a:p>
            <a:r>
              <a:rPr lang="en-US" dirty="0" smtClean="0"/>
              <a:t>Orange, 1985</a:t>
            </a:r>
            <a:endParaRPr lang="en-US" dirty="0"/>
          </a:p>
        </p:txBody>
      </p:sp>
      <p:sp>
        <p:nvSpPr>
          <p:cNvPr id="8" name="TextBox 7"/>
          <p:cNvSpPr txBox="1"/>
          <p:nvPr/>
        </p:nvSpPr>
        <p:spPr>
          <a:xfrm rot="17474646">
            <a:off x="4180974" y="3350390"/>
            <a:ext cx="1213002" cy="369332"/>
          </a:xfrm>
          <a:prstGeom prst="rect">
            <a:avLst/>
          </a:prstGeom>
          <a:solidFill>
            <a:schemeClr val="bg1"/>
          </a:solidFill>
        </p:spPr>
        <p:txBody>
          <a:bodyPr wrap="square" rtlCol="0">
            <a:spAutoFit/>
          </a:bodyPr>
          <a:lstStyle/>
          <a:p>
            <a:r>
              <a:rPr lang="en-US" b="1" dirty="0" smtClean="0"/>
              <a:t>Staurolite</a:t>
            </a:r>
            <a:endParaRPr lang="en-US" b="1" dirty="0"/>
          </a:p>
        </p:txBody>
      </p:sp>
      <p:sp>
        <p:nvSpPr>
          <p:cNvPr id="20" name="TextBox 19"/>
          <p:cNvSpPr txBox="1"/>
          <p:nvPr/>
        </p:nvSpPr>
        <p:spPr>
          <a:xfrm rot="17142263">
            <a:off x="6744617" y="1021365"/>
            <a:ext cx="1213002" cy="369332"/>
          </a:xfrm>
          <a:prstGeom prst="rect">
            <a:avLst/>
          </a:prstGeom>
          <a:solidFill>
            <a:schemeClr val="bg1"/>
          </a:solidFill>
        </p:spPr>
        <p:txBody>
          <a:bodyPr wrap="square" rtlCol="0">
            <a:spAutoFit/>
          </a:bodyPr>
          <a:lstStyle/>
          <a:p>
            <a:r>
              <a:rPr lang="en-US" b="1" dirty="0" smtClean="0"/>
              <a:t>Staurolite</a:t>
            </a:r>
            <a:endParaRPr lang="en-US" b="1" dirty="0"/>
          </a:p>
        </p:txBody>
      </p:sp>
      <p:sp>
        <p:nvSpPr>
          <p:cNvPr id="21" name="TextBox 20"/>
          <p:cNvSpPr txBox="1"/>
          <p:nvPr/>
        </p:nvSpPr>
        <p:spPr>
          <a:xfrm rot="18320185">
            <a:off x="7766559" y="2288913"/>
            <a:ext cx="1213002" cy="369332"/>
          </a:xfrm>
          <a:prstGeom prst="rect">
            <a:avLst/>
          </a:prstGeom>
          <a:solidFill>
            <a:schemeClr val="bg1"/>
          </a:solidFill>
        </p:spPr>
        <p:txBody>
          <a:bodyPr wrap="square" rtlCol="0">
            <a:spAutoFit/>
          </a:bodyPr>
          <a:lstStyle/>
          <a:p>
            <a:r>
              <a:rPr lang="en-US" b="1" dirty="0" smtClean="0"/>
              <a:t>Sillimanite</a:t>
            </a:r>
            <a:endParaRPr lang="en-US" b="1" dirty="0"/>
          </a:p>
        </p:txBody>
      </p:sp>
      <p:sp>
        <p:nvSpPr>
          <p:cNvPr id="22" name="Rectangle 21"/>
          <p:cNvSpPr/>
          <p:nvPr/>
        </p:nvSpPr>
        <p:spPr>
          <a:xfrm>
            <a:off x="3753189" y="6246048"/>
            <a:ext cx="2990851"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5705070" y="2222343"/>
            <a:ext cx="185967" cy="13907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792730" y="493540"/>
            <a:ext cx="4895385" cy="566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25865" y="1545503"/>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309633" y="215970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55155" y="224082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417344" y="304430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635067" y="262711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776870" y="2650289"/>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825001" y="441874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3844715" y="460241"/>
            <a:ext cx="3374090" cy="5717727"/>
            <a:chOff x="3844715" y="460241"/>
            <a:chExt cx="3374090" cy="5717727"/>
          </a:xfrm>
        </p:grpSpPr>
        <p:sp>
          <p:nvSpPr>
            <p:cNvPr id="23" name="Freeform 22"/>
            <p:cNvSpPr/>
            <p:nvPr/>
          </p:nvSpPr>
          <p:spPr>
            <a:xfrm>
              <a:off x="3844715" y="460241"/>
              <a:ext cx="3374090" cy="5700689"/>
            </a:xfrm>
            <a:custGeom>
              <a:avLst/>
              <a:gdLst>
                <a:gd name="connsiteX0" fmla="*/ 3048000 w 3374090"/>
                <a:gd name="connsiteY0" fmla="*/ 51048 h 5499348"/>
                <a:gd name="connsiteX1" fmla="*/ 3009900 w 3374090"/>
                <a:gd name="connsiteY1" fmla="*/ 98673 h 5499348"/>
                <a:gd name="connsiteX2" fmla="*/ 2990850 w 3374090"/>
                <a:gd name="connsiteY2" fmla="*/ 155823 h 5499348"/>
                <a:gd name="connsiteX3" fmla="*/ 2981325 w 3374090"/>
                <a:gd name="connsiteY3" fmla="*/ 184398 h 5499348"/>
                <a:gd name="connsiteX4" fmla="*/ 2971800 w 3374090"/>
                <a:gd name="connsiteY4" fmla="*/ 222498 h 5499348"/>
                <a:gd name="connsiteX5" fmla="*/ 2905125 w 3374090"/>
                <a:gd name="connsiteY5" fmla="*/ 308223 h 5499348"/>
                <a:gd name="connsiteX6" fmla="*/ 2876550 w 3374090"/>
                <a:gd name="connsiteY6" fmla="*/ 317748 h 5499348"/>
                <a:gd name="connsiteX7" fmla="*/ 2800350 w 3374090"/>
                <a:gd name="connsiteY7" fmla="*/ 403473 h 5499348"/>
                <a:gd name="connsiteX8" fmla="*/ 2781300 w 3374090"/>
                <a:gd name="connsiteY8" fmla="*/ 441573 h 5499348"/>
                <a:gd name="connsiteX9" fmla="*/ 2743200 w 3374090"/>
                <a:gd name="connsiteY9" fmla="*/ 498723 h 5499348"/>
                <a:gd name="connsiteX10" fmla="*/ 2724150 w 3374090"/>
                <a:gd name="connsiteY10" fmla="*/ 536823 h 5499348"/>
                <a:gd name="connsiteX11" fmla="*/ 2695575 w 3374090"/>
                <a:gd name="connsiteY11" fmla="*/ 546348 h 5499348"/>
                <a:gd name="connsiteX12" fmla="*/ 2638425 w 3374090"/>
                <a:gd name="connsiteY12" fmla="*/ 593973 h 5499348"/>
                <a:gd name="connsiteX13" fmla="*/ 2609850 w 3374090"/>
                <a:gd name="connsiteY13" fmla="*/ 603498 h 5499348"/>
                <a:gd name="connsiteX14" fmla="*/ 2524125 w 3374090"/>
                <a:gd name="connsiteY14" fmla="*/ 670173 h 5499348"/>
                <a:gd name="connsiteX15" fmla="*/ 2495550 w 3374090"/>
                <a:gd name="connsiteY15" fmla="*/ 727323 h 5499348"/>
                <a:gd name="connsiteX16" fmla="*/ 2486025 w 3374090"/>
                <a:gd name="connsiteY16" fmla="*/ 755898 h 5499348"/>
                <a:gd name="connsiteX17" fmla="*/ 2466975 w 3374090"/>
                <a:gd name="connsiteY17" fmla="*/ 784473 h 5499348"/>
                <a:gd name="connsiteX18" fmla="*/ 2438400 w 3374090"/>
                <a:gd name="connsiteY18" fmla="*/ 841623 h 5499348"/>
                <a:gd name="connsiteX19" fmla="*/ 2409825 w 3374090"/>
                <a:gd name="connsiteY19" fmla="*/ 908298 h 5499348"/>
                <a:gd name="connsiteX20" fmla="*/ 2390775 w 3374090"/>
                <a:gd name="connsiteY20" fmla="*/ 965448 h 5499348"/>
                <a:gd name="connsiteX21" fmla="*/ 2362200 w 3374090"/>
                <a:gd name="connsiteY21" fmla="*/ 1051173 h 5499348"/>
                <a:gd name="connsiteX22" fmla="*/ 2352675 w 3374090"/>
                <a:gd name="connsiteY22" fmla="*/ 1079748 h 5499348"/>
                <a:gd name="connsiteX23" fmla="*/ 2343150 w 3374090"/>
                <a:gd name="connsiteY23" fmla="*/ 1108323 h 5499348"/>
                <a:gd name="connsiteX24" fmla="*/ 2314575 w 3374090"/>
                <a:gd name="connsiteY24" fmla="*/ 1165473 h 5499348"/>
                <a:gd name="connsiteX25" fmla="*/ 2295525 w 3374090"/>
                <a:gd name="connsiteY25" fmla="*/ 1194048 h 5499348"/>
                <a:gd name="connsiteX26" fmla="*/ 2257425 w 3374090"/>
                <a:gd name="connsiteY26" fmla="*/ 1279773 h 5499348"/>
                <a:gd name="connsiteX27" fmla="*/ 2228850 w 3374090"/>
                <a:gd name="connsiteY27" fmla="*/ 1298823 h 5499348"/>
                <a:gd name="connsiteX28" fmla="*/ 2219325 w 3374090"/>
                <a:gd name="connsiteY28" fmla="*/ 1327398 h 5499348"/>
                <a:gd name="connsiteX29" fmla="*/ 2200275 w 3374090"/>
                <a:gd name="connsiteY29" fmla="*/ 1355973 h 5499348"/>
                <a:gd name="connsiteX30" fmla="*/ 2181225 w 3374090"/>
                <a:gd name="connsiteY30" fmla="*/ 1422648 h 5499348"/>
                <a:gd name="connsiteX31" fmla="*/ 2143125 w 3374090"/>
                <a:gd name="connsiteY31" fmla="*/ 1479798 h 5499348"/>
                <a:gd name="connsiteX32" fmla="*/ 2124075 w 3374090"/>
                <a:gd name="connsiteY32" fmla="*/ 1517898 h 5499348"/>
                <a:gd name="connsiteX33" fmla="*/ 2114550 w 3374090"/>
                <a:gd name="connsiteY33" fmla="*/ 1546473 h 5499348"/>
                <a:gd name="connsiteX34" fmla="*/ 2066925 w 3374090"/>
                <a:gd name="connsiteY34" fmla="*/ 1603623 h 5499348"/>
                <a:gd name="connsiteX35" fmla="*/ 2028825 w 3374090"/>
                <a:gd name="connsiteY35" fmla="*/ 1660773 h 5499348"/>
                <a:gd name="connsiteX36" fmla="*/ 2019300 w 3374090"/>
                <a:gd name="connsiteY36" fmla="*/ 1689348 h 5499348"/>
                <a:gd name="connsiteX37" fmla="*/ 1962150 w 3374090"/>
                <a:gd name="connsiteY37" fmla="*/ 1756023 h 5499348"/>
                <a:gd name="connsiteX38" fmla="*/ 1924050 w 3374090"/>
                <a:gd name="connsiteY38" fmla="*/ 1813173 h 5499348"/>
                <a:gd name="connsiteX39" fmla="*/ 1895475 w 3374090"/>
                <a:gd name="connsiteY39" fmla="*/ 1898898 h 5499348"/>
                <a:gd name="connsiteX40" fmla="*/ 1885950 w 3374090"/>
                <a:gd name="connsiteY40" fmla="*/ 1927473 h 5499348"/>
                <a:gd name="connsiteX41" fmla="*/ 1857375 w 3374090"/>
                <a:gd name="connsiteY41" fmla="*/ 1946523 h 5499348"/>
                <a:gd name="connsiteX42" fmla="*/ 1828800 w 3374090"/>
                <a:gd name="connsiteY42" fmla="*/ 2003673 h 5499348"/>
                <a:gd name="connsiteX43" fmla="*/ 1819275 w 3374090"/>
                <a:gd name="connsiteY43" fmla="*/ 2032248 h 5499348"/>
                <a:gd name="connsiteX44" fmla="*/ 1800225 w 3374090"/>
                <a:gd name="connsiteY44" fmla="*/ 2060823 h 5499348"/>
                <a:gd name="connsiteX45" fmla="*/ 1790700 w 3374090"/>
                <a:gd name="connsiteY45" fmla="*/ 2089398 h 5499348"/>
                <a:gd name="connsiteX46" fmla="*/ 1752600 w 3374090"/>
                <a:gd name="connsiteY46" fmla="*/ 2146548 h 5499348"/>
                <a:gd name="connsiteX47" fmla="*/ 1733550 w 3374090"/>
                <a:gd name="connsiteY47" fmla="*/ 2184648 h 5499348"/>
                <a:gd name="connsiteX48" fmla="*/ 1704975 w 3374090"/>
                <a:gd name="connsiteY48" fmla="*/ 2213223 h 5499348"/>
                <a:gd name="connsiteX49" fmla="*/ 1666875 w 3374090"/>
                <a:gd name="connsiteY49" fmla="*/ 2270373 h 5499348"/>
                <a:gd name="connsiteX50" fmla="*/ 1628775 w 3374090"/>
                <a:gd name="connsiteY50" fmla="*/ 2327523 h 5499348"/>
                <a:gd name="connsiteX51" fmla="*/ 1609725 w 3374090"/>
                <a:gd name="connsiteY51" fmla="*/ 2356098 h 5499348"/>
                <a:gd name="connsiteX52" fmla="*/ 1590675 w 3374090"/>
                <a:gd name="connsiteY52" fmla="*/ 2384673 h 5499348"/>
                <a:gd name="connsiteX53" fmla="*/ 1581150 w 3374090"/>
                <a:gd name="connsiteY53" fmla="*/ 2432298 h 5499348"/>
                <a:gd name="connsiteX54" fmla="*/ 1562100 w 3374090"/>
                <a:gd name="connsiteY54" fmla="*/ 2489448 h 5499348"/>
                <a:gd name="connsiteX55" fmla="*/ 1552575 w 3374090"/>
                <a:gd name="connsiteY55" fmla="*/ 2518023 h 5499348"/>
                <a:gd name="connsiteX56" fmla="*/ 1543050 w 3374090"/>
                <a:gd name="connsiteY56" fmla="*/ 2546598 h 5499348"/>
                <a:gd name="connsiteX57" fmla="*/ 1514475 w 3374090"/>
                <a:gd name="connsiteY57" fmla="*/ 2622798 h 5499348"/>
                <a:gd name="connsiteX58" fmla="*/ 1485900 w 3374090"/>
                <a:gd name="connsiteY58" fmla="*/ 2679948 h 5499348"/>
                <a:gd name="connsiteX59" fmla="*/ 1457325 w 3374090"/>
                <a:gd name="connsiteY59" fmla="*/ 2746623 h 5499348"/>
                <a:gd name="connsiteX60" fmla="*/ 1419225 w 3374090"/>
                <a:gd name="connsiteY60" fmla="*/ 2841873 h 5499348"/>
                <a:gd name="connsiteX61" fmla="*/ 1390650 w 3374090"/>
                <a:gd name="connsiteY61" fmla="*/ 2870448 h 5499348"/>
                <a:gd name="connsiteX62" fmla="*/ 1381125 w 3374090"/>
                <a:gd name="connsiteY62" fmla="*/ 2899023 h 5499348"/>
                <a:gd name="connsiteX63" fmla="*/ 1362075 w 3374090"/>
                <a:gd name="connsiteY63" fmla="*/ 2927598 h 5499348"/>
                <a:gd name="connsiteX64" fmla="*/ 1343025 w 3374090"/>
                <a:gd name="connsiteY64" fmla="*/ 2984748 h 5499348"/>
                <a:gd name="connsiteX65" fmla="*/ 1333500 w 3374090"/>
                <a:gd name="connsiteY65" fmla="*/ 3013323 h 5499348"/>
                <a:gd name="connsiteX66" fmla="*/ 1323975 w 3374090"/>
                <a:gd name="connsiteY66" fmla="*/ 3041898 h 5499348"/>
                <a:gd name="connsiteX67" fmla="*/ 1314450 w 3374090"/>
                <a:gd name="connsiteY67" fmla="*/ 3146673 h 5499348"/>
                <a:gd name="connsiteX68" fmla="*/ 1276350 w 3374090"/>
                <a:gd name="connsiteY68" fmla="*/ 3232398 h 5499348"/>
                <a:gd name="connsiteX69" fmla="*/ 1266825 w 3374090"/>
                <a:gd name="connsiteY69" fmla="*/ 3260973 h 5499348"/>
                <a:gd name="connsiteX70" fmla="*/ 1247775 w 3374090"/>
                <a:gd name="connsiteY70" fmla="*/ 3289548 h 5499348"/>
                <a:gd name="connsiteX71" fmla="*/ 1238250 w 3374090"/>
                <a:gd name="connsiteY71" fmla="*/ 3318123 h 5499348"/>
                <a:gd name="connsiteX72" fmla="*/ 1219200 w 3374090"/>
                <a:gd name="connsiteY72" fmla="*/ 3346698 h 5499348"/>
                <a:gd name="connsiteX73" fmla="*/ 1209675 w 3374090"/>
                <a:gd name="connsiteY73" fmla="*/ 3375273 h 5499348"/>
                <a:gd name="connsiteX74" fmla="*/ 1190625 w 3374090"/>
                <a:gd name="connsiteY74" fmla="*/ 3403848 h 5499348"/>
                <a:gd name="connsiteX75" fmla="*/ 1171575 w 3374090"/>
                <a:gd name="connsiteY75" fmla="*/ 3460998 h 5499348"/>
                <a:gd name="connsiteX76" fmla="*/ 1162050 w 3374090"/>
                <a:gd name="connsiteY76" fmla="*/ 3489573 h 5499348"/>
                <a:gd name="connsiteX77" fmla="*/ 1133475 w 3374090"/>
                <a:gd name="connsiteY77" fmla="*/ 3546723 h 5499348"/>
                <a:gd name="connsiteX78" fmla="*/ 1114425 w 3374090"/>
                <a:gd name="connsiteY78" fmla="*/ 3575298 h 5499348"/>
                <a:gd name="connsiteX79" fmla="*/ 1104900 w 3374090"/>
                <a:gd name="connsiteY79" fmla="*/ 3603873 h 5499348"/>
                <a:gd name="connsiteX80" fmla="*/ 1085850 w 3374090"/>
                <a:gd name="connsiteY80" fmla="*/ 3632448 h 5499348"/>
                <a:gd name="connsiteX81" fmla="*/ 1066800 w 3374090"/>
                <a:gd name="connsiteY81" fmla="*/ 3699123 h 5499348"/>
                <a:gd name="connsiteX82" fmla="*/ 1047750 w 3374090"/>
                <a:gd name="connsiteY82" fmla="*/ 3727698 h 5499348"/>
                <a:gd name="connsiteX83" fmla="*/ 1009650 w 3374090"/>
                <a:gd name="connsiteY83" fmla="*/ 3784848 h 5499348"/>
                <a:gd name="connsiteX84" fmla="*/ 1000125 w 3374090"/>
                <a:gd name="connsiteY84" fmla="*/ 3813423 h 5499348"/>
                <a:gd name="connsiteX85" fmla="*/ 981075 w 3374090"/>
                <a:gd name="connsiteY85" fmla="*/ 3841998 h 5499348"/>
                <a:gd name="connsiteX86" fmla="*/ 971550 w 3374090"/>
                <a:gd name="connsiteY86" fmla="*/ 3880098 h 5499348"/>
                <a:gd name="connsiteX87" fmla="*/ 914400 w 3374090"/>
                <a:gd name="connsiteY87" fmla="*/ 3937248 h 5499348"/>
                <a:gd name="connsiteX88" fmla="*/ 904875 w 3374090"/>
                <a:gd name="connsiteY88" fmla="*/ 3965823 h 5499348"/>
                <a:gd name="connsiteX89" fmla="*/ 838200 w 3374090"/>
                <a:gd name="connsiteY89" fmla="*/ 4051548 h 5499348"/>
                <a:gd name="connsiteX90" fmla="*/ 809625 w 3374090"/>
                <a:gd name="connsiteY90" fmla="*/ 4108698 h 5499348"/>
                <a:gd name="connsiteX91" fmla="*/ 800100 w 3374090"/>
                <a:gd name="connsiteY91" fmla="*/ 4137273 h 5499348"/>
                <a:gd name="connsiteX92" fmla="*/ 790575 w 3374090"/>
                <a:gd name="connsiteY92" fmla="*/ 4175373 h 5499348"/>
                <a:gd name="connsiteX93" fmla="*/ 733425 w 3374090"/>
                <a:gd name="connsiteY93" fmla="*/ 4261098 h 5499348"/>
                <a:gd name="connsiteX94" fmla="*/ 714375 w 3374090"/>
                <a:gd name="connsiteY94" fmla="*/ 4289673 h 5499348"/>
                <a:gd name="connsiteX95" fmla="*/ 695325 w 3374090"/>
                <a:gd name="connsiteY95" fmla="*/ 4327773 h 5499348"/>
                <a:gd name="connsiteX96" fmla="*/ 628650 w 3374090"/>
                <a:gd name="connsiteY96" fmla="*/ 4384923 h 5499348"/>
                <a:gd name="connsiteX97" fmla="*/ 600075 w 3374090"/>
                <a:gd name="connsiteY97" fmla="*/ 4442073 h 5499348"/>
                <a:gd name="connsiteX98" fmla="*/ 590550 w 3374090"/>
                <a:gd name="connsiteY98" fmla="*/ 4470648 h 5499348"/>
                <a:gd name="connsiteX99" fmla="*/ 561975 w 3374090"/>
                <a:gd name="connsiteY99" fmla="*/ 4499223 h 5499348"/>
                <a:gd name="connsiteX100" fmla="*/ 542925 w 3374090"/>
                <a:gd name="connsiteY100" fmla="*/ 4527798 h 5499348"/>
                <a:gd name="connsiteX101" fmla="*/ 533400 w 3374090"/>
                <a:gd name="connsiteY101" fmla="*/ 4556373 h 5499348"/>
                <a:gd name="connsiteX102" fmla="*/ 504825 w 3374090"/>
                <a:gd name="connsiteY102" fmla="*/ 4575423 h 5499348"/>
                <a:gd name="connsiteX103" fmla="*/ 466725 w 3374090"/>
                <a:gd name="connsiteY103" fmla="*/ 4632573 h 5499348"/>
                <a:gd name="connsiteX104" fmla="*/ 390525 w 3374090"/>
                <a:gd name="connsiteY104" fmla="*/ 4718298 h 5499348"/>
                <a:gd name="connsiteX105" fmla="*/ 371475 w 3374090"/>
                <a:gd name="connsiteY105" fmla="*/ 4746873 h 5499348"/>
                <a:gd name="connsiteX106" fmla="*/ 352425 w 3374090"/>
                <a:gd name="connsiteY106" fmla="*/ 4775448 h 5499348"/>
                <a:gd name="connsiteX107" fmla="*/ 323850 w 3374090"/>
                <a:gd name="connsiteY107" fmla="*/ 4842123 h 5499348"/>
                <a:gd name="connsiteX108" fmla="*/ 304800 w 3374090"/>
                <a:gd name="connsiteY108" fmla="*/ 4870698 h 5499348"/>
                <a:gd name="connsiteX109" fmla="*/ 295275 w 3374090"/>
                <a:gd name="connsiteY109" fmla="*/ 4899273 h 5499348"/>
                <a:gd name="connsiteX110" fmla="*/ 276225 w 3374090"/>
                <a:gd name="connsiteY110" fmla="*/ 4927848 h 5499348"/>
                <a:gd name="connsiteX111" fmla="*/ 266700 w 3374090"/>
                <a:gd name="connsiteY111" fmla="*/ 4956423 h 5499348"/>
                <a:gd name="connsiteX112" fmla="*/ 228600 w 3374090"/>
                <a:gd name="connsiteY112" fmla="*/ 5013573 h 5499348"/>
                <a:gd name="connsiteX113" fmla="*/ 219075 w 3374090"/>
                <a:gd name="connsiteY113" fmla="*/ 5042148 h 5499348"/>
                <a:gd name="connsiteX114" fmla="*/ 190500 w 3374090"/>
                <a:gd name="connsiteY114" fmla="*/ 5061198 h 5499348"/>
                <a:gd name="connsiteX115" fmla="*/ 142875 w 3374090"/>
                <a:gd name="connsiteY115" fmla="*/ 5146923 h 5499348"/>
                <a:gd name="connsiteX116" fmla="*/ 123825 w 3374090"/>
                <a:gd name="connsiteY116" fmla="*/ 5175498 h 5499348"/>
                <a:gd name="connsiteX117" fmla="*/ 95250 w 3374090"/>
                <a:gd name="connsiteY117" fmla="*/ 5242173 h 5499348"/>
                <a:gd name="connsiteX118" fmla="*/ 66675 w 3374090"/>
                <a:gd name="connsiteY118" fmla="*/ 5299323 h 5499348"/>
                <a:gd name="connsiteX119" fmla="*/ 38100 w 3374090"/>
                <a:gd name="connsiteY119" fmla="*/ 5375523 h 5499348"/>
                <a:gd name="connsiteX120" fmla="*/ 28575 w 3374090"/>
                <a:gd name="connsiteY120" fmla="*/ 5404098 h 5499348"/>
                <a:gd name="connsiteX121" fmla="*/ 0 w 3374090"/>
                <a:gd name="connsiteY121" fmla="*/ 5461248 h 5499348"/>
                <a:gd name="connsiteX122" fmla="*/ 104775 w 3374090"/>
                <a:gd name="connsiteY122" fmla="*/ 5480298 h 5499348"/>
                <a:gd name="connsiteX123" fmla="*/ 276225 w 3374090"/>
                <a:gd name="connsiteY123" fmla="*/ 5499348 h 5499348"/>
                <a:gd name="connsiteX124" fmla="*/ 619125 w 3374090"/>
                <a:gd name="connsiteY124" fmla="*/ 5489823 h 5499348"/>
                <a:gd name="connsiteX125" fmla="*/ 628650 w 3374090"/>
                <a:gd name="connsiteY125" fmla="*/ 5451723 h 5499348"/>
                <a:gd name="connsiteX126" fmla="*/ 657225 w 3374090"/>
                <a:gd name="connsiteY126" fmla="*/ 5423148 h 5499348"/>
                <a:gd name="connsiteX127" fmla="*/ 676275 w 3374090"/>
                <a:gd name="connsiteY127" fmla="*/ 5365998 h 5499348"/>
                <a:gd name="connsiteX128" fmla="*/ 704850 w 3374090"/>
                <a:gd name="connsiteY128" fmla="*/ 5327898 h 5499348"/>
                <a:gd name="connsiteX129" fmla="*/ 752475 w 3374090"/>
                <a:gd name="connsiteY129" fmla="*/ 5270748 h 5499348"/>
                <a:gd name="connsiteX130" fmla="*/ 781050 w 3374090"/>
                <a:gd name="connsiteY130" fmla="*/ 5204073 h 5499348"/>
                <a:gd name="connsiteX131" fmla="*/ 790575 w 3374090"/>
                <a:gd name="connsiteY131" fmla="*/ 5175498 h 5499348"/>
                <a:gd name="connsiteX132" fmla="*/ 809625 w 3374090"/>
                <a:gd name="connsiteY132" fmla="*/ 5146923 h 5499348"/>
                <a:gd name="connsiteX133" fmla="*/ 819150 w 3374090"/>
                <a:gd name="connsiteY133" fmla="*/ 5118348 h 5499348"/>
                <a:gd name="connsiteX134" fmla="*/ 885825 w 3374090"/>
                <a:gd name="connsiteY134" fmla="*/ 5023098 h 5499348"/>
                <a:gd name="connsiteX135" fmla="*/ 895350 w 3374090"/>
                <a:gd name="connsiteY135" fmla="*/ 4994523 h 5499348"/>
                <a:gd name="connsiteX136" fmla="*/ 942975 w 3374090"/>
                <a:gd name="connsiteY136" fmla="*/ 4937373 h 5499348"/>
                <a:gd name="connsiteX137" fmla="*/ 962025 w 3374090"/>
                <a:gd name="connsiteY137" fmla="*/ 4880223 h 5499348"/>
                <a:gd name="connsiteX138" fmla="*/ 1000125 w 3374090"/>
                <a:gd name="connsiteY138" fmla="*/ 4794498 h 5499348"/>
                <a:gd name="connsiteX139" fmla="*/ 1019175 w 3374090"/>
                <a:gd name="connsiteY139" fmla="*/ 4727823 h 5499348"/>
                <a:gd name="connsiteX140" fmla="*/ 1038225 w 3374090"/>
                <a:gd name="connsiteY140" fmla="*/ 4699248 h 5499348"/>
                <a:gd name="connsiteX141" fmla="*/ 1066800 w 3374090"/>
                <a:gd name="connsiteY141" fmla="*/ 4632573 h 5499348"/>
                <a:gd name="connsiteX142" fmla="*/ 1104900 w 3374090"/>
                <a:gd name="connsiteY142" fmla="*/ 4575423 h 5499348"/>
                <a:gd name="connsiteX143" fmla="*/ 1123950 w 3374090"/>
                <a:gd name="connsiteY143" fmla="*/ 4518273 h 5499348"/>
                <a:gd name="connsiteX144" fmla="*/ 1152525 w 3374090"/>
                <a:gd name="connsiteY144" fmla="*/ 4423023 h 5499348"/>
                <a:gd name="connsiteX145" fmla="*/ 1181100 w 3374090"/>
                <a:gd name="connsiteY145" fmla="*/ 4346823 h 5499348"/>
                <a:gd name="connsiteX146" fmla="*/ 1209675 w 3374090"/>
                <a:gd name="connsiteY146" fmla="*/ 4289673 h 5499348"/>
                <a:gd name="connsiteX147" fmla="*/ 1219200 w 3374090"/>
                <a:gd name="connsiteY147" fmla="*/ 4261098 h 5499348"/>
                <a:gd name="connsiteX148" fmla="*/ 1257300 w 3374090"/>
                <a:gd name="connsiteY148" fmla="*/ 4194423 h 5499348"/>
                <a:gd name="connsiteX149" fmla="*/ 1266825 w 3374090"/>
                <a:gd name="connsiteY149" fmla="*/ 4165848 h 5499348"/>
                <a:gd name="connsiteX150" fmla="*/ 1285875 w 3374090"/>
                <a:gd name="connsiteY150" fmla="*/ 4127748 h 5499348"/>
                <a:gd name="connsiteX151" fmla="*/ 1295400 w 3374090"/>
                <a:gd name="connsiteY151" fmla="*/ 4099173 h 5499348"/>
                <a:gd name="connsiteX152" fmla="*/ 1333500 w 3374090"/>
                <a:gd name="connsiteY152" fmla="*/ 4042023 h 5499348"/>
                <a:gd name="connsiteX153" fmla="*/ 1362075 w 3374090"/>
                <a:gd name="connsiteY153" fmla="*/ 3946773 h 5499348"/>
                <a:gd name="connsiteX154" fmla="*/ 1371600 w 3374090"/>
                <a:gd name="connsiteY154" fmla="*/ 3918198 h 5499348"/>
                <a:gd name="connsiteX155" fmla="*/ 1390650 w 3374090"/>
                <a:gd name="connsiteY155" fmla="*/ 3889623 h 5499348"/>
                <a:gd name="connsiteX156" fmla="*/ 1419225 w 3374090"/>
                <a:gd name="connsiteY156" fmla="*/ 3813423 h 5499348"/>
                <a:gd name="connsiteX157" fmla="*/ 1438275 w 3374090"/>
                <a:gd name="connsiteY157" fmla="*/ 3756273 h 5499348"/>
                <a:gd name="connsiteX158" fmla="*/ 1476375 w 3374090"/>
                <a:gd name="connsiteY158" fmla="*/ 3699123 h 5499348"/>
                <a:gd name="connsiteX159" fmla="*/ 1485900 w 3374090"/>
                <a:gd name="connsiteY159" fmla="*/ 3670548 h 5499348"/>
                <a:gd name="connsiteX160" fmla="*/ 1524000 w 3374090"/>
                <a:gd name="connsiteY160" fmla="*/ 3613398 h 5499348"/>
                <a:gd name="connsiteX161" fmla="*/ 1552575 w 3374090"/>
                <a:gd name="connsiteY161" fmla="*/ 3556248 h 5499348"/>
                <a:gd name="connsiteX162" fmla="*/ 1571625 w 3374090"/>
                <a:gd name="connsiteY162" fmla="*/ 3489573 h 5499348"/>
                <a:gd name="connsiteX163" fmla="*/ 1609725 w 3374090"/>
                <a:gd name="connsiteY163" fmla="*/ 3432423 h 5499348"/>
                <a:gd name="connsiteX164" fmla="*/ 1647825 w 3374090"/>
                <a:gd name="connsiteY164" fmla="*/ 3375273 h 5499348"/>
                <a:gd name="connsiteX165" fmla="*/ 1666875 w 3374090"/>
                <a:gd name="connsiteY165" fmla="*/ 3346698 h 5499348"/>
                <a:gd name="connsiteX166" fmla="*/ 1695450 w 3374090"/>
                <a:gd name="connsiteY166" fmla="*/ 3260973 h 5499348"/>
                <a:gd name="connsiteX167" fmla="*/ 1704975 w 3374090"/>
                <a:gd name="connsiteY167" fmla="*/ 3232398 h 5499348"/>
                <a:gd name="connsiteX168" fmla="*/ 1733550 w 3374090"/>
                <a:gd name="connsiteY168" fmla="*/ 3137148 h 5499348"/>
                <a:gd name="connsiteX169" fmla="*/ 1762125 w 3374090"/>
                <a:gd name="connsiteY169" fmla="*/ 3079998 h 5499348"/>
                <a:gd name="connsiteX170" fmla="*/ 1781175 w 3374090"/>
                <a:gd name="connsiteY170" fmla="*/ 3051423 h 5499348"/>
                <a:gd name="connsiteX171" fmla="*/ 1790700 w 3374090"/>
                <a:gd name="connsiteY171" fmla="*/ 3022848 h 5499348"/>
                <a:gd name="connsiteX172" fmla="*/ 1809750 w 3374090"/>
                <a:gd name="connsiteY172" fmla="*/ 2994273 h 5499348"/>
                <a:gd name="connsiteX173" fmla="*/ 1838325 w 3374090"/>
                <a:gd name="connsiteY173" fmla="*/ 2937123 h 5499348"/>
                <a:gd name="connsiteX174" fmla="*/ 1866900 w 3374090"/>
                <a:gd name="connsiteY174" fmla="*/ 2860923 h 5499348"/>
                <a:gd name="connsiteX175" fmla="*/ 1905000 w 3374090"/>
                <a:gd name="connsiteY175" fmla="*/ 2803773 h 5499348"/>
                <a:gd name="connsiteX176" fmla="*/ 1933575 w 3374090"/>
                <a:gd name="connsiteY176" fmla="*/ 2718048 h 5499348"/>
                <a:gd name="connsiteX177" fmla="*/ 1943100 w 3374090"/>
                <a:gd name="connsiteY177" fmla="*/ 2689473 h 5499348"/>
                <a:gd name="connsiteX178" fmla="*/ 1962150 w 3374090"/>
                <a:gd name="connsiteY178" fmla="*/ 2651373 h 5499348"/>
                <a:gd name="connsiteX179" fmla="*/ 1971675 w 3374090"/>
                <a:gd name="connsiteY179" fmla="*/ 2594223 h 5499348"/>
                <a:gd name="connsiteX180" fmla="*/ 1981200 w 3374090"/>
                <a:gd name="connsiteY180" fmla="*/ 2527548 h 5499348"/>
                <a:gd name="connsiteX181" fmla="*/ 2000250 w 3374090"/>
                <a:gd name="connsiteY181" fmla="*/ 2470398 h 5499348"/>
                <a:gd name="connsiteX182" fmla="*/ 2009775 w 3374090"/>
                <a:gd name="connsiteY182" fmla="*/ 2441823 h 5499348"/>
                <a:gd name="connsiteX183" fmla="*/ 2028825 w 3374090"/>
                <a:gd name="connsiteY183" fmla="*/ 2413248 h 5499348"/>
                <a:gd name="connsiteX184" fmla="*/ 2047875 w 3374090"/>
                <a:gd name="connsiteY184" fmla="*/ 2337048 h 5499348"/>
                <a:gd name="connsiteX185" fmla="*/ 2066925 w 3374090"/>
                <a:gd name="connsiteY185" fmla="*/ 2146548 h 5499348"/>
                <a:gd name="connsiteX186" fmla="*/ 2076450 w 3374090"/>
                <a:gd name="connsiteY186" fmla="*/ 2117973 h 5499348"/>
                <a:gd name="connsiteX187" fmla="*/ 2095500 w 3374090"/>
                <a:gd name="connsiteY187" fmla="*/ 1956048 h 5499348"/>
                <a:gd name="connsiteX188" fmla="*/ 2124075 w 3374090"/>
                <a:gd name="connsiteY188" fmla="*/ 1898898 h 5499348"/>
                <a:gd name="connsiteX189" fmla="*/ 2143125 w 3374090"/>
                <a:gd name="connsiteY189" fmla="*/ 1841748 h 5499348"/>
                <a:gd name="connsiteX190" fmla="*/ 2152650 w 3374090"/>
                <a:gd name="connsiteY190" fmla="*/ 1813173 h 5499348"/>
                <a:gd name="connsiteX191" fmla="*/ 2162175 w 3374090"/>
                <a:gd name="connsiteY191" fmla="*/ 1784598 h 5499348"/>
                <a:gd name="connsiteX192" fmla="*/ 2200275 w 3374090"/>
                <a:gd name="connsiteY192" fmla="*/ 1727448 h 5499348"/>
                <a:gd name="connsiteX193" fmla="*/ 2219325 w 3374090"/>
                <a:gd name="connsiteY193" fmla="*/ 1660773 h 5499348"/>
                <a:gd name="connsiteX194" fmla="*/ 2257425 w 3374090"/>
                <a:gd name="connsiteY194" fmla="*/ 1603623 h 5499348"/>
                <a:gd name="connsiteX195" fmla="*/ 2295525 w 3374090"/>
                <a:gd name="connsiteY195" fmla="*/ 1555998 h 5499348"/>
                <a:gd name="connsiteX196" fmla="*/ 2333625 w 3374090"/>
                <a:gd name="connsiteY196" fmla="*/ 1498848 h 5499348"/>
                <a:gd name="connsiteX197" fmla="*/ 2352675 w 3374090"/>
                <a:gd name="connsiteY197" fmla="*/ 1470273 h 5499348"/>
                <a:gd name="connsiteX198" fmla="*/ 2381250 w 3374090"/>
                <a:gd name="connsiteY198" fmla="*/ 1451223 h 5499348"/>
                <a:gd name="connsiteX199" fmla="*/ 2400300 w 3374090"/>
                <a:gd name="connsiteY199" fmla="*/ 1422648 h 5499348"/>
                <a:gd name="connsiteX200" fmla="*/ 2409825 w 3374090"/>
                <a:gd name="connsiteY200" fmla="*/ 1394073 h 5499348"/>
                <a:gd name="connsiteX201" fmla="*/ 2438400 w 3374090"/>
                <a:gd name="connsiteY201" fmla="*/ 1375023 h 5499348"/>
                <a:gd name="connsiteX202" fmla="*/ 2466975 w 3374090"/>
                <a:gd name="connsiteY202" fmla="*/ 1317873 h 5499348"/>
                <a:gd name="connsiteX203" fmla="*/ 2486025 w 3374090"/>
                <a:gd name="connsiteY203" fmla="*/ 1289298 h 5499348"/>
                <a:gd name="connsiteX204" fmla="*/ 2495550 w 3374090"/>
                <a:gd name="connsiteY204" fmla="*/ 1260723 h 5499348"/>
                <a:gd name="connsiteX205" fmla="*/ 2533650 w 3374090"/>
                <a:gd name="connsiteY205" fmla="*/ 1174998 h 5499348"/>
                <a:gd name="connsiteX206" fmla="*/ 2543175 w 3374090"/>
                <a:gd name="connsiteY206" fmla="*/ 1117848 h 5499348"/>
                <a:gd name="connsiteX207" fmla="*/ 2552700 w 3374090"/>
                <a:gd name="connsiteY207" fmla="*/ 1022598 h 5499348"/>
                <a:gd name="connsiteX208" fmla="*/ 2571750 w 3374090"/>
                <a:gd name="connsiteY208" fmla="*/ 965448 h 5499348"/>
                <a:gd name="connsiteX209" fmla="*/ 2590800 w 3374090"/>
                <a:gd name="connsiteY209" fmla="*/ 898773 h 5499348"/>
                <a:gd name="connsiteX210" fmla="*/ 2609850 w 3374090"/>
                <a:gd name="connsiteY210" fmla="*/ 803523 h 5499348"/>
                <a:gd name="connsiteX211" fmla="*/ 2628900 w 3374090"/>
                <a:gd name="connsiteY211" fmla="*/ 746373 h 5499348"/>
                <a:gd name="connsiteX212" fmla="*/ 2686050 w 3374090"/>
                <a:gd name="connsiteY212" fmla="*/ 689223 h 5499348"/>
                <a:gd name="connsiteX213" fmla="*/ 2743200 w 3374090"/>
                <a:gd name="connsiteY213" fmla="*/ 641598 h 5499348"/>
                <a:gd name="connsiteX214" fmla="*/ 2790825 w 3374090"/>
                <a:gd name="connsiteY214" fmla="*/ 632073 h 5499348"/>
                <a:gd name="connsiteX215" fmla="*/ 2809875 w 3374090"/>
                <a:gd name="connsiteY215" fmla="*/ 603498 h 5499348"/>
                <a:gd name="connsiteX216" fmla="*/ 2838450 w 3374090"/>
                <a:gd name="connsiteY216" fmla="*/ 593973 h 5499348"/>
                <a:gd name="connsiteX217" fmla="*/ 2867025 w 3374090"/>
                <a:gd name="connsiteY217" fmla="*/ 574923 h 5499348"/>
                <a:gd name="connsiteX218" fmla="*/ 2924175 w 3374090"/>
                <a:gd name="connsiteY218" fmla="*/ 517773 h 5499348"/>
                <a:gd name="connsiteX219" fmla="*/ 2952750 w 3374090"/>
                <a:gd name="connsiteY219" fmla="*/ 479673 h 5499348"/>
                <a:gd name="connsiteX220" fmla="*/ 2971800 w 3374090"/>
                <a:gd name="connsiteY220" fmla="*/ 451098 h 5499348"/>
                <a:gd name="connsiteX221" fmla="*/ 3000375 w 3374090"/>
                <a:gd name="connsiteY221" fmla="*/ 441573 h 5499348"/>
                <a:gd name="connsiteX222" fmla="*/ 3028950 w 3374090"/>
                <a:gd name="connsiteY222" fmla="*/ 412998 h 5499348"/>
                <a:gd name="connsiteX223" fmla="*/ 3086100 w 3374090"/>
                <a:gd name="connsiteY223" fmla="*/ 374898 h 5499348"/>
                <a:gd name="connsiteX224" fmla="*/ 3114675 w 3374090"/>
                <a:gd name="connsiteY224" fmla="*/ 355848 h 5499348"/>
                <a:gd name="connsiteX225" fmla="*/ 3143250 w 3374090"/>
                <a:gd name="connsiteY225" fmla="*/ 327273 h 5499348"/>
                <a:gd name="connsiteX226" fmla="*/ 3200400 w 3374090"/>
                <a:gd name="connsiteY226" fmla="*/ 289173 h 5499348"/>
                <a:gd name="connsiteX227" fmla="*/ 3228975 w 3374090"/>
                <a:gd name="connsiteY227" fmla="*/ 270123 h 5499348"/>
                <a:gd name="connsiteX228" fmla="*/ 3276600 w 3374090"/>
                <a:gd name="connsiteY228" fmla="*/ 212973 h 5499348"/>
                <a:gd name="connsiteX229" fmla="*/ 3286125 w 3374090"/>
                <a:gd name="connsiteY229" fmla="*/ 184398 h 5499348"/>
                <a:gd name="connsiteX230" fmla="*/ 3333750 w 3374090"/>
                <a:gd name="connsiteY230" fmla="*/ 127248 h 5499348"/>
                <a:gd name="connsiteX231" fmla="*/ 3362325 w 3374090"/>
                <a:gd name="connsiteY231" fmla="*/ 70098 h 5499348"/>
                <a:gd name="connsiteX232" fmla="*/ 3362325 w 3374090"/>
                <a:gd name="connsiteY232" fmla="*/ 60573 h 5499348"/>
                <a:gd name="connsiteX233" fmla="*/ 3267075 w 3374090"/>
                <a:gd name="connsiteY233" fmla="*/ 51048 h 5499348"/>
                <a:gd name="connsiteX234" fmla="*/ 3048000 w 3374090"/>
                <a:gd name="connsiteY234" fmla="*/ 51048 h 549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3374090" h="5499348">
                  <a:moveTo>
                    <a:pt x="3048000" y="51048"/>
                  </a:moveTo>
                  <a:cubicBezTo>
                    <a:pt x="3005138" y="58985"/>
                    <a:pt x="3019635" y="80825"/>
                    <a:pt x="3009900" y="98673"/>
                  </a:cubicBezTo>
                  <a:cubicBezTo>
                    <a:pt x="3000284" y="116302"/>
                    <a:pt x="2997200" y="136773"/>
                    <a:pt x="2990850" y="155823"/>
                  </a:cubicBezTo>
                  <a:cubicBezTo>
                    <a:pt x="2987675" y="165348"/>
                    <a:pt x="2983760" y="174658"/>
                    <a:pt x="2981325" y="184398"/>
                  </a:cubicBezTo>
                  <a:cubicBezTo>
                    <a:pt x="2978150" y="197098"/>
                    <a:pt x="2977654" y="210789"/>
                    <a:pt x="2971800" y="222498"/>
                  </a:cubicBezTo>
                  <a:cubicBezTo>
                    <a:pt x="2962339" y="241421"/>
                    <a:pt x="2928644" y="292544"/>
                    <a:pt x="2905125" y="308223"/>
                  </a:cubicBezTo>
                  <a:cubicBezTo>
                    <a:pt x="2896771" y="313792"/>
                    <a:pt x="2886075" y="314573"/>
                    <a:pt x="2876550" y="317748"/>
                  </a:cubicBezTo>
                  <a:cubicBezTo>
                    <a:pt x="2837972" y="356326"/>
                    <a:pt x="2823013" y="363813"/>
                    <a:pt x="2800350" y="403473"/>
                  </a:cubicBezTo>
                  <a:cubicBezTo>
                    <a:pt x="2793305" y="415801"/>
                    <a:pt x="2788605" y="429397"/>
                    <a:pt x="2781300" y="441573"/>
                  </a:cubicBezTo>
                  <a:cubicBezTo>
                    <a:pt x="2769520" y="461206"/>
                    <a:pt x="2753439" y="478245"/>
                    <a:pt x="2743200" y="498723"/>
                  </a:cubicBezTo>
                  <a:cubicBezTo>
                    <a:pt x="2736850" y="511423"/>
                    <a:pt x="2734190" y="526783"/>
                    <a:pt x="2724150" y="536823"/>
                  </a:cubicBezTo>
                  <a:cubicBezTo>
                    <a:pt x="2717050" y="543923"/>
                    <a:pt x="2705100" y="543173"/>
                    <a:pt x="2695575" y="546348"/>
                  </a:cubicBezTo>
                  <a:cubicBezTo>
                    <a:pt x="2674509" y="567414"/>
                    <a:pt x="2664947" y="580712"/>
                    <a:pt x="2638425" y="593973"/>
                  </a:cubicBezTo>
                  <a:cubicBezTo>
                    <a:pt x="2629445" y="598463"/>
                    <a:pt x="2619375" y="600323"/>
                    <a:pt x="2609850" y="603498"/>
                  </a:cubicBezTo>
                  <a:cubicBezTo>
                    <a:pt x="2545600" y="667748"/>
                    <a:pt x="2578258" y="652129"/>
                    <a:pt x="2524125" y="670173"/>
                  </a:cubicBezTo>
                  <a:cubicBezTo>
                    <a:pt x="2500184" y="741997"/>
                    <a:pt x="2532479" y="653465"/>
                    <a:pt x="2495550" y="727323"/>
                  </a:cubicBezTo>
                  <a:cubicBezTo>
                    <a:pt x="2491060" y="736303"/>
                    <a:pt x="2490515" y="746918"/>
                    <a:pt x="2486025" y="755898"/>
                  </a:cubicBezTo>
                  <a:cubicBezTo>
                    <a:pt x="2480905" y="766137"/>
                    <a:pt x="2472095" y="774234"/>
                    <a:pt x="2466975" y="784473"/>
                  </a:cubicBezTo>
                  <a:cubicBezTo>
                    <a:pt x="2427540" y="863343"/>
                    <a:pt x="2492995" y="759731"/>
                    <a:pt x="2438400" y="841623"/>
                  </a:cubicBezTo>
                  <a:cubicBezTo>
                    <a:pt x="2413204" y="942409"/>
                    <a:pt x="2447413" y="823725"/>
                    <a:pt x="2409825" y="908298"/>
                  </a:cubicBezTo>
                  <a:cubicBezTo>
                    <a:pt x="2401670" y="926648"/>
                    <a:pt x="2397125" y="946398"/>
                    <a:pt x="2390775" y="965448"/>
                  </a:cubicBezTo>
                  <a:lnTo>
                    <a:pt x="2362200" y="1051173"/>
                  </a:lnTo>
                  <a:lnTo>
                    <a:pt x="2352675" y="1079748"/>
                  </a:lnTo>
                  <a:cubicBezTo>
                    <a:pt x="2349500" y="1089273"/>
                    <a:pt x="2348719" y="1099969"/>
                    <a:pt x="2343150" y="1108323"/>
                  </a:cubicBezTo>
                  <a:cubicBezTo>
                    <a:pt x="2288555" y="1190215"/>
                    <a:pt x="2354010" y="1086603"/>
                    <a:pt x="2314575" y="1165473"/>
                  </a:cubicBezTo>
                  <a:cubicBezTo>
                    <a:pt x="2309455" y="1175712"/>
                    <a:pt x="2300174" y="1183587"/>
                    <a:pt x="2295525" y="1194048"/>
                  </a:cubicBezTo>
                  <a:cubicBezTo>
                    <a:pt x="2280435" y="1228001"/>
                    <a:pt x="2283293" y="1253905"/>
                    <a:pt x="2257425" y="1279773"/>
                  </a:cubicBezTo>
                  <a:cubicBezTo>
                    <a:pt x="2249330" y="1287868"/>
                    <a:pt x="2238375" y="1292473"/>
                    <a:pt x="2228850" y="1298823"/>
                  </a:cubicBezTo>
                  <a:cubicBezTo>
                    <a:pt x="2225675" y="1308348"/>
                    <a:pt x="2223815" y="1318418"/>
                    <a:pt x="2219325" y="1327398"/>
                  </a:cubicBezTo>
                  <a:cubicBezTo>
                    <a:pt x="2214205" y="1337637"/>
                    <a:pt x="2204784" y="1345451"/>
                    <a:pt x="2200275" y="1355973"/>
                  </a:cubicBezTo>
                  <a:cubicBezTo>
                    <a:pt x="2191027" y="1377552"/>
                    <a:pt x="2192810" y="1401795"/>
                    <a:pt x="2181225" y="1422648"/>
                  </a:cubicBezTo>
                  <a:cubicBezTo>
                    <a:pt x="2170106" y="1442662"/>
                    <a:pt x="2153364" y="1459320"/>
                    <a:pt x="2143125" y="1479798"/>
                  </a:cubicBezTo>
                  <a:cubicBezTo>
                    <a:pt x="2136775" y="1492498"/>
                    <a:pt x="2129668" y="1504847"/>
                    <a:pt x="2124075" y="1517898"/>
                  </a:cubicBezTo>
                  <a:cubicBezTo>
                    <a:pt x="2120120" y="1527126"/>
                    <a:pt x="2119040" y="1537493"/>
                    <a:pt x="2114550" y="1546473"/>
                  </a:cubicBezTo>
                  <a:cubicBezTo>
                    <a:pt x="2094128" y="1587317"/>
                    <a:pt x="2096417" y="1565705"/>
                    <a:pt x="2066925" y="1603623"/>
                  </a:cubicBezTo>
                  <a:cubicBezTo>
                    <a:pt x="2052869" y="1621695"/>
                    <a:pt x="2036065" y="1639053"/>
                    <a:pt x="2028825" y="1660773"/>
                  </a:cubicBezTo>
                  <a:cubicBezTo>
                    <a:pt x="2025650" y="1670298"/>
                    <a:pt x="2024281" y="1680631"/>
                    <a:pt x="2019300" y="1689348"/>
                  </a:cubicBezTo>
                  <a:cubicBezTo>
                    <a:pt x="1986676" y="1746441"/>
                    <a:pt x="1998528" y="1709251"/>
                    <a:pt x="1962150" y="1756023"/>
                  </a:cubicBezTo>
                  <a:cubicBezTo>
                    <a:pt x="1948094" y="1774095"/>
                    <a:pt x="1931290" y="1791453"/>
                    <a:pt x="1924050" y="1813173"/>
                  </a:cubicBezTo>
                  <a:lnTo>
                    <a:pt x="1895475" y="1898898"/>
                  </a:lnTo>
                  <a:cubicBezTo>
                    <a:pt x="1892300" y="1908423"/>
                    <a:pt x="1894304" y="1921904"/>
                    <a:pt x="1885950" y="1927473"/>
                  </a:cubicBezTo>
                  <a:lnTo>
                    <a:pt x="1857375" y="1946523"/>
                  </a:lnTo>
                  <a:cubicBezTo>
                    <a:pt x="1833434" y="2018347"/>
                    <a:pt x="1865729" y="1929815"/>
                    <a:pt x="1828800" y="2003673"/>
                  </a:cubicBezTo>
                  <a:cubicBezTo>
                    <a:pt x="1824310" y="2012653"/>
                    <a:pt x="1823765" y="2023268"/>
                    <a:pt x="1819275" y="2032248"/>
                  </a:cubicBezTo>
                  <a:cubicBezTo>
                    <a:pt x="1814155" y="2042487"/>
                    <a:pt x="1805345" y="2050584"/>
                    <a:pt x="1800225" y="2060823"/>
                  </a:cubicBezTo>
                  <a:cubicBezTo>
                    <a:pt x="1795735" y="2069803"/>
                    <a:pt x="1795576" y="2080621"/>
                    <a:pt x="1790700" y="2089398"/>
                  </a:cubicBezTo>
                  <a:cubicBezTo>
                    <a:pt x="1779581" y="2109412"/>
                    <a:pt x="1762839" y="2126070"/>
                    <a:pt x="1752600" y="2146548"/>
                  </a:cubicBezTo>
                  <a:cubicBezTo>
                    <a:pt x="1746250" y="2159248"/>
                    <a:pt x="1741803" y="2173094"/>
                    <a:pt x="1733550" y="2184648"/>
                  </a:cubicBezTo>
                  <a:cubicBezTo>
                    <a:pt x="1725720" y="2195609"/>
                    <a:pt x="1713245" y="2202590"/>
                    <a:pt x="1704975" y="2213223"/>
                  </a:cubicBezTo>
                  <a:cubicBezTo>
                    <a:pt x="1690919" y="2231295"/>
                    <a:pt x="1679575" y="2251323"/>
                    <a:pt x="1666875" y="2270373"/>
                  </a:cubicBezTo>
                  <a:lnTo>
                    <a:pt x="1628775" y="2327523"/>
                  </a:lnTo>
                  <a:lnTo>
                    <a:pt x="1609725" y="2356098"/>
                  </a:lnTo>
                  <a:lnTo>
                    <a:pt x="1590675" y="2384673"/>
                  </a:lnTo>
                  <a:cubicBezTo>
                    <a:pt x="1587500" y="2400548"/>
                    <a:pt x="1585410" y="2416679"/>
                    <a:pt x="1581150" y="2432298"/>
                  </a:cubicBezTo>
                  <a:cubicBezTo>
                    <a:pt x="1575866" y="2451671"/>
                    <a:pt x="1568450" y="2470398"/>
                    <a:pt x="1562100" y="2489448"/>
                  </a:cubicBezTo>
                  <a:lnTo>
                    <a:pt x="1552575" y="2518023"/>
                  </a:lnTo>
                  <a:cubicBezTo>
                    <a:pt x="1549400" y="2527548"/>
                    <a:pt x="1545485" y="2536858"/>
                    <a:pt x="1543050" y="2546598"/>
                  </a:cubicBezTo>
                  <a:cubicBezTo>
                    <a:pt x="1525489" y="2616842"/>
                    <a:pt x="1544360" y="2553066"/>
                    <a:pt x="1514475" y="2622798"/>
                  </a:cubicBezTo>
                  <a:cubicBezTo>
                    <a:pt x="1490814" y="2678007"/>
                    <a:pt x="1522509" y="2625034"/>
                    <a:pt x="1485900" y="2679948"/>
                  </a:cubicBezTo>
                  <a:cubicBezTo>
                    <a:pt x="1460704" y="2780734"/>
                    <a:pt x="1494913" y="2662050"/>
                    <a:pt x="1457325" y="2746623"/>
                  </a:cubicBezTo>
                  <a:cubicBezTo>
                    <a:pt x="1440996" y="2783363"/>
                    <a:pt x="1442156" y="2809769"/>
                    <a:pt x="1419225" y="2841873"/>
                  </a:cubicBezTo>
                  <a:cubicBezTo>
                    <a:pt x="1411395" y="2852834"/>
                    <a:pt x="1400175" y="2860923"/>
                    <a:pt x="1390650" y="2870448"/>
                  </a:cubicBezTo>
                  <a:cubicBezTo>
                    <a:pt x="1387475" y="2879973"/>
                    <a:pt x="1385615" y="2890043"/>
                    <a:pt x="1381125" y="2899023"/>
                  </a:cubicBezTo>
                  <a:cubicBezTo>
                    <a:pt x="1376005" y="2909262"/>
                    <a:pt x="1366724" y="2917137"/>
                    <a:pt x="1362075" y="2927598"/>
                  </a:cubicBezTo>
                  <a:cubicBezTo>
                    <a:pt x="1353920" y="2945948"/>
                    <a:pt x="1349375" y="2965698"/>
                    <a:pt x="1343025" y="2984748"/>
                  </a:cubicBezTo>
                  <a:lnTo>
                    <a:pt x="1333500" y="3013323"/>
                  </a:lnTo>
                  <a:lnTo>
                    <a:pt x="1323975" y="3041898"/>
                  </a:lnTo>
                  <a:cubicBezTo>
                    <a:pt x="1320800" y="3076823"/>
                    <a:pt x="1320544" y="3112138"/>
                    <a:pt x="1314450" y="3146673"/>
                  </a:cubicBezTo>
                  <a:cubicBezTo>
                    <a:pt x="1301046" y="3222628"/>
                    <a:pt x="1301256" y="3182586"/>
                    <a:pt x="1276350" y="3232398"/>
                  </a:cubicBezTo>
                  <a:cubicBezTo>
                    <a:pt x="1271860" y="3241378"/>
                    <a:pt x="1271315" y="3251993"/>
                    <a:pt x="1266825" y="3260973"/>
                  </a:cubicBezTo>
                  <a:cubicBezTo>
                    <a:pt x="1261705" y="3271212"/>
                    <a:pt x="1252895" y="3279309"/>
                    <a:pt x="1247775" y="3289548"/>
                  </a:cubicBezTo>
                  <a:cubicBezTo>
                    <a:pt x="1243285" y="3298528"/>
                    <a:pt x="1242740" y="3309143"/>
                    <a:pt x="1238250" y="3318123"/>
                  </a:cubicBezTo>
                  <a:cubicBezTo>
                    <a:pt x="1233130" y="3328362"/>
                    <a:pt x="1224320" y="3336459"/>
                    <a:pt x="1219200" y="3346698"/>
                  </a:cubicBezTo>
                  <a:cubicBezTo>
                    <a:pt x="1214710" y="3355678"/>
                    <a:pt x="1214165" y="3366293"/>
                    <a:pt x="1209675" y="3375273"/>
                  </a:cubicBezTo>
                  <a:cubicBezTo>
                    <a:pt x="1204555" y="3385512"/>
                    <a:pt x="1195274" y="3393387"/>
                    <a:pt x="1190625" y="3403848"/>
                  </a:cubicBezTo>
                  <a:cubicBezTo>
                    <a:pt x="1182470" y="3422198"/>
                    <a:pt x="1177925" y="3441948"/>
                    <a:pt x="1171575" y="3460998"/>
                  </a:cubicBezTo>
                  <a:cubicBezTo>
                    <a:pt x="1168400" y="3470523"/>
                    <a:pt x="1167619" y="3481219"/>
                    <a:pt x="1162050" y="3489573"/>
                  </a:cubicBezTo>
                  <a:cubicBezTo>
                    <a:pt x="1107455" y="3571465"/>
                    <a:pt x="1172910" y="3467853"/>
                    <a:pt x="1133475" y="3546723"/>
                  </a:cubicBezTo>
                  <a:cubicBezTo>
                    <a:pt x="1128355" y="3556962"/>
                    <a:pt x="1119545" y="3565059"/>
                    <a:pt x="1114425" y="3575298"/>
                  </a:cubicBezTo>
                  <a:cubicBezTo>
                    <a:pt x="1109935" y="3584278"/>
                    <a:pt x="1109390" y="3594893"/>
                    <a:pt x="1104900" y="3603873"/>
                  </a:cubicBezTo>
                  <a:cubicBezTo>
                    <a:pt x="1099780" y="3614112"/>
                    <a:pt x="1090970" y="3622209"/>
                    <a:pt x="1085850" y="3632448"/>
                  </a:cubicBezTo>
                  <a:cubicBezTo>
                    <a:pt x="1067314" y="3669519"/>
                    <a:pt x="1085111" y="3656397"/>
                    <a:pt x="1066800" y="3699123"/>
                  </a:cubicBezTo>
                  <a:cubicBezTo>
                    <a:pt x="1062291" y="3709645"/>
                    <a:pt x="1052870" y="3717459"/>
                    <a:pt x="1047750" y="3727698"/>
                  </a:cubicBezTo>
                  <a:cubicBezTo>
                    <a:pt x="1020181" y="3782837"/>
                    <a:pt x="1063819" y="3730679"/>
                    <a:pt x="1009650" y="3784848"/>
                  </a:cubicBezTo>
                  <a:cubicBezTo>
                    <a:pt x="1006475" y="3794373"/>
                    <a:pt x="1004615" y="3804443"/>
                    <a:pt x="1000125" y="3813423"/>
                  </a:cubicBezTo>
                  <a:cubicBezTo>
                    <a:pt x="995005" y="3823662"/>
                    <a:pt x="985584" y="3831476"/>
                    <a:pt x="981075" y="3841998"/>
                  </a:cubicBezTo>
                  <a:cubicBezTo>
                    <a:pt x="975918" y="3854030"/>
                    <a:pt x="976707" y="3868066"/>
                    <a:pt x="971550" y="3880098"/>
                  </a:cubicBezTo>
                  <a:cubicBezTo>
                    <a:pt x="958355" y="3910886"/>
                    <a:pt x="941327" y="3917053"/>
                    <a:pt x="914400" y="3937248"/>
                  </a:cubicBezTo>
                  <a:cubicBezTo>
                    <a:pt x="911225" y="3946773"/>
                    <a:pt x="909751" y="3957046"/>
                    <a:pt x="904875" y="3965823"/>
                  </a:cubicBezTo>
                  <a:cubicBezTo>
                    <a:pt x="876392" y="4017092"/>
                    <a:pt x="872910" y="4016838"/>
                    <a:pt x="838200" y="4051548"/>
                  </a:cubicBezTo>
                  <a:cubicBezTo>
                    <a:pt x="814259" y="4123372"/>
                    <a:pt x="846554" y="4034840"/>
                    <a:pt x="809625" y="4108698"/>
                  </a:cubicBezTo>
                  <a:cubicBezTo>
                    <a:pt x="805135" y="4117678"/>
                    <a:pt x="802858" y="4127619"/>
                    <a:pt x="800100" y="4137273"/>
                  </a:cubicBezTo>
                  <a:cubicBezTo>
                    <a:pt x="796504" y="4149860"/>
                    <a:pt x="796429" y="4163664"/>
                    <a:pt x="790575" y="4175373"/>
                  </a:cubicBezTo>
                  <a:lnTo>
                    <a:pt x="733425" y="4261098"/>
                  </a:lnTo>
                  <a:cubicBezTo>
                    <a:pt x="727075" y="4270623"/>
                    <a:pt x="719495" y="4279434"/>
                    <a:pt x="714375" y="4289673"/>
                  </a:cubicBezTo>
                  <a:cubicBezTo>
                    <a:pt x="708025" y="4302373"/>
                    <a:pt x="703578" y="4316219"/>
                    <a:pt x="695325" y="4327773"/>
                  </a:cubicBezTo>
                  <a:cubicBezTo>
                    <a:pt x="680017" y="4349204"/>
                    <a:pt x="648662" y="4369914"/>
                    <a:pt x="628650" y="4384923"/>
                  </a:cubicBezTo>
                  <a:cubicBezTo>
                    <a:pt x="604709" y="4456747"/>
                    <a:pt x="637004" y="4368215"/>
                    <a:pt x="600075" y="4442073"/>
                  </a:cubicBezTo>
                  <a:cubicBezTo>
                    <a:pt x="595585" y="4451053"/>
                    <a:pt x="596119" y="4462294"/>
                    <a:pt x="590550" y="4470648"/>
                  </a:cubicBezTo>
                  <a:cubicBezTo>
                    <a:pt x="583078" y="4481856"/>
                    <a:pt x="570599" y="4488875"/>
                    <a:pt x="561975" y="4499223"/>
                  </a:cubicBezTo>
                  <a:cubicBezTo>
                    <a:pt x="554646" y="4508017"/>
                    <a:pt x="548045" y="4517559"/>
                    <a:pt x="542925" y="4527798"/>
                  </a:cubicBezTo>
                  <a:cubicBezTo>
                    <a:pt x="538435" y="4536778"/>
                    <a:pt x="539672" y="4548533"/>
                    <a:pt x="533400" y="4556373"/>
                  </a:cubicBezTo>
                  <a:cubicBezTo>
                    <a:pt x="526249" y="4565312"/>
                    <a:pt x="514350" y="4569073"/>
                    <a:pt x="504825" y="4575423"/>
                  </a:cubicBezTo>
                  <a:cubicBezTo>
                    <a:pt x="492125" y="4594473"/>
                    <a:pt x="485041" y="4618836"/>
                    <a:pt x="466725" y="4632573"/>
                  </a:cubicBezTo>
                  <a:cubicBezTo>
                    <a:pt x="410309" y="4674885"/>
                    <a:pt x="437431" y="4647939"/>
                    <a:pt x="390525" y="4718298"/>
                  </a:cubicBezTo>
                  <a:lnTo>
                    <a:pt x="371475" y="4746873"/>
                  </a:lnTo>
                  <a:cubicBezTo>
                    <a:pt x="365125" y="4756398"/>
                    <a:pt x="356045" y="4764588"/>
                    <a:pt x="352425" y="4775448"/>
                  </a:cubicBezTo>
                  <a:cubicBezTo>
                    <a:pt x="341739" y="4807506"/>
                    <a:pt x="342682" y="4809167"/>
                    <a:pt x="323850" y="4842123"/>
                  </a:cubicBezTo>
                  <a:cubicBezTo>
                    <a:pt x="318170" y="4852062"/>
                    <a:pt x="309920" y="4860459"/>
                    <a:pt x="304800" y="4870698"/>
                  </a:cubicBezTo>
                  <a:cubicBezTo>
                    <a:pt x="300310" y="4879678"/>
                    <a:pt x="299765" y="4890293"/>
                    <a:pt x="295275" y="4899273"/>
                  </a:cubicBezTo>
                  <a:cubicBezTo>
                    <a:pt x="290155" y="4909512"/>
                    <a:pt x="281345" y="4917609"/>
                    <a:pt x="276225" y="4927848"/>
                  </a:cubicBezTo>
                  <a:cubicBezTo>
                    <a:pt x="271735" y="4936828"/>
                    <a:pt x="271576" y="4947646"/>
                    <a:pt x="266700" y="4956423"/>
                  </a:cubicBezTo>
                  <a:cubicBezTo>
                    <a:pt x="255581" y="4976437"/>
                    <a:pt x="235840" y="4991853"/>
                    <a:pt x="228600" y="5013573"/>
                  </a:cubicBezTo>
                  <a:cubicBezTo>
                    <a:pt x="225425" y="5023098"/>
                    <a:pt x="225347" y="5034308"/>
                    <a:pt x="219075" y="5042148"/>
                  </a:cubicBezTo>
                  <a:cubicBezTo>
                    <a:pt x="211924" y="5051087"/>
                    <a:pt x="200025" y="5054848"/>
                    <a:pt x="190500" y="5061198"/>
                  </a:cubicBezTo>
                  <a:cubicBezTo>
                    <a:pt x="173735" y="5111493"/>
                    <a:pt x="186544" y="5081419"/>
                    <a:pt x="142875" y="5146923"/>
                  </a:cubicBezTo>
                  <a:cubicBezTo>
                    <a:pt x="136525" y="5156448"/>
                    <a:pt x="127445" y="5164638"/>
                    <a:pt x="123825" y="5175498"/>
                  </a:cubicBezTo>
                  <a:cubicBezTo>
                    <a:pt x="101487" y="5242511"/>
                    <a:pt x="130560" y="5159783"/>
                    <a:pt x="95250" y="5242173"/>
                  </a:cubicBezTo>
                  <a:cubicBezTo>
                    <a:pt x="71589" y="5297382"/>
                    <a:pt x="103284" y="5244409"/>
                    <a:pt x="66675" y="5299323"/>
                  </a:cubicBezTo>
                  <a:cubicBezTo>
                    <a:pt x="49114" y="5369567"/>
                    <a:pt x="67985" y="5305791"/>
                    <a:pt x="38100" y="5375523"/>
                  </a:cubicBezTo>
                  <a:cubicBezTo>
                    <a:pt x="34145" y="5384751"/>
                    <a:pt x="33065" y="5395118"/>
                    <a:pt x="28575" y="5404098"/>
                  </a:cubicBezTo>
                  <a:cubicBezTo>
                    <a:pt x="-8354" y="5477956"/>
                    <a:pt x="23941" y="5389424"/>
                    <a:pt x="0" y="5461248"/>
                  </a:cubicBezTo>
                  <a:cubicBezTo>
                    <a:pt x="51368" y="5478371"/>
                    <a:pt x="22414" y="5470795"/>
                    <a:pt x="104775" y="5480298"/>
                  </a:cubicBezTo>
                  <a:lnTo>
                    <a:pt x="276225" y="5499348"/>
                  </a:lnTo>
                  <a:lnTo>
                    <a:pt x="619125" y="5489823"/>
                  </a:lnTo>
                  <a:cubicBezTo>
                    <a:pt x="632098" y="5488070"/>
                    <a:pt x="622155" y="5463089"/>
                    <a:pt x="628650" y="5451723"/>
                  </a:cubicBezTo>
                  <a:cubicBezTo>
                    <a:pt x="635333" y="5440027"/>
                    <a:pt x="647700" y="5432673"/>
                    <a:pt x="657225" y="5423148"/>
                  </a:cubicBezTo>
                  <a:cubicBezTo>
                    <a:pt x="663575" y="5404098"/>
                    <a:pt x="664227" y="5382062"/>
                    <a:pt x="676275" y="5365998"/>
                  </a:cubicBezTo>
                  <a:cubicBezTo>
                    <a:pt x="685800" y="5353298"/>
                    <a:pt x="694519" y="5339951"/>
                    <a:pt x="704850" y="5327898"/>
                  </a:cubicBezTo>
                  <a:cubicBezTo>
                    <a:pt x="759855" y="5263726"/>
                    <a:pt x="710371" y="5333903"/>
                    <a:pt x="752475" y="5270748"/>
                  </a:cubicBezTo>
                  <a:cubicBezTo>
                    <a:pt x="772299" y="5191454"/>
                    <a:pt x="748161" y="5269852"/>
                    <a:pt x="781050" y="5204073"/>
                  </a:cubicBezTo>
                  <a:cubicBezTo>
                    <a:pt x="785540" y="5195093"/>
                    <a:pt x="786085" y="5184478"/>
                    <a:pt x="790575" y="5175498"/>
                  </a:cubicBezTo>
                  <a:cubicBezTo>
                    <a:pt x="795695" y="5165259"/>
                    <a:pt x="804505" y="5157162"/>
                    <a:pt x="809625" y="5146923"/>
                  </a:cubicBezTo>
                  <a:cubicBezTo>
                    <a:pt x="814115" y="5137943"/>
                    <a:pt x="814274" y="5127125"/>
                    <a:pt x="819150" y="5118348"/>
                  </a:cubicBezTo>
                  <a:cubicBezTo>
                    <a:pt x="835902" y="5088194"/>
                    <a:pt x="864421" y="5051637"/>
                    <a:pt x="885825" y="5023098"/>
                  </a:cubicBezTo>
                  <a:cubicBezTo>
                    <a:pt x="889000" y="5013573"/>
                    <a:pt x="889781" y="5002877"/>
                    <a:pt x="895350" y="4994523"/>
                  </a:cubicBezTo>
                  <a:cubicBezTo>
                    <a:pt x="925258" y="4949661"/>
                    <a:pt x="922200" y="4984118"/>
                    <a:pt x="942975" y="4937373"/>
                  </a:cubicBezTo>
                  <a:cubicBezTo>
                    <a:pt x="951130" y="4919023"/>
                    <a:pt x="950886" y="4896931"/>
                    <a:pt x="962025" y="4880223"/>
                  </a:cubicBezTo>
                  <a:cubicBezTo>
                    <a:pt x="987044" y="4842694"/>
                    <a:pt x="986523" y="4848906"/>
                    <a:pt x="1000125" y="4794498"/>
                  </a:cubicBezTo>
                  <a:cubicBezTo>
                    <a:pt x="1003177" y="4782291"/>
                    <a:pt x="1012343" y="4741488"/>
                    <a:pt x="1019175" y="4727823"/>
                  </a:cubicBezTo>
                  <a:cubicBezTo>
                    <a:pt x="1024295" y="4717584"/>
                    <a:pt x="1033105" y="4709487"/>
                    <a:pt x="1038225" y="4699248"/>
                  </a:cubicBezTo>
                  <a:cubicBezTo>
                    <a:pt x="1077640" y="4620418"/>
                    <a:pt x="1007339" y="4731675"/>
                    <a:pt x="1066800" y="4632573"/>
                  </a:cubicBezTo>
                  <a:cubicBezTo>
                    <a:pt x="1078580" y="4612940"/>
                    <a:pt x="1097660" y="4597143"/>
                    <a:pt x="1104900" y="4575423"/>
                  </a:cubicBezTo>
                  <a:cubicBezTo>
                    <a:pt x="1111250" y="4556373"/>
                    <a:pt x="1119080" y="4537754"/>
                    <a:pt x="1123950" y="4518273"/>
                  </a:cubicBezTo>
                  <a:cubicBezTo>
                    <a:pt x="1130786" y="4490928"/>
                    <a:pt x="1140930" y="4446213"/>
                    <a:pt x="1152525" y="4423023"/>
                  </a:cubicBezTo>
                  <a:cubicBezTo>
                    <a:pt x="1182118" y="4363836"/>
                    <a:pt x="1163808" y="4407344"/>
                    <a:pt x="1181100" y="4346823"/>
                  </a:cubicBezTo>
                  <a:cubicBezTo>
                    <a:pt x="1197061" y="4290960"/>
                    <a:pt x="1181845" y="4345333"/>
                    <a:pt x="1209675" y="4289673"/>
                  </a:cubicBezTo>
                  <a:cubicBezTo>
                    <a:pt x="1214165" y="4280693"/>
                    <a:pt x="1215245" y="4270326"/>
                    <a:pt x="1219200" y="4261098"/>
                  </a:cubicBezTo>
                  <a:cubicBezTo>
                    <a:pt x="1269297" y="4144206"/>
                    <a:pt x="1209471" y="4290082"/>
                    <a:pt x="1257300" y="4194423"/>
                  </a:cubicBezTo>
                  <a:cubicBezTo>
                    <a:pt x="1261790" y="4185443"/>
                    <a:pt x="1262870" y="4175076"/>
                    <a:pt x="1266825" y="4165848"/>
                  </a:cubicBezTo>
                  <a:cubicBezTo>
                    <a:pt x="1272418" y="4152797"/>
                    <a:pt x="1280282" y="4140799"/>
                    <a:pt x="1285875" y="4127748"/>
                  </a:cubicBezTo>
                  <a:cubicBezTo>
                    <a:pt x="1289830" y="4118520"/>
                    <a:pt x="1290524" y="4107950"/>
                    <a:pt x="1295400" y="4099173"/>
                  </a:cubicBezTo>
                  <a:cubicBezTo>
                    <a:pt x="1306519" y="4079159"/>
                    <a:pt x="1333500" y="4042023"/>
                    <a:pt x="1333500" y="4042023"/>
                  </a:cubicBezTo>
                  <a:cubicBezTo>
                    <a:pt x="1347895" y="3984442"/>
                    <a:pt x="1338885" y="4016342"/>
                    <a:pt x="1362075" y="3946773"/>
                  </a:cubicBezTo>
                  <a:cubicBezTo>
                    <a:pt x="1365250" y="3937248"/>
                    <a:pt x="1366031" y="3926552"/>
                    <a:pt x="1371600" y="3918198"/>
                  </a:cubicBezTo>
                  <a:lnTo>
                    <a:pt x="1390650" y="3889623"/>
                  </a:lnTo>
                  <a:cubicBezTo>
                    <a:pt x="1413231" y="3776717"/>
                    <a:pt x="1383550" y="3893691"/>
                    <a:pt x="1419225" y="3813423"/>
                  </a:cubicBezTo>
                  <a:cubicBezTo>
                    <a:pt x="1427380" y="3795073"/>
                    <a:pt x="1427136" y="3772981"/>
                    <a:pt x="1438275" y="3756273"/>
                  </a:cubicBezTo>
                  <a:cubicBezTo>
                    <a:pt x="1450975" y="3737223"/>
                    <a:pt x="1469135" y="3720843"/>
                    <a:pt x="1476375" y="3699123"/>
                  </a:cubicBezTo>
                  <a:cubicBezTo>
                    <a:pt x="1479550" y="3689598"/>
                    <a:pt x="1481024" y="3679325"/>
                    <a:pt x="1485900" y="3670548"/>
                  </a:cubicBezTo>
                  <a:cubicBezTo>
                    <a:pt x="1497019" y="3650534"/>
                    <a:pt x="1516760" y="3635118"/>
                    <a:pt x="1524000" y="3613398"/>
                  </a:cubicBezTo>
                  <a:cubicBezTo>
                    <a:pt x="1537145" y="3573963"/>
                    <a:pt x="1527956" y="3593177"/>
                    <a:pt x="1552575" y="3556248"/>
                  </a:cubicBezTo>
                  <a:cubicBezTo>
                    <a:pt x="1554817" y="3547280"/>
                    <a:pt x="1565414" y="3500753"/>
                    <a:pt x="1571625" y="3489573"/>
                  </a:cubicBezTo>
                  <a:cubicBezTo>
                    <a:pt x="1582744" y="3469559"/>
                    <a:pt x="1597025" y="3451473"/>
                    <a:pt x="1609725" y="3432423"/>
                  </a:cubicBezTo>
                  <a:lnTo>
                    <a:pt x="1647825" y="3375273"/>
                  </a:lnTo>
                  <a:cubicBezTo>
                    <a:pt x="1654175" y="3365748"/>
                    <a:pt x="1663255" y="3357558"/>
                    <a:pt x="1666875" y="3346698"/>
                  </a:cubicBezTo>
                  <a:lnTo>
                    <a:pt x="1695450" y="3260973"/>
                  </a:lnTo>
                  <a:cubicBezTo>
                    <a:pt x="1698625" y="3251448"/>
                    <a:pt x="1702540" y="3242138"/>
                    <a:pt x="1704975" y="3232398"/>
                  </a:cubicBezTo>
                  <a:cubicBezTo>
                    <a:pt x="1710300" y="3211100"/>
                    <a:pt x="1724274" y="3151062"/>
                    <a:pt x="1733550" y="3137148"/>
                  </a:cubicBezTo>
                  <a:cubicBezTo>
                    <a:pt x="1788145" y="3055256"/>
                    <a:pt x="1722690" y="3158868"/>
                    <a:pt x="1762125" y="3079998"/>
                  </a:cubicBezTo>
                  <a:cubicBezTo>
                    <a:pt x="1767245" y="3069759"/>
                    <a:pt x="1776055" y="3061662"/>
                    <a:pt x="1781175" y="3051423"/>
                  </a:cubicBezTo>
                  <a:cubicBezTo>
                    <a:pt x="1785665" y="3042443"/>
                    <a:pt x="1786210" y="3031828"/>
                    <a:pt x="1790700" y="3022848"/>
                  </a:cubicBezTo>
                  <a:cubicBezTo>
                    <a:pt x="1795820" y="3012609"/>
                    <a:pt x="1804630" y="3004512"/>
                    <a:pt x="1809750" y="2994273"/>
                  </a:cubicBezTo>
                  <a:cubicBezTo>
                    <a:pt x="1849185" y="2915403"/>
                    <a:pt x="1783730" y="3019015"/>
                    <a:pt x="1838325" y="2937123"/>
                  </a:cubicBezTo>
                  <a:cubicBezTo>
                    <a:pt x="1848014" y="2898368"/>
                    <a:pt x="1845553" y="2896501"/>
                    <a:pt x="1866900" y="2860923"/>
                  </a:cubicBezTo>
                  <a:cubicBezTo>
                    <a:pt x="1878680" y="2841290"/>
                    <a:pt x="1897760" y="2825493"/>
                    <a:pt x="1905000" y="2803773"/>
                  </a:cubicBezTo>
                  <a:lnTo>
                    <a:pt x="1933575" y="2718048"/>
                  </a:lnTo>
                  <a:cubicBezTo>
                    <a:pt x="1936750" y="2708523"/>
                    <a:pt x="1938610" y="2698453"/>
                    <a:pt x="1943100" y="2689473"/>
                  </a:cubicBezTo>
                  <a:lnTo>
                    <a:pt x="1962150" y="2651373"/>
                  </a:lnTo>
                  <a:cubicBezTo>
                    <a:pt x="1965325" y="2632323"/>
                    <a:pt x="1968738" y="2613311"/>
                    <a:pt x="1971675" y="2594223"/>
                  </a:cubicBezTo>
                  <a:cubicBezTo>
                    <a:pt x="1975089" y="2572033"/>
                    <a:pt x="1976152" y="2549424"/>
                    <a:pt x="1981200" y="2527548"/>
                  </a:cubicBezTo>
                  <a:cubicBezTo>
                    <a:pt x="1985715" y="2507982"/>
                    <a:pt x="1993900" y="2489448"/>
                    <a:pt x="2000250" y="2470398"/>
                  </a:cubicBezTo>
                  <a:cubicBezTo>
                    <a:pt x="2003425" y="2460873"/>
                    <a:pt x="2004206" y="2450177"/>
                    <a:pt x="2009775" y="2441823"/>
                  </a:cubicBezTo>
                  <a:lnTo>
                    <a:pt x="2028825" y="2413248"/>
                  </a:lnTo>
                  <a:cubicBezTo>
                    <a:pt x="2035175" y="2387848"/>
                    <a:pt x="2046133" y="2363172"/>
                    <a:pt x="2047875" y="2337048"/>
                  </a:cubicBezTo>
                  <a:cubicBezTo>
                    <a:pt x="2053415" y="2253947"/>
                    <a:pt x="2049756" y="2215224"/>
                    <a:pt x="2066925" y="2146548"/>
                  </a:cubicBezTo>
                  <a:cubicBezTo>
                    <a:pt x="2069360" y="2136808"/>
                    <a:pt x="2073275" y="2127498"/>
                    <a:pt x="2076450" y="2117973"/>
                  </a:cubicBezTo>
                  <a:cubicBezTo>
                    <a:pt x="2082294" y="2047840"/>
                    <a:pt x="2080605" y="2015628"/>
                    <a:pt x="2095500" y="1956048"/>
                  </a:cubicBezTo>
                  <a:cubicBezTo>
                    <a:pt x="2110388" y="1896498"/>
                    <a:pt x="2097469" y="1958762"/>
                    <a:pt x="2124075" y="1898898"/>
                  </a:cubicBezTo>
                  <a:cubicBezTo>
                    <a:pt x="2132230" y="1880548"/>
                    <a:pt x="2136775" y="1860798"/>
                    <a:pt x="2143125" y="1841748"/>
                  </a:cubicBezTo>
                  <a:lnTo>
                    <a:pt x="2152650" y="1813173"/>
                  </a:lnTo>
                  <a:cubicBezTo>
                    <a:pt x="2155825" y="1803648"/>
                    <a:pt x="2156606" y="1792952"/>
                    <a:pt x="2162175" y="1784598"/>
                  </a:cubicBezTo>
                  <a:lnTo>
                    <a:pt x="2200275" y="1727448"/>
                  </a:lnTo>
                  <a:cubicBezTo>
                    <a:pt x="2202517" y="1718480"/>
                    <a:pt x="2213114" y="1671953"/>
                    <a:pt x="2219325" y="1660773"/>
                  </a:cubicBezTo>
                  <a:cubicBezTo>
                    <a:pt x="2230444" y="1640759"/>
                    <a:pt x="2250185" y="1625343"/>
                    <a:pt x="2257425" y="1603623"/>
                  </a:cubicBezTo>
                  <a:cubicBezTo>
                    <a:pt x="2270570" y="1564188"/>
                    <a:pt x="2258596" y="1580617"/>
                    <a:pt x="2295525" y="1555998"/>
                  </a:cubicBezTo>
                  <a:lnTo>
                    <a:pt x="2333625" y="1498848"/>
                  </a:lnTo>
                  <a:cubicBezTo>
                    <a:pt x="2339975" y="1489323"/>
                    <a:pt x="2343150" y="1476623"/>
                    <a:pt x="2352675" y="1470273"/>
                  </a:cubicBezTo>
                  <a:lnTo>
                    <a:pt x="2381250" y="1451223"/>
                  </a:lnTo>
                  <a:cubicBezTo>
                    <a:pt x="2387600" y="1441698"/>
                    <a:pt x="2395180" y="1432887"/>
                    <a:pt x="2400300" y="1422648"/>
                  </a:cubicBezTo>
                  <a:cubicBezTo>
                    <a:pt x="2404790" y="1413668"/>
                    <a:pt x="2403553" y="1401913"/>
                    <a:pt x="2409825" y="1394073"/>
                  </a:cubicBezTo>
                  <a:cubicBezTo>
                    <a:pt x="2416976" y="1385134"/>
                    <a:pt x="2428875" y="1381373"/>
                    <a:pt x="2438400" y="1375023"/>
                  </a:cubicBezTo>
                  <a:cubicBezTo>
                    <a:pt x="2492995" y="1293131"/>
                    <a:pt x="2427540" y="1396743"/>
                    <a:pt x="2466975" y="1317873"/>
                  </a:cubicBezTo>
                  <a:cubicBezTo>
                    <a:pt x="2472095" y="1307634"/>
                    <a:pt x="2480905" y="1299537"/>
                    <a:pt x="2486025" y="1289298"/>
                  </a:cubicBezTo>
                  <a:cubicBezTo>
                    <a:pt x="2490515" y="1280318"/>
                    <a:pt x="2491060" y="1269703"/>
                    <a:pt x="2495550" y="1260723"/>
                  </a:cubicBezTo>
                  <a:cubicBezTo>
                    <a:pt x="2519819" y="1212184"/>
                    <a:pt x="2521363" y="1248719"/>
                    <a:pt x="2533650" y="1174998"/>
                  </a:cubicBezTo>
                  <a:cubicBezTo>
                    <a:pt x="2536825" y="1155948"/>
                    <a:pt x="2540780" y="1137012"/>
                    <a:pt x="2543175" y="1117848"/>
                  </a:cubicBezTo>
                  <a:cubicBezTo>
                    <a:pt x="2547133" y="1086186"/>
                    <a:pt x="2546820" y="1053960"/>
                    <a:pt x="2552700" y="1022598"/>
                  </a:cubicBezTo>
                  <a:cubicBezTo>
                    <a:pt x="2556401" y="1002861"/>
                    <a:pt x="2565400" y="984498"/>
                    <a:pt x="2571750" y="965448"/>
                  </a:cubicBezTo>
                  <a:cubicBezTo>
                    <a:pt x="2580828" y="938213"/>
                    <a:pt x="2584820" y="928673"/>
                    <a:pt x="2590800" y="898773"/>
                  </a:cubicBezTo>
                  <a:cubicBezTo>
                    <a:pt x="2601098" y="847281"/>
                    <a:pt x="2596575" y="847771"/>
                    <a:pt x="2609850" y="803523"/>
                  </a:cubicBezTo>
                  <a:cubicBezTo>
                    <a:pt x="2615620" y="784289"/>
                    <a:pt x="2617761" y="763081"/>
                    <a:pt x="2628900" y="746373"/>
                  </a:cubicBezTo>
                  <a:cubicBezTo>
                    <a:pt x="2662436" y="696070"/>
                    <a:pt x="2630916" y="736481"/>
                    <a:pt x="2686050" y="689223"/>
                  </a:cubicBezTo>
                  <a:cubicBezTo>
                    <a:pt x="2705266" y="672752"/>
                    <a:pt x="2718250" y="650954"/>
                    <a:pt x="2743200" y="641598"/>
                  </a:cubicBezTo>
                  <a:cubicBezTo>
                    <a:pt x="2758359" y="635914"/>
                    <a:pt x="2774950" y="635248"/>
                    <a:pt x="2790825" y="632073"/>
                  </a:cubicBezTo>
                  <a:cubicBezTo>
                    <a:pt x="2797175" y="622548"/>
                    <a:pt x="2800936" y="610649"/>
                    <a:pt x="2809875" y="603498"/>
                  </a:cubicBezTo>
                  <a:cubicBezTo>
                    <a:pt x="2817715" y="597226"/>
                    <a:pt x="2829470" y="598463"/>
                    <a:pt x="2838450" y="593973"/>
                  </a:cubicBezTo>
                  <a:cubicBezTo>
                    <a:pt x="2848689" y="588853"/>
                    <a:pt x="2858469" y="582528"/>
                    <a:pt x="2867025" y="574923"/>
                  </a:cubicBezTo>
                  <a:cubicBezTo>
                    <a:pt x="2887161" y="557025"/>
                    <a:pt x="2908011" y="539326"/>
                    <a:pt x="2924175" y="517773"/>
                  </a:cubicBezTo>
                  <a:cubicBezTo>
                    <a:pt x="2933700" y="505073"/>
                    <a:pt x="2943523" y="492591"/>
                    <a:pt x="2952750" y="479673"/>
                  </a:cubicBezTo>
                  <a:cubicBezTo>
                    <a:pt x="2959404" y="470358"/>
                    <a:pt x="2962861" y="458249"/>
                    <a:pt x="2971800" y="451098"/>
                  </a:cubicBezTo>
                  <a:cubicBezTo>
                    <a:pt x="2979640" y="444826"/>
                    <a:pt x="2990850" y="444748"/>
                    <a:pt x="3000375" y="441573"/>
                  </a:cubicBezTo>
                  <a:cubicBezTo>
                    <a:pt x="3009900" y="432048"/>
                    <a:pt x="3018317" y="421268"/>
                    <a:pt x="3028950" y="412998"/>
                  </a:cubicBezTo>
                  <a:cubicBezTo>
                    <a:pt x="3047022" y="398942"/>
                    <a:pt x="3067050" y="387598"/>
                    <a:pt x="3086100" y="374898"/>
                  </a:cubicBezTo>
                  <a:cubicBezTo>
                    <a:pt x="3095625" y="368548"/>
                    <a:pt x="3106580" y="363943"/>
                    <a:pt x="3114675" y="355848"/>
                  </a:cubicBezTo>
                  <a:cubicBezTo>
                    <a:pt x="3124200" y="346323"/>
                    <a:pt x="3132617" y="335543"/>
                    <a:pt x="3143250" y="327273"/>
                  </a:cubicBezTo>
                  <a:cubicBezTo>
                    <a:pt x="3161322" y="313217"/>
                    <a:pt x="3181350" y="301873"/>
                    <a:pt x="3200400" y="289173"/>
                  </a:cubicBezTo>
                  <a:cubicBezTo>
                    <a:pt x="3209925" y="282823"/>
                    <a:pt x="3220880" y="278218"/>
                    <a:pt x="3228975" y="270123"/>
                  </a:cubicBezTo>
                  <a:cubicBezTo>
                    <a:pt x="3250041" y="249057"/>
                    <a:pt x="3263339" y="239495"/>
                    <a:pt x="3276600" y="212973"/>
                  </a:cubicBezTo>
                  <a:cubicBezTo>
                    <a:pt x="3281090" y="203993"/>
                    <a:pt x="3280556" y="192752"/>
                    <a:pt x="3286125" y="184398"/>
                  </a:cubicBezTo>
                  <a:cubicBezTo>
                    <a:pt x="3328256" y="121201"/>
                    <a:pt x="3302587" y="189574"/>
                    <a:pt x="3333750" y="127248"/>
                  </a:cubicBezTo>
                  <a:cubicBezTo>
                    <a:pt x="3373185" y="48378"/>
                    <a:pt x="3307730" y="151990"/>
                    <a:pt x="3362325" y="70098"/>
                  </a:cubicBezTo>
                  <a:cubicBezTo>
                    <a:pt x="3387575" y="-81401"/>
                    <a:pt x="3364687" y="59714"/>
                    <a:pt x="3362325" y="60573"/>
                  </a:cubicBezTo>
                  <a:cubicBezTo>
                    <a:pt x="3332338" y="71477"/>
                    <a:pt x="3298925" y="52978"/>
                    <a:pt x="3267075" y="51048"/>
                  </a:cubicBezTo>
                  <a:cubicBezTo>
                    <a:pt x="3194115" y="46626"/>
                    <a:pt x="3090862" y="43111"/>
                    <a:pt x="3048000" y="51048"/>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7672966">
              <a:off x="3428589" y="4437662"/>
              <a:ext cx="3111281" cy="369332"/>
            </a:xfrm>
            <a:prstGeom prst="rect">
              <a:avLst/>
            </a:prstGeom>
            <a:noFill/>
          </p:spPr>
          <p:txBody>
            <a:bodyPr wrap="square" rtlCol="0">
              <a:spAutoFit/>
            </a:bodyPr>
            <a:lstStyle/>
            <a:p>
              <a:r>
                <a:rPr lang="en-US" dirty="0" smtClean="0"/>
                <a:t>Sunday Mountain cleavage belt</a:t>
              </a:r>
              <a:endParaRPr lang="en-US" dirty="0"/>
            </a:p>
          </p:txBody>
        </p:sp>
      </p:grpSp>
      <p:sp>
        <p:nvSpPr>
          <p:cNvPr id="14" name="TextBox 13"/>
          <p:cNvSpPr txBox="1"/>
          <p:nvPr/>
        </p:nvSpPr>
        <p:spPr>
          <a:xfrm>
            <a:off x="5971848" y="1301853"/>
            <a:ext cx="869417" cy="369332"/>
          </a:xfrm>
          <a:prstGeom prst="rect">
            <a:avLst/>
          </a:prstGeom>
          <a:solidFill>
            <a:schemeClr val="bg1"/>
          </a:solidFill>
        </p:spPr>
        <p:txBody>
          <a:bodyPr wrap="square" rtlCol="0">
            <a:spAutoFit/>
          </a:bodyPr>
          <a:lstStyle/>
          <a:p>
            <a:r>
              <a:rPr lang="en-US" dirty="0" smtClean="0"/>
              <a:t>Garnet</a:t>
            </a:r>
            <a:endParaRPr lang="en-US" dirty="0"/>
          </a:p>
        </p:txBody>
      </p:sp>
      <p:cxnSp>
        <p:nvCxnSpPr>
          <p:cNvPr id="16" name="Straight Arrow Connector 15"/>
          <p:cNvCxnSpPr/>
          <p:nvPr/>
        </p:nvCxnSpPr>
        <p:spPr>
          <a:xfrm>
            <a:off x="5940745" y="1757652"/>
            <a:ext cx="946498" cy="4056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77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02888" y="0"/>
            <a:ext cx="9300117" cy="6657278"/>
            <a:chOff x="1094949" y="289932"/>
            <a:chExt cx="7190407" cy="514071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7967" r="12474" b="25203"/>
            <a:stretch/>
          </p:blipFill>
          <p:spPr>
            <a:xfrm rot="-60000">
              <a:off x="1094949" y="289932"/>
              <a:ext cx="6989685" cy="4839629"/>
            </a:xfrm>
            <a:prstGeom prst="rect">
              <a:avLst/>
            </a:prstGeom>
          </p:spPr>
        </p:pic>
        <p:sp>
          <p:nvSpPr>
            <p:cNvPr id="3" name="Rectangle 2"/>
            <p:cNvSpPr/>
            <p:nvPr/>
          </p:nvSpPr>
          <p:spPr>
            <a:xfrm>
              <a:off x="1416205" y="457200"/>
              <a:ext cx="6869151" cy="49734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 name="TextBox 8"/>
          <p:cNvSpPr txBox="1"/>
          <p:nvPr/>
        </p:nvSpPr>
        <p:spPr>
          <a:xfrm>
            <a:off x="8528235" y="6161118"/>
            <a:ext cx="1471963" cy="369332"/>
          </a:xfrm>
          <a:prstGeom prst="rect">
            <a:avLst/>
          </a:prstGeom>
          <a:solidFill>
            <a:schemeClr val="bg1"/>
          </a:solidFill>
        </p:spPr>
        <p:txBody>
          <a:bodyPr wrap="square" rtlCol="0">
            <a:spAutoFit/>
          </a:bodyPr>
          <a:lstStyle/>
          <a:p>
            <a:r>
              <a:rPr lang="en-US" dirty="0" smtClean="0"/>
              <a:t>Orange, 1985</a:t>
            </a:r>
            <a:endParaRPr lang="en-US" dirty="0"/>
          </a:p>
        </p:txBody>
      </p:sp>
      <p:cxnSp>
        <p:nvCxnSpPr>
          <p:cNvPr id="10" name="Straight Connector 9"/>
          <p:cNvCxnSpPr/>
          <p:nvPr/>
        </p:nvCxnSpPr>
        <p:spPr>
          <a:xfrm flipV="1">
            <a:off x="4855760" y="2346960"/>
            <a:ext cx="362484" cy="217932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849440" y="3201837"/>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175152" y="3175533"/>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016807" y="3139247"/>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035732" y="3215447"/>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540432" y="299637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988107" y="248202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7281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23987" y="0"/>
            <a:ext cx="9300117" cy="6657278"/>
            <a:chOff x="1094949" y="289932"/>
            <a:chExt cx="7190407" cy="514071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7967" r="12474" b="25203"/>
            <a:stretch/>
          </p:blipFill>
          <p:spPr>
            <a:xfrm rot="-60000">
              <a:off x="1094949" y="289932"/>
              <a:ext cx="6989685" cy="4839629"/>
            </a:xfrm>
            <a:prstGeom prst="rect">
              <a:avLst/>
            </a:prstGeom>
          </p:spPr>
        </p:pic>
        <p:sp>
          <p:nvSpPr>
            <p:cNvPr id="3" name="Rectangle 2"/>
            <p:cNvSpPr/>
            <p:nvPr/>
          </p:nvSpPr>
          <p:spPr>
            <a:xfrm>
              <a:off x="1416205" y="457200"/>
              <a:ext cx="6869151" cy="49734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 name="Multiply 7"/>
          <p:cNvSpPr/>
          <p:nvPr/>
        </p:nvSpPr>
        <p:spPr>
          <a:xfrm>
            <a:off x="4815549" y="3327529"/>
            <a:ext cx="921755" cy="966354"/>
          </a:xfrm>
          <a:prstGeom prst="mathMultiply">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61065">
            <a:off x="4372216" y="2514599"/>
            <a:ext cx="280555" cy="106582"/>
          </a:xfrm>
          <a:prstGeom prst="ellipse">
            <a:avLst/>
          </a:prstGeom>
          <a:solidFill>
            <a:srgbClr val="94E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426644" y="3034145"/>
            <a:ext cx="1028700" cy="571500"/>
          </a:xfrm>
          <a:custGeom>
            <a:avLst/>
            <a:gdLst>
              <a:gd name="connsiteX0" fmla="*/ 1028700 w 1028700"/>
              <a:gd name="connsiteY0" fmla="*/ 0 h 571500"/>
              <a:gd name="connsiteX1" fmla="*/ 955964 w 1028700"/>
              <a:gd name="connsiteY1" fmla="*/ 41564 h 571500"/>
              <a:gd name="connsiteX2" fmla="*/ 914400 w 1028700"/>
              <a:gd name="connsiteY2" fmla="*/ 51955 h 571500"/>
              <a:gd name="connsiteX3" fmla="*/ 883228 w 1028700"/>
              <a:gd name="connsiteY3" fmla="*/ 72737 h 571500"/>
              <a:gd name="connsiteX4" fmla="*/ 841664 w 1028700"/>
              <a:gd name="connsiteY4" fmla="*/ 93519 h 571500"/>
              <a:gd name="connsiteX5" fmla="*/ 789710 w 1028700"/>
              <a:gd name="connsiteY5" fmla="*/ 124691 h 571500"/>
              <a:gd name="connsiteX6" fmla="*/ 748146 w 1028700"/>
              <a:gd name="connsiteY6" fmla="*/ 135082 h 571500"/>
              <a:gd name="connsiteX7" fmla="*/ 716973 w 1028700"/>
              <a:gd name="connsiteY7" fmla="*/ 166255 h 571500"/>
              <a:gd name="connsiteX8" fmla="*/ 633846 w 1028700"/>
              <a:gd name="connsiteY8" fmla="*/ 187037 h 571500"/>
              <a:gd name="connsiteX9" fmla="*/ 561110 w 1028700"/>
              <a:gd name="connsiteY9" fmla="*/ 218210 h 571500"/>
              <a:gd name="connsiteX10" fmla="*/ 529937 w 1028700"/>
              <a:gd name="connsiteY10" fmla="*/ 249382 h 571500"/>
              <a:gd name="connsiteX11" fmla="*/ 446810 w 1028700"/>
              <a:gd name="connsiteY11" fmla="*/ 280555 h 571500"/>
              <a:gd name="connsiteX12" fmla="*/ 415637 w 1028700"/>
              <a:gd name="connsiteY12" fmla="*/ 290946 h 571500"/>
              <a:gd name="connsiteX13" fmla="*/ 374073 w 1028700"/>
              <a:gd name="connsiteY13" fmla="*/ 301337 h 571500"/>
              <a:gd name="connsiteX14" fmla="*/ 311728 w 1028700"/>
              <a:gd name="connsiteY14" fmla="*/ 322119 h 571500"/>
              <a:gd name="connsiteX15" fmla="*/ 270164 w 1028700"/>
              <a:gd name="connsiteY15" fmla="*/ 342900 h 571500"/>
              <a:gd name="connsiteX16" fmla="*/ 0 w 1028700"/>
              <a:gd name="connsiteY16" fmla="*/ 363682 h 571500"/>
              <a:gd name="connsiteX17" fmla="*/ 41564 w 1028700"/>
              <a:gd name="connsiteY17" fmla="*/ 374073 h 571500"/>
              <a:gd name="connsiteX18" fmla="*/ 72737 w 1028700"/>
              <a:gd name="connsiteY18" fmla="*/ 384464 h 571500"/>
              <a:gd name="connsiteX19" fmla="*/ 155864 w 1028700"/>
              <a:gd name="connsiteY19" fmla="*/ 374073 h 571500"/>
              <a:gd name="connsiteX20" fmla="*/ 207819 w 1028700"/>
              <a:gd name="connsiteY20" fmla="*/ 384464 h 571500"/>
              <a:gd name="connsiteX21" fmla="*/ 155864 w 1028700"/>
              <a:gd name="connsiteY21" fmla="*/ 477982 h 571500"/>
              <a:gd name="connsiteX22" fmla="*/ 166255 w 1028700"/>
              <a:gd name="connsiteY22" fmla="*/ 550719 h 571500"/>
              <a:gd name="connsiteX23" fmla="*/ 176646 w 1028700"/>
              <a:gd name="connsiteY23" fmla="*/ 571500 h 571500"/>
              <a:gd name="connsiteX24" fmla="*/ 187037 w 1028700"/>
              <a:gd name="connsiteY24" fmla="*/ 540328 h 571500"/>
              <a:gd name="connsiteX25" fmla="*/ 197428 w 1028700"/>
              <a:gd name="connsiteY25" fmla="*/ 488373 h 571500"/>
              <a:gd name="connsiteX26" fmla="*/ 218210 w 1028700"/>
              <a:gd name="connsiteY26" fmla="*/ 457200 h 571500"/>
              <a:gd name="connsiteX27" fmla="*/ 228600 w 1028700"/>
              <a:gd name="connsiteY27" fmla="*/ 426028 h 571500"/>
              <a:gd name="connsiteX28" fmla="*/ 270164 w 1028700"/>
              <a:gd name="connsiteY28" fmla="*/ 342900 h 571500"/>
              <a:gd name="connsiteX29" fmla="*/ 322119 w 1028700"/>
              <a:gd name="connsiteY29" fmla="*/ 33251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8700" h="571500">
                <a:moveTo>
                  <a:pt x="1028700" y="0"/>
                </a:moveTo>
                <a:cubicBezTo>
                  <a:pt x="1004455" y="13855"/>
                  <a:pt x="981386" y="30009"/>
                  <a:pt x="955964" y="41564"/>
                </a:cubicBezTo>
                <a:cubicBezTo>
                  <a:pt x="942963" y="47474"/>
                  <a:pt x="927526" y="46329"/>
                  <a:pt x="914400" y="51955"/>
                </a:cubicBezTo>
                <a:cubicBezTo>
                  <a:pt x="902922" y="56874"/>
                  <a:pt x="894071" y="66541"/>
                  <a:pt x="883228" y="72737"/>
                </a:cubicBezTo>
                <a:cubicBezTo>
                  <a:pt x="869779" y="80422"/>
                  <a:pt x="855205" y="85996"/>
                  <a:pt x="841664" y="93519"/>
                </a:cubicBezTo>
                <a:cubicBezTo>
                  <a:pt x="824009" y="103327"/>
                  <a:pt x="808165" y="116489"/>
                  <a:pt x="789710" y="124691"/>
                </a:cubicBezTo>
                <a:cubicBezTo>
                  <a:pt x="776660" y="130491"/>
                  <a:pt x="762001" y="131618"/>
                  <a:pt x="748146" y="135082"/>
                </a:cubicBezTo>
                <a:cubicBezTo>
                  <a:pt x="737755" y="145473"/>
                  <a:pt x="730351" y="160174"/>
                  <a:pt x="716973" y="166255"/>
                </a:cubicBezTo>
                <a:cubicBezTo>
                  <a:pt x="690971" y="178074"/>
                  <a:pt x="660098" y="175786"/>
                  <a:pt x="633846" y="187037"/>
                </a:cubicBezTo>
                <a:lnTo>
                  <a:pt x="561110" y="218210"/>
                </a:lnTo>
                <a:cubicBezTo>
                  <a:pt x="550719" y="228601"/>
                  <a:pt x="541895" y="240841"/>
                  <a:pt x="529937" y="249382"/>
                </a:cubicBezTo>
                <a:cubicBezTo>
                  <a:pt x="497653" y="272442"/>
                  <a:pt x="483069" y="270195"/>
                  <a:pt x="446810" y="280555"/>
                </a:cubicBezTo>
                <a:cubicBezTo>
                  <a:pt x="436278" y="283564"/>
                  <a:pt x="426169" y="287937"/>
                  <a:pt x="415637" y="290946"/>
                </a:cubicBezTo>
                <a:cubicBezTo>
                  <a:pt x="401905" y="294869"/>
                  <a:pt x="387752" y="297233"/>
                  <a:pt x="374073" y="301337"/>
                </a:cubicBezTo>
                <a:cubicBezTo>
                  <a:pt x="353091" y="307632"/>
                  <a:pt x="331321" y="312323"/>
                  <a:pt x="311728" y="322119"/>
                </a:cubicBezTo>
                <a:cubicBezTo>
                  <a:pt x="297873" y="329046"/>
                  <a:pt x="285310" y="339655"/>
                  <a:pt x="270164" y="342900"/>
                </a:cubicBezTo>
                <a:cubicBezTo>
                  <a:pt x="230840" y="351326"/>
                  <a:pt x="9837" y="363067"/>
                  <a:pt x="0" y="363682"/>
                </a:cubicBezTo>
                <a:cubicBezTo>
                  <a:pt x="13855" y="367146"/>
                  <a:pt x="27832" y="370150"/>
                  <a:pt x="41564" y="374073"/>
                </a:cubicBezTo>
                <a:cubicBezTo>
                  <a:pt x="52096" y="377082"/>
                  <a:pt x="61784" y="384464"/>
                  <a:pt x="72737" y="384464"/>
                </a:cubicBezTo>
                <a:cubicBezTo>
                  <a:pt x="100662" y="384464"/>
                  <a:pt x="128155" y="377537"/>
                  <a:pt x="155864" y="374073"/>
                </a:cubicBezTo>
                <a:cubicBezTo>
                  <a:pt x="173182" y="377537"/>
                  <a:pt x="200862" y="368231"/>
                  <a:pt x="207819" y="384464"/>
                </a:cubicBezTo>
                <a:cubicBezTo>
                  <a:pt x="223077" y="420065"/>
                  <a:pt x="175234" y="458612"/>
                  <a:pt x="155864" y="477982"/>
                </a:cubicBezTo>
                <a:cubicBezTo>
                  <a:pt x="159328" y="502228"/>
                  <a:pt x="151560" y="531126"/>
                  <a:pt x="166255" y="550719"/>
                </a:cubicBezTo>
                <a:cubicBezTo>
                  <a:pt x="185000" y="575713"/>
                  <a:pt x="273521" y="547284"/>
                  <a:pt x="176646" y="571500"/>
                </a:cubicBezTo>
                <a:cubicBezTo>
                  <a:pt x="180110" y="561109"/>
                  <a:pt x="184381" y="550954"/>
                  <a:pt x="187037" y="540328"/>
                </a:cubicBezTo>
                <a:cubicBezTo>
                  <a:pt x="191321" y="523194"/>
                  <a:pt x="191227" y="504910"/>
                  <a:pt x="197428" y="488373"/>
                </a:cubicBezTo>
                <a:cubicBezTo>
                  <a:pt x="201813" y="476680"/>
                  <a:pt x="211283" y="467591"/>
                  <a:pt x="218210" y="457200"/>
                </a:cubicBezTo>
                <a:cubicBezTo>
                  <a:pt x="221673" y="446809"/>
                  <a:pt x="225944" y="436654"/>
                  <a:pt x="228600" y="426028"/>
                </a:cubicBezTo>
                <a:cubicBezTo>
                  <a:pt x="238168" y="387753"/>
                  <a:pt x="229585" y="363189"/>
                  <a:pt x="270164" y="342900"/>
                </a:cubicBezTo>
                <a:cubicBezTo>
                  <a:pt x="285961" y="335002"/>
                  <a:pt x="322119" y="332510"/>
                  <a:pt x="322119" y="332510"/>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73689" y="2865864"/>
            <a:ext cx="762921" cy="461665"/>
          </a:xfrm>
          <a:prstGeom prst="rect">
            <a:avLst/>
          </a:prstGeom>
          <a:solidFill>
            <a:schemeClr val="bg1"/>
          </a:solidFill>
        </p:spPr>
        <p:txBody>
          <a:bodyPr wrap="square" rtlCol="0">
            <a:spAutoFit/>
          </a:bodyPr>
          <a:lstStyle/>
          <a:p>
            <a:r>
              <a:rPr lang="en-US" sz="2400" b="1" dirty="0" smtClean="0"/>
              <a:t>BHA</a:t>
            </a:r>
            <a:endParaRPr lang="en-US" sz="2400" b="1" dirty="0"/>
          </a:p>
        </p:txBody>
      </p:sp>
      <p:sp>
        <p:nvSpPr>
          <p:cNvPr id="6" name="TextBox 5"/>
          <p:cNvSpPr txBox="1"/>
          <p:nvPr/>
        </p:nvSpPr>
        <p:spPr>
          <a:xfrm>
            <a:off x="4816338" y="2427251"/>
            <a:ext cx="895816" cy="584775"/>
          </a:xfrm>
          <a:prstGeom prst="rect">
            <a:avLst/>
          </a:prstGeom>
          <a:solidFill>
            <a:schemeClr val="bg1"/>
          </a:solidFill>
        </p:spPr>
        <p:txBody>
          <a:bodyPr wrap="square" rtlCol="0">
            <a:spAutoFit/>
          </a:bodyPr>
          <a:lstStyle/>
          <a:p>
            <a:r>
              <a:rPr lang="en-US" sz="1600" b="1" dirty="0" smtClean="0"/>
              <a:t>Cornish nappe</a:t>
            </a:r>
            <a:endParaRPr lang="en-US" sz="1600" b="1" dirty="0"/>
          </a:p>
        </p:txBody>
      </p:sp>
      <p:sp>
        <p:nvSpPr>
          <p:cNvPr id="7" name="TextBox 6"/>
          <p:cNvSpPr txBox="1"/>
          <p:nvPr/>
        </p:nvSpPr>
        <p:spPr>
          <a:xfrm rot="18070277">
            <a:off x="5279871" y="2167055"/>
            <a:ext cx="2568506" cy="338554"/>
          </a:xfrm>
          <a:prstGeom prst="rect">
            <a:avLst/>
          </a:prstGeom>
          <a:solidFill>
            <a:schemeClr val="bg1"/>
          </a:solidFill>
        </p:spPr>
        <p:txBody>
          <a:bodyPr wrap="square" rtlCol="0">
            <a:spAutoFit/>
          </a:bodyPr>
          <a:lstStyle/>
          <a:p>
            <a:r>
              <a:rPr lang="en-US" sz="1600" b="1" dirty="0" smtClean="0"/>
              <a:t>Garnet Hill “syncline”</a:t>
            </a:r>
            <a:endParaRPr lang="en-US" sz="1600" b="1" dirty="0"/>
          </a:p>
        </p:txBody>
      </p:sp>
      <p:sp>
        <p:nvSpPr>
          <p:cNvPr id="9" name="TextBox 8"/>
          <p:cNvSpPr txBox="1"/>
          <p:nvPr/>
        </p:nvSpPr>
        <p:spPr>
          <a:xfrm>
            <a:off x="8528235" y="6161118"/>
            <a:ext cx="1471963" cy="369332"/>
          </a:xfrm>
          <a:prstGeom prst="rect">
            <a:avLst/>
          </a:prstGeom>
          <a:solidFill>
            <a:schemeClr val="bg1"/>
          </a:solidFill>
        </p:spPr>
        <p:txBody>
          <a:bodyPr wrap="square" rtlCol="0">
            <a:spAutoFit/>
          </a:bodyPr>
          <a:lstStyle/>
          <a:p>
            <a:r>
              <a:rPr lang="en-US" dirty="0" smtClean="0"/>
              <a:t>Orange, 1985</a:t>
            </a:r>
            <a:endParaRPr lang="en-US" dirty="0"/>
          </a:p>
        </p:txBody>
      </p:sp>
      <p:cxnSp>
        <p:nvCxnSpPr>
          <p:cNvPr id="15" name="Straight Connector 14"/>
          <p:cNvCxnSpPr/>
          <p:nvPr/>
        </p:nvCxnSpPr>
        <p:spPr>
          <a:xfrm>
            <a:off x="3704091" y="2960935"/>
            <a:ext cx="3654096" cy="13576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121108" y="3096697"/>
            <a:ext cx="1611824" cy="709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60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8687" y="-1"/>
            <a:ext cx="9265785" cy="7159925"/>
          </a:xfrm>
          <a:prstGeom prst="rect">
            <a:avLst/>
          </a:prstGeom>
        </p:spPr>
      </p:pic>
      <p:sp>
        <p:nvSpPr>
          <p:cNvPr id="3" name="TextBox 2"/>
          <p:cNvSpPr txBox="1"/>
          <p:nvPr/>
        </p:nvSpPr>
        <p:spPr>
          <a:xfrm>
            <a:off x="4446803" y="2709949"/>
            <a:ext cx="675208" cy="492443"/>
          </a:xfrm>
          <a:prstGeom prst="rect">
            <a:avLst/>
          </a:prstGeom>
          <a:solidFill>
            <a:schemeClr val="bg1"/>
          </a:solidFill>
        </p:spPr>
        <p:txBody>
          <a:bodyPr wrap="square" rtlCol="0">
            <a:spAutoFit/>
          </a:bodyPr>
          <a:lstStyle/>
          <a:p>
            <a:r>
              <a:rPr lang="en-US" sz="1200" b="1" dirty="0" smtClean="0"/>
              <a:t>Cornish</a:t>
            </a:r>
            <a:r>
              <a:rPr lang="en-US" sz="1400" b="1" dirty="0" smtClean="0"/>
              <a:t> </a:t>
            </a:r>
            <a:r>
              <a:rPr lang="en-US" sz="1200" b="1" dirty="0" smtClean="0"/>
              <a:t>nappe</a:t>
            </a:r>
            <a:endParaRPr lang="en-US" sz="1200" b="1" dirty="0"/>
          </a:p>
        </p:txBody>
      </p:sp>
      <p:sp>
        <p:nvSpPr>
          <p:cNvPr id="5" name="TextBox 4"/>
          <p:cNvSpPr txBox="1"/>
          <p:nvPr/>
        </p:nvSpPr>
        <p:spPr>
          <a:xfrm>
            <a:off x="7172211" y="2865864"/>
            <a:ext cx="762921" cy="461665"/>
          </a:xfrm>
          <a:prstGeom prst="rect">
            <a:avLst/>
          </a:prstGeom>
          <a:solidFill>
            <a:schemeClr val="bg1"/>
          </a:solidFill>
        </p:spPr>
        <p:txBody>
          <a:bodyPr wrap="square" rtlCol="0">
            <a:spAutoFit/>
          </a:bodyPr>
          <a:lstStyle/>
          <a:p>
            <a:r>
              <a:rPr lang="en-US" sz="2400" b="1" dirty="0" smtClean="0"/>
              <a:t>BHA</a:t>
            </a:r>
            <a:endParaRPr lang="en-US" sz="2400" b="1" dirty="0"/>
          </a:p>
        </p:txBody>
      </p:sp>
      <p:sp>
        <p:nvSpPr>
          <p:cNvPr id="2" name="TextBox 1"/>
          <p:cNvSpPr txBox="1"/>
          <p:nvPr/>
        </p:nvSpPr>
        <p:spPr>
          <a:xfrm rot="20979976">
            <a:off x="3859078" y="3564244"/>
            <a:ext cx="836909" cy="307777"/>
          </a:xfrm>
          <a:prstGeom prst="rect">
            <a:avLst/>
          </a:prstGeom>
          <a:noFill/>
        </p:spPr>
        <p:txBody>
          <a:bodyPr wrap="square" rtlCol="0">
            <a:spAutoFit/>
          </a:bodyPr>
          <a:lstStyle/>
          <a:p>
            <a:r>
              <a:rPr lang="en-US" sz="1400" b="1" dirty="0" smtClean="0"/>
              <a:t>Garnet</a:t>
            </a:r>
            <a:endParaRPr lang="en-US" sz="1400" b="1" dirty="0"/>
          </a:p>
        </p:txBody>
      </p:sp>
      <p:sp>
        <p:nvSpPr>
          <p:cNvPr id="6" name="TextBox 5"/>
          <p:cNvSpPr txBox="1"/>
          <p:nvPr/>
        </p:nvSpPr>
        <p:spPr>
          <a:xfrm rot="527659">
            <a:off x="4695986" y="3519209"/>
            <a:ext cx="588936" cy="307777"/>
          </a:xfrm>
          <a:prstGeom prst="rect">
            <a:avLst/>
          </a:prstGeom>
          <a:noFill/>
        </p:spPr>
        <p:txBody>
          <a:bodyPr wrap="square" rtlCol="0">
            <a:spAutoFit/>
          </a:bodyPr>
          <a:lstStyle/>
          <a:p>
            <a:r>
              <a:rPr lang="en-US" sz="1400" b="1" dirty="0" smtClean="0"/>
              <a:t>Hill</a:t>
            </a:r>
            <a:endParaRPr lang="en-US" sz="1400" b="1" dirty="0"/>
          </a:p>
        </p:txBody>
      </p:sp>
      <p:sp>
        <p:nvSpPr>
          <p:cNvPr id="7" name="TextBox 6"/>
          <p:cNvSpPr txBox="1"/>
          <p:nvPr/>
        </p:nvSpPr>
        <p:spPr>
          <a:xfrm rot="18934284">
            <a:off x="5208126" y="3288462"/>
            <a:ext cx="1115878" cy="307777"/>
          </a:xfrm>
          <a:prstGeom prst="rect">
            <a:avLst/>
          </a:prstGeom>
          <a:noFill/>
        </p:spPr>
        <p:txBody>
          <a:bodyPr wrap="square" rtlCol="0">
            <a:spAutoFit/>
          </a:bodyPr>
          <a:lstStyle/>
          <a:p>
            <a:r>
              <a:rPr lang="en-US" sz="1400" b="1" dirty="0" smtClean="0"/>
              <a:t>syncline</a:t>
            </a:r>
            <a:endParaRPr lang="en-US" sz="1400" b="1" dirty="0"/>
          </a:p>
        </p:txBody>
      </p:sp>
      <p:sp>
        <p:nvSpPr>
          <p:cNvPr id="10" name="TextBox 9"/>
          <p:cNvSpPr txBox="1"/>
          <p:nvPr/>
        </p:nvSpPr>
        <p:spPr>
          <a:xfrm rot="17483225">
            <a:off x="5325009" y="1875294"/>
            <a:ext cx="805911" cy="371960"/>
          </a:xfrm>
          <a:prstGeom prst="rect">
            <a:avLst/>
          </a:prstGeom>
          <a:noFill/>
        </p:spPr>
        <p:txBody>
          <a:bodyPr wrap="square" rtlCol="0">
            <a:spAutoFit/>
          </a:bodyPr>
          <a:lstStyle/>
          <a:p>
            <a:r>
              <a:rPr lang="en-US" b="1" dirty="0" smtClean="0"/>
              <a:t>NHL</a:t>
            </a:r>
            <a:endParaRPr lang="en-US" b="1" dirty="0"/>
          </a:p>
        </p:txBody>
      </p:sp>
      <p:grpSp>
        <p:nvGrpSpPr>
          <p:cNvPr id="22" name="Group 21"/>
          <p:cNvGrpSpPr/>
          <p:nvPr/>
        </p:nvGrpSpPr>
        <p:grpSpPr>
          <a:xfrm>
            <a:off x="6279356" y="1959769"/>
            <a:ext cx="273844" cy="101505"/>
            <a:chOff x="6279356" y="1959769"/>
            <a:chExt cx="273844" cy="101505"/>
          </a:xfrm>
        </p:grpSpPr>
        <p:cxnSp>
          <p:nvCxnSpPr>
            <p:cNvPr id="18" name="Straight Connector 17"/>
            <p:cNvCxnSpPr/>
            <p:nvPr/>
          </p:nvCxnSpPr>
          <p:spPr>
            <a:xfrm flipV="1">
              <a:off x="6281738" y="1959769"/>
              <a:ext cx="271462" cy="1015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279356" y="1962150"/>
              <a:ext cx="69057" cy="99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rot="18733022">
            <a:off x="5477930" y="2504302"/>
            <a:ext cx="273844" cy="101505"/>
            <a:chOff x="6279356" y="1959769"/>
            <a:chExt cx="273844" cy="101505"/>
          </a:xfrm>
        </p:grpSpPr>
        <p:cxnSp>
          <p:nvCxnSpPr>
            <p:cNvPr id="24" name="Straight Connector 23"/>
            <p:cNvCxnSpPr/>
            <p:nvPr/>
          </p:nvCxnSpPr>
          <p:spPr>
            <a:xfrm flipV="1">
              <a:off x="6281738" y="1959769"/>
              <a:ext cx="271462" cy="1015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79356" y="1962150"/>
              <a:ext cx="69057" cy="991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a:endCxn id="5" idx="1"/>
          </p:cNvCxnSpPr>
          <p:nvPr/>
        </p:nvCxnSpPr>
        <p:spPr>
          <a:xfrm>
            <a:off x="3518115" y="2960935"/>
            <a:ext cx="3654096" cy="13576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5" idx="3"/>
          </p:cNvCxnSpPr>
          <p:nvPr/>
        </p:nvCxnSpPr>
        <p:spPr>
          <a:xfrm>
            <a:off x="7935132" y="3096697"/>
            <a:ext cx="1611824" cy="709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073832" y="2872547"/>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4569132" y="2453447"/>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742077" y="2128924"/>
            <a:ext cx="921911" cy="461665"/>
          </a:xfrm>
          <a:prstGeom prst="rect">
            <a:avLst/>
          </a:prstGeom>
          <a:noFill/>
        </p:spPr>
        <p:txBody>
          <a:bodyPr wrap="square" rtlCol="0">
            <a:spAutoFit/>
          </a:bodyPr>
          <a:lstStyle/>
          <a:p>
            <a:r>
              <a:rPr lang="en-US" sz="1200" b="1" dirty="0" smtClean="0"/>
              <a:t>Piermont allochthon</a:t>
            </a:r>
            <a:endParaRPr lang="en-US" sz="1200" b="1" dirty="0"/>
          </a:p>
        </p:txBody>
      </p:sp>
      <p:sp>
        <p:nvSpPr>
          <p:cNvPr id="26" name="TextBox 25"/>
          <p:cNvSpPr txBox="1"/>
          <p:nvPr/>
        </p:nvSpPr>
        <p:spPr>
          <a:xfrm>
            <a:off x="6732802" y="1585999"/>
            <a:ext cx="1915898" cy="276999"/>
          </a:xfrm>
          <a:prstGeom prst="rect">
            <a:avLst/>
          </a:prstGeom>
          <a:noFill/>
        </p:spPr>
        <p:txBody>
          <a:bodyPr wrap="square" rtlCol="0">
            <a:spAutoFit/>
          </a:bodyPr>
          <a:lstStyle/>
          <a:p>
            <a:r>
              <a:rPr lang="en-US" sz="1200" b="1" dirty="0" smtClean="0"/>
              <a:t>Fall Mountain thrust nappe</a:t>
            </a:r>
            <a:endParaRPr lang="en-US" sz="1200" b="1" dirty="0"/>
          </a:p>
        </p:txBody>
      </p:sp>
      <p:sp>
        <p:nvSpPr>
          <p:cNvPr id="28" name="Rectangle 27"/>
          <p:cNvSpPr/>
          <p:nvPr/>
        </p:nvSpPr>
        <p:spPr>
          <a:xfrm>
            <a:off x="5454957" y="314877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302682" y="318687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9407832" y="3139247"/>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454832" y="2634422"/>
            <a:ext cx="91044" cy="811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7430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18947" y="61111"/>
            <a:ext cx="6794056" cy="6916230"/>
            <a:chOff x="9653" y="123457"/>
            <a:chExt cx="6794056" cy="691623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 y="181687"/>
              <a:ext cx="6794056" cy="6858000"/>
            </a:xfrm>
            <a:prstGeom prst="rect">
              <a:avLst/>
            </a:prstGeom>
          </p:spPr>
        </p:pic>
        <p:sp>
          <p:nvSpPr>
            <p:cNvPr id="12" name="TextBox 11"/>
            <p:cNvSpPr txBox="1"/>
            <p:nvPr/>
          </p:nvSpPr>
          <p:spPr>
            <a:xfrm rot="17744604">
              <a:off x="659418" y="5147109"/>
              <a:ext cx="1869736" cy="646331"/>
            </a:xfrm>
            <a:prstGeom prst="rect">
              <a:avLst/>
            </a:prstGeom>
            <a:noFill/>
          </p:spPr>
          <p:txBody>
            <a:bodyPr wrap="square" rtlCol="0">
              <a:spAutoFit/>
            </a:bodyPr>
            <a:lstStyle/>
            <a:p>
              <a:pPr algn="ctr"/>
              <a:r>
                <a:rPr lang="en-US" b="1" dirty="0" smtClean="0"/>
                <a:t>LEBANON DOME</a:t>
              </a:r>
              <a:endParaRPr lang="en-US" b="1" dirty="0"/>
            </a:p>
          </p:txBody>
        </p:sp>
        <p:sp>
          <p:nvSpPr>
            <p:cNvPr id="13" name="TextBox 12"/>
            <p:cNvSpPr txBox="1"/>
            <p:nvPr/>
          </p:nvSpPr>
          <p:spPr>
            <a:xfrm rot="17744604">
              <a:off x="2841129" y="4188220"/>
              <a:ext cx="2829449" cy="369332"/>
            </a:xfrm>
            <a:prstGeom prst="rect">
              <a:avLst/>
            </a:prstGeom>
            <a:noFill/>
          </p:spPr>
          <p:txBody>
            <a:bodyPr wrap="square" rtlCol="0">
              <a:spAutoFit/>
            </a:bodyPr>
            <a:lstStyle/>
            <a:p>
              <a:pPr algn="ctr"/>
              <a:r>
                <a:rPr lang="en-US" b="1" dirty="0" smtClean="0"/>
                <a:t>MASCOMA DOME</a:t>
              </a:r>
              <a:endParaRPr lang="en-US" b="1" dirty="0"/>
            </a:p>
          </p:txBody>
        </p:sp>
        <p:sp>
          <p:nvSpPr>
            <p:cNvPr id="14" name="TextBox 13"/>
            <p:cNvSpPr txBox="1"/>
            <p:nvPr/>
          </p:nvSpPr>
          <p:spPr>
            <a:xfrm rot="17744604">
              <a:off x="2042238" y="2443745"/>
              <a:ext cx="2451033" cy="369332"/>
            </a:xfrm>
            <a:prstGeom prst="rect">
              <a:avLst/>
            </a:prstGeom>
            <a:noFill/>
          </p:spPr>
          <p:txBody>
            <a:bodyPr wrap="square" rtlCol="0">
              <a:spAutoFit/>
            </a:bodyPr>
            <a:lstStyle/>
            <a:p>
              <a:r>
                <a:rPr lang="en-US" b="1" dirty="0" smtClean="0"/>
                <a:t>CORNISH NAPPE</a:t>
              </a:r>
              <a:endParaRPr lang="en-US" b="1" dirty="0"/>
            </a:p>
          </p:txBody>
        </p:sp>
        <p:sp>
          <p:nvSpPr>
            <p:cNvPr id="15" name="TextBox 14"/>
            <p:cNvSpPr txBox="1"/>
            <p:nvPr/>
          </p:nvSpPr>
          <p:spPr>
            <a:xfrm>
              <a:off x="3517464" y="834009"/>
              <a:ext cx="763727" cy="553998"/>
            </a:xfrm>
            <a:prstGeom prst="rect">
              <a:avLst/>
            </a:prstGeom>
            <a:noFill/>
          </p:spPr>
          <p:txBody>
            <a:bodyPr wrap="square" rtlCol="0">
              <a:spAutoFit/>
            </a:bodyPr>
            <a:lstStyle/>
            <a:p>
              <a:r>
                <a:rPr lang="en-US" sz="1400" i="1" dirty="0" smtClean="0"/>
                <a:t>Post</a:t>
              </a:r>
              <a:r>
                <a:rPr lang="en-US" sz="1600" i="1" dirty="0" smtClean="0"/>
                <a:t> </a:t>
              </a:r>
            </a:p>
            <a:p>
              <a:r>
                <a:rPr lang="en-US" sz="1400" i="1" dirty="0" smtClean="0"/>
                <a:t>Pond</a:t>
              </a:r>
              <a:endParaRPr lang="en-US" sz="1400" i="1" dirty="0"/>
            </a:p>
          </p:txBody>
        </p:sp>
        <p:sp>
          <p:nvSpPr>
            <p:cNvPr id="17" name="TextBox 16"/>
            <p:cNvSpPr txBox="1"/>
            <p:nvPr/>
          </p:nvSpPr>
          <p:spPr>
            <a:xfrm>
              <a:off x="5448573" y="984921"/>
              <a:ext cx="1214019" cy="523220"/>
            </a:xfrm>
            <a:prstGeom prst="rect">
              <a:avLst/>
            </a:prstGeom>
            <a:noFill/>
          </p:spPr>
          <p:txBody>
            <a:bodyPr wrap="square" rtlCol="0">
              <a:spAutoFit/>
            </a:bodyPr>
            <a:lstStyle/>
            <a:p>
              <a:pPr algn="ctr"/>
              <a:r>
                <a:rPr lang="en-US" sz="1400" dirty="0" smtClean="0"/>
                <a:t>Smarts</a:t>
              </a:r>
            </a:p>
            <a:p>
              <a:pPr algn="ctr"/>
              <a:r>
                <a:rPr lang="en-US" sz="1400" dirty="0" err="1" smtClean="0"/>
                <a:t>Mtn</a:t>
              </a:r>
              <a:endParaRPr lang="en-US" sz="1400" dirty="0" smtClean="0"/>
            </a:p>
          </p:txBody>
        </p:sp>
        <p:cxnSp>
          <p:nvCxnSpPr>
            <p:cNvPr id="18" name="Straight Connector 17"/>
            <p:cNvCxnSpPr/>
            <p:nvPr/>
          </p:nvCxnSpPr>
          <p:spPr>
            <a:xfrm flipV="1">
              <a:off x="1304925" y="3119890"/>
              <a:ext cx="403073" cy="465963"/>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8350714">
              <a:off x="1039649" y="1445442"/>
              <a:ext cx="3090862" cy="446892"/>
            </a:xfrm>
            <a:prstGeom prst="rect">
              <a:avLst/>
            </a:prstGeom>
            <a:noFill/>
          </p:spPr>
          <p:txBody>
            <a:bodyPr wrap="square" rtlCol="0">
              <a:spAutoFit/>
            </a:bodyPr>
            <a:lstStyle/>
            <a:p>
              <a:r>
                <a:rPr lang="en-US" dirty="0" smtClean="0"/>
                <a:t>Ammonoosuc fault</a:t>
              </a:r>
              <a:endParaRPr lang="en-US" dirty="0"/>
            </a:p>
          </p:txBody>
        </p:sp>
        <p:sp>
          <p:nvSpPr>
            <p:cNvPr id="22" name="TextBox 21"/>
            <p:cNvSpPr txBox="1"/>
            <p:nvPr/>
          </p:nvSpPr>
          <p:spPr>
            <a:xfrm rot="17419795">
              <a:off x="1678218" y="3808458"/>
              <a:ext cx="2844170" cy="369332"/>
            </a:xfrm>
            <a:prstGeom prst="rect">
              <a:avLst/>
            </a:prstGeom>
            <a:noFill/>
          </p:spPr>
          <p:txBody>
            <a:bodyPr wrap="square" rtlCol="0">
              <a:spAutoFit/>
            </a:bodyPr>
            <a:lstStyle/>
            <a:p>
              <a:pPr algn="ctr"/>
              <a:r>
                <a:rPr lang="en-US" dirty="0" smtClean="0"/>
                <a:t>Northey  Hill  line</a:t>
              </a:r>
            </a:p>
          </p:txBody>
        </p:sp>
        <p:cxnSp>
          <p:nvCxnSpPr>
            <p:cNvPr id="4" name="Straight Connector 3"/>
            <p:cNvCxnSpPr/>
            <p:nvPr/>
          </p:nvCxnSpPr>
          <p:spPr>
            <a:xfrm flipV="1">
              <a:off x="2876550" y="3176277"/>
              <a:ext cx="361950" cy="83343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232244" y="2778021"/>
              <a:ext cx="178142" cy="40405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475042" y="2310920"/>
              <a:ext cx="155258" cy="33662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rot="19812867">
              <a:off x="3534629" y="1609281"/>
              <a:ext cx="455419" cy="324764"/>
              <a:chOff x="4524774" y="5743598"/>
              <a:chExt cx="467832" cy="477158"/>
            </a:xfrm>
          </p:grpSpPr>
          <p:cxnSp>
            <p:nvCxnSpPr>
              <p:cNvPr id="21" name="Straight Connector 20"/>
              <p:cNvCxnSpPr/>
              <p:nvPr/>
            </p:nvCxnSpPr>
            <p:spPr>
              <a:xfrm flipH="1">
                <a:off x="4524774" y="5743598"/>
                <a:ext cx="467832" cy="477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524774" y="5966460"/>
                <a:ext cx="115806" cy="25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9288724">
              <a:off x="3817655" y="1703625"/>
              <a:ext cx="455419" cy="324764"/>
              <a:chOff x="4524774" y="5743598"/>
              <a:chExt cx="467832" cy="477158"/>
            </a:xfrm>
          </p:grpSpPr>
          <p:cxnSp>
            <p:nvCxnSpPr>
              <p:cNvPr id="25" name="Straight Connector 24"/>
              <p:cNvCxnSpPr/>
              <p:nvPr/>
            </p:nvCxnSpPr>
            <p:spPr>
              <a:xfrm flipH="1">
                <a:off x="4524774" y="5743598"/>
                <a:ext cx="467832" cy="477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524774" y="5966460"/>
                <a:ext cx="115806" cy="25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831" y="0"/>
            <a:ext cx="6672394" cy="7117221"/>
          </a:xfrm>
          <a:prstGeom prst="rect">
            <a:avLst/>
          </a:prstGeom>
        </p:spPr>
      </p:pic>
      <p:sp>
        <p:nvSpPr>
          <p:cNvPr id="16" name="TextBox 15"/>
          <p:cNvSpPr txBox="1"/>
          <p:nvPr/>
        </p:nvSpPr>
        <p:spPr>
          <a:xfrm>
            <a:off x="2184735" y="5204185"/>
            <a:ext cx="1214019" cy="523220"/>
          </a:xfrm>
          <a:prstGeom prst="rect">
            <a:avLst/>
          </a:prstGeom>
          <a:noFill/>
        </p:spPr>
        <p:txBody>
          <a:bodyPr wrap="square" rtlCol="0">
            <a:spAutoFit/>
          </a:bodyPr>
          <a:lstStyle/>
          <a:p>
            <a:pPr algn="ctr"/>
            <a:r>
              <a:rPr lang="en-US" sz="1400" dirty="0" smtClean="0"/>
              <a:t>Hardy </a:t>
            </a:r>
          </a:p>
          <a:p>
            <a:pPr algn="ctr"/>
            <a:r>
              <a:rPr lang="en-US" sz="1400" dirty="0" smtClean="0"/>
              <a:t>Hill</a:t>
            </a:r>
            <a:endParaRPr lang="en-US" sz="1400" dirty="0"/>
          </a:p>
        </p:txBody>
      </p:sp>
      <p:sp>
        <p:nvSpPr>
          <p:cNvPr id="9" name="Rectangle 8"/>
          <p:cNvSpPr/>
          <p:nvPr/>
        </p:nvSpPr>
        <p:spPr>
          <a:xfrm>
            <a:off x="2119086" y="5204185"/>
            <a:ext cx="1030514" cy="17046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53895" y="-478273"/>
            <a:ext cx="4129593" cy="7336273"/>
            <a:chOff x="53895" y="-478273"/>
            <a:chExt cx="4129593" cy="7336273"/>
          </a:xfrm>
        </p:grpSpPr>
        <p:cxnSp>
          <p:nvCxnSpPr>
            <p:cNvPr id="29" name="Straight Connector 28"/>
            <p:cNvCxnSpPr/>
            <p:nvPr/>
          </p:nvCxnSpPr>
          <p:spPr>
            <a:xfrm flipV="1">
              <a:off x="914475" y="3358848"/>
              <a:ext cx="1085296" cy="1370315"/>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350911" y="-478273"/>
              <a:ext cx="832577" cy="1699111"/>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998868" y="1235234"/>
              <a:ext cx="1325955" cy="213244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3895" y="4729163"/>
              <a:ext cx="860581" cy="21288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297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371" y="47897"/>
            <a:ext cx="4252686" cy="69980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2089" y="47897"/>
            <a:ext cx="5299364" cy="6858000"/>
          </a:xfrm>
          <a:prstGeom prst="rect">
            <a:avLst/>
          </a:prstGeom>
        </p:spPr>
      </p:pic>
      <p:sp>
        <p:nvSpPr>
          <p:cNvPr id="6" name="TextBox 5"/>
          <p:cNvSpPr txBox="1"/>
          <p:nvPr/>
        </p:nvSpPr>
        <p:spPr>
          <a:xfrm>
            <a:off x="8302171" y="1103085"/>
            <a:ext cx="348343" cy="369332"/>
          </a:xfrm>
          <a:prstGeom prst="rect">
            <a:avLst/>
          </a:prstGeom>
          <a:noFill/>
        </p:spPr>
        <p:txBody>
          <a:bodyPr wrap="square" rtlCol="0">
            <a:spAutoFit/>
          </a:bodyPr>
          <a:lstStyle/>
          <a:p>
            <a:r>
              <a:rPr lang="en-US" b="1" dirty="0" smtClean="0"/>
              <a:t>D</a:t>
            </a:r>
            <a:endParaRPr lang="en-US" b="1" dirty="0"/>
          </a:p>
        </p:txBody>
      </p:sp>
      <p:sp>
        <p:nvSpPr>
          <p:cNvPr id="8" name="TextBox 7"/>
          <p:cNvSpPr txBox="1"/>
          <p:nvPr/>
        </p:nvSpPr>
        <p:spPr>
          <a:xfrm>
            <a:off x="8570684" y="1161141"/>
            <a:ext cx="348343" cy="369332"/>
          </a:xfrm>
          <a:prstGeom prst="rect">
            <a:avLst/>
          </a:prstGeom>
          <a:noFill/>
        </p:spPr>
        <p:txBody>
          <a:bodyPr wrap="square" rtlCol="0">
            <a:spAutoFit/>
          </a:bodyPr>
          <a:lstStyle/>
          <a:p>
            <a:r>
              <a:rPr lang="en-US" b="1" dirty="0"/>
              <a:t>U</a:t>
            </a:r>
          </a:p>
        </p:txBody>
      </p:sp>
      <p:grpSp>
        <p:nvGrpSpPr>
          <p:cNvPr id="9" name="Group 8"/>
          <p:cNvGrpSpPr/>
          <p:nvPr/>
        </p:nvGrpSpPr>
        <p:grpSpPr>
          <a:xfrm rot="19812867">
            <a:off x="7303601" y="3810567"/>
            <a:ext cx="559833" cy="432957"/>
            <a:chOff x="4524774" y="5743598"/>
            <a:chExt cx="467832" cy="477158"/>
          </a:xfrm>
        </p:grpSpPr>
        <p:cxnSp>
          <p:nvCxnSpPr>
            <p:cNvPr id="10" name="Straight Connector 9"/>
            <p:cNvCxnSpPr/>
            <p:nvPr/>
          </p:nvCxnSpPr>
          <p:spPr>
            <a:xfrm flipH="1">
              <a:off x="4524774" y="5743598"/>
              <a:ext cx="467832" cy="477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24774" y="5966460"/>
              <a:ext cx="115806" cy="25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9812867">
            <a:off x="7847886" y="4485481"/>
            <a:ext cx="559833" cy="432957"/>
            <a:chOff x="4524774" y="5743598"/>
            <a:chExt cx="467832" cy="477158"/>
          </a:xfrm>
        </p:grpSpPr>
        <p:cxnSp>
          <p:nvCxnSpPr>
            <p:cNvPr id="13" name="Straight Connector 12"/>
            <p:cNvCxnSpPr/>
            <p:nvPr/>
          </p:nvCxnSpPr>
          <p:spPr>
            <a:xfrm flipH="1">
              <a:off x="4524774" y="5743598"/>
              <a:ext cx="467832" cy="477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24774" y="5966460"/>
              <a:ext cx="115806" cy="25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rot="9074181">
            <a:off x="8036572" y="4631662"/>
            <a:ext cx="559833" cy="432957"/>
            <a:chOff x="4524774" y="5743598"/>
            <a:chExt cx="467832" cy="477158"/>
          </a:xfrm>
        </p:grpSpPr>
        <p:cxnSp>
          <p:nvCxnSpPr>
            <p:cNvPr id="16" name="Straight Connector 15"/>
            <p:cNvCxnSpPr/>
            <p:nvPr/>
          </p:nvCxnSpPr>
          <p:spPr>
            <a:xfrm flipH="1">
              <a:off x="4524774" y="5743598"/>
              <a:ext cx="467832" cy="477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24774" y="5966460"/>
              <a:ext cx="115806" cy="25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rot="9074181">
            <a:off x="7535830" y="3898690"/>
            <a:ext cx="559833" cy="432957"/>
            <a:chOff x="4524774" y="5743598"/>
            <a:chExt cx="467832" cy="477158"/>
          </a:xfrm>
        </p:grpSpPr>
        <p:cxnSp>
          <p:nvCxnSpPr>
            <p:cNvPr id="19" name="Straight Connector 18"/>
            <p:cNvCxnSpPr/>
            <p:nvPr/>
          </p:nvCxnSpPr>
          <p:spPr>
            <a:xfrm flipH="1">
              <a:off x="4524774" y="5743598"/>
              <a:ext cx="467832" cy="477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24774" y="5966460"/>
              <a:ext cx="115806" cy="25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23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3" y="123457"/>
            <a:ext cx="6794056" cy="6916230"/>
            <a:chOff x="9653" y="123457"/>
            <a:chExt cx="6794056" cy="691623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 y="181687"/>
              <a:ext cx="6794056" cy="6858000"/>
            </a:xfrm>
            <a:prstGeom prst="rect">
              <a:avLst/>
            </a:prstGeom>
          </p:spPr>
        </p:pic>
        <p:sp>
          <p:nvSpPr>
            <p:cNvPr id="5" name="TextBox 4"/>
            <p:cNvSpPr txBox="1"/>
            <p:nvPr/>
          </p:nvSpPr>
          <p:spPr>
            <a:xfrm rot="17744604">
              <a:off x="659418" y="5147109"/>
              <a:ext cx="1869736" cy="646331"/>
            </a:xfrm>
            <a:prstGeom prst="rect">
              <a:avLst/>
            </a:prstGeom>
            <a:noFill/>
          </p:spPr>
          <p:txBody>
            <a:bodyPr wrap="square" rtlCol="0">
              <a:spAutoFit/>
            </a:bodyPr>
            <a:lstStyle/>
            <a:p>
              <a:pPr algn="ctr"/>
              <a:r>
                <a:rPr lang="en-US" b="1" dirty="0" smtClean="0"/>
                <a:t>LEBANON DOME</a:t>
              </a:r>
              <a:endParaRPr lang="en-US" b="1" dirty="0"/>
            </a:p>
          </p:txBody>
        </p:sp>
        <p:sp>
          <p:nvSpPr>
            <p:cNvPr id="6" name="TextBox 5"/>
            <p:cNvSpPr txBox="1"/>
            <p:nvPr/>
          </p:nvSpPr>
          <p:spPr>
            <a:xfrm rot="17744604">
              <a:off x="2841129" y="4188220"/>
              <a:ext cx="2829449" cy="369332"/>
            </a:xfrm>
            <a:prstGeom prst="rect">
              <a:avLst/>
            </a:prstGeom>
            <a:noFill/>
          </p:spPr>
          <p:txBody>
            <a:bodyPr wrap="square" rtlCol="0">
              <a:spAutoFit/>
            </a:bodyPr>
            <a:lstStyle/>
            <a:p>
              <a:pPr algn="ctr"/>
              <a:r>
                <a:rPr lang="en-US" b="1" dirty="0" smtClean="0"/>
                <a:t>MASCOMA DOME</a:t>
              </a:r>
              <a:endParaRPr lang="en-US" b="1" dirty="0"/>
            </a:p>
          </p:txBody>
        </p:sp>
        <p:sp>
          <p:nvSpPr>
            <p:cNvPr id="7" name="TextBox 6"/>
            <p:cNvSpPr txBox="1"/>
            <p:nvPr/>
          </p:nvSpPr>
          <p:spPr>
            <a:xfrm rot="17744604">
              <a:off x="2042238" y="2443745"/>
              <a:ext cx="2451033" cy="369332"/>
            </a:xfrm>
            <a:prstGeom prst="rect">
              <a:avLst/>
            </a:prstGeom>
            <a:noFill/>
          </p:spPr>
          <p:txBody>
            <a:bodyPr wrap="square" rtlCol="0">
              <a:spAutoFit/>
            </a:bodyPr>
            <a:lstStyle/>
            <a:p>
              <a:r>
                <a:rPr lang="en-US" b="1" dirty="0" smtClean="0"/>
                <a:t>CORNISH NAPPE</a:t>
              </a:r>
              <a:endParaRPr lang="en-US" b="1" dirty="0"/>
            </a:p>
          </p:txBody>
        </p:sp>
        <p:sp>
          <p:nvSpPr>
            <p:cNvPr id="8" name="TextBox 7"/>
            <p:cNvSpPr txBox="1"/>
            <p:nvPr/>
          </p:nvSpPr>
          <p:spPr>
            <a:xfrm>
              <a:off x="3517464" y="834009"/>
              <a:ext cx="763727" cy="553998"/>
            </a:xfrm>
            <a:prstGeom prst="rect">
              <a:avLst/>
            </a:prstGeom>
            <a:noFill/>
          </p:spPr>
          <p:txBody>
            <a:bodyPr wrap="square" rtlCol="0">
              <a:spAutoFit/>
            </a:bodyPr>
            <a:lstStyle/>
            <a:p>
              <a:r>
                <a:rPr lang="en-US" sz="1400" i="1" dirty="0" smtClean="0"/>
                <a:t>Post</a:t>
              </a:r>
              <a:r>
                <a:rPr lang="en-US" sz="1600" i="1" dirty="0" smtClean="0"/>
                <a:t> </a:t>
              </a:r>
            </a:p>
            <a:p>
              <a:r>
                <a:rPr lang="en-US" sz="1400" i="1" dirty="0" smtClean="0"/>
                <a:t>Pond</a:t>
              </a:r>
              <a:endParaRPr lang="en-US" sz="1400" i="1" dirty="0"/>
            </a:p>
          </p:txBody>
        </p:sp>
        <p:sp>
          <p:nvSpPr>
            <p:cNvPr id="9" name="TextBox 8"/>
            <p:cNvSpPr txBox="1"/>
            <p:nvPr/>
          </p:nvSpPr>
          <p:spPr>
            <a:xfrm>
              <a:off x="5448573" y="984921"/>
              <a:ext cx="1214019" cy="523220"/>
            </a:xfrm>
            <a:prstGeom prst="rect">
              <a:avLst/>
            </a:prstGeom>
            <a:noFill/>
          </p:spPr>
          <p:txBody>
            <a:bodyPr wrap="square" rtlCol="0">
              <a:spAutoFit/>
            </a:bodyPr>
            <a:lstStyle/>
            <a:p>
              <a:pPr algn="ctr"/>
              <a:r>
                <a:rPr lang="en-US" sz="1400" dirty="0" smtClean="0"/>
                <a:t>Smarts</a:t>
              </a:r>
            </a:p>
            <a:p>
              <a:pPr algn="ctr"/>
              <a:r>
                <a:rPr lang="en-US" sz="1400" dirty="0" err="1" smtClean="0"/>
                <a:t>Mtn</a:t>
              </a:r>
              <a:endParaRPr lang="en-US" sz="1400" dirty="0" smtClean="0"/>
            </a:p>
          </p:txBody>
        </p:sp>
        <p:cxnSp>
          <p:nvCxnSpPr>
            <p:cNvPr id="10" name="Straight Connector 9"/>
            <p:cNvCxnSpPr/>
            <p:nvPr/>
          </p:nvCxnSpPr>
          <p:spPr>
            <a:xfrm flipV="1">
              <a:off x="1304925" y="3119890"/>
              <a:ext cx="403073" cy="465963"/>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8350714">
              <a:off x="1039649" y="1445442"/>
              <a:ext cx="3090862" cy="446892"/>
            </a:xfrm>
            <a:prstGeom prst="rect">
              <a:avLst/>
            </a:prstGeom>
            <a:noFill/>
          </p:spPr>
          <p:txBody>
            <a:bodyPr wrap="square" rtlCol="0">
              <a:spAutoFit/>
            </a:bodyPr>
            <a:lstStyle/>
            <a:p>
              <a:r>
                <a:rPr lang="en-US" dirty="0" smtClean="0"/>
                <a:t>Ammonoosuc fault</a:t>
              </a:r>
              <a:endParaRPr lang="en-US" dirty="0"/>
            </a:p>
          </p:txBody>
        </p:sp>
        <p:sp>
          <p:nvSpPr>
            <p:cNvPr id="12" name="TextBox 11"/>
            <p:cNvSpPr txBox="1"/>
            <p:nvPr/>
          </p:nvSpPr>
          <p:spPr>
            <a:xfrm rot="17419795">
              <a:off x="1678218" y="3808458"/>
              <a:ext cx="2844170" cy="369332"/>
            </a:xfrm>
            <a:prstGeom prst="rect">
              <a:avLst/>
            </a:prstGeom>
            <a:noFill/>
          </p:spPr>
          <p:txBody>
            <a:bodyPr wrap="square" rtlCol="0">
              <a:spAutoFit/>
            </a:bodyPr>
            <a:lstStyle/>
            <a:p>
              <a:pPr algn="ctr"/>
              <a:r>
                <a:rPr lang="en-US" dirty="0" smtClean="0"/>
                <a:t>Northey  Hill  line</a:t>
              </a:r>
            </a:p>
          </p:txBody>
        </p:sp>
        <p:cxnSp>
          <p:nvCxnSpPr>
            <p:cNvPr id="13" name="Straight Connector 12"/>
            <p:cNvCxnSpPr/>
            <p:nvPr/>
          </p:nvCxnSpPr>
          <p:spPr>
            <a:xfrm flipV="1">
              <a:off x="2876550" y="3176277"/>
              <a:ext cx="361950" cy="83343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232244" y="2778021"/>
              <a:ext cx="178142" cy="40405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475042" y="2310920"/>
              <a:ext cx="155258" cy="33662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rot="19812867">
              <a:off x="3534629" y="1609281"/>
              <a:ext cx="455419" cy="324764"/>
              <a:chOff x="4524774" y="5743598"/>
              <a:chExt cx="467832" cy="477158"/>
            </a:xfrm>
          </p:grpSpPr>
          <p:cxnSp>
            <p:nvCxnSpPr>
              <p:cNvPr id="20" name="Straight Connector 19"/>
              <p:cNvCxnSpPr/>
              <p:nvPr/>
            </p:nvCxnSpPr>
            <p:spPr>
              <a:xfrm flipH="1">
                <a:off x="4524774" y="5743598"/>
                <a:ext cx="467832" cy="477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24774" y="5966460"/>
                <a:ext cx="115806" cy="25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9288724">
              <a:off x="3817655" y="1703625"/>
              <a:ext cx="455419" cy="324764"/>
              <a:chOff x="4524774" y="5743598"/>
              <a:chExt cx="467832" cy="477158"/>
            </a:xfrm>
          </p:grpSpPr>
          <p:cxnSp>
            <p:nvCxnSpPr>
              <p:cNvPr id="18" name="Straight Connector 17"/>
              <p:cNvCxnSpPr/>
              <p:nvPr/>
            </p:nvCxnSpPr>
            <p:spPr>
              <a:xfrm flipH="1">
                <a:off x="4524774" y="5743598"/>
                <a:ext cx="467832" cy="477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24774" y="5966460"/>
                <a:ext cx="115806" cy="25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 name="Rectangle 21"/>
          <p:cNvSpPr/>
          <p:nvPr/>
        </p:nvSpPr>
        <p:spPr>
          <a:xfrm>
            <a:off x="2838450" y="2166174"/>
            <a:ext cx="1290638" cy="1424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001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379" y="0"/>
            <a:ext cx="5876968" cy="7605486"/>
          </a:xfrm>
          <a:prstGeom prst="rect">
            <a:avLst/>
          </a:prstGeom>
          <a:noFill/>
        </p:spPr>
      </p:pic>
      <p:grpSp>
        <p:nvGrpSpPr>
          <p:cNvPr id="36" name="Group 35"/>
          <p:cNvGrpSpPr/>
          <p:nvPr/>
        </p:nvGrpSpPr>
        <p:grpSpPr>
          <a:xfrm>
            <a:off x="7810522" y="4314834"/>
            <a:ext cx="538141" cy="678647"/>
            <a:chOff x="7810522" y="4314834"/>
            <a:chExt cx="538141" cy="678647"/>
          </a:xfrm>
        </p:grpSpPr>
        <p:sp>
          <p:nvSpPr>
            <p:cNvPr id="35" name="Rectangle 34"/>
            <p:cNvSpPr/>
            <p:nvPr/>
          </p:nvSpPr>
          <p:spPr>
            <a:xfrm>
              <a:off x="7881938" y="4345781"/>
              <a:ext cx="466725" cy="6477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228514">
              <a:off x="7841483" y="4314834"/>
              <a:ext cx="366772" cy="310164"/>
            </a:xfrm>
            <a:prstGeom prst="rect">
              <a:avLst/>
            </a:prstGeom>
            <a:noFill/>
            <a:ln>
              <a:noFill/>
            </a:ln>
          </p:spPr>
          <p:txBody>
            <a:bodyPr wrap="square" rtlCol="0">
              <a:spAutoFit/>
            </a:bodyPr>
            <a:lstStyle/>
            <a:p>
              <a:r>
                <a:rPr lang="en-US" sz="1400" b="1" dirty="0" smtClean="0"/>
                <a:t>67</a:t>
              </a:r>
              <a:endParaRPr lang="en-US" sz="1400" b="1" dirty="0"/>
            </a:p>
          </p:txBody>
        </p:sp>
        <p:cxnSp>
          <p:nvCxnSpPr>
            <p:cNvPr id="26" name="Straight Connector 25"/>
            <p:cNvCxnSpPr/>
            <p:nvPr/>
          </p:nvCxnSpPr>
          <p:spPr>
            <a:xfrm rot="1228514" flipH="1">
              <a:off x="8151444" y="4383950"/>
              <a:ext cx="78890" cy="3089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Isosceles Triangle 26"/>
            <p:cNvSpPr/>
            <p:nvPr/>
          </p:nvSpPr>
          <p:spPr>
            <a:xfrm rot="18268574">
              <a:off x="8096481" y="4492710"/>
              <a:ext cx="95880" cy="6840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8121327" y="4653577"/>
              <a:ext cx="133164" cy="304711"/>
              <a:chOff x="6816384" y="3434359"/>
              <a:chExt cx="133164" cy="304711"/>
            </a:xfrm>
          </p:grpSpPr>
          <p:cxnSp>
            <p:nvCxnSpPr>
              <p:cNvPr id="32" name="Straight Connector 31"/>
              <p:cNvCxnSpPr/>
              <p:nvPr/>
            </p:nvCxnSpPr>
            <p:spPr>
              <a:xfrm flipH="1">
                <a:off x="6840105" y="3434359"/>
                <a:ext cx="109443" cy="3047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16384" y="3553421"/>
                <a:ext cx="76087" cy="327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rot="1228514">
              <a:off x="7810522" y="4607729"/>
              <a:ext cx="366772" cy="310164"/>
            </a:xfrm>
            <a:prstGeom prst="rect">
              <a:avLst/>
            </a:prstGeom>
            <a:noFill/>
            <a:ln>
              <a:noFill/>
            </a:ln>
          </p:spPr>
          <p:txBody>
            <a:bodyPr wrap="square" rtlCol="0">
              <a:spAutoFit/>
            </a:bodyPr>
            <a:lstStyle/>
            <a:p>
              <a:r>
                <a:rPr lang="en-US" sz="1400" b="1" dirty="0" smtClean="0"/>
                <a:t>70</a:t>
              </a:r>
              <a:endParaRPr lang="en-US" sz="1400" b="1" dirty="0"/>
            </a:p>
          </p:txBody>
        </p:sp>
      </p:grpSp>
      <p:sp>
        <p:nvSpPr>
          <p:cNvPr id="46" name="TextBox 45"/>
          <p:cNvSpPr txBox="1"/>
          <p:nvPr/>
        </p:nvSpPr>
        <p:spPr>
          <a:xfrm rot="17733594">
            <a:off x="5151304" y="4610439"/>
            <a:ext cx="3914219" cy="400110"/>
          </a:xfrm>
          <a:prstGeom prst="rect">
            <a:avLst/>
          </a:prstGeom>
          <a:noFill/>
        </p:spPr>
        <p:txBody>
          <a:bodyPr wrap="square" rtlCol="0">
            <a:spAutoFit/>
          </a:bodyPr>
          <a:lstStyle/>
          <a:p>
            <a:r>
              <a:rPr lang="en-US" sz="2000" b="1" dirty="0" smtClean="0"/>
              <a:t>Garnet   Hill   antiformal   syncline</a:t>
            </a:r>
            <a:endParaRPr lang="en-US" dirty="0"/>
          </a:p>
        </p:txBody>
      </p:sp>
      <p:grpSp>
        <p:nvGrpSpPr>
          <p:cNvPr id="49" name="Group 48"/>
          <p:cNvGrpSpPr/>
          <p:nvPr/>
        </p:nvGrpSpPr>
        <p:grpSpPr>
          <a:xfrm>
            <a:off x="6524633" y="3086096"/>
            <a:ext cx="573873" cy="721523"/>
            <a:chOff x="6524633" y="3086096"/>
            <a:chExt cx="573873" cy="721523"/>
          </a:xfrm>
        </p:grpSpPr>
        <p:grpSp>
          <p:nvGrpSpPr>
            <p:cNvPr id="47" name="Group 46"/>
            <p:cNvGrpSpPr/>
            <p:nvPr/>
          </p:nvGrpSpPr>
          <p:grpSpPr>
            <a:xfrm>
              <a:off x="6524633" y="3086096"/>
              <a:ext cx="573873" cy="721523"/>
              <a:chOff x="6524633" y="3086096"/>
              <a:chExt cx="573873" cy="721523"/>
            </a:xfrm>
          </p:grpSpPr>
          <p:grpSp>
            <p:nvGrpSpPr>
              <p:cNvPr id="38" name="Group 37"/>
              <p:cNvGrpSpPr/>
              <p:nvPr/>
            </p:nvGrpSpPr>
            <p:grpSpPr>
              <a:xfrm>
                <a:off x="6524633" y="3086096"/>
                <a:ext cx="573873" cy="721523"/>
                <a:chOff x="6524633" y="3086096"/>
                <a:chExt cx="573873" cy="721523"/>
              </a:xfrm>
            </p:grpSpPr>
            <p:sp>
              <p:nvSpPr>
                <p:cNvPr id="12" name="Rectangle 11"/>
                <p:cNvSpPr/>
                <p:nvPr/>
              </p:nvSpPr>
              <p:spPr>
                <a:xfrm>
                  <a:off x="6586538" y="3086096"/>
                  <a:ext cx="511968" cy="72152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816384" y="3434359"/>
                  <a:ext cx="133164" cy="304711"/>
                  <a:chOff x="6816384" y="3434359"/>
                  <a:chExt cx="133164" cy="304711"/>
                </a:xfrm>
              </p:grpSpPr>
              <p:cxnSp>
                <p:nvCxnSpPr>
                  <p:cNvPr id="4" name="Straight Connector 3"/>
                  <p:cNvCxnSpPr/>
                  <p:nvPr/>
                </p:nvCxnSpPr>
                <p:spPr>
                  <a:xfrm flipH="1">
                    <a:off x="6840105" y="3434359"/>
                    <a:ext cx="109443" cy="3047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816384" y="3553421"/>
                    <a:ext cx="76087" cy="327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6524633" y="3376606"/>
                  <a:ext cx="366772" cy="310164"/>
                </a:xfrm>
                <a:prstGeom prst="rect">
                  <a:avLst/>
                </a:prstGeom>
                <a:noFill/>
                <a:ln>
                  <a:noFill/>
                </a:ln>
              </p:spPr>
              <p:txBody>
                <a:bodyPr wrap="square" rtlCol="0">
                  <a:spAutoFit/>
                </a:bodyPr>
                <a:lstStyle/>
                <a:p>
                  <a:r>
                    <a:rPr lang="en-US" sz="1400" b="1" dirty="0" smtClean="0"/>
                    <a:t>48</a:t>
                  </a:r>
                  <a:endParaRPr lang="en-US" sz="1400" b="1" dirty="0"/>
                </a:p>
              </p:txBody>
            </p:sp>
            <p:grpSp>
              <p:nvGrpSpPr>
                <p:cNvPr id="19" name="Group 18"/>
                <p:cNvGrpSpPr/>
                <p:nvPr/>
              </p:nvGrpSpPr>
              <p:grpSpPr>
                <a:xfrm>
                  <a:off x="6569872" y="3088477"/>
                  <a:ext cx="386688" cy="376243"/>
                  <a:chOff x="6810381" y="3102763"/>
                  <a:chExt cx="386688" cy="376243"/>
                </a:xfrm>
              </p:grpSpPr>
              <p:sp>
                <p:nvSpPr>
                  <p:cNvPr id="11" name="TextBox 10"/>
                  <p:cNvSpPr txBox="1"/>
                  <p:nvPr/>
                </p:nvSpPr>
                <p:spPr>
                  <a:xfrm>
                    <a:off x="6810381" y="3102763"/>
                    <a:ext cx="366772" cy="310164"/>
                  </a:xfrm>
                  <a:prstGeom prst="rect">
                    <a:avLst/>
                  </a:prstGeom>
                  <a:noFill/>
                  <a:ln>
                    <a:noFill/>
                  </a:ln>
                </p:spPr>
                <p:txBody>
                  <a:bodyPr wrap="square" rtlCol="0">
                    <a:spAutoFit/>
                  </a:bodyPr>
                  <a:lstStyle/>
                  <a:p>
                    <a:r>
                      <a:rPr lang="en-US" sz="1400" b="1" dirty="0" smtClean="0"/>
                      <a:t>67</a:t>
                    </a:r>
                    <a:endParaRPr lang="en-US" sz="1400" b="1" dirty="0"/>
                  </a:p>
                </p:txBody>
              </p:sp>
              <p:cxnSp>
                <p:nvCxnSpPr>
                  <p:cNvPr id="14" name="Straight Connector 13"/>
                  <p:cNvCxnSpPr/>
                  <p:nvPr/>
                </p:nvCxnSpPr>
                <p:spPr>
                  <a:xfrm flipH="1">
                    <a:off x="7118179" y="3170048"/>
                    <a:ext cx="78890" cy="3089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17040060">
                    <a:off x="7065379" y="3280639"/>
                    <a:ext cx="95880" cy="6840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p:cNvSpPr txBox="1"/>
              <p:nvPr/>
            </p:nvSpPr>
            <p:spPr>
              <a:xfrm rot="17623544">
                <a:off x="6790269" y="3411012"/>
                <a:ext cx="252413" cy="338554"/>
              </a:xfrm>
              <a:prstGeom prst="rect">
                <a:avLst/>
              </a:prstGeom>
              <a:noFill/>
            </p:spPr>
            <p:txBody>
              <a:bodyPr wrap="square" rtlCol="0">
                <a:spAutoFit/>
              </a:bodyPr>
              <a:lstStyle/>
              <a:p>
                <a:r>
                  <a:rPr lang="en-US" sz="1600" b="1" dirty="0" smtClean="0"/>
                  <a:t>u</a:t>
                </a:r>
                <a:endParaRPr lang="en-US" sz="1600" b="1" dirty="0"/>
              </a:p>
            </p:txBody>
          </p:sp>
        </p:grpSp>
        <p:sp>
          <p:nvSpPr>
            <p:cNvPr id="48" name="Freeform 47"/>
            <p:cNvSpPr/>
            <p:nvPr/>
          </p:nvSpPr>
          <p:spPr>
            <a:xfrm>
              <a:off x="6967538" y="3514726"/>
              <a:ext cx="64293" cy="50006"/>
            </a:xfrm>
            <a:custGeom>
              <a:avLst/>
              <a:gdLst>
                <a:gd name="connsiteX0" fmla="*/ 0 w 64293"/>
                <a:gd name="connsiteY0" fmla="*/ 0 h 50006"/>
                <a:gd name="connsiteX1" fmla="*/ 0 w 64293"/>
                <a:gd name="connsiteY1" fmla="*/ 0 h 50006"/>
                <a:gd name="connsiteX2" fmla="*/ 4762 w 64293"/>
                <a:gd name="connsiteY2" fmla="*/ 23812 h 50006"/>
                <a:gd name="connsiteX3" fmla="*/ 11906 w 64293"/>
                <a:gd name="connsiteY3" fmla="*/ 26194 h 50006"/>
                <a:gd name="connsiteX4" fmla="*/ 21431 w 64293"/>
                <a:gd name="connsiteY4" fmla="*/ 40481 h 50006"/>
                <a:gd name="connsiteX5" fmla="*/ 23812 w 64293"/>
                <a:gd name="connsiteY5" fmla="*/ 47625 h 50006"/>
                <a:gd name="connsiteX6" fmla="*/ 30956 w 64293"/>
                <a:gd name="connsiteY6" fmla="*/ 50006 h 50006"/>
                <a:gd name="connsiteX7" fmla="*/ 64293 w 64293"/>
                <a:gd name="connsiteY7" fmla="*/ 47625 h 50006"/>
                <a:gd name="connsiteX8" fmla="*/ 61912 w 64293"/>
                <a:gd name="connsiteY8" fmla="*/ 23812 h 50006"/>
                <a:gd name="connsiteX9" fmla="*/ 54768 w 64293"/>
                <a:gd name="connsiteY9" fmla="*/ 21431 h 50006"/>
                <a:gd name="connsiteX10" fmla="*/ 47625 w 64293"/>
                <a:gd name="connsiteY10" fmla="*/ 16669 h 50006"/>
                <a:gd name="connsiteX11" fmla="*/ 40481 w 64293"/>
                <a:gd name="connsiteY11" fmla="*/ 14287 h 50006"/>
                <a:gd name="connsiteX12" fmla="*/ 0 w 64293"/>
                <a:gd name="connsiteY12" fmla="*/ 0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93" h="50006">
                  <a:moveTo>
                    <a:pt x="0" y="0"/>
                  </a:moveTo>
                  <a:lnTo>
                    <a:pt x="0" y="0"/>
                  </a:lnTo>
                  <a:cubicBezTo>
                    <a:pt x="1587" y="7937"/>
                    <a:pt x="1413" y="16443"/>
                    <a:pt x="4762" y="23812"/>
                  </a:cubicBezTo>
                  <a:cubicBezTo>
                    <a:pt x="5801" y="26097"/>
                    <a:pt x="10131" y="24419"/>
                    <a:pt x="11906" y="26194"/>
                  </a:cubicBezTo>
                  <a:cubicBezTo>
                    <a:pt x="15953" y="30241"/>
                    <a:pt x="21431" y="40481"/>
                    <a:pt x="21431" y="40481"/>
                  </a:cubicBezTo>
                  <a:cubicBezTo>
                    <a:pt x="22225" y="42862"/>
                    <a:pt x="22037" y="45850"/>
                    <a:pt x="23812" y="47625"/>
                  </a:cubicBezTo>
                  <a:cubicBezTo>
                    <a:pt x="25587" y="49400"/>
                    <a:pt x="28446" y="50006"/>
                    <a:pt x="30956" y="50006"/>
                  </a:cubicBezTo>
                  <a:cubicBezTo>
                    <a:pt x="42097" y="50006"/>
                    <a:pt x="53181" y="48419"/>
                    <a:pt x="64293" y="47625"/>
                  </a:cubicBezTo>
                  <a:cubicBezTo>
                    <a:pt x="63499" y="39687"/>
                    <a:pt x="64638" y="31309"/>
                    <a:pt x="61912" y="23812"/>
                  </a:cubicBezTo>
                  <a:cubicBezTo>
                    <a:pt x="61054" y="21453"/>
                    <a:pt x="57013" y="22553"/>
                    <a:pt x="54768" y="21431"/>
                  </a:cubicBezTo>
                  <a:cubicBezTo>
                    <a:pt x="52208" y="20151"/>
                    <a:pt x="50184" y="17949"/>
                    <a:pt x="47625" y="16669"/>
                  </a:cubicBezTo>
                  <a:cubicBezTo>
                    <a:pt x="45380" y="15546"/>
                    <a:pt x="42916" y="14896"/>
                    <a:pt x="40481" y="14287"/>
                  </a:cubicBezTo>
                  <a:cubicBezTo>
                    <a:pt x="29713" y="11595"/>
                    <a:pt x="6747" y="2381"/>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73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1600"/>
            <a:ext cx="12192000" cy="695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111" t="19048" r="24651" b="19153"/>
          <a:stretch/>
        </p:blipFill>
        <p:spPr>
          <a:xfrm>
            <a:off x="3585031" y="972457"/>
            <a:ext cx="5080000" cy="4238171"/>
          </a:xfrm>
          <a:prstGeom prst="rect">
            <a:avLst/>
          </a:prstGeom>
          <a:ln w="12700">
            <a:solidFill>
              <a:schemeClr val="tx1"/>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981" t="23915" r="28740" b="40318"/>
          <a:stretch/>
        </p:blipFill>
        <p:spPr>
          <a:xfrm>
            <a:off x="6603999" y="1016003"/>
            <a:ext cx="1799771" cy="2452915"/>
          </a:xfrm>
          <a:prstGeom prst="rect">
            <a:avLst/>
          </a:prstGeom>
        </p:spPr>
      </p:pic>
    </p:spTree>
    <p:extLst>
      <p:ext uri="{BB962C8B-B14F-4D97-AF65-F5344CB8AC3E}">
        <p14:creationId xmlns:p14="http://schemas.microsoft.com/office/powerpoint/2010/main" val="339755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3" y="123457"/>
            <a:ext cx="6794056" cy="6916230"/>
            <a:chOff x="9653" y="123457"/>
            <a:chExt cx="6794056" cy="691623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 y="181687"/>
              <a:ext cx="6794056" cy="6858000"/>
            </a:xfrm>
            <a:prstGeom prst="rect">
              <a:avLst/>
            </a:prstGeom>
          </p:spPr>
        </p:pic>
        <p:sp>
          <p:nvSpPr>
            <p:cNvPr id="5" name="TextBox 4"/>
            <p:cNvSpPr txBox="1"/>
            <p:nvPr/>
          </p:nvSpPr>
          <p:spPr>
            <a:xfrm rot="17744604">
              <a:off x="659418" y="5147109"/>
              <a:ext cx="1869736" cy="646331"/>
            </a:xfrm>
            <a:prstGeom prst="rect">
              <a:avLst/>
            </a:prstGeom>
            <a:noFill/>
          </p:spPr>
          <p:txBody>
            <a:bodyPr wrap="square" rtlCol="0">
              <a:spAutoFit/>
            </a:bodyPr>
            <a:lstStyle/>
            <a:p>
              <a:pPr algn="ctr"/>
              <a:r>
                <a:rPr lang="en-US" b="1" dirty="0" smtClean="0"/>
                <a:t>LEBANON DOME</a:t>
              </a:r>
              <a:endParaRPr lang="en-US" b="1" dirty="0"/>
            </a:p>
          </p:txBody>
        </p:sp>
        <p:sp>
          <p:nvSpPr>
            <p:cNvPr id="6" name="TextBox 5"/>
            <p:cNvSpPr txBox="1"/>
            <p:nvPr/>
          </p:nvSpPr>
          <p:spPr>
            <a:xfrm rot="17744604">
              <a:off x="2841129" y="4188220"/>
              <a:ext cx="2829449" cy="369332"/>
            </a:xfrm>
            <a:prstGeom prst="rect">
              <a:avLst/>
            </a:prstGeom>
            <a:noFill/>
          </p:spPr>
          <p:txBody>
            <a:bodyPr wrap="square" rtlCol="0">
              <a:spAutoFit/>
            </a:bodyPr>
            <a:lstStyle/>
            <a:p>
              <a:pPr algn="ctr"/>
              <a:r>
                <a:rPr lang="en-US" b="1" dirty="0" smtClean="0"/>
                <a:t>MASCOMA DOME</a:t>
              </a:r>
              <a:endParaRPr lang="en-US" b="1" dirty="0"/>
            </a:p>
          </p:txBody>
        </p:sp>
        <p:sp>
          <p:nvSpPr>
            <p:cNvPr id="7" name="TextBox 6"/>
            <p:cNvSpPr txBox="1"/>
            <p:nvPr/>
          </p:nvSpPr>
          <p:spPr>
            <a:xfrm rot="17744604">
              <a:off x="2042238" y="2443745"/>
              <a:ext cx="2451033" cy="369332"/>
            </a:xfrm>
            <a:prstGeom prst="rect">
              <a:avLst/>
            </a:prstGeom>
            <a:noFill/>
          </p:spPr>
          <p:txBody>
            <a:bodyPr wrap="square" rtlCol="0">
              <a:spAutoFit/>
            </a:bodyPr>
            <a:lstStyle/>
            <a:p>
              <a:r>
                <a:rPr lang="en-US" b="1" dirty="0" smtClean="0"/>
                <a:t>CORNISH NAPPE</a:t>
              </a:r>
              <a:endParaRPr lang="en-US" b="1" dirty="0"/>
            </a:p>
          </p:txBody>
        </p:sp>
        <p:sp>
          <p:nvSpPr>
            <p:cNvPr id="8" name="TextBox 7"/>
            <p:cNvSpPr txBox="1"/>
            <p:nvPr/>
          </p:nvSpPr>
          <p:spPr>
            <a:xfrm>
              <a:off x="3517464" y="834009"/>
              <a:ext cx="763727" cy="553998"/>
            </a:xfrm>
            <a:prstGeom prst="rect">
              <a:avLst/>
            </a:prstGeom>
            <a:noFill/>
          </p:spPr>
          <p:txBody>
            <a:bodyPr wrap="square" rtlCol="0">
              <a:spAutoFit/>
            </a:bodyPr>
            <a:lstStyle/>
            <a:p>
              <a:r>
                <a:rPr lang="en-US" sz="1400" i="1" dirty="0" smtClean="0"/>
                <a:t>Post</a:t>
              </a:r>
              <a:r>
                <a:rPr lang="en-US" sz="1600" i="1" dirty="0" smtClean="0"/>
                <a:t> </a:t>
              </a:r>
            </a:p>
            <a:p>
              <a:r>
                <a:rPr lang="en-US" sz="1400" i="1" dirty="0" smtClean="0"/>
                <a:t>Pond</a:t>
              </a:r>
              <a:endParaRPr lang="en-US" sz="1400" i="1" dirty="0"/>
            </a:p>
          </p:txBody>
        </p:sp>
        <p:sp>
          <p:nvSpPr>
            <p:cNvPr id="9" name="TextBox 8"/>
            <p:cNvSpPr txBox="1"/>
            <p:nvPr/>
          </p:nvSpPr>
          <p:spPr>
            <a:xfrm>
              <a:off x="5448573" y="984921"/>
              <a:ext cx="1214019" cy="523220"/>
            </a:xfrm>
            <a:prstGeom prst="rect">
              <a:avLst/>
            </a:prstGeom>
            <a:noFill/>
          </p:spPr>
          <p:txBody>
            <a:bodyPr wrap="square" rtlCol="0">
              <a:spAutoFit/>
            </a:bodyPr>
            <a:lstStyle/>
            <a:p>
              <a:pPr algn="ctr"/>
              <a:r>
                <a:rPr lang="en-US" sz="1400" dirty="0" smtClean="0"/>
                <a:t>Smarts</a:t>
              </a:r>
            </a:p>
            <a:p>
              <a:pPr algn="ctr"/>
              <a:r>
                <a:rPr lang="en-US" sz="1400" dirty="0" err="1" smtClean="0"/>
                <a:t>Mtn</a:t>
              </a:r>
              <a:endParaRPr lang="en-US" sz="1400" dirty="0" smtClean="0"/>
            </a:p>
          </p:txBody>
        </p:sp>
        <p:cxnSp>
          <p:nvCxnSpPr>
            <p:cNvPr id="10" name="Straight Connector 9"/>
            <p:cNvCxnSpPr/>
            <p:nvPr/>
          </p:nvCxnSpPr>
          <p:spPr>
            <a:xfrm flipV="1">
              <a:off x="1304925" y="3119890"/>
              <a:ext cx="403073" cy="465963"/>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8350714">
              <a:off x="1039649" y="1445442"/>
              <a:ext cx="3090862" cy="446892"/>
            </a:xfrm>
            <a:prstGeom prst="rect">
              <a:avLst/>
            </a:prstGeom>
            <a:noFill/>
          </p:spPr>
          <p:txBody>
            <a:bodyPr wrap="square" rtlCol="0">
              <a:spAutoFit/>
            </a:bodyPr>
            <a:lstStyle/>
            <a:p>
              <a:r>
                <a:rPr lang="en-US" dirty="0" smtClean="0"/>
                <a:t>Ammonoosuc fault</a:t>
              </a:r>
              <a:endParaRPr lang="en-US" dirty="0"/>
            </a:p>
          </p:txBody>
        </p:sp>
        <p:sp>
          <p:nvSpPr>
            <p:cNvPr id="12" name="TextBox 11"/>
            <p:cNvSpPr txBox="1"/>
            <p:nvPr/>
          </p:nvSpPr>
          <p:spPr>
            <a:xfrm rot="17419795">
              <a:off x="1678218" y="3808458"/>
              <a:ext cx="2844170" cy="369332"/>
            </a:xfrm>
            <a:prstGeom prst="rect">
              <a:avLst/>
            </a:prstGeom>
            <a:noFill/>
          </p:spPr>
          <p:txBody>
            <a:bodyPr wrap="square" rtlCol="0">
              <a:spAutoFit/>
            </a:bodyPr>
            <a:lstStyle/>
            <a:p>
              <a:pPr algn="ctr"/>
              <a:r>
                <a:rPr lang="en-US" dirty="0" smtClean="0"/>
                <a:t>Northey  Hill  line</a:t>
              </a:r>
            </a:p>
          </p:txBody>
        </p:sp>
        <p:cxnSp>
          <p:nvCxnSpPr>
            <p:cNvPr id="13" name="Straight Connector 12"/>
            <p:cNvCxnSpPr/>
            <p:nvPr/>
          </p:nvCxnSpPr>
          <p:spPr>
            <a:xfrm flipV="1">
              <a:off x="2876550" y="3176277"/>
              <a:ext cx="361950" cy="83343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232244" y="2778021"/>
              <a:ext cx="178142" cy="40405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475042" y="2310920"/>
              <a:ext cx="155258" cy="33662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rot="19812867">
              <a:off x="3534629" y="1609281"/>
              <a:ext cx="455419" cy="324764"/>
              <a:chOff x="4524774" y="5743598"/>
              <a:chExt cx="467832" cy="477158"/>
            </a:xfrm>
          </p:grpSpPr>
          <p:cxnSp>
            <p:nvCxnSpPr>
              <p:cNvPr id="20" name="Straight Connector 19"/>
              <p:cNvCxnSpPr/>
              <p:nvPr/>
            </p:nvCxnSpPr>
            <p:spPr>
              <a:xfrm flipH="1">
                <a:off x="4524774" y="5743598"/>
                <a:ext cx="467832" cy="477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24774" y="5966460"/>
                <a:ext cx="115806" cy="25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9288724">
              <a:off x="3817655" y="1703625"/>
              <a:ext cx="455419" cy="324764"/>
              <a:chOff x="4524774" y="5743598"/>
              <a:chExt cx="467832" cy="477158"/>
            </a:xfrm>
          </p:grpSpPr>
          <p:cxnSp>
            <p:nvCxnSpPr>
              <p:cNvPr id="18" name="Straight Connector 17"/>
              <p:cNvCxnSpPr/>
              <p:nvPr/>
            </p:nvCxnSpPr>
            <p:spPr>
              <a:xfrm flipH="1">
                <a:off x="4524774" y="5743598"/>
                <a:ext cx="467832" cy="477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24774" y="5966460"/>
                <a:ext cx="115806" cy="25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3" name="Rectangle 22"/>
          <p:cNvSpPr/>
          <p:nvPr/>
        </p:nvSpPr>
        <p:spPr>
          <a:xfrm>
            <a:off x="5030107" y="250291"/>
            <a:ext cx="1290638" cy="1424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9422" r="26455"/>
          <a:stretch/>
        </p:blipFill>
        <p:spPr>
          <a:xfrm>
            <a:off x="7522481" y="174173"/>
            <a:ext cx="3609976" cy="4518388"/>
          </a:xfrm>
          <a:prstGeom prst="rect">
            <a:avLst/>
          </a:prstGeom>
          <a:ln w="12700">
            <a:solidFill>
              <a:schemeClr val="tx1"/>
            </a:solidFill>
          </a:ln>
        </p:spPr>
      </p:pic>
      <p:grpSp>
        <p:nvGrpSpPr>
          <p:cNvPr id="76" name="Group 75"/>
          <p:cNvGrpSpPr/>
          <p:nvPr/>
        </p:nvGrpSpPr>
        <p:grpSpPr>
          <a:xfrm>
            <a:off x="7452855" y="856935"/>
            <a:ext cx="2476969" cy="2898189"/>
            <a:chOff x="7452855" y="856935"/>
            <a:chExt cx="2476969" cy="2898189"/>
          </a:xfrm>
        </p:grpSpPr>
        <p:grpSp>
          <p:nvGrpSpPr>
            <p:cNvPr id="44" name="Group 43"/>
            <p:cNvGrpSpPr/>
            <p:nvPr/>
          </p:nvGrpSpPr>
          <p:grpSpPr>
            <a:xfrm>
              <a:off x="7452855" y="1095374"/>
              <a:ext cx="2476969" cy="990274"/>
              <a:chOff x="7452855" y="1095374"/>
              <a:chExt cx="2476969" cy="990274"/>
            </a:xfrm>
          </p:grpSpPr>
          <p:cxnSp>
            <p:nvCxnSpPr>
              <p:cNvPr id="32" name="Straight Connector 31"/>
              <p:cNvCxnSpPr/>
              <p:nvPr/>
            </p:nvCxnSpPr>
            <p:spPr>
              <a:xfrm>
                <a:off x="7590971" y="1320798"/>
                <a:ext cx="2017486" cy="704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452855" y="1095374"/>
                <a:ext cx="414792" cy="261610"/>
              </a:xfrm>
              <a:prstGeom prst="rect">
                <a:avLst/>
              </a:prstGeom>
              <a:noFill/>
            </p:spPr>
            <p:txBody>
              <a:bodyPr wrap="square" rtlCol="0">
                <a:spAutoFit/>
              </a:bodyPr>
              <a:lstStyle/>
              <a:p>
                <a:r>
                  <a:rPr lang="en-US" sz="1100" b="1" dirty="0" smtClean="0"/>
                  <a:t>NW</a:t>
                </a:r>
                <a:endParaRPr lang="en-US" sz="1100" b="1" dirty="0"/>
              </a:p>
            </p:txBody>
          </p:sp>
          <p:sp>
            <p:nvSpPr>
              <p:cNvPr id="40" name="TextBox 39"/>
              <p:cNvSpPr txBox="1"/>
              <p:nvPr/>
            </p:nvSpPr>
            <p:spPr>
              <a:xfrm>
                <a:off x="9515032" y="1824038"/>
                <a:ext cx="414792" cy="261610"/>
              </a:xfrm>
              <a:prstGeom prst="rect">
                <a:avLst/>
              </a:prstGeom>
              <a:noFill/>
            </p:spPr>
            <p:txBody>
              <a:bodyPr wrap="square" rtlCol="0">
                <a:spAutoFit/>
              </a:bodyPr>
              <a:lstStyle/>
              <a:p>
                <a:r>
                  <a:rPr lang="en-US" sz="1100" b="1" dirty="0" smtClean="0"/>
                  <a:t>SE</a:t>
                </a:r>
                <a:endParaRPr lang="en-US" sz="1100" b="1" dirty="0"/>
              </a:p>
            </p:txBody>
          </p:sp>
        </p:grpSp>
        <p:grpSp>
          <p:nvGrpSpPr>
            <p:cNvPr id="75" name="Group 74"/>
            <p:cNvGrpSpPr/>
            <p:nvPr/>
          </p:nvGrpSpPr>
          <p:grpSpPr>
            <a:xfrm>
              <a:off x="8335976" y="856935"/>
              <a:ext cx="1117587" cy="2898189"/>
              <a:chOff x="8335976" y="856935"/>
              <a:chExt cx="1117587" cy="2898189"/>
            </a:xfrm>
          </p:grpSpPr>
          <p:sp>
            <p:nvSpPr>
              <p:cNvPr id="67" name="Rectangle 66"/>
              <p:cNvSpPr/>
              <p:nvPr/>
            </p:nvSpPr>
            <p:spPr>
              <a:xfrm>
                <a:off x="9132090" y="2097146"/>
                <a:ext cx="68097" cy="160141"/>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8715375" y="2319338"/>
                <a:ext cx="95250" cy="242887"/>
              </a:xfrm>
              <a:custGeom>
                <a:avLst/>
                <a:gdLst>
                  <a:gd name="connsiteX0" fmla="*/ 71438 w 95250"/>
                  <a:gd name="connsiteY0" fmla="*/ 242887 h 242887"/>
                  <a:gd name="connsiteX1" fmla="*/ 71438 w 95250"/>
                  <a:gd name="connsiteY1" fmla="*/ 242887 h 242887"/>
                  <a:gd name="connsiteX2" fmla="*/ 85725 w 95250"/>
                  <a:gd name="connsiteY2" fmla="*/ 200025 h 242887"/>
                  <a:gd name="connsiteX3" fmla="*/ 95250 w 95250"/>
                  <a:gd name="connsiteY3" fmla="*/ 90487 h 242887"/>
                  <a:gd name="connsiteX4" fmla="*/ 90488 w 95250"/>
                  <a:gd name="connsiteY4" fmla="*/ 61912 h 242887"/>
                  <a:gd name="connsiteX5" fmla="*/ 80963 w 95250"/>
                  <a:gd name="connsiteY5" fmla="*/ 47625 h 242887"/>
                  <a:gd name="connsiteX6" fmla="*/ 76200 w 95250"/>
                  <a:gd name="connsiteY6" fmla="*/ 33337 h 242887"/>
                  <a:gd name="connsiteX7" fmla="*/ 71438 w 95250"/>
                  <a:gd name="connsiteY7" fmla="*/ 9525 h 242887"/>
                  <a:gd name="connsiteX8" fmla="*/ 57150 w 95250"/>
                  <a:gd name="connsiteY8" fmla="*/ 0 h 242887"/>
                  <a:gd name="connsiteX9" fmla="*/ 23813 w 95250"/>
                  <a:gd name="connsiteY9" fmla="*/ 9525 h 242887"/>
                  <a:gd name="connsiteX10" fmla="*/ 9525 w 95250"/>
                  <a:gd name="connsiteY10" fmla="*/ 19050 h 242887"/>
                  <a:gd name="connsiteX11" fmla="*/ 4763 w 95250"/>
                  <a:gd name="connsiteY11" fmla="*/ 52387 h 242887"/>
                  <a:gd name="connsiteX12" fmla="*/ 0 w 95250"/>
                  <a:gd name="connsiteY12" fmla="*/ 66675 h 242887"/>
                  <a:gd name="connsiteX13" fmla="*/ 9525 w 95250"/>
                  <a:gd name="connsiteY13" fmla="*/ 114300 h 242887"/>
                  <a:gd name="connsiteX14" fmla="*/ 19050 w 95250"/>
                  <a:gd name="connsiteY14" fmla="*/ 128587 h 242887"/>
                  <a:gd name="connsiteX15" fmla="*/ 23813 w 95250"/>
                  <a:gd name="connsiteY15" fmla="*/ 142875 h 242887"/>
                  <a:gd name="connsiteX16" fmla="*/ 38100 w 95250"/>
                  <a:gd name="connsiteY16" fmla="*/ 152400 h 242887"/>
                  <a:gd name="connsiteX17" fmla="*/ 47625 w 95250"/>
                  <a:gd name="connsiteY17" fmla="*/ 166687 h 242887"/>
                  <a:gd name="connsiteX18" fmla="*/ 33338 w 95250"/>
                  <a:gd name="connsiteY18" fmla="*/ 180975 h 242887"/>
                  <a:gd name="connsiteX19" fmla="*/ 28575 w 95250"/>
                  <a:gd name="connsiteY19" fmla="*/ 195262 h 242887"/>
                  <a:gd name="connsiteX20" fmla="*/ 33338 w 95250"/>
                  <a:gd name="connsiteY20" fmla="*/ 214312 h 242887"/>
                  <a:gd name="connsiteX21" fmla="*/ 47625 w 95250"/>
                  <a:gd name="connsiteY21" fmla="*/ 223837 h 242887"/>
                  <a:gd name="connsiteX22" fmla="*/ 71438 w 95250"/>
                  <a:gd name="connsiteY22" fmla="*/ 24288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250" h="242887">
                    <a:moveTo>
                      <a:pt x="71438" y="242887"/>
                    </a:moveTo>
                    <a:lnTo>
                      <a:pt x="71438" y="242887"/>
                    </a:lnTo>
                    <a:cubicBezTo>
                      <a:pt x="76200" y="228600"/>
                      <a:pt x="81845" y="214577"/>
                      <a:pt x="85725" y="200025"/>
                    </a:cubicBezTo>
                    <a:cubicBezTo>
                      <a:pt x="93370" y="171357"/>
                      <a:pt x="94297" y="106695"/>
                      <a:pt x="95250" y="90487"/>
                    </a:cubicBezTo>
                    <a:cubicBezTo>
                      <a:pt x="93663" y="80962"/>
                      <a:pt x="93542" y="71073"/>
                      <a:pt x="90488" y="61912"/>
                    </a:cubicBezTo>
                    <a:cubicBezTo>
                      <a:pt x="88678" y="56482"/>
                      <a:pt x="83523" y="52744"/>
                      <a:pt x="80963" y="47625"/>
                    </a:cubicBezTo>
                    <a:cubicBezTo>
                      <a:pt x="78718" y="43135"/>
                      <a:pt x="77418" y="38207"/>
                      <a:pt x="76200" y="33337"/>
                    </a:cubicBezTo>
                    <a:cubicBezTo>
                      <a:pt x="74237" y="25484"/>
                      <a:pt x="75454" y="16553"/>
                      <a:pt x="71438" y="9525"/>
                    </a:cubicBezTo>
                    <a:cubicBezTo>
                      <a:pt x="68598" y="4555"/>
                      <a:pt x="61913" y="3175"/>
                      <a:pt x="57150" y="0"/>
                    </a:cubicBezTo>
                    <a:cubicBezTo>
                      <a:pt x="51040" y="1527"/>
                      <a:pt x="30650" y="6106"/>
                      <a:pt x="23813" y="9525"/>
                    </a:cubicBezTo>
                    <a:cubicBezTo>
                      <a:pt x="18693" y="12085"/>
                      <a:pt x="14288" y="15875"/>
                      <a:pt x="9525" y="19050"/>
                    </a:cubicBezTo>
                    <a:cubicBezTo>
                      <a:pt x="7938" y="30162"/>
                      <a:pt x="6964" y="41380"/>
                      <a:pt x="4763" y="52387"/>
                    </a:cubicBezTo>
                    <a:cubicBezTo>
                      <a:pt x="3778" y="57310"/>
                      <a:pt x="0" y="61655"/>
                      <a:pt x="0" y="66675"/>
                    </a:cubicBezTo>
                    <a:cubicBezTo>
                      <a:pt x="0" y="75445"/>
                      <a:pt x="3661" y="102572"/>
                      <a:pt x="9525" y="114300"/>
                    </a:cubicBezTo>
                    <a:cubicBezTo>
                      <a:pt x="12085" y="119419"/>
                      <a:pt x="16490" y="123468"/>
                      <a:pt x="19050" y="128587"/>
                    </a:cubicBezTo>
                    <a:cubicBezTo>
                      <a:pt x="21295" y="133077"/>
                      <a:pt x="20677" y="138955"/>
                      <a:pt x="23813" y="142875"/>
                    </a:cubicBezTo>
                    <a:cubicBezTo>
                      <a:pt x="27389" y="147344"/>
                      <a:pt x="33338" y="149225"/>
                      <a:pt x="38100" y="152400"/>
                    </a:cubicBezTo>
                    <a:cubicBezTo>
                      <a:pt x="41275" y="157162"/>
                      <a:pt x="48566" y="161041"/>
                      <a:pt x="47625" y="166687"/>
                    </a:cubicBezTo>
                    <a:cubicBezTo>
                      <a:pt x="46518" y="173331"/>
                      <a:pt x="37074" y="175371"/>
                      <a:pt x="33338" y="180975"/>
                    </a:cubicBezTo>
                    <a:cubicBezTo>
                      <a:pt x="30553" y="185152"/>
                      <a:pt x="30163" y="190500"/>
                      <a:pt x="28575" y="195262"/>
                    </a:cubicBezTo>
                    <a:cubicBezTo>
                      <a:pt x="30163" y="201612"/>
                      <a:pt x="29707" y="208866"/>
                      <a:pt x="33338" y="214312"/>
                    </a:cubicBezTo>
                    <a:cubicBezTo>
                      <a:pt x="36513" y="219074"/>
                      <a:pt x="43046" y="220403"/>
                      <a:pt x="47625" y="223837"/>
                    </a:cubicBezTo>
                    <a:cubicBezTo>
                      <a:pt x="49421" y="225184"/>
                      <a:pt x="67469" y="239712"/>
                      <a:pt x="71438" y="242887"/>
                    </a:cubicBezTo>
                    <a:close/>
                  </a:path>
                </a:pathLst>
              </a:cu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058275" y="2044759"/>
                <a:ext cx="68097" cy="160141"/>
              </a:xfrm>
              <a:prstGeom prst="rect">
                <a:avLst/>
              </a:pr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8335976" y="2524125"/>
                <a:ext cx="469887" cy="1230999"/>
              </a:xfrm>
              <a:custGeom>
                <a:avLst/>
                <a:gdLst>
                  <a:gd name="connsiteX0" fmla="*/ 207949 w 469887"/>
                  <a:gd name="connsiteY0" fmla="*/ 1062038 h 1230999"/>
                  <a:gd name="connsiteX1" fmla="*/ 207949 w 469887"/>
                  <a:gd name="connsiteY1" fmla="*/ 1062038 h 1230999"/>
                  <a:gd name="connsiteX2" fmla="*/ 212712 w 469887"/>
                  <a:gd name="connsiteY2" fmla="*/ 1104900 h 1230999"/>
                  <a:gd name="connsiteX3" fmla="*/ 222237 w 469887"/>
                  <a:gd name="connsiteY3" fmla="*/ 1128713 h 1230999"/>
                  <a:gd name="connsiteX4" fmla="*/ 217474 w 469887"/>
                  <a:gd name="connsiteY4" fmla="*/ 1157288 h 1230999"/>
                  <a:gd name="connsiteX5" fmla="*/ 212712 w 469887"/>
                  <a:gd name="connsiteY5" fmla="*/ 1171575 h 1230999"/>
                  <a:gd name="connsiteX6" fmla="*/ 193662 w 469887"/>
                  <a:gd name="connsiteY6" fmla="*/ 1185863 h 1230999"/>
                  <a:gd name="connsiteX7" fmla="*/ 155562 w 469887"/>
                  <a:gd name="connsiteY7" fmla="*/ 1195388 h 1230999"/>
                  <a:gd name="connsiteX8" fmla="*/ 112699 w 469887"/>
                  <a:gd name="connsiteY8" fmla="*/ 1209675 h 1230999"/>
                  <a:gd name="connsiteX9" fmla="*/ 93649 w 469887"/>
                  <a:gd name="connsiteY9" fmla="*/ 1214438 h 1230999"/>
                  <a:gd name="connsiteX10" fmla="*/ 69837 w 469887"/>
                  <a:gd name="connsiteY10" fmla="*/ 1219200 h 1230999"/>
                  <a:gd name="connsiteX11" fmla="*/ 26974 w 469887"/>
                  <a:gd name="connsiteY11" fmla="*/ 1223963 h 1230999"/>
                  <a:gd name="connsiteX12" fmla="*/ 22212 w 469887"/>
                  <a:gd name="connsiteY12" fmla="*/ 1209675 h 1230999"/>
                  <a:gd name="connsiteX13" fmla="*/ 7924 w 469887"/>
                  <a:gd name="connsiteY13" fmla="*/ 1204913 h 1230999"/>
                  <a:gd name="connsiteX14" fmla="*/ 7924 w 469887"/>
                  <a:gd name="connsiteY14" fmla="*/ 1085850 h 1230999"/>
                  <a:gd name="connsiteX15" fmla="*/ 22212 w 469887"/>
                  <a:gd name="connsiteY15" fmla="*/ 1066800 h 1230999"/>
                  <a:gd name="connsiteX16" fmla="*/ 36499 w 469887"/>
                  <a:gd name="connsiteY16" fmla="*/ 1033463 h 1230999"/>
                  <a:gd name="connsiteX17" fmla="*/ 41262 w 469887"/>
                  <a:gd name="connsiteY17" fmla="*/ 1019175 h 1230999"/>
                  <a:gd name="connsiteX18" fmla="*/ 46024 w 469887"/>
                  <a:gd name="connsiteY18" fmla="*/ 1000125 h 1230999"/>
                  <a:gd name="connsiteX19" fmla="*/ 60312 w 469887"/>
                  <a:gd name="connsiteY19" fmla="*/ 985838 h 1230999"/>
                  <a:gd name="connsiteX20" fmla="*/ 74599 w 469887"/>
                  <a:gd name="connsiteY20" fmla="*/ 952500 h 1230999"/>
                  <a:gd name="connsiteX21" fmla="*/ 84124 w 469887"/>
                  <a:gd name="connsiteY21" fmla="*/ 923925 h 1230999"/>
                  <a:gd name="connsiteX22" fmla="*/ 88887 w 469887"/>
                  <a:gd name="connsiteY22" fmla="*/ 909638 h 1230999"/>
                  <a:gd name="connsiteX23" fmla="*/ 93649 w 469887"/>
                  <a:gd name="connsiteY23" fmla="*/ 890588 h 1230999"/>
                  <a:gd name="connsiteX24" fmla="*/ 103174 w 469887"/>
                  <a:gd name="connsiteY24" fmla="*/ 862013 h 1230999"/>
                  <a:gd name="connsiteX25" fmla="*/ 107937 w 469887"/>
                  <a:gd name="connsiteY25" fmla="*/ 847725 h 1230999"/>
                  <a:gd name="connsiteX26" fmla="*/ 122224 w 469887"/>
                  <a:gd name="connsiteY26" fmla="*/ 800100 h 1230999"/>
                  <a:gd name="connsiteX27" fmla="*/ 131749 w 469887"/>
                  <a:gd name="connsiteY27" fmla="*/ 785813 h 1230999"/>
                  <a:gd name="connsiteX28" fmla="*/ 141274 w 469887"/>
                  <a:gd name="connsiteY28" fmla="*/ 757238 h 1230999"/>
                  <a:gd name="connsiteX29" fmla="*/ 150799 w 469887"/>
                  <a:gd name="connsiteY29" fmla="*/ 738188 h 1230999"/>
                  <a:gd name="connsiteX30" fmla="*/ 160324 w 469887"/>
                  <a:gd name="connsiteY30" fmla="*/ 685800 h 1230999"/>
                  <a:gd name="connsiteX31" fmla="*/ 169849 w 469887"/>
                  <a:gd name="connsiteY31" fmla="*/ 666750 h 1230999"/>
                  <a:gd name="connsiteX32" fmla="*/ 179374 w 469887"/>
                  <a:gd name="connsiteY32" fmla="*/ 633413 h 1230999"/>
                  <a:gd name="connsiteX33" fmla="*/ 184137 w 469887"/>
                  <a:gd name="connsiteY33" fmla="*/ 590550 h 1230999"/>
                  <a:gd name="connsiteX34" fmla="*/ 193662 w 469887"/>
                  <a:gd name="connsiteY34" fmla="*/ 538163 h 1230999"/>
                  <a:gd name="connsiteX35" fmla="*/ 193662 w 469887"/>
                  <a:gd name="connsiteY35" fmla="*/ 419100 h 1230999"/>
                  <a:gd name="connsiteX36" fmla="*/ 217474 w 469887"/>
                  <a:gd name="connsiteY36" fmla="*/ 385763 h 1230999"/>
                  <a:gd name="connsiteX37" fmla="*/ 260337 w 469887"/>
                  <a:gd name="connsiteY37" fmla="*/ 381000 h 1230999"/>
                  <a:gd name="connsiteX38" fmla="*/ 274624 w 469887"/>
                  <a:gd name="connsiteY38" fmla="*/ 338138 h 1230999"/>
                  <a:gd name="connsiteX39" fmla="*/ 279387 w 469887"/>
                  <a:gd name="connsiteY39" fmla="*/ 323850 h 1230999"/>
                  <a:gd name="connsiteX40" fmla="*/ 293674 w 469887"/>
                  <a:gd name="connsiteY40" fmla="*/ 280988 h 1230999"/>
                  <a:gd name="connsiteX41" fmla="*/ 298437 w 469887"/>
                  <a:gd name="connsiteY41" fmla="*/ 247650 h 1230999"/>
                  <a:gd name="connsiteX42" fmla="*/ 303199 w 469887"/>
                  <a:gd name="connsiteY42" fmla="*/ 233363 h 1230999"/>
                  <a:gd name="connsiteX43" fmla="*/ 307962 w 469887"/>
                  <a:gd name="connsiteY43" fmla="*/ 209550 h 1230999"/>
                  <a:gd name="connsiteX44" fmla="*/ 312724 w 469887"/>
                  <a:gd name="connsiteY44" fmla="*/ 195263 h 1230999"/>
                  <a:gd name="connsiteX45" fmla="*/ 317487 w 469887"/>
                  <a:gd name="connsiteY45" fmla="*/ 176213 h 1230999"/>
                  <a:gd name="connsiteX46" fmla="*/ 327012 w 469887"/>
                  <a:gd name="connsiteY46" fmla="*/ 152400 h 1230999"/>
                  <a:gd name="connsiteX47" fmla="*/ 331774 w 469887"/>
                  <a:gd name="connsiteY47" fmla="*/ 138113 h 1230999"/>
                  <a:gd name="connsiteX48" fmla="*/ 341299 w 469887"/>
                  <a:gd name="connsiteY48" fmla="*/ 123825 h 1230999"/>
                  <a:gd name="connsiteX49" fmla="*/ 346062 w 469887"/>
                  <a:gd name="connsiteY49" fmla="*/ 109538 h 1230999"/>
                  <a:gd name="connsiteX50" fmla="*/ 355587 w 469887"/>
                  <a:gd name="connsiteY50" fmla="*/ 85725 h 1230999"/>
                  <a:gd name="connsiteX51" fmla="*/ 360349 w 469887"/>
                  <a:gd name="connsiteY51" fmla="*/ 47625 h 1230999"/>
                  <a:gd name="connsiteX52" fmla="*/ 365112 w 469887"/>
                  <a:gd name="connsiteY52" fmla="*/ 33338 h 1230999"/>
                  <a:gd name="connsiteX53" fmla="*/ 388924 w 469887"/>
                  <a:gd name="connsiteY53" fmla="*/ 28575 h 1230999"/>
                  <a:gd name="connsiteX54" fmla="*/ 393687 w 469887"/>
                  <a:gd name="connsiteY54" fmla="*/ 14288 h 1230999"/>
                  <a:gd name="connsiteX55" fmla="*/ 427024 w 469887"/>
                  <a:gd name="connsiteY55" fmla="*/ 0 h 1230999"/>
                  <a:gd name="connsiteX56" fmla="*/ 436549 w 469887"/>
                  <a:gd name="connsiteY56" fmla="*/ 14288 h 1230999"/>
                  <a:gd name="connsiteX57" fmla="*/ 450837 w 469887"/>
                  <a:gd name="connsiteY57" fmla="*/ 42863 h 1230999"/>
                  <a:gd name="connsiteX58" fmla="*/ 455599 w 469887"/>
                  <a:gd name="connsiteY58" fmla="*/ 57150 h 1230999"/>
                  <a:gd name="connsiteX59" fmla="*/ 469887 w 469887"/>
                  <a:gd name="connsiteY59" fmla="*/ 85725 h 1230999"/>
                  <a:gd name="connsiteX60" fmla="*/ 465124 w 469887"/>
                  <a:gd name="connsiteY60" fmla="*/ 147638 h 1230999"/>
                  <a:gd name="connsiteX61" fmla="*/ 455599 w 469887"/>
                  <a:gd name="connsiteY61" fmla="*/ 176213 h 1230999"/>
                  <a:gd name="connsiteX62" fmla="*/ 450837 w 469887"/>
                  <a:gd name="connsiteY62" fmla="*/ 223838 h 1230999"/>
                  <a:gd name="connsiteX63" fmla="*/ 441312 w 469887"/>
                  <a:gd name="connsiteY63" fmla="*/ 242888 h 1230999"/>
                  <a:gd name="connsiteX64" fmla="*/ 436549 w 469887"/>
                  <a:gd name="connsiteY64" fmla="*/ 276225 h 1230999"/>
                  <a:gd name="connsiteX65" fmla="*/ 427024 w 469887"/>
                  <a:gd name="connsiteY65" fmla="*/ 295275 h 1230999"/>
                  <a:gd name="connsiteX66" fmla="*/ 422262 w 469887"/>
                  <a:gd name="connsiteY66" fmla="*/ 309563 h 1230999"/>
                  <a:gd name="connsiteX67" fmla="*/ 417499 w 469887"/>
                  <a:gd name="connsiteY67" fmla="*/ 404813 h 1230999"/>
                  <a:gd name="connsiteX68" fmla="*/ 412737 w 469887"/>
                  <a:gd name="connsiteY68" fmla="*/ 423863 h 1230999"/>
                  <a:gd name="connsiteX69" fmla="*/ 403212 w 469887"/>
                  <a:gd name="connsiteY69" fmla="*/ 471488 h 1230999"/>
                  <a:gd name="connsiteX70" fmla="*/ 398449 w 469887"/>
                  <a:gd name="connsiteY70" fmla="*/ 485775 h 1230999"/>
                  <a:gd name="connsiteX71" fmla="*/ 388924 w 469887"/>
                  <a:gd name="connsiteY71" fmla="*/ 500063 h 1230999"/>
                  <a:gd name="connsiteX72" fmla="*/ 369874 w 469887"/>
                  <a:gd name="connsiteY72" fmla="*/ 533400 h 1230999"/>
                  <a:gd name="connsiteX73" fmla="*/ 360349 w 469887"/>
                  <a:gd name="connsiteY73" fmla="*/ 571500 h 1230999"/>
                  <a:gd name="connsiteX74" fmla="*/ 346062 w 469887"/>
                  <a:gd name="connsiteY74" fmla="*/ 604838 h 1230999"/>
                  <a:gd name="connsiteX75" fmla="*/ 336537 w 469887"/>
                  <a:gd name="connsiteY75" fmla="*/ 619125 h 1230999"/>
                  <a:gd name="connsiteX76" fmla="*/ 327012 w 469887"/>
                  <a:gd name="connsiteY76" fmla="*/ 647700 h 1230999"/>
                  <a:gd name="connsiteX77" fmla="*/ 307962 w 469887"/>
                  <a:gd name="connsiteY77" fmla="*/ 676275 h 1230999"/>
                  <a:gd name="connsiteX78" fmla="*/ 298437 w 469887"/>
                  <a:gd name="connsiteY78" fmla="*/ 800100 h 1230999"/>
                  <a:gd name="connsiteX79" fmla="*/ 293674 w 469887"/>
                  <a:gd name="connsiteY79" fmla="*/ 838200 h 1230999"/>
                  <a:gd name="connsiteX80" fmla="*/ 279387 w 469887"/>
                  <a:gd name="connsiteY80" fmla="*/ 876300 h 1230999"/>
                  <a:gd name="connsiteX81" fmla="*/ 250812 w 469887"/>
                  <a:gd name="connsiteY81" fmla="*/ 904875 h 1230999"/>
                  <a:gd name="connsiteX82" fmla="*/ 236524 w 469887"/>
                  <a:gd name="connsiteY82" fmla="*/ 923925 h 1230999"/>
                  <a:gd name="connsiteX83" fmla="*/ 222237 w 469887"/>
                  <a:gd name="connsiteY83" fmla="*/ 938213 h 1230999"/>
                  <a:gd name="connsiteX84" fmla="*/ 212712 w 469887"/>
                  <a:gd name="connsiteY84" fmla="*/ 952500 h 1230999"/>
                  <a:gd name="connsiteX85" fmla="*/ 188899 w 469887"/>
                  <a:gd name="connsiteY85" fmla="*/ 981075 h 1230999"/>
                  <a:gd name="connsiteX86" fmla="*/ 193662 w 469887"/>
                  <a:gd name="connsiteY86" fmla="*/ 1023938 h 1230999"/>
                  <a:gd name="connsiteX87" fmla="*/ 207949 w 469887"/>
                  <a:gd name="connsiteY87" fmla="*/ 1062038 h 123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9887" h="1230999">
                    <a:moveTo>
                      <a:pt x="207949" y="1062038"/>
                    </a:moveTo>
                    <a:lnTo>
                      <a:pt x="207949" y="1062038"/>
                    </a:lnTo>
                    <a:cubicBezTo>
                      <a:pt x="209537" y="1076325"/>
                      <a:pt x="209700" y="1090844"/>
                      <a:pt x="212712" y="1104900"/>
                    </a:cubicBezTo>
                    <a:cubicBezTo>
                      <a:pt x="214503" y="1113259"/>
                      <a:pt x="221463" y="1120199"/>
                      <a:pt x="222237" y="1128713"/>
                    </a:cubicBezTo>
                    <a:cubicBezTo>
                      <a:pt x="223111" y="1138330"/>
                      <a:pt x="219569" y="1147862"/>
                      <a:pt x="217474" y="1157288"/>
                    </a:cubicBezTo>
                    <a:cubicBezTo>
                      <a:pt x="216385" y="1162188"/>
                      <a:pt x="215926" y="1167719"/>
                      <a:pt x="212712" y="1171575"/>
                    </a:cubicBezTo>
                    <a:cubicBezTo>
                      <a:pt x="207631" y="1177673"/>
                      <a:pt x="200554" y="1181925"/>
                      <a:pt x="193662" y="1185863"/>
                    </a:cubicBezTo>
                    <a:cubicBezTo>
                      <a:pt x="185780" y="1190367"/>
                      <a:pt x="161586" y="1194183"/>
                      <a:pt x="155562" y="1195388"/>
                    </a:cubicBezTo>
                    <a:cubicBezTo>
                      <a:pt x="131790" y="1211236"/>
                      <a:pt x="149366" y="1202342"/>
                      <a:pt x="112699" y="1209675"/>
                    </a:cubicBezTo>
                    <a:cubicBezTo>
                      <a:pt x="106281" y="1210959"/>
                      <a:pt x="100039" y="1213018"/>
                      <a:pt x="93649" y="1214438"/>
                    </a:cubicBezTo>
                    <a:cubicBezTo>
                      <a:pt x="85747" y="1216194"/>
                      <a:pt x="77774" y="1217613"/>
                      <a:pt x="69837" y="1219200"/>
                    </a:cubicBezTo>
                    <a:cubicBezTo>
                      <a:pt x="54146" y="1229660"/>
                      <a:pt x="50007" y="1237125"/>
                      <a:pt x="26974" y="1223963"/>
                    </a:cubicBezTo>
                    <a:cubicBezTo>
                      <a:pt x="22615" y="1221472"/>
                      <a:pt x="25762" y="1213225"/>
                      <a:pt x="22212" y="1209675"/>
                    </a:cubicBezTo>
                    <a:cubicBezTo>
                      <a:pt x="18662" y="1206125"/>
                      <a:pt x="12687" y="1206500"/>
                      <a:pt x="7924" y="1204913"/>
                    </a:cubicBezTo>
                    <a:cubicBezTo>
                      <a:pt x="-1397" y="1158301"/>
                      <a:pt x="-3818" y="1156302"/>
                      <a:pt x="7924" y="1085850"/>
                    </a:cubicBezTo>
                    <a:cubicBezTo>
                      <a:pt x="9229" y="1078020"/>
                      <a:pt x="17449" y="1073150"/>
                      <a:pt x="22212" y="1066800"/>
                    </a:cubicBezTo>
                    <a:cubicBezTo>
                      <a:pt x="33378" y="1033300"/>
                      <a:pt x="18847" y="1074650"/>
                      <a:pt x="36499" y="1033463"/>
                    </a:cubicBezTo>
                    <a:cubicBezTo>
                      <a:pt x="38477" y="1028849"/>
                      <a:pt x="39883" y="1024002"/>
                      <a:pt x="41262" y="1019175"/>
                    </a:cubicBezTo>
                    <a:cubicBezTo>
                      <a:pt x="43060" y="1012881"/>
                      <a:pt x="42777" y="1005808"/>
                      <a:pt x="46024" y="1000125"/>
                    </a:cubicBezTo>
                    <a:cubicBezTo>
                      <a:pt x="49366" y="994277"/>
                      <a:pt x="55549" y="990600"/>
                      <a:pt x="60312" y="985838"/>
                    </a:cubicBezTo>
                    <a:cubicBezTo>
                      <a:pt x="72908" y="935450"/>
                      <a:pt x="55807" y="994783"/>
                      <a:pt x="74599" y="952500"/>
                    </a:cubicBezTo>
                    <a:cubicBezTo>
                      <a:pt x="78677" y="943325"/>
                      <a:pt x="80949" y="933450"/>
                      <a:pt x="84124" y="923925"/>
                    </a:cubicBezTo>
                    <a:cubicBezTo>
                      <a:pt x="85712" y="919163"/>
                      <a:pt x="87670" y="914508"/>
                      <a:pt x="88887" y="909638"/>
                    </a:cubicBezTo>
                    <a:cubicBezTo>
                      <a:pt x="90474" y="903288"/>
                      <a:pt x="91768" y="896857"/>
                      <a:pt x="93649" y="890588"/>
                    </a:cubicBezTo>
                    <a:cubicBezTo>
                      <a:pt x="96534" y="880971"/>
                      <a:pt x="99999" y="871538"/>
                      <a:pt x="103174" y="862013"/>
                    </a:cubicBezTo>
                    <a:cubicBezTo>
                      <a:pt x="104762" y="857250"/>
                      <a:pt x="106720" y="852595"/>
                      <a:pt x="107937" y="847725"/>
                    </a:cubicBezTo>
                    <a:cubicBezTo>
                      <a:pt x="110599" y="837075"/>
                      <a:pt x="117585" y="807058"/>
                      <a:pt x="122224" y="800100"/>
                    </a:cubicBezTo>
                    <a:cubicBezTo>
                      <a:pt x="125399" y="795338"/>
                      <a:pt x="129424" y="791043"/>
                      <a:pt x="131749" y="785813"/>
                    </a:cubicBezTo>
                    <a:cubicBezTo>
                      <a:pt x="135827" y="776638"/>
                      <a:pt x="136784" y="766218"/>
                      <a:pt x="141274" y="757238"/>
                    </a:cubicBezTo>
                    <a:lnTo>
                      <a:pt x="150799" y="738188"/>
                    </a:lnTo>
                    <a:cubicBezTo>
                      <a:pt x="151597" y="733399"/>
                      <a:pt x="158108" y="692449"/>
                      <a:pt x="160324" y="685800"/>
                    </a:cubicBezTo>
                    <a:cubicBezTo>
                      <a:pt x="162569" y="679065"/>
                      <a:pt x="167052" y="673275"/>
                      <a:pt x="169849" y="666750"/>
                    </a:cubicBezTo>
                    <a:cubicBezTo>
                      <a:pt x="173951" y="657179"/>
                      <a:pt x="176956" y="643088"/>
                      <a:pt x="179374" y="633413"/>
                    </a:cubicBezTo>
                    <a:cubicBezTo>
                      <a:pt x="180962" y="619125"/>
                      <a:pt x="182237" y="604800"/>
                      <a:pt x="184137" y="590550"/>
                    </a:cubicBezTo>
                    <a:cubicBezTo>
                      <a:pt x="186576" y="572254"/>
                      <a:pt x="190067" y="556134"/>
                      <a:pt x="193662" y="538163"/>
                    </a:cubicBezTo>
                    <a:cubicBezTo>
                      <a:pt x="191732" y="503423"/>
                      <a:pt x="183496" y="456375"/>
                      <a:pt x="193662" y="419100"/>
                    </a:cubicBezTo>
                    <a:cubicBezTo>
                      <a:pt x="195860" y="411040"/>
                      <a:pt x="207975" y="388929"/>
                      <a:pt x="217474" y="385763"/>
                    </a:cubicBezTo>
                    <a:cubicBezTo>
                      <a:pt x="231112" y="381217"/>
                      <a:pt x="246049" y="382588"/>
                      <a:pt x="260337" y="381000"/>
                    </a:cubicBezTo>
                    <a:lnTo>
                      <a:pt x="274624" y="338138"/>
                    </a:lnTo>
                    <a:cubicBezTo>
                      <a:pt x="276212" y="333375"/>
                      <a:pt x="278403" y="328773"/>
                      <a:pt x="279387" y="323850"/>
                    </a:cubicBezTo>
                    <a:cubicBezTo>
                      <a:pt x="285541" y="293076"/>
                      <a:pt x="280529" y="307278"/>
                      <a:pt x="293674" y="280988"/>
                    </a:cubicBezTo>
                    <a:cubicBezTo>
                      <a:pt x="295262" y="269875"/>
                      <a:pt x="296235" y="258658"/>
                      <a:pt x="298437" y="247650"/>
                    </a:cubicBezTo>
                    <a:cubicBezTo>
                      <a:pt x="299421" y="242728"/>
                      <a:pt x="301981" y="238233"/>
                      <a:pt x="303199" y="233363"/>
                    </a:cubicBezTo>
                    <a:cubicBezTo>
                      <a:pt x="305162" y="225510"/>
                      <a:pt x="305999" y="217403"/>
                      <a:pt x="307962" y="209550"/>
                    </a:cubicBezTo>
                    <a:cubicBezTo>
                      <a:pt x="309180" y="204680"/>
                      <a:pt x="311345" y="200090"/>
                      <a:pt x="312724" y="195263"/>
                    </a:cubicBezTo>
                    <a:cubicBezTo>
                      <a:pt x="314522" y="188969"/>
                      <a:pt x="315417" y="182423"/>
                      <a:pt x="317487" y="176213"/>
                    </a:cubicBezTo>
                    <a:cubicBezTo>
                      <a:pt x="320191" y="168103"/>
                      <a:pt x="324010" y="160405"/>
                      <a:pt x="327012" y="152400"/>
                    </a:cubicBezTo>
                    <a:cubicBezTo>
                      <a:pt x="328775" y="147700"/>
                      <a:pt x="329529" y="142603"/>
                      <a:pt x="331774" y="138113"/>
                    </a:cubicBezTo>
                    <a:cubicBezTo>
                      <a:pt x="334334" y="132993"/>
                      <a:pt x="338739" y="128945"/>
                      <a:pt x="341299" y="123825"/>
                    </a:cubicBezTo>
                    <a:cubicBezTo>
                      <a:pt x="343544" y="119335"/>
                      <a:pt x="344299" y="114238"/>
                      <a:pt x="346062" y="109538"/>
                    </a:cubicBezTo>
                    <a:cubicBezTo>
                      <a:pt x="349064" y="101533"/>
                      <a:pt x="352412" y="93663"/>
                      <a:pt x="355587" y="85725"/>
                    </a:cubicBezTo>
                    <a:cubicBezTo>
                      <a:pt x="357174" y="73025"/>
                      <a:pt x="358059" y="60217"/>
                      <a:pt x="360349" y="47625"/>
                    </a:cubicBezTo>
                    <a:cubicBezTo>
                      <a:pt x="361247" y="42686"/>
                      <a:pt x="360935" y="36123"/>
                      <a:pt x="365112" y="33338"/>
                    </a:cubicBezTo>
                    <a:cubicBezTo>
                      <a:pt x="371847" y="28848"/>
                      <a:pt x="380987" y="30163"/>
                      <a:pt x="388924" y="28575"/>
                    </a:cubicBezTo>
                    <a:cubicBezTo>
                      <a:pt x="390512" y="23813"/>
                      <a:pt x="390551" y="18208"/>
                      <a:pt x="393687" y="14288"/>
                    </a:cubicBezTo>
                    <a:cubicBezTo>
                      <a:pt x="401909" y="4010"/>
                      <a:pt x="415585" y="2860"/>
                      <a:pt x="427024" y="0"/>
                    </a:cubicBezTo>
                    <a:cubicBezTo>
                      <a:pt x="430199" y="4763"/>
                      <a:pt x="433989" y="9168"/>
                      <a:pt x="436549" y="14288"/>
                    </a:cubicBezTo>
                    <a:cubicBezTo>
                      <a:pt x="456268" y="53724"/>
                      <a:pt x="423539" y="1914"/>
                      <a:pt x="450837" y="42863"/>
                    </a:cubicBezTo>
                    <a:cubicBezTo>
                      <a:pt x="452424" y="47625"/>
                      <a:pt x="453354" y="52660"/>
                      <a:pt x="455599" y="57150"/>
                    </a:cubicBezTo>
                    <a:cubicBezTo>
                      <a:pt x="474067" y="94086"/>
                      <a:pt x="457913" y="49808"/>
                      <a:pt x="469887" y="85725"/>
                    </a:cubicBezTo>
                    <a:cubicBezTo>
                      <a:pt x="468299" y="106363"/>
                      <a:pt x="468352" y="127193"/>
                      <a:pt x="465124" y="147638"/>
                    </a:cubicBezTo>
                    <a:cubicBezTo>
                      <a:pt x="463558" y="157555"/>
                      <a:pt x="455599" y="176213"/>
                      <a:pt x="455599" y="176213"/>
                    </a:cubicBezTo>
                    <a:cubicBezTo>
                      <a:pt x="454012" y="192088"/>
                      <a:pt x="454180" y="208238"/>
                      <a:pt x="450837" y="223838"/>
                    </a:cubicBezTo>
                    <a:cubicBezTo>
                      <a:pt x="449349" y="230780"/>
                      <a:pt x="443180" y="236039"/>
                      <a:pt x="441312" y="242888"/>
                    </a:cubicBezTo>
                    <a:cubicBezTo>
                      <a:pt x="438358" y="253718"/>
                      <a:pt x="439503" y="265395"/>
                      <a:pt x="436549" y="276225"/>
                    </a:cubicBezTo>
                    <a:cubicBezTo>
                      <a:pt x="434681" y="283074"/>
                      <a:pt x="429821" y="288749"/>
                      <a:pt x="427024" y="295275"/>
                    </a:cubicBezTo>
                    <a:cubicBezTo>
                      <a:pt x="425047" y="299889"/>
                      <a:pt x="423849" y="304800"/>
                      <a:pt x="422262" y="309563"/>
                    </a:cubicBezTo>
                    <a:cubicBezTo>
                      <a:pt x="420674" y="341313"/>
                      <a:pt x="420139" y="373133"/>
                      <a:pt x="417499" y="404813"/>
                    </a:cubicBezTo>
                    <a:cubicBezTo>
                      <a:pt x="416955" y="411336"/>
                      <a:pt x="414021" y="417445"/>
                      <a:pt x="412737" y="423863"/>
                    </a:cubicBezTo>
                    <a:cubicBezTo>
                      <a:pt x="406504" y="455027"/>
                      <a:pt x="410583" y="445691"/>
                      <a:pt x="403212" y="471488"/>
                    </a:cubicBezTo>
                    <a:cubicBezTo>
                      <a:pt x="401833" y="476315"/>
                      <a:pt x="400694" y="481285"/>
                      <a:pt x="398449" y="485775"/>
                    </a:cubicBezTo>
                    <a:cubicBezTo>
                      <a:pt x="395889" y="490895"/>
                      <a:pt x="392099" y="495300"/>
                      <a:pt x="388924" y="500063"/>
                    </a:cubicBezTo>
                    <a:cubicBezTo>
                      <a:pt x="378852" y="540355"/>
                      <a:pt x="392574" y="499351"/>
                      <a:pt x="369874" y="533400"/>
                    </a:cubicBezTo>
                    <a:cubicBezTo>
                      <a:pt x="365522" y="539928"/>
                      <a:pt x="361309" y="567659"/>
                      <a:pt x="360349" y="571500"/>
                    </a:cubicBezTo>
                    <a:cubicBezTo>
                      <a:pt x="357380" y="583377"/>
                      <a:pt x="352122" y="594233"/>
                      <a:pt x="346062" y="604838"/>
                    </a:cubicBezTo>
                    <a:cubicBezTo>
                      <a:pt x="343222" y="609808"/>
                      <a:pt x="338862" y="613895"/>
                      <a:pt x="336537" y="619125"/>
                    </a:cubicBezTo>
                    <a:cubicBezTo>
                      <a:pt x="332459" y="628300"/>
                      <a:pt x="332581" y="639346"/>
                      <a:pt x="327012" y="647700"/>
                    </a:cubicBezTo>
                    <a:lnTo>
                      <a:pt x="307962" y="676275"/>
                    </a:lnTo>
                    <a:cubicBezTo>
                      <a:pt x="303213" y="756992"/>
                      <a:pt x="305728" y="738131"/>
                      <a:pt x="298437" y="800100"/>
                    </a:cubicBezTo>
                    <a:cubicBezTo>
                      <a:pt x="296942" y="812811"/>
                      <a:pt x="295964" y="825608"/>
                      <a:pt x="293674" y="838200"/>
                    </a:cubicBezTo>
                    <a:cubicBezTo>
                      <a:pt x="292517" y="844562"/>
                      <a:pt x="280034" y="875135"/>
                      <a:pt x="279387" y="876300"/>
                    </a:cubicBezTo>
                    <a:cubicBezTo>
                      <a:pt x="259931" y="911319"/>
                      <a:pt x="272953" y="882734"/>
                      <a:pt x="250812" y="904875"/>
                    </a:cubicBezTo>
                    <a:cubicBezTo>
                      <a:pt x="245199" y="910488"/>
                      <a:pt x="241690" y="917898"/>
                      <a:pt x="236524" y="923925"/>
                    </a:cubicBezTo>
                    <a:cubicBezTo>
                      <a:pt x="232141" y="929039"/>
                      <a:pt x="226549" y="933039"/>
                      <a:pt x="222237" y="938213"/>
                    </a:cubicBezTo>
                    <a:cubicBezTo>
                      <a:pt x="218573" y="942610"/>
                      <a:pt x="216376" y="948103"/>
                      <a:pt x="212712" y="952500"/>
                    </a:cubicBezTo>
                    <a:cubicBezTo>
                      <a:pt x="182154" y="989169"/>
                      <a:pt x="212547" y="945604"/>
                      <a:pt x="188899" y="981075"/>
                    </a:cubicBezTo>
                    <a:cubicBezTo>
                      <a:pt x="190487" y="995363"/>
                      <a:pt x="190175" y="1009992"/>
                      <a:pt x="193662" y="1023938"/>
                    </a:cubicBezTo>
                    <a:cubicBezTo>
                      <a:pt x="195050" y="1029491"/>
                      <a:pt x="205568" y="1055688"/>
                      <a:pt x="207949" y="1062038"/>
                    </a:cubicBezTo>
                    <a:close/>
                  </a:path>
                </a:pathLst>
              </a:cu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8748713" y="1970482"/>
                <a:ext cx="128587" cy="137483"/>
              </a:xfrm>
              <a:custGeom>
                <a:avLst/>
                <a:gdLst>
                  <a:gd name="connsiteX0" fmla="*/ 0 w 128587"/>
                  <a:gd name="connsiteY0" fmla="*/ 1193 h 137483"/>
                  <a:gd name="connsiteX1" fmla="*/ 0 w 128587"/>
                  <a:gd name="connsiteY1" fmla="*/ 1193 h 137483"/>
                  <a:gd name="connsiteX2" fmla="*/ 19050 w 128587"/>
                  <a:gd name="connsiteY2" fmla="*/ 39293 h 137483"/>
                  <a:gd name="connsiteX3" fmla="*/ 23812 w 128587"/>
                  <a:gd name="connsiteY3" fmla="*/ 129781 h 137483"/>
                  <a:gd name="connsiteX4" fmla="*/ 104775 w 128587"/>
                  <a:gd name="connsiteY4" fmla="*/ 125018 h 137483"/>
                  <a:gd name="connsiteX5" fmla="*/ 119062 w 128587"/>
                  <a:gd name="connsiteY5" fmla="*/ 82156 h 137483"/>
                  <a:gd name="connsiteX6" fmla="*/ 123825 w 128587"/>
                  <a:gd name="connsiteY6" fmla="*/ 67868 h 137483"/>
                  <a:gd name="connsiteX7" fmla="*/ 128587 w 128587"/>
                  <a:gd name="connsiteY7" fmla="*/ 53581 h 137483"/>
                  <a:gd name="connsiteX8" fmla="*/ 123825 w 128587"/>
                  <a:gd name="connsiteY8" fmla="*/ 10718 h 137483"/>
                  <a:gd name="connsiteX9" fmla="*/ 109537 w 128587"/>
                  <a:gd name="connsiteY9" fmla="*/ 1193 h 137483"/>
                  <a:gd name="connsiteX10" fmla="*/ 0 w 128587"/>
                  <a:gd name="connsiteY10" fmla="*/ 1193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87" h="137483">
                    <a:moveTo>
                      <a:pt x="0" y="1193"/>
                    </a:moveTo>
                    <a:lnTo>
                      <a:pt x="0" y="1193"/>
                    </a:lnTo>
                    <a:cubicBezTo>
                      <a:pt x="6350" y="13893"/>
                      <a:pt x="16465" y="25331"/>
                      <a:pt x="19050" y="39293"/>
                    </a:cubicBezTo>
                    <a:cubicBezTo>
                      <a:pt x="24550" y="68992"/>
                      <a:pt x="2454" y="108423"/>
                      <a:pt x="23812" y="129781"/>
                    </a:cubicBezTo>
                    <a:cubicBezTo>
                      <a:pt x="42928" y="148897"/>
                      <a:pt x="77787" y="126606"/>
                      <a:pt x="104775" y="125018"/>
                    </a:cubicBezTo>
                    <a:lnTo>
                      <a:pt x="119062" y="82156"/>
                    </a:lnTo>
                    <a:lnTo>
                      <a:pt x="123825" y="67868"/>
                    </a:lnTo>
                    <a:lnTo>
                      <a:pt x="128587" y="53581"/>
                    </a:lnTo>
                    <a:cubicBezTo>
                      <a:pt x="127000" y="39293"/>
                      <a:pt x="128738" y="24228"/>
                      <a:pt x="123825" y="10718"/>
                    </a:cubicBezTo>
                    <a:cubicBezTo>
                      <a:pt x="121869" y="5339"/>
                      <a:pt x="115233" y="1763"/>
                      <a:pt x="109537" y="1193"/>
                    </a:cubicBezTo>
                    <a:cubicBezTo>
                      <a:pt x="82684" y="-1492"/>
                      <a:pt x="18256" y="1193"/>
                      <a:pt x="0" y="1193"/>
                    </a:cubicBezTo>
                    <a:close/>
                  </a:path>
                </a:pathLst>
              </a:custGeom>
              <a:solidFill>
                <a:srgbClr val="D8D8D8"/>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9258300" y="856935"/>
                <a:ext cx="195263" cy="162240"/>
              </a:xfrm>
              <a:custGeom>
                <a:avLst/>
                <a:gdLst>
                  <a:gd name="connsiteX0" fmla="*/ 71438 w 195263"/>
                  <a:gd name="connsiteY0" fmla="*/ 315 h 162240"/>
                  <a:gd name="connsiteX1" fmla="*/ 71438 w 195263"/>
                  <a:gd name="connsiteY1" fmla="*/ 315 h 162240"/>
                  <a:gd name="connsiteX2" fmla="*/ 119063 w 195263"/>
                  <a:gd name="connsiteY2" fmla="*/ 9840 h 162240"/>
                  <a:gd name="connsiteX3" fmla="*/ 133350 w 195263"/>
                  <a:gd name="connsiteY3" fmla="*/ 14603 h 162240"/>
                  <a:gd name="connsiteX4" fmla="*/ 161925 w 195263"/>
                  <a:gd name="connsiteY4" fmla="*/ 19365 h 162240"/>
                  <a:gd name="connsiteX5" fmla="*/ 180975 w 195263"/>
                  <a:gd name="connsiteY5" fmla="*/ 47940 h 162240"/>
                  <a:gd name="connsiteX6" fmla="*/ 195263 w 195263"/>
                  <a:gd name="connsiteY6" fmla="*/ 76515 h 162240"/>
                  <a:gd name="connsiteX7" fmla="*/ 190500 w 195263"/>
                  <a:gd name="connsiteY7" fmla="*/ 114615 h 162240"/>
                  <a:gd name="connsiteX8" fmla="*/ 166688 w 195263"/>
                  <a:gd name="connsiteY8" fmla="*/ 138428 h 162240"/>
                  <a:gd name="connsiteX9" fmla="*/ 152400 w 195263"/>
                  <a:gd name="connsiteY9" fmla="*/ 143190 h 162240"/>
                  <a:gd name="connsiteX10" fmla="*/ 138113 w 195263"/>
                  <a:gd name="connsiteY10" fmla="*/ 157478 h 162240"/>
                  <a:gd name="connsiteX11" fmla="*/ 119063 w 195263"/>
                  <a:gd name="connsiteY11" fmla="*/ 162240 h 162240"/>
                  <a:gd name="connsiteX12" fmla="*/ 33338 w 195263"/>
                  <a:gd name="connsiteY12" fmla="*/ 157478 h 162240"/>
                  <a:gd name="connsiteX13" fmla="*/ 19050 w 195263"/>
                  <a:gd name="connsiteY13" fmla="*/ 152715 h 162240"/>
                  <a:gd name="connsiteX14" fmla="*/ 0 w 195263"/>
                  <a:gd name="connsiteY14" fmla="*/ 124140 h 162240"/>
                  <a:gd name="connsiteX15" fmla="*/ 4763 w 195263"/>
                  <a:gd name="connsiteY15" fmla="*/ 57465 h 162240"/>
                  <a:gd name="connsiteX16" fmla="*/ 23813 w 195263"/>
                  <a:gd name="connsiteY16" fmla="*/ 24128 h 162240"/>
                  <a:gd name="connsiteX17" fmla="*/ 42863 w 195263"/>
                  <a:gd name="connsiteY17" fmla="*/ 315 h 162240"/>
                  <a:gd name="connsiteX18" fmla="*/ 71438 w 195263"/>
                  <a:gd name="connsiteY18" fmla="*/ 315 h 1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263" h="162240">
                    <a:moveTo>
                      <a:pt x="71438" y="315"/>
                    </a:moveTo>
                    <a:lnTo>
                      <a:pt x="71438" y="315"/>
                    </a:lnTo>
                    <a:cubicBezTo>
                      <a:pt x="87313" y="3490"/>
                      <a:pt x="103288" y="6200"/>
                      <a:pt x="119063" y="9840"/>
                    </a:cubicBezTo>
                    <a:cubicBezTo>
                      <a:pt x="123954" y="10969"/>
                      <a:pt x="128450" y="13514"/>
                      <a:pt x="133350" y="14603"/>
                    </a:cubicBezTo>
                    <a:cubicBezTo>
                      <a:pt x="142776" y="16698"/>
                      <a:pt x="152400" y="17778"/>
                      <a:pt x="161925" y="19365"/>
                    </a:cubicBezTo>
                    <a:cubicBezTo>
                      <a:pt x="189010" y="46450"/>
                      <a:pt x="167191" y="20371"/>
                      <a:pt x="180975" y="47940"/>
                    </a:cubicBezTo>
                    <a:cubicBezTo>
                      <a:pt x="199443" y="84876"/>
                      <a:pt x="183289" y="40598"/>
                      <a:pt x="195263" y="76515"/>
                    </a:cubicBezTo>
                    <a:cubicBezTo>
                      <a:pt x="193675" y="89215"/>
                      <a:pt x="193868" y="102267"/>
                      <a:pt x="190500" y="114615"/>
                    </a:cubicBezTo>
                    <a:cubicBezTo>
                      <a:pt x="187492" y="125644"/>
                      <a:pt x="176046" y="133749"/>
                      <a:pt x="166688" y="138428"/>
                    </a:cubicBezTo>
                    <a:cubicBezTo>
                      <a:pt x="162198" y="140673"/>
                      <a:pt x="157163" y="141603"/>
                      <a:pt x="152400" y="143190"/>
                    </a:cubicBezTo>
                    <a:cubicBezTo>
                      <a:pt x="147638" y="147953"/>
                      <a:pt x="143961" y="154136"/>
                      <a:pt x="138113" y="157478"/>
                    </a:cubicBezTo>
                    <a:cubicBezTo>
                      <a:pt x="132430" y="160725"/>
                      <a:pt x="125608" y="162240"/>
                      <a:pt x="119063" y="162240"/>
                    </a:cubicBezTo>
                    <a:cubicBezTo>
                      <a:pt x="90444" y="162240"/>
                      <a:pt x="61913" y="159065"/>
                      <a:pt x="33338" y="157478"/>
                    </a:cubicBezTo>
                    <a:cubicBezTo>
                      <a:pt x="28575" y="155890"/>
                      <a:pt x="22600" y="156265"/>
                      <a:pt x="19050" y="152715"/>
                    </a:cubicBezTo>
                    <a:cubicBezTo>
                      <a:pt x="10955" y="144620"/>
                      <a:pt x="0" y="124140"/>
                      <a:pt x="0" y="124140"/>
                    </a:cubicBezTo>
                    <a:cubicBezTo>
                      <a:pt x="1588" y="101915"/>
                      <a:pt x="1100" y="79443"/>
                      <a:pt x="4763" y="57465"/>
                    </a:cubicBezTo>
                    <a:cubicBezTo>
                      <a:pt x="6106" y="49408"/>
                      <a:pt x="19010" y="31332"/>
                      <a:pt x="23813" y="24128"/>
                    </a:cubicBezTo>
                    <a:cubicBezTo>
                      <a:pt x="29306" y="7648"/>
                      <a:pt x="25629" y="8932"/>
                      <a:pt x="42863" y="315"/>
                    </a:cubicBezTo>
                    <a:cubicBezTo>
                      <a:pt x="44283" y="-395"/>
                      <a:pt x="66676" y="315"/>
                      <a:pt x="71438" y="315"/>
                    </a:cubicBezTo>
                    <a:close/>
                  </a:path>
                </a:pathLst>
              </a:cu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V="1">
                <a:off x="8679656" y="1901551"/>
                <a:ext cx="83344" cy="29158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8524875" y="2581275"/>
                <a:ext cx="114300" cy="942975"/>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848725" y="1938338"/>
                <a:ext cx="80963" cy="257175"/>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sp>
        <p:nvSpPr>
          <p:cNvPr id="46" name="TextBox 45"/>
          <p:cNvSpPr txBox="1"/>
          <p:nvPr/>
        </p:nvSpPr>
        <p:spPr>
          <a:xfrm rot="17733594">
            <a:off x="2049517" y="2548565"/>
            <a:ext cx="3914219" cy="400110"/>
          </a:xfrm>
          <a:prstGeom prst="rect">
            <a:avLst/>
          </a:prstGeom>
          <a:noFill/>
        </p:spPr>
        <p:txBody>
          <a:bodyPr wrap="square" rtlCol="0">
            <a:spAutoFit/>
          </a:bodyPr>
          <a:lstStyle/>
          <a:p>
            <a:r>
              <a:rPr lang="en-US" sz="2000" b="1" dirty="0" smtClean="0"/>
              <a:t>Garnet   Hill   antiformal   syncline</a:t>
            </a:r>
            <a:endParaRPr lang="en-US" dirty="0"/>
          </a:p>
        </p:txBody>
      </p:sp>
      <p:grpSp>
        <p:nvGrpSpPr>
          <p:cNvPr id="72" name="Group 71"/>
          <p:cNvGrpSpPr/>
          <p:nvPr/>
        </p:nvGrpSpPr>
        <p:grpSpPr>
          <a:xfrm>
            <a:off x="8639175" y="922287"/>
            <a:ext cx="919163" cy="1830438"/>
            <a:chOff x="8639175" y="903237"/>
            <a:chExt cx="919163" cy="1830438"/>
          </a:xfrm>
        </p:grpSpPr>
        <p:cxnSp>
          <p:nvCxnSpPr>
            <p:cNvPr id="25" name="Straight Connector 24"/>
            <p:cNvCxnSpPr/>
            <p:nvPr/>
          </p:nvCxnSpPr>
          <p:spPr>
            <a:xfrm flipH="1">
              <a:off x="9310688" y="984921"/>
              <a:ext cx="247650" cy="335877"/>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058275" y="1320798"/>
              <a:ext cx="242888" cy="354244"/>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929688" y="1675042"/>
              <a:ext cx="128587" cy="23948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829675" y="2185988"/>
              <a:ext cx="19050" cy="166687"/>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829675" y="2352675"/>
              <a:ext cx="19050" cy="38100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639175" y="2176463"/>
              <a:ext cx="38100" cy="385762"/>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768953" y="1469021"/>
              <a:ext cx="185738" cy="396986"/>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648184" y="1888305"/>
              <a:ext cx="392463" cy="261610"/>
            </a:xfrm>
            <a:prstGeom prst="rect">
              <a:avLst/>
            </a:prstGeom>
            <a:noFill/>
          </p:spPr>
          <p:txBody>
            <a:bodyPr wrap="square" rtlCol="0">
              <a:spAutoFit/>
            </a:bodyPr>
            <a:lstStyle/>
            <a:p>
              <a:r>
                <a:rPr lang="en-US" sz="1100" dirty="0" smtClean="0"/>
                <a:t>Dl</a:t>
              </a:r>
              <a:endParaRPr lang="en-US" sz="1100" dirty="0"/>
            </a:p>
          </p:txBody>
        </p:sp>
        <p:sp>
          <p:nvSpPr>
            <p:cNvPr id="65" name="TextBox 64"/>
            <p:cNvSpPr txBox="1"/>
            <p:nvPr/>
          </p:nvSpPr>
          <p:spPr>
            <a:xfrm>
              <a:off x="8967608" y="1979616"/>
              <a:ext cx="392463" cy="261610"/>
            </a:xfrm>
            <a:prstGeom prst="rect">
              <a:avLst/>
            </a:prstGeom>
            <a:noFill/>
          </p:spPr>
          <p:txBody>
            <a:bodyPr wrap="square" rtlCol="0">
              <a:spAutoFit/>
            </a:bodyPr>
            <a:lstStyle/>
            <a:p>
              <a:r>
                <a:rPr lang="en-US" sz="1100" dirty="0" smtClean="0"/>
                <a:t>Sc</a:t>
              </a:r>
              <a:endParaRPr lang="en-US" sz="1100" dirty="0"/>
            </a:p>
          </p:txBody>
        </p:sp>
        <p:sp>
          <p:nvSpPr>
            <p:cNvPr id="68" name="TextBox 67"/>
            <p:cNvSpPr txBox="1"/>
            <p:nvPr/>
          </p:nvSpPr>
          <p:spPr>
            <a:xfrm>
              <a:off x="8781859" y="1212842"/>
              <a:ext cx="392463" cy="261610"/>
            </a:xfrm>
            <a:prstGeom prst="rect">
              <a:avLst/>
            </a:prstGeom>
            <a:noFill/>
          </p:spPr>
          <p:txBody>
            <a:bodyPr wrap="square" rtlCol="0">
              <a:spAutoFit/>
            </a:bodyPr>
            <a:lstStyle/>
            <a:p>
              <a:r>
                <a:rPr lang="en-US" sz="1100" dirty="0" smtClean="0"/>
                <a:t>Sc</a:t>
              </a:r>
              <a:endParaRPr lang="en-US" sz="1100" dirty="0"/>
            </a:p>
          </p:txBody>
        </p:sp>
        <p:cxnSp>
          <p:nvCxnSpPr>
            <p:cNvPr id="59" name="Straight Connector 58"/>
            <p:cNvCxnSpPr/>
            <p:nvPr/>
          </p:nvCxnSpPr>
          <p:spPr>
            <a:xfrm flipV="1">
              <a:off x="8960644" y="903237"/>
              <a:ext cx="469106" cy="558851"/>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7548099" y="4963886"/>
            <a:ext cx="2996104" cy="1930405"/>
            <a:chOff x="7548099" y="4963886"/>
            <a:chExt cx="2996104" cy="1930405"/>
          </a:xfrm>
        </p:grpSpPr>
        <p:grpSp>
          <p:nvGrpSpPr>
            <p:cNvPr id="43" name="Group 42"/>
            <p:cNvGrpSpPr/>
            <p:nvPr/>
          </p:nvGrpSpPr>
          <p:grpSpPr>
            <a:xfrm>
              <a:off x="7548099" y="4963886"/>
              <a:ext cx="2996104" cy="1930405"/>
              <a:chOff x="7548099" y="4963886"/>
              <a:chExt cx="2996104" cy="1930405"/>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50981" t="37249" r="28740" b="40318"/>
              <a:stretch/>
            </p:blipFill>
            <p:spPr>
              <a:xfrm>
                <a:off x="7916310" y="4963886"/>
                <a:ext cx="2258201" cy="1930405"/>
              </a:xfrm>
              <a:prstGeom prst="rect">
                <a:avLst/>
              </a:prstGeom>
              <a:ln w="12700">
                <a:solidFill>
                  <a:schemeClr val="tx1"/>
                </a:solidFill>
              </a:ln>
            </p:spPr>
          </p:pic>
          <p:cxnSp>
            <p:nvCxnSpPr>
              <p:cNvPr id="35" name="Straight Connector 34"/>
              <p:cNvCxnSpPr/>
              <p:nvPr/>
            </p:nvCxnSpPr>
            <p:spPr>
              <a:xfrm>
                <a:off x="7911547" y="5839186"/>
                <a:ext cx="2258201"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129411" y="5676922"/>
                <a:ext cx="414792" cy="261610"/>
              </a:xfrm>
              <a:prstGeom prst="rect">
                <a:avLst/>
              </a:prstGeom>
              <a:noFill/>
            </p:spPr>
            <p:txBody>
              <a:bodyPr wrap="square" rtlCol="0">
                <a:spAutoFit/>
              </a:bodyPr>
              <a:lstStyle/>
              <a:p>
                <a:r>
                  <a:rPr lang="en-US" sz="1100" b="1" dirty="0" smtClean="0"/>
                  <a:t>SE</a:t>
                </a:r>
                <a:endParaRPr lang="en-US" sz="1100" b="1" dirty="0"/>
              </a:p>
            </p:txBody>
          </p:sp>
          <p:sp>
            <p:nvSpPr>
              <p:cNvPr id="42" name="TextBox 41"/>
              <p:cNvSpPr txBox="1"/>
              <p:nvPr/>
            </p:nvSpPr>
            <p:spPr>
              <a:xfrm>
                <a:off x="7548099" y="5676922"/>
                <a:ext cx="414792" cy="261610"/>
              </a:xfrm>
              <a:prstGeom prst="rect">
                <a:avLst/>
              </a:prstGeom>
              <a:noFill/>
            </p:spPr>
            <p:txBody>
              <a:bodyPr wrap="square" rtlCol="0">
                <a:spAutoFit/>
              </a:bodyPr>
              <a:lstStyle/>
              <a:p>
                <a:r>
                  <a:rPr lang="en-US" sz="1100" b="1" dirty="0" smtClean="0"/>
                  <a:t>NW</a:t>
                </a:r>
                <a:endParaRPr lang="en-US" sz="1100" b="1" dirty="0"/>
              </a:p>
            </p:txBody>
          </p:sp>
        </p:grpSp>
        <p:sp>
          <p:nvSpPr>
            <p:cNvPr id="45" name="TextBox 44"/>
            <p:cNvSpPr txBox="1"/>
            <p:nvPr/>
          </p:nvSpPr>
          <p:spPr>
            <a:xfrm>
              <a:off x="8091488" y="5276846"/>
              <a:ext cx="381000" cy="369332"/>
            </a:xfrm>
            <a:prstGeom prst="rect">
              <a:avLst/>
            </a:prstGeom>
            <a:solidFill>
              <a:schemeClr val="bg1"/>
            </a:solidFill>
          </p:spPr>
          <p:txBody>
            <a:bodyPr wrap="square" rtlCol="0">
              <a:spAutoFit/>
            </a:bodyPr>
            <a:lstStyle/>
            <a:p>
              <a:r>
                <a:rPr lang="en-US" dirty="0" smtClean="0"/>
                <a:t>Dl</a:t>
              </a:r>
              <a:endParaRPr lang="en-US" dirty="0"/>
            </a:p>
          </p:txBody>
        </p:sp>
      </p:grpSp>
    </p:spTree>
    <p:extLst>
      <p:ext uri="{BB962C8B-B14F-4D97-AF65-F5344CB8AC3E}">
        <p14:creationId xmlns:p14="http://schemas.microsoft.com/office/powerpoint/2010/main" val="186263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p:cNvSpPr txBox="1"/>
          <p:nvPr/>
        </p:nvSpPr>
        <p:spPr>
          <a:xfrm>
            <a:off x="1602793" y="4251558"/>
            <a:ext cx="1562519" cy="276999"/>
          </a:xfrm>
          <a:prstGeom prst="rect">
            <a:avLst/>
          </a:prstGeom>
          <a:noFill/>
        </p:spPr>
        <p:txBody>
          <a:bodyPr wrap="square" rtlCol="0">
            <a:spAutoFit/>
          </a:bodyPr>
          <a:lstStyle/>
          <a:p>
            <a:r>
              <a:rPr lang="en-US" sz="1200" dirty="0" smtClean="0"/>
              <a:t>Monroe thrust</a:t>
            </a:r>
            <a:endParaRPr lang="en-US" sz="1200" dirty="0"/>
          </a:p>
        </p:txBody>
      </p:sp>
      <p:sp>
        <p:nvSpPr>
          <p:cNvPr id="9" name="Rectangle 8"/>
          <p:cNvSpPr/>
          <p:nvPr/>
        </p:nvSpPr>
        <p:spPr>
          <a:xfrm>
            <a:off x="4231958" y="-143899"/>
            <a:ext cx="3692842" cy="70104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980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4610100" y="5593556"/>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7816170" y="-22834"/>
            <a:ext cx="3636417" cy="6858000"/>
            <a:chOff x="4260170" y="-22834"/>
            <a:chExt cx="3636417" cy="6858000"/>
          </a:xfrm>
        </p:grpSpPr>
        <p:grpSp>
          <p:nvGrpSpPr>
            <p:cNvPr id="135" name="Group 134"/>
            <p:cNvGrpSpPr/>
            <p:nvPr/>
          </p:nvGrpSpPr>
          <p:grpSpPr>
            <a:xfrm>
              <a:off x="4260170" y="-22834"/>
              <a:ext cx="3636417" cy="6858000"/>
              <a:chOff x="4260170" y="-22834"/>
              <a:chExt cx="3636417" cy="6858000"/>
            </a:xfrm>
          </p:grpSpPr>
          <p:grpSp>
            <p:nvGrpSpPr>
              <p:cNvPr id="133" name="Group 132"/>
              <p:cNvGrpSpPr/>
              <p:nvPr/>
            </p:nvGrpSpPr>
            <p:grpSpPr>
              <a:xfrm>
                <a:off x="4260170" y="-22834"/>
                <a:ext cx="3636417" cy="6858000"/>
                <a:chOff x="4260170" y="-22834"/>
                <a:chExt cx="3636417" cy="6858000"/>
              </a:xfrm>
            </p:grpSpPr>
            <p:grpSp>
              <p:nvGrpSpPr>
                <p:cNvPr id="128" name="Group 127"/>
                <p:cNvGrpSpPr/>
                <p:nvPr/>
              </p:nvGrpSpPr>
              <p:grpSpPr>
                <a:xfrm>
                  <a:off x="4260170" y="-22834"/>
                  <a:ext cx="3636417" cy="6858000"/>
                  <a:chOff x="4260170" y="-22834"/>
                  <a:chExt cx="3636417" cy="6858000"/>
                </a:xfrm>
              </p:grpSpPr>
              <p:grpSp>
                <p:nvGrpSpPr>
                  <p:cNvPr id="120" name="Group 119"/>
                  <p:cNvGrpSpPr/>
                  <p:nvPr/>
                </p:nvGrpSpPr>
                <p:grpSpPr>
                  <a:xfrm>
                    <a:off x="4260170" y="-22834"/>
                    <a:ext cx="3636417" cy="6858000"/>
                    <a:chOff x="4258741" y="-22834"/>
                    <a:chExt cx="3636417" cy="6858000"/>
                  </a:xfrm>
                </p:grpSpPr>
                <p:grpSp>
                  <p:nvGrpSpPr>
                    <p:cNvPr id="116" name="Group 115"/>
                    <p:cNvGrpSpPr/>
                    <p:nvPr/>
                  </p:nvGrpSpPr>
                  <p:grpSpPr>
                    <a:xfrm>
                      <a:off x="4258741" y="-22834"/>
                      <a:ext cx="3636417" cy="6858000"/>
                      <a:chOff x="4258741" y="-22834"/>
                      <a:chExt cx="3636417" cy="6858000"/>
                    </a:xfrm>
                  </p:grpSpPr>
                  <p:grpSp>
                    <p:nvGrpSpPr>
                      <p:cNvPr id="110" name="Group 109"/>
                      <p:cNvGrpSpPr/>
                      <p:nvPr/>
                    </p:nvGrpSpPr>
                    <p:grpSpPr>
                      <a:xfrm>
                        <a:off x="4258741" y="-22834"/>
                        <a:ext cx="3636417" cy="6858000"/>
                        <a:chOff x="4258741" y="-22834"/>
                        <a:chExt cx="3636417" cy="6858000"/>
                      </a:xfrm>
                    </p:grpSpPr>
                    <p:grpSp>
                      <p:nvGrpSpPr>
                        <p:cNvPr id="74" name="Group 73"/>
                        <p:cNvGrpSpPr/>
                        <p:nvPr/>
                      </p:nvGrpSpPr>
                      <p:grpSpPr>
                        <a:xfrm>
                          <a:off x="4258741" y="-22834"/>
                          <a:ext cx="3636417" cy="6858000"/>
                          <a:chOff x="4258741" y="-22834"/>
                          <a:chExt cx="3636417" cy="6858000"/>
                        </a:xfrm>
                      </p:grpSpPr>
                      <p:grpSp>
                        <p:nvGrpSpPr>
                          <p:cNvPr id="22" name="Group 21"/>
                          <p:cNvGrpSpPr/>
                          <p:nvPr/>
                        </p:nvGrpSpPr>
                        <p:grpSpPr>
                          <a:xfrm>
                            <a:off x="4258741" y="-22834"/>
                            <a:ext cx="3636417" cy="6858000"/>
                            <a:chOff x="4258741" y="-22834"/>
                            <a:chExt cx="3636417" cy="6858000"/>
                          </a:xfrm>
                        </p:grpSpPr>
                        <p:grpSp>
                          <p:nvGrpSpPr>
                            <p:cNvPr id="20" name="Group 19"/>
                            <p:cNvGrpSpPr/>
                            <p:nvPr/>
                          </p:nvGrpSpPr>
                          <p:grpSpPr>
                            <a:xfrm>
                              <a:off x="4258741" y="-22834"/>
                              <a:ext cx="3636417" cy="6858000"/>
                              <a:chOff x="4258741" y="-22834"/>
                              <a:chExt cx="3636417" cy="6858000"/>
                            </a:xfrm>
                          </p:grpSpPr>
                          <p:grpSp>
                            <p:nvGrpSpPr>
                              <p:cNvPr id="19" name="Group 18"/>
                              <p:cNvGrpSpPr/>
                              <p:nvPr/>
                            </p:nvGrpSpPr>
                            <p:grpSpPr>
                              <a:xfrm>
                                <a:off x="4258741" y="-22834"/>
                                <a:ext cx="3636417" cy="6858000"/>
                                <a:chOff x="4258741" y="-22834"/>
                                <a:chExt cx="3636417" cy="6858000"/>
                              </a:xfrm>
                            </p:grpSpPr>
                            <p:grpSp>
                              <p:nvGrpSpPr>
                                <p:cNvPr id="30" name="Group 29"/>
                                <p:cNvGrpSpPr/>
                                <p:nvPr/>
                              </p:nvGrpSpPr>
                              <p:grpSpPr>
                                <a:xfrm>
                                  <a:off x="4258741" y="-22834"/>
                                  <a:ext cx="3636417" cy="6858000"/>
                                  <a:chOff x="4258741" y="-22834"/>
                                  <a:chExt cx="3636417" cy="6858000"/>
                                </a:xfrm>
                              </p:grpSpPr>
                              <p:grpSp>
                                <p:nvGrpSpPr>
                                  <p:cNvPr id="25" name="Group 24"/>
                                  <p:cNvGrpSpPr/>
                                  <p:nvPr/>
                                </p:nvGrpSpPr>
                                <p:grpSpPr>
                                  <a:xfrm>
                                    <a:off x="4258741" y="-22834"/>
                                    <a:ext cx="3636417" cy="6858000"/>
                                    <a:chOff x="4258741" y="-22834"/>
                                    <a:chExt cx="3636417" cy="6858000"/>
                                  </a:xfrm>
                                </p:grpSpPr>
                                <p:grpSp>
                                  <p:nvGrpSpPr>
                                    <p:cNvPr id="15" name="Group 14"/>
                                    <p:cNvGrpSpPr/>
                                    <p:nvPr/>
                                  </p:nvGrpSpPr>
                                  <p:grpSpPr>
                                    <a:xfrm>
                                      <a:off x="4258741" y="-22834"/>
                                      <a:ext cx="3636417" cy="6858000"/>
                                      <a:chOff x="4277791" y="-8546"/>
                                      <a:chExt cx="3636417" cy="6858000"/>
                                    </a:xfrm>
                                  </p:grpSpPr>
                                  <p:grpSp>
                                    <p:nvGrpSpPr>
                                      <p:cNvPr id="13" name="Group 12"/>
                                      <p:cNvGrpSpPr/>
                                      <p:nvPr/>
                                    </p:nvGrpSpPr>
                                    <p:grpSpPr>
                                      <a:xfrm>
                                        <a:off x="4277791" y="-8546"/>
                                        <a:ext cx="3636417" cy="6858000"/>
                                        <a:chOff x="4277791" y="-8546"/>
                                        <a:chExt cx="3636417" cy="6858000"/>
                                      </a:xfrm>
                                    </p:grpSpPr>
                                    <p:grpSp>
                                      <p:nvGrpSpPr>
                                        <p:cNvPr id="8" name="Group 7"/>
                                        <p:cNvGrpSpPr/>
                                        <p:nvPr/>
                                      </p:nvGrpSpPr>
                                      <p:grpSpPr>
                                        <a:xfrm>
                                          <a:off x="4277791" y="-8546"/>
                                          <a:ext cx="3636417" cy="6858000"/>
                                          <a:chOff x="4277791" y="-8546"/>
                                          <a:chExt cx="3636417" cy="6858000"/>
                                        </a:xfrm>
                                      </p:grpSpPr>
                                      <p:grpSp>
                                        <p:nvGrpSpPr>
                                          <p:cNvPr id="6" name="Group 5"/>
                                          <p:cNvGrpSpPr/>
                                          <p:nvPr/>
                                        </p:nvGrpSpPr>
                                        <p:grpSpPr>
                                          <a:xfrm>
                                            <a:off x="4277791" y="-8546"/>
                                            <a:ext cx="3636417" cy="6858000"/>
                                            <a:chOff x="4277791" y="-8546"/>
                                            <a:chExt cx="3636417" cy="6858000"/>
                                          </a:xfrm>
                                        </p:grpSpPr>
                                        <p:grpSp>
                                          <p:nvGrpSpPr>
                                            <p:cNvPr id="4" name="Group 3"/>
                                            <p:cNvGrpSpPr/>
                                            <p:nvPr/>
                                          </p:nvGrpSpPr>
                                          <p:grpSpPr>
                                            <a:xfrm>
                                              <a:off x="4277791" y="-8546"/>
                                              <a:ext cx="3636417" cy="6858000"/>
                                              <a:chOff x="4277791" y="-8546"/>
                                              <a:chExt cx="363641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ln w="28575">
                                                <a:solidFill>
                                                  <a:schemeClr val="bg1"/>
                                                </a:solidFill>
                                              </a:ln>
                                            </p:spPr>
                                          </p:pic>
                                          <p:sp>
                                            <p:nvSpPr>
                                              <p:cNvPr id="3" name="Rectangle 2"/>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6"/>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11"/>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13"/>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23"/>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28"/>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20"/>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Isosceles Triangle 75"/>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Isosceles Triangle 110"/>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Isosceles Triangle 111"/>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Isosceles Triangle 116"/>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Freeform 126"/>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Isosceles Triangle 128"/>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Isosceles Triangle 129"/>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Isosceles Triangle 130"/>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Isosceles Triangle 131"/>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Isosceles Triangle 133"/>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Isosceles Triangle 135"/>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Isosceles Triangle 137"/>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Rectangle 69"/>
          <p:cNvSpPr/>
          <p:nvPr/>
        </p:nvSpPr>
        <p:spPr>
          <a:xfrm>
            <a:off x="2743200" y="4316412"/>
            <a:ext cx="344329" cy="121919"/>
          </a:xfrm>
          <a:prstGeom prst="rect">
            <a:avLst/>
          </a:prstGeom>
          <a:solidFill>
            <a:srgbClr val="CDBC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096970" y="3076705"/>
            <a:ext cx="4917536" cy="2031325"/>
          </a:xfrm>
          <a:prstGeom prst="rect">
            <a:avLst/>
          </a:prstGeom>
          <a:noFill/>
        </p:spPr>
        <p:txBody>
          <a:bodyPr wrap="square" rtlCol="0">
            <a:spAutoFit/>
          </a:bodyPr>
          <a:lstStyle/>
          <a:p>
            <a:endParaRPr lang="en-US" dirty="0" smtClean="0"/>
          </a:p>
          <a:p>
            <a:endParaRPr lang="en-US" dirty="0" smtClean="0"/>
          </a:p>
          <a:p>
            <a:r>
              <a:rPr lang="en-US" dirty="0"/>
              <a:t>Central Maine </a:t>
            </a:r>
            <a:r>
              <a:rPr lang="en-US" dirty="0" smtClean="0"/>
              <a:t>sequence and         Kinsman granite</a:t>
            </a:r>
            <a:endParaRPr lang="en-US" dirty="0"/>
          </a:p>
          <a:p>
            <a:r>
              <a:rPr lang="en-US" dirty="0" smtClean="0"/>
              <a:t>Monadnock sequence and         Bethlehem gneiss</a:t>
            </a:r>
          </a:p>
          <a:p>
            <a:r>
              <a:rPr lang="en-US" dirty="0" smtClean="0"/>
              <a:t>Bronson </a:t>
            </a:r>
            <a:r>
              <a:rPr lang="en-US" dirty="0"/>
              <a:t>Hill </a:t>
            </a:r>
            <a:r>
              <a:rPr lang="en-US" dirty="0" smtClean="0"/>
              <a:t>sequence and Oliverian domes</a:t>
            </a:r>
          </a:p>
          <a:p>
            <a:r>
              <a:rPr lang="en-US" dirty="0" smtClean="0"/>
              <a:t>Vermont </a:t>
            </a:r>
            <a:r>
              <a:rPr lang="en-US" dirty="0"/>
              <a:t>sequence</a:t>
            </a:r>
          </a:p>
          <a:p>
            <a:endParaRPr lang="en-US" dirty="0"/>
          </a:p>
        </p:txBody>
      </p:sp>
      <p:sp>
        <p:nvSpPr>
          <p:cNvPr id="38" name="Rectangle 37"/>
          <p:cNvSpPr/>
          <p:nvPr/>
        </p:nvSpPr>
        <p:spPr>
          <a:xfrm>
            <a:off x="2743200" y="3752009"/>
            <a:ext cx="347601" cy="121919"/>
          </a:xfrm>
          <a:prstGeom prst="rect">
            <a:avLst/>
          </a:prstGeom>
          <a:solidFill>
            <a:srgbClr val="25C6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2743200" y="4031409"/>
            <a:ext cx="347601" cy="121919"/>
          </a:xfrm>
          <a:prstGeom prst="rect">
            <a:avLst/>
          </a:prstGeom>
          <a:solidFill>
            <a:srgbClr val="A7C7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2743200" y="4564809"/>
            <a:ext cx="347601" cy="121919"/>
          </a:xfrm>
          <a:prstGeom prst="rect">
            <a:avLst/>
          </a:prstGeom>
          <a:solidFill>
            <a:srgbClr val="4794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821534" y="3668185"/>
            <a:ext cx="1562519" cy="276999"/>
          </a:xfrm>
          <a:prstGeom prst="rect">
            <a:avLst/>
          </a:prstGeom>
          <a:noFill/>
        </p:spPr>
        <p:txBody>
          <a:bodyPr wrap="square" rtlCol="0">
            <a:spAutoFit/>
          </a:bodyPr>
          <a:lstStyle/>
          <a:p>
            <a:r>
              <a:rPr lang="en-US" sz="1200" dirty="0" smtClean="0"/>
              <a:t>Chesham Pond thrust</a:t>
            </a:r>
            <a:endParaRPr lang="en-US" sz="1200" dirty="0"/>
          </a:p>
        </p:txBody>
      </p:sp>
      <p:sp>
        <p:nvSpPr>
          <p:cNvPr id="88" name="TextBox 87"/>
          <p:cNvSpPr txBox="1"/>
          <p:nvPr/>
        </p:nvSpPr>
        <p:spPr>
          <a:xfrm>
            <a:off x="349207" y="3984913"/>
            <a:ext cx="2467059" cy="276999"/>
          </a:xfrm>
          <a:prstGeom prst="rect">
            <a:avLst/>
          </a:prstGeom>
          <a:noFill/>
        </p:spPr>
        <p:txBody>
          <a:bodyPr wrap="square" rtlCol="0">
            <a:spAutoFit/>
          </a:bodyPr>
          <a:lstStyle/>
          <a:p>
            <a:r>
              <a:rPr lang="en-US" sz="1200" dirty="0" smtClean="0"/>
              <a:t>Brennan Hill thrust/Fall Mtn. nappe</a:t>
            </a:r>
            <a:endParaRPr lang="en-US" sz="1200" dirty="0"/>
          </a:p>
        </p:txBody>
      </p:sp>
      <p:cxnSp>
        <p:nvCxnSpPr>
          <p:cNvPr id="57" name="Straight Arrow Connector 56"/>
          <p:cNvCxnSpPr/>
          <p:nvPr/>
        </p:nvCxnSpPr>
        <p:spPr>
          <a:xfrm flipH="1">
            <a:off x="2469423" y="4497907"/>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090458" y="4238464"/>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1793934" y="3928902"/>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919196" y="3758312"/>
            <a:ext cx="347601" cy="121919"/>
          </a:xfrm>
          <a:prstGeom prst="rect">
            <a:avLst/>
          </a:prstGeom>
          <a:solidFill>
            <a:srgbClr val="DD832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5722536" y="4034490"/>
            <a:ext cx="347601" cy="121919"/>
          </a:xfrm>
          <a:prstGeom prst="rect">
            <a:avLst/>
          </a:prstGeom>
          <a:solidFill>
            <a:srgbClr val="FDA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735154" y="1940418"/>
            <a:ext cx="5165645" cy="646331"/>
          </a:xfrm>
          <a:prstGeom prst="rect">
            <a:avLst/>
          </a:prstGeom>
          <a:noFill/>
        </p:spPr>
        <p:txBody>
          <a:bodyPr wrap="none" rtlCol="0">
            <a:spAutoFit/>
          </a:bodyPr>
          <a:lstStyle/>
          <a:p>
            <a:r>
              <a:rPr lang="en-US" b="1" dirty="0" smtClean="0"/>
              <a:t>2. Oliverian domes rose in the latest Acadian,</a:t>
            </a:r>
          </a:p>
          <a:p>
            <a:r>
              <a:rPr lang="en-US" b="1" dirty="0" smtClean="0"/>
              <a:t>deforming the overlying thrust nappes and isograds.</a:t>
            </a:r>
          </a:p>
        </p:txBody>
      </p:sp>
      <p:sp>
        <p:nvSpPr>
          <p:cNvPr id="80" name="Freeform 79"/>
          <p:cNvSpPr/>
          <p:nvPr/>
        </p:nvSpPr>
        <p:spPr>
          <a:xfrm>
            <a:off x="8371867" y="6601460"/>
            <a:ext cx="1226952" cy="263684"/>
          </a:xfrm>
          <a:custGeom>
            <a:avLst/>
            <a:gdLst>
              <a:gd name="connsiteX0" fmla="*/ 1131702 w 1226952"/>
              <a:gd name="connsiteY0" fmla="*/ 56515 h 263684"/>
              <a:gd name="connsiteX1" fmla="*/ 1131702 w 1226952"/>
              <a:gd name="connsiteY1" fmla="*/ 56515 h 263684"/>
              <a:gd name="connsiteX2" fmla="*/ 1107889 w 1226952"/>
              <a:gd name="connsiteY2" fmla="*/ 39846 h 263684"/>
              <a:gd name="connsiteX3" fmla="*/ 917389 w 1226952"/>
              <a:gd name="connsiteY3" fmla="*/ 30321 h 263684"/>
              <a:gd name="connsiteX4" fmla="*/ 895958 w 1226952"/>
              <a:gd name="connsiteY4" fmla="*/ 25559 h 263684"/>
              <a:gd name="connsiteX5" fmla="*/ 881671 w 1226952"/>
              <a:gd name="connsiteY5" fmla="*/ 20796 h 263684"/>
              <a:gd name="connsiteX6" fmla="*/ 798327 w 1226952"/>
              <a:gd name="connsiteY6" fmla="*/ 23178 h 263684"/>
              <a:gd name="connsiteX7" fmla="*/ 403039 w 1226952"/>
              <a:gd name="connsiteY7" fmla="*/ 18415 h 263684"/>
              <a:gd name="connsiteX8" fmla="*/ 386371 w 1226952"/>
              <a:gd name="connsiteY8" fmla="*/ 16034 h 263684"/>
              <a:gd name="connsiteX9" fmla="*/ 362558 w 1226952"/>
              <a:gd name="connsiteY9" fmla="*/ 13653 h 263684"/>
              <a:gd name="connsiteX10" fmla="*/ 298264 w 1226952"/>
              <a:gd name="connsiteY10" fmla="*/ 4128 h 263684"/>
              <a:gd name="connsiteX11" fmla="*/ 112527 w 1226952"/>
              <a:gd name="connsiteY11" fmla="*/ 1746 h 263684"/>
              <a:gd name="connsiteX12" fmla="*/ 5371 w 1226952"/>
              <a:gd name="connsiteY12" fmla="*/ 4128 h 263684"/>
              <a:gd name="connsiteX13" fmla="*/ 608 w 1226952"/>
              <a:gd name="connsiteY13" fmla="*/ 27940 h 263684"/>
              <a:gd name="connsiteX14" fmla="*/ 2989 w 1226952"/>
              <a:gd name="connsiteY14" fmla="*/ 106521 h 263684"/>
              <a:gd name="connsiteX15" fmla="*/ 5371 w 1226952"/>
              <a:gd name="connsiteY15" fmla="*/ 116046 h 263684"/>
              <a:gd name="connsiteX16" fmla="*/ 7752 w 1226952"/>
              <a:gd name="connsiteY16" fmla="*/ 135096 h 263684"/>
              <a:gd name="connsiteX17" fmla="*/ 12514 w 1226952"/>
              <a:gd name="connsiteY17" fmla="*/ 170815 h 263684"/>
              <a:gd name="connsiteX18" fmla="*/ 14896 w 1226952"/>
              <a:gd name="connsiteY18" fmla="*/ 211296 h 263684"/>
              <a:gd name="connsiteX19" fmla="*/ 17277 w 1226952"/>
              <a:gd name="connsiteY19" fmla="*/ 220821 h 263684"/>
              <a:gd name="connsiteX20" fmla="*/ 22039 w 1226952"/>
              <a:gd name="connsiteY20" fmla="*/ 256540 h 263684"/>
              <a:gd name="connsiteX21" fmla="*/ 24421 w 1226952"/>
              <a:gd name="connsiteY21" fmla="*/ 263684 h 263684"/>
              <a:gd name="connsiteX22" fmla="*/ 29183 w 1226952"/>
              <a:gd name="connsiteY22" fmla="*/ 249396 h 263684"/>
              <a:gd name="connsiteX23" fmla="*/ 31564 w 1226952"/>
              <a:gd name="connsiteY23" fmla="*/ 242253 h 263684"/>
              <a:gd name="connsiteX24" fmla="*/ 38708 w 1226952"/>
              <a:gd name="connsiteY24" fmla="*/ 239871 h 263684"/>
              <a:gd name="connsiteX25" fmla="*/ 124433 w 1226952"/>
              <a:gd name="connsiteY25" fmla="*/ 242253 h 263684"/>
              <a:gd name="connsiteX26" fmla="*/ 131577 w 1226952"/>
              <a:gd name="connsiteY26" fmla="*/ 244634 h 263684"/>
              <a:gd name="connsiteX27" fmla="*/ 286358 w 1226952"/>
              <a:gd name="connsiteY27" fmla="*/ 247015 h 263684"/>
              <a:gd name="connsiteX28" fmla="*/ 1179327 w 1226952"/>
              <a:gd name="connsiteY28" fmla="*/ 244634 h 263684"/>
              <a:gd name="connsiteX29" fmla="*/ 1191233 w 1226952"/>
              <a:gd name="connsiteY29" fmla="*/ 242253 h 263684"/>
              <a:gd name="connsiteX30" fmla="*/ 1205521 w 1226952"/>
              <a:gd name="connsiteY30" fmla="*/ 237490 h 263684"/>
              <a:gd name="connsiteX31" fmla="*/ 1210283 w 1226952"/>
              <a:gd name="connsiteY31" fmla="*/ 230346 h 263684"/>
              <a:gd name="connsiteX32" fmla="*/ 1217427 w 1226952"/>
              <a:gd name="connsiteY32" fmla="*/ 225584 h 263684"/>
              <a:gd name="connsiteX33" fmla="*/ 1224571 w 1226952"/>
              <a:gd name="connsiteY33" fmla="*/ 204153 h 263684"/>
              <a:gd name="connsiteX34" fmla="*/ 1226952 w 1226952"/>
              <a:gd name="connsiteY34" fmla="*/ 197009 h 263684"/>
              <a:gd name="connsiteX35" fmla="*/ 1222189 w 1226952"/>
              <a:gd name="connsiteY35" fmla="*/ 113665 h 263684"/>
              <a:gd name="connsiteX36" fmla="*/ 1219808 w 1226952"/>
              <a:gd name="connsiteY36" fmla="*/ 106521 h 263684"/>
              <a:gd name="connsiteX37" fmla="*/ 1215046 w 1226952"/>
              <a:gd name="connsiteY37" fmla="*/ 96996 h 263684"/>
              <a:gd name="connsiteX38" fmla="*/ 1207902 w 1226952"/>
              <a:gd name="connsiteY38" fmla="*/ 82709 h 263684"/>
              <a:gd name="connsiteX39" fmla="*/ 1186471 w 1226952"/>
              <a:gd name="connsiteY39" fmla="*/ 73184 h 263684"/>
              <a:gd name="connsiteX40" fmla="*/ 1165039 w 1226952"/>
              <a:gd name="connsiteY40" fmla="*/ 68421 h 263684"/>
              <a:gd name="connsiteX41" fmla="*/ 1150752 w 1226952"/>
              <a:gd name="connsiteY41" fmla="*/ 63659 h 263684"/>
              <a:gd name="connsiteX42" fmla="*/ 1131702 w 1226952"/>
              <a:gd name="connsiteY42" fmla="*/ 56515 h 2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26952" h="263684">
                <a:moveTo>
                  <a:pt x="1131702" y="56515"/>
                </a:moveTo>
                <a:lnTo>
                  <a:pt x="1131702" y="56515"/>
                </a:lnTo>
                <a:cubicBezTo>
                  <a:pt x="1123764" y="50959"/>
                  <a:pt x="1117081" y="42910"/>
                  <a:pt x="1107889" y="39846"/>
                </a:cubicBezTo>
                <a:cubicBezTo>
                  <a:pt x="1037858" y="16504"/>
                  <a:pt x="1098620" y="35220"/>
                  <a:pt x="917389" y="30321"/>
                </a:cubicBezTo>
                <a:cubicBezTo>
                  <a:pt x="910596" y="28962"/>
                  <a:pt x="902680" y="27576"/>
                  <a:pt x="895958" y="25559"/>
                </a:cubicBezTo>
                <a:cubicBezTo>
                  <a:pt x="891150" y="24116"/>
                  <a:pt x="881671" y="20796"/>
                  <a:pt x="881671" y="20796"/>
                </a:cubicBezTo>
                <a:cubicBezTo>
                  <a:pt x="853890" y="21590"/>
                  <a:pt x="826120" y="23178"/>
                  <a:pt x="798327" y="23178"/>
                </a:cubicBezTo>
                <a:cubicBezTo>
                  <a:pt x="553859" y="23178"/>
                  <a:pt x="565964" y="22940"/>
                  <a:pt x="403039" y="18415"/>
                </a:cubicBezTo>
                <a:cubicBezTo>
                  <a:pt x="397483" y="17621"/>
                  <a:pt x="391945" y="16690"/>
                  <a:pt x="386371" y="16034"/>
                </a:cubicBezTo>
                <a:cubicBezTo>
                  <a:pt x="378448" y="15102"/>
                  <a:pt x="370442" y="14866"/>
                  <a:pt x="362558" y="13653"/>
                </a:cubicBezTo>
                <a:cubicBezTo>
                  <a:pt x="333856" y="9237"/>
                  <a:pt x="325103" y="4731"/>
                  <a:pt x="298264" y="4128"/>
                </a:cubicBezTo>
                <a:lnTo>
                  <a:pt x="112527" y="1746"/>
                </a:lnTo>
                <a:cubicBezTo>
                  <a:pt x="76808" y="2540"/>
                  <a:pt x="40158" y="-4014"/>
                  <a:pt x="5371" y="4128"/>
                </a:cubicBezTo>
                <a:cubicBezTo>
                  <a:pt x="-2511" y="5973"/>
                  <a:pt x="608" y="27940"/>
                  <a:pt x="608" y="27940"/>
                </a:cubicBezTo>
                <a:cubicBezTo>
                  <a:pt x="1402" y="54134"/>
                  <a:pt x="1574" y="80354"/>
                  <a:pt x="2989" y="106521"/>
                </a:cubicBezTo>
                <a:cubicBezTo>
                  <a:pt x="3166" y="109789"/>
                  <a:pt x="4833" y="112818"/>
                  <a:pt x="5371" y="116046"/>
                </a:cubicBezTo>
                <a:cubicBezTo>
                  <a:pt x="6423" y="122358"/>
                  <a:pt x="6779" y="128771"/>
                  <a:pt x="7752" y="135096"/>
                </a:cubicBezTo>
                <a:cubicBezTo>
                  <a:pt x="11837" y="161651"/>
                  <a:pt x="9455" y="129523"/>
                  <a:pt x="12514" y="170815"/>
                </a:cubicBezTo>
                <a:cubicBezTo>
                  <a:pt x="13513" y="184295"/>
                  <a:pt x="13614" y="197840"/>
                  <a:pt x="14896" y="211296"/>
                </a:cubicBezTo>
                <a:cubicBezTo>
                  <a:pt x="15206" y="214554"/>
                  <a:pt x="16739" y="217593"/>
                  <a:pt x="17277" y="220821"/>
                </a:cubicBezTo>
                <a:cubicBezTo>
                  <a:pt x="19013" y="231236"/>
                  <a:pt x="19930" y="245994"/>
                  <a:pt x="22039" y="256540"/>
                </a:cubicBezTo>
                <a:cubicBezTo>
                  <a:pt x="22531" y="259001"/>
                  <a:pt x="23627" y="261303"/>
                  <a:pt x="24421" y="263684"/>
                </a:cubicBezTo>
                <a:lnTo>
                  <a:pt x="29183" y="249396"/>
                </a:lnTo>
                <a:cubicBezTo>
                  <a:pt x="29977" y="247015"/>
                  <a:pt x="29183" y="243047"/>
                  <a:pt x="31564" y="242253"/>
                </a:cubicBezTo>
                <a:lnTo>
                  <a:pt x="38708" y="239871"/>
                </a:lnTo>
                <a:cubicBezTo>
                  <a:pt x="67283" y="240665"/>
                  <a:pt x="95884" y="240789"/>
                  <a:pt x="124433" y="242253"/>
                </a:cubicBezTo>
                <a:cubicBezTo>
                  <a:pt x="126940" y="242382"/>
                  <a:pt x="129068" y="244560"/>
                  <a:pt x="131577" y="244634"/>
                </a:cubicBezTo>
                <a:cubicBezTo>
                  <a:pt x="183154" y="246151"/>
                  <a:pt x="234764" y="246221"/>
                  <a:pt x="286358" y="247015"/>
                </a:cubicBezTo>
                <a:lnTo>
                  <a:pt x="1179327" y="244634"/>
                </a:lnTo>
                <a:cubicBezTo>
                  <a:pt x="1183374" y="244613"/>
                  <a:pt x="1187328" y="243318"/>
                  <a:pt x="1191233" y="242253"/>
                </a:cubicBezTo>
                <a:cubicBezTo>
                  <a:pt x="1196076" y="240932"/>
                  <a:pt x="1205521" y="237490"/>
                  <a:pt x="1205521" y="237490"/>
                </a:cubicBezTo>
                <a:cubicBezTo>
                  <a:pt x="1207108" y="235109"/>
                  <a:pt x="1208259" y="232370"/>
                  <a:pt x="1210283" y="230346"/>
                </a:cubicBezTo>
                <a:cubicBezTo>
                  <a:pt x="1212307" y="228322"/>
                  <a:pt x="1216057" y="228096"/>
                  <a:pt x="1217427" y="225584"/>
                </a:cubicBezTo>
                <a:cubicBezTo>
                  <a:pt x="1221033" y="218973"/>
                  <a:pt x="1222190" y="211297"/>
                  <a:pt x="1224571" y="204153"/>
                </a:cubicBezTo>
                <a:lnTo>
                  <a:pt x="1226952" y="197009"/>
                </a:lnTo>
                <a:cubicBezTo>
                  <a:pt x="1225364" y="169228"/>
                  <a:pt x="1224379" y="141405"/>
                  <a:pt x="1222189" y="113665"/>
                </a:cubicBezTo>
                <a:cubicBezTo>
                  <a:pt x="1221991" y="111163"/>
                  <a:pt x="1220797" y="108828"/>
                  <a:pt x="1219808" y="106521"/>
                </a:cubicBezTo>
                <a:cubicBezTo>
                  <a:pt x="1218410" y="103258"/>
                  <a:pt x="1216444" y="100259"/>
                  <a:pt x="1215046" y="96996"/>
                </a:cubicBezTo>
                <a:cubicBezTo>
                  <a:pt x="1212142" y="90221"/>
                  <a:pt x="1213619" y="88426"/>
                  <a:pt x="1207902" y="82709"/>
                </a:cubicBezTo>
                <a:cubicBezTo>
                  <a:pt x="1202241" y="77048"/>
                  <a:pt x="1193546" y="75542"/>
                  <a:pt x="1186471" y="73184"/>
                </a:cubicBezTo>
                <a:cubicBezTo>
                  <a:pt x="1166033" y="66372"/>
                  <a:pt x="1198563" y="76802"/>
                  <a:pt x="1165039" y="68421"/>
                </a:cubicBezTo>
                <a:cubicBezTo>
                  <a:pt x="1160169" y="67203"/>
                  <a:pt x="1155622" y="64876"/>
                  <a:pt x="1150752" y="63659"/>
                </a:cubicBezTo>
                <a:lnTo>
                  <a:pt x="1131702" y="565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27"/>
          <p:cNvSpPr/>
          <p:nvPr/>
        </p:nvSpPr>
        <p:spPr>
          <a:xfrm flipV="1">
            <a:off x="3820401" y="4945855"/>
            <a:ext cx="411557" cy="9263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7615646" y="1129188"/>
            <a:ext cx="1680119" cy="10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26717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927022" y="-3267634"/>
            <a:ext cx="6018884" cy="9923930"/>
            <a:chOff x="4260170" y="-22834"/>
            <a:chExt cx="3636417" cy="6858000"/>
          </a:xfrm>
        </p:grpSpPr>
        <p:grpSp>
          <p:nvGrpSpPr>
            <p:cNvPr id="19" name="Group 18"/>
            <p:cNvGrpSpPr/>
            <p:nvPr/>
          </p:nvGrpSpPr>
          <p:grpSpPr>
            <a:xfrm>
              <a:off x="4260170" y="-22834"/>
              <a:ext cx="3636417" cy="6858000"/>
              <a:chOff x="4260170" y="-22834"/>
              <a:chExt cx="3636417" cy="6858000"/>
            </a:xfrm>
          </p:grpSpPr>
          <p:grpSp>
            <p:nvGrpSpPr>
              <p:cNvPr id="22" name="Group 21"/>
              <p:cNvGrpSpPr/>
              <p:nvPr/>
            </p:nvGrpSpPr>
            <p:grpSpPr>
              <a:xfrm>
                <a:off x="4260170" y="-22834"/>
                <a:ext cx="3636417" cy="6858000"/>
                <a:chOff x="4260170" y="-22834"/>
                <a:chExt cx="3636417" cy="6858000"/>
              </a:xfrm>
            </p:grpSpPr>
            <p:grpSp>
              <p:nvGrpSpPr>
                <p:cNvPr id="26" name="Group 25"/>
                <p:cNvGrpSpPr/>
                <p:nvPr/>
              </p:nvGrpSpPr>
              <p:grpSpPr>
                <a:xfrm>
                  <a:off x="4260170" y="-22834"/>
                  <a:ext cx="3636417" cy="6858000"/>
                  <a:chOff x="4260170" y="-22834"/>
                  <a:chExt cx="3636417" cy="6858000"/>
                </a:xfrm>
              </p:grpSpPr>
              <p:grpSp>
                <p:nvGrpSpPr>
                  <p:cNvPr id="28" name="Group 27"/>
                  <p:cNvGrpSpPr/>
                  <p:nvPr/>
                </p:nvGrpSpPr>
                <p:grpSpPr>
                  <a:xfrm>
                    <a:off x="4260170" y="-22834"/>
                    <a:ext cx="3636417" cy="6858000"/>
                    <a:chOff x="4260170" y="-22834"/>
                    <a:chExt cx="3636417" cy="6858000"/>
                  </a:xfrm>
                </p:grpSpPr>
                <p:grpSp>
                  <p:nvGrpSpPr>
                    <p:cNvPr id="33" name="Group 32"/>
                    <p:cNvGrpSpPr/>
                    <p:nvPr/>
                  </p:nvGrpSpPr>
                  <p:grpSpPr>
                    <a:xfrm>
                      <a:off x="4260170" y="-22834"/>
                      <a:ext cx="3636417" cy="6858000"/>
                      <a:chOff x="4258741" y="-22834"/>
                      <a:chExt cx="3636417" cy="6858000"/>
                    </a:xfrm>
                  </p:grpSpPr>
                  <p:grpSp>
                    <p:nvGrpSpPr>
                      <p:cNvPr id="35" name="Group 34"/>
                      <p:cNvGrpSpPr/>
                      <p:nvPr/>
                    </p:nvGrpSpPr>
                    <p:grpSpPr>
                      <a:xfrm>
                        <a:off x="4258741" y="-22834"/>
                        <a:ext cx="3636417" cy="6858000"/>
                        <a:chOff x="4258741" y="-22834"/>
                        <a:chExt cx="3636417" cy="6858000"/>
                      </a:xfrm>
                    </p:grpSpPr>
                    <p:grpSp>
                      <p:nvGrpSpPr>
                        <p:cNvPr id="39" name="Group 38"/>
                        <p:cNvGrpSpPr/>
                        <p:nvPr/>
                      </p:nvGrpSpPr>
                      <p:grpSpPr>
                        <a:xfrm>
                          <a:off x="4258741" y="-22834"/>
                          <a:ext cx="3636417" cy="6858000"/>
                          <a:chOff x="4258741" y="-22834"/>
                          <a:chExt cx="3636417" cy="6858000"/>
                        </a:xfrm>
                      </p:grpSpPr>
                      <p:grpSp>
                        <p:nvGrpSpPr>
                          <p:cNvPr id="44" name="Group 43"/>
                          <p:cNvGrpSpPr/>
                          <p:nvPr/>
                        </p:nvGrpSpPr>
                        <p:grpSpPr>
                          <a:xfrm>
                            <a:off x="4258741" y="-22834"/>
                            <a:ext cx="3636417" cy="6858000"/>
                            <a:chOff x="4258741" y="-22834"/>
                            <a:chExt cx="3636417" cy="6858000"/>
                          </a:xfrm>
                        </p:grpSpPr>
                        <p:grpSp>
                          <p:nvGrpSpPr>
                            <p:cNvPr id="47" name="Group 46"/>
                            <p:cNvGrpSpPr/>
                            <p:nvPr/>
                          </p:nvGrpSpPr>
                          <p:grpSpPr>
                            <a:xfrm>
                              <a:off x="4258741" y="-22834"/>
                              <a:ext cx="3636417" cy="6858000"/>
                              <a:chOff x="4258741" y="-22834"/>
                              <a:chExt cx="3636417" cy="6858000"/>
                            </a:xfrm>
                          </p:grpSpPr>
                          <p:grpSp>
                            <p:nvGrpSpPr>
                              <p:cNvPr id="59" name="Group 58"/>
                              <p:cNvGrpSpPr/>
                              <p:nvPr/>
                            </p:nvGrpSpPr>
                            <p:grpSpPr>
                              <a:xfrm>
                                <a:off x="4258741" y="-22834"/>
                                <a:ext cx="3636417" cy="6858000"/>
                                <a:chOff x="4258741" y="-22834"/>
                                <a:chExt cx="3636417" cy="6858000"/>
                              </a:xfrm>
                            </p:grpSpPr>
                            <p:grpSp>
                              <p:nvGrpSpPr>
                                <p:cNvPr id="61" name="Group 60"/>
                                <p:cNvGrpSpPr/>
                                <p:nvPr/>
                              </p:nvGrpSpPr>
                              <p:grpSpPr>
                                <a:xfrm>
                                  <a:off x="4258741" y="-22834"/>
                                  <a:ext cx="3636417" cy="6858000"/>
                                  <a:chOff x="4258741" y="-22834"/>
                                  <a:chExt cx="3636417" cy="6858000"/>
                                </a:xfrm>
                              </p:grpSpPr>
                              <p:grpSp>
                                <p:nvGrpSpPr>
                                  <p:cNvPr id="63" name="Group 62"/>
                                  <p:cNvGrpSpPr/>
                                  <p:nvPr/>
                                </p:nvGrpSpPr>
                                <p:grpSpPr>
                                  <a:xfrm>
                                    <a:off x="4258741" y="-22834"/>
                                    <a:ext cx="3636417" cy="6858000"/>
                                    <a:chOff x="4258741" y="-22834"/>
                                    <a:chExt cx="3636417" cy="6858000"/>
                                  </a:xfrm>
                                </p:grpSpPr>
                                <p:grpSp>
                                  <p:nvGrpSpPr>
                                    <p:cNvPr id="65" name="Group 64"/>
                                    <p:cNvGrpSpPr/>
                                    <p:nvPr/>
                                  </p:nvGrpSpPr>
                                  <p:grpSpPr>
                                    <a:xfrm>
                                      <a:off x="4258741" y="-22834"/>
                                      <a:ext cx="3636417" cy="6858000"/>
                                      <a:chOff x="4258741" y="-22834"/>
                                      <a:chExt cx="3636417" cy="6858000"/>
                                    </a:xfrm>
                                  </p:grpSpPr>
                                  <p:grpSp>
                                    <p:nvGrpSpPr>
                                      <p:cNvPr id="67" name="Group 66"/>
                                      <p:cNvGrpSpPr/>
                                      <p:nvPr/>
                                    </p:nvGrpSpPr>
                                    <p:grpSpPr>
                                      <a:xfrm>
                                        <a:off x="4258741" y="-22834"/>
                                        <a:ext cx="3636417" cy="6858000"/>
                                        <a:chOff x="4277791" y="-8546"/>
                                        <a:chExt cx="3636417" cy="6858000"/>
                                      </a:xfrm>
                                    </p:grpSpPr>
                                    <p:grpSp>
                                      <p:nvGrpSpPr>
                                        <p:cNvPr id="69" name="Group 68"/>
                                        <p:cNvGrpSpPr/>
                                        <p:nvPr/>
                                      </p:nvGrpSpPr>
                                      <p:grpSpPr>
                                        <a:xfrm>
                                          <a:off x="4277791" y="-8546"/>
                                          <a:ext cx="3636417" cy="6858000"/>
                                          <a:chOff x="4277791" y="-8546"/>
                                          <a:chExt cx="3636417" cy="6858000"/>
                                        </a:xfrm>
                                      </p:grpSpPr>
                                      <p:grpSp>
                                        <p:nvGrpSpPr>
                                          <p:cNvPr id="71" name="Group 70"/>
                                          <p:cNvGrpSpPr/>
                                          <p:nvPr/>
                                        </p:nvGrpSpPr>
                                        <p:grpSpPr>
                                          <a:xfrm>
                                            <a:off x="4277791" y="-8546"/>
                                            <a:ext cx="3636417" cy="6858000"/>
                                            <a:chOff x="4277791" y="-8546"/>
                                            <a:chExt cx="3636417" cy="6858000"/>
                                          </a:xfrm>
                                        </p:grpSpPr>
                                        <p:grpSp>
                                          <p:nvGrpSpPr>
                                            <p:cNvPr id="73" name="Group 72"/>
                                            <p:cNvGrpSpPr/>
                                            <p:nvPr/>
                                          </p:nvGrpSpPr>
                                          <p:grpSpPr>
                                            <a:xfrm>
                                              <a:off x="4277791" y="-8546"/>
                                              <a:ext cx="3636417" cy="6858000"/>
                                              <a:chOff x="4277791" y="-8546"/>
                                              <a:chExt cx="3636417" cy="6858000"/>
                                            </a:xfrm>
                                          </p:grpSpPr>
                                          <p:grpSp>
                                            <p:nvGrpSpPr>
                                              <p:cNvPr id="75" name="Group 74"/>
                                              <p:cNvGrpSpPr/>
                                              <p:nvPr/>
                                            </p:nvGrpSpPr>
                                            <p:grpSpPr>
                                              <a:xfrm>
                                                <a:off x="4277791" y="-8546"/>
                                                <a:ext cx="3636417" cy="6858000"/>
                                                <a:chOff x="4277791" y="-8546"/>
                                                <a:chExt cx="3636417" cy="6858000"/>
                                              </a:xfrm>
                                            </p:grpSpPr>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ln w="28575">
                                                  <a:solidFill>
                                                    <a:schemeClr val="bg1"/>
                                                  </a:solidFill>
                                                </a:ln>
                                              </p:spPr>
                                            </p:pic>
                                            <p:sp>
                                              <p:nvSpPr>
                                                <p:cNvPr id="78" name="Rectangle 77"/>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Freeform 75"/>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Freeform 73"/>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2" name="Freeform 71"/>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Freeform 69"/>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Freeform 67"/>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Freeform 65"/>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Freeform 63"/>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 name="Rectangle 61"/>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Freeform 59"/>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Isosceles Triangle 47"/>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Isosceles Triangle 48"/>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Isosceles Triangle 49"/>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Isosceles Triangle 50"/>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Isosceles Triangle 51"/>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Isosceles Triangle 53"/>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Isosceles Triangle 54"/>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Isosceles Triangle 55"/>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Isosceles Triangle 56"/>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Isosceles Triangle 57"/>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Isosceles Triangle 44"/>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Isosceles Triangle 45"/>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Isosceles Triangle 39"/>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Isosceles Triangle 35"/>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Freeform 33"/>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Isosceles Triangle 28"/>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29"/>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Isosceles Triangle 22"/>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reeform 19"/>
            <p:cNvSpPr/>
            <p:nvPr/>
          </p:nvSpPr>
          <p:spPr>
            <a:xfrm>
              <a:off x="4755356" y="4883944"/>
              <a:ext cx="102394" cy="147637"/>
            </a:xfrm>
            <a:custGeom>
              <a:avLst/>
              <a:gdLst>
                <a:gd name="connsiteX0" fmla="*/ 42863 w 102394"/>
                <a:gd name="connsiteY0" fmla="*/ 0 h 147637"/>
                <a:gd name="connsiteX1" fmla="*/ 0 w 102394"/>
                <a:gd name="connsiteY1" fmla="*/ 121444 h 147637"/>
                <a:gd name="connsiteX2" fmla="*/ 54769 w 102394"/>
                <a:gd name="connsiteY2" fmla="*/ 147637 h 147637"/>
                <a:gd name="connsiteX3" fmla="*/ 102394 w 102394"/>
                <a:gd name="connsiteY3" fmla="*/ 30956 h 147637"/>
                <a:gd name="connsiteX4" fmla="*/ 42863 w 102394"/>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4" h="147637">
                  <a:moveTo>
                    <a:pt x="42863" y="0"/>
                  </a:moveTo>
                  <a:lnTo>
                    <a:pt x="0" y="121444"/>
                  </a:lnTo>
                  <a:lnTo>
                    <a:pt x="54769" y="147637"/>
                  </a:lnTo>
                  <a:lnTo>
                    <a:pt x="102394" y="30956"/>
                  </a:lnTo>
                  <a:lnTo>
                    <a:pt x="42863" y="0"/>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4864894" y="3640931"/>
              <a:ext cx="388144" cy="1131094"/>
            </a:xfrm>
            <a:custGeom>
              <a:avLst/>
              <a:gdLst>
                <a:gd name="connsiteX0" fmla="*/ 0 w 388144"/>
                <a:gd name="connsiteY0" fmla="*/ 1078707 h 1131094"/>
                <a:gd name="connsiteX1" fmla="*/ 109537 w 388144"/>
                <a:gd name="connsiteY1" fmla="*/ 871538 h 1131094"/>
                <a:gd name="connsiteX2" fmla="*/ 150019 w 388144"/>
                <a:gd name="connsiteY2" fmla="*/ 735807 h 1131094"/>
                <a:gd name="connsiteX3" fmla="*/ 150019 w 388144"/>
                <a:gd name="connsiteY3" fmla="*/ 545307 h 1131094"/>
                <a:gd name="connsiteX4" fmla="*/ 176212 w 388144"/>
                <a:gd name="connsiteY4" fmla="*/ 485775 h 1131094"/>
                <a:gd name="connsiteX5" fmla="*/ 200025 w 388144"/>
                <a:gd name="connsiteY5" fmla="*/ 435769 h 1131094"/>
                <a:gd name="connsiteX6" fmla="*/ 216694 w 388144"/>
                <a:gd name="connsiteY6" fmla="*/ 311944 h 1131094"/>
                <a:gd name="connsiteX7" fmla="*/ 250031 w 388144"/>
                <a:gd name="connsiteY7" fmla="*/ 157163 h 1131094"/>
                <a:gd name="connsiteX8" fmla="*/ 328612 w 388144"/>
                <a:gd name="connsiteY8" fmla="*/ 0 h 1131094"/>
                <a:gd name="connsiteX9" fmla="*/ 385762 w 388144"/>
                <a:gd name="connsiteY9" fmla="*/ 7144 h 1131094"/>
                <a:gd name="connsiteX10" fmla="*/ 388144 w 388144"/>
                <a:gd name="connsiteY10" fmla="*/ 54769 h 1131094"/>
                <a:gd name="connsiteX11" fmla="*/ 350044 w 388144"/>
                <a:gd name="connsiteY11" fmla="*/ 152400 h 1131094"/>
                <a:gd name="connsiteX12" fmla="*/ 314325 w 388144"/>
                <a:gd name="connsiteY12" fmla="*/ 252413 h 1131094"/>
                <a:gd name="connsiteX13" fmla="*/ 307181 w 388144"/>
                <a:gd name="connsiteY13" fmla="*/ 345282 h 1131094"/>
                <a:gd name="connsiteX14" fmla="*/ 278606 w 388144"/>
                <a:gd name="connsiteY14" fmla="*/ 390525 h 1131094"/>
                <a:gd name="connsiteX15" fmla="*/ 257175 w 388144"/>
                <a:gd name="connsiteY15" fmla="*/ 492919 h 1131094"/>
                <a:gd name="connsiteX16" fmla="*/ 252412 w 388144"/>
                <a:gd name="connsiteY16" fmla="*/ 716757 h 1131094"/>
                <a:gd name="connsiteX17" fmla="*/ 202406 w 388144"/>
                <a:gd name="connsiteY17" fmla="*/ 895350 h 1131094"/>
                <a:gd name="connsiteX18" fmla="*/ 147637 w 388144"/>
                <a:gd name="connsiteY18" fmla="*/ 1014413 h 1131094"/>
                <a:gd name="connsiteX19" fmla="*/ 71437 w 388144"/>
                <a:gd name="connsiteY19" fmla="*/ 1131094 h 1131094"/>
                <a:gd name="connsiteX20" fmla="*/ 0 w 388144"/>
                <a:gd name="connsiteY20" fmla="*/ 1078707 h 113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144" h="1131094">
                  <a:moveTo>
                    <a:pt x="0" y="1078707"/>
                  </a:moveTo>
                  <a:lnTo>
                    <a:pt x="109537" y="871538"/>
                  </a:lnTo>
                  <a:lnTo>
                    <a:pt x="150019" y="735807"/>
                  </a:lnTo>
                  <a:lnTo>
                    <a:pt x="150019" y="545307"/>
                  </a:lnTo>
                  <a:lnTo>
                    <a:pt x="176212" y="485775"/>
                  </a:lnTo>
                  <a:lnTo>
                    <a:pt x="200025" y="435769"/>
                  </a:lnTo>
                  <a:lnTo>
                    <a:pt x="216694" y="311944"/>
                  </a:lnTo>
                  <a:lnTo>
                    <a:pt x="250031" y="157163"/>
                  </a:lnTo>
                  <a:lnTo>
                    <a:pt x="328612" y="0"/>
                  </a:lnTo>
                  <a:lnTo>
                    <a:pt x="385762" y="7144"/>
                  </a:lnTo>
                  <a:lnTo>
                    <a:pt x="388144" y="54769"/>
                  </a:lnTo>
                  <a:lnTo>
                    <a:pt x="350044" y="152400"/>
                  </a:lnTo>
                  <a:lnTo>
                    <a:pt x="314325" y="252413"/>
                  </a:lnTo>
                  <a:lnTo>
                    <a:pt x="307181" y="345282"/>
                  </a:lnTo>
                  <a:lnTo>
                    <a:pt x="278606" y="390525"/>
                  </a:lnTo>
                  <a:lnTo>
                    <a:pt x="257175" y="492919"/>
                  </a:lnTo>
                  <a:lnTo>
                    <a:pt x="252412" y="716757"/>
                  </a:lnTo>
                  <a:lnTo>
                    <a:pt x="202406" y="895350"/>
                  </a:lnTo>
                  <a:lnTo>
                    <a:pt x="147637" y="1014413"/>
                  </a:lnTo>
                  <a:lnTo>
                    <a:pt x="71437" y="1131094"/>
                  </a:lnTo>
                  <a:lnTo>
                    <a:pt x="0" y="1078707"/>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p:nvCxnSpPr>
        <p:spPr>
          <a:xfrm flipV="1">
            <a:off x="5492814" y="2768008"/>
            <a:ext cx="805614" cy="175736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6290542" y="1672240"/>
            <a:ext cx="536026" cy="1109551"/>
          </a:xfrm>
          <a:custGeom>
            <a:avLst/>
            <a:gdLst>
              <a:gd name="connsiteX0" fmla="*/ 0 w 323850"/>
              <a:gd name="connsiteY0" fmla="*/ 766763 h 766763"/>
              <a:gd name="connsiteX1" fmla="*/ 2381 w 323850"/>
              <a:gd name="connsiteY1" fmla="*/ 740569 h 766763"/>
              <a:gd name="connsiteX2" fmla="*/ 7144 w 323850"/>
              <a:gd name="connsiteY2" fmla="*/ 731044 h 766763"/>
              <a:gd name="connsiteX3" fmla="*/ 9525 w 323850"/>
              <a:gd name="connsiteY3" fmla="*/ 723900 h 766763"/>
              <a:gd name="connsiteX4" fmla="*/ 9525 w 323850"/>
              <a:gd name="connsiteY4" fmla="*/ 676275 h 766763"/>
              <a:gd name="connsiteX5" fmla="*/ 11906 w 323850"/>
              <a:gd name="connsiteY5" fmla="*/ 638175 h 766763"/>
              <a:gd name="connsiteX6" fmla="*/ 23812 w 323850"/>
              <a:gd name="connsiteY6" fmla="*/ 616744 h 766763"/>
              <a:gd name="connsiteX7" fmla="*/ 26194 w 323850"/>
              <a:gd name="connsiteY7" fmla="*/ 609600 h 766763"/>
              <a:gd name="connsiteX8" fmla="*/ 30956 w 323850"/>
              <a:gd name="connsiteY8" fmla="*/ 602456 h 766763"/>
              <a:gd name="connsiteX9" fmla="*/ 35719 w 323850"/>
              <a:gd name="connsiteY9" fmla="*/ 588169 h 766763"/>
              <a:gd name="connsiteX10" fmla="*/ 50006 w 323850"/>
              <a:gd name="connsiteY10" fmla="*/ 566738 h 766763"/>
              <a:gd name="connsiteX11" fmla="*/ 59531 w 323850"/>
              <a:gd name="connsiteY11" fmla="*/ 552450 h 766763"/>
              <a:gd name="connsiteX12" fmla="*/ 64294 w 323850"/>
              <a:gd name="connsiteY12" fmla="*/ 545306 h 766763"/>
              <a:gd name="connsiteX13" fmla="*/ 73819 w 323850"/>
              <a:gd name="connsiteY13" fmla="*/ 531019 h 766763"/>
              <a:gd name="connsiteX14" fmla="*/ 83344 w 323850"/>
              <a:gd name="connsiteY14" fmla="*/ 516731 h 766763"/>
              <a:gd name="connsiteX15" fmla="*/ 88106 w 323850"/>
              <a:gd name="connsiteY15" fmla="*/ 509588 h 766763"/>
              <a:gd name="connsiteX16" fmla="*/ 90487 w 323850"/>
              <a:gd name="connsiteY16" fmla="*/ 502444 h 766763"/>
              <a:gd name="connsiteX17" fmla="*/ 100012 w 323850"/>
              <a:gd name="connsiteY17" fmla="*/ 488156 h 766763"/>
              <a:gd name="connsiteX18" fmla="*/ 102394 w 323850"/>
              <a:gd name="connsiteY18" fmla="*/ 481013 h 766763"/>
              <a:gd name="connsiteX19" fmla="*/ 107156 w 323850"/>
              <a:gd name="connsiteY19" fmla="*/ 473869 h 766763"/>
              <a:gd name="connsiteX20" fmla="*/ 111919 w 323850"/>
              <a:gd name="connsiteY20" fmla="*/ 459581 h 766763"/>
              <a:gd name="connsiteX21" fmla="*/ 114300 w 323850"/>
              <a:gd name="connsiteY21" fmla="*/ 452438 h 766763"/>
              <a:gd name="connsiteX22" fmla="*/ 123825 w 323850"/>
              <a:gd name="connsiteY22" fmla="*/ 438150 h 766763"/>
              <a:gd name="connsiteX23" fmla="*/ 140494 w 323850"/>
              <a:gd name="connsiteY23" fmla="*/ 414338 h 766763"/>
              <a:gd name="connsiteX24" fmla="*/ 145256 w 323850"/>
              <a:gd name="connsiteY24" fmla="*/ 407194 h 766763"/>
              <a:gd name="connsiteX25" fmla="*/ 150019 w 323850"/>
              <a:gd name="connsiteY25" fmla="*/ 400050 h 766763"/>
              <a:gd name="connsiteX26" fmla="*/ 159544 w 323850"/>
              <a:gd name="connsiteY26" fmla="*/ 371475 h 766763"/>
              <a:gd name="connsiteX27" fmla="*/ 161925 w 323850"/>
              <a:gd name="connsiteY27" fmla="*/ 364331 h 766763"/>
              <a:gd name="connsiteX28" fmla="*/ 164306 w 323850"/>
              <a:gd name="connsiteY28" fmla="*/ 357188 h 766763"/>
              <a:gd name="connsiteX29" fmla="*/ 166687 w 323850"/>
              <a:gd name="connsiteY29" fmla="*/ 345281 h 766763"/>
              <a:gd name="connsiteX30" fmla="*/ 176212 w 323850"/>
              <a:gd name="connsiteY30" fmla="*/ 330994 h 766763"/>
              <a:gd name="connsiteX31" fmla="*/ 188119 w 323850"/>
              <a:gd name="connsiteY31" fmla="*/ 295275 h 766763"/>
              <a:gd name="connsiteX32" fmla="*/ 190500 w 323850"/>
              <a:gd name="connsiteY32" fmla="*/ 288131 h 766763"/>
              <a:gd name="connsiteX33" fmla="*/ 192881 w 323850"/>
              <a:gd name="connsiteY33" fmla="*/ 280988 h 766763"/>
              <a:gd name="connsiteX34" fmla="*/ 195262 w 323850"/>
              <a:gd name="connsiteY34" fmla="*/ 271463 h 766763"/>
              <a:gd name="connsiteX35" fmla="*/ 197644 w 323850"/>
              <a:gd name="connsiteY35" fmla="*/ 264319 h 766763"/>
              <a:gd name="connsiteX36" fmla="*/ 200025 w 323850"/>
              <a:gd name="connsiteY36" fmla="*/ 252413 h 766763"/>
              <a:gd name="connsiteX37" fmla="*/ 202406 w 323850"/>
              <a:gd name="connsiteY37" fmla="*/ 226219 h 766763"/>
              <a:gd name="connsiteX38" fmla="*/ 207169 w 323850"/>
              <a:gd name="connsiteY38" fmla="*/ 200025 h 766763"/>
              <a:gd name="connsiteX39" fmla="*/ 209550 w 323850"/>
              <a:gd name="connsiteY39" fmla="*/ 185738 h 766763"/>
              <a:gd name="connsiteX40" fmla="*/ 214312 w 323850"/>
              <a:gd name="connsiteY40" fmla="*/ 178594 h 766763"/>
              <a:gd name="connsiteX41" fmla="*/ 216694 w 323850"/>
              <a:gd name="connsiteY41" fmla="*/ 171450 h 766763"/>
              <a:gd name="connsiteX42" fmla="*/ 226219 w 323850"/>
              <a:gd name="connsiteY42" fmla="*/ 157163 h 766763"/>
              <a:gd name="connsiteX43" fmla="*/ 230981 w 323850"/>
              <a:gd name="connsiteY43" fmla="*/ 150019 h 766763"/>
              <a:gd name="connsiteX44" fmla="*/ 235744 w 323850"/>
              <a:gd name="connsiteY44" fmla="*/ 135731 h 766763"/>
              <a:gd name="connsiteX45" fmla="*/ 242887 w 323850"/>
              <a:gd name="connsiteY45" fmla="*/ 121444 h 766763"/>
              <a:gd name="connsiteX46" fmla="*/ 250031 w 323850"/>
              <a:gd name="connsiteY46" fmla="*/ 114300 h 766763"/>
              <a:gd name="connsiteX47" fmla="*/ 252412 w 323850"/>
              <a:gd name="connsiteY47" fmla="*/ 107156 h 766763"/>
              <a:gd name="connsiteX48" fmla="*/ 261937 w 323850"/>
              <a:gd name="connsiteY48" fmla="*/ 92869 h 766763"/>
              <a:gd name="connsiteX49" fmla="*/ 264319 w 323850"/>
              <a:gd name="connsiteY49" fmla="*/ 83344 h 766763"/>
              <a:gd name="connsiteX50" fmla="*/ 269081 w 323850"/>
              <a:gd name="connsiteY50" fmla="*/ 76200 h 766763"/>
              <a:gd name="connsiteX51" fmla="*/ 271462 w 323850"/>
              <a:gd name="connsiteY51" fmla="*/ 69056 h 766763"/>
              <a:gd name="connsiteX52" fmla="*/ 276225 w 323850"/>
              <a:gd name="connsiteY52" fmla="*/ 61913 h 766763"/>
              <a:gd name="connsiteX53" fmla="*/ 290512 w 323850"/>
              <a:gd name="connsiteY53" fmla="*/ 38100 h 766763"/>
              <a:gd name="connsiteX54" fmla="*/ 297656 w 323850"/>
              <a:gd name="connsiteY54" fmla="*/ 30956 h 766763"/>
              <a:gd name="connsiteX55" fmla="*/ 309562 w 323850"/>
              <a:gd name="connsiteY55" fmla="*/ 19050 h 766763"/>
              <a:gd name="connsiteX56" fmla="*/ 311944 w 323850"/>
              <a:gd name="connsiteY56" fmla="*/ 11906 h 766763"/>
              <a:gd name="connsiteX57" fmla="*/ 319087 w 323850"/>
              <a:gd name="connsiteY57" fmla="*/ 4763 h 766763"/>
              <a:gd name="connsiteX58" fmla="*/ 323850 w 323850"/>
              <a:gd name="connsiteY58" fmla="*/ 0 h 76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3850" h="766763">
                <a:moveTo>
                  <a:pt x="0" y="766763"/>
                </a:moveTo>
                <a:cubicBezTo>
                  <a:pt x="794" y="758032"/>
                  <a:pt x="662" y="749166"/>
                  <a:pt x="2381" y="740569"/>
                </a:cubicBezTo>
                <a:cubicBezTo>
                  <a:pt x="3077" y="737088"/>
                  <a:pt x="5746" y="734307"/>
                  <a:pt x="7144" y="731044"/>
                </a:cubicBezTo>
                <a:cubicBezTo>
                  <a:pt x="8133" y="728737"/>
                  <a:pt x="8731" y="726281"/>
                  <a:pt x="9525" y="723900"/>
                </a:cubicBezTo>
                <a:cubicBezTo>
                  <a:pt x="15041" y="679765"/>
                  <a:pt x="9525" y="734529"/>
                  <a:pt x="9525" y="676275"/>
                </a:cubicBezTo>
                <a:cubicBezTo>
                  <a:pt x="9525" y="663550"/>
                  <a:pt x="10574" y="650830"/>
                  <a:pt x="11906" y="638175"/>
                </a:cubicBezTo>
                <a:cubicBezTo>
                  <a:pt x="13011" y="627678"/>
                  <a:pt x="19931" y="628383"/>
                  <a:pt x="23812" y="616744"/>
                </a:cubicBezTo>
                <a:cubicBezTo>
                  <a:pt x="24606" y="614363"/>
                  <a:pt x="25071" y="611845"/>
                  <a:pt x="26194" y="609600"/>
                </a:cubicBezTo>
                <a:cubicBezTo>
                  <a:pt x="27474" y="607040"/>
                  <a:pt x="29794" y="605071"/>
                  <a:pt x="30956" y="602456"/>
                </a:cubicBezTo>
                <a:cubicBezTo>
                  <a:pt x="32995" y="597869"/>
                  <a:pt x="32934" y="592346"/>
                  <a:pt x="35719" y="588169"/>
                </a:cubicBezTo>
                <a:lnTo>
                  <a:pt x="50006" y="566738"/>
                </a:lnTo>
                <a:lnTo>
                  <a:pt x="59531" y="552450"/>
                </a:lnTo>
                <a:lnTo>
                  <a:pt x="64294" y="545306"/>
                </a:lnTo>
                <a:cubicBezTo>
                  <a:pt x="68848" y="531644"/>
                  <a:pt x="63414" y="544398"/>
                  <a:pt x="73819" y="531019"/>
                </a:cubicBezTo>
                <a:cubicBezTo>
                  <a:pt x="77333" y="526501"/>
                  <a:pt x="80169" y="521494"/>
                  <a:pt x="83344" y="516731"/>
                </a:cubicBezTo>
                <a:lnTo>
                  <a:pt x="88106" y="509588"/>
                </a:lnTo>
                <a:cubicBezTo>
                  <a:pt x="88900" y="507207"/>
                  <a:pt x="89268" y="504638"/>
                  <a:pt x="90487" y="502444"/>
                </a:cubicBezTo>
                <a:cubicBezTo>
                  <a:pt x="93267" y="497440"/>
                  <a:pt x="98201" y="493586"/>
                  <a:pt x="100012" y="488156"/>
                </a:cubicBezTo>
                <a:cubicBezTo>
                  <a:pt x="100806" y="485775"/>
                  <a:pt x="101271" y="483258"/>
                  <a:pt x="102394" y="481013"/>
                </a:cubicBezTo>
                <a:cubicBezTo>
                  <a:pt x="103674" y="478453"/>
                  <a:pt x="105994" y="476484"/>
                  <a:pt x="107156" y="473869"/>
                </a:cubicBezTo>
                <a:cubicBezTo>
                  <a:pt x="109195" y="469281"/>
                  <a:pt x="110331" y="464344"/>
                  <a:pt x="111919" y="459581"/>
                </a:cubicBezTo>
                <a:cubicBezTo>
                  <a:pt x="112713" y="457200"/>
                  <a:pt x="112908" y="454526"/>
                  <a:pt x="114300" y="452438"/>
                </a:cubicBezTo>
                <a:cubicBezTo>
                  <a:pt x="117475" y="447675"/>
                  <a:pt x="120391" y="442729"/>
                  <a:pt x="123825" y="438150"/>
                </a:cubicBezTo>
                <a:cubicBezTo>
                  <a:pt x="134399" y="424052"/>
                  <a:pt x="128774" y="431919"/>
                  <a:pt x="140494" y="414338"/>
                </a:cubicBezTo>
                <a:lnTo>
                  <a:pt x="145256" y="407194"/>
                </a:lnTo>
                <a:lnTo>
                  <a:pt x="150019" y="400050"/>
                </a:lnTo>
                <a:lnTo>
                  <a:pt x="159544" y="371475"/>
                </a:lnTo>
                <a:lnTo>
                  <a:pt x="161925" y="364331"/>
                </a:lnTo>
                <a:cubicBezTo>
                  <a:pt x="162719" y="361950"/>
                  <a:pt x="163814" y="359649"/>
                  <a:pt x="164306" y="357188"/>
                </a:cubicBezTo>
                <a:cubicBezTo>
                  <a:pt x="165100" y="353219"/>
                  <a:pt x="165012" y="348966"/>
                  <a:pt x="166687" y="345281"/>
                </a:cubicBezTo>
                <a:cubicBezTo>
                  <a:pt x="169055" y="340070"/>
                  <a:pt x="174402" y="336424"/>
                  <a:pt x="176212" y="330994"/>
                </a:cubicBezTo>
                <a:lnTo>
                  <a:pt x="188119" y="295275"/>
                </a:lnTo>
                <a:lnTo>
                  <a:pt x="190500" y="288131"/>
                </a:lnTo>
                <a:cubicBezTo>
                  <a:pt x="191294" y="285750"/>
                  <a:pt x="192272" y="283423"/>
                  <a:pt x="192881" y="280988"/>
                </a:cubicBezTo>
                <a:cubicBezTo>
                  <a:pt x="193675" y="277813"/>
                  <a:pt x="194363" y="274610"/>
                  <a:pt x="195262" y="271463"/>
                </a:cubicBezTo>
                <a:cubicBezTo>
                  <a:pt x="195952" y="269049"/>
                  <a:pt x="197035" y="266754"/>
                  <a:pt x="197644" y="264319"/>
                </a:cubicBezTo>
                <a:cubicBezTo>
                  <a:pt x="198626" y="260393"/>
                  <a:pt x="199231" y="256382"/>
                  <a:pt x="200025" y="252413"/>
                </a:cubicBezTo>
                <a:cubicBezTo>
                  <a:pt x="200819" y="243682"/>
                  <a:pt x="201382" y="234926"/>
                  <a:pt x="202406" y="226219"/>
                </a:cubicBezTo>
                <a:cubicBezTo>
                  <a:pt x="203578" y="216257"/>
                  <a:pt x="205411" y="209693"/>
                  <a:pt x="207169" y="200025"/>
                </a:cubicBezTo>
                <a:cubicBezTo>
                  <a:pt x="208033" y="195275"/>
                  <a:pt x="208023" y="190318"/>
                  <a:pt x="209550" y="185738"/>
                </a:cubicBezTo>
                <a:cubicBezTo>
                  <a:pt x="210455" y="183023"/>
                  <a:pt x="213032" y="181154"/>
                  <a:pt x="214312" y="178594"/>
                </a:cubicBezTo>
                <a:cubicBezTo>
                  <a:pt x="215435" y="176349"/>
                  <a:pt x="215475" y="173644"/>
                  <a:pt x="216694" y="171450"/>
                </a:cubicBezTo>
                <a:cubicBezTo>
                  <a:pt x="219474" y="166447"/>
                  <a:pt x="223044" y="161925"/>
                  <a:pt x="226219" y="157163"/>
                </a:cubicBezTo>
                <a:cubicBezTo>
                  <a:pt x="227806" y="154782"/>
                  <a:pt x="230076" y="152734"/>
                  <a:pt x="230981" y="150019"/>
                </a:cubicBezTo>
                <a:lnTo>
                  <a:pt x="235744" y="135731"/>
                </a:lnTo>
                <a:cubicBezTo>
                  <a:pt x="238130" y="128573"/>
                  <a:pt x="237759" y="127598"/>
                  <a:pt x="242887" y="121444"/>
                </a:cubicBezTo>
                <a:cubicBezTo>
                  <a:pt x="245043" y="118857"/>
                  <a:pt x="247650" y="116681"/>
                  <a:pt x="250031" y="114300"/>
                </a:cubicBezTo>
                <a:cubicBezTo>
                  <a:pt x="250825" y="111919"/>
                  <a:pt x="251193" y="109350"/>
                  <a:pt x="252412" y="107156"/>
                </a:cubicBezTo>
                <a:cubicBezTo>
                  <a:pt x="255192" y="102153"/>
                  <a:pt x="261937" y="92869"/>
                  <a:pt x="261937" y="92869"/>
                </a:cubicBezTo>
                <a:cubicBezTo>
                  <a:pt x="262731" y="89694"/>
                  <a:pt x="263030" y="86352"/>
                  <a:pt x="264319" y="83344"/>
                </a:cubicBezTo>
                <a:cubicBezTo>
                  <a:pt x="265446" y="80714"/>
                  <a:pt x="267801" y="78760"/>
                  <a:pt x="269081" y="76200"/>
                </a:cubicBezTo>
                <a:cubicBezTo>
                  <a:pt x="270203" y="73955"/>
                  <a:pt x="270339" y="71301"/>
                  <a:pt x="271462" y="69056"/>
                </a:cubicBezTo>
                <a:cubicBezTo>
                  <a:pt x="272742" y="66496"/>
                  <a:pt x="274805" y="64398"/>
                  <a:pt x="276225" y="61913"/>
                </a:cubicBezTo>
                <a:cubicBezTo>
                  <a:pt x="281237" y="53142"/>
                  <a:pt x="282742" y="45870"/>
                  <a:pt x="290512" y="38100"/>
                </a:cubicBezTo>
                <a:cubicBezTo>
                  <a:pt x="292893" y="35719"/>
                  <a:pt x="295500" y="33543"/>
                  <a:pt x="297656" y="30956"/>
                </a:cubicBezTo>
                <a:cubicBezTo>
                  <a:pt x="307578" y="19050"/>
                  <a:pt x="296466" y="27782"/>
                  <a:pt x="309562" y="19050"/>
                </a:cubicBezTo>
                <a:cubicBezTo>
                  <a:pt x="310356" y="16669"/>
                  <a:pt x="310552" y="13995"/>
                  <a:pt x="311944" y="11906"/>
                </a:cubicBezTo>
                <a:cubicBezTo>
                  <a:pt x="313812" y="9104"/>
                  <a:pt x="316706" y="7144"/>
                  <a:pt x="319087" y="4763"/>
                </a:cubicBezTo>
                <a:lnTo>
                  <a:pt x="32385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6830505" y="948621"/>
            <a:ext cx="362606" cy="737402"/>
          </a:xfrm>
          <a:custGeom>
            <a:avLst/>
            <a:gdLst>
              <a:gd name="connsiteX0" fmla="*/ 0 w 219075"/>
              <a:gd name="connsiteY0" fmla="*/ 509587 h 509587"/>
              <a:gd name="connsiteX1" fmla="*/ 4763 w 219075"/>
              <a:gd name="connsiteY1" fmla="*/ 464343 h 509587"/>
              <a:gd name="connsiteX2" fmla="*/ 9525 w 219075"/>
              <a:gd name="connsiteY2" fmla="*/ 438150 h 509587"/>
              <a:gd name="connsiteX3" fmla="*/ 14288 w 219075"/>
              <a:gd name="connsiteY3" fmla="*/ 369093 h 509587"/>
              <a:gd name="connsiteX4" fmla="*/ 16669 w 219075"/>
              <a:gd name="connsiteY4" fmla="*/ 361950 h 509587"/>
              <a:gd name="connsiteX5" fmla="*/ 21431 w 219075"/>
              <a:gd name="connsiteY5" fmla="*/ 354806 h 509587"/>
              <a:gd name="connsiteX6" fmla="*/ 26194 w 219075"/>
              <a:gd name="connsiteY6" fmla="*/ 340518 h 509587"/>
              <a:gd name="connsiteX7" fmla="*/ 33338 w 219075"/>
              <a:gd name="connsiteY7" fmla="*/ 326231 h 509587"/>
              <a:gd name="connsiteX8" fmla="*/ 40481 w 219075"/>
              <a:gd name="connsiteY8" fmla="*/ 321468 h 509587"/>
              <a:gd name="connsiteX9" fmla="*/ 50006 w 219075"/>
              <a:gd name="connsiteY9" fmla="*/ 307181 h 509587"/>
              <a:gd name="connsiteX10" fmla="*/ 54769 w 219075"/>
              <a:gd name="connsiteY10" fmla="*/ 300037 h 509587"/>
              <a:gd name="connsiteX11" fmla="*/ 71438 w 219075"/>
              <a:gd name="connsiteY11" fmla="*/ 288131 h 509587"/>
              <a:gd name="connsiteX12" fmla="*/ 83344 w 219075"/>
              <a:gd name="connsiteY12" fmla="*/ 276225 h 509587"/>
              <a:gd name="connsiteX13" fmla="*/ 104775 w 219075"/>
              <a:gd name="connsiteY13" fmla="*/ 266700 h 509587"/>
              <a:gd name="connsiteX14" fmla="*/ 116681 w 219075"/>
              <a:gd name="connsiteY14" fmla="*/ 252412 h 509587"/>
              <a:gd name="connsiteX15" fmla="*/ 121444 w 219075"/>
              <a:gd name="connsiteY15" fmla="*/ 238125 h 509587"/>
              <a:gd name="connsiteX16" fmla="*/ 128588 w 219075"/>
              <a:gd name="connsiteY16" fmla="*/ 223837 h 509587"/>
              <a:gd name="connsiteX17" fmla="*/ 135731 w 219075"/>
              <a:gd name="connsiteY17" fmla="*/ 190500 h 509587"/>
              <a:gd name="connsiteX18" fmla="*/ 140494 w 219075"/>
              <a:gd name="connsiteY18" fmla="*/ 171450 h 509587"/>
              <a:gd name="connsiteX19" fmla="*/ 142875 w 219075"/>
              <a:gd name="connsiteY19" fmla="*/ 161925 h 509587"/>
              <a:gd name="connsiteX20" fmla="*/ 145256 w 219075"/>
              <a:gd name="connsiteY20" fmla="*/ 154781 h 509587"/>
              <a:gd name="connsiteX21" fmla="*/ 152400 w 219075"/>
              <a:gd name="connsiteY21" fmla="*/ 123825 h 509587"/>
              <a:gd name="connsiteX22" fmla="*/ 161925 w 219075"/>
              <a:gd name="connsiteY22" fmla="*/ 109537 h 509587"/>
              <a:gd name="connsiteX23" fmla="*/ 169069 w 219075"/>
              <a:gd name="connsiteY23" fmla="*/ 95250 h 509587"/>
              <a:gd name="connsiteX24" fmla="*/ 178594 w 219075"/>
              <a:gd name="connsiteY24" fmla="*/ 71437 h 509587"/>
              <a:gd name="connsiteX25" fmla="*/ 188119 w 219075"/>
              <a:gd name="connsiteY25" fmla="*/ 57150 h 509587"/>
              <a:gd name="connsiteX26" fmla="*/ 197644 w 219075"/>
              <a:gd name="connsiteY26" fmla="*/ 40481 h 509587"/>
              <a:gd name="connsiteX27" fmla="*/ 200025 w 219075"/>
              <a:gd name="connsiteY27" fmla="*/ 33337 h 509587"/>
              <a:gd name="connsiteX28" fmla="*/ 207169 w 219075"/>
              <a:gd name="connsiteY28" fmla="*/ 28575 h 509587"/>
              <a:gd name="connsiteX29" fmla="*/ 211931 w 219075"/>
              <a:gd name="connsiteY29" fmla="*/ 14287 h 509587"/>
              <a:gd name="connsiteX30" fmla="*/ 214313 w 219075"/>
              <a:gd name="connsiteY30" fmla="*/ 7143 h 509587"/>
              <a:gd name="connsiteX31" fmla="*/ 219075 w 219075"/>
              <a:gd name="connsiteY31"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075" h="509587">
                <a:moveTo>
                  <a:pt x="0" y="509587"/>
                </a:moveTo>
                <a:cubicBezTo>
                  <a:pt x="5183" y="483671"/>
                  <a:pt x="394" y="510211"/>
                  <a:pt x="4763" y="464343"/>
                </a:cubicBezTo>
                <a:cubicBezTo>
                  <a:pt x="6076" y="450560"/>
                  <a:pt x="6676" y="449549"/>
                  <a:pt x="9525" y="438150"/>
                </a:cubicBezTo>
                <a:cubicBezTo>
                  <a:pt x="10634" y="411532"/>
                  <a:pt x="8472" y="392356"/>
                  <a:pt x="14288" y="369093"/>
                </a:cubicBezTo>
                <a:cubicBezTo>
                  <a:pt x="14897" y="366658"/>
                  <a:pt x="15547" y="364195"/>
                  <a:pt x="16669" y="361950"/>
                </a:cubicBezTo>
                <a:cubicBezTo>
                  <a:pt x="17949" y="359390"/>
                  <a:pt x="20269" y="357421"/>
                  <a:pt x="21431" y="354806"/>
                </a:cubicBezTo>
                <a:cubicBezTo>
                  <a:pt x="23470" y="350218"/>
                  <a:pt x="24606" y="345281"/>
                  <a:pt x="26194" y="340518"/>
                </a:cubicBezTo>
                <a:cubicBezTo>
                  <a:pt x="28131" y="334707"/>
                  <a:pt x="28721" y="330848"/>
                  <a:pt x="33338" y="326231"/>
                </a:cubicBezTo>
                <a:cubicBezTo>
                  <a:pt x="35362" y="324207"/>
                  <a:pt x="38100" y="323056"/>
                  <a:pt x="40481" y="321468"/>
                </a:cubicBezTo>
                <a:lnTo>
                  <a:pt x="50006" y="307181"/>
                </a:lnTo>
                <a:cubicBezTo>
                  <a:pt x="51594" y="304800"/>
                  <a:pt x="52479" y="301754"/>
                  <a:pt x="54769" y="300037"/>
                </a:cubicBezTo>
                <a:cubicBezTo>
                  <a:pt x="66583" y="291176"/>
                  <a:pt x="60992" y="295094"/>
                  <a:pt x="71438" y="288131"/>
                </a:cubicBezTo>
                <a:cubicBezTo>
                  <a:pt x="75783" y="281612"/>
                  <a:pt x="75823" y="279568"/>
                  <a:pt x="83344" y="276225"/>
                </a:cubicBezTo>
                <a:cubicBezTo>
                  <a:pt x="96688" y="270294"/>
                  <a:pt x="95539" y="274396"/>
                  <a:pt x="104775" y="266700"/>
                </a:cubicBezTo>
                <a:cubicBezTo>
                  <a:pt x="108735" y="263400"/>
                  <a:pt x="114477" y="257372"/>
                  <a:pt x="116681" y="252412"/>
                </a:cubicBezTo>
                <a:cubicBezTo>
                  <a:pt x="118720" y="247825"/>
                  <a:pt x="118660" y="242302"/>
                  <a:pt x="121444" y="238125"/>
                </a:cubicBezTo>
                <a:cubicBezTo>
                  <a:pt x="127598" y="228892"/>
                  <a:pt x="125301" y="233696"/>
                  <a:pt x="128588" y="223837"/>
                </a:cubicBezTo>
                <a:cubicBezTo>
                  <a:pt x="133752" y="182520"/>
                  <a:pt x="127251" y="224418"/>
                  <a:pt x="135731" y="190500"/>
                </a:cubicBezTo>
                <a:lnTo>
                  <a:pt x="140494" y="171450"/>
                </a:lnTo>
                <a:cubicBezTo>
                  <a:pt x="141288" y="168275"/>
                  <a:pt x="141840" y="165030"/>
                  <a:pt x="142875" y="161925"/>
                </a:cubicBezTo>
                <a:lnTo>
                  <a:pt x="145256" y="154781"/>
                </a:lnTo>
                <a:cubicBezTo>
                  <a:pt x="146354" y="147099"/>
                  <a:pt x="147647" y="130955"/>
                  <a:pt x="152400" y="123825"/>
                </a:cubicBezTo>
                <a:cubicBezTo>
                  <a:pt x="155575" y="119062"/>
                  <a:pt x="160115" y="114967"/>
                  <a:pt x="161925" y="109537"/>
                </a:cubicBezTo>
                <a:cubicBezTo>
                  <a:pt x="165211" y="99678"/>
                  <a:pt x="162913" y="104481"/>
                  <a:pt x="169069" y="95250"/>
                </a:cubicBezTo>
                <a:cubicBezTo>
                  <a:pt x="172477" y="85023"/>
                  <a:pt x="173336" y="80199"/>
                  <a:pt x="178594" y="71437"/>
                </a:cubicBezTo>
                <a:cubicBezTo>
                  <a:pt x="181539" y="66529"/>
                  <a:pt x="185560" y="62270"/>
                  <a:pt x="188119" y="57150"/>
                </a:cubicBezTo>
                <a:cubicBezTo>
                  <a:pt x="194161" y="45065"/>
                  <a:pt x="190912" y="50578"/>
                  <a:pt x="197644" y="40481"/>
                </a:cubicBezTo>
                <a:cubicBezTo>
                  <a:pt x="198438" y="38100"/>
                  <a:pt x="198457" y="35297"/>
                  <a:pt x="200025" y="33337"/>
                </a:cubicBezTo>
                <a:cubicBezTo>
                  <a:pt x="201813" y="31102"/>
                  <a:pt x="205652" y="31002"/>
                  <a:pt x="207169" y="28575"/>
                </a:cubicBezTo>
                <a:cubicBezTo>
                  <a:pt x="209830" y="24318"/>
                  <a:pt x="210343" y="19050"/>
                  <a:pt x="211931" y="14287"/>
                </a:cubicBezTo>
                <a:cubicBezTo>
                  <a:pt x="212725" y="11906"/>
                  <a:pt x="212921" y="9232"/>
                  <a:pt x="214313" y="7143"/>
                </a:cubicBezTo>
                <a:lnTo>
                  <a:pt x="21907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flipH="1">
            <a:off x="7197053" y="507557"/>
            <a:ext cx="536026" cy="4445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719918" y="-1651259"/>
            <a:ext cx="2638943" cy="1540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757929" y="-1468160"/>
            <a:ext cx="3186926" cy="935279"/>
          </a:xfrm>
          <a:prstGeom prst="rect">
            <a:avLst/>
          </a:prstGeom>
          <a:solidFill>
            <a:schemeClr val="bg1"/>
          </a:solidFill>
        </p:spPr>
        <p:txBody>
          <a:bodyPr wrap="square" rtlCol="0">
            <a:spAutoFit/>
          </a:bodyPr>
          <a:lstStyle/>
          <a:p>
            <a:pPr algn="ctr"/>
            <a:r>
              <a:rPr lang="en-US" sz="1200" dirty="0" smtClean="0"/>
              <a:t>Simplified Bedrock Geology of New Hampshire</a:t>
            </a:r>
          </a:p>
          <a:p>
            <a:pPr algn="ctr"/>
            <a:r>
              <a:rPr lang="en-US" sz="1200" dirty="0"/>
              <a:t>a</a:t>
            </a:r>
            <a:r>
              <a:rPr lang="en-US" sz="1200" dirty="0" smtClean="0"/>
              <a:t>fter Lyons et al., 1997</a:t>
            </a:r>
            <a:endParaRPr lang="en-US" sz="1200" dirty="0"/>
          </a:p>
        </p:txBody>
      </p:sp>
    </p:spTree>
    <p:extLst>
      <p:ext uri="{BB962C8B-B14F-4D97-AF65-F5344CB8AC3E}">
        <p14:creationId xmlns:p14="http://schemas.microsoft.com/office/powerpoint/2010/main" val="15254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9" y="-3490031"/>
            <a:ext cx="5982138" cy="10246513"/>
          </a:xfrm>
          <a:prstGeom prst="rect">
            <a:avLst/>
          </a:prstGeom>
        </p:spPr>
      </p:pic>
      <p:grpSp>
        <p:nvGrpSpPr>
          <p:cNvPr id="164" name="Group 163"/>
          <p:cNvGrpSpPr/>
          <p:nvPr/>
        </p:nvGrpSpPr>
        <p:grpSpPr>
          <a:xfrm>
            <a:off x="5740445" y="-4289001"/>
            <a:ext cx="5793464" cy="10970355"/>
            <a:chOff x="5637665" y="-4195482"/>
            <a:chExt cx="6666394" cy="10842389"/>
          </a:xfrm>
        </p:grpSpPr>
        <p:grpSp>
          <p:nvGrpSpPr>
            <p:cNvPr id="75" name="Group 74"/>
            <p:cNvGrpSpPr/>
            <p:nvPr/>
          </p:nvGrpSpPr>
          <p:grpSpPr>
            <a:xfrm>
              <a:off x="5859419" y="-4195482"/>
              <a:ext cx="6444640" cy="10842389"/>
              <a:chOff x="4260174" y="-22834"/>
              <a:chExt cx="3636422" cy="6858000"/>
            </a:xfrm>
          </p:grpSpPr>
          <p:grpSp>
            <p:nvGrpSpPr>
              <p:cNvPr id="78" name="Group 77"/>
              <p:cNvGrpSpPr/>
              <p:nvPr/>
            </p:nvGrpSpPr>
            <p:grpSpPr>
              <a:xfrm>
                <a:off x="4260174" y="-22834"/>
                <a:ext cx="3636422" cy="6858000"/>
                <a:chOff x="4260170" y="-22834"/>
                <a:chExt cx="3636417" cy="6858000"/>
              </a:xfrm>
            </p:grpSpPr>
            <p:grpSp>
              <p:nvGrpSpPr>
                <p:cNvPr id="83" name="Group 82"/>
                <p:cNvGrpSpPr/>
                <p:nvPr/>
              </p:nvGrpSpPr>
              <p:grpSpPr>
                <a:xfrm>
                  <a:off x="4260170" y="-22834"/>
                  <a:ext cx="3636417" cy="6858000"/>
                  <a:chOff x="4260170" y="-22834"/>
                  <a:chExt cx="3636417" cy="6858000"/>
                </a:xfrm>
              </p:grpSpPr>
              <p:grpSp>
                <p:nvGrpSpPr>
                  <p:cNvPr id="86" name="Group 85"/>
                  <p:cNvGrpSpPr/>
                  <p:nvPr/>
                </p:nvGrpSpPr>
                <p:grpSpPr>
                  <a:xfrm>
                    <a:off x="4260170" y="-22834"/>
                    <a:ext cx="3636417" cy="6858000"/>
                    <a:chOff x="4260170" y="-22834"/>
                    <a:chExt cx="3636417" cy="6858000"/>
                  </a:xfrm>
                </p:grpSpPr>
                <p:grpSp>
                  <p:nvGrpSpPr>
                    <p:cNvPr id="90" name="Group 89"/>
                    <p:cNvGrpSpPr/>
                    <p:nvPr/>
                  </p:nvGrpSpPr>
                  <p:grpSpPr>
                    <a:xfrm>
                      <a:off x="4260170" y="-22834"/>
                      <a:ext cx="3636417" cy="6858000"/>
                      <a:chOff x="4260170" y="-22834"/>
                      <a:chExt cx="3636417" cy="6858000"/>
                    </a:xfrm>
                  </p:grpSpPr>
                  <p:grpSp>
                    <p:nvGrpSpPr>
                      <p:cNvPr id="92" name="Group 91"/>
                      <p:cNvGrpSpPr/>
                      <p:nvPr/>
                    </p:nvGrpSpPr>
                    <p:grpSpPr>
                      <a:xfrm>
                        <a:off x="4260170" y="-22834"/>
                        <a:ext cx="3636417" cy="6858000"/>
                        <a:chOff x="4260170" y="-22834"/>
                        <a:chExt cx="3636417" cy="6858000"/>
                      </a:xfrm>
                    </p:grpSpPr>
                    <p:grpSp>
                      <p:nvGrpSpPr>
                        <p:cNvPr id="97" name="Group 96"/>
                        <p:cNvGrpSpPr/>
                        <p:nvPr/>
                      </p:nvGrpSpPr>
                      <p:grpSpPr>
                        <a:xfrm>
                          <a:off x="4260170" y="-22834"/>
                          <a:ext cx="3636417" cy="6858000"/>
                          <a:chOff x="4258741" y="-22834"/>
                          <a:chExt cx="3636417" cy="6858000"/>
                        </a:xfrm>
                      </p:grpSpPr>
                      <p:grpSp>
                        <p:nvGrpSpPr>
                          <p:cNvPr id="99" name="Group 98"/>
                          <p:cNvGrpSpPr/>
                          <p:nvPr/>
                        </p:nvGrpSpPr>
                        <p:grpSpPr>
                          <a:xfrm>
                            <a:off x="4258741" y="-22834"/>
                            <a:ext cx="3636417" cy="6858000"/>
                            <a:chOff x="4258741" y="-22834"/>
                            <a:chExt cx="3636417" cy="6858000"/>
                          </a:xfrm>
                        </p:grpSpPr>
                        <p:grpSp>
                          <p:nvGrpSpPr>
                            <p:cNvPr id="103" name="Group 102"/>
                            <p:cNvGrpSpPr/>
                            <p:nvPr/>
                          </p:nvGrpSpPr>
                          <p:grpSpPr>
                            <a:xfrm>
                              <a:off x="4258741" y="-22834"/>
                              <a:ext cx="3636417" cy="6858000"/>
                              <a:chOff x="4258741" y="-22834"/>
                              <a:chExt cx="3636417" cy="6858000"/>
                            </a:xfrm>
                          </p:grpSpPr>
                          <p:grpSp>
                            <p:nvGrpSpPr>
                              <p:cNvPr id="108" name="Group 107"/>
                              <p:cNvGrpSpPr/>
                              <p:nvPr/>
                            </p:nvGrpSpPr>
                            <p:grpSpPr>
                              <a:xfrm>
                                <a:off x="4258741" y="-22834"/>
                                <a:ext cx="3636417" cy="6858000"/>
                                <a:chOff x="4258741" y="-22834"/>
                                <a:chExt cx="3636417" cy="6858000"/>
                              </a:xfrm>
                            </p:grpSpPr>
                            <p:grpSp>
                              <p:nvGrpSpPr>
                                <p:cNvPr id="111" name="Group 110"/>
                                <p:cNvGrpSpPr/>
                                <p:nvPr/>
                              </p:nvGrpSpPr>
                              <p:grpSpPr>
                                <a:xfrm>
                                  <a:off x="4258741" y="-22834"/>
                                  <a:ext cx="3636417" cy="6858000"/>
                                  <a:chOff x="4258741" y="-22834"/>
                                  <a:chExt cx="3636417" cy="6858000"/>
                                </a:xfrm>
                              </p:grpSpPr>
                              <p:grpSp>
                                <p:nvGrpSpPr>
                                  <p:cNvPr id="123" name="Group 122"/>
                                  <p:cNvGrpSpPr/>
                                  <p:nvPr/>
                                </p:nvGrpSpPr>
                                <p:grpSpPr>
                                  <a:xfrm>
                                    <a:off x="4258741" y="-22834"/>
                                    <a:ext cx="3636417" cy="6858000"/>
                                    <a:chOff x="4258741" y="-22834"/>
                                    <a:chExt cx="3636417" cy="6858000"/>
                                  </a:xfrm>
                                </p:grpSpPr>
                                <p:grpSp>
                                  <p:nvGrpSpPr>
                                    <p:cNvPr id="125" name="Group 124"/>
                                    <p:cNvGrpSpPr/>
                                    <p:nvPr/>
                                  </p:nvGrpSpPr>
                                  <p:grpSpPr>
                                    <a:xfrm>
                                      <a:off x="4258741" y="-22834"/>
                                      <a:ext cx="3636417" cy="6858000"/>
                                      <a:chOff x="4258741" y="-22834"/>
                                      <a:chExt cx="3636417" cy="6858000"/>
                                    </a:xfrm>
                                  </p:grpSpPr>
                                  <p:grpSp>
                                    <p:nvGrpSpPr>
                                      <p:cNvPr id="127" name="Group 126"/>
                                      <p:cNvGrpSpPr/>
                                      <p:nvPr/>
                                    </p:nvGrpSpPr>
                                    <p:grpSpPr>
                                      <a:xfrm>
                                        <a:off x="4258741" y="-22834"/>
                                        <a:ext cx="3636417" cy="6858000"/>
                                        <a:chOff x="4258741" y="-22834"/>
                                        <a:chExt cx="3636417" cy="6858000"/>
                                      </a:xfrm>
                                    </p:grpSpPr>
                                    <p:grpSp>
                                      <p:nvGrpSpPr>
                                        <p:cNvPr id="129" name="Group 128"/>
                                        <p:cNvGrpSpPr/>
                                        <p:nvPr/>
                                      </p:nvGrpSpPr>
                                      <p:grpSpPr>
                                        <a:xfrm>
                                          <a:off x="4258741" y="-22834"/>
                                          <a:ext cx="3636417" cy="6858000"/>
                                          <a:chOff x="4258741" y="-22834"/>
                                          <a:chExt cx="3636417" cy="6858000"/>
                                        </a:xfrm>
                                      </p:grpSpPr>
                                      <p:grpSp>
                                        <p:nvGrpSpPr>
                                          <p:cNvPr id="131" name="Group 130"/>
                                          <p:cNvGrpSpPr/>
                                          <p:nvPr/>
                                        </p:nvGrpSpPr>
                                        <p:grpSpPr>
                                          <a:xfrm>
                                            <a:off x="4258741" y="-22834"/>
                                            <a:ext cx="3636417" cy="6858000"/>
                                            <a:chOff x="4277791" y="-8546"/>
                                            <a:chExt cx="3636417" cy="6858000"/>
                                          </a:xfrm>
                                        </p:grpSpPr>
                                        <p:grpSp>
                                          <p:nvGrpSpPr>
                                            <p:cNvPr id="133" name="Group 132"/>
                                            <p:cNvGrpSpPr/>
                                            <p:nvPr/>
                                          </p:nvGrpSpPr>
                                          <p:grpSpPr>
                                            <a:xfrm>
                                              <a:off x="4277791" y="-8546"/>
                                              <a:ext cx="3636417" cy="6858000"/>
                                              <a:chOff x="4277791" y="-8546"/>
                                              <a:chExt cx="3636417" cy="6858000"/>
                                            </a:xfrm>
                                          </p:grpSpPr>
                                          <p:grpSp>
                                            <p:nvGrpSpPr>
                                              <p:cNvPr id="135" name="Group 134"/>
                                              <p:cNvGrpSpPr/>
                                              <p:nvPr/>
                                            </p:nvGrpSpPr>
                                            <p:grpSpPr>
                                              <a:xfrm>
                                                <a:off x="4277791" y="-8546"/>
                                                <a:ext cx="3636417" cy="6858000"/>
                                                <a:chOff x="4277791" y="-8546"/>
                                                <a:chExt cx="3636417" cy="6858000"/>
                                              </a:xfrm>
                                            </p:grpSpPr>
                                            <p:grpSp>
                                              <p:nvGrpSpPr>
                                                <p:cNvPr id="137" name="Group 136"/>
                                                <p:cNvGrpSpPr/>
                                                <p:nvPr/>
                                              </p:nvGrpSpPr>
                                              <p:grpSpPr>
                                                <a:xfrm>
                                                  <a:off x="4277791" y="-8546"/>
                                                  <a:ext cx="3636417" cy="6858000"/>
                                                  <a:chOff x="4277791" y="-8546"/>
                                                  <a:chExt cx="3636417" cy="6858000"/>
                                                </a:xfrm>
                                              </p:grpSpPr>
                                              <p:grpSp>
                                                <p:nvGrpSpPr>
                                                  <p:cNvPr id="139" name="Group 138"/>
                                                  <p:cNvGrpSpPr/>
                                                  <p:nvPr/>
                                                </p:nvGrpSpPr>
                                                <p:grpSpPr>
                                                  <a:xfrm>
                                                    <a:off x="4277791" y="-8546"/>
                                                    <a:ext cx="3636417" cy="6858000"/>
                                                    <a:chOff x="4277791" y="-8546"/>
                                                    <a:chExt cx="3636417" cy="6858000"/>
                                                  </a:xfrm>
                                                </p:grpSpPr>
                                                <p:pic>
                                                  <p:nvPicPr>
                                                    <p:cNvPr id="141" name="Picture 1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noFill/>
                                                    <a:ln>
                                                      <a:noFill/>
                                                    </a:ln>
                                                  </p:spPr>
                                                </p:pic>
                                                <p:sp>
                                                  <p:nvSpPr>
                                                    <p:cNvPr id="142" name="Rectangle 141"/>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0" name="Freeform 139"/>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8" name="Freeform 137"/>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Freeform 135"/>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Freeform 133"/>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2" name="Freeform 131"/>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0" name="Freeform 129"/>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8" name="Freeform 127"/>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6" name="Rectangle 125"/>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4" name="Freeform 123"/>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2" name="Isosceles Triangle 111"/>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Isosceles Triangle 114"/>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Isosceles Triangle 115"/>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Isosceles Triangle 119"/>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Isosceles Triangle 120"/>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Isosceles Triangle 121"/>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9" name="Isosceles Triangle 108"/>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Isosceles Triangle 109"/>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Isosceles Triangle 103"/>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Isosceles Triangle 104"/>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Isosceles Triangle 105"/>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Isosceles Triangle 106"/>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0" name="Isosceles Triangle 99"/>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Isosceles Triangle 100"/>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Isosceles Triangle 101"/>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8" name="Freeform 97"/>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Isosceles Triangle 92"/>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Isosceles Triangle 93"/>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Isosceles Triangle 94"/>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Isosceles Triangle 95"/>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Isosceles Triangle 90"/>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7" name="Isosceles Triangle 86"/>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Isosceles Triangle 87"/>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Isosceles Triangle 88"/>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Freeform 83"/>
                <p:cNvSpPr/>
                <p:nvPr/>
              </p:nvSpPr>
              <p:spPr>
                <a:xfrm>
                  <a:off x="4755356" y="4883944"/>
                  <a:ext cx="102394" cy="147637"/>
                </a:xfrm>
                <a:custGeom>
                  <a:avLst/>
                  <a:gdLst>
                    <a:gd name="connsiteX0" fmla="*/ 42863 w 102394"/>
                    <a:gd name="connsiteY0" fmla="*/ 0 h 147637"/>
                    <a:gd name="connsiteX1" fmla="*/ 0 w 102394"/>
                    <a:gd name="connsiteY1" fmla="*/ 121444 h 147637"/>
                    <a:gd name="connsiteX2" fmla="*/ 54769 w 102394"/>
                    <a:gd name="connsiteY2" fmla="*/ 147637 h 147637"/>
                    <a:gd name="connsiteX3" fmla="*/ 102394 w 102394"/>
                    <a:gd name="connsiteY3" fmla="*/ 30956 h 147637"/>
                    <a:gd name="connsiteX4" fmla="*/ 42863 w 102394"/>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4" h="147637">
                      <a:moveTo>
                        <a:pt x="42863" y="0"/>
                      </a:moveTo>
                      <a:lnTo>
                        <a:pt x="0" y="121444"/>
                      </a:lnTo>
                      <a:lnTo>
                        <a:pt x="54769" y="147637"/>
                      </a:lnTo>
                      <a:lnTo>
                        <a:pt x="102394" y="30956"/>
                      </a:lnTo>
                      <a:lnTo>
                        <a:pt x="42863" y="0"/>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reeform 84"/>
                <p:cNvSpPr/>
                <p:nvPr/>
              </p:nvSpPr>
              <p:spPr>
                <a:xfrm>
                  <a:off x="4864894" y="3640931"/>
                  <a:ext cx="388144" cy="1131094"/>
                </a:xfrm>
                <a:custGeom>
                  <a:avLst/>
                  <a:gdLst>
                    <a:gd name="connsiteX0" fmla="*/ 0 w 388144"/>
                    <a:gd name="connsiteY0" fmla="*/ 1078707 h 1131094"/>
                    <a:gd name="connsiteX1" fmla="*/ 109537 w 388144"/>
                    <a:gd name="connsiteY1" fmla="*/ 871538 h 1131094"/>
                    <a:gd name="connsiteX2" fmla="*/ 150019 w 388144"/>
                    <a:gd name="connsiteY2" fmla="*/ 735807 h 1131094"/>
                    <a:gd name="connsiteX3" fmla="*/ 150019 w 388144"/>
                    <a:gd name="connsiteY3" fmla="*/ 545307 h 1131094"/>
                    <a:gd name="connsiteX4" fmla="*/ 176212 w 388144"/>
                    <a:gd name="connsiteY4" fmla="*/ 485775 h 1131094"/>
                    <a:gd name="connsiteX5" fmla="*/ 200025 w 388144"/>
                    <a:gd name="connsiteY5" fmla="*/ 435769 h 1131094"/>
                    <a:gd name="connsiteX6" fmla="*/ 216694 w 388144"/>
                    <a:gd name="connsiteY6" fmla="*/ 311944 h 1131094"/>
                    <a:gd name="connsiteX7" fmla="*/ 250031 w 388144"/>
                    <a:gd name="connsiteY7" fmla="*/ 157163 h 1131094"/>
                    <a:gd name="connsiteX8" fmla="*/ 328612 w 388144"/>
                    <a:gd name="connsiteY8" fmla="*/ 0 h 1131094"/>
                    <a:gd name="connsiteX9" fmla="*/ 385762 w 388144"/>
                    <a:gd name="connsiteY9" fmla="*/ 7144 h 1131094"/>
                    <a:gd name="connsiteX10" fmla="*/ 388144 w 388144"/>
                    <a:gd name="connsiteY10" fmla="*/ 54769 h 1131094"/>
                    <a:gd name="connsiteX11" fmla="*/ 350044 w 388144"/>
                    <a:gd name="connsiteY11" fmla="*/ 152400 h 1131094"/>
                    <a:gd name="connsiteX12" fmla="*/ 314325 w 388144"/>
                    <a:gd name="connsiteY12" fmla="*/ 252413 h 1131094"/>
                    <a:gd name="connsiteX13" fmla="*/ 307181 w 388144"/>
                    <a:gd name="connsiteY13" fmla="*/ 345282 h 1131094"/>
                    <a:gd name="connsiteX14" fmla="*/ 278606 w 388144"/>
                    <a:gd name="connsiteY14" fmla="*/ 390525 h 1131094"/>
                    <a:gd name="connsiteX15" fmla="*/ 257175 w 388144"/>
                    <a:gd name="connsiteY15" fmla="*/ 492919 h 1131094"/>
                    <a:gd name="connsiteX16" fmla="*/ 252412 w 388144"/>
                    <a:gd name="connsiteY16" fmla="*/ 716757 h 1131094"/>
                    <a:gd name="connsiteX17" fmla="*/ 202406 w 388144"/>
                    <a:gd name="connsiteY17" fmla="*/ 895350 h 1131094"/>
                    <a:gd name="connsiteX18" fmla="*/ 147637 w 388144"/>
                    <a:gd name="connsiteY18" fmla="*/ 1014413 h 1131094"/>
                    <a:gd name="connsiteX19" fmla="*/ 71437 w 388144"/>
                    <a:gd name="connsiteY19" fmla="*/ 1131094 h 1131094"/>
                    <a:gd name="connsiteX20" fmla="*/ 0 w 388144"/>
                    <a:gd name="connsiteY20" fmla="*/ 1078707 h 113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144" h="1131094">
                      <a:moveTo>
                        <a:pt x="0" y="1078707"/>
                      </a:moveTo>
                      <a:lnTo>
                        <a:pt x="109537" y="871538"/>
                      </a:lnTo>
                      <a:lnTo>
                        <a:pt x="150019" y="735807"/>
                      </a:lnTo>
                      <a:lnTo>
                        <a:pt x="150019" y="545307"/>
                      </a:lnTo>
                      <a:lnTo>
                        <a:pt x="176212" y="485775"/>
                      </a:lnTo>
                      <a:lnTo>
                        <a:pt x="200025" y="435769"/>
                      </a:lnTo>
                      <a:lnTo>
                        <a:pt x="216694" y="311944"/>
                      </a:lnTo>
                      <a:lnTo>
                        <a:pt x="250031" y="157163"/>
                      </a:lnTo>
                      <a:lnTo>
                        <a:pt x="328612" y="0"/>
                      </a:lnTo>
                      <a:lnTo>
                        <a:pt x="385762" y="7144"/>
                      </a:lnTo>
                      <a:lnTo>
                        <a:pt x="388144" y="54769"/>
                      </a:lnTo>
                      <a:lnTo>
                        <a:pt x="350044" y="152400"/>
                      </a:lnTo>
                      <a:lnTo>
                        <a:pt x="314325" y="252413"/>
                      </a:lnTo>
                      <a:lnTo>
                        <a:pt x="307181" y="345282"/>
                      </a:lnTo>
                      <a:lnTo>
                        <a:pt x="278606" y="390525"/>
                      </a:lnTo>
                      <a:lnTo>
                        <a:pt x="257175" y="492919"/>
                      </a:lnTo>
                      <a:lnTo>
                        <a:pt x="252412" y="716757"/>
                      </a:lnTo>
                      <a:lnTo>
                        <a:pt x="202406" y="895350"/>
                      </a:lnTo>
                      <a:lnTo>
                        <a:pt x="147637" y="1014413"/>
                      </a:lnTo>
                      <a:lnTo>
                        <a:pt x="71437" y="1131094"/>
                      </a:lnTo>
                      <a:lnTo>
                        <a:pt x="0" y="1078707"/>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9" name="Straight Connector 78"/>
              <p:cNvCxnSpPr/>
              <p:nvPr/>
            </p:nvCxnSpPr>
            <p:spPr>
              <a:xfrm flipV="1">
                <a:off x="4602008" y="4148138"/>
                <a:ext cx="486727" cy="1214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Freeform 79"/>
              <p:cNvSpPr/>
              <p:nvPr/>
            </p:nvSpPr>
            <p:spPr>
              <a:xfrm>
                <a:off x="5083970" y="3390900"/>
                <a:ext cx="323850" cy="766763"/>
              </a:xfrm>
              <a:custGeom>
                <a:avLst/>
                <a:gdLst>
                  <a:gd name="connsiteX0" fmla="*/ 0 w 323850"/>
                  <a:gd name="connsiteY0" fmla="*/ 766763 h 766763"/>
                  <a:gd name="connsiteX1" fmla="*/ 2381 w 323850"/>
                  <a:gd name="connsiteY1" fmla="*/ 740569 h 766763"/>
                  <a:gd name="connsiteX2" fmla="*/ 7144 w 323850"/>
                  <a:gd name="connsiteY2" fmla="*/ 731044 h 766763"/>
                  <a:gd name="connsiteX3" fmla="*/ 9525 w 323850"/>
                  <a:gd name="connsiteY3" fmla="*/ 723900 h 766763"/>
                  <a:gd name="connsiteX4" fmla="*/ 9525 w 323850"/>
                  <a:gd name="connsiteY4" fmla="*/ 676275 h 766763"/>
                  <a:gd name="connsiteX5" fmla="*/ 11906 w 323850"/>
                  <a:gd name="connsiteY5" fmla="*/ 638175 h 766763"/>
                  <a:gd name="connsiteX6" fmla="*/ 23812 w 323850"/>
                  <a:gd name="connsiteY6" fmla="*/ 616744 h 766763"/>
                  <a:gd name="connsiteX7" fmla="*/ 26194 w 323850"/>
                  <a:gd name="connsiteY7" fmla="*/ 609600 h 766763"/>
                  <a:gd name="connsiteX8" fmla="*/ 30956 w 323850"/>
                  <a:gd name="connsiteY8" fmla="*/ 602456 h 766763"/>
                  <a:gd name="connsiteX9" fmla="*/ 35719 w 323850"/>
                  <a:gd name="connsiteY9" fmla="*/ 588169 h 766763"/>
                  <a:gd name="connsiteX10" fmla="*/ 50006 w 323850"/>
                  <a:gd name="connsiteY10" fmla="*/ 566738 h 766763"/>
                  <a:gd name="connsiteX11" fmla="*/ 59531 w 323850"/>
                  <a:gd name="connsiteY11" fmla="*/ 552450 h 766763"/>
                  <a:gd name="connsiteX12" fmla="*/ 64294 w 323850"/>
                  <a:gd name="connsiteY12" fmla="*/ 545306 h 766763"/>
                  <a:gd name="connsiteX13" fmla="*/ 73819 w 323850"/>
                  <a:gd name="connsiteY13" fmla="*/ 531019 h 766763"/>
                  <a:gd name="connsiteX14" fmla="*/ 83344 w 323850"/>
                  <a:gd name="connsiteY14" fmla="*/ 516731 h 766763"/>
                  <a:gd name="connsiteX15" fmla="*/ 88106 w 323850"/>
                  <a:gd name="connsiteY15" fmla="*/ 509588 h 766763"/>
                  <a:gd name="connsiteX16" fmla="*/ 90487 w 323850"/>
                  <a:gd name="connsiteY16" fmla="*/ 502444 h 766763"/>
                  <a:gd name="connsiteX17" fmla="*/ 100012 w 323850"/>
                  <a:gd name="connsiteY17" fmla="*/ 488156 h 766763"/>
                  <a:gd name="connsiteX18" fmla="*/ 102394 w 323850"/>
                  <a:gd name="connsiteY18" fmla="*/ 481013 h 766763"/>
                  <a:gd name="connsiteX19" fmla="*/ 107156 w 323850"/>
                  <a:gd name="connsiteY19" fmla="*/ 473869 h 766763"/>
                  <a:gd name="connsiteX20" fmla="*/ 111919 w 323850"/>
                  <a:gd name="connsiteY20" fmla="*/ 459581 h 766763"/>
                  <a:gd name="connsiteX21" fmla="*/ 114300 w 323850"/>
                  <a:gd name="connsiteY21" fmla="*/ 452438 h 766763"/>
                  <a:gd name="connsiteX22" fmla="*/ 123825 w 323850"/>
                  <a:gd name="connsiteY22" fmla="*/ 438150 h 766763"/>
                  <a:gd name="connsiteX23" fmla="*/ 140494 w 323850"/>
                  <a:gd name="connsiteY23" fmla="*/ 414338 h 766763"/>
                  <a:gd name="connsiteX24" fmla="*/ 145256 w 323850"/>
                  <a:gd name="connsiteY24" fmla="*/ 407194 h 766763"/>
                  <a:gd name="connsiteX25" fmla="*/ 150019 w 323850"/>
                  <a:gd name="connsiteY25" fmla="*/ 400050 h 766763"/>
                  <a:gd name="connsiteX26" fmla="*/ 159544 w 323850"/>
                  <a:gd name="connsiteY26" fmla="*/ 371475 h 766763"/>
                  <a:gd name="connsiteX27" fmla="*/ 161925 w 323850"/>
                  <a:gd name="connsiteY27" fmla="*/ 364331 h 766763"/>
                  <a:gd name="connsiteX28" fmla="*/ 164306 w 323850"/>
                  <a:gd name="connsiteY28" fmla="*/ 357188 h 766763"/>
                  <a:gd name="connsiteX29" fmla="*/ 166687 w 323850"/>
                  <a:gd name="connsiteY29" fmla="*/ 345281 h 766763"/>
                  <a:gd name="connsiteX30" fmla="*/ 176212 w 323850"/>
                  <a:gd name="connsiteY30" fmla="*/ 330994 h 766763"/>
                  <a:gd name="connsiteX31" fmla="*/ 188119 w 323850"/>
                  <a:gd name="connsiteY31" fmla="*/ 295275 h 766763"/>
                  <a:gd name="connsiteX32" fmla="*/ 190500 w 323850"/>
                  <a:gd name="connsiteY32" fmla="*/ 288131 h 766763"/>
                  <a:gd name="connsiteX33" fmla="*/ 192881 w 323850"/>
                  <a:gd name="connsiteY33" fmla="*/ 280988 h 766763"/>
                  <a:gd name="connsiteX34" fmla="*/ 195262 w 323850"/>
                  <a:gd name="connsiteY34" fmla="*/ 271463 h 766763"/>
                  <a:gd name="connsiteX35" fmla="*/ 197644 w 323850"/>
                  <a:gd name="connsiteY35" fmla="*/ 264319 h 766763"/>
                  <a:gd name="connsiteX36" fmla="*/ 200025 w 323850"/>
                  <a:gd name="connsiteY36" fmla="*/ 252413 h 766763"/>
                  <a:gd name="connsiteX37" fmla="*/ 202406 w 323850"/>
                  <a:gd name="connsiteY37" fmla="*/ 226219 h 766763"/>
                  <a:gd name="connsiteX38" fmla="*/ 207169 w 323850"/>
                  <a:gd name="connsiteY38" fmla="*/ 200025 h 766763"/>
                  <a:gd name="connsiteX39" fmla="*/ 209550 w 323850"/>
                  <a:gd name="connsiteY39" fmla="*/ 185738 h 766763"/>
                  <a:gd name="connsiteX40" fmla="*/ 214312 w 323850"/>
                  <a:gd name="connsiteY40" fmla="*/ 178594 h 766763"/>
                  <a:gd name="connsiteX41" fmla="*/ 216694 w 323850"/>
                  <a:gd name="connsiteY41" fmla="*/ 171450 h 766763"/>
                  <a:gd name="connsiteX42" fmla="*/ 226219 w 323850"/>
                  <a:gd name="connsiteY42" fmla="*/ 157163 h 766763"/>
                  <a:gd name="connsiteX43" fmla="*/ 230981 w 323850"/>
                  <a:gd name="connsiteY43" fmla="*/ 150019 h 766763"/>
                  <a:gd name="connsiteX44" fmla="*/ 235744 w 323850"/>
                  <a:gd name="connsiteY44" fmla="*/ 135731 h 766763"/>
                  <a:gd name="connsiteX45" fmla="*/ 242887 w 323850"/>
                  <a:gd name="connsiteY45" fmla="*/ 121444 h 766763"/>
                  <a:gd name="connsiteX46" fmla="*/ 250031 w 323850"/>
                  <a:gd name="connsiteY46" fmla="*/ 114300 h 766763"/>
                  <a:gd name="connsiteX47" fmla="*/ 252412 w 323850"/>
                  <a:gd name="connsiteY47" fmla="*/ 107156 h 766763"/>
                  <a:gd name="connsiteX48" fmla="*/ 261937 w 323850"/>
                  <a:gd name="connsiteY48" fmla="*/ 92869 h 766763"/>
                  <a:gd name="connsiteX49" fmla="*/ 264319 w 323850"/>
                  <a:gd name="connsiteY49" fmla="*/ 83344 h 766763"/>
                  <a:gd name="connsiteX50" fmla="*/ 269081 w 323850"/>
                  <a:gd name="connsiteY50" fmla="*/ 76200 h 766763"/>
                  <a:gd name="connsiteX51" fmla="*/ 271462 w 323850"/>
                  <a:gd name="connsiteY51" fmla="*/ 69056 h 766763"/>
                  <a:gd name="connsiteX52" fmla="*/ 276225 w 323850"/>
                  <a:gd name="connsiteY52" fmla="*/ 61913 h 766763"/>
                  <a:gd name="connsiteX53" fmla="*/ 290512 w 323850"/>
                  <a:gd name="connsiteY53" fmla="*/ 38100 h 766763"/>
                  <a:gd name="connsiteX54" fmla="*/ 297656 w 323850"/>
                  <a:gd name="connsiteY54" fmla="*/ 30956 h 766763"/>
                  <a:gd name="connsiteX55" fmla="*/ 309562 w 323850"/>
                  <a:gd name="connsiteY55" fmla="*/ 19050 h 766763"/>
                  <a:gd name="connsiteX56" fmla="*/ 311944 w 323850"/>
                  <a:gd name="connsiteY56" fmla="*/ 11906 h 766763"/>
                  <a:gd name="connsiteX57" fmla="*/ 319087 w 323850"/>
                  <a:gd name="connsiteY57" fmla="*/ 4763 h 766763"/>
                  <a:gd name="connsiteX58" fmla="*/ 323850 w 323850"/>
                  <a:gd name="connsiteY58" fmla="*/ 0 h 76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3850" h="766763">
                    <a:moveTo>
                      <a:pt x="0" y="766763"/>
                    </a:moveTo>
                    <a:cubicBezTo>
                      <a:pt x="794" y="758032"/>
                      <a:pt x="662" y="749166"/>
                      <a:pt x="2381" y="740569"/>
                    </a:cubicBezTo>
                    <a:cubicBezTo>
                      <a:pt x="3077" y="737088"/>
                      <a:pt x="5746" y="734307"/>
                      <a:pt x="7144" y="731044"/>
                    </a:cubicBezTo>
                    <a:cubicBezTo>
                      <a:pt x="8133" y="728737"/>
                      <a:pt x="8731" y="726281"/>
                      <a:pt x="9525" y="723900"/>
                    </a:cubicBezTo>
                    <a:cubicBezTo>
                      <a:pt x="15041" y="679765"/>
                      <a:pt x="9525" y="734529"/>
                      <a:pt x="9525" y="676275"/>
                    </a:cubicBezTo>
                    <a:cubicBezTo>
                      <a:pt x="9525" y="663550"/>
                      <a:pt x="10574" y="650830"/>
                      <a:pt x="11906" y="638175"/>
                    </a:cubicBezTo>
                    <a:cubicBezTo>
                      <a:pt x="13011" y="627678"/>
                      <a:pt x="19931" y="628383"/>
                      <a:pt x="23812" y="616744"/>
                    </a:cubicBezTo>
                    <a:cubicBezTo>
                      <a:pt x="24606" y="614363"/>
                      <a:pt x="25071" y="611845"/>
                      <a:pt x="26194" y="609600"/>
                    </a:cubicBezTo>
                    <a:cubicBezTo>
                      <a:pt x="27474" y="607040"/>
                      <a:pt x="29794" y="605071"/>
                      <a:pt x="30956" y="602456"/>
                    </a:cubicBezTo>
                    <a:cubicBezTo>
                      <a:pt x="32995" y="597869"/>
                      <a:pt x="32934" y="592346"/>
                      <a:pt x="35719" y="588169"/>
                    </a:cubicBezTo>
                    <a:lnTo>
                      <a:pt x="50006" y="566738"/>
                    </a:lnTo>
                    <a:lnTo>
                      <a:pt x="59531" y="552450"/>
                    </a:lnTo>
                    <a:lnTo>
                      <a:pt x="64294" y="545306"/>
                    </a:lnTo>
                    <a:cubicBezTo>
                      <a:pt x="68848" y="531644"/>
                      <a:pt x="63414" y="544398"/>
                      <a:pt x="73819" y="531019"/>
                    </a:cubicBezTo>
                    <a:cubicBezTo>
                      <a:pt x="77333" y="526501"/>
                      <a:pt x="80169" y="521494"/>
                      <a:pt x="83344" y="516731"/>
                    </a:cubicBezTo>
                    <a:lnTo>
                      <a:pt x="88106" y="509588"/>
                    </a:lnTo>
                    <a:cubicBezTo>
                      <a:pt x="88900" y="507207"/>
                      <a:pt x="89268" y="504638"/>
                      <a:pt x="90487" y="502444"/>
                    </a:cubicBezTo>
                    <a:cubicBezTo>
                      <a:pt x="93267" y="497440"/>
                      <a:pt x="98201" y="493586"/>
                      <a:pt x="100012" y="488156"/>
                    </a:cubicBezTo>
                    <a:cubicBezTo>
                      <a:pt x="100806" y="485775"/>
                      <a:pt x="101271" y="483258"/>
                      <a:pt x="102394" y="481013"/>
                    </a:cubicBezTo>
                    <a:cubicBezTo>
                      <a:pt x="103674" y="478453"/>
                      <a:pt x="105994" y="476484"/>
                      <a:pt x="107156" y="473869"/>
                    </a:cubicBezTo>
                    <a:cubicBezTo>
                      <a:pt x="109195" y="469281"/>
                      <a:pt x="110331" y="464344"/>
                      <a:pt x="111919" y="459581"/>
                    </a:cubicBezTo>
                    <a:cubicBezTo>
                      <a:pt x="112713" y="457200"/>
                      <a:pt x="112908" y="454526"/>
                      <a:pt x="114300" y="452438"/>
                    </a:cubicBezTo>
                    <a:cubicBezTo>
                      <a:pt x="117475" y="447675"/>
                      <a:pt x="120391" y="442729"/>
                      <a:pt x="123825" y="438150"/>
                    </a:cubicBezTo>
                    <a:cubicBezTo>
                      <a:pt x="134399" y="424052"/>
                      <a:pt x="128774" y="431919"/>
                      <a:pt x="140494" y="414338"/>
                    </a:cubicBezTo>
                    <a:lnTo>
                      <a:pt x="145256" y="407194"/>
                    </a:lnTo>
                    <a:lnTo>
                      <a:pt x="150019" y="400050"/>
                    </a:lnTo>
                    <a:lnTo>
                      <a:pt x="159544" y="371475"/>
                    </a:lnTo>
                    <a:lnTo>
                      <a:pt x="161925" y="364331"/>
                    </a:lnTo>
                    <a:cubicBezTo>
                      <a:pt x="162719" y="361950"/>
                      <a:pt x="163814" y="359649"/>
                      <a:pt x="164306" y="357188"/>
                    </a:cubicBezTo>
                    <a:cubicBezTo>
                      <a:pt x="165100" y="353219"/>
                      <a:pt x="165012" y="348966"/>
                      <a:pt x="166687" y="345281"/>
                    </a:cubicBezTo>
                    <a:cubicBezTo>
                      <a:pt x="169055" y="340070"/>
                      <a:pt x="174402" y="336424"/>
                      <a:pt x="176212" y="330994"/>
                    </a:cubicBezTo>
                    <a:lnTo>
                      <a:pt x="188119" y="295275"/>
                    </a:lnTo>
                    <a:lnTo>
                      <a:pt x="190500" y="288131"/>
                    </a:lnTo>
                    <a:cubicBezTo>
                      <a:pt x="191294" y="285750"/>
                      <a:pt x="192272" y="283423"/>
                      <a:pt x="192881" y="280988"/>
                    </a:cubicBezTo>
                    <a:cubicBezTo>
                      <a:pt x="193675" y="277813"/>
                      <a:pt x="194363" y="274610"/>
                      <a:pt x="195262" y="271463"/>
                    </a:cubicBezTo>
                    <a:cubicBezTo>
                      <a:pt x="195952" y="269049"/>
                      <a:pt x="197035" y="266754"/>
                      <a:pt x="197644" y="264319"/>
                    </a:cubicBezTo>
                    <a:cubicBezTo>
                      <a:pt x="198626" y="260393"/>
                      <a:pt x="199231" y="256382"/>
                      <a:pt x="200025" y="252413"/>
                    </a:cubicBezTo>
                    <a:cubicBezTo>
                      <a:pt x="200819" y="243682"/>
                      <a:pt x="201382" y="234926"/>
                      <a:pt x="202406" y="226219"/>
                    </a:cubicBezTo>
                    <a:cubicBezTo>
                      <a:pt x="203578" y="216257"/>
                      <a:pt x="205411" y="209693"/>
                      <a:pt x="207169" y="200025"/>
                    </a:cubicBezTo>
                    <a:cubicBezTo>
                      <a:pt x="208033" y="195275"/>
                      <a:pt x="208023" y="190318"/>
                      <a:pt x="209550" y="185738"/>
                    </a:cubicBezTo>
                    <a:cubicBezTo>
                      <a:pt x="210455" y="183023"/>
                      <a:pt x="213032" y="181154"/>
                      <a:pt x="214312" y="178594"/>
                    </a:cubicBezTo>
                    <a:cubicBezTo>
                      <a:pt x="215435" y="176349"/>
                      <a:pt x="215475" y="173644"/>
                      <a:pt x="216694" y="171450"/>
                    </a:cubicBezTo>
                    <a:cubicBezTo>
                      <a:pt x="219474" y="166447"/>
                      <a:pt x="223044" y="161925"/>
                      <a:pt x="226219" y="157163"/>
                    </a:cubicBezTo>
                    <a:cubicBezTo>
                      <a:pt x="227806" y="154782"/>
                      <a:pt x="230076" y="152734"/>
                      <a:pt x="230981" y="150019"/>
                    </a:cubicBezTo>
                    <a:lnTo>
                      <a:pt x="235744" y="135731"/>
                    </a:lnTo>
                    <a:cubicBezTo>
                      <a:pt x="238130" y="128573"/>
                      <a:pt x="237759" y="127598"/>
                      <a:pt x="242887" y="121444"/>
                    </a:cubicBezTo>
                    <a:cubicBezTo>
                      <a:pt x="245043" y="118857"/>
                      <a:pt x="247650" y="116681"/>
                      <a:pt x="250031" y="114300"/>
                    </a:cubicBezTo>
                    <a:cubicBezTo>
                      <a:pt x="250825" y="111919"/>
                      <a:pt x="251193" y="109350"/>
                      <a:pt x="252412" y="107156"/>
                    </a:cubicBezTo>
                    <a:cubicBezTo>
                      <a:pt x="255192" y="102153"/>
                      <a:pt x="261937" y="92869"/>
                      <a:pt x="261937" y="92869"/>
                    </a:cubicBezTo>
                    <a:cubicBezTo>
                      <a:pt x="262731" y="89694"/>
                      <a:pt x="263030" y="86352"/>
                      <a:pt x="264319" y="83344"/>
                    </a:cubicBezTo>
                    <a:cubicBezTo>
                      <a:pt x="265446" y="80714"/>
                      <a:pt x="267801" y="78760"/>
                      <a:pt x="269081" y="76200"/>
                    </a:cubicBezTo>
                    <a:cubicBezTo>
                      <a:pt x="270203" y="73955"/>
                      <a:pt x="270339" y="71301"/>
                      <a:pt x="271462" y="69056"/>
                    </a:cubicBezTo>
                    <a:cubicBezTo>
                      <a:pt x="272742" y="66496"/>
                      <a:pt x="274805" y="64398"/>
                      <a:pt x="276225" y="61913"/>
                    </a:cubicBezTo>
                    <a:cubicBezTo>
                      <a:pt x="281237" y="53142"/>
                      <a:pt x="282742" y="45870"/>
                      <a:pt x="290512" y="38100"/>
                    </a:cubicBezTo>
                    <a:cubicBezTo>
                      <a:pt x="292893" y="35719"/>
                      <a:pt x="295500" y="33543"/>
                      <a:pt x="297656" y="30956"/>
                    </a:cubicBezTo>
                    <a:cubicBezTo>
                      <a:pt x="307578" y="19050"/>
                      <a:pt x="296466" y="27782"/>
                      <a:pt x="309562" y="19050"/>
                    </a:cubicBezTo>
                    <a:cubicBezTo>
                      <a:pt x="310356" y="16669"/>
                      <a:pt x="310552" y="13995"/>
                      <a:pt x="311944" y="11906"/>
                    </a:cubicBezTo>
                    <a:cubicBezTo>
                      <a:pt x="313812" y="9104"/>
                      <a:pt x="316706" y="7144"/>
                      <a:pt x="319087" y="4763"/>
                    </a:cubicBezTo>
                    <a:lnTo>
                      <a:pt x="32385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80"/>
              <p:cNvSpPr/>
              <p:nvPr/>
            </p:nvSpPr>
            <p:spPr>
              <a:xfrm>
                <a:off x="5410199" y="2890838"/>
                <a:ext cx="219075" cy="509587"/>
              </a:xfrm>
              <a:custGeom>
                <a:avLst/>
                <a:gdLst>
                  <a:gd name="connsiteX0" fmla="*/ 0 w 219075"/>
                  <a:gd name="connsiteY0" fmla="*/ 509587 h 509587"/>
                  <a:gd name="connsiteX1" fmla="*/ 4763 w 219075"/>
                  <a:gd name="connsiteY1" fmla="*/ 464343 h 509587"/>
                  <a:gd name="connsiteX2" fmla="*/ 9525 w 219075"/>
                  <a:gd name="connsiteY2" fmla="*/ 438150 h 509587"/>
                  <a:gd name="connsiteX3" fmla="*/ 14288 w 219075"/>
                  <a:gd name="connsiteY3" fmla="*/ 369093 h 509587"/>
                  <a:gd name="connsiteX4" fmla="*/ 16669 w 219075"/>
                  <a:gd name="connsiteY4" fmla="*/ 361950 h 509587"/>
                  <a:gd name="connsiteX5" fmla="*/ 21431 w 219075"/>
                  <a:gd name="connsiteY5" fmla="*/ 354806 h 509587"/>
                  <a:gd name="connsiteX6" fmla="*/ 26194 w 219075"/>
                  <a:gd name="connsiteY6" fmla="*/ 340518 h 509587"/>
                  <a:gd name="connsiteX7" fmla="*/ 33338 w 219075"/>
                  <a:gd name="connsiteY7" fmla="*/ 326231 h 509587"/>
                  <a:gd name="connsiteX8" fmla="*/ 40481 w 219075"/>
                  <a:gd name="connsiteY8" fmla="*/ 321468 h 509587"/>
                  <a:gd name="connsiteX9" fmla="*/ 50006 w 219075"/>
                  <a:gd name="connsiteY9" fmla="*/ 307181 h 509587"/>
                  <a:gd name="connsiteX10" fmla="*/ 54769 w 219075"/>
                  <a:gd name="connsiteY10" fmla="*/ 300037 h 509587"/>
                  <a:gd name="connsiteX11" fmla="*/ 71438 w 219075"/>
                  <a:gd name="connsiteY11" fmla="*/ 288131 h 509587"/>
                  <a:gd name="connsiteX12" fmla="*/ 83344 w 219075"/>
                  <a:gd name="connsiteY12" fmla="*/ 276225 h 509587"/>
                  <a:gd name="connsiteX13" fmla="*/ 104775 w 219075"/>
                  <a:gd name="connsiteY13" fmla="*/ 266700 h 509587"/>
                  <a:gd name="connsiteX14" fmla="*/ 116681 w 219075"/>
                  <a:gd name="connsiteY14" fmla="*/ 252412 h 509587"/>
                  <a:gd name="connsiteX15" fmla="*/ 121444 w 219075"/>
                  <a:gd name="connsiteY15" fmla="*/ 238125 h 509587"/>
                  <a:gd name="connsiteX16" fmla="*/ 128588 w 219075"/>
                  <a:gd name="connsiteY16" fmla="*/ 223837 h 509587"/>
                  <a:gd name="connsiteX17" fmla="*/ 135731 w 219075"/>
                  <a:gd name="connsiteY17" fmla="*/ 190500 h 509587"/>
                  <a:gd name="connsiteX18" fmla="*/ 140494 w 219075"/>
                  <a:gd name="connsiteY18" fmla="*/ 171450 h 509587"/>
                  <a:gd name="connsiteX19" fmla="*/ 142875 w 219075"/>
                  <a:gd name="connsiteY19" fmla="*/ 161925 h 509587"/>
                  <a:gd name="connsiteX20" fmla="*/ 145256 w 219075"/>
                  <a:gd name="connsiteY20" fmla="*/ 154781 h 509587"/>
                  <a:gd name="connsiteX21" fmla="*/ 152400 w 219075"/>
                  <a:gd name="connsiteY21" fmla="*/ 123825 h 509587"/>
                  <a:gd name="connsiteX22" fmla="*/ 161925 w 219075"/>
                  <a:gd name="connsiteY22" fmla="*/ 109537 h 509587"/>
                  <a:gd name="connsiteX23" fmla="*/ 169069 w 219075"/>
                  <a:gd name="connsiteY23" fmla="*/ 95250 h 509587"/>
                  <a:gd name="connsiteX24" fmla="*/ 178594 w 219075"/>
                  <a:gd name="connsiteY24" fmla="*/ 71437 h 509587"/>
                  <a:gd name="connsiteX25" fmla="*/ 188119 w 219075"/>
                  <a:gd name="connsiteY25" fmla="*/ 57150 h 509587"/>
                  <a:gd name="connsiteX26" fmla="*/ 197644 w 219075"/>
                  <a:gd name="connsiteY26" fmla="*/ 40481 h 509587"/>
                  <a:gd name="connsiteX27" fmla="*/ 200025 w 219075"/>
                  <a:gd name="connsiteY27" fmla="*/ 33337 h 509587"/>
                  <a:gd name="connsiteX28" fmla="*/ 207169 w 219075"/>
                  <a:gd name="connsiteY28" fmla="*/ 28575 h 509587"/>
                  <a:gd name="connsiteX29" fmla="*/ 211931 w 219075"/>
                  <a:gd name="connsiteY29" fmla="*/ 14287 h 509587"/>
                  <a:gd name="connsiteX30" fmla="*/ 214313 w 219075"/>
                  <a:gd name="connsiteY30" fmla="*/ 7143 h 509587"/>
                  <a:gd name="connsiteX31" fmla="*/ 219075 w 219075"/>
                  <a:gd name="connsiteY31"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075" h="509587">
                    <a:moveTo>
                      <a:pt x="0" y="509587"/>
                    </a:moveTo>
                    <a:cubicBezTo>
                      <a:pt x="5183" y="483671"/>
                      <a:pt x="394" y="510211"/>
                      <a:pt x="4763" y="464343"/>
                    </a:cubicBezTo>
                    <a:cubicBezTo>
                      <a:pt x="6076" y="450560"/>
                      <a:pt x="6676" y="449549"/>
                      <a:pt x="9525" y="438150"/>
                    </a:cubicBezTo>
                    <a:cubicBezTo>
                      <a:pt x="10634" y="411532"/>
                      <a:pt x="8472" y="392356"/>
                      <a:pt x="14288" y="369093"/>
                    </a:cubicBezTo>
                    <a:cubicBezTo>
                      <a:pt x="14897" y="366658"/>
                      <a:pt x="15547" y="364195"/>
                      <a:pt x="16669" y="361950"/>
                    </a:cubicBezTo>
                    <a:cubicBezTo>
                      <a:pt x="17949" y="359390"/>
                      <a:pt x="20269" y="357421"/>
                      <a:pt x="21431" y="354806"/>
                    </a:cubicBezTo>
                    <a:cubicBezTo>
                      <a:pt x="23470" y="350218"/>
                      <a:pt x="24606" y="345281"/>
                      <a:pt x="26194" y="340518"/>
                    </a:cubicBezTo>
                    <a:cubicBezTo>
                      <a:pt x="28131" y="334707"/>
                      <a:pt x="28721" y="330848"/>
                      <a:pt x="33338" y="326231"/>
                    </a:cubicBezTo>
                    <a:cubicBezTo>
                      <a:pt x="35362" y="324207"/>
                      <a:pt x="38100" y="323056"/>
                      <a:pt x="40481" y="321468"/>
                    </a:cubicBezTo>
                    <a:lnTo>
                      <a:pt x="50006" y="307181"/>
                    </a:lnTo>
                    <a:cubicBezTo>
                      <a:pt x="51594" y="304800"/>
                      <a:pt x="52479" y="301754"/>
                      <a:pt x="54769" y="300037"/>
                    </a:cubicBezTo>
                    <a:cubicBezTo>
                      <a:pt x="66583" y="291176"/>
                      <a:pt x="60992" y="295094"/>
                      <a:pt x="71438" y="288131"/>
                    </a:cubicBezTo>
                    <a:cubicBezTo>
                      <a:pt x="75783" y="281612"/>
                      <a:pt x="75823" y="279568"/>
                      <a:pt x="83344" y="276225"/>
                    </a:cubicBezTo>
                    <a:cubicBezTo>
                      <a:pt x="96688" y="270294"/>
                      <a:pt x="95539" y="274396"/>
                      <a:pt x="104775" y="266700"/>
                    </a:cubicBezTo>
                    <a:cubicBezTo>
                      <a:pt x="108735" y="263400"/>
                      <a:pt x="114477" y="257372"/>
                      <a:pt x="116681" y="252412"/>
                    </a:cubicBezTo>
                    <a:cubicBezTo>
                      <a:pt x="118720" y="247825"/>
                      <a:pt x="118660" y="242302"/>
                      <a:pt x="121444" y="238125"/>
                    </a:cubicBezTo>
                    <a:cubicBezTo>
                      <a:pt x="127598" y="228892"/>
                      <a:pt x="125301" y="233696"/>
                      <a:pt x="128588" y="223837"/>
                    </a:cubicBezTo>
                    <a:cubicBezTo>
                      <a:pt x="133752" y="182520"/>
                      <a:pt x="127251" y="224418"/>
                      <a:pt x="135731" y="190500"/>
                    </a:cubicBezTo>
                    <a:lnTo>
                      <a:pt x="140494" y="171450"/>
                    </a:lnTo>
                    <a:cubicBezTo>
                      <a:pt x="141288" y="168275"/>
                      <a:pt x="141840" y="165030"/>
                      <a:pt x="142875" y="161925"/>
                    </a:cubicBezTo>
                    <a:lnTo>
                      <a:pt x="145256" y="154781"/>
                    </a:lnTo>
                    <a:cubicBezTo>
                      <a:pt x="146354" y="147099"/>
                      <a:pt x="147647" y="130955"/>
                      <a:pt x="152400" y="123825"/>
                    </a:cubicBezTo>
                    <a:cubicBezTo>
                      <a:pt x="155575" y="119062"/>
                      <a:pt x="160115" y="114967"/>
                      <a:pt x="161925" y="109537"/>
                    </a:cubicBezTo>
                    <a:cubicBezTo>
                      <a:pt x="165211" y="99678"/>
                      <a:pt x="162913" y="104481"/>
                      <a:pt x="169069" y="95250"/>
                    </a:cubicBezTo>
                    <a:cubicBezTo>
                      <a:pt x="172477" y="85023"/>
                      <a:pt x="173336" y="80199"/>
                      <a:pt x="178594" y="71437"/>
                    </a:cubicBezTo>
                    <a:cubicBezTo>
                      <a:pt x="181539" y="66529"/>
                      <a:pt x="185560" y="62270"/>
                      <a:pt x="188119" y="57150"/>
                    </a:cubicBezTo>
                    <a:cubicBezTo>
                      <a:pt x="194161" y="45065"/>
                      <a:pt x="190912" y="50578"/>
                      <a:pt x="197644" y="40481"/>
                    </a:cubicBezTo>
                    <a:cubicBezTo>
                      <a:pt x="198438" y="38100"/>
                      <a:pt x="198457" y="35297"/>
                      <a:pt x="200025" y="33337"/>
                    </a:cubicBezTo>
                    <a:cubicBezTo>
                      <a:pt x="201813" y="31102"/>
                      <a:pt x="205652" y="31002"/>
                      <a:pt x="207169" y="28575"/>
                    </a:cubicBezTo>
                    <a:cubicBezTo>
                      <a:pt x="209830" y="24318"/>
                      <a:pt x="210343" y="19050"/>
                      <a:pt x="211931" y="14287"/>
                    </a:cubicBezTo>
                    <a:cubicBezTo>
                      <a:pt x="212725" y="11906"/>
                      <a:pt x="212921" y="9232"/>
                      <a:pt x="214313" y="7143"/>
                    </a:cubicBezTo>
                    <a:lnTo>
                      <a:pt x="219075"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p:cNvCxnSpPr/>
              <p:nvPr/>
            </p:nvCxnSpPr>
            <p:spPr>
              <a:xfrm flipH="1">
                <a:off x="5631656" y="2586038"/>
                <a:ext cx="323850" cy="307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Rectangle 75"/>
            <p:cNvSpPr/>
            <p:nvPr/>
          </p:nvSpPr>
          <p:spPr>
            <a:xfrm>
              <a:off x="5637665" y="-2429512"/>
              <a:ext cx="2825614" cy="168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6" name="Straight Connector 155"/>
          <p:cNvCxnSpPr/>
          <p:nvPr/>
        </p:nvCxnSpPr>
        <p:spPr>
          <a:xfrm>
            <a:off x="2694431" y="5808106"/>
            <a:ext cx="0" cy="2010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737274" y="5588717"/>
            <a:ext cx="0" cy="281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2866628" y="4082143"/>
            <a:ext cx="283029" cy="7015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866628" y="4783707"/>
            <a:ext cx="0" cy="308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2812200" y="5091793"/>
            <a:ext cx="54428" cy="1207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2686838" y="5212509"/>
            <a:ext cx="122640" cy="5955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2640750" y="5875564"/>
            <a:ext cx="101966" cy="312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flipH="1" flipV="1">
            <a:off x="3296918" y="4082143"/>
            <a:ext cx="3088939" cy="275774"/>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a:off x="3752341" y="2945625"/>
            <a:ext cx="2133918" cy="923330"/>
          </a:xfrm>
          <a:prstGeom prst="rect">
            <a:avLst/>
          </a:prstGeom>
          <a:noFill/>
        </p:spPr>
        <p:txBody>
          <a:bodyPr wrap="square" rtlCol="0">
            <a:spAutoFit/>
          </a:bodyPr>
          <a:lstStyle/>
          <a:p>
            <a:r>
              <a:rPr lang="en-US" b="1" dirty="0" smtClean="0"/>
              <a:t>Is it a continuation of the Westminster West fault system?</a:t>
            </a:r>
            <a:endParaRPr lang="en-US" b="1" dirty="0"/>
          </a:p>
        </p:txBody>
      </p:sp>
      <p:sp>
        <p:nvSpPr>
          <p:cNvPr id="172" name="TextBox 171"/>
          <p:cNvSpPr txBox="1"/>
          <p:nvPr/>
        </p:nvSpPr>
        <p:spPr>
          <a:xfrm rot="18979073">
            <a:off x="1293649" y="1301268"/>
            <a:ext cx="3031656" cy="461665"/>
          </a:xfrm>
          <a:prstGeom prst="rect">
            <a:avLst/>
          </a:prstGeom>
          <a:noFill/>
        </p:spPr>
        <p:txBody>
          <a:bodyPr wrap="square" rtlCol="0">
            <a:spAutoFit/>
          </a:bodyPr>
          <a:lstStyle/>
          <a:p>
            <a:r>
              <a:rPr lang="en-US" sz="2400" b="1" dirty="0" smtClean="0"/>
              <a:t>SOUTHERN VERMONT</a:t>
            </a:r>
            <a:endParaRPr lang="en-US" sz="2400" b="1" dirty="0"/>
          </a:p>
        </p:txBody>
      </p:sp>
      <p:sp>
        <p:nvSpPr>
          <p:cNvPr id="173" name="Freeform 172"/>
          <p:cNvSpPr/>
          <p:nvPr/>
        </p:nvSpPr>
        <p:spPr>
          <a:xfrm>
            <a:off x="1728788" y="3086083"/>
            <a:ext cx="91229" cy="66692"/>
          </a:xfrm>
          <a:custGeom>
            <a:avLst/>
            <a:gdLst>
              <a:gd name="connsiteX0" fmla="*/ 26193 w 91229"/>
              <a:gd name="connsiteY0" fmla="*/ 4780 h 66692"/>
              <a:gd name="connsiteX1" fmla="*/ 38100 w 91229"/>
              <a:gd name="connsiteY1" fmla="*/ 2398 h 66692"/>
              <a:gd name="connsiteX2" fmla="*/ 45243 w 91229"/>
              <a:gd name="connsiteY2" fmla="*/ 17 h 66692"/>
              <a:gd name="connsiteX3" fmla="*/ 64293 w 91229"/>
              <a:gd name="connsiteY3" fmla="*/ 4780 h 66692"/>
              <a:gd name="connsiteX4" fmla="*/ 78581 w 91229"/>
              <a:gd name="connsiteY4" fmla="*/ 7161 h 66692"/>
              <a:gd name="connsiteX5" fmla="*/ 85725 w 91229"/>
              <a:gd name="connsiteY5" fmla="*/ 64311 h 66692"/>
              <a:gd name="connsiteX6" fmla="*/ 78581 w 91229"/>
              <a:gd name="connsiteY6" fmla="*/ 66692 h 66692"/>
              <a:gd name="connsiteX7" fmla="*/ 16668 w 91229"/>
              <a:gd name="connsiteY7" fmla="*/ 64311 h 66692"/>
              <a:gd name="connsiteX8" fmla="*/ 14287 w 91229"/>
              <a:gd name="connsiteY8" fmla="*/ 54786 h 66692"/>
              <a:gd name="connsiteX9" fmla="*/ 7143 w 91229"/>
              <a:gd name="connsiteY9" fmla="*/ 47642 h 66692"/>
              <a:gd name="connsiteX10" fmla="*/ 0 w 91229"/>
              <a:gd name="connsiteY10" fmla="*/ 33355 h 66692"/>
              <a:gd name="connsiteX11" fmla="*/ 2381 w 91229"/>
              <a:gd name="connsiteY11" fmla="*/ 19067 h 66692"/>
              <a:gd name="connsiteX12" fmla="*/ 11906 w 91229"/>
              <a:gd name="connsiteY12" fmla="*/ 14305 h 66692"/>
              <a:gd name="connsiteX13" fmla="*/ 33337 w 91229"/>
              <a:gd name="connsiteY13" fmla="*/ 2398 h 66692"/>
              <a:gd name="connsiteX14" fmla="*/ 26193 w 91229"/>
              <a:gd name="connsiteY14" fmla="*/ 478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229" h="66692">
                <a:moveTo>
                  <a:pt x="26193" y="4780"/>
                </a:moveTo>
                <a:cubicBezTo>
                  <a:pt x="26987" y="4780"/>
                  <a:pt x="34173" y="3380"/>
                  <a:pt x="38100" y="2398"/>
                </a:cubicBezTo>
                <a:cubicBezTo>
                  <a:pt x="40535" y="1789"/>
                  <a:pt x="42744" y="-210"/>
                  <a:pt x="45243" y="17"/>
                </a:cubicBezTo>
                <a:cubicBezTo>
                  <a:pt x="51762" y="610"/>
                  <a:pt x="57837" y="3704"/>
                  <a:pt x="64293" y="4780"/>
                </a:cubicBezTo>
                <a:lnTo>
                  <a:pt x="78581" y="7161"/>
                </a:lnTo>
                <a:cubicBezTo>
                  <a:pt x="93755" y="29922"/>
                  <a:pt x="94145" y="24315"/>
                  <a:pt x="85725" y="64311"/>
                </a:cubicBezTo>
                <a:cubicBezTo>
                  <a:pt x="85208" y="66767"/>
                  <a:pt x="80962" y="65898"/>
                  <a:pt x="78581" y="66692"/>
                </a:cubicBezTo>
                <a:lnTo>
                  <a:pt x="16668" y="64311"/>
                </a:lnTo>
                <a:cubicBezTo>
                  <a:pt x="13450" y="63715"/>
                  <a:pt x="15911" y="57628"/>
                  <a:pt x="14287" y="54786"/>
                </a:cubicBezTo>
                <a:cubicBezTo>
                  <a:pt x="12616" y="51862"/>
                  <a:pt x="9299" y="50229"/>
                  <a:pt x="7143" y="47642"/>
                </a:cubicBezTo>
                <a:cubicBezTo>
                  <a:pt x="2015" y="41488"/>
                  <a:pt x="2386" y="40513"/>
                  <a:pt x="0" y="33355"/>
                </a:cubicBezTo>
                <a:cubicBezTo>
                  <a:pt x="794" y="28592"/>
                  <a:pt x="-178" y="23161"/>
                  <a:pt x="2381" y="19067"/>
                </a:cubicBezTo>
                <a:cubicBezTo>
                  <a:pt x="4262" y="16057"/>
                  <a:pt x="8862" y="16131"/>
                  <a:pt x="11906" y="14305"/>
                </a:cubicBezTo>
                <a:cubicBezTo>
                  <a:pt x="24574" y="6704"/>
                  <a:pt x="22389" y="5136"/>
                  <a:pt x="33337" y="2398"/>
                </a:cubicBezTo>
                <a:cubicBezTo>
                  <a:pt x="34107" y="2205"/>
                  <a:pt x="25399" y="4780"/>
                  <a:pt x="26193" y="4780"/>
                </a:cubicBezTo>
                <a:close/>
              </a:path>
            </a:pathLst>
          </a:cu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a:off x="2836069" y="3190875"/>
            <a:ext cx="333375" cy="173831"/>
          </a:xfrm>
          <a:custGeom>
            <a:avLst/>
            <a:gdLst>
              <a:gd name="connsiteX0" fmla="*/ 52387 w 333375"/>
              <a:gd name="connsiteY0" fmla="*/ 166688 h 173831"/>
              <a:gd name="connsiteX1" fmla="*/ 23812 w 333375"/>
              <a:gd name="connsiteY1" fmla="*/ 164306 h 173831"/>
              <a:gd name="connsiteX2" fmla="*/ 14287 w 333375"/>
              <a:gd name="connsiteY2" fmla="*/ 161925 h 173831"/>
              <a:gd name="connsiteX3" fmla="*/ 11906 w 333375"/>
              <a:gd name="connsiteY3" fmla="*/ 152400 h 173831"/>
              <a:gd name="connsiteX4" fmla="*/ 4762 w 333375"/>
              <a:gd name="connsiteY4" fmla="*/ 138113 h 173831"/>
              <a:gd name="connsiteX5" fmla="*/ 7144 w 333375"/>
              <a:gd name="connsiteY5" fmla="*/ 128588 h 173831"/>
              <a:gd name="connsiteX6" fmla="*/ 14287 w 333375"/>
              <a:gd name="connsiteY6" fmla="*/ 123825 h 173831"/>
              <a:gd name="connsiteX7" fmla="*/ 11906 w 333375"/>
              <a:gd name="connsiteY7" fmla="*/ 114300 h 173831"/>
              <a:gd name="connsiteX8" fmla="*/ 2381 w 333375"/>
              <a:gd name="connsiteY8" fmla="*/ 100013 h 173831"/>
              <a:gd name="connsiteX9" fmla="*/ 0 w 333375"/>
              <a:gd name="connsiteY9" fmla="*/ 92869 h 173831"/>
              <a:gd name="connsiteX10" fmla="*/ 7144 w 333375"/>
              <a:gd name="connsiteY10" fmla="*/ 71438 h 173831"/>
              <a:gd name="connsiteX11" fmla="*/ 14287 w 333375"/>
              <a:gd name="connsiteY11" fmla="*/ 66675 h 173831"/>
              <a:gd name="connsiteX12" fmla="*/ 19050 w 333375"/>
              <a:gd name="connsiteY12" fmla="*/ 57150 h 173831"/>
              <a:gd name="connsiteX13" fmla="*/ 26194 w 333375"/>
              <a:gd name="connsiteY13" fmla="*/ 54769 h 173831"/>
              <a:gd name="connsiteX14" fmla="*/ 47625 w 333375"/>
              <a:gd name="connsiteY14" fmla="*/ 47625 h 173831"/>
              <a:gd name="connsiteX15" fmla="*/ 54769 w 333375"/>
              <a:gd name="connsiteY15" fmla="*/ 40481 h 173831"/>
              <a:gd name="connsiteX16" fmla="*/ 73819 w 333375"/>
              <a:gd name="connsiteY16" fmla="*/ 45244 h 173831"/>
              <a:gd name="connsiteX17" fmla="*/ 80962 w 333375"/>
              <a:gd name="connsiteY17" fmla="*/ 52388 h 173831"/>
              <a:gd name="connsiteX18" fmla="*/ 83344 w 333375"/>
              <a:gd name="connsiteY18" fmla="*/ 59531 h 173831"/>
              <a:gd name="connsiteX19" fmla="*/ 90487 w 333375"/>
              <a:gd name="connsiteY19" fmla="*/ 69056 h 173831"/>
              <a:gd name="connsiteX20" fmla="*/ 95250 w 333375"/>
              <a:gd name="connsiteY20" fmla="*/ 76200 h 173831"/>
              <a:gd name="connsiteX21" fmla="*/ 102394 w 333375"/>
              <a:gd name="connsiteY21" fmla="*/ 80963 h 173831"/>
              <a:gd name="connsiteX22" fmla="*/ 119062 w 333375"/>
              <a:gd name="connsiteY22" fmla="*/ 78581 h 173831"/>
              <a:gd name="connsiteX23" fmla="*/ 123825 w 333375"/>
              <a:gd name="connsiteY23" fmla="*/ 64294 h 173831"/>
              <a:gd name="connsiteX24" fmla="*/ 128587 w 333375"/>
              <a:gd name="connsiteY24" fmla="*/ 57150 h 173831"/>
              <a:gd name="connsiteX25" fmla="*/ 150019 w 333375"/>
              <a:gd name="connsiteY25" fmla="*/ 38100 h 173831"/>
              <a:gd name="connsiteX26" fmla="*/ 161925 w 333375"/>
              <a:gd name="connsiteY26" fmla="*/ 23813 h 173831"/>
              <a:gd name="connsiteX27" fmla="*/ 169069 w 333375"/>
              <a:gd name="connsiteY27" fmla="*/ 19050 h 173831"/>
              <a:gd name="connsiteX28" fmla="*/ 185737 w 333375"/>
              <a:gd name="connsiteY28" fmla="*/ 7144 h 173831"/>
              <a:gd name="connsiteX29" fmla="*/ 207169 w 333375"/>
              <a:gd name="connsiteY29" fmla="*/ 2381 h 173831"/>
              <a:gd name="connsiteX30" fmla="*/ 216694 w 333375"/>
              <a:gd name="connsiteY30" fmla="*/ 0 h 173831"/>
              <a:gd name="connsiteX31" fmla="*/ 233362 w 333375"/>
              <a:gd name="connsiteY31" fmla="*/ 2381 h 173831"/>
              <a:gd name="connsiteX32" fmla="*/ 254794 w 333375"/>
              <a:gd name="connsiteY32" fmla="*/ 14288 h 173831"/>
              <a:gd name="connsiteX33" fmla="*/ 261937 w 333375"/>
              <a:gd name="connsiteY33" fmla="*/ 21431 h 173831"/>
              <a:gd name="connsiteX34" fmla="*/ 266700 w 333375"/>
              <a:gd name="connsiteY34" fmla="*/ 28575 h 173831"/>
              <a:gd name="connsiteX35" fmla="*/ 280987 w 333375"/>
              <a:gd name="connsiteY35" fmla="*/ 38100 h 173831"/>
              <a:gd name="connsiteX36" fmla="*/ 300037 w 333375"/>
              <a:gd name="connsiteY36" fmla="*/ 69056 h 173831"/>
              <a:gd name="connsiteX37" fmla="*/ 304800 w 333375"/>
              <a:gd name="connsiteY37" fmla="*/ 76200 h 173831"/>
              <a:gd name="connsiteX38" fmla="*/ 309562 w 333375"/>
              <a:gd name="connsiteY38" fmla="*/ 83344 h 173831"/>
              <a:gd name="connsiteX39" fmla="*/ 316706 w 333375"/>
              <a:gd name="connsiteY39" fmla="*/ 88106 h 173831"/>
              <a:gd name="connsiteX40" fmla="*/ 326231 w 333375"/>
              <a:gd name="connsiteY40" fmla="*/ 102394 h 173831"/>
              <a:gd name="connsiteX41" fmla="*/ 330994 w 333375"/>
              <a:gd name="connsiteY41" fmla="*/ 109538 h 173831"/>
              <a:gd name="connsiteX42" fmla="*/ 333375 w 333375"/>
              <a:gd name="connsiteY42" fmla="*/ 126206 h 173831"/>
              <a:gd name="connsiteX43" fmla="*/ 330994 w 333375"/>
              <a:gd name="connsiteY43" fmla="*/ 140494 h 173831"/>
              <a:gd name="connsiteX44" fmla="*/ 328612 w 333375"/>
              <a:gd name="connsiteY44" fmla="*/ 147638 h 173831"/>
              <a:gd name="connsiteX45" fmla="*/ 292894 w 333375"/>
              <a:gd name="connsiteY45" fmla="*/ 171450 h 173831"/>
              <a:gd name="connsiteX46" fmla="*/ 271462 w 333375"/>
              <a:gd name="connsiteY46" fmla="*/ 173831 h 173831"/>
              <a:gd name="connsiteX47" fmla="*/ 250031 w 333375"/>
              <a:gd name="connsiteY47" fmla="*/ 171450 h 173831"/>
              <a:gd name="connsiteX48" fmla="*/ 240506 w 333375"/>
              <a:gd name="connsiteY48" fmla="*/ 166688 h 173831"/>
              <a:gd name="connsiteX49" fmla="*/ 209550 w 333375"/>
              <a:gd name="connsiteY49" fmla="*/ 164306 h 173831"/>
              <a:gd name="connsiteX50" fmla="*/ 202406 w 333375"/>
              <a:gd name="connsiteY50" fmla="*/ 159544 h 173831"/>
              <a:gd name="connsiteX51" fmla="*/ 192881 w 333375"/>
              <a:gd name="connsiteY51" fmla="*/ 154781 h 173831"/>
              <a:gd name="connsiteX52" fmla="*/ 185737 w 333375"/>
              <a:gd name="connsiteY52" fmla="*/ 145256 h 173831"/>
              <a:gd name="connsiteX53" fmla="*/ 171450 w 333375"/>
              <a:gd name="connsiteY53" fmla="*/ 135731 h 173831"/>
              <a:gd name="connsiteX54" fmla="*/ 164306 w 333375"/>
              <a:gd name="connsiteY54" fmla="*/ 116681 h 173831"/>
              <a:gd name="connsiteX55" fmla="*/ 159544 w 333375"/>
              <a:gd name="connsiteY55" fmla="*/ 109538 h 173831"/>
              <a:gd name="connsiteX56" fmla="*/ 142875 w 333375"/>
              <a:gd name="connsiteY56" fmla="*/ 111919 h 173831"/>
              <a:gd name="connsiteX57" fmla="*/ 128587 w 333375"/>
              <a:gd name="connsiteY57" fmla="*/ 116681 h 173831"/>
              <a:gd name="connsiteX58" fmla="*/ 121444 w 333375"/>
              <a:gd name="connsiteY58" fmla="*/ 119063 h 173831"/>
              <a:gd name="connsiteX59" fmla="*/ 104775 w 333375"/>
              <a:gd name="connsiteY59" fmla="*/ 126206 h 173831"/>
              <a:gd name="connsiteX60" fmla="*/ 97631 w 333375"/>
              <a:gd name="connsiteY60" fmla="*/ 130969 h 173831"/>
              <a:gd name="connsiteX61" fmla="*/ 90487 w 333375"/>
              <a:gd name="connsiteY61" fmla="*/ 133350 h 173831"/>
              <a:gd name="connsiteX62" fmla="*/ 88106 w 333375"/>
              <a:gd name="connsiteY62" fmla="*/ 140494 h 173831"/>
              <a:gd name="connsiteX63" fmla="*/ 52387 w 333375"/>
              <a:gd name="connsiteY63" fmla="*/ 166688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3375" h="173831">
                <a:moveTo>
                  <a:pt x="52387" y="166688"/>
                </a:moveTo>
                <a:cubicBezTo>
                  <a:pt x="41671" y="170657"/>
                  <a:pt x="33296" y="165492"/>
                  <a:pt x="23812" y="164306"/>
                </a:cubicBezTo>
                <a:cubicBezTo>
                  <a:pt x="20565" y="163900"/>
                  <a:pt x="16601" y="164239"/>
                  <a:pt x="14287" y="161925"/>
                </a:cubicBezTo>
                <a:cubicBezTo>
                  <a:pt x="11973" y="159611"/>
                  <a:pt x="12805" y="155547"/>
                  <a:pt x="11906" y="152400"/>
                </a:cubicBezTo>
                <a:cubicBezTo>
                  <a:pt x="9441" y="143773"/>
                  <a:pt x="9981" y="145940"/>
                  <a:pt x="4762" y="138113"/>
                </a:cubicBezTo>
                <a:cubicBezTo>
                  <a:pt x="5556" y="134938"/>
                  <a:pt x="5329" y="131311"/>
                  <a:pt x="7144" y="128588"/>
                </a:cubicBezTo>
                <a:cubicBezTo>
                  <a:pt x="8731" y="126207"/>
                  <a:pt x="13382" y="126540"/>
                  <a:pt x="14287" y="123825"/>
                </a:cubicBezTo>
                <a:cubicBezTo>
                  <a:pt x="15322" y="120720"/>
                  <a:pt x="13370" y="117227"/>
                  <a:pt x="11906" y="114300"/>
                </a:cubicBezTo>
                <a:cubicBezTo>
                  <a:pt x="9346" y="109181"/>
                  <a:pt x="2381" y="100013"/>
                  <a:pt x="2381" y="100013"/>
                </a:cubicBezTo>
                <a:cubicBezTo>
                  <a:pt x="1587" y="97632"/>
                  <a:pt x="0" y="95379"/>
                  <a:pt x="0" y="92869"/>
                </a:cubicBezTo>
                <a:cubicBezTo>
                  <a:pt x="0" y="84883"/>
                  <a:pt x="1392" y="77190"/>
                  <a:pt x="7144" y="71438"/>
                </a:cubicBezTo>
                <a:cubicBezTo>
                  <a:pt x="9168" y="69414"/>
                  <a:pt x="11906" y="68263"/>
                  <a:pt x="14287" y="66675"/>
                </a:cubicBezTo>
                <a:cubicBezTo>
                  <a:pt x="15875" y="63500"/>
                  <a:pt x="16540" y="59660"/>
                  <a:pt x="19050" y="57150"/>
                </a:cubicBezTo>
                <a:cubicBezTo>
                  <a:pt x="20825" y="55375"/>
                  <a:pt x="23949" y="55892"/>
                  <a:pt x="26194" y="54769"/>
                </a:cubicBezTo>
                <a:cubicBezTo>
                  <a:pt x="42937" y="46397"/>
                  <a:pt x="21095" y="52046"/>
                  <a:pt x="47625" y="47625"/>
                </a:cubicBezTo>
                <a:cubicBezTo>
                  <a:pt x="50006" y="45244"/>
                  <a:pt x="51502" y="41298"/>
                  <a:pt x="54769" y="40481"/>
                </a:cubicBezTo>
                <a:cubicBezTo>
                  <a:pt x="58051" y="39661"/>
                  <a:pt x="69711" y="43875"/>
                  <a:pt x="73819" y="45244"/>
                </a:cubicBezTo>
                <a:cubicBezTo>
                  <a:pt x="76200" y="47625"/>
                  <a:pt x="79094" y="49586"/>
                  <a:pt x="80962" y="52388"/>
                </a:cubicBezTo>
                <a:cubicBezTo>
                  <a:pt x="82354" y="54476"/>
                  <a:pt x="82099" y="57352"/>
                  <a:pt x="83344" y="59531"/>
                </a:cubicBezTo>
                <a:cubicBezTo>
                  <a:pt x="85313" y="62977"/>
                  <a:pt x="88180" y="65827"/>
                  <a:pt x="90487" y="69056"/>
                </a:cubicBezTo>
                <a:cubicBezTo>
                  <a:pt x="92151" y="71385"/>
                  <a:pt x="93226" y="74176"/>
                  <a:pt x="95250" y="76200"/>
                </a:cubicBezTo>
                <a:cubicBezTo>
                  <a:pt x="97274" y="78224"/>
                  <a:pt x="100013" y="79375"/>
                  <a:pt x="102394" y="80963"/>
                </a:cubicBezTo>
                <a:cubicBezTo>
                  <a:pt x="107950" y="80169"/>
                  <a:pt x="114632" y="82027"/>
                  <a:pt x="119062" y="78581"/>
                </a:cubicBezTo>
                <a:cubicBezTo>
                  <a:pt x="123025" y="75499"/>
                  <a:pt x="121041" y="68471"/>
                  <a:pt x="123825" y="64294"/>
                </a:cubicBezTo>
                <a:cubicBezTo>
                  <a:pt x="125412" y="61913"/>
                  <a:pt x="126686" y="59289"/>
                  <a:pt x="128587" y="57150"/>
                </a:cubicBezTo>
                <a:cubicBezTo>
                  <a:pt x="140448" y="43807"/>
                  <a:pt x="139163" y="45338"/>
                  <a:pt x="150019" y="38100"/>
                </a:cubicBezTo>
                <a:cubicBezTo>
                  <a:pt x="154703" y="31073"/>
                  <a:pt x="155047" y="29544"/>
                  <a:pt x="161925" y="23813"/>
                </a:cubicBezTo>
                <a:cubicBezTo>
                  <a:pt x="164124" y="21981"/>
                  <a:pt x="166740" y="20714"/>
                  <a:pt x="169069" y="19050"/>
                </a:cubicBezTo>
                <a:cubicBezTo>
                  <a:pt x="171585" y="17253"/>
                  <a:pt x="181996" y="9014"/>
                  <a:pt x="185737" y="7144"/>
                </a:cubicBezTo>
                <a:cubicBezTo>
                  <a:pt x="191914" y="4056"/>
                  <a:pt x="201076" y="3600"/>
                  <a:pt x="207169" y="2381"/>
                </a:cubicBezTo>
                <a:cubicBezTo>
                  <a:pt x="210378" y="1739"/>
                  <a:pt x="213519" y="794"/>
                  <a:pt x="216694" y="0"/>
                </a:cubicBezTo>
                <a:cubicBezTo>
                  <a:pt x="222250" y="794"/>
                  <a:pt x="227859" y="1280"/>
                  <a:pt x="233362" y="2381"/>
                </a:cubicBezTo>
                <a:cubicBezTo>
                  <a:pt x="240846" y="3878"/>
                  <a:pt x="250023" y="9517"/>
                  <a:pt x="254794" y="14288"/>
                </a:cubicBezTo>
                <a:cubicBezTo>
                  <a:pt x="257175" y="16669"/>
                  <a:pt x="259781" y="18844"/>
                  <a:pt x="261937" y="21431"/>
                </a:cubicBezTo>
                <a:cubicBezTo>
                  <a:pt x="263769" y="23630"/>
                  <a:pt x="264546" y="26690"/>
                  <a:pt x="266700" y="28575"/>
                </a:cubicBezTo>
                <a:cubicBezTo>
                  <a:pt x="271007" y="32344"/>
                  <a:pt x="280987" y="38100"/>
                  <a:pt x="280987" y="38100"/>
                </a:cubicBezTo>
                <a:cubicBezTo>
                  <a:pt x="289589" y="55303"/>
                  <a:pt x="283782" y="44674"/>
                  <a:pt x="300037" y="69056"/>
                </a:cubicBezTo>
                <a:lnTo>
                  <a:pt x="304800" y="76200"/>
                </a:lnTo>
                <a:cubicBezTo>
                  <a:pt x="306387" y="78581"/>
                  <a:pt x="307181" y="81757"/>
                  <a:pt x="309562" y="83344"/>
                </a:cubicBezTo>
                <a:lnTo>
                  <a:pt x="316706" y="88106"/>
                </a:lnTo>
                <a:lnTo>
                  <a:pt x="326231" y="102394"/>
                </a:lnTo>
                <a:lnTo>
                  <a:pt x="330994" y="109538"/>
                </a:lnTo>
                <a:cubicBezTo>
                  <a:pt x="331788" y="115094"/>
                  <a:pt x="333375" y="120594"/>
                  <a:pt x="333375" y="126206"/>
                </a:cubicBezTo>
                <a:cubicBezTo>
                  <a:pt x="333375" y="131034"/>
                  <a:pt x="332041" y="135781"/>
                  <a:pt x="330994" y="140494"/>
                </a:cubicBezTo>
                <a:cubicBezTo>
                  <a:pt x="330449" y="142944"/>
                  <a:pt x="330153" y="145657"/>
                  <a:pt x="328612" y="147638"/>
                </a:cubicBezTo>
                <a:cubicBezTo>
                  <a:pt x="320282" y="158348"/>
                  <a:pt x="307131" y="169868"/>
                  <a:pt x="292894" y="171450"/>
                </a:cubicBezTo>
                <a:lnTo>
                  <a:pt x="271462" y="173831"/>
                </a:lnTo>
                <a:cubicBezTo>
                  <a:pt x="264318" y="173037"/>
                  <a:pt x="257035" y="173066"/>
                  <a:pt x="250031" y="171450"/>
                </a:cubicBezTo>
                <a:cubicBezTo>
                  <a:pt x="246572" y="170652"/>
                  <a:pt x="244002" y="167305"/>
                  <a:pt x="240506" y="166688"/>
                </a:cubicBezTo>
                <a:cubicBezTo>
                  <a:pt x="230314" y="164889"/>
                  <a:pt x="219869" y="165100"/>
                  <a:pt x="209550" y="164306"/>
                </a:cubicBezTo>
                <a:cubicBezTo>
                  <a:pt x="207169" y="162719"/>
                  <a:pt x="204891" y="160964"/>
                  <a:pt x="202406" y="159544"/>
                </a:cubicBezTo>
                <a:cubicBezTo>
                  <a:pt x="199324" y="157783"/>
                  <a:pt x="195576" y="157091"/>
                  <a:pt x="192881" y="154781"/>
                </a:cubicBezTo>
                <a:cubicBezTo>
                  <a:pt x="189868" y="152198"/>
                  <a:pt x="188703" y="147893"/>
                  <a:pt x="185737" y="145256"/>
                </a:cubicBezTo>
                <a:cubicBezTo>
                  <a:pt x="181459" y="141453"/>
                  <a:pt x="171450" y="135731"/>
                  <a:pt x="171450" y="135731"/>
                </a:cubicBezTo>
                <a:cubicBezTo>
                  <a:pt x="169389" y="129547"/>
                  <a:pt x="167154" y="122377"/>
                  <a:pt x="164306" y="116681"/>
                </a:cubicBezTo>
                <a:cubicBezTo>
                  <a:pt x="163026" y="114122"/>
                  <a:pt x="161131" y="111919"/>
                  <a:pt x="159544" y="109538"/>
                </a:cubicBezTo>
                <a:cubicBezTo>
                  <a:pt x="153988" y="110332"/>
                  <a:pt x="148344" y="110657"/>
                  <a:pt x="142875" y="111919"/>
                </a:cubicBezTo>
                <a:cubicBezTo>
                  <a:pt x="137983" y="113048"/>
                  <a:pt x="133350" y="115093"/>
                  <a:pt x="128587" y="116681"/>
                </a:cubicBezTo>
                <a:cubicBezTo>
                  <a:pt x="126206" y="117475"/>
                  <a:pt x="123689" y="117941"/>
                  <a:pt x="121444" y="119063"/>
                </a:cubicBezTo>
                <a:cubicBezTo>
                  <a:pt x="109674" y="124947"/>
                  <a:pt x="115287" y="122703"/>
                  <a:pt x="104775" y="126206"/>
                </a:cubicBezTo>
                <a:cubicBezTo>
                  <a:pt x="102394" y="127794"/>
                  <a:pt x="100191" y="129689"/>
                  <a:pt x="97631" y="130969"/>
                </a:cubicBezTo>
                <a:cubicBezTo>
                  <a:pt x="95386" y="132092"/>
                  <a:pt x="92262" y="131575"/>
                  <a:pt x="90487" y="133350"/>
                </a:cubicBezTo>
                <a:cubicBezTo>
                  <a:pt x="88712" y="135125"/>
                  <a:pt x="89397" y="138342"/>
                  <a:pt x="88106" y="140494"/>
                </a:cubicBezTo>
                <a:cubicBezTo>
                  <a:pt x="86951" y="142419"/>
                  <a:pt x="63103" y="162719"/>
                  <a:pt x="52387" y="166688"/>
                </a:cubicBezTo>
                <a:close/>
              </a:path>
            </a:pathLst>
          </a:cu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p:cNvGrpSpPr/>
          <p:nvPr/>
        </p:nvGrpSpPr>
        <p:grpSpPr>
          <a:xfrm rot="4465886" flipH="1">
            <a:off x="6851017" y="2700033"/>
            <a:ext cx="525780" cy="428769"/>
            <a:chOff x="994410" y="2926080"/>
            <a:chExt cx="525780" cy="412434"/>
          </a:xfrm>
        </p:grpSpPr>
        <p:cxnSp>
          <p:nvCxnSpPr>
            <p:cNvPr id="144" name="Straight Connector 143"/>
            <p:cNvCxnSpPr/>
            <p:nvPr/>
          </p:nvCxnSpPr>
          <p:spPr>
            <a:xfrm flipV="1">
              <a:off x="994410" y="2926080"/>
              <a:ext cx="525780" cy="4124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238250" y="2926080"/>
              <a:ext cx="281940" cy="80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rot="4016003" flipV="1">
            <a:off x="2449251" y="4728412"/>
            <a:ext cx="525780" cy="428769"/>
            <a:chOff x="994410" y="2926080"/>
            <a:chExt cx="525780" cy="412434"/>
          </a:xfrm>
        </p:grpSpPr>
        <p:cxnSp>
          <p:nvCxnSpPr>
            <p:cNvPr id="159" name="Straight Connector 158"/>
            <p:cNvCxnSpPr/>
            <p:nvPr/>
          </p:nvCxnSpPr>
          <p:spPr>
            <a:xfrm flipV="1">
              <a:off x="994410" y="2926080"/>
              <a:ext cx="525780" cy="4124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1238250" y="2926080"/>
              <a:ext cx="281940" cy="80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rot="4580097" flipV="1">
            <a:off x="6674268" y="2611716"/>
            <a:ext cx="525780" cy="428769"/>
            <a:chOff x="994410" y="2926080"/>
            <a:chExt cx="525780" cy="412434"/>
          </a:xfrm>
        </p:grpSpPr>
        <p:cxnSp>
          <p:nvCxnSpPr>
            <p:cNvPr id="154" name="Straight Connector 153"/>
            <p:cNvCxnSpPr/>
            <p:nvPr/>
          </p:nvCxnSpPr>
          <p:spPr>
            <a:xfrm flipV="1">
              <a:off x="994410" y="2926080"/>
              <a:ext cx="525780" cy="4124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1238250" y="2926080"/>
              <a:ext cx="281940" cy="80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rot="4077843" flipH="1">
            <a:off x="2792652" y="4801057"/>
            <a:ext cx="525780" cy="428769"/>
            <a:chOff x="994410" y="2926080"/>
            <a:chExt cx="525780" cy="412434"/>
          </a:xfrm>
        </p:grpSpPr>
        <p:cxnSp>
          <p:nvCxnSpPr>
            <p:cNvPr id="175" name="Straight Connector 174"/>
            <p:cNvCxnSpPr/>
            <p:nvPr/>
          </p:nvCxnSpPr>
          <p:spPr>
            <a:xfrm flipV="1">
              <a:off x="994410" y="2926080"/>
              <a:ext cx="525780" cy="4124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1238250" y="2926080"/>
              <a:ext cx="281940" cy="80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2866628" y="4682106"/>
            <a:ext cx="2670264" cy="523220"/>
            <a:chOff x="2866628" y="4682106"/>
            <a:chExt cx="2670264" cy="523220"/>
          </a:xfrm>
        </p:grpSpPr>
        <p:sp>
          <p:nvSpPr>
            <p:cNvPr id="171" name="TextBox 170"/>
            <p:cNvSpPr txBox="1"/>
            <p:nvPr/>
          </p:nvSpPr>
          <p:spPr>
            <a:xfrm>
              <a:off x="3500496" y="4682106"/>
              <a:ext cx="2036396" cy="523220"/>
            </a:xfrm>
            <a:prstGeom prst="rect">
              <a:avLst/>
            </a:prstGeom>
            <a:noFill/>
          </p:spPr>
          <p:txBody>
            <a:bodyPr wrap="square" rtlCol="0">
              <a:spAutoFit/>
            </a:bodyPr>
            <a:lstStyle/>
            <a:p>
              <a:r>
                <a:rPr lang="en-US" sz="1400" b="1" dirty="0" smtClean="0"/>
                <a:t>~300 Ma </a:t>
              </a:r>
            </a:p>
            <a:p>
              <a:r>
                <a:rPr lang="en-US" sz="1400" b="1" dirty="0" smtClean="0"/>
                <a:t>(McWilliams et al., 2014)</a:t>
              </a:r>
              <a:endParaRPr lang="en-US" sz="1400" b="1" dirty="0"/>
            </a:p>
          </p:txBody>
        </p:sp>
        <p:cxnSp>
          <p:nvCxnSpPr>
            <p:cNvPr id="4" name="Straight Connector 3"/>
            <p:cNvCxnSpPr>
              <a:endCxn id="171" idx="1"/>
            </p:cNvCxnSpPr>
            <p:nvPr/>
          </p:nvCxnSpPr>
          <p:spPr>
            <a:xfrm flipV="1">
              <a:off x="2866628" y="4943716"/>
              <a:ext cx="633868" cy="148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891271" y="1310256"/>
            <a:ext cx="1600200" cy="307777"/>
            <a:chOff x="5891271" y="1310256"/>
            <a:chExt cx="1600200" cy="307777"/>
          </a:xfrm>
        </p:grpSpPr>
        <p:cxnSp>
          <p:nvCxnSpPr>
            <p:cNvPr id="147" name="Straight Connector 146"/>
            <p:cNvCxnSpPr/>
            <p:nvPr/>
          </p:nvCxnSpPr>
          <p:spPr>
            <a:xfrm>
              <a:off x="6857603" y="1481818"/>
              <a:ext cx="633868" cy="51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5891271" y="1310256"/>
              <a:ext cx="1008487" cy="307777"/>
            </a:xfrm>
            <a:prstGeom prst="rect">
              <a:avLst/>
            </a:prstGeom>
            <a:noFill/>
          </p:spPr>
          <p:txBody>
            <a:bodyPr wrap="square" rtlCol="0">
              <a:spAutoFit/>
            </a:bodyPr>
            <a:lstStyle/>
            <a:p>
              <a:r>
                <a:rPr lang="en-US" sz="1400" b="1" dirty="0" smtClean="0"/>
                <a:t>What age?</a:t>
              </a:r>
            </a:p>
          </p:txBody>
        </p:sp>
      </p:grpSp>
      <p:sp>
        <p:nvSpPr>
          <p:cNvPr id="5" name="Rectangle 4"/>
          <p:cNvSpPr/>
          <p:nvPr/>
        </p:nvSpPr>
        <p:spPr>
          <a:xfrm>
            <a:off x="0" y="6255987"/>
            <a:ext cx="3352899" cy="425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669" y="6272339"/>
            <a:ext cx="3151775" cy="307777"/>
          </a:xfrm>
          <a:prstGeom prst="rect">
            <a:avLst/>
          </a:prstGeom>
          <a:noFill/>
        </p:spPr>
        <p:txBody>
          <a:bodyPr wrap="square" rtlCol="0">
            <a:spAutoFit/>
          </a:bodyPr>
          <a:lstStyle/>
          <a:p>
            <a:r>
              <a:rPr lang="en-US" sz="1400" dirty="0" smtClean="0"/>
              <a:t>Ratcliffe et al., 2011</a:t>
            </a:r>
            <a:endParaRPr lang="en-US" sz="1400" dirty="0"/>
          </a:p>
        </p:txBody>
      </p:sp>
    </p:spTree>
    <p:extLst>
      <p:ext uri="{BB962C8B-B14F-4D97-AF65-F5344CB8AC3E}">
        <p14:creationId xmlns:p14="http://schemas.microsoft.com/office/powerpoint/2010/main" val="65548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11127" y="-148590"/>
            <a:ext cx="8929065" cy="7029450"/>
            <a:chOff x="1611127" y="-411480"/>
            <a:chExt cx="8929065" cy="702945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5167" b="4000"/>
            <a:stretch/>
          </p:blipFill>
          <p:spPr>
            <a:xfrm>
              <a:off x="1611127" y="-411480"/>
              <a:ext cx="8929065" cy="7029450"/>
            </a:xfrm>
            <a:prstGeom prst="rect">
              <a:avLst/>
            </a:prstGeom>
          </p:spPr>
        </p:pic>
        <p:sp>
          <p:nvSpPr>
            <p:cNvPr id="3" name="TextBox 2"/>
            <p:cNvSpPr txBox="1"/>
            <p:nvPr/>
          </p:nvSpPr>
          <p:spPr>
            <a:xfrm rot="18927734">
              <a:off x="6400800" y="2777490"/>
              <a:ext cx="1634490" cy="584775"/>
            </a:xfrm>
            <a:prstGeom prst="rect">
              <a:avLst/>
            </a:prstGeom>
            <a:solidFill>
              <a:schemeClr val="bg1"/>
            </a:solidFill>
          </p:spPr>
          <p:txBody>
            <a:bodyPr wrap="square" rtlCol="0">
              <a:spAutoFit/>
            </a:bodyPr>
            <a:lstStyle/>
            <a:p>
              <a:r>
                <a:rPr lang="en-US" sz="3200" dirty="0" smtClean="0"/>
                <a:t>Gander</a:t>
              </a:r>
              <a:endParaRPr lang="en-US" sz="3200" dirty="0"/>
            </a:p>
          </p:txBody>
        </p:sp>
        <p:sp>
          <p:nvSpPr>
            <p:cNvPr id="4" name="TextBox 3"/>
            <p:cNvSpPr txBox="1"/>
            <p:nvPr/>
          </p:nvSpPr>
          <p:spPr>
            <a:xfrm rot="16909482">
              <a:off x="2603067" y="2324501"/>
              <a:ext cx="2054073" cy="584775"/>
            </a:xfrm>
            <a:prstGeom prst="rect">
              <a:avLst/>
            </a:prstGeom>
            <a:solidFill>
              <a:schemeClr val="bg1"/>
            </a:solidFill>
            <a:ln>
              <a:noFill/>
            </a:ln>
          </p:spPr>
          <p:txBody>
            <a:bodyPr wrap="square" rtlCol="0">
              <a:spAutoFit/>
            </a:bodyPr>
            <a:lstStyle/>
            <a:p>
              <a:r>
                <a:rPr lang="en-US" sz="3200" dirty="0" smtClean="0"/>
                <a:t>Laurentia</a:t>
              </a:r>
              <a:endParaRPr lang="en-US" sz="3200" dirty="0"/>
            </a:p>
          </p:txBody>
        </p:sp>
      </p:grpSp>
      <p:sp>
        <p:nvSpPr>
          <p:cNvPr id="6" name="TextBox 5"/>
          <p:cNvSpPr txBox="1"/>
          <p:nvPr/>
        </p:nvSpPr>
        <p:spPr>
          <a:xfrm>
            <a:off x="8903970" y="5932170"/>
            <a:ext cx="788670" cy="369332"/>
          </a:xfrm>
          <a:prstGeom prst="rect">
            <a:avLst/>
          </a:prstGeom>
          <a:solidFill>
            <a:schemeClr val="bg1"/>
          </a:solidFill>
        </p:spPr>
        <p:txBody>
          <a:bodyPr wrap="square" rtlCol="0">
            <a:spAutoFit/>
          </a:bodyPr>
          <a:lstStyle/>
          <a:p>
            <a:r>
              <a:rPr lang="en-US" dirty="0" smtClean="0"/>
              <a:t>10 Km</a:t>
            </a:r>
            <a:endParaRPr lang="en-US" dirty="0"/>
          </a:p>
        </p:txBody>
      </p:sp>
      <p:sp>
        <p:nvSpPr>
          <p:cNvPr id="7" name="TextBox 6"/>
          <p:cNvSpPr txBox="1"/>
          <p:nvPr/>
        </p:nvSpPr>
        <p:spPr>
          <a:xfrm>
            <a:off x="3326130" y="4928235"/>
            <a:ext cx="651510" cy="461665"/>
          </a:xfrm>
          <a:prstGeom prst="rect">
            <a:avLst/>
          </a:prstGeom>
          <a:solidFill>
            <a:schemeClr val="bg1"/>
          </a:solidFill>
        </p:spPr>
        <p:txBody>
          <a:bodyPr wrap="square" rtlCol="0">
            <a:spAutoFit/>
          </a:bodyPr>
          <a:lstStyle/>
          <a:p>
            <a:r>
              <a:rPr lang="en-US" sz="2400" b="1" dirty="0" smtClean="0"/>
              <a:t>VT</a:t>
            </a:r>
            <a:endParaRPr lang="en-US" sz="2400" b="1" dirty="0"/>
          </a:p>
        </p:txBody>
      </p:sp>
      <p:sp>
        <p:nvSpPr>
          <p:cNvPr id="8" name="TextBox 7"/>
          <p:cNvSpPr txBox="1"/>
          <p:nvPr/>
        </p:nvSpPr>
        <p:spPr>
          <a:xfrm>
            <a:off x="6313170" y="4928235"/>
            <a:ext cx="651510" cy="461665"/>
          </a:xfrm>
          <a:prstGeom prst="rect">
            <a:avLst/>
          </a:prstGeom>
          <a:solidFill>
            <a:schemeClr val="bg1"/>
          </a:solidFill>
        </p:spPr>
        <p:txBody>
          <a:bodyPr wrap="square" rtlCol="0">
            <a:spAutoFit/>
          </a:bodyPr>
          <a:lstStyle/>
          <a:p>
            <a:r>
              <a:rPr lang="en-US" sz="2400" b="1" dirty="0" smtClean="0"/>
              <a:t>NH</a:t>
            </a:r>
            <a:endParaRPr lang="en-US" sz="2400" b="1" dirty="0"/>
          </a:p>
        </p:txBody>
      </p:sp>
      <p:sp>
        <p:nvSpPr>
          <p:cNvPr id="10" name="TextBox 9"/>
          <p:cNvSpPr txBox="1"/>
          <p:nvPr/>
        </p:nvSpPr>
        <p:spPr>
          <a:xfrm>
            <a:off x="9446895" y="1469488"/>
            <a:ext cx="651510" cy="461665"/>
          </a:xfrm>
          <a:prstGeom prst="rect">
            <a:avLst/>
          </a:prstGeom>
          <a:solidFill>
            <a:schemeClr val="bg1"/>
          </a:solidFill>
        </p:spPr>
        <p:txBody>
          <a:bodyPr wrap="square" rtlCol="0">
            <a:spAutoFit/>
          </a:bodyPr>
          <a:lstStyle/>
          <a:p>
            <a:r>
              <a:rPr lang="en-US" sz="2400" b="1" dirty="0" smtClean="0"/>
              <a:t>N</a:t>
            </a:r>
            <a:endParaRPr lang="en-US" sz="2400" b="1" dirty="0"/>
          </a:p>
        </p:txBody>
      </p:sp>
      <p:grpSp>
        <p:nvGrpSpPr>
          <p:cNvPr id="14" name="Group 13"/>
          <p:cNvGrpSpPr/>
          <p:nvPr/>
        </p:nvGrpSpPr>
        <p:grpSpPr>
          <a:xfrm>
            <a:off x="5028432" y="331471"/>
            <a:ext cx="1509528" cy="5872287"/>
            <a:chOff x="5028432" y="331471"/>
            <a:chExt cx="1509528" cy="5872287"/>
          </a:xfrm>
        </p:grpSpPr>
        <p:cxnSp>
          <p:nvCxnSpPr>
            <p:cNvPr id="19" name="Straight Connector 18"/>
            <p:cNvCxnSpPr/>
            <p:nvPr/>
          </p:nvCxnSpPr>
          <p:spPr>
            <a:xfrm flipV="1">
              <a:off x="5342916" y="331471"/>
              <a:ext cx="1195044" cy="3680459"/>
            </a:xfrm>
            <a:prstGeom prst="line">
              <a:avLst/>
            </a:prstGeom>
            <a:ln w="762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28432" y="4011930"/>
              <a:ext cx="314484" cy="2191828"/>
            </a:xfrm>
            <a:prstGeom prst="line">
              <a:avLst/>
            </a:prstGeom>
            <a:ln w="762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966210" y="331470"/>
            <a:ext cx="605790" cy="5829300"/>
            <a:chOff x="3966210" y="331470"/>
            <a:chExt cx="605790" cy="5829300"/>
          </a:xfrm>
        </p:grpSpPr>
        <p:sp>
          <p:nvSpPr>
            <p:cNvPr id="25" name="Freeform 24"/>
            <p:cNvSpPr/>
            <p:nvPr/>
          </p:nvSpPr>
          <p:spPr>
            <a:xfrm>
              <a:off x="3966210" y="3463290"/>
              <a:ext cx="605790" cy="2697480"/>
            </a:xfrm>
            <a:custGeom>
              <a:avLst/>
              <a:gdLst>
                <a:gd name="connsiteX0" fmla="*/ 0 w 605790"/>
                <a:gd name="connsiteY0" fmla="*/ 2697480 h 2697480"/>
                <a:gd name="connsiteX1" fmla="*/ 34290 w 605790"/>
                <a:gd name="connsiteY1" fmla="*/ 2640330 h 2697480"/>
                <a:gd name="connsiteX2" fmla="*/ 45720 w 605790"/>
                <a:gd name="connsiteY2" fmla="*/ 2606040 h 2697480"/>
                <a:gd name="connsiteX3" fmla="*/ 80010 w 605790"/>
                <a:gd name="connsiteY3" fmla="*/ 2583180 h 2697480"/>
                <a:gd name="connsiteX4" fmla="*/ 114300 w 605790"/>
                <a:gd name="connsiteY4" fmla="*/ 2514600 h 2697480"/>
                <a:gd name="connsiteX5" fmla="*/ 137160 w 605790"/>
                <a:gd name="connsiteY5" fmla="*/ 2446020 h 2697480"/>
                <a:gd name="connsiteX6" fmla="*/ 182880 w 605790"/>
                <a:gd name="connsiteY6" fmla="*/ 2308860 h 2697480"/>
                <a:gd name="connsiteX7" fmla="*/ 194310 w 605790"/>
                <a:gd name="connsiteY7" fmla="*/ 2274570 h 2697480"/>
                <a:gd name="connsiteX8" fmla="*/ 205740 w 605790"/>
                <a:gd name="connsiteY8" fmla="*/ 2240280 h 2697480"/>
                <a:gd name="connsiteX9" fmla="*/ 240030 w 605790"/>
                <a:gd name="connsiteY9" fmla="*/ 2228850 h 2697480"/>
                <a:gd name="connsiteX10" fmla="*/ 274320 w 605790"/>
                <a:gd name="connsiteY10" fmla="*/ 2103120 h 2697480"/>
                <a:gd name="connsiteX11" fmla="*/ 297180 w 605790"/>
                <a:gd name="connsiteY11" fmla="*/ 1794510 h 2697480"/>
                <a:gd name="connsiteX12" fmla="*/ 320040 w 605790"/>
                <a:gd name="connsiteY12" fmla="*/ 1714500 h 2697480"/>
                <a:gd name="connsiteX13" fmla="*/ 342900 w 605790"/>
                <a:gd name="connsiteY13" fmla="*/ 1680210 h 2697480"/>
                <a:gd name="connsiteX14" fmla="*/ 354330 w 605790"/>
                <a:gd name="connsiteY14" fmla="*/ 1645920 h 2697480"/>
                <a:gd name="connsiteX15" fmla="*/ 377190 w 605790"/>
                <a:gd name="connsiteY15" fmla="*/ 1611630 h 2697480"/>
                <a:gd name="connsiteX16" fmla="*/ 411480 w 605790"/>
                <a:gd name="connsiteY16" fmla="*/ 1497330 h 2697480"/>
                <a:gd name="connsiteX17" fmla="*/ 434340 w 605790"/>
                <a:gd name="connsiteY17" fmla="*/ 1428750 h 2697480"/>
                <a:gd name="connsiteX18" fmla="*/ 422910 w 605790"/>
                <a:gd name="connsiteY18" fmla="*/ 1165860 h 2697480"/>
                <a:gd name="connsiteX19" fmla="*/ 411480 w 605790"/>
                <a:gd name="connsiteY19" fmla="*/ 1108710 h 2697480"/>
                <a:gd name="connsiteX20" fmla="*/ 422910 w 605790"/>
                <a:gd name="connsiteY20" fmla="*/ 1062990 h 2697480"/>
                <a:gd name="connsiteX21" fmla="*/ 434340 w 605790"/>
                <a:gd name="connsiteY21" fmla="*/ 982980 h 2697480"/>
                <a:gd name="connsiteX22" fmla="*/ 457200 w 605790"/>
                <a:gd name="connsiteY22" fmla="*/ 857250 h 2697480"/>
                <a:gd name="connsiteX23" fmla="*/ 468630 w 605790"/>
                <a:gd name="connsiteY23" fmla="*/ 708660 h 2697480"/>
                <a:gd name="connsiteX24" fmla="*/ 480060 w 605790"/>
                <a:gd name="connsiteY24" fmla="*/ 571500 h 2697480"/>
                <a:gd name="connsiteX25" fmla="*/ 491490 w 605790"/>
                <a:gd name="connsiteY25" fmla="*/ 468630 h 2697480"/>
                <a:gd name="connsiteX26" fmla="*/ 502920 w 605790"/>
                <a:gd name="connsiteY26" fmla="*/ 342900 h 2697480"/>
                <a:gd name="connsiteX27" fmla="*/ 514350 w 605790"/>
                <a:gd name="connsiteY27" fmla="*/ 308610 h 2697480"/>
                <a:gd name="connsiteX28" fmla="*/ 548640 w 605790"/>
                <a:gd name="connsiteY28" fmla="*/ 297180 h 2697480"/>
                <a:gd name="connsiteX29" fmla="*/ 571500 w 605790"/>
                <a:gd name="connsiteY29" fmla="*/ 45720 h 2697480"/>
                <a:gd name="connsiteX30" fmla="*/ 582930 w 605790"/>
                <a:gd name="connsiteY30" fmla="*/ 11430 h 2697480"/>
                <a:gd name="connsiteX31" fmla="*/ 605790 w 605790"/>
                <a:gd name="connsiteY31" fmla="*/ 0 h 269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5790" h="2697480">
                  <a:moveTo>
                    <a:pt x="0" y="2697480"/>
                  </a:moveTo>
                  <a:cubicBezTo>
                    <a:pt x="11430" y="2678430"/>
                    <a:pt x="24355" y="2660201"/>
                    <a:pt x="34290" y="2640330"/>
                  </a:cubicBezTo>
                  <a:cubicBezTo>
                    <a:pt x="39678" y="2629554"/>
                    <a:pt x="38194" y="2615448"/>
                    <a:pt x="45720" y="2606040"/>
                  </a:cubicBezTo>
                  <a:cubicBezTo>
                    <a:pt x="54302" y="2595313"/>
                    <a:pt x="68580" y="2590800"/>
                    <a:pt x="80010" y="2583180"/>
                  </a:cubicBezTo>
                  <a:cubicBezTo>
                    <a:pt x="121695" y="2458125"/>
                    <a:pt x="55214" y="2647544"/>
                    <a:pt x="114300" y="2514600"/>
                  </a:cubicBezTo>
                  <a:cubicBezTo>
                    <a:pt x="124087" y="2492580"/>
                    <a:pt x="129540" y="2468880"/>
                    <a:pt x="137160" y="2446020"/>
                  </a:cubicBezTo>
                  <a:lnTo>
                    <a:pt x="182880" y="2308860"/>
                  </a:lnTo>
                  <a:lnTo>
                    <a:pt x="194310" y="2274570"/>
                  </a:lnTo>
                  <a:cubicBezTo>
                    <a:pt x="198120" y="2263140"/>
                    <a:pt x="194310" y="2244090"/>
                    <a:pt x="205740" y="2240280"/>
                  </a:cubicBezTo>
                  <a:lnTo>
                    <a:pt x="240030" y="2228850"/>
                  </a:lnTo>
                  <a:cubicBezTo>
                    <a:pt x="265812" y="2125721"/>
                    <a:pt x="252955" y="2167216"/>
                    <a:pt x="274320" y="2103120"/>
                  </a:cubicBezTo>
                  <a:cubicBezTo>
                    <a:pt x="281539" y="1951529"/>
                    <a:pt x="274119" y="1909815"/>
                    <a:pt x="297180" y="1794510"/>
                  </a:cubicBezTo>
                  <a:cubicBezTo>
                    <a:pt x="299621" y="1782303"/>
                    <a:pt x="312777" y="1729025"/>
                    <a:pt x="320040" y="1714500"/>
                  </a:cubicBezTo>
                  <a:cubicBezTo>
                    <a:pt x="326183" y="1702213"/>
                    <a:pt x="336757" y="1692497"/>
                    <a:pt x="342900" y="1680210"/>
                  </a:cubicBezTo>
                  <a:cubicBezTo>
                    <a:pt x="348288" y="1669434"/>
                    <a:pt x="348942" y="1656696"/>
                    <a:pt x="354330" y="1645920"/>
                  </a:cubicBezTo>
                  <a:cubicBezTo>
                    <a:pt x="360473" y="1633633"/>
                    <a:pt x="371611" y="1624183"/>
                    <a:pt x="377190" y="1611630"/>
                  </a:cubicBezTo>
                  <a:cubicBezTo>
                    <a:pt x="402059" y="1555676"/>
                    <a:pt x="396135" y="1548481"/>
                    <a:pt x="411480" y="1497330"/>
                  </a:cubicBezTo>
                  <a:cubicBezTo>
                    <a:pt x="418404" y="1474250"/>
                    <a:pt x="434340" y="1428750"/>
                    <a:pt x="434340" y="1428750"/>
                  </a:cubicBezTo>
                  <a:cubicBezTo>
                    <a:pt x="430530" y="1341120"/>
                    <a:pt x="429159" y="1253350"/>
                    <a:pt x="422910" y="1165860"/>
                  </a:cubicBezTo>
                  <a:cubicBezTo>
                    <a:pt x="421526" y="1146482"/>
                    <a:pt x="411480" y="1128137"/>
                    <a:pt x="411480" y="1108710"/>
                  </a:cubicBezTo>
                  <a:cubicBezTo>
                    <a:pt x="411480" y="1093001"/>
                    <a:pt x="420100" y="1078446"/>
                    <a:pt x="422910" y="1062990"/>
                  </a:cubicBezTo>
                  <a:cubicBezTo>
                    <a:pt x="427729" y="1036484"/>
                    <a:pt x="429911" y="1009554"/>
                    <a:pt x="434340" y="982980"/>
                  </a:cubicBezTo>
                  <a:cubicBezTo>
                    <a:pt x="441343" y="940962"/>
                    <a:pt x="449580" y="899160"/>
                    <a:pt x="457200" y="857250"/>
                  </a:cubicBezTo>
                  <a:cubicBezTo>
                    <a:pt x="461010" y="807720"/>
                    <a:pt x="460882" y="757728"/>
                    <a:pt x="468630" y="708660"/>
                  </a:cubicBezTo>
                  <a:cubicBezTo>
                    <a:pt x="490660" y="569139"/>
                    <a:pt x="503299" y="710932"/>
                    <a:pt x="480060" y="571500"/>
                  </a:cubicBezTo>
                  <a:cubicBezTo>
                    <a:pt x="483870" y="537210"/>
                    <a:pt x="488057" y="502960"/>
                    <a:pt x="491490" y="468630"/>
                  </a:cubicBezTo>
                  <a:cubicBezTo>
                    <a:pt x="495677" y="426756"/>
                    <a:pt x="496969" y="384560"/>
                    <a:pt x="502920" y="342900"/>
                  </a:cubicBezTo>
                  <a:cubicBezTo>
                    <a:pt x="504624" y="330973"/>
                    <a:pt x="505831" y="317129"/>
                    <a:pt x="514350" y="308610"/>
                  </a:cubicBezTo>
                  <a:cubicBezTo>
                    <a:pt x="522869" y="300091"/>
                    <a:pt x="537210" y="300990"/>
                    <a:pt x="548640" y="297180"/>
                  </a:cubicBezTo>
                  <a:cubicBezTo>
                    <a:pt x="556706" y="151985"/>
                    <a:pt x="544380" y="140641"/>
                    <a:pt x="571500" y="45720"/>
                  </a:cubicBezTo>
                  <a:cubicBezTo>
                    <a:pt x="574810" y="34135"/>
                    <a:pt x="575701" y="21069"/>
                    <a:pt x="582930" y="11430"/>
                  </a:cubicBezTo>
                  <a:cubicBezTo>
                    <a:pt x="588042" y="4614"/>
                    <a:pt x="598170" y="3810"/>
                    <a:pt x="605790" y="0"/>
                  </a:cubicBez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328800" y="1688193"/>
              <a:ext cx="183212" cy="1725930"/>
            </a:xfrm>
            <a:custGeom>
              <a:avLst/>
              <a:gdLst>
                <a:gd name="connsiteX0" fmla="*/ 183212 w 183212"/>
                <a:gd name="connsiteY0" fmla="*/ 1725930 h 1725930"/>
                <a:gd name="connsiteX1" fmla="*/ 171782 w 183212"/>
                <a:gd name="connsiteY1" fmla="*/ 1668780 h 1725930"/>
                <a:gd name="connsiteX2" fmla="*/ 148922 w 183212"/>
                <a:gd name="connsiteY2" fmla="*/ 1611630 h 1725930"/>
                <a:gd name="connsiteX3" fmla="*/ 137492 w 183212"/>
                <a:gd name="connsiteY3" fmla="*/ 1577340 h 1725930"/>
                <a:gd name="connsiteX4" fmla="*/ 148922 w 183212"/>
                <a:gd name="connsiteY4" fmla="*/ 1440180 h 1725930"/>
                <a:gd name="connsiteX5" fmla="*/ 160352 w 183212"/>
                <a:gd name="connsiteY5" fmla="*/ 1405890 h 1725930"/>
                <a:gd name="connsiteX6" fmla="*/ 183212 w 183212"/>
                <a:gd name="connsiteY6" fmla="*/ 1325880 h 1725930"/>
                <a:gd name="connsiteX7" fmla="*/ 171782 w 183212"/>
                <a:gd name="connsiteY7" fmla="*/ 1234440 h 1725930"/>
                <a:gd name="connsiteX8" fmla="*/ 148922 w 183212"/>
                <a:gd name="connsiteY8" fmla="*/ 1200150 h 1725930"/>
                <a:gd name="connsiteX9" fmla="*/ 114632 w 183212"/>
                <a:gd name="connsiteY9" fmla="*/ 1131570 h 1725930"/>
                <a:gd name="connsiteX10" fmla="*/ 103202 w 183212"/>
                <a:gd name="connsiteY10" fmla="*/ 948690 h 1725930"/>
                <a:gd name="connsiteX11" fmla="*/ 80342 w 183212"/>
                <a:gd name="connsiteY11" fmla="*/ 880110 h 1725930"/>
                <a:gd name="connsiteX12" fmla="*/ 68912 w 183212"/>
                <a:gd name="connsiteY12" fmla="*/ 845820 h 1725930"/>
                <a:gd name="connsiteX13" fmla="*/ 57482 w 183212"/>
                <a:gd name="connsiteY13" fmla="*/ 811530 h 1725930"/>
                <a:gd name="connsiteX14" fmla="*/ 34622 w 183212"/>
                <a:gd name="connsiteY14" fmla="*/ 765810 h 1725930"/>
                <a:gd name="connsiteX15" fmla="*/ 23192 w 183212"/>
                <a:gd name="connsiteY15" fmla="*/ 640080 h 1725930"/>
                <a:gd name="connsiteX16" fmla="*/ 332 w 183212"/>
                <a:gd name="connsiteY16" fmla="*/ 594360 h 1725930"/>
                <a:gd name="connsiteX17" fmla="*/ 46052 w 183212"/>
                <a:gd name="connsiteY17" fmla="*/ 525780 h 1725930"/>
                <a:gd name="connsiteX18" fmla="*/ 57482 w 183212"/>
                <a:gd name="connsiteY18" fmla="*/ 468630 h 1725930"/>
                <a:gd name="connsiteX19" fmla="*/ 80342 w 183212"/>
                <a:gd name="connsiteY19" fmla="*/ 400050 h 1725930"/>
                <a:gd name="connsiteX20" fmla="*/ 91772 w 183212"/>
                <a:gd name="connsiteY20" fmla="*/ 365760 h 1725930"/>
                <a:gd name="connsiteX21" fmla="*/ 103202 w 183212"/>
                <a:gd name="connsiteY21" fmla="*/ 308610 h 1725930"/>
                <a:gd name="connsiteX22" fmla="*/ 126062 w 183212"/>
                <a:gd name="connsiteY22" fmla="*/ 240030 h 1725930"/>
                <a:gd name="connsiteX23" fmla="*/ 137492 w 183212"/>
                <a:gd name="connsiteY23" fmla="*/ 205740 h 1725930"/>
                <a:gd name="connsiteX24" fmla="*/ 137492 w 183212"/>
                <a:gd name="connsiteY24" fmla="*/ 0 h 172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3212" h="1725930">
                  <a:moveTo>
                    <a:pt x="183212" y="1725930"/>
                  </a:moveTo>
                  <a:cubicBezTo>
                    <a:pt x="179402" y="1706880"/>
                    <a:pt x="177364" y="1687388"/>
                    <a:pt x="171782" y="1668780"/>
                  </a:cubicBezTo>
                  <a:cubicBezTo>
                    <a:pt x="165886" y="1649128"/>
                    <a:pt x="156126" y="1630841"/>
                    <a:pt x="148922" y="1611630"/>
                  </a:cubicBezTo>
                  <a:cubicBezTo>
                    <a:pt x="144692" y="1600349"/>
                    <a:pt x="141302" y="1588770"/>
                    <a:pt x="137492" y="1577340"/>
                  </a:cubicBezTo>
                  <a:cubicBezTo>
                    <a:pt x="141302" y="1531620"/>
                    <a:pt x="142859" y="1485656"/>
                    <a:pt x="148922" y="1440180"/>
                  </a:cubicBezTo>
                  <a:cubicBezTo>
                    <a:pt x="150514" y="1428237"/>
                    <a:pt x="157042" y="1417475"/>
                    <a:pt x="160352" y="1405890"/>
                  </a:cubicBezTo>
                  <a:cubicBezTo>
                    <a:pt x="189056" y="1305425"/>
                    <a:pt x="155807" y="1408096"/>
                    <a:pt x="183212" y="1325880"/>
                  </a:cubicBezTo>
                  <a:cubicBezTo>
                    <a:pt x="179402" y="1295400"/>
                    <a:pt x="179864" y="1264075"/>
                    <a:pt x="171782" y="1234440"/>
                  </a:cubicBezTo>
                  <a:cubicBezTo>
                    <a:pt x="168168" y="1221187"/>
                    <a:pt x="155065" y="1212437"/>
                    <a:pt x="148922" y="1200150"/>
                  </a:cubicBezTo>
                  <a:cubicBezTo>
                    <a:pt x="101600" y="1105506"/>
                    <a:pt x="180146" y="1229840"/>
                    <a:pt x="114632" y="1131570"/>
                  </a:cubicBezTo>
                  <a:cubicBezTo>
                    <a:pt x="110822" y="1070610"/>
                    <a:pt x="111455" y="1009209"/>
                    <a:pt x="103202" y="948690"/>
                  </a:cubicBezTo>
                  <a:cubicBezTo>
                    <a:pt x="99946" y="924814"/>
                    <a:pt x="87962" y="902970"/>
                    <a:pt x="80342" y="880110"/>
                  </a:cubicBezTo>
                  <a:lnTo>
                    <a:pt x="68912" y="845820"/>
                  </a:lnTo>
                  <a:cubicBezTo>
                    <a:pt x="65102" y="834390"/>
                    <a:pt x="62870" y="822306"/>
                    <a:pt x="57482" y="811530"/>
                  </a:cubicBezTo>
                  <a:lnTo>
                    <a:pt x="34622" y="765810"/>
                  </a:lnTo>
                  <a:cubicBezTo>
                    <a:pt x="30812" y="723900"/>
                    <a:pt x="31445" y="681346"/>
                    <a:pt x="23192" y="640080"/>
                  </a:cubicBezTo>
                  <a:cubicBezTo>
                    <a:pt x="19850" y="623372"/>
                    <a:pt x="-3010" y="611068"/>
                    <a:pt x="332" y="594360"/>
                  </a:cubicBezTo>
                  <a:cubicBezTo>
                    <a:pt x="5720" y="567419"/>
                    <a:pt x="46052" y="525780"/>
                    <a:pt x="46052" y="525780"/>
                  </a:cubicBezTo>
                  <a:cubicBezTo>
                    <a:pt x="49862" y="506730"/>
                    <a:pt x="52370" y="487373"/>
                    <a:pt x="57482" y="468630"/>
                  </a:cubicBezTo>
                  <a:cubicBezTo>
                    <a:pt x="63822" y="445383"/>
                    <a:pt x="72722" y="422910"/>
                    <a:pt x="80342" y="400050"/>
                  </a:cubicBezTo>
                  <a:cubicBezTo>
                    <a:pt x="84152" y="388620"/>
                    <a:pt x="89409" y="377574"/>
                    <a:pt x="91772" y="365760"/>
                  </a:cubicBezTo>
                  <a:cubicBezTo>
                    <a:pt x="95582" y="346710"/>
                    <a:pt x="98090" y="327353"/>
                    <a:pt x="103202" y="308610"/>
                  </a:cubicBezTo>
                  <a:cubicBezTo>
                    <a:pt x="109542" y="285363"/>
                    <a:pt x="118442" y="262890"/>
                    <a:pt x="126062" y="240030"/>
                  </a:cubicBezTo>
                  <a:cubicBezTo>
                    <a:pt x="129872" y="228600"/>
                    <a:pt x="137492" y="217788"/>
                    <a:pt x="137492" y="205740"/>
                  </a:cubicBezTo>
                  <a:lnTo>
                    <a:pt x="137492"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377690" y="331470"/>
              <a:ext cx="160066" cy="1337310"/>
            </a:xfrm>
            <a:custGeom>
              <a:avLst/>
              <a:gdLst>
                <a:gd name="connsiteX0" fmla="*/ 80010 w 160066"/>
                <a:gd name="connsiteY0" fmla="*/ 1337310 h 1337310"/>
                <a:gd name="connsiteX1" fmla="*/ 22860 w 160066"/>
                <a:gd name="connsiteY1" fmla="*/ 1177290 h 1337310"/>
                <a:gd name="connsiteX2" fmla="*/ 0 w 160066"/>
                <a:gd name="connsiteY2" fmla="*/ 1108710 h 1337310"/>
                <a:gd name="connsiteX3" fmla="*/ 11430 w 160066"/>
                <a:gd name="connsiteY3" fmla="*/ 651510 h 1337310"/>
                <a:gd name="connsiteX4" fmla="*/ 22860 w 160066"/>
                <a:gd name="connsiteY4" fmla="*/ 605790 h 1337310"/>
                <a:gd name="connsiteX5" fmla="*/ 57150 w 160066"/>
                <a:gd name="connsiteY5" fmla="*/ 468630 h 1337310"/>
                <a:gd name="connsiteX6" fmla="*/ 114300 w 160066"/>
                <a:gd name="connsiteY6" fmla="*/ 365760 h 1337310"/>
                <a:gd name="connsiteX7" fmla="*/ 137160 w 160066"/>
                <a:gd name="connsiteY7" fmla="*/ 160020 h 1337310"/>
                <a:gd name="connsiteX8" fmla="*/ 148590 w 160066"/>
                <a:gd name="connsiteY8" fmla="*/ 125730 h 1337310"/>
                <a:gd name="connsiteX9" fmla="*/ 160020 w 160066"/>
                <a:gd name="connsiteY9" fmla="*/ 0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66" h="1337310">
                  <a:moveTo>
                    <a:pt x="80010" y="1337310"/>
                  </a:moveTo>
                  <a:cubicBezTo>
                    <a:pt x="2084" y="1239903"/>
                    <a:pt x="52050" y="1323239"/>
                    <a:pt x="22860" y="1177290"/>
                  </a:cubicBezTo>
                  <a:cubicBezTo>
                    <a:pt x="18134" y="1153661"/>
                    <a:pt x="0" y="1108710"/>
                    <a:pt x="0" y="1108710"/>
                  </a:cubicBezTo>
                  <a:cubicBezTo>
                    <a:pt x="3810" y="956310"/>
                    <a:pt x="4508" y="803800"/>
                    <a:pt x="11430" y="651510"/>
                  </a:cubicBezTo>
                  <a:cubicBezTo>
                    <a:pt x="12143" y="635817"/>
                    <a:pt x="19779" y="621194"/>
                    <a:pt x="22860" y="605790"/>
                  </a:cubicBezTo>
                  <a:cubicBezTo>
                    <a:pt x="30206" y="569062"/>
                    <a:pt x="35327" y="501365"/>
                    <a:pt x="57150" y="468630"/>
                  </a:cubicBezTo>
                  <a:cubicBezTo>
                    <a:pt x="86615" y="424433"/>
                    <a:pt x="104241" y="411026"/>
                    <a:pt x="114300" y="365760"/>
                  </a:cubicBezTo>
                  <a:cubicBezTo>
                    <a:pt x="133905" y="277536"/>
                    <a:pt x="122553" y="269576"/>
                    <a:pt x="137160" y="160020"/>
                  </a:cubicBezTo>
                  <a:cubicBezTo>
                    <a:pt x="138752" y="148077"/>
                    <a:pt x="144780" y="137160"/>
                    <a:pt x="148590" y="125730"/>
                  </a:cubicBezTo>
                  <a:cubicBezTo>
                    <a:pt x="161438" y="22948"/>
                    <a:pt x="160020" y="65007"/>
                    <a:pt x="160020" y="0"/>
                  </a:cubicBez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4711887" y="417374"/>
            <a:ext cx="1343377" cy="1169551"/>
          </a:xfrm>
          <a:prstGeom prst="rect">
            <a:avLst/>
          </a:prstGeom>
          <a:noFill/>
        </p:spPr>
        <p:txBody>
          <a:bodyPr wrap="square" rtlCol="0">
            <a:spAutoFit/>
          </a:bodyPr>
          <a:lstStyle/>
          <a:p>
            <a:r>
              <a:rPr lang="en-US" sz="1400" dirty="0" smtClean="0"/>
              <a:t>Western limit of Gondwanan detrital zircons (Ryan-Davis et al., 2013)</a:t>
            </a:r>
            <a:endParaRPr lang="en-US" sz="1400" dirty="0"/>
          </a:p>
        </p:txBody>
      </p:sp>
      <p:cxnSp>
        <p:nvCxnSpPr>
          <p:cNvPr id="30" name="Straight Connector 29"/>
          <p:cNvCxnSpPr>
            <a:endCxn id="28" idx="1"/>
          </p:cNvCxnSpPr>
          <p:nvPr/>
        </p:nvCxnSpPr>
        <p:spPr>
          <a:xfrm flipV="1">
            <a:off x="4377690" y="1002150"/>
            <a:ext cx="334197" cy="1522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7353443">
            <a:off x="4325794" y="3386902"/>
            <a:ext cx="1074375" cy="373879"/>
          </a:xfrm>
          <a:prstGeom prst="rect">
            <a:avLst/>
          </a:prstGeom>
          <a:noFill/>
        </p:spPr>
        <p:txBody>
          <a:bodyPr wrap="square" rtlCol="0">
            <a:noAutofit/>
          </a:bodyPr>
          <a:lstStyle/>
          <a:p>
            <a:r>
              <a:rPr lang="en-US" sz="1200" dirty="0" smtClean="0"/>
              <a:t>Chester</a:t>
            </a:r>
          </a:p>
          <a:p>
            <a:r>
              <a:rPr lang="en-US" sz="1400" dirty="0" smtClean="0"/>
              <a:t> </a:t>
            </a:r>
            <a:r>
              <a:rPr lang="en-US" sz="1200" dirty="0" smtClean="0"/>
              <a:t>dome</a:t>
            </a:r>
            <a:endParaRPr lang="en-US" sz="1200" dirty="0"/>
          </a:p>
        </p:txBody>
      </p:sp>
    </p:spTree>
    <p:extLst>
      <p:ext uri="{BB962C8B-B14F-4D97-AF65-F5344CB8AC3E}">
        <p14:creationId xmlns:p14="http://schemas.microsoft.com/office/powerpoint/2010/main" val="32513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extBox 2"/>
          <p:cNvSpPr txBox="1"/>
          <p:nvPr/>
        </p:nvSpPr>
        <p:spPr>
          <a:xfrm>
            <a:off x="2714172" y="3577776"/>
            <a:ext cx="2946400" cy="461665"/>
          </a:xfrm>
          <a:prstGeom prst="rect">
            <a:avLst/>
          </a:prstGeom>
          <a:noFill/>
        </p:spPr>
        <p:txBody>
          <a:bodyPr wrap="square" rtlCol="0">
            <a:spAutoFit/>
          </a:bodyPr>
          <a:lstStyle/>
          <a:p>
            <a:r>
              <a:rPr lang="en-US" sz="2400" b="1" dirty="0" smtClean="0"/>
              <a:t>Laurentian basement</a:t>
            </a:r>
            <a:endParaRPr lang="en-US" sz="2400" b="1" dirty="0"/>
          </a:p>
        </p:txBody>
      </p:sp>
      <p:sp>
        <p:nvSpPr>
          <p:cNvPr id="4" name="TextBox 3"/>
          <p:cNvSpPr txBox="1"/>
          <p:nvPr/>
        </p:nvSpPr>
        <p:spPr>
          <a:xfrm>
            <a:off x="6821711" y="3886205"/>
            <a:ext cx="1146629" cy="461665"/>
          </a:xfrm>
          <a:prstGeom prst="rect">
            <a:avLst/>
          </a:prstGeom>
          <a:noFill/>
        </p:spPr>
        <p:txBody>
          <a:bodyPr wrap="square" rtlCol="0">
            <a:spAutoFit/>
          </a:bodyPr>
          <a:lstStyle/>
          <a:p>
            <a:r>
              <a:rPr lang="en-US" sz="2400" b="1" dirty="0" smtClean="0"/>
              <a:t>Gander </a:t>
            </a:r>
            <a:endParaRPr lang="en-US" sz="2400" b="1" dirty="0"/>
          </a:p>
        </p:txBody>
      </p:sp>
      <p:sp>
        <p:nvSpPr>
          <p:cNvPr id="5" name="TextBox 4"/>
          <p:cNvSpPr txBox="1"/>
          <p:nvPr/>
        </p:nvSpPr>
        <p:spPr>
          <a:xfrm>
            <a:off x="7975595" y="3886205"/>
            <a:ext cx="1146629" cy="461665"/>
          </a:xfrm>
          <a:prstGeom prst="rect">
            <a:avLst/>
          </a:prstGeom>
          <a:noFill/>
        </p:spPr>
        <p:txBody>
          <a:bodyPr wrap="square" rtlCol="0">
            <a:spAutoFit/>
          </a:bodyPr>
          <a:lstStyle/>
          <a:p>
            <a:r>
              <a:rPr lang="en-US" sz="2400" b="1" dirty="0" smtClean="0">
                <a:solidFill>
                  <a:schemeClr val="bg1"/>
                </a:solidFill>
              </a:rPr>
              <a:t>Avalon</a:t>
            </a:r>
            <a:r>
              <a:rPr lang="en-US" sz="2400" b="1" dirty="0" smtClean="0"/>
              <a:t> </a:t>
            </a:r>
            <a:endParaRPr lang="en-US" sz="2400" b="1" dirty="0"/>
          </a:p>
        </p:txBody>
      </p:sp>
      <p:cxnSp>
        <p:nvCxnSpPr>
          <p:cNvPr id="6" name="Straight Connector 5"/>
          <p:cNvCxnSpPr/>
          <p:nvPr/>
        </p:nvCxnSpPr>
        <p:spPr>
          <a:xfrm>
            <a:off x="6676570" y="3846284"/>
            <a:ext cx="58057" cy="1582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0"/>
            <a:ext cx="164011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537371" y="0"/>
            <a:ext cx="165462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03613" y="6386286"/>
            <a:ext cx="4872957" cy="369332"/>
          </a:xfrm>
          <a:prstGeom prst="rect">
            <a:avLst/>
          </a:prstGeom>
          <a:noFill/>
        </p:spPr>
        <p:txBody>
          <a:bodyPr wrap="square" rtlCol="0">
            <a:spAutoFit/>
          </a:bodyPr>
          <a:lstStyle/>
          <a:p>
            <a:r>
              <a:rPr lang="en-US" dirty="0" smtClean="0"/>
              <a:t>Poster by Jonathon Wells  www.earthexposure.net</a:t>
            </a:r>
            <a:endParaRPr lang="en-US" dirty="0"/>
          </a:p>
        </p:txBody>
      </p:sp>
    </p:spTree>
    <p:extLst>
      <p:ext uri="{BB962C8B-B14F-4D97-AF65-F5344CB8AC3E}">
        <p14:creationId xmlns:p14="http://schemas.microsoft.com/office/powerpoint/2010/main" val="310042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524" t="46047" r="23929" b="38258"/>
          <a:stretch/>
        </p:blipFill>
        <p:spPr>
          <a:xfrm>
            <a:off x="665944" y="2802194"/>
            <a:ext cx="10684228" cy="1179871"/>
          </a:xfrm>
          <a:prstGeom prst="rect">
            <a:avLst/>
          </a:prstGeom>
        </p:spPr>
      </p:pic>
      <p:sp>
        <p:nvSpPr>
          <p:cNvPr id="3" name="TextBox 2"/>
          <p:cNvSpPr txBox="1"/>
          <p:nvPr/>
        </p:nvSpPr>
        <p:spPr>
          <a:xfrm>
            <a:off x="1893195" y="3271838"/>
            <a:ext cx="1431478" cy="461665"/>
          </a:xfrm>
          <a:prstGeom prst="rect">
            <a:avLst/>
          </a:prstGeom>
          <a:noFill/>
        </p:spPr>
        <p:txBody>
          <a:bodyPr wrap="square" rtlCol="0">
            <a:spAutoFit/>
          </a:bodyPr>
          <a:lstStyle/>
          <a:p>
            <a:r>
              <a:rPr lang="en-US" sz="2400" b="1" dirty="0" smtClean="0"/>
              <a:t>Laurentia</a:t>
            </a:r>
            <a:endParaRPr lang="en-US" sz="2400" b="1" dirty="0"/>
          </a:p>
        </p:txBody>
      </p:sp>
      <p:sp>
        <p:nvSpPr>
          <p:cNvPr id="4" name="TextBox 3"/>
          <p:cNvSpPr txBox="1"/>
          <p:nvPr/>
        </p:nvSpPr>
        <p:spPr>
          <a:xfrm>
            <a:off x="7679646" y="3575239"/>
            <a:ext cx="1146629" cy="461665"/>
          </a:xfrm>
          <a:prstGeom prst="rect">
            <a:avLst/>
          </a:prstGeom>
          <a:noFill/>
        </p:spPr>
        <p:txBody>
          <a:bodyPr wrap="square" rtlCol="0">
            <a:spAutoFit/>
          </a:bodyPr>
          <a:lstStyle/>
          <a:p>
            <a:r>
              <a:rPr lang="en-US" sz="2400" b="1" dirty="0" smtClean="0"/>
              <a:t>Gander </a:t>
            </a:r>
            <a:endParaRPr lang="en-US" sz="2400" b="1" dirty="0"/>
          </a:p>
        </p:txBody>
      </p:sp>
      <p:sp>
        <p:nvSpPr>
          <p:cNvPr id="5" name="TextBox 4"/>
          <p:cNvSpPr txBox="1"/>
          <p:nvPr/>
        </p:nvSpPr>
        <p:spPr>
          <a:xfrm>
            <a:off x="9889455" y="3585026"/>
            <a:ext cx="1146629" cy="461665"/>
          </a:xfrm>
          <a:prstGeom prst="rect">
            <a:avLst/>
          </a:prstGeom>
          <a:noFill/>
        </p:spPr>
        <p:txBody>
          <a:bodyPr wrap="square" rtlCol="0">
            <a:spAutoFit/>
          </a:bodyPr>
          <a:lstStyle/>
          <a:p>
            <a:r>
              <a:rPr lang="en-US" sz="2400" b="1" dirty="0" smtClean="0">
                <a:solidFill>
                  <a:schemeClr val="bg1"/>
                </a:solidFill>
              </a:rPr>
              <a:t>Avalon</a:t>
            </a:r>
            <a:r>
              <a:rPr lang="en-US" sz="2400" b="1" dirty="0" smtClean="0"/>
              <a:t> </a:t>
            </a:r>
            <a:endParaRPr lang="en-US" sz="2400" b="1" dirty="0"/>
          </a:p>
        </p:txBody>
      </p:sp>
      <p:cxnSp>
        <p:nvCxnSpPr>
          <p:cNvPr id="6" name="Straight Connector 5"/>
          <p:cNvCxnSpPr/>
          <p:nvPr/>
        </p:nvCxnSpPr>
        <p:spPr>
          <a:xfrm>
            <a:off x="5675768" y="3815859"/>
            <a:ext cx="243108" cy="15834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5279231" y="3357563"/>
            <a:ext cx="381000" cy="454818"/>
          </a:xfrm>
          <a:custGeom>
            <a:avLst/>
            <a:gdLst>
              <a:gd name="connsiteX0" fmla="*/ 381000 w 381000"/>
              <a:gd name="connsiteY0" fmla="*/ 454818 h 454818"/>
              <a:gd name="connsiteX1" fmla="*/ 378619 w 381000"/>
              <a:gd name="connsiteY1" fmla="*/ 309562 h 454818"/>
              <a:gd name="connsiteX2" fmla="*/ 376238 w 381000"/>
              <a:gd name="connsiteY2" fmla="*/ 302418 h 454818"/>
              <a:gd name="connsiteX3" fmla="*/ 373857 w 381000"/>
              <a:gd name="connsiteY3" fmla="*/ 288131 h 454818"/>
              <a:gd name="connsiteX4" fmla="*/ 369094 w 381000"/>
              <a:gd name="connsiteY4" fmla="*/ 264318 h 454818"/>
              <a:gd name="connsiteX5" fmla="*/ 361950 w 381000"/>
              <a:gd name="connsiteY5" fmla="*/ 235743 h 454818"/>
              <a:gd name="connsiteX6" fmla="*/ 359569 w 381000"/>
              <a:gd name="connsiteY6" fmla="*/ 228600 h 454818"/>
              <a:gd name="connsiteX7" fmla="*/ 357188 w 381000"/>
              <a:gd name="connsiteY7" fmla="*/ 219075 h 454818"/>
              <a:gd name="connsiteX8" fmla="*/ 352425 w 381000"/>
              <a:gd name="connsiteY8" fmla="*/ 204787 h 454818"/>
              <a:gd name="connsiteX9" fmla="*/ 347663 w 381000"/>
              <a:gd name="connsiteY9" fmla="*/ 197643 h 454818"/>
              <a:gd name="connsiteX10" fmla="*/ 342900 w 381000"/>
              <a:gd name="connsiteY10" fmla="*/ 180975 h 454818"/>
              <a:gd name="connsiteX11" fmla="*/ 338138 w 381000"/>
              <a:gd name="connsiteY11" fmla="*/ 173831 h 454818"/>
              <a:gd name="connsiteX12" fmla="*/ 333375 w 381000"/>
              <a:gd name="connsiteY12" fmla="*/ 157162 h 454818"/>
              <a:gd name="connsiteX13" fmla="*/ 323850 w 381000"/>
              <a:gd name="connsiteY13" fmla="*/ 135731 h 454818"/>
              <a:gd name="connsiteX14" fmla="*/ 319088 w 381000"/>
              <a:gd name="connsiteY14" fmla="*/ 121443 h 454818"/>
              <a:gd name="connsiteX15" fmla="*/ 314325 w 381000"/>
              <a:gd name="connsiteY15" fmla="*/ 114300 h 454818"/>
              <a:gd name="connsiteX16" fmla="*/ 307182 w 381000"/>
              <a:gd name="connsiteY16" fmla="*/ 104775 h 454818"/>
              <a:gd name="connsiteX17" fmla="*/ 302419 w 381000"/>
              <a:gd name="connsiteY17" fmla="*/ 92868 h 454818"/>
              <a:gd name="connsiteX18" fmla="*/ 297657 w 381000"/>
              <a:gd name="connsiteY18" fmla="*/ 76200 h 454818"/>
              <a:gd name="connsiteX19" fmla="*/ 292894 w 381000"/>
              <a:gd name="connsiteY19" fmla="*/ 69056 h 454818"/>
              <a:gd name="connsiteX20" fmla="*/ 290513 w 381000"/>
              <a:gd name="connsiteY20" fmla="*/ 61912 h 454818"/>
              <a:gd name="connsiteX21" fmla="*/ 285750 w 381000"/>
              <a:gd name="connsiteY21" fmla="*/ 54768 h 454818"/>
              <a:gd name="connsiteX22" fmla="*/ 283369 w 381000"/>
              <a:gd name="connsiteY22" fmla="*/ 45243 h 454818"/>
              <a:gd name="connsiteX23" fmla="*/ 276225 w 381000"/>
              <a:gd name="connsiteY23" fmla="*/ 38100 h 454818"/>
              <a:gd name="connsiteX24" fmla="*/ 271463 w 381000"/>
              <a:gd name="connsiteY24" fmla="*/ 30956 h 454818"/>
              <a:gd name="connsiteX25" fmla="*/ 257175 w 381000"/>
              <a:gd name="connsiteY25" fmla="*/ 21431 h 454818"/>
              <a:gd name="connsiteX26" fmla="*/ 250032 w 381000"/>
              <a:gd name="connsiteY26" fmla="*/ 16668 h 454818"/>
              <a:gd name="connsiteX27" fmla="*/ 242888 w 381000"/>
              <a:gd name="connsiteY27" fmla="*/ 14287 h 454818"/>
              <a:gd name="connsiteX28" fmla="*/ 226219 w 381000"/>
              <a:gd name="connsiteY28" fmla="*/ 4762 h 454818"/>
              <a:gd name="connsiteX29" fmla="*/ 207169 w 381000"/>
              <a:gd name="connsiteY29" fmla="*/ 0 h 454818"/>
              <a:gd name="connsiteX30" fmla="*/ 176213 w 381000"/>
              <a:gd name="connsiteY30" fmla="*/ 4762 h 454818"/>
              <a:gd name="connsiteX31" fmla="*/ 161925 w 381000"/>
              <a:gd name="connsiteY31" fmla="*/ 16668 h 454818"/>
              <a:gd name="connsiteX32" fmla="*/ 154782 w 381000"/>
              <a:gd name="connsiteY32" fmla="*/ 21431 h 454818"/>
              <a:gd name="connsiteX33" fmla="*/ 147638 w 381000"/>
              <a:gd name="connsiteY33" fmla="*/ 28575 h 454818"/>
              <a:gd name="connsiteX34" fmla="*/ 140494 w 381000"/>
              <a:gd name="connsiteY34" fmla="*/ 33337 h 454818"/>
              <a:gd name="connsiteX35" fmla="*/ 126207 w 381000"/>
              <a:gd name="connsiteY35" fmla="*/ 42862 h 454818"/>
              <a:gd name="connsiteX36" fmla="*/ 121444 w 381000"/>
              <a:gd name="connsiteY36" fmla="*/ 50006 h 454818"/>
              <a:gd name="connsiteX37" fmla="*/ 107157 w 381000"/>
              <a:gd name="connsiteY37" fmla="*/ 57150 h 454818"/>
              <a:gd name="connsiteX38" fmla="*/ 92869 w 381000"/>
              <a:gd name="connsiteY38" fmla="*/ 64293 h 454818"/>
              <a:gd name="connsiteX39" fmla="*/ 76200 w 381000"/>
              <a:gd name="connsiteY39" fmla="*/ 73818 h 454818"/>
              <a:gd name="connsiteX40" fmla="*/ 61913 w 381000"/>
              <a:gd name="connsiteY40" fmla="*/ 80962 h 454818"/>
              <a:gd name="connsiteX41" fmla="*/ 54769 w 381000"/>
              <a:gd name="connsiteY41" fmla="*/ 85725 h 454818"/>
              <a:gd name="connsiteX42" fmla="*/ 40482 w 381000"/>
              <a:gd name="connsiteY42" fmla="*/ 97631 h 454818"/>
              <a:gd name="connsiteX43" fmla="*/ 35719 w 381000"/>
              <a:gd name="connsiteY43" fmla="*/ 104775 h 454818"/>
              <a:gd name="connsiteX44" fmla="*/ 28575 w 381000"/>
              <a:gd name="connsiteY44" fmla="*/ 107156 h 454818"/>
              <a:gd name="connsiteX45" fmla="*/ 19050 w 381000"/>
              <a:gd name="connsiteY45" fmla="*/ 116681 h 454818"/>
              <a:gd name="connsiteX46" fmla="*/ 7144 w 381000"/>
              <a:gd name="connsiteY46" fmla="*/ 128587 h 454818"/>
              <a:gd name="connsiteX47" fmla="*/ 0 w 381000"/>
              <a:gd name="connsiteY47" fmla="*/ 128587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1000" h="454818">
                <a:moveTo>
                  <a:pt x="381000" y="454818"/>
                </a:moveTo>
                <a:cubicBezTo>
                  <a:pt x="380206" y="406399"/>
                  <a:pt x="380131" y="357964"/>
                  <a:pt x="378619" y="309562"/>
                </a:cubicBezTo>
                <a:cubicBezTo>
                  <a:pt x="378541" y="307053"/>
                  <a:pt x="376782" y="304868"/>
                  <a:pt x="376238" y="302418"/>
                </a:cubicBezTo>
                <a:cubicBezTo>
                  <a:pt x="375191" y="297705"/>
                  <a:pt x="374747" y="292876"/>
                  <a:pt x="373857" y="288131"/>
                </a:cubicBezTo>
                <a:cubicBezTo>
                  <a:pt x="372365" y="280175"/>
                  <a:pt x="370888" y="272212"/>
                  <a:pt x="369094" y="264318"/>
                </a:cubicBezTo>
                <a:cubicBezTo>
                  <a:pt x="366918" y="254744"/>
                  <a:pt x="365055" y="245057"/>
                  <a:pt x="361950" y="235743"/>
                </a:cubicBezTo>
                <a:cubicBezTo>
                  <a:pt x="361156" y="233362"/>
                  <a:pt x="360258" y="231013"/>
                  <a:pt x="359569" y="228600"/>
                </a:cubicBezTo>
                <a:cubicBezTo>
                  <a:pt x="358670" y="225453"/>
                  <a:pt x="358128" y="222210"/>
                  <a:pt x="357188" y="219075"/>
                </a:cubicBezTo>
                <a:cubicBezTo>
                  <a:pt x="355745" y="214266"/>
                  <a:pt x="355210" y="208964"/>
                  <a:pt x="352425" y="204787"/>
                </a:cubicBezTo>
                <a:cubicBezTo>
                  <a:pt x="350838" y="202406"/>
                  <a:pt x="348943" y="200203"/>
                  <a:pt x="347663" y="197643"/>
                </a:cubicBezTo>
                <a:cubicBezTo>
                  <a:pt x="343033" y="188382"/>
                  <a:pt x="347474" y="191648"/>
                  <a:pt x="342900" y="180975"/>
                </a:cubicBezTo>
                <a:cubicBezTo>
                  <a:pt x="341773" y="178345"/>
                  <a:pt x="339418" y="176391"/>
                  <a:pt x="338138" y="173831"/>
                </a:cubicBezTo>
                <a:cubicBezTo>
                  <a:pt x="336140" y="169834"/>
                  <a:pt x="334518" y="160971"/>
                  <a:pt x="333375" y="157162"/>
                </a:cubicBezTo>
                <a:cubicBezTo>
                  <a:pt x="328737" y="141703"/>
                  <a:pt x="330811" y="146172"/>
                  <a:pt x="323850" y="135731"/>
                </a:cubicBezTo>
                <a:cubicBezTo>
                  <a:pt x="322263" y="130968"/>
                  <a:pt x="321873" y="125620"/>
                  <a:pt x="319088" y="121443"/>
                </a:cubicBezTo>
                <a:cubicBezTo>
                  <a:pt x="317500" y="119062"/>
                  <a:pt x="315988" y="116629"/>
                  <a:pt x="314325" y="114300"/>
                </a:cubicBezTo>
                <a:cubicBezTo>
                  <a:pt x="312018" y="111071"/>
                  <a:pt x="309109" y="108244"/>
                  <a:pt x="307182" y="104775"/>
                </a:cubicBezTo>
                <a:cubicBezTo>
                  <a:pt x="305106" y="101038"/>
                  <a:pt x="303771" y="96923"/>
                  <a:pt x="302419" y="92868"/>
                </a:cubicBezTo>
                <a:cubicBezTo>
                  <a:pt x="300893" y="88290"/>
                  <a:pt x="299950" y="80786"/>
                  <a:pt x="297657" y="76200"/>
                </a:cubicBezTo>
                <a:cubicBezTo>
                  <a:pt x="296377" y="73640"/>
                  <a:pt x="294482" y="71437"/>
                  <a:pt x="292894" y="69056"/>
                </a:cubicBezTo>
                <a:cubicBezTo>
                  <a:pt x="292100" y="66675"/>
                  <a:pt x="291636" y="64157"/>
                  <a:pt x="290513" y="61912"/>
                </a:cubicBezTo>
                <a:cubicBezTo>
                  <a:pt x="289233" y="59352"/>
                  <a:pt x="286877" y="57399"/>
                  <a:pt x="285750" y="54768"/>
                </a:cubicBezTo>
                <a:cubicBezTo>
                  <a:pt x="284461" y="51760"/>
                  <a:pt x="284993" y="48084"/>
                  <a:pt x="283369" y="45243"/>
                </a:cubicBezTo>
                <a:cubicBezTo>
                  <a:pt x="281698" y="42319"/>
                  <a:pt x="278381" y="40687"/>
                  <a:pt x="276225" y="38100"/>
                </a:cubicBezTo>
                <a:cubicBezTo>
                  <a:pt x="274393" y="35901"/>
                  <a:pt x="273617" y="32841"/>
                  <a:pt x="271463" y="30956"/>
                </a:cubicBezTo>
                <a:cubicBezTo>
                  <a:pt x="267155" y="27187"/>
                  <a:pt x="261938" y="24606"/>
                  <a:pt x="257175" y="21431"/>
                </a:cubicBezTo>
                <a:cubicBezTo>
                  <a:pt x="254794" y="19844"/>
                  <a:pt x="252747" y="17573"/>
                  <a:pt x="250032" y="16668"/>
                </a:cubicBezTo>
                <a:cubicBezTo>
                  <a:pt x="247651" y="15874"/>
                  <a:pt x="245133" y="15409"/>
                  <a:pt x="242888" y="14287"/>
                </a:cubicBezTo>
                <a:cubicBezTo>
                  <a:pt x="232440" y="9063"/>
                  <a:pt x="238739" y="8935"/>
                  <a:pt x="226219" y="4762"/>
                </a:cubicBezTo>
                <a:cubicBezTo>
                  <a:pt x="220009" y="2692"/>
                  <a:pt x="207169" y="0"/>
                  <a:pt x="207169" y="0"/>
                </a:cubicBezTo>
                <a:cubicBezTo>
                  <a:pt x="200345" y="682"/>
                  <a:pt x="184793" y="472"/>
                  <a:pt x="176213" y="4762"/>
                </a:cubicBezTo>
                <a:cubicBezTo>
                  <a:pt x="167349" y="9194"/>
                  <a:pt x="169820" y="10089"/>
                  <a:pt x="161925" y="16668"/>
                </a:cubicBezTo>
                <a:cubicBezTo>
                  <a:pt x="159727" y="18500"/>
                  <a:pt x="156980" y="19599"/>
                  <a:pt x="154782" y="21431"/>
                </a:cubicBezTo>
                <a:cubicBezTo>
                  <a:pt x="152195" y="23587"/>
                  <a:pt x="150225" y="26419"/>
                  <a:pt x="147638" y="28575"/>
                </a:cubicBezTo>
                <a:cubicBezTo>
                  <a:pt x="145439" y="30407"/>
                  <a:pt x="142693" y="31505"/>
                  <a:pt x="140494" y="33337"/>
                </a:cubicBezTo>
                <a:cubicBezTo>
                  <a:pt x="128601" y="43247"/>
                  <a:pt x="138761" y="38677"/>
                  <a:pt x="126207" y="42862"/>
                </a:cubicBezTo>
                <a:cubicBezTo>
                  <a:pt x="124619" y="45243"/>
                  <a:pt x="123468" y="47982"/>
                  <a:pt x="121444" y="50006"/>
                </a:cubicBezTo>
                <a:cubicBezTo>
                  <a:pt x="114623" y="56827"/>
                  <a:pt x="114900" y="53278"/>
                  <a:pt x="107157" y="57150"/>
                </a:cubicBezTo>
                <a:cubicBezTo>
                  <a:pt x="88703" y="66377"/>
                  <a:pt x="110816" y="58312"/>
                  <a:pt x="92869" y="64293"/>
                </a:cubicBezTo>
                <a:cubicBezTo>
                  <a:pt x="75457" y="75902"/>
                  <a:pt x="97357" y="61728"/>
                  <a:pt x="76200" y="73818"/>
                </a:cubicBezTo>
                <a:cubicBezTo>
                  <a:pt x="63273" y="81205"/>
                  <a:pt x="75014" y="76596"/>
                  <a:pt x="61913" y="80962"/>
                </a:cubicBezTo>
                <a:cubicBezTo>
                  <a:pt x="59532" y="82550"/>
                  <a:pt x="56968" y="83893"/>
                  <a:pt x="54769" y="85725"/>
                </a:cubicBezTo>
                <a:cubicBezTo>
                  <a:pt x="36428" y="101008"/>
                  <a:pt x="58222" y="85802"/>
                  <a:pt x="40482" y="97631"/>
                </a:cubicBezTo>
                <a:cubicBezTo>
                  <a:pt x="38894" y="100012"/>
                  <a:pt x="37954" y="102987"/>
                  <a:pt x="35719" y="104775"/>
                </a:cubicBezTo>
                <a:cubicBezTo>
                  <a:pt x="33759" y="106343"/>
                  <a:pt x="30350" y="105381"/>
                  <a:pt x="28575" y="107156"/>
                </a:cubicBezTo>
                <a:cubicBezTo>
                  <a:pt x="15875" y="119856"/>
                  <a:pt x="38101" y="110332"/>
                  <a:pt x="19050" y="116681"/>
                </a:cubicBezTo>
                <a:cubicBezTo>
                  <a:pt x="15421" y="122125"/>
                  <a:pt x="13949" y="126319"/>
                  <a:pt x="7144" y="128587"/>
                </a:cubicBezTo>
                <a:cubicBezTo>
                  <a:pt x="4885" y="129340"/>
                  <a:pt x="2381" y="128587"/>
                  <a:pt x="0" y="128587"/>
                </a:cubicBezTo>
              </a:path>
            </a:pathLst>
          </a:cu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764881" y="2826544"/>
            <a:ext cx="416719" cy="995362"/>
          </a:xfrm>
          <a:custGeom>
            <a:avLst/>
            <a:gdLst>
              <a:gd name="connsiteX0" fmla="*/ 21432 w 416719"/>
              <a:gd name="connsiteY0" fmla="*/ 0 h 995362"/>
              <a:gd name="connsiteX1" fmla="*/ 21432 w 416719"/>
              <a:gd name="connsiteY1" fmla="*/ 78581 h 995362"/>
              <a:gd name="connsiteX2" fmla="*/ 19050 w 416719"/>
              <a:gd name="connsiteY2" fmla="*/ 85725 h 995362"/>
              <a:gd name="connsiteX3" fmla="*/ 14288 w 416719"/>
              <a:gd name="connsiteY3" fmla="*/ 104775 h 995362"/>
              <a:gd name="connsiteX4" fmla="*/ 9525 w 416719"/>
              <a:gd name="connsiteY4" fmla="*/ 140494 h 995362"/>
              <a:gd name="connsiteX5" fmla="*/ 7144 w 416719"/>
              <a:gd name="connsiteY5" fmla="*/ 147637 h 995362"/>
              <a:gd name="connsiteX6" fmla="*/ 4763 w 416719"/>
              <a:gd name="connsiteY6" fmla="*/ 197644 h 995362"/>
              <a:gd name="connsiteX7" fmla="*/ 0 w 416719"/>
              <a:gd name="connsiteY7" fmla="*/ 223837 h 995362"/>
              <a:gd name="connsiteX8" fmla="*/ 2382 w 416719"/>
              <a:gd name="connsiteY8" fmla="*/ 438150 h 995362"/>
              <a:gd name="connsiteX9" fmla="*/ 7144 w 416719"/>
              <a:gd name="connsiteY9" fmla="*/ 466725 h 995362"/>
              <a:gd name="connsiteX10" fmla="*/ 9525 w 416719"/>
              <a:gd name="connsiteY10" fmla="*/ 483394 h 995362"/>
              <a:gd name="connsiteX11" fmla="*/ 16669 w 416719"/>
              <a:gd name="connsiteY11" fmla="*/ 578644 h 995362"/>
              <a:gd name="connsiteX12" fmla="*/ 21432 w 416719"/>
              <a:gd name="connsiteY12" fmla="*/ 604837 h 995362"/>
              <a:gd name="connsiteX13" fmla="*/ 26194 w 416719"/>
              <a:gd name="connsiteY13" fmla="*/ 642937 h 995362"/>
              <a:gd name="connsiteX14" fmla="*/ 30957 w 416719"/>
              <a:gd name="connsiteY14" fmla="*/ 669131 h 995362"/>
              <a:gd name="connsiteX15" fmla="*/ 35719 w 416719"/>
              <a:gd name="connsiteY15" fmla="*/ 702469 h 995362"/>
              <a:gd name="connsiteX16" fmla="*/ 40482 w 416719"/>
              <a:gd name="connsiteY16" fmla="*/ 711994 h 995362"/>
              <a:gd name="connsiteX17" fmla="*/ 42863 w 416719"/>
              <a:gd name="connsiteY17" fmla="*/ 723900 h 995362"/>
              <a:gd name="connsiteX18" fmla="*/ 45244 w 416719"/>
              <a:gd name="connsiteY18" fmla="*/ 731044 h 995362"/>
              <a:gd name="connsiteX19" fmla="*/ 52388 w 416719"/>
              <a:gd name="connsiteY19" fmla="*/ 781050 h 995362"/>
              <a:gd name="connsiteX20" fmla="*/ 54769 w 416719"/>
              <a:gd name="connsiteY20" fmla="*/ 807244 h 995362"/>
              <a:gd name="connsiteX21" fmla="*/ 61913 w 416719"/>
              <a:gd name="connsiteY21" fmla="*/ 845344 h 995362"/>
              <a:gd name="connsiteX22" fmla="*/ 64294 w 416719"/>
              <a:gd name="connsiteY22" fmla="*/ 871537 h 995362"/>
              <a:gd name="connsiteX23" fmla="*/ 69057 w 416719"/>
              <a:gd name="connsiteY23" fmla="*/ 888206 h 995362"/>
              <a:gd name="connsiteX24" fmla="*/ 71438 w 416719"/>
              <a:gd name="connsiteY24" fmla="*/ 900112 h 995362"/>
              <a:gd name="connsiteX25" fmla="*/ 73819 w 416719"/>
              <a:gd name="connsiteY25" fmla="*/ 907256 h 995362"/>
              <a:gd name="connsiteX26" fmla="*/ 85725 w 416719"/>
              <a:gd name="connsiteY26" fmla="*/ 935831 h 995362"/>
              <a:gd name="connsiteX27" fmla="*/ 90488 w 416719"/>
              <a:gd name="connsiteY27" fmla="*/ 954881 h 995362"/>
              <a:gd name="connsiteX28" fmla="*/ 92869 w 416719"/>
              <a:gd name="connsiteY28" fmla="*/ 964406 h 995362"/>
              <a:gd name="connsiteX29" fmla="*/ 116682 w 416719"/>
              <a:gd name="connsiteY29" fmla="*/ 992981 h 995362"/>
              <a:gd name="connsiteX30" fmla="*/ 123825 w 416719"/>
              <a:gd name="connsiteY30" fmla="*/ 995362 h 995362"/>
              <a:gd name="connsiteX31" fmla="*/ 138113 w 416719"/>
              <a:gd name="connsiteY31" fmla="*/ 990600 h 995362"/>
              <a:gd name="connsiteX32" fmla="*/ 152400 w 416719"/>
              <a:gd name="connsiteY32" fmla="*/ 983456 h 995362"/>
              <a:gd name="connsiteX33" fmla="*/ 169069 w 416719"/>
              <a:gd name="connsiteY33" fmla="*/ 962025 h 995362"/>
              <a:gd name="connsiteX34" fmla="*/ 178594 w 416719"/>
              <a:gd name="connsiteY34" fmla="*/ 947737 h 995362"/>
              <a:gd name="connsiteX35" fmla="*/ 180975 w 416719"/>
              <a:gd name="connsiteY35" fmla="*/ 940594 h 995362"/>
              <a:gd name="connsiteX36" fmla="*/ 192882 w 416719"/>
              <a:gd name="connsiteY36" fmla="*/ 926306 h 995362"/>
              <a:gd name="connsiteX37" fmla="*/ 197644 w 416719"/>
              <a:gd name="connsiteY37" fmla="*/ 916781 h 995362"/>
              <a:gd name="connsiteX38" fmla="*/ 200025 w 416719"/>
              <a:gd name="connsiteY38" fmla="*/ 909637 h 995362"/>
              <a:gd name="connsiteX39" fmla="*/ 211932 w 416719"/>
              <a:gd name="connsiteY39" fmla="*/ 895350 h 995362"/>
              <a:gd name="connsiteX40" fmla="*/ 216694 w 416719"/>
              <a:gd name="connsiteY40" fmla="*/ 888206 h 995362"/>
              <a:gd name="connsiteX41" fmla="*/ 223838 w 416719"/>
              <a:gd name="connsiteY41" fmla="*/ 883444 h 995362"/>
              <a:gd name="connsiteX42" fmla="*/ 238125 w 416719"/>
              <a:gd name="connsiteY42" fmla="*/ 873919 h 995362"/>
              <a:gd name="connsiteX43" fmla="*/ 245269 w 416719"/>
              <a:gd name="connsiteY43" fmla="*/ 869156 h 995362"/>
              <a:gd name="connsiteX44" fmla="*/ 259557 w 416719"/>
              <a:gd name="connsiteY44" fmla="*/ 864394 h 995362"/>
              <a:gd name="connsiteX45" fmla="*/ 266700 w 416719"/>
              <a:gd name="connsiteY45" fmla="*/ 862012 h 995362"/>
              <a:gd name="connsiteX46" fmla="*/ 273844 w 416719"/>
              <a:gd name="connsiteY46" fmla="*/ 859631 h 995362"/>
              <a:gd name="connsiteX47" fmla="*/ 280988 w 416719"/>
              <a:gd name="connsiteY47" fmla="*/ 857250 h 995362"/>
              <a:gd name="connsiteX48" fmla="*/ 290513 w 416719"/>
              <a:gd name="connsiteY48" fmla="*/ 854869 h 995362"/>
              <a:gd name="connsiteX49" fmla="*/ 304800 w 416719"/>
              <a:gd name="connsiteY49" fmla="*/ 850106 h 995362"/>
              <a:gd name="connsiteX50" fmla="*/ 385763 w 416719"/>
              <a:gd name="connsiteY50" fmla="*/ 852487 h 995362"/>
              <a:gd name="connsiteX51" fmla="*/ 395288 w 416719"/>
              <a:gd name="connsiteY51" fmla="*/ 854869 h 995362"/>
              <a:gd name="connsiteX52" fmla="*/ 409575 w 416719"/>
              <a:gd name="connsiteY52" fmla="*/ 862012 h 995362"/>
              <a:gd name="connsiteX53" fmla="*/ 416719 w 416719"/>
              <a:gd name="connsiteY53" fmla="*/ 869156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6719" h="995362">
                <a:moveTo>
                  <a:pt x="21432" y="0"/>
                </a:moveTo>
                <a:cubicBezTo>
                  <a:pt x="27894" y="32311"/>
                  <a:pt x="25498" y="15565"/>
                  <a:pt x="21432" y="78581"/>
                </a:cubicBezTo>
                <a:cubicBezTo>
                  <a:pt x="21270" y="81086"/>
                  <a:pt x="19710" y="83303"/>
                  <a:pt x="19050" y="85725"/>
                </a:cubicBezTo>
                <a:cubicBezTo>
                  <a:pt x="17328" y="92040"/>
                  <a:pt x="15659" y="98375"/>
                  <a:pt x="14288" y="104775"/>
                </a:cubicBezTo>
                <a:cubicBezTo>
                  <a:pt x="9884" y="125328"/>
                  <a:pt x="13693" y="115491"/>
                  <a:pt x="9525" y="140494"/>
                </a:cubicBezTo>
                <a:cubicBezTo>
                  <a:pt x="9112" y="142970"/>
                  <a:pt x="7938" y="145256"/>
                  <a:pt x="7144" y="147637"/>
                </a:cubicBezTo>
                <a:cubicBezTo>
                  <a:pt x="6350" y="164306"/>
                  <a:pt x="5996" y="181002"/>
                  <a:pt x="4763" y="197644"/>
                </a:cubicBezTo>
                <a:cubicBezTo>
                  <a:pt x="4404" y="202491"/>
                  <a:pt x="1076" y="218457"/>
                  <a:pt x="0" y="223837"/>
                </a:cubicBezTo>
                <a:cubicBezTo>
                  <a:pt x="794" y="295275"/>
                  <a:pt x="282" y="366739"/>
                  <a:pt x="2382" y="438150"/>
                </a:cubicBezTo>
                <a:cubicBezTo>
                  <a:pt x="2666" y="447802"/>
                  <a:pt x="5779" y="457166"/>
                  <a:pt x="7144" y="466725"/>
                </a:cubicBezTo>
                <a:lnTo>
                  <a:pt x="9525" y="483394"/>
                </a:lnTo>
                <a:cubicBezTo>
                  <a:pt x="11466" y="513480"/>
                  <a:pt x="12523" y="547545"/>
                  <a:pt x="16669" y="578644"/>
                </a:cubicBezTo>
                <a:cubicBezTo>
                  <a:pt x="17889" y="587794"/>
                  <a:pt x="19634" y="595850"/>
                  <a:pt x="21432" y="604837"/>
                </a:cubicBezTo>
                <a:cubicBezTo>
                  <a:pt x="27140" y="667633"/>
                  <a:pt x="20727" y="607398"/>
                  <a:pt x="26194" y="642937"/>
                </a:cubicBezTo>
                <a:cubicBezTo>
                  <a:pt x="30040" y="667937"/>
                  <a:pt x="26098" y="654559"/>
                  <a:pt x="30957" y="669131"/>
                </a:cubicBezTo>
                <a:cubicBezTo>
                  <a:pt x="32180" y="682585"/>
                  <a:pt x="30962" y="691371"/>
                  <a:pt x="35719" y="702469"/>
                </a:cubicBezTo>
                <a:cubicBezTo>
                  <a:pt x="37117" y="705732"/>
                  <a:pt x="38894" y="708819"/>
                  <a:pt x="40482" y="711994"/>
                </a:cubicBezTo>
                <a:cubicBezTo>
                  <a:pt x="41276" y="715963"/>
                  <a:pt x="41881" y="719974"/>
                  <a:pt x="42863" y="723900"/>
                </a:cubicBezTo>
                <a:cubicBezTo>
                  <a:pt x="43472" y="726335"/>
                  <a:pt x="44831" y="728568"/>
                  <a:pt x="45244" y="731044"/>
                </a:cubicBezTo>
                <a:cubicBezTo>
                  <a:pt x="48012" y="747653"/>
                  <a:pt x="50007" y="764381"/>
                  <a:pt x="52388" y="781050"/>
                </a:cubicBezTo>
                <a:cubicBezTo>
                  <a:pt x="53628" y="789729"/>
                  <a:pt x="53529" y="798565"/>
                  <a:pt x="54769" y="807244"/>
                </a:cubicBezTo>
                <a:cubicBezTo>
                  <a:pt x="57725" y="827937"/>
                  <a:pt x="59844" y="827756"/>
                  <a:pt x="61913" y="845344"/>
                </a:cubicBezTo>
                <a:cubicBezTo>
                  <a:pt x="62937" y="854051"/>
                  <a:pt x="63135" y="862847"/>
                  <a:pt x="64294" y="871537"/>
                </a:cubicBezTo>
                <a:cubicBezTo>
                  <a:pt x="65568" y="881091"/>
                  <a:pt x="66956" y="879803"/>
                  <a:pt x="69057" y="888206"/>
                </a:cubicBezTo>
                <a:cubicBezTo>
                  <a:pt x="70039" y="892132"/>
                  <a:pt x="70456" y="896186"/>
                  <a:pt x="71438" y="900112"/>
                </a:cubicBezTo>
                <a:cubicBezTo>
                  <a:pt x="72047" y="902547"/>
                  <a:pt x="73159" y="904834"/>
                  <a:pt x="73819" y="907256"/>
                </a:cubicBezTo>
                <a:cubicBezTo>
                  <a:pt x="80362" y="931246"/>
                  <a:pt x="74159" y="920409"/>
                  <a:pt x="85725" y="935831"/>
                </a:cubicBezTo>
                <a:lnTo>
                  <a:pt x="90488" y="954881"/>
                </a:lnTo>
                <a:cubicBezTo>
                  <a:pt x="91282" y="958056"/>
                  <a:pt x="91054" y="961683"/>
                  <a:pt x="92869" y="964406"/>
                </a:cubicBezTo>
                <a:cubicBezTo>
                  <a:pt x="97227" y="970943"/>
                  <a:pt x="108822" y="990361"/>
                  <a:pt x="116682" y="992981"/>
                </a:cubicBezTo>
                <a:lnTo>
                  <a:pt x="123825" y="995362"/>
                </a:lnTo>
                <a:cubicBezTo>
                  <a:pt x="128588" y="993775"/>
                  <a:pt x="133936" y="993385"/>
                  <a:pt x="138113" y="990600"/>
                </a:cubicBezTo>
                <a:cubicBezTo>
                  <a:pt x="147345" y="984445"/>
                  <a:pt x="142542" y="986742"/>
                  <a:pt x="152400" y="983456"/>
                </a:cubicBezTo>
                <a:cubicBezTo>
                  <a:pt x="163591" y="972265"/>
                  <a:pt x="157675" y="979114"/>
                  <a:pt x="169069" y="962025"/>
                </a:cubicBezTo>
                <a:lnTo>
                  <a:pt x="178594" y="947737"/>
                </a:lnTo>
                <a:cubicBezTo>
                  <a:pt x="179388" y="945356"/>
                  <a:pt x="179853" y="942839"/>
                  <a:pt x="180975" y="940594"/>
                </a:cubicBezTo>
                <a:cubicBezTo>
                  <a:pt x="184290" y="933964"/>
                  <a:pt x="187616" y="931572"/>
                  <a:pt x="192882" y="926306"/>
                </a:cubicBezTo>
                <a:cubicBezTo>
                  <a:pt x="194469" y="923131"/>
                  <a:pt x="196246" y="920044"/>
                  <a:pt x="197644" y="916781"/>
                </a:cubicBezTo>
                <a:cubicBezTo>
                  <a:pt x="198633" y="914474"/>
                  <a:pt x="198902" y="911882"/>
                  <a:pt x="200025" y="909637"/>
                </a:cubicBezTo>
                <a:cubicBezTo>
                  <a:pt x="204458" y="900772"/>
                  <a:pt x="205351" y="903247"/>
                  <a:pt x="211932" y="895350"/>
                </a:cubicBezTo>
                <a:cubicBezTo>
                  <a:pt x="213764" y="893151"/>
                  <a:pt x="214670" y="890230"/>
                  <a:pt x="216694" y="888206"/>
                </a:cubicBezTo>
                <a:cubicBezTo>
                  <a:pt x="218718" y="886182"/>
                  <a:pt x="221639" y="885276"/>
                  <a:pt x="223838" y="883444"/>
                </a:cubicBezTo>
                <a:cubicBezTo>
                  <a:pt x="235731" y="873534"/>
                  <a:pt x="225571" y="878104"/>
                  <a:pt x="238125" y="873919"/>
                </a:cubicBezTo>
                <a:cubicBezTo>
                  <a:pt x="240506" y="872331"/>
                  <a:pt x="242654" y="870318"/>
                  <a:pt x="245269" y="869156"/>
                </a:cubicBezTo>
                <a:cubicBezTo>
                  <a:pt x="249857" y="867117"/>
                  <a:pt x="254794" y="865982"/>
                  <a:pt x="259557" y="864394"/>
                </a:cubicBezTo>
                <a:lnTo>
                  <a:pt x="266700" y="862012"/>
                </a:lnTo>
                <a:lnTo>
                  <a:pt x="273844" y="859631"/>
                </a:lnTo>
                <a:cubicBezTo>
                  <a:pt x="276225" y="858837"/>
                  <a:pt x="278553" y="857859"/>
                  <a:pt x="280988" y="857250"/>
                </a:cubicBezTo>
                <a:cubicBezTo>
                  <a:pt x="284163" y="856456"/>
                  <a:pt x="287378" y="855809"/>
                  <a:pt x="290513" y="854869"/>
                </a:cubicBezTo>
                <a:cubicBezTo>
                  <a:pt x="295321" y="853426"/>
                  <a:pt x="304800" y="850106"/>
                  <a:pt x="304800" y="850106"/>
                </a:cubicBezTo>
                <a:cubicBezTo>
                  <a:pt x="331788" y="850900"/>
                  <a:pt x="358801" y="851068"/>
                  <a:pt x="385763" y="852487"/>
                </a:cubicBezTo>
                <a:cubicBezTo>
                  <a:pt x="389031" y="852659"/>
                  <a:pt x="392280" y="853580"/>
                  <a:pt x="395288" y="854869"/>
                </a:cubicBezTo>
                <a:cubicBezTo>
                  <a:pt x="427589" y="868713"/>
                  <a:pt x="379486" y="851982"/>
                  <a:pt x="409575" y="862012"/>
                </a:cubicBezTo>
                <a:lnTo>
                  <a:pt x="416719" y="869156"/>
                </a:lnTo>
              </a:path>
            </a:pathLst>
          </a:cu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3947884" y="2061787"/>
            <a:ext cx="1970991" cy="369332"/>
          </a:xfrm>
          <a:prstGeom prst="rect">
            <a:avLst/>
          </a:prstGeom>
          <a:noFill/>
        </p:spPr>
        <p:txBody>
          <a:bodyPr wrap="square" rtlCol="0">
            <a:spAutoFit/>
          </a:bodyPr>
          <a:lstStyle/>
          <a:p>
            <a:r>
              <a:rPr lang="en-US" dirty="0" smtClean="0"/>
              <a:t>Red Indian Line ?</a:t>
            </a:r>
            <a:endParaRPr lang="en-US" dirty="0"/>
          </a:p>
        </p:txBody>
      </p:sp>
      <p:sp>
        <p:nvSpPr>
          <p:cNvPr id="15" name="Down Arrow 14"/>
          <p:cNvSpPr/>
          <p:nvPr/>
        </p:nvSpPr>
        <p:spPr>
          <a:xfrm flipH="1">
            <a:off x="4709063" y="2423886"/>
            <a:ext cx="119110" cy="29028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0629" y="-101600"/>
            <a:ext cx="12453258" cy="2119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0652" y="5060356"/>
            <a:ext cx="12453258" cy="2119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1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90958" y="-143899"/>
            <a:ext cx="3692842" cy="70104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0139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6769100" y="5593556"/>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7816170" y="-22834"/>
            <a:ext cx="3636417" cy="6858000"/>
            <a:chOff x="4260170" y="-22834"/>
            <a:chExt cx="3636417" cy="6858000"/>
          </a:xfrm>
        </p:grpSpPr>
        <p:grpSp>
          <p:nvGrpSpPr>
            <p:cNvPr id="135" name="Group 134"/>
            <p:cNvGrpSpPr/>
            <p:nvPr/>
          </p:nvGrpSpPr>
          <p:grpSpPr>
            <a:xfrm>
              <a:off x="4260170" y="-22834"/>
              <a:ext cx="3636417" cy="6858000"/>
              <a:chOff x="4260170" y="-22834"/>
              <a:chExt cx="3636417" cy="6858000"/>
            </a:xfrm>
          </p:grpSpPr>
          <p:grpSp>
            <p:nvGrpSpPr>
              <p:cNvPr id="133" name="Group 132"/>
              <p:cNvGrpSpPr/>
              <p:nvPr/>
            </p:nvGrpSpPr>
            <p:grpSpPr>
              <a:xfrm>
                <a:off x="4260170" y="-22834"/>
                <a:ext cx="3636417" cy="6858000"/>
                <a:chOff x="4260170" y="-22834"/>
                <a:chExt cx="3636417" cy="6858000"/>
              </a:xfrm>
            </p:grpSpPr>
            <p:grpSp>
              <p:nvGrpSpPr>
                <p:cNvPr id="128" name="Group 127"/>
                <p:cNvGrpSpPr/>
                <p:nvPr/>
              </p:nvGrpSpPr>
              <p:grpSpPr>
                <a:xfrm>
                  <a:off x="4260170" y="-22834"/>
                  <a:ext cx="3636417" cy="6858000"/>
                  <a:chOff x="4260170" y="-22834"/>
                  <a:chExt cx="3636417" cy="6858000"/>
                </a:xfrm>
              </p:grpSpPr>
              <p:grpSp>
                <p:nvGrpSpPr>
                  <p:cNvPr id="120" name="Group 119"/>
                  <p:cNvGrpSpPr/>
                  <p:nvPr/>
                </p:nvGrpSpPr>
                <p:grpSpPr>
                  <a:xfrm>
                    <a:off x="4260170" y="-22834"/>
                    <a:ext cx="3636417" cy="6858000"/>
                    <a:chOff x="4258741" y="-22834"/>
                    <a:chExt cx="3636417" cy="6858000"/>
                  </a:xfrm>
                </p:grpSpPr>
                <p:grpSp>
                  <p:nvGrpSpPr>
                    <p:cNvPr id="116" name="Group 115"/>
                    <p:cNvGrpSpPr/>
                    <p:nvPr/>
                  </p:nvGrpSpPr>
                  <p:grpSpPr>
                    <a:xfrm>
                      <a:off x="4258741" y="-22834"/>
                      <a:ext cx="3636417" cy="6858000"/>
                      <a:chOff x="4258741" y="-22834"/>
                      <a:chExt cx="3636417" cy="6858000"/>
                    </a:xfrm>
                  </p:grpSpPr>
                  <p:grpSp>
                    <p:nvGrpSpPr>
                      <p:cNvPr id="110" name="Group 109"/>
                      <p:cNvGrpSpPr/>
                      <p:nvPr/>
                    </p:nvGrpSpPr>
                    <p:grpSpPr>
                      <a:xfrm>
                        <a:off x="4258741" y="-22834"/>
                        <a:ext cx="3636417" cy="6858000"/>
                        <a:chOff x="4258741" y="-22834"/>
                        <a:chExt cx="3636417" cy="6858000"/>
                      </a:xfrm>
                    </p:grpSpPr>
                    <p:grpSp>
                      <p:nvGrpSpPr>
                        <p:cNvPr id="74" name="Group 73"/>
                        <p:cNvGrpSpPr/>
                        <p:nvPr/>
                      </p:nvGrpSpPr>
                      <p:grpSpPr>
                        <a:xfrm>
                          <a:off x="4258741" y="-22834"/>
                          <a:ext cx="3636417" cy="6858000"/>
                          <a:chOff x="4258741" y="-22834"/>
                          <a:chExt cx="3636417" cy="6858000"/>
                        </a:xfrm>
                      </p:grpSpPr>
                      <p:grpSp>
                        <p:nvGrpSpPr>
                          <p:cNvPr id="22" name="Group 21"/>
                          <p:cNvGrpSpPr/>
                          <p:nvPr/>
                        </p:nvGrpSpPr>
                        <p:grpSpPr>
                          <a:xfrm>
                            <a:off x="4258741" y="-22834"/>
                            <a:ext cx="3636417" cy="6858000"/>
                            <a:chOff x="4258741" y="-22834"/>
                            <a:chExt cx="3636417" cy="6858000"/>
                          </a:xfrm>
                        </p:grpSpPr>
                        <p:grpSp>
                          <p:nvGrpSpPr>
                            <p:cNvPr id="20" name="Group 19"/>
                            <p:cNvGrpSpPr/>
                            <p:nvPr/>
                          </p:nvGrpSpPr>
                          <p:grpSpPr>
                            <a:xfrm>
                              <a:off x="4258741" y="-22834"/>
                              <a:ext cx="3636417" cy="6858000"/>
                              <a:chOff x="4258741" y="-22834"/>
                              <a:chExt cx="3636417" cy="6858000"/>
                            </a:xfrm>
                          </p:grpSpPr>
                          <p:grpSp>
                            <p:nvGrpSpPr>
                              <p:cNvPr id="19" name="Group 18"/>
                              <p:cNvGrpSpPr/>
                              <p:nvPr/>
                            </p:nvGrpSpPr>
                            <p:grpSpPr>
                              <a:xfrm>
                                <a:off x="4258741" y="-22834"/>
                                <a:ext cx="3636417" cy="6858000"/>
                                <a:chOff x="4258741" y="-22834"/>
                                <a:chExt cx="3636417" cy="6858000"/>
                              </a:xfrm>
                            </p:grpSpPr>
                            <p:grpSp>
                              <p:nvGrpSpPr>
                                <p:cNvPr id="30" name="Group 29"/>
                                <p:cNvGrpSpPr/>
                                <p:nvPr/>
                              </p:nvGrpSpPr>
                              <p:grpSpPr>
                                <a:xfrm>
                                  <a:off x="4258741" y="-22834"/>
                                  <a:ext cx="3636417" cy="6858000"/>
                                  <a:chOff x="4258741" y="-22834"/>
                                  <a:chExt cx="3636417" cy="6858000"/>
                                </a:xfrm>
                              </p:grpSpPr>
                              <p:grpSp>
                                <p:nvGrpSpPr>
                                  <p:cNvPr id="25" name="Group 24"/>
                                  <p:cNvGrpSpPr/>
                                  <p:nvPr/>
                                </p:nvGrpSpPr>
                                <p:grpSpPr>
                                  <a:xfrm>
                                    <a:off x="4258741" y="-22834"/>
                                    <a:ext cx="3636417" cy="6858000"/>
                                    <a:chOff x="4258741" y="-22834"/>
                                    <a:chExt cx="3636417" cy="6858000"/>
                                  </a:xfrm>
                                </p:grpSpPr>
                                <p:grpSp>
                                  <p:nvGrpSpPr>
                                    <p:cNvPr id="15" name="Group 14"/>
                                    <p:cNvGrpSpPr/>
                                    <p:nvPr/>
                                  </p:nvGrpSpPr>
                                  <p:grpSpPr>
                                    <a:xfrm>
                                      <a:off x="4258741" y="-22834"/>
                                      <a:ext cx="3636417" cy="6858000"/>
                                      <a:chOff x="4277791" y="-8546"/>
                                      <a:chExt cx="3636417" cy="6858000"/>
                                    </a:xfrm>
                                  </p:grpSpPr>
                                  <p:grpSp>
                                    <p:nvGrpSpPr>
                                      <p:cNvPr id="13" name="Group 12"/>
                                      <p:cNvGrpSpPr/>
                                      <p:nvPr/>
                                    </p:nvGrpSpPr>
                                    <p:grpSpPr>
                                      <a:xfrm>
                                        <a:off x="4277791" y="-8546"/>
                                        <a:ext cx="3636417" cy="6858000"/>
                                        <a:chOff x="4277791" y="-8546"/>
                                        <a:chExt cx="3636417" cy="6858000"/>
                                      </a:xfrm>
                                    </p:grpSpPr>
                                    <p:grpSp>
                                      <p:nvGrpSpPr>
                                        <p:cNvPr id="8" name="Group 7"/>
                                        <p:cNvGrpSpPr/>
                                        <p:nvPr/>
                                      </p:nvGrpSpPr>
                                      <p:grpSpPr>
                                        <a:xfrm>
                                          <a:off x="4277791" y="-8546"/>
                                          <a:ext cx="3636417" cy="6858000"/>
                                          <a:chOff x="4277791" y="-8546"/>
                                          <a:chExt cx="3636417" cy="6858000"/>
                                        </a:xfrm>
                                      </p:grpSpPr>
                                      <p:grpSp>
                                        <p:nvGrpSpPr>
                                          <p:cNvPr id="6" name="Group 5"/>
                                          <p:cNvGrpSpPr/>
                                          <p:nvPr/>
                                        </p:nvGrpSpPr>
                                        <p:grpSpPr>
                                          <a:xfrm>
                                            <a:off x="4277791" y="-8546"/>
                                            <a:ext cx="3636417" cy="6858000"/>
                                            <a:chOff x="4277791" y="-8546"/>
                                            <a:chExt cx="3636417" cy="6858000"/>
                                          </a:xfrm>
                                        </p:grpSpPr>
                                        <p:grpSp>
                                          <p:nvGrpSpPr>
                                            <p:cNvPr id="4" name="Group 3"/>
                                            <p:cNvGrpSpPr/>
                                            <p:nvPr/>
                                          </p:nvGrpSpPr>
                                          <p:grpSpPr>
                                            <a:xfrm>
                                              <a:off x="4277791" y="-8546"/>
                                              <a:ext cx="3636417" cy="6858000"/>
                                              <a:chOff x="4277791" y="-8546"/>
                                              <a:chExt cx="363641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ln w="28575">
                                                <a:solidFill>
                                                  <a:schemeClr val="bg1"/>
                                                </a:solidFill>
                                              </a:ln>
                                            </p:spPr>
                                          </p:pic>
                                          <p:sp>
                                            <p:nvSpPr>
                                              <p:cNvPr id="3" name="Rectangle 2"/>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6"/>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11"/>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13"/>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23"/>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28"/>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20"/>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Isosceles Triangle 75"/>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Isosceles Triangle 110"/>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Isosceles Triangle 111"/>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Isosceles Triangle 116"/>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Freeform 126"/>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Isosceles Triangle 128"/>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Isosceles Triangle 129"/>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Isosceles Triangle 130"/>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Isosceles Triangle 131"/>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Isosceles Triangle 133"/>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Isosceles Triangle 135"/>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Isosceles Triangle 137"/>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6" name="Straight Connector 25"/>
          <p:cNvCxnSpPr/>
          <p:nvPr/>
        </p:nvCxnSpPr>
        <p:spPr>
          <a:xfrm>
            <a:off x="10308158" y="1495425"/>
            <a:ext cx="44723" cy="1928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360025" y="16906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352881" y="1688306"/>
            <a:ext cx="0" cy="1857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448006" y="11691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0331450" y="1874044"/>
            <a:ext cx="21431" cy="738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9698038" y="1955006"/>
            <a:ext cx="610120" cy="33575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9574214" y="2290763"/>
            <a:ext cx="123824" cy="95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9471819" y="2386013"/>
            <a:ext cx="102394" cy="500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9340850" y="2436019"/>
            <a:ext cx="130969" cy="133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9295765" y="2557084"/>
            <a:ext cx="45719" cy="432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9238456" y="2595563"/>
            <a:ext cx="57309" cy="742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9183529" y="2669857"/>
            <a:ext cx="54927" cy="51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086294" y="2708336"/>
            <a:ext cx="97235" cy="131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Freeform 74"/>
          <p:cNvSpPr/>
          <p:nvPr/>
        </p:nvSpPr>
        <p:spPr>
          <a:xfrm>
            <a:off x="8909844" y="2843213"/>
            <a:ext cx="171450" cy="388143"/>
          </a:xfrm>
          <a:custGeom>
            <a:avLst/>
            <a:gdLst>
              <a:gd name="connsiteX0" fmla="*/ 171450 w 171450"/>
              <a:gd name="connsiteY0" fmla="*/ 0 h 388143"/>
              <a:gd name="connsiteX1" fmla="*/ 145256 w 171450"/>
              <a:gd name="connsiteY1" fmla="*/ 7143 h 388143"/>
              <a:gd name="connsiteX2" fmla="*/ 138112 w 171450"/>
              <a:gd name="connsiteY2" fmla="*/ 9525 h 388143"/>
              <a:gd name="connsiteX3" fmla="*/ 109537 w 171450"/>
              <a:gd name="connsiteY3" fmla="*/ 11906 h 388143"/>
              <a:gd name="connsiteX4" fmla="*/ 95250 w 171450"/>
              <a:gd name="connsiteY4" fmla="*/ 19050 h 388143"/>
              <a:gd name="connsiteX5" fmla="*/ 80962 w 171450"/>
              <a:gd name="connsiteY5" fmla="*/ 42862 h 388143"/>
              <a:gd name="connsiteX6" fmla="*/ 71437 w 171450"/>
              <a:gd name="connsiteY6" fmla="*/ 57150 h 388143"/>
              <a:gd name="connsiteX7" fmla="*/ 66675 w 171450"/>
              <a:gd name="connsiteY7" fmla="*/ 64293 h 388143"/>
              <a:gd name="connsiteX8" fmla="*/ 61912 w 171450"/>
              <a:gd name="connsiteY8" fmla="*/ 71437 h 388143"/>
              <a:gd name="connsiteX9" fmla="*/ 57150 w 171450"/>
              <a:gd name="connsiteY9" fmla="*/ 85725 h 388143"/>
              <a:gd name="connsiteX10" fmla="*/ 45244 w 171450"/>
              <a:gd name="connsiteY10" fmla="*/ 102393 h 388143"/>
              <a:gd name="connsiteX11" fmla="*/ 40481 w 171450"/>
              <a:gd name="connsiteY11" fmla="*/ 109537 h 388143"/>
              <a:gd name="connsiteX12" fmla="*/ 30956 w 171450"/>
              <a:gd name="connsiteY12" fmla="*/ 114300 h 388143"/>
              <a:gd name="connsiteX13" fmla="*/ 28575 w 171450"/>
              <a:gd name="connsiteY13" fmla="*/ 123825 h 388143"/>
              <a:gd name="connsiteX14" fmla="*/ 23812 w 171450"/>
              <a:gd name="connsiteY14" fmla="*/ 133350 h 388143"/>
              <a:gd name="connsiteX15" fmla="*/ 21431 w 171450"/>
              <a:gd name="connsiteY15" fmla="*/ 140493 h 388143"/>
              <a:gd name="connsiteX16" fmla="*/ 19050 w 171450"/>
              <a:gd name="connsiteY16" fmla="*/ 159543 h 388143"/>
              <a:gd name="connsiteX17" fmla="*/ 14287 w 171450"/>
              <a:gd name="connsiteY17" fmla="*/ 173831 h 388143"/>
              <a:gd name="connsiteX18" fmla="*/ 11906 w 171450"/>
              <a:gd name="connsiteY18" fmla="*/ 219075 h 388143"/>
              <a:gd name="connsiteX19" fmla="*/ 7144 w 171450"/>
              <a:gd name="connsiteY19" fmla="*/ 233362 h 388143"/>
              <a:gd name="connsiteX20" fmla="*/ 9525 w 171450"/>
              <a:gd name="connsiteY20" fmla="*/ 269081 h 388143"/>
              <a:gd name="connsiteX21" fmla="*/ 4762 w 171450"/>
              <a:gd name="connsiteY21" fmla="*/ 328612 h 388143"/>
              <a:gd name="connsiteX22" fmla="*/ 7144 w 171450"/>
              <a:gd name="connsiteY22" fmla="*/ 366712 h 388143"/>
              <a:gd name="connsiteX23" fmla="*/ 9525 w 171450"/>
              <a:gd name="connsiteY23" fmla="*/ 373856 h 388143"/>
              <a:gd name="connsiteX24" fmla="*/ 7144 w 171450"/>
              <a:gd name="connsiteY24" fmla="*/ 383381 h 388143"/>
              <a:gd name="connsiteX25" fmla="*/ 0 w 171450"/>
              <a:gd name="connsiteY25" fmla="*/ 388143 h 38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1450" h="388143">
                <a:moveTo>
                  <a:pt x="171450" y="0"/>
                </a:moveTo>
                <a:cubicBezTo>
                  <a:pt x="154626" y="3364"/>
                  <a:pt x="163377" y="1103"/>
                  <a:pt x="145256" y="7143"/>
                </a:cubicBezTo>
                <a:cubicBezTo>
                  <a:pt x="142875" y="7937"/>
                  <a:pt x="140614" y="9317"/>
                  <a:pt x="138112" y="9525"/>
                </a:cubicBezTo>
                <a:lnTo>
                  <a:pt x="109537" y="11906"/>
                </a:lnTo>
                <a:cubicBezTo>
                  <a:pt x="104441" y="13605"/>
                  <a:pt x="99052" y="14705"/>
                  <a:pt x="95250" y="19050"/>
                </a:cubicBezTo>
                <a:cubicBezTo>
                  <a:pt x="84082" y="31813"/>
                  <a:pt x="88082" y="30995"/>
                  <a:pt x="80962" y="42862"/>
                </a:cubicBezTo>
                <a:cubicBezTo>
                  <a:pt x="78017" y="47770"/>
                  <a:pt x="74612" y="52387"/>
                  <a:pt x="71437" y="57150"/>
                </a:cubicBezTo>
                <a:lnTo>
                  <a:pt x="66675" y="64293"/>
                </a:lnTo>
                <a:lnTo>
                  <a:pt x="61912" y="71437"/>
                </a:lnTo>
                <a:cubicBezTo>
                  <a:pt x="60325" y="76200"/>
                  <a:pt x="59935" y="81548"/>
                  <a:pt x="57150" y="85725"/>
                </a:cubicBezTo>
                <a:cubicBezTo>
                  <a:pt x="45916" y="102572"/>
                  <a:pt x="60024" y="81700"/>
                  <a:pt x="45244" y="102393"/>
                </a:cubicBezTo>
                <a:cubicBezTo>
                  <a:pt x="43580" y="104722"/>
                  <a:pt x="42680" y="107705"/>
                  <a:pt x="40481" y="109537"/>
                </a:cubicBezTo>
                <a:cubicBezTo>
                  <a:pt x="37754" y="111810"/>
                  <a:pt x="34131" y="112712"/>
                  <a:pt x="30956" y="114300"/>
                </a:cubicBezTo>
                <a:cubicBezTo>
                  <a:pt x="30162" y="117475"/>
                  <a:pt x="29724" y="120761"/>
                  <a:pt x="28575" y="123825"/>
                </a:cubicBezTo>
                <a:cubicBezTo>
                  <a:pt x="27329" y="127149"/>
                  <a:pt x="25210" y="130087"/>
                  <a:pt x="23812" y="133350"/>
                </a:cubicBezTo>
                <a:cubicBezTo>
                  <a:pt x="22823" y="135657"/>
                  <a:pt x="22225" y="138112"/>
                  <a:pt x="21431" y="140493"/>
                </a:cubicBezTo>
                <a:cubicBezTo>
                  <a:pt x="20637" y="146843"/>
                  <a:pt x="20391" y="153286"/>
                  <a:pt x="19050" y="159543"/>
                </a:cubicBezTo>
                <a:cubicBezTo>
                  <a:pt x="17998" y="164452"/>
                  <a:pt x="14287" y="173831"/>
                  <a:pt x="14287" y="173831"/>
                </a:cubicBezTo>
                <a:cubicBezTo>
                  <a:pt x="13493" y="188912"/>
                  <a:pt x="13705" y="204080"/>
                  <a:pt x="11906" y="219075"/>
                </a:cubicBezTo>
                <a:cubicBezTo>
                  <a:pt x="11308" y="224059"/>
                  <a:pt x="7144" y="233362"/>
                  <a:pt x="7144" y="233362"/>
                </a:cubicBezTo>
                <a:cubicBezTo>
                  <a:pt x="7938" y="245268"/>
                  <a:pt x="9525" y="257148"/>
                  <a:pt x="9525" y="269081"/>
                </a:cubicBezTo>
                <a:cubicBezTo>
                  <a:pt x="9525" y="288899"/>
                  <a:pt x="6952" y="308913"/>
                  <a:pt x="4762" y="328612"/>
                </a:cubicBezTo>
                <a:cubicBezTo>
                  <a:pt x="5556" y="341312"/>
                  <a:pt x="5812" y="354057"/>
                  <a:pt x="7144" y="366712"/>
                </a:cubicBezTo>
                <a:cubicBezTo>
                  <a:pt x="7407" y="369208"/>
                  <a:pt x="9525" y="371346"/>
                  <a:pt x="9525" y="373856"/>
                </a:cubicBezTo>
                <a:cubicBezTo>
                  <a:pt x="9525" y="377129"/>
                  <a:pt x="8959" y="380658"/>
                  <a:pt x="7144" y="383381"/>
                </a:cubicBezTo>
                <a:cubicBezTo>
                  <a:pt x="5556" y="385762"/>
                  <a:pt x="0" y="388143"/>
                  <a:pt x="0" y="38814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76"/>
          <p:cNvSpPr/>
          <p:nvPr/>
        </p:nvSpPr>
        <p:spPr>
          <a:xfrm>
            <a:off x="8809831" y="3233738"/>
            <a:ext cx="100013" cy="207168"/>
          </a:xfrm>
          <a:custGeom>
            <a:avLst/>
            <a:gdLst>
              <a:gd name="connsiteX0" fmla="*/ 100013 w 100013"/>
              <a:gd name="connsiteY0" fmla="*/ 0 h 207168"/>
              <a:gd name="connsiteX1" fmla="*/ 85725 w 100013"/>
              <a:gd name="connsiteY1" fmla="*/ 19050 h 207168"/>
              <a:gd name="connsiteX2" fmla="*/ 80963 w 100013"/>
              <a:gd name="connsiteY2" fmla="*/ 26193 h 207168"/>
              <a:gd name="connsiteX3" fmla="*/ 66675 w 100013"/>
              <a:gd name="connsiteY3" fmla="*/ 33337 h 207168"/>
              <a:gd name="connsiteX4" fmla="*/ 54769 w 100013"/>
              <a:gd name="connsiteY4" fmla="*/ 54768 h 207168"/>
              <a:gd name="connsiteX5" fmla="*/ 52388 w 100013"/>
              <a:gd name="connsiteY5" fmla="*/ 76200 h 207168"/>
              <a:gd name="connsiteX6" fmla="*/ 45244 w 100013"/>
              <a:gd name="connsiteY6" fmla="*/ 92868 h 207168"/>
              <a:gd name="connsiteX7" fmla="*/ 40482 w 100013"/>
              <a:gd name="connsiteY7" fmla="*/ 107156 h 207168"/>
              <a:gd name="connsiteX8" fmla="*/ 33338 w 100013"/>
              <a:gd name="connsiteY8" fmla="*/ 154781 h 207168"/>
              <a:gd name="connsiteX9" fmla="*/ 26194 w 100013"/>
              <a:gd name="connsiteY9" fmla="*/ 157162 h 207168"/>
              <a:gd name="connsiteX10" fmla="*/ 16669 w 100013"/>
              <a:gd name="connsiteY10" fmla="*/ 171450 h 207168"/>
              <a:gd name="connsiteX11" fmla="*/ 9525 w 100013"/>
              <a:gd name="connsiteY11" fmla="*/ 185737 h 207168"/>
              <a:gd name="connsiteX12" fmla="*/ 4763 w 100013"/>
              <a:gd name="connsiteY12" fmla="*/ 202406 h 207168"/>
              <a:gd name="connsiteX13" fmla="*/ 0 w 100013"/>
              <a:gd name="connsiteY13" fmla="*/ 207168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13" h="207168">
                <a:moveTo>
                  <a:pt x="100013" y="0"/>
                </a:moveTo>
                <a:cubicBezTo>
                  <a:pt x="91452" y="21400"/>
                  <a:pt x="100827" y="3948"/>
                  <a:pt x="85725" y="19050"/>
                </a:cubicBezTo>
                <a:cubicBezTo>
                  <a:pt x="83702" y="21073"/>
                  <a:pt x="82986" y="24170"/>
                  <a:pt x="80963" y="26193"/>
                </a:cubicBezTo>
                <a:cubicBezTo>
                  <a:pt x="76346" y="30810"/>
                  <a:pt x="72487" y="31400"/>
                  <a:pt x="66675" y="33337"/>
                </a:cubicBezTo>
                <a:cubicBezTo>
                  <a:pt x="55758" y="49713"/>
                  <a:pt x="58960" y="42195"/>
                  <a:pt x="54769" y="54768"/>
                </a:cubicBezTo>
                <a:cubicBezTo>
                  <a:pt x="53975" y="61912"/>
                  <a:pt x="53570" y="69110"/>
                  <a:pt x="52388" y="76200"/>
                </a:cubicBezTo>
                <a:cubicBezTo>
                  <a:pt x="51293" y="82771"/>
                  <a:pt x="47723" y="86671"/>
                  <a:pt x="45244" y="92868"/>
                </a:cubicBezTo>
                <a:cubicBezTo>
                  <a:pt x="43380" y="97529"/>
                  <a:pt x="40482" y="107156"/>
                  <a:pt x="40482" y="107156"/>
                </a:cubicBezTo>
                <a:cubicBezTo>
                  <a:pt x="40378" y="108823"/>
                  <a:pt x="43093" y="145026"/>
                  <a:pt x="33338" y="154781"/>
                </a:cubicBezTo>
                <a:cubicBezTo>
                  <a:pt x="31563" y="156556"/>
                  <a:pt x="28575" y="156368"/>
                  <a:pt x="26194" y="157162"/>
                </a:cubicBezTo>
                <a:cubicBezTo>
                  <a:pt x="23019" y="161925"/>
                  <a:pt x="18479" y="166020"/>
                  <a:pt x="16669" y="171450"/>
                </a:cubicBezTo>
                <a:cubicBezTo>
                  <a:pt x="13383" y="181308"/>
                  <a:pt x="15680" y="176505"/>
                  <a:pt x="9525" y="185737"/>
                </a:cubicBezTo>
                <a:cubicBezTo>
                  <a:pt x="9081" y="187515"/>
                  <a:pt x="6227" y="199967"/>
                  <a:pt x="4763" y="202406"/>
                </a:cubicBezTo>
                <a:cubicBezTo>
                  <a:pt x="3608" y="204331"/>
                  <a:pt x="1588" y="205581"/>
                  <a:pt x="0" y="20716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flipH="1" flipV="1">
            <a:off x="8750300" y="2819400"/>
            <a:ext cx="1514" cy="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8651408" y="3437334"/>
            <a:ext cx="154296" cy="289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Freeform 84"/>
          <p:cNvSpPr/>
          <p:nvPr/>
        </p:nvSpPr>
        <p:spPr>
          <a:xfrm>
            <a:off x="8247856" y="3729038"/>
            <a:ext cx="402432" cy="1014412"/>
          </a:xfrm>
          <a:custGeom>
            <a:avLst/>
            <a:gdLst>
              <a:gd name="connsiteX0" fmla="*/ 402432 w 402432"/>
              <a:gd name="connsiteY0" fmla="*/ 0 h 1014412"/>
              <a:gd name="connsiteX1" fmla="*/ 397669 w 402432"/>
              <a:gd name="connsiteY1" fmla="*/ 11906 h 1014412"/>
              <a:gd name="connsiteX2" fmla="*/ 395288 w 402432"/>
              <a:gd name="connsiteY2" fmla="*/ 28575 h 1014412"/>
              <a:gd name="connsiteX3" fmla="*/ 388144 w 402432"/>
              <a:gd name="connsiteY3" fmla="*/ 35718 h 1014412"/>
              <a:gd name="connsiteX4" fmla="*/ 383382 w 402432"/>
              <a:gd name="connsiteY4" fmla="*/ 42862 h 1014412"/>
              <a:gd name="connsiteX5" fmla="*/ 376238 w 402432"/>
              <a:gd name="connsiteY5" fmla="*/ 57150 h 1014412"/>
              <a:gd name="connsiteX6" fmla="*/ 361950 w 402432"/>
              <a:gd name="connsiteY6" fmla="*/ 71437 h 1014412"/>
              <a:gd name="connsiteX7" fmla="*/ 354807 w 402432"/>
              <a:gd name="connsiteY7" fmla="*/ 78581 h 1014412"/>
              <a:gd name="connsiteX8" fmla="*/ 345282 w 402432"/>
              <a:gd name="connsiteY8" fmla="*/ 92868 h 1014412"/>
              <a:gd name="connsiteX9" fmla="*/ 338138 w 402432"/>
              <a:gd name="connsiteY9" fmla="*/ 97631 h 1014412"/>
              <a:gd name="connsiteX10" fmla="*/ 323850 w 402432"/>
              <a:gd name="connsiteY10" fmla="*/ 114300 h 1014412"/>
              <a:gd name="connsiteX11" fmla="*/ 316707 w 402432"/>
              <a:gd name="connsiteY11" fmla="*/ 116681 h 1014412"/>
              <a:gd name="connsiteX12" fmla="*/ 295275 w 402432"/>
              <a:gd name="connsiteY12" fmla="*/ 135731 h 1014412"/>
              <a:gd name="connsiteX13" fmla="*/ 288132 w 402432"/>
              <a:gd name="connsiteY13" fmla="*/ 138112 h 1014412"/>
              <a:gd name="connsiteX14" fmla="*/ 280988 w 402432"/>
              <a:gd name="connsiteY14" fmla="*/ 142875 h 1014412"/>
              <a:gd name="connsiteX15" fmla="*/ 273844 w 402432"/>
              <a:gd name="connsiteY15" fmla="*/ 145256 h 1014412"/>
              <a:gd name="connsiteX16" fmla="*/ 261938 w 402432"/>
              <a:gd name="connsiteY16" fmla="*/ 159543 h 1014412"/>
              <a:gd name="connsiteX17" fmla="*/ 252413 w 402432"/>
              <a:gd name="connsiteY17" fmla="*/ 166687 h 1014412"/>
              <a:gd name="connsiteX18" fmla="*/ 245269 w 402432"/>
              <a:gd name="connsiteY18" fmla="*/ 173831 h 1014412"/>
              <a:gd name="connsiteX19" fmla="*/ 230982 w 402432"/>
              <a:gd name="connsiteY19" fmla="*/ 183356 h 1014412"/>
              <a:gd name="connsiteX20" fmla="*/ 223838 w 402432"/>
              <a:gd name="connsiteY20" fmla="*/ 197643 h 1014412"/>
              <a:gd name="connsiteX21" fmla="*/ 221457 w 402432"/>
              <a:gd name="connsiteY21" fmla="*/ 204787 h 1014412"/>
              <a:gd name="connsiteX22" fmla="*/ 209550 w 402432"/>
              <a:gd name="connsiteY22" fmla="*/ 228600 h 1014412"/>
              <a:gd name="connsiteX23" fmla="*/ 202407 w 402432"/>
              <a:gd name="connsiteY23" fmla="*/ 233362 h 1014412"/>
              <a:gd name="connsiteX24" fmla="*/ 190500 w 402432"/>
              <a:gd name="connsiteY24" fmla="*/ 247650 h 1014412"/>
              <a:gd name="connsiteX25" fmla="*/ 180975 w 402432"/>
              <a:gd name="connsiteY25" fmla="*/ 269081 h 1014412"/>
              <a:gd name="connsiteX26" fmla="*/ 176213 w 402432"/>
              <a:gd name="connsiteY26" fmla="*/ 278606 h 1014412"/>
              <a:gd name="connsiteX27" fmla="*/ 159544 w 402432"/>
              <a:gd name="connsiteY27" fmla="*/ 300037 h 1014412"/>
              <a:gd name="connsiteX28" fmla="*/ 152400 w 402432"/>
              <a:gd name="connsiteY28" fmla="*/ 304800 h 1014412"/>
              <a:gd name="connsiteX29" fmla="*/ 150019 w 402432"/>
              <a:gd name="connsiteY29" fmla="*/ 311943 h 1014412"/>
              <a:gd name="connsiteX30" fmla="*/ 140494 w 402432"/>
              <a:gd name="connsiteY30" fmla="*/ 326231 h 1014412"/>
              <a:gd name="connsiteX31" fmla="*/ 135732 w 402432"/>
              <a:gd name="connsiteY31" fmla="*/ 340518 h 1014412"/>
              <a:gd name="connsiteX32" fmla="*/ 133350 w 402432"/>
              <a:gd name="connsiteY32" fmla="*/ 350043 h 1014412"/>
              <a:gd name="connsiteX33" fmla="*/ 128588 w 402432"/>
              <a:gd name="connsiteY33" fmla="*/ 364331 h 1014412"/>
              <a:gd name="connsiteX34" fmla="*/ 123825 w 402432"/>
              <a:gd name="connsiteY34" fmla="*/ 371475 h 1014412"/>
              <a:gd name="connsiteX35" fmla="*/ 119063 w 402432"/>
              <a:gd name="connsiteY35" fmla="*/ 397668 h 1014412"/>
              <a:gd name="connsiteX36" fmla="*/ 114300 w 402432"/>
              <a:gd name="connsiteY36" fmla="*/ 416718 h 1014412"/>
              <a:gd name="connsiteX37" fmla="*/ 109538 w 402432"/>
              <a:gd name="connsiteY37" fmla="*/ 423862 h 1014412"/>
              <a:gd name="connsiteX38" fmla="*/ 104775 w 402432"/>
              <a:gd name="connsiteY38" fmla="*/ 442912 h 1014412"/>
              <a:gd name="connsiteX39" fmla="*/ 102394 w 402432"/>
              <a:gd name="connsiteY39" fmla="*/ 450056 h 1014412"/>
              <a:gd name="connsiteX40" fmla="*/ 100013 w 402432"/>
              <a:gd name="connsiteY40" fmla="*/ 461962 h 1014412"/>
              <a:gd name="connsiteX41" fmla="*/ 97632 w 402432"/>
              <a:gd name="connsiteY41" fmla="*/ 471487 h 1014412"/>
              <a:gd name="connsiteX42" fmla="*/ 100013 w 402432"/>
              <a:gd name="connsiteY42" fmla="*/ 516731 h 1014412"/>
              <a:gd name="connsiteX43" fmla="*/ 104775 w 402432"/>
              <a:gd name="connsiteY43" fmla="*/ 531018 h 1014412"/>
              <a:gd name="connsiteX44" fmla="*/ 102394 w 402432"/>
              <a:gd name="connsiteY44" fmla="*/ 590550 h 1014412"/>
              <a:gd name="connsiteX45" fmla="*/ 100013 w 402432"/>
              <a:gd name="connsiteY45" fmla="*/ 602456 h 1014412"/>
              <a:gd name="connsiteX46" fmla="*/ 95250 w 402432"/>
              <a:gd name="connsiteY46" fmla="*/ 616743 h 1014412"/>
              <a:gd name="connsiteX47" fmla="*/ 90488 w 402432"/>
              <a:gd name="connsiteY47" fmla="*/ 742950 h 1014412"/>
              <a:gd name="connsiteX48" fmla="*/ 88107 w 402432"/>
              <a:gd name="connsiteY48" fmla="*/ 752475 h 1014412"/>
              <a:gd name="connsiteX49" fmla="*/ 85725 w 402432"/>
              <a:gd name="connsiteY49" fmla="*/ 766762 h 1014412"/>
              <a:gd name="connsiteX50" fmla="*/ 80963 w 402432"/>
              <a:gd name="connsiteY50" fmla="*/ 790575 h 1014412"/>
              <a:gd name="connsiteX51" fmla="*/ 78582 w 402432"/>
              <a:gd name="connsiteY51" fmla="*/ 802481 h 1014412"/>
              <a:gd name="connsiteX52" fmla="*/ 73819 w 402432"/>
              <a:gd name="connsiteY52" fmla="*/ 809625 h 1014412"/>
              <a:gd name="connsiteX53" fmla="*/ 69057 w 402432"/>
              <a:gd name="connsiteY53" fmla="*/ 823912 h 1014412"/>
              <a:gd name="connsiteX54" fmla="*/ 66675 w 402432"/>
              <a:gd name="connsiteY54" fmla="*/ 831056 h 1014412"/>
              <a:gd name="connsiteX55" fmla="*/ 64294 w 402432"/>
              <a:gd name="connsiteY55" fmla="*/ 840581 h 1014412"/>
              <a:gd name="connsiteX56" fmla="*/ 52388 w 402432"/>
              <a:gd name="connsiteY56" fmla="*/ 854868 h 1014412"/>
              <a:gd name="connsiteX57" fmla="*/ 47625 w 402432"/>
              <a:gd name="connsiteY57" fmla="*/ 862012 h 1014412"/>
              <a:gd name="connsiteX58" fmla="*/ 45244 w 402432"/>
              <a:gd name="connsiteY58" fmla="*/ 869156 h 1014412"/>
              <a:gd name="connsiteX59" fmla="*/ 35719 w 402432"/>
              <a:gd name="connsiteY59" fmla="*/ 883443 h 1014412"/>
              <a:gd name="connsiteX60" fmla="*/ 33338 w 402432"/>
              <a:gd name="connsiteY60" fmla="*/ 890587 h 1014412"/>
              <a:gd name="connsiteX61" fmla="*/ 28575 w 402432"/>
              <a:gd name="connsiteY61" fmla="*/ 897731 h 1014412"/>
              <a:gd name="connsiteX62" fmla="*/ 26194 w 402432"/>
              <a:gd name="connsiteY62" fmla="*/ 907256 h 1014412"/>
              <a:gd name="connsiteX63" fmla="*/ 21432 w 402432"/>
              <a:gd name="connsiteY63" fmla="*/ 921543 h 1014412"/>
              <a:gd name="connsiteX64" fmla="*/ 19050 w 402432"/>
              <a:gd name="connsiteY64" fmla="*/ 928687 h 1014412"/>
              <a:gd name="connsiteX65" fmla="*/ 11907 w 402432"/>
              <a:gd name="connsiteY65" fmla="*/ 942975 h 1014412"/>
              <a:gd name="connsiteX66" fmla="*/ 9525 w 402432"/>
              <a:gd name="connsiteY66" fmla="*/ 973931 h 1014412"/>
              <a:gd name="connsiteX67" fmla="*/ 4763 w 402432"/>
              <a:gd name="connsiteY67" fmla="*/ 981075 h 1014412"/>
              <a:gd name="connsiteX68" fmla="*/ 2382 w 402432"/>
              <a:gd name="connsiteY68" fmla="*/ 1002506 h 1014412"/>
              <a:gd name="connsiteX69" fmla="*/ 0 w 402432"/>
              <a:gd name="connsiteY69" fmla="*/ 1009650 h 1014412"/>
              <a:gd name="connsiteX70" fmla="*/ 2382 w 402432"/>
              <a:gd name="connsiteY70" fmla="*/ 1014412 h 10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2432" h="1014412">
                <a:moveTo>
                  <a:pt x="402432" y="0"/>
                </a:moveTo>
                <a:cubicBezTo>
                  <a:pt x="400844" y="3969"/>
                  <a:pt x="398706" y="7759"/>
                  <a:pt x="397669" y="11906"/>
                </a:cubicBezTo>
                <a:cubicBezTo>
                  <a:pt x="396308" y="17351"/>
                  <a:pt x="397373" y="23364"/>
                  <a:pt x="395288" y="28575"/>
                </a:cubicBezTo>
                <a:cubicBezTo>
                  <a:pt x="394037" y="31702"/>
                  <a:pt x="390300" y="33131"/>
                  <a:pt x="388144" y="35718"/>
                </a:cubicBezTo>
                <a:cubicBezTo>
                  <a:pt x="386312" y="37917"/>
                  <a:pt x="384662" y="40302"/>
                  <a:pt x="383382" y="42862"/>
                </a:cubicBezTo>
                <a:cubicBezTo>
                  <a:pt x="378656" y="52314"/>
                  <a:pt x="384033" y="48381"/>
                  <a:pt x="376238" y="57150"/>
                </a:cubicBezTo>
                <a:cubicBezTo>
                  <a:pt x="371763" y="62184"/>
                  <a:pt x="366713" y="66674"/>
                  <a:pt x="361950" y="71437"/>
                </a:cubicBezTo>
                <a:cubicBezTo>
                  <a:pt x="359569" y="73818"/>
                  <a:pt x="356675" y="75779"/>
                  <a:pt x="354807" y="78581"/>
                </a:cubicBezTo>
                <a:cubicBezTo>
                  <a:pt x="351632" y="83343"/>
                  <a:pt x="350044" y="89693"/>
                  <a:pt x="345282" y="92868"/>
                </a:cubicBezTo>
                <a:cubicBezTo>
                  <a:pt x="342901" y="94456"/>
                  <a:pt x="340162" y="95607"/>
                  <a:pt x="338138" y="97631"/>
                </a:cubicBezTo>
                <a:cubicBezTo>
                  <a:pt x="331536" y="104233"/>
                  <a:pt x="331626" y="109116"/>
                  <a:pt x="323850" y="114300"/>
                </a:cubicBezTo>
                <a:cubicBezTo>
                  <a:pt x="321762" y="115692"/>
                  <a:pt x="319088" y="115887"/>
                  <a:pt x="316707" y="116681"/>
                </a:cubicBezTo>
                <a:cubicBezTo>
                  <a:pt x="310398" y="122990"/>
                  <a:pt x="303772" y="131482"/>
                  <a:pt x="295275" y="135731"/>
                </a:cubicBezTo>
                <a:cubicBezTo>
                  <a:pt x="293030" y="136853"/>
                  <a:pt x="290513" y="137318"/>
                  <a:pt x="288132" y="138112"/>
                </a:cubicBezTo>
                <a:cubicBezTo>
                  <a:pt x="285751" y="139700"/>
                  <a:pt x="283548" y="141595"/>
                  <a:pt x="280988" y="142875"/>
                </a:cubicBezTo>
                <a:cubicBezTo>
                  <a:pt x="278743" y="143998"/>
                  <a:pt x="275933" y="143864"/>
                  <a:pt x="273844" y="145256"/>
                </a:cubicBezTo>
                <a:cubicBezTo>
                  <a:pt x="262141" y="153058"/>
                  <a:pt x="270723" y="150758"/>
                  <a:pt x="261938" y="159543"/>
                </a:cubicBezTo>
                <a:cubicBezTo>
                  <a:pt x="259132" y="162349"/>
                  <a:pt x="255426" y="164104"/>
                  <a:pt x="252413" y="166687"/>
                </a:cubicBezTo>
                <a:cubicBezTo>
                  <a:pt x="249856" y="168879"/>
                  <a:pt x="247927" y="171763"/>
                  <a:pt x="245269" y="173831"/>
                </a:cubicBezTo>
                <a:cubicBezTo>
                  <a:pt x="240751" y="177345"/>
                  <a:pt x="230982" y="183356"/>
                  <a:pt x="230982" y="183356"/>
                </a:cubicBezTo>
                <a:cubicBezTo>
                  <a:pt x="224992" y="201321"/>
                  <a:pt x="233074" y="179171"/>
                  <a:pt x="223838" y="197643"/>
                </a:cubicBezTo>
                <a:cubicBezTo>
                  <a:pt x="222716" y="199888"/>
                  <a:pt x="222147" y="202373"/>
                  <a:pt x="221457" y="204787"/>
                </a:cubicBezTo>
                <a:cubicBezTo>
                  <a:pt x="218930" y="213632"/>
                  <a:pt x="218716" y="222489"/>
                  <a:pt x="209550" y="228600"/>
                </a:cubicBezTo>
                <a:cubicBezTo>
                  <a:pt x="207169" y="230187"/>
                  <a:pt x="204605" y="231530"/>
                  <a:pt x="202407" y="233362"/>
                </a:cubicBezTo>
                <a:cubicBezTo>
                  <a:pt x="195531" y="239092"/>
                  <a:pt x="195183" y="240626"/>
                  <a:pt x="190500" y="247650"/>
                </a:cubicBezTo>
                <a:cubicBezTo>
                  <a:pt x="182184" y="272599"/>
                  <a:pt x="190033" y="253230"/>
                  <a:pt x="180975" y="269081"/>
                </a:cubicBezTo>
                <a:cubicBezTo>
                  <a:pt x="179214" y="272163"/>
                  <a:pt x="178039" y="275562"/>
                  <a:pt x="176213" y="278606"/>
                </a:cubicBezTo>
                <a:cubicBezTo>
                  <a:pt x="170903" y="287456"/>
                  <a:pt x="167156" y="293693"/>
                  <a:pt x="159544" y="300037"/>
                </a:cubicBezTo>
                <a:cubicBezTo>
                  <a:pt x="157345" y="301869"/>
                  <a:pt x="154781" y="303212"/>
                  <a:pt x="152400" y="304800"/>
                </a:cubicBezTo>
                <a:cubicBezTo>
                  <a:pt x="151606" y="307181"/>
                  <a:pt x="151238" y="309749"/>
                  <a:pt x="150019" y="311943"/>
                </a:cubicBezTo>
                <a:cubicBezTo>
                  <a:pt x="147239" y="316947"/>
                  <a:pt x="140494" y="326231"/>
                  <a:pt x="140494" y="326231"/>
                </a:cubicBezTo>
                <a:cubicBezTo>
                  <a:pt x="138907" y="330993"/>
                  <a:pt x="136950" y="335648"/>
                  <a:pt x="135732" y="340518"/>
                </a:cubicBezTo>
                <a:cubicBezTo>
                  <a:pt x="134938" y="343693"/>
                  <a:pt x="134290" y="346908"/>
                  <a:pt x="133350" y="350043"/>
                </a:cubicBezTo>
                <a:cubicBezTo>
                  <a:pt x="131907" y="354851"/>
                  <a:pt x="131373" y="360154"/>
                  <a:pt x="128588" y="364331"/>
                </a:cubicBezTo>
                <a:lnTo>
                  <a:pt x="123825" y="371475"/>
                </a:lnTo>
                <a:cubicBezTo>
                  <a:pt x="117946" y="400874"/>
                  <a:pt x="125153" y="364169"/>
                  <a:pt x="119063" y="397668"/>
                </a:cubicBezTo>
                <a:cubicBezTo>
                  <a:pt x="118285" y="401946"/>
                  <a:pt x="116663" y="411992"/>
                  <a:pt x="114300" y="416718"/>
                </a:cubicBezTo>
                <a:cubicBezTo>
                  <a:pt x="113020" y="419278"/>
                  <a:pt x="111125" y="421481"/>
                  <a:pt x="109538" y="423862"/>
                </a:cubicBezTo>
                <a:cubicBezTo>
                  <a:pt x="107950" y="430212"/>
                  <a:pt x="106845" y="436702"/>
                  <a:pt x="104775" y="442912"/>
                </a:cubicBezTo>
                <a:cubicBezTo>
                  <a:pt x="103981" y="445293"/>
                  <a:pt x="103003" y="447621"/>
                  <a:pt x="102394" y="450056"/>
                </a:cubicBezTo>
                <a:cubicBezTo>
                  <a:pt x="101412" y="453982"/>
                  <a:pt x="100891" y="458011"/>
                  <a:pt x="100013" y="461962"/>
                </a:cubicBezTo>
                <a:cubicBezTo>
                  <a:pt x="99303" y="465157"/>
                  <a:pt x="98426" y="468312"/>
                  <a:pt x="97632" y="471487"/>
                </a:cubicBezTo>
                <a:cubicBezTo>
                  <a:pt x="98426" y="486568"/>
                  <a:pt x="98214" y="501736"/>
                  <a:pt x="100013" y="516731"/>
                </a:cubicBezTo>
                <a:cubicBezTo>
                  <a:pt x="100611" y="521715"/>
                  <a:pt x="104775" y="531018"/>
                  <a:pt x="104775" y="531018"/>
                </a:cubicBezTo>
                <a:cubicBezTo>
                  <a:pt x="103981" y="550862"/>
                  <a:pt x="103715" y="570734"/>
                  <a:pt x="102394" y="590550"/>
                </a:cubicBezTo>
                <a:cubicBezTo>
                  <a:pt x="102125" y="594588"/>
                  <a:pt x="101078" y="598551"/>
                  <a:pt x="100013" y="602456"/>
                </a:cubicBezTo>
                <a:cubicBezTo>
                  <a:pt x="98692" y="607299"/>
                  <a:pt x="95250" y="616743"/>
                  <a:pt x="95250" y="616743"/>
                </a:cubicBezTo>
                <a:cubicBezTo>
                  <a:pt x="94687" y="637574"/>
                  <a:pt x="93765" y="710175"/>
                  <a:pt x="90488" y="742950"/>
                </a:cubicBezTo>
                <a:cubicBezTo>
                  <a:pt x="90162" y="746206"/>
                  <a:pt x="88749" y="749266"/>
                  <a:pt x="88107" y="752475"/>
                </a:cubicBezTo>
                <a:cubicBezTo>
                  <a:pt x="87160" y="757209"/>
                  <a:pt x="86459" y="761990"/>
                  <a:pt x="85725" y="766762"/>
                </a:cubicBezTo>
                <a:cubicBezTo>
                  <a:pt x="78721" y="812281"/>
                  <a:pt x="87027" y="766315"/>
                  <a:pt x="80963" y="790575"/>
                </a:cubicBezTo>
                <a:cubicBezTo>
                  <a:pt x="79981" y="794501"/>
                  <a:pt x="80003" y="798691"/>
                  <a:pt x="78582" y="802481"/>
                </a:cubicBezTo>
                <a:cubicBezTo>
                  <a:pt x="77577" y="805161"/>
                  <a:pt x="75407" y="807244"/>
                  <a:pt x="73819" y="809625"/>
                </a:cubicBezTo>
                <a:lnTo>
                  <a:pt x="69057" y="823912"/>
                </a:lnTo>
                <a:cubicBezTo>
                  <a:pt x="68263" y="826293"/>
                  <a:pt x="67284" y="828621"/>
                  <a:pt x="66675" y="831056"/>
                </a:cubicBezTo>
                <a:cubicBezTo>
                  <a:pt x="65881" y="834231"/>
                  <a:pt x="65583" y="837573"/>
                  <a:pt x="64294" y="840581"/>
                </a:cubicBezTo>
                <a:cubicBezTo>
                  <a:pt x="61163" y="847887"/>
                  <a:pt x="57439" y="848808"/>
                  <a:pt x="52388" y="854868"/>
                </a:cubicBezTo>
                <a:cubicBezTo>
                  <a:pt x="50556" y="857067"/>
                  <a:pt x="49213" y="859631"/>
                  <a:pt x="47625" y="862012"/>
                </a:cubicBezTo>
                <a:cubicBezTo>
                  <a:pt x="46831" y="864393"/>
                  <a:pt x="46463" y="866962"/>
                  <a:pt x="45244" y="869156"/>
                </a:cubicBezTo>
                <a:cubicBezTo>
                  <a:pt x="42464" y="874159"/>
                  <a:pt x="35719" y="883443"/>
                  <a:pt x="35719" y="883443"/>
                </a:cubicBezTo>
                <a:cubicBezTo>
                  <a:pt x="34925" y="885824"/>
                  <a:pt x="34461" y="888342"/>
                  <a:pt x="33338" y="890587"/>
                </a:cubicBezTo>
                <a:cubicBezTo>
                  <a:pt x="32058" y="893147"/>
                  <a:pt x="29702" y="895100"/>
                  <a:pt x="28575" y="897731"/>
                </a:cubicBezTo>
                <a:cubicBezTo>
                  <a:pt x="27286" y="900739"/>
                  <a:pt x="27134" y="904121"/>
                  <a:pt x="26194" y="907256"/>
                </a:cubicBezTo>
                <a:cubicBezTo>
                  <a:pt x="24752" y="912064"/>
                  <a:pt x="23019" y="916781"/>
                  <a:pt x="21432" y="921543"/>
                </a:cubicBezTo>
                <a:cubicBezTo>
                  <a:pt x="20638" y="923924"/>
                  <a:pt x="20442" y="926598"/>
                  <a:pt x="19050" y="928687"/>
                </a:cubicBezTo>
                <a:cubicBezTo>
                  <a:pt x="12896" y="937920"/>
                  <a:pt x="15193" y="933116"/>
                  <a:pt x="11907" y="942975"/>
                </a:cubicBezTo>
                <a:cubicBezTo>
                  <a:pt x="11113" y="953294"/>
                  <a:pt x="11432" y="963759"/>
                  <a:pt x="9525" y="973931"/>
                </a:cubicBezTo>
                <a:cubicBezTo>
                  <a:pt x="8998" y="976744"/>
                  <a:pt x="5457" y="978299"/>
                  <a:pt x="4763" y="981075"/>
                </a:cubicBezTo>
                <a:cubicBezTo>
                  <a:pt x="3020" y="988048"/>
                  <a:pt x="3564" y="995416"/>
                  <a:pt x="2382" y="1002506"/>
                </a:cubicBezTo>
                <a:cubicBezTo>
                  <a:pt x="1969" y="1004982"/>
                  <a:pt x="0" y="1007140"/>
                  <a:pt x="0" y="1009650"/>
                </a:cubicBezTo>
                <a:cubicBezTo>
                  <a:pt x="0" y="1011425"/>
                  <a:pt x="1588" y="1012825"/>
                  <a:pt x="2382" y="101441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86"/>
          <p:cNvSpPr/>
          <p:nvPr/>
        </p:nvSpPr>
        <p:spPr>
          <a:xfrm>
            <a:off x="8131175" y="4752975"/>
            <a:ext cx="147638" cy="904875"/>
          </a:xfrm>
          <a:custGeom>
            <a:avLst/>
            <a:gdLst>
              <a:gd name="connsiteX0" fmla="*/ 116681 w 147638"/>
              <a:gd name="connsiteY0" fmla="*/ 0 h 904875"/>
              <a:gd name="connsiteX1" fmla="*/ 128588 w 147638"/>
              <a:gd name="connsiteY1" fmla="*/ 2381 h 904875"/>
              <a:gd name="connsiteX2" fmla="*/ 121444 w 147638"/>
              <a:gd name="connsiteY2" fmla="*/ 19050 h 904875"/>
              <a:gd name="connsiteX3" fmla="*/ 119063 w 147638"/>
              <a:gd name="connsiteY3" fmla="*/ 33338 h 904875"/>
              <a:gd name="connsiteX4" fmla="*/ 123825 w 147638"/>
              <a:gd name="connsiteY4" fmla="*/ 57150 h 904875"/>
              <a:gd name="connsiteX5" fmla="*/ 128588 w 147638"/>
              <a:gd name="connsiteY5" fmla="*/ 66675 h 904875"/>
              <a:gd name="connsiteX6" fmla="*/ 133350 w 147638"/>
              <a:gd name="connsiteY6" fmla="*/ 107156 h 904875"/>
              <a:gd name="connsiteX7" fmla="*/ 138113 w 147638"/>
              <a:gd name="connsiteY7" fmla="*/ 114300 h 904875"/>
              <a:gd name="connsiteX8" fmla="*/ 142875 w 147638"/>
              <a:gd name="connsiteY8" fmla="*/ 145256 h 904875"/>
              <a:gd name="connsiteX9" fmla="*/ 147638 w 147638"/>
              <a:gd name="connsiteY9" fmla="*/ 164306 h 904875"/>
              <a:gd name="connsiteX10" fmla="*/ 145256 w 147638"/>
              <a:gd name="connsiteY10" fmla="*/ 190500 h 904875"/>
              <a:gd name="connsiteX11" fmla="*/ 135731 w 147638"/>
              <a:gd name="connsiteY11" fmla="*/ 197644 h 904875"/>
              <a:gd name="connsiteX12" fmla="*/ 130969 w 147638"/>
              <a:gd name="connsiteY12" fmla="*/ 216694 h 904875"/>
              <a:gd name="connsiteX13" fmla="*/ 126206 w 147638"/>
              <a:gd name="connsiteY13" fmla="*/ 235744 h 904875"/>
              <a:gd name="connsiteX14" fmla="*/ 121444 w 147638"/>
              <a:gd name="connsiteY14" fmla="*/ 264319 h 904875"/>
              <a:gd name="connsiteX15" fmla="*/ 116681 w 147638"/>
              <a:gd name="connsiteY15" fmla="*/ 309563 h 904875"/>
              <a:gd name="connsiteX16" fmla="*/ 114300 w 147638"/>
              <a:gd name="connsiteY16" fmla="*/ 316706 h 904875"/>
              <a:gd name="connsiteX17" fmla="*/ 114300 w 147638"/>
              <a:gd name="connsiteY17" fmla="*/ 381000 h 904875"/>
              <a:gd name="connsiteX18" fmla="*/ 111919 w 147638"/>
              <a:gd name="connsiteY18" fmla="*/ 388144 h 904875"/>
              <a:gd name="connsiteX19" fmla="*/ 102394 w 147638"/>
              <a:gd name="connsiteY19" fmla="*/ 402431 h 904875"/>
              <a:gd name="connsiteX20" fmla="*/ 102394 w 147638"/>
              <a:gd name="connsiteY20" fmla="*/ 614363 h 904875"/>
              <a:gd name="connsiteX21" fmla="*/ 95250 w 147638"/>
              <a:gd name="connsiteY21" fmla="*/ 669131 h 904875"/>
              <a:gd name="connsiteX22" fmla="*/ 90488 w 147638"/>
              <a:gd name="connsiteY22" fmla="*/ 704850 h 904875"/>
              <a:gd name="connsiteX23" fmla="*/ 88106 w 147638"/>
              <a:gd name="connsiteY23" fmla="*/ 714375 h 904875"/>
              <a:gd name="connsiteX24" fmla="*/ 80963 w 147638"/>
              <a:gd name="connsiteY24" fmla="*/ 719138 h 904875"/>
              <a:gd name="connsiteX25" fmla="*/ 76200 w 147638"/>
              <a:gd name="connsiteY25" fmla="*/ 726281 h 904875"/>
              <a:gd name="connsiteX26" fmla="*/ 73819 w 147638"/>
              <a:gd name="connsiteY26" fmla="*/ 733425 h 904875"/>
              <a:gd name="connsiteX27" fmla="*/ 69056 w 147638"/>
              <a:gd name="connsiteY27" fmla="*/ 752475 h 904875"/>
              <a:gd name="connsiteX28" fmla="*/ 64294 w 147638"/>
              <a:gd name="connsiteY28" fmla="*/ 781050 h 904875"/>
              <a:gd name="connsiteX29" fmla="*/ 61913 w 147638"/>
              <a:gd name="connsiteY29" fmla="*/ 788194 h 904875"/>
              <a:gd name="connsiteX30" fmla="*/ 57150 w 147638"/>
              <a:gd name="connsiteY30" fmla="*/ 795338 h 904875"/>
              <a:gd name="connsiteX31" fmla="*/ 50006 w 147638"/>
              <a:gd name="connsiteY31" fmla="*/ 816769 h 904875"/>
              <a:gd name="connsiteX32" fmla="*/ 47625 w 147638"/>
              <a:gd name="connsiteY32" fmla="*/ 823913 h 904875"/>
              <a:gd name="connsiteX33" fmla="*/ 38100 w 147638"/>
              <a:gd name="connsiteY33" fmla="*/ 838200 h 904875"/>
              <a:gd name="connsiteX34" fmla="*/ 26194 w 147638"/>
              <a:gd name="connsiteY34" fmla="*/ 852488 h 904875"/>
              <a:gd name="connsiteX35" fmla="*/ 23813 w 147638"/>
              <a:gd name="connsiteY35" fmla="*/ 859631 h 904875"/>
              <a:gd name="connsiteX36" fmla="*/ 14288 w 147638"/>
              <a:gd name="connsiteY36" fmla="*/ 873919 h 904875"/>
              <a:gd name="connsiteX37" fmla="*/ 9525 w 147638"/>
              <a:gd name="connsiteY37" fmla="*/ 890588 h 904875"/>
              <a:gd name="connsiteX38" fmla="*/ 0 w 147638"/>
              <a:gd name="connsiteY38" fmla="*/ 90487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7638" h="904875">
                <a:moveTo>
                  <a:pt x="116681" y="0"/>
                </a:moveTo>
                <a:cubicBezTo>
                  <a:pt x="120650" y="794"/>
                  <a:pt x="126059" y="-780"/>
                  <a:pt x="128588" y="2381"/>
                </a:cubicBezTo>
                <a:cubicBezTo>
                  <a:pt x="131383" y="5874"/>
                  <a:pt x="122887" y="16885"/>
                  <a:pt x="121444" y="19050"/>
                </a:cubicBezTo>
                <a:cubicBezTo>
                  <a:pt x="120650" y="23813"/>
                  <a:pt x="119063" y="28510"/>
                  <a:pt x="119063" y="33338"/>
                </a:cubicBezTo>
                <a:cubicBezTo>
                  <a:pt x="119063" y="39908"/>
                  <a:pt x="120893" y="50309"/>
                  <a:pt x="123825" y="57150"/>
                </a:cubicBezTo>
                <a:cubicBezTo>
                  <a:pt x="125223" y="60413"/>
                  <a:pt x="127000" y="63500"/>
                  <a:pt x="128588" y="66675"/>
                </a:cubicBezTo>
                <a:cubicBezTo>
                  <a:pt x="128964" y="71937"/>
                  <a:pt x="127938" y="96333"/>
                  <a:pt x="133350" y="107156"/>
                </a:cubicBezTo>
                <a:cubicBezTo>
                  <a:pt x="134630" y="109716"/>
                  <a:pt x="136525" y="111919"/>
                  <a:pt x="138113" y="114300"/>
                </a:cubicBezTo>
                <a:cubicBezTo>
                  <a:pt x="143476" y="130391"/>
                  <a:pt x="138783" y="114562"/>
                  <a:pt x="142875" y="145256"/>
                </a:cubicBezTo>
                <a:cubicBezTo>
                  <a:pt x="144153" y="154840"/>
                  <a:pt x="144965" y="156290"/>
                  <a:pt x="147638" y="164306"/>
                </a:cubicBezTo>
                <a:cubicBezTo>
                  <a:pt x="146844" y="173037"/>
                  <a:pt x="148205" y="182243"/>
                  <a:pt x="145256" y="190500"/>
                </a:cubicBezTo>
                <a:cubicBezTo>
                  <a:pt x="143921" y="194238"/>
                  <a:pt x="137631" y="194160"/>
                  <a:pt x="135731" y="197644"/>
                </a:cubicBezTo>
                <a:cubicBezTo>
                  <a:pt x="132597" y="203390"/>
                  <a:pt x="132253" y="210276"/>
                  <a:pt x="130969" y="216694"/>
                </a:cubicBezTo>
                <a:cubicBezTo>
                  <a:pt x="128096" y="231061"/>
                  <a:pt x="129868" y="224761"/>
                  <a:pt x="126206" y="235744"/>
                </a:cubicBezTo>
                <a:cubicBezTo>
                  <a:pt x="124619" y="245269"/>
                  <a:pt x="122246" y="254696"/>
                  <a:pt x="121444" y="264319"/>
                </a:cubicBezTo>
                <a:cubicBezTo>
                  <a:pt x="120412" y="276705"/>
                  <a:pt x="119349" y="296223"/>
                  <a:pt x="116681" y="309563"/>
                </a:cubicBezTo>
                <a:cubicBezTo>
                  <a:pt x="116189" y="312024"/>
                  <a:pt x="115094" y="314325"/>
                  <a:pt x="114300" y="316706"/>
                </a:cubicBezTo>
                <a:cubicBezTo>
                  <a:pt x="116475" y="349332"/>
                  <a:pt x="118346" y="350650"/>
                  <a:pt x="114300" y="381000"/>
                </a:cubicBezTo>
                <a:cubicBezTo>
                  <a:pt x="113968" y="383488"/>
                  <a:pt x="113138" y="385950"/>
                  <a:pt x="111919" y="388144"/>
                </a:cubicBezTo>
                <a:cubicBezTo>
                  <a:pt x="109139" y="393147"/>
                  <a:pt x="102394" y="402431"/>
                  <a:pt x="102394" y="402431"/>
                </a:cubicBezTo>
                <a:cubicBezTo>
                  <a:pt x="96972" y="543406"/>
                  <a:pt x="102394" y="373258"/>
                  <a:pt x="102394" y="614363"/>
                </a:cubicBezTo>
                <a:cubicBezTo>
                  <a:pt x="102394" y="661061"/>
                  <a:pt x="108377" y="649445"/>
                  <a:pt x="95250" y="669131"/>
                </a:cubicBezTo>
                <a:cubicBezTo>
                  <a:pt x="93174" y="689890"/>
                  <a:pt x="94074" y="688714"/>
                  <a:pt x="90488" y="704850"/>
                </a:cubicBezTo>
                <a:cubicBezTo>
                  <a:pt x="89778" y="708045"/>
                  <a:pt x="89921" y="711652"/>
                  <a:pt x="88106" y="714375"/>
                </a:cubicBezTo>
                <a:cubicBezTo>
                  <a:pt x="86519" y="716756"/>
                  <a:pt x="83344" y="717550"/>
                  <a:pt x="80963" y="719138"/>
                </a:cubicBezTo>
                <a:cubicBezTo>
                  <a:pt x="79375" y="721519"/>
                  <a:pt x="77480" y="723721"/>
                  <a:pt x="76200" y="726281"/>
                </a:cubicBezTo>
                <a:cubicBezTo>
                  <a:pt x="75077" y="728526"/>
                  <a:pt x="74479" y="731003"/>
                  <a:pt x="73819" y="733425"/>
                </a:cubicBezTo>
                <a:cubicBezTo>
                  <a:pt x="72097" y="739740"/>
                  <a:pt x="70132" y="746019"/>
                  <a:pt x="69056" y="752475"/>
                </a:cubicBezTo>
                <a:cubicBezTo>
                  <a:pt x="67469" y="762000"/>
                  <a:pt x="67347" y="771889"/>
                  <a:pt x="64294" y="781050"/>
                </a:cubicBezTo>
                <a:cubicBezTo>
                  <a:pt x="63500" y="783431"/>
                  <a:pt x="63036" y="785949"/>
                  <a:pt x="61913" y="788194"/>
                </a:cubicBezTo>
                <a:cubicBezTo>
                  <a:pt x="60633" y="790754"/>
                  <a:pt x="58738" y="792957"/>
                  <a:pt x="57150" y="795338"/>
                </a:cubicBezTo>
                <a:lnTo>
                  <a:pt x="50006" y="816769"/>
                </a:lnTo>
                <a:cubicBezTo>
                  <a:pt x="49212" y="819150"/>
                  <a:pt x="49017" y="821824"/>
                  <a:pt x="47625" y="823913"/>
                </a:cubicBezTo>
                <a:cubicBezTo>
                  <a:pt x="44450" y="828675"/>
                  <a:pt x="40659" y="833080"/>
                  <a:pt x="38100" y="838200"/>
                </a:cubicBezTo>
                <a:cubicBezTo>
                  <a:pt x="32058" y="850285"/>
                  <a:pt x="36291" y="845756"/>
                  <a:pt x="26194" y="852488"/>
                </a:cubicBezTo>
                <a:cubicBezTo>
                  <a:pt x="25400" y="854869"/>
                  <a:pt x="25032" y="857437"/>
                  <a:pt x="23813" y="859631"/>
                </a:cubicBezTo>
                <a:cubicBezTo>
                  <a:pt x="21033" y="864635"/>
                  <a:pt x="14288" y="873919"/>
                  <a:pt x="14288" y="873919"/>
                </a:cubicBezTo>
                <a:cubicBezTo>
                  <a:pt x="13729" y="876156"/>
                  <a:pt x="11076" y="887796"/>
                  <a:pt x="9525" y="890588"/>
                </a:cubicBezTo>
                <a:cubicBezTo>
                  <a:pt x="6745" y="895591"/>
                  <a:pt x="0" y="904875"/>
                  <a:pt x="0" y="90487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Freeform 87"/>
          <p:cNvSpPr/>
          <p:nvPr/>
        </p:nvSpPr>
        <p:spPr>
          <a:xfrm>
            <a:off x="8221663" y="4295775"/>
            <a:ext cx="576464" cy="1147763"/>
          </a:xfrm>
          <a:custGeom>
            <a:avLst/>
            <a:gdLst>
              <a:gd name="connsiteX0" fmla="*/ 573881 w 576464"/>
              <a:gd name="connsiteY0" fmla="*/ 0 h 1147763"/>
              <a:gd name="connsiteX1" fmla="*/ 576262 w 576464"/>
              <a:gd name="connsiteY1" fmla="*/ 50006 h 1147763"/>
              <a:gd name="connsiteX2" fmla="*/ 571500 w 576464"/>
              <a:gd name="connsiteY2" fmla="*/ 100013 h 1147763"/>
              <a:gd name="connsiteX3" fmla="*/ 566737 w 576464"/>
              <a:gd name="connsiteY3" fmla="*/ 107156 h 1147763"/>
              <a:gd name="connsiteX4" fmla="*/ 561975 w 576464"/>
              <a:gd name="connsiteY4" fmla="*/ 121444 h 1147763"/>
              <a:gd name="connsiteX5" fmla="*/ 557212 w 576464"/>
              <a:gd name="connsiteY5" fmla="*/ 138113 h 1147763"/>
              <a:gd name="connsiteX6" fmla="*/ 552450 w 576464"/>
              <a:gd name="connsiteY6" fmla="*/ 145256 h 1147763"/>
              <a:gd name="connsiteX7" fmla="*/ 545306 w 576464"/>
              <a:gd name="connsiteY7" fmla="*/ 159544 h 1147763"/>
              <a:gd name="connsiteX8" fmla="*/ 538162 w 576464"/>
              <a:gd name="connsiteY8" fmla="*/ 164306 h 1147763"/>
              <a:gd name="connsiteX9" fmla="*/ 531018 w 576464"/>
              <a:gd name="connsiteY9" fmla="*/ 178594 h 1147763"/>
              <a:gd name="connsiteX10" fmla="*/ 526256 w 576464"/>
              <a:gd name="connsiteY10" fmla="*/ 185738 h 1147763"/>
              <a:gd name="connsiteX11" fmla="*/ 521493 w 576464"/>
              <a:gd name="connsiteY11" fmla="*/ 200025 h 1147763"/>
              <a:gd name="connsiteX12" fmla="*/ 519112 w 576464"/>
              <a:gd name="connsiteY12" fmla="*/ 207169 h 1147763"/>
              <a:gd name="connsiteX13" fmla="*/ 511968 w 576464"/>
              <a:gd name="connsiteY13" fmla="*/ 240506 h 1147763"/>
              <a:gd name="connsiteX14" fmla="*/ 509587 w 576464"/>
              <a:gd name="connsiteY14" fmla="*/ 314325 h 1147763"/>
              <a:gd name="connsiteX15" fmla="*/ 500062 w 576464"/>
              <a:gd name="connsiteY15" fmla="*/ 328613 h 1147763"/>
              <a:gd name="connsiteX16" fmla="*/ 492918 w 576464"/>
              <a:gd name="connsiteY16" fmla="*/ 342900 h 1147763"/>
              <a:gd name="connsiteX17" fmla="*/ 490537 w 576464"/>
              <a:gd name="connsiteY17" fmla="*/ 350044 h 1147763"/>
              <a:gd name="connsiteX18" fmla="*/ 485775 w 576464"/>
              <a:gd name="connsiteY18" fmla="*/ 357188 h 1147763"/>
              <a:gd name="connsiteX19" fmla="*/ 483393 w 576464"/>
              <a:gd name="connsiteY19" fmla="*/ 364331 h 1147763"/>
              <a:gd name="connsiteX20" fmla="*/ 478631 w 576464"/>
              <a:gd name="connsiteY20" fmla="*/ 371475 h 1147763"/>
              <a:gd name="connsiteX21" fmla="*/ 473868 w 576464"/>
              <a:gd name="connsiteY21" fmla="*/ 388144 h 1147763"/>
              <a:gd name="connsiteX22" fmla="*/ 471487 w 576464"/>
              <a:gd name="connsiteY22" fmla="*/ 395288 h 1147763"/>
              <a:gd name="connsiteX23" fmla="*/ 461962 w 576464"/>
              <a:gd name="connsiteY23" fmla="*/ 409575 h 1147763"/>
              <a:gd name="connsiteX24" fmla="*/ 457200 w 576464"/>
              <a:gd name="connsiteY24" fmla="*/ 416719 h 1147763"/>
              <a:gd name="connsiteX25" fmla="*/ 450056 w 576464"/>
              <a:gd name="connsiteY25" fmla="*/ 421481 h 1147763"/>
              <a:gd name="connsiteX26" fmla="*/ 447675 w 576464"/>
              <a:gd name="connsiteY26" fmla="*/ 428625 h 1147763"/>
              <a:gd name="connsiteX27" fmla="*/ 435768 w 576464"/>
              <a:gd name="connsiteY27" fmla="*/ 442913 h 1147763"/>
              <a:gd name="connsiteX28" fmla="*/ 421481 w 576464"/>
              <a:gd name="connsiteY28" fmla="*/ 452438 h 1147763"/>
              <a:gd name="connsiteX29" fmla="*/ 414337 w 576464"/>
              <a:gd name="connsiteY29" fmla="*/ 454819 h 1147763"/>
              <a:gd name="connsiteX30" fmla="*/ 400050 w 576464"/>
              <a:gd name="connsiteY30" fmla="*/ 466725 h 1147763"/>
              <a:gd name="connsiteX31" fmla="*/ 390525 w 576464"/>
              <a:gd name="connsiteY31" fmla="*/ 471488 h 1147763"/>
              <a:gd name="connsiteX32" fmla="*/ 388143 w 576464"/>
              <a:gd name="connsiteY32" fmla="*/ 478631 h 1147763"/>
              <a:gd name="connsiteX33" fmla="*/ 383381 w 576464"/>
              <a:gd name="connsiteY33" fmla="*/ 485775 h 1147763"/>
              <a:gd name="connsiteX34" fmla="*/ 373856 w 576464"/>
              <a:gd name="connsiteY34" fmla="*/ 507206 h 1147763"/>
              <a:gd name="connsiteX35" fmla="*/ 366712 w 576464"/>
              <a:gd name="connsiteY35" fmla="*/ 523875 h 1147763"/>
              <a:gd name="connsiteX36" fmla="*/ 361950 w 576464"/>
              <a:gd name="connsiteY36" fmla="*/ 531019 h 1147763"/>
              <a:gd name="connsiteX37" fmla="*/ 352425 w 576464"/>
              <a:gd name="connsiteY37" fmla="*/ 540544 h 1147763"/>
              <a:gd name="connsiteX38" fmla="*/ 350043 w 576464"/>
              <a:gd name="connsiteY38" fmla="*/ 547688 h 1147763"/>
              <a:gd name="connsiteX39" fmla="*/ 335756 w 576464"/>
              <a:gd name="connsiteY39" fmla="*/ 557213 h 1147763"/>
              <a:gd name="connsiteX40" fmla="*/ 323850 w 576464"/>
              <a:gd name="connsiteY40" fmla="*/ 569119 h 1147763"/>
              <a:gd name="connsiteX41" fmla="*/ 319087 w 576464"/>
              <a:gd name="connsiteY41" fmla="*/ 576263 h 1147763"/>
              <a:gd name="connsiteX42" fmla="*/ 311943 w 576464"/>
              <a:gd name="connsiteY42" fmla="*/ 585788 h 1147763"/>
              <a:gd name="connsiteX43" fmla="*/ 302418 w 576464"/>
              <a:gd name="connsiteY43" fmla="*/ 600075 h 1147763"/>
              <a:gd name="connsiteX44" fmla="*/ 295275 w 576464"/>
              <a:gd name="connsiteY44" fmla="*/ 607219 h 1147763"/>
              <a:gd name="connsiteX45" fmla="*/ 285750 w 576464"/>
              <a:gd name="connsiteY45" fmla="*/ 621506 h 1147763"/>
              <a:gd name="connsiteX46" fmla="*/ 273843 w 576464"/>
              <a:gd name="connsiteY46" fmla="*/ 633413 h 1147763"/>
              <a:gd name="connsiteX47" fmla="*/ 264318 w 576464"/>
              <a:gd name="connsiteY47" fmla="*/ 654844 h 1147763"/>
              <a:gd name="connsiteX48" fmla="*/ 257175 w 576464"/>
              <a:gd name="connsiteY48" fmla="*/ 659606 h 1147763"/>
              <a:gd name="connsiteX49" fmla="*/ 252412 w 576464"/>
              <a:gd name="connsiteY49" fmla="*/ 671513 h 1147763"/>
              <a:gd name="connsiteX50" fmla="*/ 242887 w 576464"/>
              <a:gd name="connsiteY50" fmla="*/ 685800 h 1147763"/>
              <a:gd name="connsiteX51" fmla="*/ 235743 w 576464"/>
              <a:gd name="connsiteY51" fmla="*/ 700088 h 1147763"/>
              <a:gd name="connsiteX52" fmla="*/ 233362 w 576464"/>
              <a:gd name="connsiteY52" fmla="*/ 707231 h 1147763"/>
              <a:gd name="connsiteX53" fmla="*/ 226218 w 576464"/>
              <a:gd name="connsiteY53" fmla="*/ 711994 h 1147763"/>
              <a:gd name="connsiteX54" fmla="*/ 219075 w 576464"/>
              <a:gd name="connsiteY54" fmla="*/ 728663 h 1147763"/>
              <a:gd name="connsiteX55" fmla="*/ 197643 w 576464"/>
              <a:gd name="connsiteY55" fmla="*/ 747713 h 1147763"/>
              <a:gd name="connsiteX56" fmla="*/ 188118 w 576464"/>
              <a:gd name="connsiteY56" fmla="*/ 762000 h 1147763"/>
              <a:gd name="connsiteX57" fmla="*/ 183356 w 576464"/>
              <a:gd name="connsiteY57" fmla="*/ 776288 h 1147763"/>
              <a:gd name="connsiteX58" fmla="*/ 180975 w 576464"/>
              <a:gd name="connsiteY58" fmla="*/ 783431 h 1147763"/>
              <a:gd name="connsiteX59" fmla="*/ 183356 w 576464"/>
              <a:gd name="connsiteY59" fmla="*/ 823913 h 1147763"/>
              <a:gd name="connsiteX60" fmla="*/ 185737 w 576464"/>
              <a:gd name="connsiteY60" fmla="*/ 833438 h 1147763"/>
              <a:gd name="connsiteX61" fmla="*/ 183356 w 576464"/>
              <a:gd name="connsiteY61" fmla="*/ 902494 h 1147763"/>
              <a:gd name="connsiteX62" fmla="*/ 173831 w 576464"/>
              <a:gd name="connsiteY62" fmla="*/ 916781 h 1147763"/>
              <a:gd name="connsiteX63" fmla="*/ 164306 w 576464"/>
              <a:gd name="connsiteY63" fmla="*/ 928688 h 1147763"/>
              <a:gd name="connsiteX64" fmla="*/ 159543 w 576464"/>
              <a:gd name="connsiteY64" fmla="*/ 935831 h 1147763"/>
              <a:gd name="connsiteX65" fmla="*/ 152400 w 576464"/>
              <a:gd name="connsiteY65" fmla="*/ 938213 h 1147763"/>
              <a:gd name="connsiteX66" fmla="*/ 138112 w 576464"/>
              <a:gd name="connsiteY66" fmla="*/ 947738 h 1147763"/>
              <a:gd name="connsiteX67" fmla="*/ 130968 w 576464"/>
              <a:gd name="connsiteY67" fmla="*/ 952500 h 1147763"/>
              <a:gd name="connsiteX68" fmla="*/ 109537 w 576464"/>
              <a:gd name="connsiteY68" fmla="*/ 959644 h 1147763"/>
              <a:gd name="connsiteX69" fmla="*/ 102393 w 576464"/>
              <a:gd name="connsiteY69" fmla="*/ 962025 h 1147763"/>
              <a:gd name="connsiteX70" fmla="*/ 95250 w 576464"/>
              <a:gd name="connsiteY70" fmla="*/ 969169 h 1147763"/>
              <a:gd name="connsiteX71" fmla="*/ 85725 w 576464"/>
              <a:gd name="connsiteY71" fmla="*/ 983456 h 1147763"/>
              <a:gd name="connsiteX72" fmla="*/ 83343 w 576464"/>
              <a:gd name="connsiteY72" fmla="*/ 1002506 h 1147763"/>
              <a:gd name="connsiteX73" fmla="*/ 73818 w 576464"/>
              <a:gd name="connsiteY73" fmla="*/ 1009650 h 1147763"/>
              <a:gd name="connsiteX74" fmla="*/ 69056 w 576464"/>
              <a:gd name="connsiteY74" fmla="*/ 1016794 h 1147763"/>
              <a:gd name="connsiteX75" fmla="*/ 61912 w 576464"/>
              <a:gd name="connsiteY75" fmla="*/ 1040606 h 1147763"/>
              <a:gd name="connsiteX76" fmla="*/ 57150 w 576464"/>
              <a:gd name="connsiteY76" fmla="*/ 1054894 h 1147763"/>
              <a:gd name="connsiteX77" fmla="*/ 50006 w 576464"/>
              <a:gd name="connsiteY77" fmla="*/ 1076325 h 1147763"/>
              <a:gd name="connsiteX78" fmla="*/ 45243 w 576464"/>
              <a:gd name="connsiteY78" fmla="*/ 1092994 h 1147763"/>
              <a:gd name="connsiteX79" fmla="*/ 38100 w 576464"/>
              <a:gd name="connsiteY79" fmla="*/ 1100138 h 1147763"/>
              <a:gd name="connsiteX80" fmla="*/ 28575 w 576464"/>
              <a:gd name="connsiteY80" fmla="*/ 1112044 h 1147763"/>
              <a:gd name="connsiteX81" fmla="*/ 23812 w 576464"/>
              <a:gd name="connsiteY81" fmla="*/ 1121569 h 1147763"/>
              <a:gd name="connsiteX82" fmla="*/ 11906 w 576464"/>
              <a:gd name="connsiteY82" fmla="*/ 1135856 h 1147763"/>
              <a:gd name="connsiteX83" fmla="*/ 7143 w 576464"/>
              <a:gd name="connsiteY83" fmla="*/ 1143000 h 1147763"/>
              <a:gd name="connsiteX84" fmla="*/ 0 w 576464"/>
              <a:gd name="connsiteY84" fmla="*/ 1147763 h 114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76464" h="1147763">
                <a:moveTo>
                  <a:pt x="573881" y="0"/>
                </a:moveTo>
                <a:cubicBezTo>
                  <a:pt x="574675" y="16669"/>
                  <a:pt x="576262" y="33318"/>
                  <a:pt x="576262" y="50006"/>
                </a:cubicBezTo>
                <a:cubicBezTo>
                  <a:pt x="576262" y="50946"/>
                  <a:pt x="577963" y="87087"/>
                  <a:pt x="571500" y="100013"/>
                </a:cubicBezTo>
                <a:cubicBezTo>
                  <a:pt x="570220" y="102573"/>
                  <a:pt x="568325" y="104775"/>
                  <a:pt x="566737" y="107156"/>
                </a:cubicBezTo>
                <a:cubicBezTo>
                  <a:pt x="565150" y="111919"/>
                  <a:pt x="563193" y="116574"/>
                  <a:pt x="561975" y="121444"/>
                </a:cubicBezTo>
                <a:cubicBezTo>
                  <a:pt x="561213" y="124491"/>
                  <a:pt x="558918" y="134700"/>
                  <a:pt x="557212" y="138113"/>
                </a:cubicBezTo>
                <a:cubicBezTo>
                  <a:pt x="555932" y="140673"/>
                  <a:pt x="553730" y="142697"/>
                  <a:pt x="552450" y="145256"/>
                </a:cubicBezTo>
                <a:cubicBezTo>
                  <a:pt x="548578" y="153000"/>
                  <a:pt x="552127" y="152723"/>
                  <a:pt x="545306" y="159544"/>
                </a:cubicBezTo>
                <a:cubicBezTo>
                  <a:pt x="543282" y="161568"/>
                  <a:pt x="540543" y="162719"/>
                  <a:pt x="538162" y="164306"/>
                </a:cubicBezTo>
                <a:cubicBezTo>
                  <a:pt x="524515" y="184779"/>
                  <a:pt x="540877" y="158876"/>
                  <a:pt x="531018" y="178594"/>
                </a:cubicBezTo>
                <a:cubicBezTo>
                  <a:pt x="529738" y="181154"/>
                  <a:pt x="527418" y="183123"/>
                  <a:pt x="526256" y="185738"/>
                </a:cubicBezTo>
                <a:cubicBezTo>
                  <a:pt x="524217" y="190325"/>
                  <a:pt x="523081" y="195263"/>
                  <a:pt x="521493" y="200025"/>
                </a:cubicBezTo>
                <a:cubicBezTo>
                  <a:pt x="520699" y="202406"/>
                  <a:pt x="519561" y="204699"/>
                  <a:pt x="519112" y="207169"/>
                </a:cubicBezTo>
                <a:cubicBezTo>
                  <a:pt x="513901" y="235832"/>
                  <a:pt x="517157" y="224944"/>
                  <a:pt x="511968" y="240506"/>
                </a:cubicBezTo>
                <a:cubicBezTo>
                  <a:pt x="511174" y="265112"/>
                  <a:pt x="512884" y="289928"/>
                  <a:pt x="509587" y="314325"/>
                </a:cubicBezTo>
                <a:cubicBezTo>
                  <a:pt x="508820" y="319997"/>
                  <a:pt x="500062" y="328613"/>
                  <a:pt x="500062" y="328613"/>
                </a:cubicBezTo>
                <a:cubicBezTo>
                  <a:pt x="494077" y="346569"/>
                  <a:pt x="502152" y="324433"/>
                  <a:pt x="492918" y="342900"/>
                </a:cubicBezTo>
                <a:cubicBezTo>
                  <a:pt x="491795" y="345145"/>
                  <a:pt x="491659" y="347799"/>
                  <a:pt x="490537" y="350044"/>
                </a:cubicBezTo>
                <a:cubicBezTo>
                  <a:pt x="489257" y="352604"/>
                  <a:pt x="487055" y="354628"/>
                  <a:pt x="485775" y="357188"/>
                </a:cubicBezTo>
                <a:cubicBezTo>
                  <a:pt x="484652" y="359433"/>
                  <a:pt x="484516" y="362086"/>
                  <a:pt x="483393" y="364331"/>
                </a:cubicBezTo>
                <a:cubicBezTo>
                  <a:pt x="482113" y="366891"/>
                  <a:pt x="479911" y="368915"/>
                  <a:pt x="478631" y="371475"/>
                </a:cubicBezTo>
                <a:cubicBezTo>
                  <a:pt x="476730" y="375277"/>
                  <a:pt x="474884" y="384589"/>
                  <a:pt x="473868" y="388144"/>
                </a:cubicBezTo>
                <a:cubicBezTo>
                  <a:pt x="473178" y="390558"/>
                  <a:pt x="472706" y="393094"/>
                  <a:pt x="471487" y="395288"/>
                </a:cubicBezTo>
                <a:cubicBezTo>
                  <a:pt x="468707" y="400291"/>
                  <a:pt x="465137" y="404813"/>
                  <a:pt x="461962" y="409575"/>
                </a:cubicBezTo>
                <a:cubicBezTo>
                  <a:pt x="460375" y="411956"/>
                  <a:pt x="459581" y="415132"/>
                  <a:pt x="457200" y="416719"/>
                </a:cubicBezTo>
                <a:lnTo>
                  <a:pt x="450056" y="421481"/>
                </a:lnTo>
                <a:cubicBezTo>
                  <a:pt x="449262" y="423862"/>
                  <a:pt x="448798" y="426380"/>
                  <a:pt x="447675" y="428625"/>
                </a:cubicBezTo>
                <a:cubicBezTo>
                  <a:pt x="445174" y="433628"/>
                  <a:pt x="440076" y="439562"/>
                  <a:pt x="435768" y="442913"/>
                </a:cubicBezTo>
                <a:cubicBezTo>
                  <a:pt x="431250" y="446427"/>
                  <a:pt x="426911" y="450628"/>
                  <a:pt x="421481" y="452438"/>
                </a:cubicBezTo>
                <a:cubicBezTo>
                  <a:pt x="419100" y="453232"/>
                  <a:pt x="416582" y="453697"/>
                  <a:pt x="414337" y="454819"/>
                </a:cubicBezTo>
                <a:cubicBezTo>
                  <a:pt x="401738" y="461118"/>
                  <a:pt x="412338" y="457947"/>
                  <a:pt x="400050" y="466725"/>
                </a:cubicBezTo>
                <a:cubicBezTo>
                  <a:pt x="397161" y="468788"/>
                  <a:pt x="393700" y="469900"/>
                  <a:pt x="390525" y="471488"/>
                </a:cubicBezTo>
                <a:cubicBezTo>
                  <a:pt x="389731" y="473869"/>
                  <a:pt x="389266" y="476386"/>
                  <a:pt x="388143" y="478631"/>
                </a:cubicBezTo>
                <a:cubicBezTo>
                  <a:pt x="386863" y="481191"/>
                  <a:pt x="384543" y="483160"/>
                  <a:pt x="383381" y="485775"/>
                </a:cubicBezTo>
                <a:cubicBezTo>
                  <a:pt x="372048" y="511276"/>
                  <a:pt x="384632" y="491042"/>
                  <a:pt x="373856" y="507206"/>
                </a:cubicBezTo>
                <a:cubicBezTo>
                  <a:pt x="371184" y="515223"/>
                  <a:pt x="371422" y="515632"/>
                  <a:pt x="366712" y="523875"/>
                </a:cubicBezTo>
                <a:cubicBezTo>
                  <a:pt x="365292" y="526360"/>
                  <a:pt x="363812" y="528846"/>
                  <a:pt x="361950" y="531019"/>
                </a:cubicBezTo>
                <a:cubicBezTo>
                  <a:pt x="359028" y="534428"/>
                  <a:pt x="355600" y="537369"/>
                  <a:pt x="352425" y="540544"/>
                </a:cubicBezTo>
                <a:cubicBezTo>
                  <a:pt x="351631" y="542925"/>
                  <a:pt x="351818" y="545913"/>
                  <a:pt x="350043" y="547688"/>
                </a:cubicBezTo>
                <a:cubicBezTo>
                  <a:pt x="345996" y="551735"/>
                  <a:pt x="335756" y="557213"/>
                  <a:pt x="335756" y="557213"/>
                </a:cubicBezTo>
                <a:cubicBezTo>
                  <a:pt x="323052" y="576265"/>
                  <a:pt x="339727" y="553240"/>
                  <a:pt x="323850" y="569119"/>
                </a:cubicBezTo>
                <a:cubicBezTo>
                  <a:pt x="321826" y="571143"/>
                  <a:pt x="320751" y="573934"/>
                  <a:pt x="319087" y="576263"/>
                </a:cubicBezTo>
                <a:cubicBezTo>
                  <a:pt x="316780" y="579492"/>
                  <a:pt x="314219" y="582537"/>
                  <a:pt x="311943" y="585788"/>
                </a:cubicBezTo>
                <a:cubicBezTo>
                  <a:pt x="308661" y="590477"/>
                  <a:pt x="306465" y="596027"/>
                  <a:pt x="302418" y="600075"/>
                </a:cubicBezTo>
                <a:lnTo>
                  <a:pt x="295275" y="607219"/>
                </a:lnTo>
                <a:cubicBezTo>
                  <a:pt x="289611" y="624206"/>
                  <a:pt x="297642" y="603669"/>
                  <a:pt x="285750" y="621506"/>
                </a:cubicBezTo>
                <a:cubicBezTo>
                  <a:pt x="276990" y="634645"/>
                  <a:pt x="293045" y="623811"/>
                  <a:pt x="273843" y="633413"/>
                </a:cubicBezTo>
                <a:cubicBezTo>
                  <a:pt x="271484" y="640489"/>
                  <a:pt x="269979" y="649183"/>
                  <a:pt x="264318" y="654844"/>
                </a:cubicBezTo>
                <a:cubicBezTo>
                  <a:pt x="262295" y="656867"/>
                  <a:pt x="259556" y="658019"/>
                  <a:pt x="257175" y="659606"/>
                </a:cubicBezTo>
                <a:cubicBezTo>
                  <a:pt x="255587" y="663575"/>
                  <a:pt x="254459" y="667760"/>
                  <a:pt x="252412" y="671513"/>
                </a:cubicBezTo>
                <a:cubicBezTo>
                  <a:pt x="249671" y="676538"/>
                  <a:pt x="242887" y="685800"/>
                  <a:pt x="242887" y="685800"/>
                </a:cubicBezTo>
                <a:cubicBezTo>
                  <a:pt x="236904" y="703753"/>
                  <a:pt x="244974" y="681627"/>
                  <a:pt x="235743" y="700088"/>
                </a:cubicBezTo>
                <a:cubicBezTo>
                  <a:pt x="234621" y="702333"/>
                  <a:pt x="234930" y="705271"/>
                  <a:pt x="233362" y="707231"/>
                </a:cubicBezTo>
                <a:cubicBezTo>
                  <a:pt x="231574" y="709466"/>
                  <a:pt x="228599" y="710406"/>
                  <a:pt x="226218" y="711994"/>
                </a:cubicBezTo>
                <a:cubicBezTo>
                  <a:pt x="224397" y="719279"/>
                  <a:pt x="224556" y="723182"/>
                  <a:pt x="219075" y="728663"/>
                </a:cubicBezTo>
                <a:cubicBezTo>
                  <a:pt x="204755" y="742983"/>
                  <a:pt x="217653" y="717699"/>
                  <a:pt x="197643" y="747713"/>
                </a:cubicBezTo>
                <a:lnTo>
                  <a:pt x="188118" y="762000"/>
                </a:lnTo>
                <a:lnTo>
                  <a:pt x="183356" y="776288"/>
                </a:lnTo>
                <a:lnTo>
                  <a:pt x="180975" y="783431"/>
                </a:lnTo>
                <a:cubicBezTo>
                  <a:pt x="181769" y="796925"/>
                  <a:pt x="182075" y="810457"/>
                  <a:pt x="183356" y="823913"/>
                </a:cubicBezTo>
                <a:cubicBezTo>
                  <a:pt x="183666" y="827171"/>
                  <a:pt x="185737" y="830165"/>
                  <a:pt x="185737" y="833438"/>
                </a:cubicBezTo>
                <a:cubicBezTo>
                  <a:pt x="185737" y="856470"/>
                  <a:pt x="186613" y="879693"/>
                  <a:pt x="183356" y="902494"/>
                </a:cubicBezTo>
                <a:cubicBezTo>
                  <a:pt x="182547" y="908160"/>
                  <a:pt x="173831" y="916781"/>
                  <a:pt x="173831" y="916781"/>
                </a:cubicBezTo>
                <a:cubicBezTo>
                  <a:pt x="169196" y="930687"/>
                  <a:pt x="175076" y="917919"/>
                  <a:pt x="164306" y="928688"/>
                </a:cubicBezTo>
                <a:cubicBezTo>
                  <a:pt x="162282" y="930712"/>
                  <a:pt x="161778" y="934043"/>
                  <a:pt x="159543" y="935831"/>
                </a:cubicBezTo>
                <a:cubicBezTo>
                  <a:pt x="157583" y="937399"/>
                  <a:pt x="154594" y="936994"/>
                  <a:pt x="152400" y="938213"/>
                </a:cubicBezTo>
                <a:cubicBezTo>
                  <a:pt x="147396" y="940993"/>
                  <a:pt x="142875" y="944563"/>
                  <a:pt x="138112" y="947738"/>
                </a:cubicBezTo>
                <a:cubicBezTo>
                  <a:pt x="135731" y="949325"/>
                  <a:pt x="133683" y="951595"/>
                  <a:pt x="130968" y="952500"/>
                </a:cubicBezTo>
                <a:lnTo>
                  <a:pt x="109537" y="959644"/>
                </a:lnTo>
                <a:lnTo>
                  <a:pt x="102393" y="962025"/>
                </a:lnTo>
                <a:cubicBezTo>
                  <a:pt x="100012" y="964406"/>
                  <a:pt x="97317" y="966511"/>
                  <a:pt x="95250" y="969169"/>
                </a:cubicBezTo>
                <a:cubicBezTo>
                  <a:pt x="91736" y="973687"/>
                  <a:pt x="85725" y="983456"/>
                  <a:pt x="85725" y="983456"/>
                </a:cubicBezTo>
                <a:cubicBezTo>
                  <a:pt x="84931" y="989806"/>
                  <a:pt x="85991" y="996680"/>
                  <a:pt x="83343" y="1002506"/>
                </a:cubicBezTo>
                <a:cubicBezTo>
                  <a:pt x="81701" y="1006119"/>
                  <a:pt x="76624" y="1006844"/>
                  <a:pt x="73818" y="1009650"/>
                </a:cubicBezTo>
                <a:cubicBezTo>
                  <a:pt x="71794" y="1011674"/>
                  <a:pt x="70218" y="1014179"/>
                  <a:pt x="69056" y="1016794"/>
                </a:cubicBezTo>
                <a:cubicBezTo>
                  <a:pt x="63873" y="1028456"/>
                  <a:pt x="65109" y="1029946"/>
                  <a:pt x="61912" y="1040606"/>
                </a:cubicBezTo>
                <a:cubicBezTo>
                  <a:pt x="60470" y="1045415"/>
                  <a:pt x="57976" y="1049942"/>
                  <a:pt x="57150" y="1054894"/>
                </a:cubicBezTo>
                <a:cubicBezTo>
                  <a:pt x="54297" y="1072004"/>
                  <a:pt x="57446" y="1065164"/>
                  <a:pt x="50006" y="1076325"/>
                </a:cubicBezTo>
                <a:cubicBezTo>
                  <a:pt x="49687" y="1077600"/>
                  <a:pt x="46611" y="1090941"/>
                  <a:pt x="45243" y="1092994"/>
                </a:cubicBezTo>
                <a:cubicBezTo>
                  <a:pt x="43375" y="1095796"/>
                  <a:pt x="40481" y="1097757"/>
                  <a:pt x="38100" y="1100138"/>
                </a:cubicBezTo>
                <a:cubicBezTo>
                  <a:pt x="32412" y="1117194"/>
                  <a:pt x="40543" y="1097682"/>
                  <a:pt x="28575" y="1112044"/>
                </a:cubicBezTo>
                <a:cubicBezTo>
                  <a:pt x="26303" y="1114771"/>
                  <a:pt x="25573" y="1118487"/>
                  <a:pt x="23812" y="1121569"/>
                </a:cubicBezTo>
                <a:cubicBezTo>
                  <a:pt x="17360" y="1132860"/>
                  <a:pt x="20865" y="1125107"/>
                  <a:pt x="11906" y="1135856"/>
                </a:cubicBezTo>
                <a:cubicBezTo>
                  <a:pt x="10074" y="1138055"/>
                  <a:pt x="9167" y="1140976"/>
                  <a:pt x="7143" y="1143000"/>
                </a:cubicBezTo>
                <a:cubicBezTo>
                  <a:pt x="5119" y="1145024"/>
                  <a:pt x="0" y="1147763"/>
                  <a:pt x="0" y="114776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Freeform 88"/>
          <p:cNvSpPr/>
          <p:nvPr/>
        </p:nvSpPr>
        <p:spPr>
          <a:xfrm>
            <a:off x="8169275" y="5591175"/>
            <a:ext cx="190500" cy="135731"/>
          </a:xfrm>
          <a:custGeom>
            <a:avLst/>
            <a:gdLst>
              <a:gd name="connsiteX0" fmla="*/ 0 w 190500"/>
              <a:gd name="connsiteY0" fmla="*/ 0 h 135731"/>
              <a:gd name="connsiteX1" fmla="*/ 11906 w 190500"/>
              <a:gd name="connsiteY1" fmla="*/ 9525 h 135731"/>
              <a:gd name="connsiteX2" fmla="*/ 23813 w 190500"/>
              <a:gd name="connsiteY2" fmla="*/ 19050 h 135731"/>
              <a:gd name="connsiteX3" fmla="*/ 30956 w 190500"/>
              <a:gd name="connsiteY3" fmla="*/ 23813 h 135731"/>
              <a:gd name="connsiteX4" fmla="*/ 38100 w 190500"/>
              <a:gd name="connsiteY4" fmla="*/ 26194 h 135731"/>
              <a:gd name="connsiteX5" fmla="*/ 40481 w 190500"/>
              <a:gd name="connsiteY5" fmla="*/ 33338 h 135731"/>
              <a:gd name="connsiteX6" fmla="*/ 54769 w 190500"/>
              <a:gd name="connsiteY6" fmla="*/ 38100 h 135731"/>
              <a:gd name="connsiteX7" fmla="*/ 69056 w 190500"/>
              <a:gd name="connsiteY7" fmla="*/ 42863 h 135731"/>
              <a:gd name="connsiteX8" fmla="*/ 76200 w 190500"/>
              <a:gd name="connsiteY8" fmla="*/ 45244 h 135731"/>
              <a:gd name="connsiteX9" fmla="*/ 97631 w 190500"/>
              <a:gd name="connsiteY9" fmla="*/ 57150 h 135731"/>
              <a:gd name="connsiteX10" fmla="*/ 114300 w 190500"/>
              <a:gd name="connsiteY10" fmla="*/ 66675 h 135731"/>
              <a:gd name="connsiteX11" fmla="*/ 128588 w 190500"/>
              <a:gd name="connsiteY11" fmla="*/ 76200 h 135731"/>
              <a:gd name="connsiteX12" fmla="*/ 145256 w 190500"/>
              <a:gd name="connsiteY12" fmla="*/ 92869 h 135731"/>
              <a:gd name="connsiteX13" fmla="*/ 157163 w 190500"/>
              <a:gd name="connsiteY13" fmla="*/ 107156 h 135731"/>
              <a:gd name="connsiteX14" fmla="*/ 164306 w 190500"/>
              <a:gd name="connsiteY14" fmla="*/ 111919 h 135731"/>
              <a:gd name="connsiteX15" fmla="*/ 185738 w 190500"/>
              <a:gd name="connsiteY15" fmla="*/ 128588 h 135731"/>
              <a:gd name="connsiteX16" fmla="*/ 190500 w 190500"/>
              <a:gd name="connsiteY16"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0" h="135731">
                <a:moveTo>
                  <a:pt x="0" y="0"/>
                </a:moveTo>
                <a:cubicBezTo>
                  <a:pt x="3969" y="3175"/>
                  <a:pt x="8312" y="5931"/>
                  <a:pt x="11906" y="9525"/>
                </a:cubicBezTo>
                <a:cubicBezTo>
                  <a:pt x="22677" y="20296"/>
                  <a:pt x="9906" y="14415"/>
                  <a:pt x="23813" y="19050"/>
                </a:cubicBezTo>
                <a:cubicBezTo>
                  <a:pt x="26194" y="20638"/>
                  <a:pt x="28396" y="22533"/>
                  <a:pt x="30956" y="23813"/>
                </a:cubicBezTo>
                <a:cubicBezTo>
                  <a:pt x="33201" y="24936"/>
                  <a:pt x="36325" y="24419"/>
                  <a:pt x="38100" y="26194"/>
                </a:cubicBezTo>
                <a:cubicBezTo>
                  <a:pt x="39875" y="27969"/>
                  <a:pt x="38438" y="31879"/>
                  <a:pt x="40481" y="33338"/>
                </a:cubicBezTo>
                <a:cubicBezTo>
                  <a:pt x="44566" y="36256"/>
                  <a:pt x="50006" y="36513"/>
                  <a:pt x="54769" y="38100"/>
                </a:cubicBezTo>
                <a:lnTo>
                  <a:pt x="69056" y="42863"/>
                </a:lnTo>
                <a:cubicBezTo>
                  <a:pt x="71437" y="43657"/>
                  <a:pt x="74111" y="43852"/>
                  <a:pt x="76200" y="45244"/>
                </a:cubicBezTo>
                <a:cubicBezTo>
                  <a:pt x="92576" y="56161"/>
                  <a:pt x="85058" y="52959"/>
                  <a:pt x="97631" y="57150"/>
                </a:cubicBezTo>
                <a:cubicBezTo>
                  <a:pt x="122330" y="73617"/>
                  <a:pt x="84106" y="48560"/>
                  <a:pt x="114300" y="66675"/>
                </a:cubicBezTo>
                <a:cubicBezTo>
                  <a:pt x="119208" y="69620"/>
                  <a:pt x="128588" y="76200"/>
                  <a:pt x="128588" y="76200"/>
                </a:cubicBezTo>
                <a:cubicBezTo>
                  <a:pt x="139505" y="92576"/>
                  <a:pt x="132683" y="88678"/>
                  <a:pt x="145256" y="92869"/>
                </a:cubicBezTo>
                <a:cubicBezTo>
                  <a:pt x="149940" y="99895"/>
                  <a:pt x="150285" y="101425"/>
                  <a:pt x="157163" y="107156"/>
                </a:cubicBezTo>
                <a:cubicBezTo>
                  <a:pt x="159361" y="108988"/>
                  <a:pt x="162167" y="110018"/>
                  <a:pt x="164306" y="111919"/>
                </a:cubicBezTo>
                <a:cubicBezTo>
                  <a:pt x="183580" y="129051"/>
                  <a:pt x="171008" y="123677"/>
                  <a:pt x="185738" y="128588"/>
                </a:cubicBezTo>
                <a:lnTo>
                  <a:pt x="190500" y="135731"/>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reeform 92"/>
          <p:cNvSpPr/>
          <p:nvPr/>
        </p:nvSpPr>
        <p:spPr>
          <a:xfrm>
            <a:off x="8326438" y="5460206"/>
            <a:ext cx="88106" cy="702469"/>
          </a:xfrm>
          <a:custGeom>
            <a:avLst/>
            <a:gdLst>
              <a:gd name="connsiteX0" fmla="*/ 88106 w 88106"/>
              <a:gd name="connsiteY0" fmla="*/ 0 h 702469"/>
              <a:gd name="connsiteX1" fmla="*/ 80962 w 88106"/>
              <a:gd name="connsiteY1" fmla="*/ 19050 h 702469"/>
              <a:gd name="connsiteX2" fmla="*/ 78581 w 88106"/>
              <a:gd name="connsiteY2" fmla="*/ 26194 h 702469"/>
              <a:gd name="connsiteX3" fmla="*/ 69056 w 88106"/>
              <a:gd name="connsiteY3" fmla="*/ 40482 h 702469"/>
              <a:gd name="connsiteX4" fmla="*/ 64293 w 88106"/>
              <a:gd name="connsiteY4" fmla="*/ 47625 h 702469"/>
              <a:gd name="connsiteX5" fmla="*/ 57150 w 88106"/>
              <a:gd name="connsiteY5" fmla="*/ 73819 h 702469"/>
              <a:gd name="connsiteX6" fmla="*/ 54768 w 88106"/>
              <a:gd name="connsiteY6" fmla="*/ 85725 h 702469"/>
              <a:gd name="connsiteX7" fmla="*/ 52387 w 88106"/>
              <a:gd name="connsiteY7" fmla="*/ 92869 h 702469"/>
              <a:gd name="connsiteX8" fmla="*/ 50006 w 88106"/>
              <a:gd name="connsiteY8" fmla="*/ 102394 h 702469"/>
              <a:gd name="connsiteX9" fmla="*/ 47625 w 88106"/>
              <a:gd name="connsiteY9" fmla="*/ 123825 h 702469"/>
              <a:gd name="connsiteX10" fmla="*/ 42862 w 88106"/>
              <a:gd name="connsiteY10" fmla="*/ 130969 h 702469"/>
              <a:gd name="connsiteX11" fmla="*/ 40481 w 88106"/>
              <a:gd name="connsiteY11" fmla="*/ 145257 h 702469"/>
              <a:gd name="connsiteX12" fmla="*/ 38100 w 88106"/>
              <a:gd name="connsiteY12" fmla="*/ 152400 h 702469"/>
              <a:gd name="connsiteX13" fmla="*/ 35718 w 88106"/>
              <a:gd name="connsiteY13" fmla="*/ 242888 h 702469"/>
              <a:gd name="connsiteX14" fmla="*/ 33337 w 88106"/>
              <a:gd name="connsiteY14" fmla="*/ 271463 h 702469"/>
              <a:gd name="connsiteX15" fmla="*/ 28575 w 88106"/>
              <a:gd name="connsiteY15" fmla="*/ 285750 h 702469"/>
              <a:gd name="connsiteX16" fmla="*/ 26193 w 88106"/>
              <a:gd name="connsiteY16" fmla="*/ 300038 h 702469"/>
              <a:gd name="connsiteX17" fmla="*/ 19050 w 88106"/>
              <a:gd name="connsiteY17" fmla="*/ 323850 h 702469"/>
              <a:gd name="connsiteX18" fmla="*/ 14287 w 88106"/>
              <a:gd name="connsiteY18" fmla="*/ 338138 h 702469"/>
              <a:gd name="connsiteX19" fmla="*/ 11906 w 88106"/>
              <a:gd name="connsiteY19" fmla="*/ 345282 h 702469"/>
              <a:gd name="connsiteX20" fmla="*/ 7143 w 88106"/>
              <a:gd name="connsiteY20" fmla="*/ 352425 h 702469"/>
              <a:gd name="connsiteX21" fmla="*/ 2381 w 88106"/>
              <a:gd name="connsiteY21" fmla="*/ 419100 h 702469"/>
              <a:gd name="connsiteX22" fmla="*/ 0 w 88106"/>
              <a:gd name="connsiteY22" fmla="*/ 431007 h 702469"/>
              <a:gd name="connsiteX23" fmla="*/ 2381 w 88106"/>
              <a:gd name="connsiteY23" fmla="*/ 566738 h 702469"/>
              <a:gd name="connsiteX24" fmla="*/ 14287 w 88106"/>
              <a:gd name="connsiteY24" fmla="*/ 588169 h 702469"/>
              <a:gd name="connsiteX25" fmla="*/ 30956 w 88106"/>
              <a:gd name="connsiteY25" fmla="*/ 597694 h 702469"/>
              <a:gd name="connsiteX26" fmla="*/ 40481 w 88106"/>
              <a:gd name="connsiteY26" fmla="*/ 611982 h 702469"/>
              <a:gd name="connsiteX27" fmla="*/ 45243 w 88106"/>
              <a:gd name="connsiteY27" fmla="*/ 619125 h 702469"/>
              <a:gd name="connsiteX28" fmla="*/ 54768 w 88106"/>
              <a:gd name="connsiteY28" fmla="*/ 640557 h 702469"/>
              <a:gd name="connsiteX29" fmla="*/ 57150 w 88106"/>
              <a:gd name="connsiteY29" fmla="*/ 690563 h 702469"/>
              <a:gd name="connsiteX30" fmla="*/ 54768 w 88106"/>
              <a:gd name="connsiteY30" fmla="*/ 697707 h 702469"/>
              <a:gd name="connsiteX31" fmla="*/ 47625 w 88106"/>
              <a:gd name="connsiteY31" fmla="*/ 700088 h 702469"/>
              <a:gd name="connsiteX32" fmla="*/ 45243 w 88106"/>
              <a:gd name="connsiteY32" fmla="*/ 70246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106" h="702469">
                <a:moveTo>
                  <a:pt x="88106" y="0"/>
                </a:moveTo>
                <a:cubicBezTo>
                  <a:pt x="83512" y="22975"/>
                  <a:pt x="89139" y="2698"/>
                  <a:pt x="80962" y="19050"/>
                </a:cubicBezTo>
                <a:cubicBezTo>
                  <a:pt x="79839" y="21295"/>
                  <a:pt x="79800" y="24000"/>
                  <a:pt x="78581" y="26194"/>
                </a:cubicBezTo>
                <a:cubicBezTo>
                  <a:pt x="75801" y="31198"/>
                  <a:pt x="72231" y="35719"/>
                  <a:pt x="69056" y="40482"/>
                </a:cubicBezTo>
                <a:lnTo>
                  <a:pt x="64293" y="47625"/>
                </a:lnTo>
                <a:cubicBezTo>
                  <a:pt x="60871" y="57892"/>
                  <a:pt x="59838" y="60383"/>
                  <a:pt x="57150" y="73819"/>
                </a:cubicBezTo>
                <a:cubicBezTo>
                  <a:pt x="56356" y="77788"/>
                  <a:pt x="55750" y="81799"/>
                  <a:pt x="54768" y="85725"/>
                </a:cubicBezTo>
                <a:cubicBezTo>
                  <a:pt x="54159" y="88160"/>
                  <a:pt x="53077" y="90455"/>
                  <a:pt x="52387" y="92869"/>
                </a:cubicBezTo>
                <a:cubicBezTo>
                  <a:pt x="51488" y="96016"/>
                  <a:pt x="50800" y="99219"/>
                  <a:pt x="50006" y="102394"/>
                </a:cubicBezTo>
                <a:cubicBezTo>
                  <a:pt x="49212" y="109538"/>
                  <a:pt x="49368" y="116852"/>
                  <a:pt x="47625" y="123825"/>
                </a:cubicBezTo>
                <a:cubicBezTo>
                  <a:pt x="46931" y="126602"/>
                  <a:pt x="43767" y="128254"/>
                  <a:pt x="42862" y="130969"/>
                </a:cubicBezTo>
                <a:cubicBezTo>
                  <a:pt x="41335" y="135550"/>
                  <a:pt x="41528" y="140544"/>
                  <a:pt x="40481" y="145257"/>
                </a:cubicBezTo>
                <a:cubicBezTo>
                  <a:pt x="39937" y="147707"/>
                  <a:pt x="38894" y="150019"/>
                  <a:pt x="38100" y="152400"/>
                </a:cubicBezTo>
                <a:cubicBezTo>
                  <a:pt x="37306" y="182563"/>
                  <a:pt x="36924" y="212739"/>
                  <a:pt x="35718" y="242888"/>
                </a:cubicBezTo>
                <a:cubicBezTo>
                  <a:pt x="35336" y="252438"/>
                  <a:pt x="34908" y="262035"/>
                  <a:pt x="33337" y="271463"/>
                </a:cubicBezTo>
                <a:cubicBezTo>
                  <a:pt x="32512" y="276415"/>
                  <a:pt x="29400" y="280798"/>
                  <a:pt x="28575" y="285750"/>
                </a:cubicBezTo>
                <a:cubicBezTo>
                  <a:pt x="27781" y="290513"/>
                  <a:pt x="27140" y="295303"/>
                  <a:pt x="26193" y="300038"/>
                </a:cubicBezTo>
                <a:cubicBezTo>
                  <a:pt x="24393" y="309036"/>
                  <a:pt x="22088" y="314736"/>
                  <a:pt x="19050" y="323850"/>
                </a:cubicBezTo>
                <a:lnTo>
                  <a:pt x="14287" y="338138"/>
                </a:lnTo>
                <a:cubicBezTo>
                  <a:pt x="13493" y="340519"/>
                  <a:pt x="13299" y="343194"/>
                  <a:pt x="11906" y="345282"/>
                </a:cubicBezTo>
                <a:lnTo>
                  <a:pt x="7143" y="352425"/>
                </a:lnTo>
                <a:cubicBezTo>
                  <a:pt x="-1779" y="379194"/>
                  <a:pt x="6930" y="350857"/>
                  <a:pt x="2381" y="419100"/>
                </a:cubicBezTo>
                <a:cubicBezTo>
                  <a:pt x="2112" y="423139"/>
                  <a:pt x="794" y="427038"/>
                  <a:pt x="0" y="431007"/>
                </a:cubicBezTo>
                <a:cubicBezTo>
                  <a:pt x="794" y="476251"/>
                  <a:pt x="874" y="521512"/>
                  <a:pt x="2381" y="566738"/>
                </a:cubicBezTo>
                <a:cubicBezTo>
                  <a:pt x="2578" y="572660"/>
                  <a:pt x="12475" y="586961"/>
                  <a:pt x="14287" y="588169"/>
                </a:cubicBezTo>
                <a:cubicBezTo>
                  <a:pt x="24384" y="594901"/>
                  <a:pt x="18871" y="591652"/>
                  <a:pt x="30956" y="597694"/>
                </a:cubicBezTo>
                <a:lnTo>
                  <a:pt x="40481" y="611982"/>
                </a:lnTo>
                <a:cubicBezTo>
                  <a:pt x="42068" y="614363"/>
                  <a:pt x="44338" y="616410"/>
                  <a:pt x="45243" y="619125"/>
                </a:cubicBezTo>
                <a:cubicBezTo>
                  <a:pt x="50911" y="636128"/>
                  <a:pt x="47221" y="629236"/>
                  <a:pt x="54768" y="640557"/>
                </a:cubicBezTo>
                <a:cubicBezTo>
                  <a:pt x="59554" y="669271"/>
                  <a:pt x="61460" y="664708"/>
                  <a:pt x="57150" y="690563"/>
                </a:cubicBezTo>
                <a:cubicBezTo>
                  <a:pt x="56737" y="693039"/>
                  <a:pt x="56543" y="695932"/>
                  <a:pt x="54768" y="697707"/>
                </a:cubicBezTo>
                <a:cubicBezTo>
                  <a:pt x="52993" y="699482"/>
                  <a:pt x="49870" y="698966"/>
                  <a:pt x="47625" y="700088"/>
                </a:cubicBezTo>
                <a:cubicBezTo>
                  <a:pt x="46621" y="700590"/>
                  <a:pt x="46037" y="701675"/>
                  <a:pt x="45243" y="70246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Freeform 93"/>
          <p:cNvSpPr/>
          <p:nvPr/>
        </p:nvSpPr>
        <p:spPr>
          <a:xfrm>
            <a:off x="8152606" y="6160294"/>
            <a:ext cx="219075" cy="419100"/>
          </a:xfrm>
          <a:custGeom>
            <a:avLst/>
            <a:gdLst>
              <a:gd name="connsiteX0" fmla="*/ 0 w 219075"/>
              <a:gd name="connsiteY0" fmla="*/ 419100 h 419100"/>
              <a:gd name="connsiteX1" fmla="*/ 11907 w 219075"/>
              <a:gd name="connsiteY1" fmla="*/ 411956 h 419100"/>
              <a:gd name="connsiteX2" fmla="*/ 14288 w 219075"/>
              <a:gd name="connsiteY2" fmla="*/ 404812 h 419100"/>
              <a:gd name="connsiteX3" fmla="*/ 23813 w 219075"/>
              <a:gd name="connsiteY3" fmla="*/ 390525 h 419100"/>
              <a:gd name="connsiteX4" fmla="*/ 33338 w 219075"/>
              <a:gd name="connsiteY4" fmla="*/ 376237 h 419100"/>
              <a:gd name="connsiteX5" fmla="*/ 42863 w 219075"/>
              <a:gd name="connsiteY5" fmla="*/ 361950 h 419100"/>
              <a:gd name="connsiteX6" fmla="*/ 57150 w 219075"/>
              <a:gd name="connsiteY6" fmla="*/ 350044 h 419100"/>
              <a:gd name="connsiteX7" fmla="*/ 69057 w 219075"/>
              <a:gd name="connsiteY7" fmla="*/ 335756 h 419100"/>
              <a:gd name="connsiteX8" fmla="*/ 71438 w 219075"/>
              <a:gd name="connsiteY8" fmla="*/ 328612 h 419100"/>
              <a:gd name="connsiteX9" fmla="*/ 76200 w 219075"/>
              <a:gd name="connsiteY9" fmla="*/ 321469 h 419100"/>
              <a:gd name="connsiteX10" fmla="*/ 80963 w 219075"/>
              <a:gd name="connsiteY10" fmla="*/ 304800 h 419100"/>
              <a:gd name="connsiteX11" fmla="*/ 90488 w 219075"/>
              <a:gd name="connsiteY11" fmla="*/ 290512 h 419100"/>
              <a:gd name="connsiteX12" fmla="*/ 95250 w 219075"/>
              <a:gd name="connsiteY12" fmla="*/ 276225 h 419100"/>
              <a:gd name="connsiteX13" fmla="*/ 100013 w 219075"/>
              <a:gd name="connsiteY13" fmla="*/ 257175 h 419100"/>
              <a:gd name="connsiteX14" fmla="*/ 102394 w 219075"/>
              <a:gd name="connsiteY14" fmla="*/ 250031 h 419100"/>
              <a:gd name="connsiteX15" fmla="*/ 107157 w 219075"/>
              <a:gd name="connsiteY15" fmla="*/ 242887 h 419100"/>
              <a:gd name="connsiteX16" fmla="*/ 114300 w 219075"/>
              <a:gd name="connsiteY16" fmla="*/ 223837 h 419100"/>
              <a:gd name="connsiteX17" fmla="*/ 119063 w 219075"/>
              <a:gd name="connsiteY17" fmla="*/ 209550 h 419100"/>
              <a:gd name="connsiteX18" fmla="*/ 128588 w 219075"/>
              <a:gd name="connsiteY18" fmla="*/ 192881 h 419100"/>
              <a:gd name="connsiteX19" fmla="*/ 130969 w 219075"/>
              <a:gd name="connsiteY19" fmla="*/ 183356 h 419100"/>
              <a:gd name="connsiteX20" fmla="*/ 145257 w 219075"/>
              <a:gd name="connsiteY20" fmla="*/ 173831 h 419100"/>
              <a:gd name="connsiteX21" fmla="*/ 142875 w 219075"/>
              <a:gd name="connsiteY21" fmla="*/ 166687 h 419100"/>
              <a:gd name="connsiteX22" fmla="*/ 138113 w 219075"/>
              <a:gd name="connsiteY22" fmla="*/ 159544 h 419100"/>
              <a:gd name="connsiteX23" fmla="*/ 133350 w 219075"/>
              <a:gd name="connsiteY23" fmla="*/ 145256 h 419100"/>
              <a:gd name="connsiteX24" fmla="*/ 135732 w 219075"/>
              <a:gd name="connsiteY24" fmla="*/ 133350 h 419100"/>
              <a:gd name="connsiteX25" fmla="*/ 140494 w 219075"/>
              <a:gd name="connsiteY25" fmla="*/ 119062 h 419100"/>
              <a:gd name="connsiteX26" fmla="*/ 142875 w 219075"/>
              <a:gd name="connsiteY26" fmla="*/ 111919 h 419100"/>
              <a:gd name="connsiteX27" fmla="*/ 145257 w 219075"/>
              <a:gd name="connsiteY27" fmla="*/ 102394 h 419100"/>
              <a:gd name="connsiteX28" fmla="*/ 152400 w 219075"/>
              <a:gd name="connsiteY28" fmla="*/ 100012 h 419100"/>
              <a:gd name="connsiteX29" fmla="*/ 161925 w 219075"/>
              <a:gd name="connsiteY29" fmla="*/ 85725 h 419100"/>
              <a:gd name="connsiteX30" fmla="*/ 169069 w 219075"/>
              <a:gd name="connsiteY30" fmla="*/ 61912 h 419100"/>
              <a:gd name="connsiteX31" fmla="*/ 171450 w 219075"/>
              <a:gd name="connsiteY31" fmla="*/ 54769 h 419100"/>
              <a:gd name="connsiteX32" fmla="*/ 176213 w 219075"/>
              <a:gd name="connsiteY32" fmla="*/ 47625 h 419100"/>
              <a:gd name="connsiteX33" fmla="*/ 178594 w 219075"/>
              <a:gd name="connsiteY33" fmla="*/ 40481 h 419100"/>
              <a:gd name="connsiteX34" fmla="*/ 185738 w 219075"/>
              <a:gd name="connsiteY34" fmla="*/ 35719 h 419100"/>
              <a:gd name="connsiteX35" fmla="*/ 192882 w 219075"/>
              <a:gd name="connsiteY35" fmla="*/ 28575 h 419100"/>
              <a:gd name="connsiteX36" fmla="*/ 197644 w 219075"/>
              <a:gd name="connsiteY36" fmla="*/ 21431 h 419100"/>
              <a:gd name="connsiteX37" fmla="*/ 207169 w 219075"/>
              <a:gd name="connsiteY37" fmla="*/ 7144 h 419100"/>
              <a:gd name="connsiteX38" fmla="*/ 219075 w 219075"/>
              <a:gd name="connsiteY38"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9075" h="419100">
                <a:moveTo>
                  <a:pt x="0" y="419100"/>
                </a:moveTo>
                <a:cubicBezTo>
                  <a:pt x="3969" y="416719"/>
                  <a:pt x="8634" y="415229"/>
                  <a:pt x="11907" y="411956"/>
                </a:cubicBezTo>
                <a:cubicBezTo>
                  <a:pt x="13682" y="410181"/>
                  <a:pt x="13069" y="407006"/>
                  <a:pt x="14288" y="404812"/>
                </a:cubicBezTo>
                <a:cubicBezTo>
                  <a:pt x="17068" y="399809"/>
                  <a:pt x="20638" y="395287"/>
                  <a:pt x="23813" y="390525"/>
                </a:cubicBezTo>
                <a:lnTo>
                  <a:pt x="33338" y="376237"/>
                </a:lnTo>
                <a:cubicBezTo>
                  <a:pt x="33339" y="376235"/>
                  <a:pt x="42862" y="361951"/>
                  <a:pt x="42863" y="361950"/>
                </a:cubicBezTo>
                <a:cubicBezTo>
                  <a:pt x="49887" y="357267"/>
                  <a:pt x="51421" y="356919"/>
                  <a:pt x="57150" y="350044"/>
                </a:cubicBezTo>
                <a:cubicBezTo>
                  <a:pt x="73726" y="330153"/>
                  <a:pt x="48188" y="356625"/>
                  <a:pt x="69057" y="335756"/>
                </a:cubicBezTo>
                <a:cubicBezTo>
                  <a:pt x="69851" y="333375"/>
                  <a:pt x="70316" y="330857"/>
                  <a:pt x="71438" y="328612"/>
                </a:cubicBezTo>
                <a:cubicBezTo>
                  <a:pt x="72718" y="326052"/>
                  <a:pt x="75073" y="324099"/>
                  <a:pt x="76200" y="321469"/>
                </a:cubicBezTo>
                <a:cubicBezTo>
                  <a:pt x="78508" y="316084"/>
                  <a:pt x="78071" y="310006"/>
                  <a:pt x="80963" y="304800"/>
                </a:cubicBezTo>
                <a:cubicBezTo>
                  <a:pt x="83743" y="299796"/>
                  <a:pt x="90488" y="290512"/>
                  <a:pt x="90488" y="290512"/>
                </a:cubicBezTo>
                <a:cubicBezTo>
                  <a:pt x="92075" y="285750"/>
                  <a:pt x="94032" y="281095"/>
                  <a:pt x="95250" y="276225"/>
                </a:cubicBezTo>
                <a:cubicBezTo>
                  <a:pt x="96838" y="269875"/>
                  <a:pt x="97943" y="263385"/>
                  <a:pt x="100013" y="257175"/>
                </a:cubicBezTo>
                <a:cubicBezTo>
                  <a:pt x="100807" y="254794"/>
                  <a:pt x="101271" y="252276"/>
                  <a:pt x="102394" y="250031"/>
                </a:cubicBezTo>
                <a:cubicBezTo>
                  <a:pt x="103674" y="247471"/>
                  <a:pt x="105569" y="245268"/>
                  <a:pt x="107157" y="242887"/>
                </a:cubicBezTo>
                <a:cubicBezTo>
                  <a:pt x="112310" y="222271"/>
                  <a:pt x="106001" y="244584"/>
                  <a:pt x="114300" y="223837"/>
                </a:cubicBezTo>
                <a:cubicBezTo>
                  <a:pt x="116164" y="219176"/>
                  <a:pt x="116818" y="214040"/>
                  <a:pt x="119063" y="209550"/>
                </a:cubicBezTo>
                <a:cubicBezTo>
                  <a:pt x="125105" y="197465"/>
                  <a:pt x="121856" y="202978"/>
                  <a:pt x="128588" y="192881"/>
                </a:cubicBezTo>
                <a:cubicBezTo>
                  <a:pt x="129382" y="189706"/>
                  <a:pt x="128814" y="185819"/>
                  <a:pt x="130969" y="183356"/>
                </a:cubicBezTo>
                <a:cubicBezTo>
                  <a:pt x="134738" y="179048"/>
                  <a:pt x="145257" y="173831"/>
                  <a:pt x="145257" y="173831"/>
                </a:cubicBezTo>
                <a:cubicBezTo>
                  <a:pt x="144463" y="171450"/>
                  <a:pt x="143998" y="168932"/>
                  <a:pt x="142875" y="166687"/>
                </a:cubicBezTo>
                <a:cubicBezTo>
                  <a:pt x="141595" y="164128"/>
                  <a:pt x="139275" y="162159"/>
                  <a:pt x="138113" y="159544"/>
                </a:cubicBezTo>
                <a:cubicBezTo>
                  <a:pt x="136074" y="154956"/>
                  <a:pt x="133350" y="145256"/>
                  <a:pt x="133350" y="145256"/>
                </a:cubicBezTo>
                <a:cubicBezTo>
                  <a:pt x="134144" y="141287"/>
                  <a:pt x="134667" y="137255"/>
                  <a:pt x="135732" y="133350"/>
                </a:cubicBezTo>
                <a:cubicBezTo>
                  <a:pt x="137053" y="128507"/>
                  <a:pt x="138907" y="123825"/>
                  <a:pt x="140494" y="119062"/>
                </a:cubicBezTo>
                <a:cubicBezTo>
                  <a:pt x="141288" y="116681"/>
                  <a:pt x="142266" y="114354"/>
                  <a:pt x="142875" y="111919"/>
                </a:cubicBezTo>
                <a:cubicBezTo>
                  <a:pt x="143669" y="108744"/>
                  <a:pt x="143213" y="104950"/>
                  <a:pt x="145257" y="102394"/>
                </a:cubicBezTo>
                <a:cubicBezTo>
                  <a:pt x="146825" y="100434"/>
                  <a:pt x="150019" y="100806"/>
                  <a:pt x="152400" y="100012"/>
                </a:cubicBezTo>
                <a:cubicBezTo>
                  <a:pt x="155575" y="95250"/>
                  <a:pt x="160536" y="91278"/>
                  <a:pt x="161925" y="85725"/>
                </a:cubicBezTo>
                <a:cubicBezTo>
                  <a:pt x="165524" y="71332"/>
                  <a:pt x="163273" y="79302"/>
                  <a:pt x="169069" y="61912"/>
                </a:cubicBezTo>
                <a:cubicBezTo>
                  <a:pt x="169863" y="59531"/>
                  <a:pt x="170058" y="56857"/>
                  <a:pt x="171450" y="54769"/>
                </a:cubicBezTo>
                <a:lnTo>
                  <a:pt x="176213" y="47625"/>
                </a:lnTo>
                <a:cubicBezTo>
                  <a:pt x="177007" y="45244"/>
                  <a:pt x="177026" y="42441"/>
                  <a:pt x="178594" y="40481"/>
                </a:cubicBezTo>
                <a:cubicBezTo>
                  <a:pt x="180382" y="38246"/>
                  <a:pt x="183539" y="37551"/>
                  <a:pt x="185738" y="35719"/>
                </a:cubicBezTo>
                <a:cubicBezTo>
                  <a:pt x="188325" y="33563"/>
                  <a:pt x="190726" y="31162"/>
                  <a:pt x="192882" y="28575"/>
                </a:cubicBezTo>
                <a:cubicBezTo>
                  <a:pt x="194714" y="26376"/>
                  <a:pt x="196364" y="23991"/>
                  <a:pt x="197644" y="21431"/>
                </a:cubicBezTo>
                <a:cubicBezTo>
                  <a:pt x="201508" y="13702"/>
                  <a:pt x="197689" y="12561"/>
                  <a:pt x="207169" y="7144"/>
                </a:cubicBezTo>
                <a:cubicBezTo>
                  <a:pt x="220945" y="-728"/>
                  <a:pt x="213859" y="10433"/>
                  <a:pt x="219075"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Freeform 94"/>
          <p:cNvSpPr/>
          <p:nvPr/>
        </p:nvSpPr>
        <p:spPr>
          <a:xfrm>
            <a:off x="8814524" y="6379369"/>
            <a:ext cx="38758" cy="54769"/>
          </a:xfrm>
          <a:custGeom>
            <a:avLst/>
            <a:gdLst>
              <a:gd name="connsiteX0" fmla="*/ 2451 w 38758"/>
              <a:gd name="connsiteY0" fmla="*/ 0 h 54769"/>
              <a:gd name="connsiteX1" fmla="*/ 2451 w 38758"/>
              <a:gd name="connsiteY1" fmla="*/ 0 h 54769"/>
              <a:gd name="connsiteX2" fmla="*/ 70 w 38758"/>
              <a:gd name="connsiteY2" fmla="*/ 21431 h 54769"/>
              <a:gd name="connsiteX3" fmla="*/ 4832 w 38758"/>
              <a:gd name="connsiteY3" fmla="*/ 35719 h 54769"/>
              <a:gd name="connsiteX4" fmla="*/ 9595 w 38758"/>
              <a:gd name="connsiteY4" fmla="*/ 54769 h 54769"/>
              <a:gd name="connsiteX5" fmla="*/ 19120 w 38758"/>
              <a:gd name="connsiteY5" fmla="*/ 52387 h 54769"/>
              <a:gd name="connsiteX6" fmla="*/ 33407 w 38758"/>
              <a:gd name="connsiteY6" fmla="*/ 42862 h 54769"/>
              <a:gd name="connsiteX7" fmla="*/ 38170 w 38758"/>
              <a:gd name="connsiteY7" fmla="*/ 35719 h 54769"/>
              <a:gd name="connsiteX8" fmla="*/ 28645 w 38758"/>
              <a:gd name="connsiteY8" fmla="*/ 11906 h 54769"/>
              <a:gd name="connsiteX9" fmla="*/ 21501 w 38758"/>
              <a:gd name="connsiteY9" fmla="*/ 9525 h 54769"/>
              <a:gd name="connsiteX10" fmla="*/ 2451 w 38758"/>
              <a:gd name="connsiteY10" fmla="*/ 0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58" h="54769">
                <a:moveTo>
                  <a:pt x="2451" y="0"/>
                </a:moveTo>
                <a:lnTo>
                  <a:pt x="2451" y="0"/>
                </a:lnTo>
                <a:cubicBezTo>
                  <a:pt x="1657" y="7144"/>
                  <a:pt x="-408" y="14259"/>
                  <a:pt x="70" y="21431"/>
                </a:cubicBezTo>
                <a:cubicBezTo>
                  <a:pt x="404" y="26440"/>
                  <a:pt x="3244" y="30956"/>
                  <a:pt x="4832" y="35719"/>
                </a:cubicBezTo>
                <a:cubicBezTo>
                  <a:pt x="8496" y="46712"/>
                  <a:pt x="6719" y="40384"/>
                  <a:pt x="9595" y="54769"/>
                </a:cubicBezTo>
                <a:cubicBezTo>
                  <a:pt x="12770" y="53975"/>
                  <a:pt x="16193" y="53851"/>
                  <a:pt x="19120" y="52387"/>
                </a:cubicBezTo>
                <a:cubicBezTo>
                  <a:pt x="24239" y="49827"/>
                  <a:pt x="33407" y="42862"/>
                  <a:pt x="33407" y="42862"/>
                </a:cubicBezTo>
                <a:cubicBezTo>
                  <a:pt x="34995" y="40481"/>
                  <a:pt x="37911" y="38569"/>
                  <a:pt x="38170" y="35719"/>
                </a:cubicBezTo>
                <a:cubicBezTo>
                  <a:pt x="39551" y="20535"/>
                  <a:pt x="39272" y="17220"/>
                  <a:pt x="28645" y="11906"/>
                </a:cubicBezTo>
                <a:cubicBezTo>
                  <a:pt x="26400" y="10783"/>
                  <a:pt x="23882" y="10319"/>
                  <a:pt x="21501" y="9525"/>
                </a:cubicBezTo>
                <a:cubicBezTo>
                  <a:pt x="13423" y="4139"/>
                  <a:pt x="5626" y="1587"/>
                  <a:pt x="2451" y="0"/>
                </a:cubicBezTo>
                <a:close/>
              </a:path>
            </a:pathLst>
          </a:custGeom>
          <a:solidFill>
            <a:srgbClr val="25C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reeform 95"/>
          <p:cNvSpPr/>
          <p:nvPr/>
        </p:nvSpPr>
        <p:spPr>
          <a:xfrm>
            <a:off x="8759825" y="6024563"/>
            <a:ext cx="245269" cy="576262"/>
          </a:xfrm>
          <a:custGeom>
            <a:avLst/>
            <a:gdLst>
              <a:gd name="connsiteX0" fmla="*/ 245269 w 245269"/>
              <a:gd name="connsiteY0" fmla="*/ 0 h 576262"/>
              <a:gd name="connsiteX1" fmla="*/ 233363 w 245269"/>
              <a:gd name="connsiteY1" fmla="*/ 21431 h 576262"/>
              <a:gd name="connsiteX2" fmla="*/ 230981 w 245269"/>
              <a:gd name="connsiteY2" fmla="*/ 28575 h 576262"/>
              <a:gd name="connsiteX3" fmla="*/ 226219 w 245269"/>
              <a:gd name="connsiteY3" fmla="*/ 35718 h 576262"/>
              <a:gd name="connsiteX4" fmla="*/ 223838 w 245269"/>
              <a:gd name="connsiteY4" fmla="*/ 42862 h 576262"/>
              <a:gd name="connsiteX5" fmla="*/ 216694 w 245269"/>
              <a:gd name="connsiteY5" fmla="*/ 47625 h 576262"/>
              <a:gd name="connsiteX6" fmla="*/ 211931 w 245269"/>
              <a:gd name="connsiteY6" fmla="*/ 54768 h 576262"/>
              <a:gd name="connsiteX7" fmla="*/ 204788 w 245269"/>
              <a:gd name="connsiteY7" fmla="*/ 69056 h 576262"/>
              <a:gd name="connsiteX8" fmla="*/ 200025 w 245269"/>
              <a:gd name="connsiteY8" fmla="*/ 83343 h 576262"/>
              <a:gd name="connsiteX9" fmla="*/ 197644 w 245269"/>
              <a:gd name="connsiteY9" fmla="*/ 90487 h 576262"/>
              <a:gd name="connsiteX10" fmla="*/ 192881 w 245269"/>
              <a:gd name="connsiteY10" fmla="*/ 109537 h 576262"/>
              <a:gd name="connsiteX11" fmla="*/ 178594 w 245269"/>
              <a:gd name="connsiteY11" fmla="*/ 123825 h 576262"/>
              <a:gd name="connsiteX12" fmla="*/ 166688 w 245269"/>
              <a:gd name="connsiteY12" fmla="*/ 138112 h 576262"/>
              <a:gd name="connsiteX13" fmla="*/ 154781 w 245269"/>
              <a:gd name="connsiteY13" fmla="*/ 150018 h 576262"/>
              <a:gd name="connsiteX14" fmla="*/ 150019 w 245269"/>
              <a:gd name="connsiteY14" fmla="*/ 157162 h 576262"/>
              <a:gd name="connsiteX15" fmla="*/ 147638 w 245269"/>
              <a:gd name="connsiteY15" fmla="*/ 166687 h 576262"/>
              <a:gd name="connsiteX16" fmla="*/ 145256 w 245269"/>
              <a:gd name="connsiteY16" fmla="*/ 173831 h 576262"/>
              <a:gd name="connsiteX17" fmla="*/ 142875 w 245269"/>
              <a:gd name="connsiteY17" fmla="*/ 183356 h 576262"/>
              <a:gd name="connsiteX18" fmla="*/ 135731 w 245269"/>
              <a:gd name="connsiteY18" fmla="*/ 190500 h 576262"/>
              <a:gd name="connsiteX19" fmla="*/ 130969 w 245269"/>
              <a:gd name="connsiteY19" fmla="*/ 197643 h 576262"/>
              <a:gd name="connsiteX20" fmla="*/ 126206 w 245269"/>
              <a:gd name="connsiteY20" fmla="*/ 207168 h 576262"/>
              <a:gd name="connsiteX21" fmla="*/ 123825 w 245269"/>
              <a:gd name="connsiteY21" fmla="*/ 214312 h 576262"/>
              <a:gd name="connsiteX22" fmla="*/ 119063 w 245269"/>
              <a:gd name="connsiteY22" fmla="*/ 221456 h 576262"/>
              <a:gd name="connsiteX23" fmla="*/ 100013 w 245269"/>
              <a:gd name="connsiteY23" fmla="*/ 245268 h 576262"/>
              <a:gd name="connsiteX24" fmla="*/ 92869 w 245269"/>
              <a:gd name="connsiteY24" fmla="*/ 252412 h 576262"/>
              <a:gd name="connsiteX25" fmla="*/ 80963 w 245269"/>
              <a:gd name="connsiteY25" fmla="*/ 273843 h 576262"/>
              <a:gd name="connsiteX26" fmla="*/ 76200 w 245269"/>
              <a:gd name="connsiteY26" fmla="*/ 280987 h 576262"/>
              <a:gd name="connsiteX27" fmla="*/ 73819 w 245269"/>
              <a:gd name="connsiteY27" fmla="*/ 288131 h 576262"/>
              <a:gd name="connsiteX28" fmla="*/ 64294 w 245269"/>
              <a:gd name="connsiteY28" fmla="*/ 304800 h 576262"/>
              <a:gd name="connsiteX29" fmla="*/ 59531 w 245269"/>
              <a:gd name="connsiteY29" fmla="*/ 319087 h 576262"/>
              <a:gd name="connsiteX30" fmla="*/ 57150 w 245269"/>
              <a:gd name="connsiteY30" fmla="*/ 326231 h 576262"/>
              <a:gd name="connsiteX31" fmla="*/ 52388 w 245269"/>
              <a:gd name="connsiteY31" fmla="*/ 333375 h 576262"/>
              <a:gd name="connsiteX32" fmla="*/ 50006 w 245269"/>
              <a:gd name="connsiteY32" fmla="*/ 350043 h 576262"/>
              <a:gd name="connsiteX33" fmla="*/ 45244 w 245269"/>
              <a:gd name="connsiteY33" fmla="*/ 366712 h 576262"/>
              <a:gd name="connsiteX34" fmla="*/ 42863 w 245269"/>
              <a:gd name="connsiteY34" fmla="*/ 414337 h 576262"/>
              <a:gd name="connsiteX35" fmla="*/ 40481 w 245269"/>
              <a:gd name="connsiteY35" fmla="*/ 421481 h 576262"/>
              <a:gd name="connsiteX36" fmla="*/ 38100 w 245269"/>
              <a:gd name="connsiteY36" fmla="*/ 450056 h 576262"/>
              <a:gd name="connsiteX37" fmla="*/ 35719 w 245269"/>
              <a:gd name="connsiteY37" fmla="*/ 471487 h 576262"/>
              <a:gd name="connsiteX38" fmla="*/ 30956 w 245269"/>
              <a:gd name="connsiteY38" fmla="*/ 485775 h 576262"/>
              <a:gd name="connsiteX39" fmla="*/ 28575 w 245269"/>
              <a:gd name="connsiteY39" fmla="*/ 511968 h 576262"/>
              <a:gd name="connsiteX40" fmla="*/ 21431 w 245269"/>
              <a:gd name="connsiteY40" fmla="*/ 533400 h 576262"/>
              <a:gd name="connsiteX41" fmla="*/ 19050 w 245269"/>
              <a:gd name="connsiteY41" fmla="*/ 540543 h 576262"/>
              <a:gd name="connsiteX42" fmla="*/ 14288 w 245269"/>
              <a:gd name="connsiteY42" fmla="*/ 547687 h 576262"/>
              <a:gd name="connsiteX43" fmla="*/ 11906 w 245269"/>
              <a:gd name="connsiteY43" fmla="*/ 554831 h 576262"/>
              <a:gd name="connsiteX44" fmla="*/ 7144 w 245269"/>
              <a:gd name="connsiteY44" fmla="*/ 561975 h 576262"/>
              <a:gd name="connsiteX45" fmla="*/ 4763 w 245269"/>
              <a:gd name="connsiteY45" fmla="*/ 569118 h 576262"/>
              <a:gd name="connsiteX46" fmla="*/ 0 w 245269"/>
              <a:gd name="connsiteY46" fmla="*/ 576262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5269" h="576262">
                <a:moveTo>
                  <a:pt x="245269" y="0"/>
                </a:moveTo>
                <a:cubicBezTo>
                  <a:pt x="233222" y="30113"/>
                  <a:pt x="248465" y="-4997"/>
                  <a:pt x="233363" y="21431"/>
                </a:cubicBezTo>
                <a:cubicBezTo>
                  <a:pt x="232118" y="23610"/>
                  <a:pt x="232104" y="26330"/>
                  <a:pt x="230981" y="28575"/>
                </a:cubicBezTo>
                <a:cubicBezTo>
                  <a:pt x="229701" y="31134"/>
                  <a:pt x="227806" y="33337"/>
                  <a:pt x="226219" y="35718"/>
                </a:cubicBezTo>
                <a:cubicBezTo>
                  <a:pt x="225425" y="38099"/>
                  <a:pt x="225406" y="40902"/>
                  <a:pt x="223838" y="42862"/>
                </a:cubicBezTo>
                <a:cubicBezTo>
                  <a:pt x="222050" y="45097"/>
                  <a:pt x="218718" y="45601"/>
                  <a:pt x="216694" y="47625"/>
                </a:cubicBezTo>
                <a:cubicBezTo>
                  <a:pt x="214670" y="49649"/>
                  <a:pt x="213519" y="52387"/>
                  <a:pt x="211931" y="54768"/>
                </a:cubicBezTo>
                <a:cubicBezTo>
                  <a:pt x="203252" y="80808"/>
                  <a:pt x="217091" y="41375"/>
                  <a:pt x="204788" y="69056"/>
                </a:cubicBezTo>
                <a:cubicBezTo>
                  <a:pt x="202749" y="73643"/>
                  <a:pt x="201613" y="78581"/>
                  <a:pt x="200025" y="83343"/>
                </a:cubicBezTo>
                <a:cubicBezTo>
                  <a:pt x="199231" y="85724"/>
                  <a:pt x="198253" y="88052"/>
                  <a:pt x="197644" y="90487"/>
                </a:cubicBezTo>
                <a:cubicBezTo>
                  <a:pt x="196056" y="96837"/>
                  <a:pt x="197509" y="104908"/>
                  <a:pt x="192881" y="109537"/>
                </a:cubicBezTo>
                <a:cubicBezTo>
                  <a:pt x="188119" y="114300"/>
                  <a:pt x="182331" y="118221"/>
                  <a:pt x="178594" y="123825"/>
                </a:cubicBezTo>
                <a:cubicBezTo>
                  <a:pt x="166765" y="141565"/>
                  <a:pt x="181971" y="119771"/>
                  <a:pt x="166688" y="138112"/>
                </a:cubicBezTo>
                <a:cubicBezTo>
                  <a:pt x="156768" y="150016"/>
                  <a:pt x="167875" y="141290"/>
                  <a:pt x="154781" y="150018"/>
                </a:cubicBezTo>
                <a:cubicBezTo>
                  <a:pt x="153194" y="152399"/>
                  <a:pt x="151146" y="154531"/>
                  <a:pt x="150019" y="157162"/>
                </a:cubicBezTo>
                <a:cubicBezTo>
                  <a:pt x="148730" y="160170"/>
                  <a:pt x="148537" y="163540"/>
                  <a:pt x="147638" y="166687"/>
                </a:cubicBezTo>
                <a:cubicBezTo>
                  <a:pt x="146948" y="169101"/>
                  <a:pt x="145946" y="171417"/>
                  <a:pt x="145256" y="173831"/>
                </a:cubicBezTo>
                <a:cubicBezTo>
                  <a:pt x="144357" y="176978"/>
                  <a:pt x="144499" y="180514"/>
                  <a:pt x="142875" y="183356"/>
                </a:cubicBezTo>
                <a:cubicBezTo>
                  <a:pt x="141204" y="186280"/>
                  <a:pt x="137887" y="187913"/>
                  <a:pt x="135731" y="190500"/>
                </a:cubicBezTo>
                <a:cubicBezTo>
                  <a:pt x="133899" y="192698"/>
                  <a:pt x="132389" y="195158"/>
                  <a:pt x="130969" y="197643"/>
                </a:cubicBezTo>
                <a:cubicBezTo>
                  <a:pt x="129208" y="200725"/>
                  <a:pt x="127604" y="203905"/>
                  <a:pt x="126206" y="207168"/>
                </a:cubicBezTo>
                <a:cubicBezTo>
                  <a:pt x="125217" y="209475"/>
                  <a:pt x="124947" y="212067"/>
                  <a:pt x="123825" y="214312"/>
                </a:cubicBezTo>
                <a:cubicBezTo>
                  <a:pt x="122545" y="216872"/>
                  <a:pt x="120483" y="218971"/>
                  <a:pt x="119063" y="221456"/>
                </a:cubicBezTo>
                <a:cubicBezTo>
                  <a:pt x="108699" y="239594"/>
                  <a:pt x="121722" y="223559"/>
                  <a:pt x="100013" y="245268"/>
                </a:cubicBezTo>
                <a:lnTo>
                  <a:pt x="92869" y="252412"/>
                </a:lnTo>
                <a:cubicBezTo>
                  <a:pt x="88678" y="264986"/>
                  <a:pt x="91880" y="257468"/>
                  <a:pt x="80963" y="273843"/>
                </a:cubicBezTo>
                <a:lnTo>
                  <a:pt x="76200" y="280987"/>
                </a:lnTo>
                <a:cubicBezTo>
                  <a:pt x="75406" y="283368"/>
                  <a:pt x="74942" y="285886"/>
                  <a:pt x="73819" y="288131"/>
                </a:cubicBezTo>
                <a:cubicBezTo>
                  <a:pt x="65222" y="305325"/>
                  <a:pt x="72649" y="283914"/>
                  <a:pt x="64294" y="304800"/>
                </a:cubicBezTo>
                <a:cubicBezTo>
                  <a:pt x="62430" y="309461"/>
                  <a:pt x="61119" y="314325"/>
                  <a:pt x="59531" y="319087"/>
                </a:cubicBezTo>
                <a:cubicBezTo>
                  <a:pt x="58737" y="321468"/>
                  <a:pt x="58542" y="324142"/>
                  <a:pt x="57150" y="326231"/>
                </a:cubicBezTo>
                <a:lnTo>
                  <a:pt x="52388" y="333375"/>
                </a:lnTo>
                <a:cubicBezTo>
                  <a:pt x="51594" y="338931"/>
                  <a:pt x="51010" y="344521"/>
                  <a:pt x="50006" y="350043"/>
                </a:cubicBezTo>
                <a:cubicBezTo>
                  <a:pt x="48810" y="356623"/>
                  <a:pt x="47284" y="360590"/>
                  <a:pt x="45244" y="366712"/>
                </a:cubicBezTo>
                <a:cubicBezTo>
                  <a:pt x="44450" y="382587"/>
                  <a:pt x="44240" y="398502"/>
                  <a:pt x="42863" y="414337"/>
                </a:cubicBezTo>
                <a:cubicBezTo>
                  <a:pt x="42646" y="416838"/>
                  <a:pt x="40813" y="418993"/>
                  <a:pt x="40481" y="421481"/>
                </a:cubicBezTo>
                <a:cubicBezTo>
                  <a:pt x="39218" y="430955"/>
                  <a:pt x="39006" y="440541"/>
                  <a:pt x="38100" y="450056"/>
                </a:cubicBezTo>
                <a:cubicBezTo>
                  <a:pt x="37419" y="457211"/>
                  <a:pt x="37129" y="464439"/>
                  <a:pt x="35719" y="471487"/>
                </a:cubicBezTo>
                <a:cubicBezTo>
                  <a:pt x="34734" y="476410"/>
                  <a:pt x="30956" y="485775"/>
                  <a:pt x="30956" y="485775"/>
                </a:cubicBezTo>
                <a:cubicBezTo>
                  <a:pt x="30162" y="494506"/>
                  <a:pt x="30098" y="503334"/>
                  <a:pt x="28575" y="511968"/>
                </a:cubicBezTo>
                <a:cubicBezTo>
                  <a:pt x="28572" y="511985"/>
                  <a:pt x="22624" y="529820"/>
                  <a:pt x="21431" y="533400"/>
                </a:cubicBezTo>
                <a:cubicBezTo>
                  <a:pt x="20637" y="535781"/>
                  <a:pt x="20442" y="538455"/>
                  <a:pt x="19050" y="540543"/>
                </a:cubicBezTo>
                <a:cubicBezTo>
                  <a:pt x="17463" y="542924"/>
                  <a:pt x="15568" y="545127"/>
                  <a:pt x="14288" y="547687"/>
                </a:cubicBezTo>
                <a:cubicBezTo>
                  <a:pt x="13165" y="549932"/>
                  <a:pt x="13029" y="552586"/>
                  <a:pt x="11906" y="554831"/>
                </a:cubicBezTo>
                <a:cubicBezTo>
                  <a:pt x="10626" y="557391"/>
                  <a:pt x="8424" y="559415"/>
                  <a:pt x="7144" y="561975"/>
                </a:cubicBezTo>
                <a:cubicBezTo>
                  <a:pt x="6022" y="564220"/>
                  <a:pt x="5885" y="566873"/>
                  <a:pt x="4763" y="569118"/>
                </a:cubicBezTo>
                <a:cubicBezTo>
                  <a:pt x="3483" y="571678"/>
                  <a:pt x="0" y="576262"/>
                  <a:pt x="0" y="57626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p:cNvSpPr txBox="1"/>
          <p:nvPr/>
        </p:nvSpPr>
        <p:spPr>
          <a:xfrm>
            <a:off x="6282976" y="3585306"/>
            <a:ext cx="1964320" cy="369332"/>
          </a:xfrm>
          <a:prstGeom prst="rect">
            <a:avLst/>
          </a:prstGeom>
          <a:noFill/>
        </p:spPr>
        <p:txBody>
          <a:bodyPr wrap="none" rtlCol="0">
            <a:spAutoFit/>
          </a:bodyPr>
          <a:lstStyle/>
          <a:p>
            <a:r>
              <a:rPr lang="en-US" dirty="0" smtClean="0"/>
              <a:t>Ammonoosuc fault</a:t>
            </a:r>
            <a:endParaRPr lang="en-US" dirty="0"/>
          </a:p>
        </p:txBody>
      </p:sp>
      <p:sp>
        <p:nvSpPr>
          <p:cNvPr id="123" name="TextBox 122"/>
          <p:cNvSpPr txBox="1"/>
          <p:nvPr/>
        </p:nvSpPr>
        <p:spPr>
          <a:xfrm>
            <a:off x="6089955" y="4538346"/>
            <a:ext cx="1611210" cy="369332"/>
          </a:xfrm>
          <a:prstGeom prst="rect">
            <a:avLst/>
          </a:prstGeom>
          <a:noFill/>
        </p:spPr>
        <p:txBody>
          <a:bodyPr wrap="none" rtlCol="0">
            <a:spAutoFit/>
          </a:bodyPr>
          <a:lstStyle/>
          <a:p>
            <a:r>
              <a:rPr lang="en-US" dirty="0" smtClean="0"/>
              <a:t>Grantham fault</a:t>
            </a:r>
            <a:endParaRPr lang="en-US" dirty="0"/>
          </a:p>
        </p:txBody>
      </p:sp>
      <p:cxnSp>
        <p:nvCxnSpPr>
          <p:cNvPr id="124" name="Straight Arrow Connector 123"/>
          <p:cNvCxnSpPr/>
          <p:nvPr/>
        </p:nvCxnSpPr>
        <p:spPr>
          <a:xfrm>
            <a:off x="7450300" y="3945009"/>
            <a:ext cx="86341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496365" y="4917042"/>
            <a:ext cx="86341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9000331" y="6598444"/>
            <a:ext cx="4763" cy="2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0793413" y="5221842"/>
            <a:ext cx="14287" cy="335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748170" y="5221842"/>
            <a:ext cx="45243" cy="81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9000331" y="5052514"/>
            <a:ext cx="2078832" cy="1584030"/>
            <a:chOff x="6841331" y="5052514"/>
            <a:chExt cx="2078832" cy="1584030"/>
          </a:xfrm>
        </p:grpSpPr>
        <p:grpSp>
          <p:nvGrpSpPr>
            <p:cNvPr id="115" name="Group 114"/>
            <p:cNvGrpSpPr/>
            <p:nvPr/>
          </p:nvGrpSpPr>
          <p:grpSpPr>
            <a:xfrm>
              <a:off x="6841331" y="5255419"/>
              <a:ext cx="1256030" cy="1343025"/>
              <a:chOff x="6841331" y="5255419"/>
              <a:chExt cx="1256030" cy="1343025"/>
            </a:xfrm>
          </p:grpSpPr>
          <p:cxnSp>
            <p:nvCxnSpPr>
              <p:cNvPr id="38" name="Straight Connector 37"/>
              <p:cNvCxnSpPr/>
              <p:nvPr/>
            </p:nvCxnSpPr>
            <p:spPr>
              <a:xfrm flipV="1">
                <a:off x="6841331" y="6434138"/>
                <a:ext cx="80963" cy="164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922294" y="6386038"/>
                <a:ext cx="102235" cy="457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024529" y="6255544"/>
                <a:ext cx="157321" cy="130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181850" y="6176169"/>
                <a:ext cx="66675" cy="865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7248525" y="6112987"/>
                <a:ext cx="64294" cy="631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079456" y="6431757"/>
                <a:ext cx="57309" cy="1666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7136765" y="6255544"/>
                <a:ext cx="133191" cy="176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272338" y="6176169"/>
                <a:ext cx="11906" cy="865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7286625" y="6153309"/>
                <a:ext cx="26194" cy="228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7312819" y="5995034"/>
                <a:ext cx="14922" cy="1582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7327741" y="5949315"/>
                <a:ext cx="45719" cy="457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7373460" y="5872163"/>
                <a:ext cx="63184" cy="771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7443788" y="5753100"/>
                <a:ext cx="171450" cy="119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7615238" y="5698331"/>
                <a:ext cx="140493" cy="54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7753350" y="5562601"/>
                <a:ext cx="138113" cy="1333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7910626" y="5255419"/>
                <a:ext cx="186735" cy="261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7891463" y="5516882"/>
                <a:ext cx="19163" cy="457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7248525" y="5052514"/>
              <a:ext cx="1671638" cy="1562599"/>
              <a:chOff x="7248525" y="5052514"/>
              <a:chExt cx="1671638" cy="1562599"/>
            </a:xfrm>
          </p:grpSpPr>
          <p:cxnSp>
            <p:nvCxnSpPr>
              <p:cNvPr id="141" name="Straight Connector 140"/>
              <p:cNvCxnSpPr/>
              <p:nvPr/>
            </p:nvCxnSpPr>
            <p:spPr>
              <a:xfrm flipV="1">
                <a:off x="7248525" y="6198394"/>
                <a:ext cx="166688" cy="4167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7415213" y="5905025"/>
                <a:ext cx="288131" cy="294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7700963" y="5657850"/>
                <a:ext cx="300037" cy="247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8001000" y="5643484"/>
                <a:ext cx="50642" cy="143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8051642" y="5536406"/>
                <a:ext cx="120808" cy="1070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8172450" y="5443538"/>
                <a:ext cx="95364" cy="95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8267814" y="5443538"/>
                <a:ext cx="410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8308817" y="5364481"/>
                <a:ext cx="113664" cy="790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8422481" y="5341144"/>
                <a:ext cx="138749" cy="233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8561230" y="5305425"/>
                <a:ext cx="27939" cy="357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8606949" y="5274469"/>
                <a:ext cx="0" cy="28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8606949" y="5255419"/>
                <a:ext cx="29845" cy="214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8636794" y="5155406"/>
                <a:ext cx="78581" cy="66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8715375" y="5126831"/>
                <a:ext cx="64294" cy="28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8715375" y="5274469"/>
                <a:ext cx="26194"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8751095" y="5052514"/>
                <a:ext cx="47624" cy="2124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8779669" y="5126831"/>
                <a:ext cx="140494" cy="28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7529513" y="5426869"/>
              <a:ext cx="1073813" cy="1209675"/>
              <a:chOff x="7529513" y="5426869"/>
              <a:chExt cx="1073813" cy="1209675"/>
            </a:xfrm>
          </p:grpSpPr>
          <p:cxnSp>
            <p:nvCxnSpPr>
              <p:cNvPr id="50" name="Straight Connector 49"/>
              <p:cNvCxnSpPr/>
              <p:nvPr/>
            </p:nvCxnSpPr>
            <p:spPr>
              <a:xfrm flipV="1">
                <a:off x="7529513" y="6515100"/>
                <a:ext cx="59531" cy="1000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887766" y="6565106"/>
                <a:ext cx="44309" cy="71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7644924" y="6515100"/>
                <a:ext cx="31243" cy="1000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7585069" y="6343650"/>
                <a:ext cx="136574" cy="171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7672387" y="6176169"/>
                <a:ext cx="298292" cy="3389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7715250" y="6153309"/>
                <a:ext cx="171132" cy="1976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7890114" y="6023584"/>
                <a:ext cx="79771" cy="129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7964427" y="5995034"/>
                <a:ext cx="117536" cy="1811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8081963" y="5830125"/>
                <a:ext cx="185851" cy="1649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272146" y="5829300"/>
                <a:ext cx="88366" cy="2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8365649" y="5426869"/>
                <a:ext cx="237677" cy="4032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7926879" y="6343650"/>
                <a:ext cx="219087" cy="2214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66" name="Rectangle 165"/>
          <p:cNvSpPr/>
          <p:nvPr/>
        </p:nvSpPr>
        <p:spPr>
          <a:xfrm>
            <a:off x="7655442" y="1083469"/>
            <a:ext cx="1640323" cy="108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Freeform 167"/>
          <p:cNvSpPr/>
          <p:nvPr/>
        </p:nvSpPr>
        <p:spPr>
          <a:xfrm>
            <a:off x="8339119" y="6602254"/>
            <a:ext cx="1226952" cy="263684"/>
          </a:xfrm>
          <a:custGeom>
            <a:avLst/>
            <a:gdLst>
              <a:gd name="connsiteX0" fmla="*/ 1131702 w 1226952"/>
              <a:gd name="connsiteY0" fmla="*/ 56515 h 263684"/>
              <a:gd name="connsiteX1" fmla="*/ 1131702 w 1226952"/>
              <a:gd name="connsiteY1" fmla="*/ 56515 h 263684"/>
              <a:gd name="connsiteX2" fmla="*/ 1107889 w 1226952"/>
              <a:gd name="connsiteY2" fmla="*/ 39846 h 263684"/>
              <a:gd name="connsiteX3" fmla="*/ 917389 w 1226952"/>
              <a:gd name="connsiteY3" fmla="*/ 30321 h 263684"/>
              <a:gd name="connsiteX4" fmla="*/ 895958 w 1226952"/>
              <a:gd name="connsiteY4" fmla="*/ 25559 h 263684"/>
              <a:gd name="connsiteX5" fmla="*/ 881671 w 1226952"/>
              <a:gd name="connsiteY5" fmla="*/ 20796 h 263684"/>
              <a:gd name="connsiteX6" fmla="*/ 798327 w 1226952"/>
              <a:gd name="connsiteY6" fmla="*/ 23178 h 263684"/>
              <a:gd name="connsiteX7" fmla="*/ 403039 w 1226952"/>
              <a:gd name="connsiteY7" fmla="*/ 18415 h 263684"/>
              <a:gd name="connsiteX8" fmla="*/ 386371 w 1226952"/>
              <a:gd name="connsiteY8" fmla="*/ 16034 h 263684"/>
              <a:gd name="connsiteX9" fmla="*/ 362558 w 1226952"/>
              <a:gd name="connsiteY9" fmla="*/ 13653 h 263684"/>
              <a:gd name="connsiteX10" fmla="*/ 298264 w 1226952"/>
              <a:gd name="connsiteY10" fmla="*/ 4128 h 263684"/>
              <a:gd name="connsiteX11" fmla="*/ 112527 w 1226952"/>
              <a:gd name="connsiteY11" fmla="*/ 1746 h 263684"/>
              <a:gd name="connsiteX12" fmla="*/ 5371 w 1226952"/>
              <a:gd name="connsiteY12" fmla="*/ 4128 h 263684"/>
              <a:gd name="connsiteX13" fmla="*/ 608 w 1226952"/>
              <a:gd name="connsiteY13" fmla="*/ 27940 h 263684"/>
              <a:gd name="connsiteX14" fmla="*/ 2989 w 1226952"/>
              <a:gd name="connsiteY14" fmla="*/ 106521 h 263684"/>
              <a:gd name="connsiteX15" fmla="*/ 5371 w 1226952"/>
              <a:gd name="connsiteY15" fmla="*/ 116046 h 263684"/>
              <a:gd name="connsiteX16" fmla="*/ 7752 w 1226952"/>
              <a:gd name="connsiteY16" fmla="*/ 135096 h 263684"/>
              <a:gd name="connsiteX17" fmla="*/ 12514 w 1226952"/>
              <a:gd name="connsiteY17" fmla="*/ 170815 h 263684"/>
              <a:gd name="connsiteX18" fmla="*/ 14896 w 1226952"/>
              <a:gd name="connsiteY18" fmla="*/ 211296 h 263684"/>
              <a:gd name="connsiteX19" fmla="*/ 17277 w 1226952"/>
              <a:gd name="connsiteY19" fmla="*/ 220821 h 263684"/>
              <a:gd name="connsiteX20" fmla="*/ 22039 w 1226952"/>
              <a:gd name="connsiteY20" fmla="*/ 256540 h 263684"/>
              <a:gd name="connsiteX21" fmla="*/ 24421 w 1226952"/>
              <a:gd name="connsiteY21" fmla="*/ 263684 h 263684"/>
              <a:gd name="connsiteX22" fmla="*/ 29183 w 1226952"/>
              <a:gd name="connsiteY22" fmla="*/ 249396 h 263684"/>
              <a:gd name="connsiteX23" fmla="*/ 31564 w 1226952"/>
              <a:gd name="connsiteY23" fmla="*/ 242253 h 263684"/>
              <a:gd name="connsiteX24" fmla="*/ 38708 w 1226952"/>
              <a:gd name="connsiteY24" fmla="*/ 239871 h 263684"/>
              <a:gd name="connsiteX25" fmla="*/ 124433 w 1226952"/>
              <a:gd name="connsiteY25" fmla="*/ 242253 h 263684"/>
              <a:gd name="connsiteX26" fmla="*/ 131577 w 1226952"/>
              <a:gd name="connsiteY26" fmla="*/ 244634 h 263684"/>
              <a:gd name="connsiteX27" fmla="*/ 286358 w 1226952"/>
              <a:gd name="connsiteY27" fmla="*/ 247015 h 263684"/>
              <a:gd name="connsiteX28" fmla="*/ 1179327 w 1226952"/>
              <a:gd name="connsiteY28" fmla="*/ 244634 h 263684"/>
              <a:gd name="connsiteX29" fmla="*/ 1191233 w 1226952"/>
              <a:gd name="connsiteY29" fmla="*/ 242253 h 263684"/>
              <a:gd name="connsiteX30" fmla="*/ 1205521 w 1226952"/>
              <a:gd name="connsiteY30" fmla="*/ 237490 h 263684"/>
              <a:gd name="connsiteX31" fmla="*/ 1210283 w 1226952"/>
              <a:gd name="connsiteY31" fmla="*/ 230346 h 263684"/>
              <a:gd name="connsiteX32" fmla="*/ 1217427 w 1226952"/>
              <a:gd name="connsiteY32" fmla="*/ 225584 h 263684"/>
              <a:gd name="connsiteX33" fmla="*/ 1224571 w 1226952"/>
              <a:gd name="connsiteY33" fmla="*/ 204153 h 263684"/>
              <a:gd name="connsiteX34" fmla="*/ 1226952 w 1226952"/>
              <a:gd name="connsiteY34" fmla="*/ 197009 h 263684"/>
              <a:gd name="connsiteX35" fmla="*/ 1222189 w 1226952"/>
              <a:gd name="connsiteY35" fmla="*/ 113665 h 263684"/>
              <a:gd name="connsiteX36" fmla="*/ 1219808 w 1226952"/>
              <a:gd name="connsiteY36" fmla="*/ 106521 h 263684"/>
              <a:gd name="connsiteX37" fmla="*/ 1215046 w 1226952"/>
              <a:gd name="connsiteY37" fmla="*/ 96996 h 263684"/>
              <a:gd name="connsiteX38" fmla="*/ 1207902 w 1226952"/>
              <a:gd name="connsiteY38" fmla="*/ 82709 h 263684"/>
              <a:gd name="connsiteX39" fmla="*/ 1186471 w 1226952"/>
              <a:gd name="connsiteY39" fmla="*/ 73184 h 263684"/>
              <a:gd name="connsiteX40" fmla="*/ 1165039 w 1226952"/>
              <a:gd name="connsiteY40" fmla="*/ 68421 h 263684"/>
              <a:gd name="connsiteX41" fmla="*/ 1150752 w 1226952"/>
              <a:gd name="connsiteY41" fmla="*/ 63659 h 263684"/>
              <a:gd name="connsiteX42" fmla="*/ 1131702 w 1226952"/>
              <a:gd name="connsiteY42" fmla="*/ 56515 h 2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26952" h="263684">
                <a:moveTo>
                  <a:pt x="1131702" y="56515"/>
                </a:moveTo>
                <a:lnTo>
                  <a:pt x="1131702" y="56515"/>
                </a:lnTo>
                <a:cubicBezTo>
                  <a:pt x="1123764" y="50959"/>
                  <a:pt x="1117081" y="42910"/>
                  <a:pt x="1107889" y="39846"/>
                </a:cubicBezTo>
                <a:cubicBezTo>
                  <a:pt x="1037858" y="16504"/>
                  <a:pt x="1098620" y="35220"/>
                  <a:pt x="917389" y="30321"/>
                </a:cubicBezTo>
                <a:cubicBezTo>
                  <a:pt x="910596" y="28962"/>
                  <a:pt x="902680" y="27576"/>
                  <a:pt x="895958" y="25559"/>
                </a:cubicBezTo>
                <a:cubicBezTo>
                  <a:pt x="891150" y="24116"/>
                  <a:pt x="881671" y="20796"/>
                  <a:pt x="881671" y="20796"/>
                </a:cubicBezTo>
                <a:cubicBezTo>
                  <a:pt x="853890" y="21590"/>
                  <a:pt x="826120" y="23178"/>
                  <a:pt x="798327" y="23178"/>
                </a:cubicBezTo>
                <a:cubicBezTo>
                  <a:pt x="553859" y="23178"/>
                  <a:pt x="565964" y="22940"/>
                  <a:pt x="403039" y="18415"/>
                </a:cubicBezTo>
                <a:cubicBezTo>
                  <a:pt x="397483" y="17621"/>
                  <a:pt x="391945" y="16690"/>
                  <a:pt x="386371" y="16034"/>
                </a:cubicBezTo>
                <a:cubicBezTo>
                  <a:pt x="378448" y="15102"/>
                  <a:pt x="370442" y="14866"/>
                  <a:pt x="362558" y="13653"/>
                </a:cubicBezTo>
                <a:cubicBezTo>
                  <a:pt x="333856" y="9237"/>
                  <a:pt x="325103" y="4731"/>
                  <a:pt x="298264" y="4128"/>
                </a:cubicBezTo>
                <a:lnTo>
                  <a:pt x="112527" y="1746"/>
                </a:lnTo>
                <a:cubicBezTo>
                  <a:pt x="76808" y="2540"/>
                  <a:pt x="40158" y="-4014"/>
                  <a:pt x="5371" y="4128"/>
                </a:cubicBezTo>
                <a:cubicBezTo>
                  <a:pt x="-2511" y="5973"/>
                  <a:pt x="608" y="27940"/>
                  <a:pt x="608" y="27940"/>
                </a:cubicBezTo>
                <a:cubicBezTo>
                  <a:pt x="1402" y="54134"/>
                  <a:pt x="1574" y="80354"/>
                  <a:pt x="2989" y="106521"/>
                </a:cubicBezTo>
                <a:cubicBezTo>
                  <a:pt x="3166" y="109789"/>
                  <a:pt x="4833" y="112818"/>
                  <a:pt x="5371" y="116046"/>
                </a:cubicBezTo>
                <a:cubicBezTo>
                  <a:pt x="6423" y="122358"/>
                  <a:pt x="6779" y="128771"/>
                  <a:pt x="7752" y="135096"/>
                </a:cubicBezTo>
                <a:cubicBezTo>
                  <a:pt x="11837" y="161651"/>
                  <a:pt x="9455" y="129523"/>
                  <a:pt x="12514" y="170815"/>
                </a:cubicBezTo>
                <a:cubicBezTo>
                  <a:pt x="13513" y="184295"/>
                  <a:pt x="13614" y="197840"/>
                  <a:pt x="14896" y="211296"/>
                </a:cubicBezTo>
                <a:cubicBezTo>
                  <a:pt x="15206" y="214554"/>
                  <a:pt x="16739" y="217593"/>
                  <a:pt x="17277" y="220821"/>
                </a:cubicBezTo>
                <a:cubicBezTo>
                  <a:pt x="19013" y="231236"/>
                  <a:pt x="19930" y="245994"/>
                  <a:pt x="22039" y="256540"/>
                </a:cubicBezTo>
                <a:cubicBezTo>
                  <a:pt x="22531" y="259001"/>
                  <a:pt x="23627" y="261303"/>
                  <a:pt x="24421" y="263684"/>
                </a:cubicBezTo>
                <a:lnTo>
                  <a:pt x="29183" y="249396"/>
                </a:lnTo>
                <a:cubicBezTo>
                  <a:pt x="29977" y="247015"/>
                  <a:pt x="29183" y="243047"/>
                  <a:pt x="31564" y="242253"/>
                </a:cubicBezTo>
                <a:lnTo>
                  <a:pt x="38708" y="239871"/>
                </a:lnTo>
                <a:cubicBezTo>
                  <a:pt x="67283" y="240665"/>
                  <a:pt x="95884" y="240789"/>
                  <a:pt x="124433" y="242253"/>
                </a:cubicBezTo>
                <a:cubicBezTo>
                  <a:pt x="126940" y="242382"/>
                  <a:pt x="129068" y="244560"/>
                  <a:pt x="131577" y="244634"/>
                </a:cubicBezTo>
                <a:cubicBezTo>
                  <a:pt x="183154" y="246151"/>
                  <a:pt x="234764" y="246221"/>
                  <a:pt x="286358" y="247015"/>
                </a:cubicBezTo>
                <a:lnTo>
                  <a:pt x="1179327" y="244634"/>
                </a:lnTo>
                <a:cubicBezTo>
                  <a:pt x="1183374" y="244613"/>
                  <a:pt x="1187328" y="243318"/>
                  <a:pt x="1191233" y="242253"/>
                </a:cubicBezTo>
                <a:cubicBezTo>
                  <a:pt x="1196076" y="240932"/>
                  <a:pt x="1205521" y="237490"/>
                  <a:pt x="1205521" y="237490"/>
                </a:cubicBezTo>
                <a:cubicBezTo>
                  <a:pt x="1207108" y="235109"/>
                  <a:pt x="1208259" y="232370"/>
                  <a:pt x="1210283" y="230346"/>
                </a:cubicBezTo>
                <a:cubicBezTo>
                  <a:pt x="1212307" y="228322"/>
                  <a:pt x="1216057" y="228096"/>
                  <a:pt x="1217427" y="225584"/>
                </a:cubicBezTo>
                <a:cubicBezTo>
                  <a:pt x="1221033" y="218973"/>
                  <a:pt x="1222190" y="211297"/>
                  <a:pt x="1224571" y="204153"/>
                </a:cubicBezTo>
                <a:lnTo>
                  <a:pt x="1226952" y="197009"/>
                </a:lnTo>
                <a:cubicBezTo>
                  <a:pt x="1225364" y="169228"/>
                  <a:pt x="1224379" y="141405"/>
                  <a:pt x="1222189" y="113665"/>
                </a:cubicBezTo>
                <a:cubicBezTo>
                  <a:pt x="1221991" y="111163"/>
                  <a:pt x="1220797" y="108828"/>
                  <a:pt x="1219808" y="106521"/>
                </a:cubicBezTo>
                <a:cubicBezTo>
                  <a:pt x="1218410" y="103258"/>
                  <a:pt x="1216444" y="100259"/>
                  <a:pt x="1215046" y="96996"/>
                </a:cubicBezTo>
                <a:cubicBezTo>
                  <a:pt x="1212142" y="90221"/>
                  <a:pt x="1213619" y="88426"/>
                  <a:pt x="1207902" y="82709"/>
                </a:cubicBezTo>
                <a:cubicBezTo>
                  <a:pt x="1202241" y="77048"/>
                  <a:pt x="1193546" y="75542"/>
                  <a:pt x="1186471" y="73184"/>
                </a:cubicBezTo>
                <a:cubicBezTo>
                  <a:pt x="1166033" y="66372"/>
                  <a:pt x="1198563" y="76802"/>
                  <a:pt x="1165039" y="68421"/>
                </a:cubicBezTo>
                <a:cubicBezTo>
                  <a:pt x="1160169" y="67203"/>
                  <a:pt x="1155622" y="64876"/>
                  <a:pt x="1150752" y="63659"/>
                </a:cubicBezTo>
                <a:lnTo>
                  <a:pt x="1131702" y="565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extBox 169"/>
          <p:cNvSpPr txBox="1"/>
          <p:nvPr/>
        </p:nvSpPr>
        <p:spPr>
          <a:xfrm>
            <a:off x="1817433" y="1934478"/>
            <a:ext cx="3505960" cy="646331"/>
          </a:xfrm>
          <a:prstGeom prst="rect">
            <a:avLst/>
          </a:prstGeom>
          <a:noFill/>
        </p:spPr>
        <p:txBody>
          <a:bodyPr wrap="none" rtlCol="0">
            <a:spAutoFit/>
          </a:bodyPr>
          <a:lstStyle/>
          <a:p>
            <a:r>
              <a:rPr lang="en-US" b="1" dirty="0" smtClean="0"/>
              <a:t>3. Mesozoic normal faults</a:t>
            </a:r>
          </a:p>
          <a:p>
            <a:r>
              <a:rPr lang="en-US" b="1" dirty="0" smtClean="0"/>
              <a:t>further disrupted the map pattern.</a:t>
            </a:r>
          </a:p>
        </p:txBody>
      </p:sp>
    </p:spTree>
    <p:extLst>
      <p:ext uri="{BB962C8B-B14F-4D97-AF65-F5344CB8AC3E}">
        <p14:creationId xmlns:p14="http://schemas.microsoft.com/office/powerpoint/2010/main" val="4045224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31958" y="-143899"/>
            <a:ext cx="3692842" cy="70104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980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4610100" y="5593556"/>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6872665" y="-22834"/>
            <a:ext cx="3690921" cy="6858000"/>
            <a:chOff x="4260170" y="-22834"/>
            <a:chExt cx="3636417" cy="6858000"/>
          </a:xfrm>
        </p:grpSpPr>
        <p:grpSp>
          <p:nvGrpSpPr>
            <p:cNvPr id="135" name="Group 134"/>
            <p:cNvGrpSpPr/>
            <p:nvPr/>
          </p:nvGrpSpPr>
          <p:grpSpPr>
            <a:xfrm>
              <a:off x="4260170" y="-22834"/>
              <a:ext cx="3636417" cy="6858000"/>
              <a:chOff x="4260170" y="-22834"/>
              <a:chExt cx="3636417" cy="6858000"/>
            </a:xfrm>
          </p:grpSpPr>
          <p:grpSp>
            <p:nvGrpSpPr>
              <p:cNvPr id="133" name="Group 132"/>
              <p:cNvGrpSpPr/>
              <p:nvPr/>
            </p:nvGrpSpPr>
            <p:grpSpPr>
              <a:xfrm>
                <a:off x="4260170" y="-22834"/>
                <a:ext cx="3636417" cy="6858000"/>
                <a:chOff x="4260170" y="-22834"/>
                <a:chExt cx="3636417" cy="6858000"/>
              </a:xfrm>
            </p:grpSpPr>
            <p:grpSp>
              <p:nvGrpSpPr>
                <p:cNvPr id="128" name="Group 127"/>
                <p:cNvGrpSpPr/>
                <p:nvPr/>
              </p:nvGrpSpPr>
              <p:grpSpPr>
                <a:xfrm>
                  <a:off x="4260170" y="-22834"/>
                  <a:ext cx="3636417" cy="6858000"/>
                  <a:chOff x="4260170" y="-22834"/>
                  <a:chExt cx="3636417" cy="6858000"/>
                </a:xfrm>
              </p:grpSpPr>
              <p:grpSp>
                <p:nvGrpSpPr>
                  <p:cNvPr id="120" name="Group 119"/>
                  <p:cNvGrpSpPr/>
                  <p:nvPr/>
                </p:nvGrpSpPr>
                <p:grpSpPr>
                  <a:xfrm>
                    <a:off x="4260170" y="-22834"/>
                    <a:ext cx="3636417" cy="6858000"/>
                    <a:chOff x="4258741" y="-22834"/>
                    <a:chExt cx="3636417" cy="6858000"/>
                  </a:xfrm>
                </p:grpSpPr>
                <p:grpSp>
                  <p:nvGrpSpPr>
                    <p:cNvPr id="116" name="Group 115"/>
                    <p:cNvGrpSpPr/>
                    <p:nvPr/>
                  </p:nvGrpSpPr>
                  <p:grpSpPr>
                    <a:xfrm>
                      <a:off x="4258741" y="-22834"/>
                      <a:ext cx="3636417" cy="6858000"/>
                      <a:chOff x="4258741" y="-22834"/>
                      <a:chExt cx="3636417" cy="6858000"/>
                    </a:xfrm>
                  </p:grpSpPr>
                  <p:grpSp>
                    <p:nvGrpSpPr>
                      <p:cNvPr id="110" name="Group 109"/>
                      <p:cNvGrpSpPr/>
                      <p:nvPr/>
                    </p:nvGrpSpPr>
                    <p:grpSpPr>
                      <a:xfrm>
                        <a:off x="4258741" y="-22834"/>
                        <a:ext cx="3636417" cy="6858000"/>
                        <a:chOff x="4258741" y="-22834"/>
                        <a:chExt cx="3636417" cy="6858000"/>
                      </a:xfrm>
                    </p:grpSpPr>
                    <p:grpSp>
                      <p:nvGrpSpPr>
                        <p:cNvPr id="74" name="Group 73"/>
                        <p:cNvGrpSpPr/>
                        <p:nvPr/>
                      </p:nvGrpSpPr>
                      <p:grpSpPr>
                        <a:xfrm>
                          <a:off x="4258741" y="-22834"/>
                          <a:ext cx="3636417" cy="6858000"/>
                          <a:chOff x="4258741" y="-22834"/>
                          <a:chExt cx="3636417" cy="6858000"/>
                        </a:xfrm>
                      </p:grpSpPr>
                      <p:grpSp>
                        <p:nvGrpSpPr>
                          <p:cNvPr id="22" name="Group 21"/>
                          <p:cNvGrpSpPr/>
                          <p:nvPr/>
                        </p:nvGrpSpPr>
                        <p:grpSpPr>
                          <a:xfrm>
                            <a:off x="4258741" y="-22834"/>
                            <a:ext cx="3636417" cy="6858000"/>
                            <a:chOff x="4258741" y="-22834"/>
                            <a:chExt cx="3636417" cy="6858000"/>
                          </a:xfrm>
                        </p:grpSpPr>
                        <p:grpSp>
                          <p:nvGrpSpPr>
                            <p:cNvPr id="20" name="Group 19"/>
                            <p:cNvGrpSpPr/>
                            <p:nvPr/>
                          </p:nvGrpSpPr>
                          <p:grpSpPr>
                            <a:xfrm>
                              <a:off x="4258741" y="-22834"/>
                              <a:ext cx="3636417" cy="6858000"/>
                              <a:chOff x="4258741" y="-22834"/>
                              <a:chExt cx="3636417" cy="6858000"/>
                            </a:xfrm>
                          </p:grpSpPr>
                          <p:grpSp>
                            <p:nvGrpSpPr>
                              <p:cNvPr id="19" name="Group 18"/>
                              <p:cNvGrpSpPr/>
                              <p:nvPr/>
                            </p:nvGrpSpPr>
                            <p:grpSpPr>
                              <a:xfrm>
                                <a:off x="4258741" y="-22834"/>
                                <a:ext cx="3636417" cy="6858000"/>
                                <a:chOff x="4258741" y="-22834"/>
                                <a:chExt cx="3636417" cy="6858000"/>
                              </a:xfrm>
                            </p:grpSpPr>
                            <p:grpSp>
                              <p:nvGrpSpPr>
                                <p:cNvPr id="30" name="Group 29"/>
                                <p:cNvGrpSpPr/>
                                <p:nvPr/>
                              </p:nvGrpSpPr>
                              <p:grpSpPr>
                                <a:xfrm>
                                  <a:off x="4258741" y="-22834"/>
                                  <a:ext cx="3636417" cy="6858000"/>
                                  <a:chOff x="4258741" y="-22834"/>
                                  <a:chExt cx="3636417" cy="6858000"/>
                                </a:xfrm>
                              </p:grpSpPr>
                              <p:grpSp>
                                <p:nvGrpSpPr>
                                  <p:cNvPr id="25" name="Group 24"/>
                                  <p:cNvGrpSpPr/>
                                  <p:nvPr/>
                                </p:nvGrpSpPr>
                                <p:grpSpPr>
                                  <a:xfrm>
                                    <a:off x="4258741" y="-22834"/>
                                    <a:ext cx="3636417" cy="6858000"/>
                                    <a:chOff x="4258741" y="-22834"/>
                                    <a:chExt cx="3636417" cy="6858000"/>
                                  </a:xfrm>
                                </p:grpSpPr>
                                <p:grpSp>
                                  <p:nvGrpSpPr>
                                    <p:cNvPr id="15" name="Group 14"/>
                                    <p:cNvGrpSpPr/>
                                    <p:nvPr/>
                                  </p:nvGrpSpPr>
                                  <p:grpSpPr>
                                    <a:xfrm>
                                      <a:off x="4258741" y="-22834"/>
                                      <a:ext cx="3636417" cy="6858000"/>
                                      <a:chOff x="4277791" y="-8546"/>
                                      <a:chExt cx="3636417" cy="6858000"/>
                                    </a:xfrm>
                                  </p:grpSpPr>
                                  <p:grpSp>
                                    <p:nvGrpSpPr>
                                      <p:cNvPr id="13" name="Group 12"/>
                                      <p:cNvGrpSpPr/>
                                      <p:nvPr/>
                                    </p:nvGrpSpPr>
                                    <p:grpSpPr>
                                      <a:xfrm>
                                        <a:off x="4277791" y="-8546"/>
                                        <a:ext cx="3636417" cy="6858000"/>
                                        <a:chOff x="4277791" y="-8546"/>
                                        <a:chExt cx="3636417" cy="6858000"/>
                                      </a:xfrm>
                                    </p:grpSpPr>
                                    <p:grpSp>
                                      <p:nvGrpSpPr>
                                        <p:cNvPr id="8" name="Group 7"/>
                                        <p:cNvGrpSpPr/>
                                        <p:nvPr/>
                                      </p:nvGrpSpPr>
                                      <p:grpSpPr>
                                        <a:xfrm>
                                          <a:off x="4277791" y="-8546"/>
                                          <a:ext cx="3636417" cy="6858000"/>
                                          <a:chOff x="4277791" y="-8546"/>
                                          <a:chExt cx="3636417" cy="6858000"/>
                                        </a:xfrm>
                                      </p:grpSpPr>
                                      <p:grpSp>
                                        <p:nvGrpSpPr>
                                          <p:cNvPr id="6" name="Group 5"/>
                                          <p:cNvGrpSpPr/>
                                          <p:nvPr/>
                                        </p:nvGrpSpPr>
                                        <p:grpSpPr>
                                          <a:xfrm>
                                            <a:off x="4277791" y="-8546"/>
                                            <a:ext cx="3636417" cy="6858000"/>
                                            <a:chOff x="4277791" y="-8546"/>
                                            <a:chExt cx="3636417" cy="6858000"/>
                                          </a:xfrm>
                                        </p:grpSpPr>
                                        <p:grpSp>
                                          <p:nvGrpSpPr>
                                            <p:cNvPr id="4" name="Group 3"/>
                                            <p:cNvGrpSpPr/>
                                            <p:nvPr/>
                                          </p:nvGrpSpPr>
                                          <p:grpSpPr>
                                            <a:xfrm>
                                              <a:off x="4277791" y="-8546"/>
                                              <a:ext cx="3636417" cy="6858000"/>
                                              <a:chOff x="4277791" y="-8546"/>
                                              <a:chExt cx="363641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ln w="28575">
                                                <a:solidFill>
                                                  <a:schemeClr val="bg1"/>
                                                </a:solidFill>
                                              </a:ln>
                                            </p:spPr>
                                          </p:pic>
                                          <p:sp>
                                            <p:nvSpPr>
                                              <p:cNvPr id="3" name="Rectangle 2"/>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6"/>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11"/>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13"/>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23"/>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28"/>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20"/>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Isosceles Triangle 75"/>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Isosceles Triangle 110"/>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Isosceles Triangle 111"/>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Isosceles Triangle 116"/>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Freeform 126"/>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Isosceles Triangle 128"/>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Isosceles Triangle 129"/>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Isosceles Triangle 130"/>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Isosceles Triangle 131"/>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Isosceles Triangle 133"/>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Isosceles Triangle 135"/>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Isosceles Triangle 137"/>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Freeform 17"/>
          <p:cNvSpPr/>
          <p:nvPr/>
        </p:nvSpPr>
        <p:spPr>
          <a:xfrm>
            <a:off x="7375273" y="4883944"/>
            <a:ext cx="103929" cy="147637"/>
          </a:xfrm>
          <a:custGeom>
            <a:avLst/>
            <a:gdLst>
              <a:gd name="connsiteX0" fmla="*/ 42863 w 102394"/>
              <a:gd name="connsiteY0" fmla="*/ 0 h 147637"/>
              <a:gd name="connsiteX1" fmla="*/ 0 w 102394"/>
              <a:gd name="connsiteY1" fmla="*/ 121444 h 147637"/>
              <a:gd name="connsiteX2" fmla="*/ 54769 w 102394"/>
              <a:gd name="connsiteY2" fmla="*/ 147637 h 147637"/>
              <a:gd name="connsiteX3" fmla="*/ 102394 w 102394"/>
              <a:gd name="connsiteY3" fmla="*/ 30956 h 147637"/>
              <a:gd name="connsiteX4" fmla="*/ 42863 w 102394"/>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4" h="147637">
                <a:moveTo>
                  <a:pt x="42863" y="0"/>
                </a:moveTo>
                <a:lnTo>
                  <a:pt x="0" y="121444"/>
                </a:lnTo>
                <a:lnTo>
                  <a:pt x="54769" y="147637"/>
                </a:lnTo>
                <a:lnTo>
                  <a:pt x="102394" y="30956"/>
                </a:lnTo>
                <a:lnTo>
                  <a:pt x="42863" y="0"/>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7486453" y="3640931"/>
            <a:ext cx="393962" cy="1131094"/>
          </a:xfrm>
          <a:custGeom>
            <a:avLst/>
            <a:gdLst>
              <a:gd name="connsiteX0" fmla="*/ 0 w 388144"/>
              <a:gd name="connsiteY0" fmla="*/ 1078707 h 1131094"/>
              <a:gd name="connsiteX1" fmla="*/ 109537 w 388144"/>
              <a:gd name="connsiteY1" fmla="*/ 871538 h 1131094"/>
              <a:gd name="connsiteX2" fmla="*/ 150019 w 388144"/>
              <a:gd name="connsiteY2" fmla="*/ 735807 h 1131094"/>
              <a:gd name="connsiteX3" fmla="*/ 150019 w 388144"/>
              <a:gd name="connsiteY3" fmla="*/ 545307 h 1131094"/>
              <a:gd name="connsiteX4" fmla="*/ 176212 w 388144"/>
              <a:gd name="connsiteY4" fmla="*/ 485775 h 1131094"/>
              <a:gd name="connsiteX5" fmla="*/ 200025 w 388144"/>
              <a:gd name="connsiteY5" fmla="*/ 435769 h 1131094"/>
              <a:gd name="connsiteX6" fmla="*/ 216694 w 388144"/>
              <a:gd name="connsiteY6" fmla="*/ 311944 h 1131094"/>
              <a:gd name="connsiteX7" fmla="*/ 250031 w 388144"/>
              <a:gd name="connsiteY7" fmla="*/ 157163 h 1131094"/>
              <a:gd name="connsiteX8" fmla="*/ 328612 w 388144"/>
              <a:gd name="connsiteY8" fmla="*/ 0 h 1131094"/>
              <a:gd name="connsiteX9" fmla="*/ 385762 w 388144"/>
              <a:gd name="connsiteY9" fmla="*/ 7144 h 1131094"/>
              <a:gd name="connsiteX10" fmla="*/ 388144 w 388144"/>
              <a:gd name="connsiteY10" fmla="*/ 54769 h 1131094"/>
              <a:gd name="connsiteX11" fmla="*/ 350044 w 388144"/>
              <a:gd name="connsiteY11" fmla="*/ 152400 h 1131094"/>
              <a:gd name="connsiteX12" fmla="*/ 314325 w 388144"/>
              <a:gd name="connsiteY12" fmla="*/ 252413 h 1131094"/>
              <a:gd name="connsiteX13" fmla="*/ 307181 w 388144"/>
              <a:gd name="connsiteY13" fmla="*/ 345282 h 1131094"/>
              <a:gd name="connsiteX14" fmla="*/ 278606 w 388144"/>
              <a:gd name="connsiteY14" fmla="*/ 390525 h 1131094"/>
              <a:gd name="connsiteX15" fmla="*/ 257175 w 388144"/>
              <a:gd name="connsiteY15" fmla="*/ 492919 h 1131094"/>
              <a:gd name="connsiteX16" fmla="*/ 252412 w 388144"/>
              <a:gd name="connsiteY16" fmla="*/ 716757 h 1131094"/>
              <a:gd name="connsiteX17" fmla="*/ 202406 w 388144"/>
              <a:gd name="connsiteY17" fmla="*/ 895350 h 1131094"/>
              <a:gd name="connsiteX18" fmla="*/ 147637 w 388144"/>
              <a:gd name="connsiteY18" fmla="*/ 1014413 h 1131094"/>
              <a:gd name="connsiteX19" fmla="*/ 71437 w 388144"/>
              <a:gd name="connsiteY19" fmla="*/ 1131094 h 1131094"/>
              <a:gd name="connsiteX20" fmla="*/ 0 w 388144"/>
              <a:gd name="connsiteY20" fmla="*/ 1078707 h 113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144" h="1131094">
                <a:moveTo>
                  <a:pt x="0" y="1078707"/>
                </a:moveTo>
                <a:lnTo>
                  <a:pt x="109537" y="871538"/>
                </a:lnTo>
                <a:lnTo>
                  <a:pt x="150019" y="735807"/>
                </a:lnTo>
                <a:lnTo>
                  <a:pt x="150019" y="545307"/>
                </a:lnTo>
                <a:lnTo>
                  <a:pt x="176212" y="485775"/>
                </a:lnTo>
                <a:lnTo>
                  <a:pt x="200025" y="435769"/>
                </a:lnTo>
                <a:lnTo>
                  <a:pt x="216694" y="311944"/>
                </a:lnTo>
                <a:lnTo>
                  <a:pt x="250031" y="157163"/>
                </a:lnTo>
                <a:lnTo>
                  <a:pt x="328612" y="0"/>
                </a:lnTo>
                <a:lnTo>
                  <a:pt x="385762" y="7144"/>
                </a:lnTo>
                <a:lnTo>
                  <a:pt x="388144" y="54769"/>
                </a:lnTo>
                <a:lnTo>
                  <a:pt x="350044" y="152400"/>
                </a:lnTo>
                <a:lnTo>
                  <a:pt x="314325" y="252413"/>
                </a:lnTo>
                <a:lnTo>
                  <a:pt x="307181" y="345282"/>
                </a:lnTo>
                <a:lnTo>
                  <a:pt x="278606" y="390525"/>
                </a:lnTo>
                <a:lnTo>
                  <a:pt x="257175" y="492919"/>
                </a:lnTo>
                <a:lnTo>
                  <a:pt x="252412" y="716757"/>
                </a:lnTo>
                <a:lnTo>
                  <a:pt x="202406" y="895350"/>
                </a:lnTo>
                <a:lnTo>
                  <a:pt x="147637" y="1014413"/>
                </a:lnTo>
                <a:lnTo>
                  <a:pt x="71437" y="1131094"/>
                </a:lnTo>
                <a:lnTo>
                  <a:pt x="0" y="1078707"/>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2514161" y="1292349"/>
            <a:ext cx="3896757" cy="369332"/>
          </a:xfrm>
          <a:prstGeom prst="rect">
            <a:avLst/>
          </a:prstGeom>
          <a:noFill/>
        </p:spPr>
        <p:txBody>
          <a:bodyPr wrap="square" rtlCol="0">
            <a:spAutoFit/>
          </a:bodyPr>
          <a:lstStyle/>
          <a:p>
            <a:r>
              <a:rPr lang="en-US" b="1" dirty="0" smtClean="0"/>
              <a:t>What about the Northey Hill “line”?</a:t>
            </a:r>
            <a:endParaRPr lang="en-US" b="1" dirty="0"/>
          </a:p>
        </p:txBody>
      </p:sp>
      <p:sp>
        <p:nvSpPr>
          <p:cNvPr id="80" name="Rectangle 79"/>
          <p:cNvSpPr/>
          <p:nvPr/>
        </p:nvSpPr>
        <p:spPr>
          <a:xfrm>
            <a:off x="6726646" y="1129188"/>
            <a:ext cx="1680119" cy="10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p:cNvCxnSpPr/>
          <p:nvPr/>
        </p:nvCxnSpPr>
        <p:spPr>
          <a:xfrm flipH="1">
            <a:off x="8240609" y="2597462"/>
            <a:ext cx="327666" cy="307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3154" y="4245199"/>
            <a:ext cx="5673381"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First proposed in Moosilauke 15’ Quad (Billings, 1937</a:t>
            </a:r>
            <a:r>
              <a:rPr lang="en-US" dirty="0"/>
              <a:t>)</a:t>
            </a:r>
          </a:p>
        </p:txBody>
      </p:sp>
      <p:cxnSp>
        <p:nvCxnSpPr>
          <p:cNvPr id="68" name="Straight Connector 67"/>
          <p:cNvCxnSpPr/>
          <p:nvPr/>
        </p:nvCxnSpPr>
        <p:spPr>
          <a:xfrm flipV="1">
            <a:off x="7219622" y="4148138"/>
            <a:ext cx="494022" cy="1214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33153" y="5309074"/>
            <a:ext cx="5594224"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Shown continuing SW on the state map (Billings, 1955)</a:t>
            </a:r>
          </a:p>
        </p:txBody>
      </p:sp>
      <p:sp>
        <p:nvSpPr>
          <p:cNvPr id="69" name="Freeform 68"/>
          <p:cNvSpPr/>
          <p:nvPr/>
        </p:nvSpPr>
        <p:spPr>
          <a:xfrm>
            <a:off x="7708807" y="3401381"/>
            <a:ext cx="328704" cy="766763"/>
          </a:xfrm>
          <a:custGeom>
            <a:avLst/>
            <a:gdLst>
              <a:gd name="connsiteX0" fmla="*/ 0 w 323850"/>
              <a:gd name="connsiteY0" fmla="*/ 766763 h 766763"/>
              <a:gd name="connsiteX1" fmla="*/ 2381 w 323850"/>
              <a:gd name="connsiteY1" fmla="*/ 740569 h 766763"/>
              <a:gd name="connsiteX2" fmla="*/ 7144 w 323850"/>
              <a:gd name="connsiteY2" fmla="*/ 731044 h 766763"/>
              <a:gd name="connsiteX3" fmla="*/ 9525 w 323850"/>
              <a:gd name="connsiteY3" fmla="*/ 723900 h 766763"/>
              <a:gd name="connsiteX4" fmla="*/ 9525 w 323850"/>
              <a:gd name="connsiteY4" fmla="*/ 676275 h 766763"/>
              <a:gd name="connsiteX5" fmla="*/ 11906 w 323850"/>
              <a:gd name="connsiteY5" fmla="*/ 638175 h 766763"/>
              <a:gd name="connsiteX6" fmla="*/ 23812 w 323850"/>
              <a:gd name="connsiteY6" fmla="*/ 616744 h 766763"/>
              <a:gd name="connsiteX7" fmla="*/ 26194 w 323850"/>
              <a:gd name="connsiteY7" fmla="*/ 609600 h 766763"/>
              <a:gd name="connsiteX8" fmla="*/ 30956 w 323850"/>
              <a:gd name="connsiteY8" fmla="*/ 602456 h 766763"/>
              <a:gd name="connsiteX9" fmla="*/ 35719 w 323850"/>
              <a:gd name="connsiteY9" fmla="*/ 588169 h 766763"/>
              <a:gd name="connsiteX10" fmla="*/ 50006 w 323850"/>
              <a:gd name="connsiteY10" fmla="*/ 566738 h 766763"/>
              <a:gd name="connsiteX11" fmla="*/ 59531 w 323850"/>
              <a:gd name="connsiteY11" fmla="*/ 552450 h 766763"/>
              <a:gd name="connsiteX12" fmla="*/ 64294 w 323850"/>
              <a:gd name="connsiteY12" fmla="*/ 545306 h 766763"/>
              <a:gd name="connsiteX13" fmla="*/ 73819 w 323850"/>
              <a:gd name="connsiteY13" fmla="*/ 531019 h 766763"/>
              <a:gd name="connsiteX14" fmla="*/ 83344 w 323850"/>
              <a:gd name="connsiteY14" fmla="*/ 516731 h 766763"/>
              <a:gd name="connsiteX15" fmla="*/ 88106 w 323850"/>
              <a:gd name="connsiteY15" fmla="*/ 509588 h 766763"/>
              <a:gd name="connsiteX16" fmla="*/ 90487 w 323850"/>
              <a:gd name="connsiteY16" fmla="*/ 502444 h 766763"/>
              <a:gd name="connsiteX17" fmla="*/ 100012 w 323850"/>
              <a:gd name="connsiteY17" fmla="*/ 488156 h 766763"/>
              <a:gd name="connsiteX18" fmla="*/ 102394 w 323850"/>
              <a:gd name="connsiteY18" fmla="*/ 481013 h 766763"/>
              <a:gd name="connsiteX19" fmla="*/ 107156 w 323850"/>
              <a:gd name="connsiteY19" fmla="*/ 473869 h 766763"/>
              <a:gd name="connsiteX20" fmla="*/ 111919 w 323850"/>
              <a:gd name="connsiteY20" fmla="*/ 459581 h 766763"/>
              <a:gd name="connsiteX21" fmla="*/ 114300 w 323850"/>
              <a:gd name="connsiteY21" fmla="*/ 452438 h 766763"/>
              <a:gd name="connsiteX22" fmla="*/ 123825 w 323850"/>
              <a:gd name="connsiteY22" fmla="*/ 438150 h 766763"/>
              <a:gd name="connsiteX23" fmla="*/ 140494 w 323850"/>
              <a:gd name="connsiteY23" fmla="*/ 414338 h 766763"/>
              <a:gd name="connsiteX24" fmla="*/ 145256 w 323850"/>
              <a:gd name="connsiteY24" fmla="*/ 407194 h 766763"/>
              <a:gd name="connsiteX25" fmla="*/ 150019 w 323850"/>
              <a:gd name="connsiteY25" fmla="*/ 400050 h 766763"/>
              <a:gd name="connsiteX26" fmla="*/ 159544 w 323850"/>
              <a:gd name="connsiteY26" fmla="*/ 371475 h 766763"/>
              <a:gd name="connsiteX27" fmla="*/ 161925 w 323850"/>
              <a:gd name="connsiteY27" fmla="*/ 364331 h 766763"/>
              <a:gd name="connsiteX28" fmla="*/ 164306 w 323850"/>
              <a:gd name="connsiteY28" fmla="*/ 357188 h 766763"/>
              <a:gd name="connsiteX29" fmla="*/ 166687 w 323850"/>
              <a:gd name="connsiteY29" fmla="*/ 345281 h 766763"/>
              <a:gd name="connsiteX30" fmla="*/ 176212 w 323850"/>
              <a:gd name="connsiteY30" fmla="*/ 330994 h 766763"/>
              <a:gd name="connsiteX31" fmla="*/ 188119 w 323850"/>
              <a:gd name="connsiteY31" fmla="*/ 295275 h 766763"/>
              <a:gd name="connsiteX32" fmla="*/ 190500 w 323850"/>
              <a:gd name="connsiteY32" fmla="*/ 288131 h 766763"/>
              <a:gd name="connsiteX33" fmla="*/ 192881 w 323850"/>
              <a:gd name="connsiteY33" fmla="*/ 280988 h 766763"/>
              <a:gd name="connsiteX34" fmla="*/ 195262 w 323850"/>
              <a:gd name="connsiteY34" fmla="*/ 271463 h 766763"/>
              <a:gd name="connsiteX35" fmla="*/ 197644 w 323850"/>
              <a:gd name="connsiteY35" fmla="*/ 264319 h 766763"/>
              <a:gd name="connsiteX36" fmla="*/ 200025 w 323850"/>
              <a:gd name="connsiteY36" fmla="*/ 252413 h 766763"/>
              <a:gd name="connsiteX37" fmla="*/ 202406 w 323850"/>
              <a:gd name="connsiteY37" fmla="*/ 226219 h 766763"/>
              <a:gd name="connsiteX38" fmla="*/ 207169 w 323850"/>
              <a:gd name="connsiteY38" fmla="*/ 200025 h 766763"/>
              <a:gd name="connsiteX39" fmla="*/ 209550 w 323850"/>
              <a:gd name="connsiteY39" fmla="*/ 185738 h 766763"/>
              <a:gd name="connsiteX40" fmla="*/ 214312 w 323850"/>
              <a:gd name="connsiteY40" fmla="*/ 178594 h 766763"/>
              <a:gd name="connsiteX41" fmla="*/ 216694 w 323850"/>
              <a:gd name="connsiteY41" fmla="*/ 171450 h 766763"/>
              <a:gd name="connsiteX42" fmla="*/ 226219 w 323850"/>
              <a:gd name="connsiteY42" fmla="*/ 157163 h 766763"/>
              <a:gd name="connsiteX43" fmla="*/ 230981 w 323850"/>
              <a:gd name="connsiteY43" fmla="*/ 150019 h 766763"/>
              <a:gd name="connsiteX44" fmla="*/ 235744 w 323850"/>
              <a:gd name="connsiteY44" fmla="*/ 135731 h 766763"/>
              <a:gd name="connsiteX45" fmla="*/ 242887 w 323850"/>
              <a:gd name="connsiteY45" fmla="*/ 121444 h 766763"/>
              <a:gd name="connsiteX46" fmla="*/ 250031 w 323850"/>
              <a:gd name="connsiteY46" fmla="*/ 114300 h 766763"/>
              <a:gd name="connsiteX47" fmla="*/ 252412 w 323850"/>
              <a:gd name="connsiteY47" fmla="*/ 107156 h 766763"/>
              <a:gd name="connsiteX48" fmla="*/ 261937 w 323850"/>
              <a:gd name="connsiteY48" fmla="*/ 92869 h 766763"/>
              <a:gd name="connsiteX49" fmla="*/ 264319 w 323850"/>
              <a:gd name="connsiteY49" fmla="*/ 83344 h 766763"/>
              <a:gd name="connsiteX50" fmla="*/ 269081 w 323850"/>
              <a:gd name="connsiteY50" fmla="*/ 76200 h 766763"/>
              <a:gd name="connsiteX51" fmla="*/ 271462 w 323850"/>
              <a:gd name="connsiteY51" fmla="*/ 69056 h 766763"/>
              <a:gd name="connsiteX52" fmla="*/ 276225 w 323850"/>
              <a:gd name="connsiteY52" fmla="*/ 61913 h 766763"/>
              <a:gd name="connsiteX53" fmla="*/ 290512 w 323850"/>
              <a:gd name="connsiteY53" fmla="*/ 38100 h 766763"/>
              <a:gd name="connsiteX54" fmla="*/ 297656 w 323850"/>
              <a:gd name="connsiteY54" fmla="*/ 30956 h 766763"/>
              <a:gd name="connsiteX55" fmla="*/ 309562 w 323850"/>
              <a:gd name="connsiteY55" fmla="*/ 19050 h 766763"/>
              <a:gd name="connsiteX56" fmla="*/ 311944 w 323850"/>
              <a:gd name="connsiteY56" fmla="*/ 11906 h 766763"/>
              <a:gd name="connsiteX57" fmla="*/ 319087 w 323850"/>
              <a:gd name="connsiteY57" fmla="*/ 4763 h 766763"/>
              <a:gd name="connsiteX58" fmla="*/ 323850 w 323850"/>
              <a:gd name="connsiteY58" fmla="*/ 0 h 76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3850" h="766763">
                <a:moveTo>
                  <a:pt x="0" y="766763"/>
                </a:moveTo>
                <a:cubicBezTo>
                  <a:pt x="794" y="758032"/>
                  <a:pt x="662" y="749166"/>
                  <a:pt x="2381" y="740569"/>
                </a:cubicBezTo>
                <a:cubicBezTo>
                  <a:pt x="3077" y="737088"/>
                  <a:pt x="5746" y="734307"/>
                  <a:pt x="7144" y="731044"/>
                </a:cubicBezTo>
                <a:cubicBezTo>
                  <a:pt x="8133" y="728737"/>
                  <a:pt x="8731" y="726281"/>
                  <a:pt x="9525" y="723900"/>
                </a:cubicBezTo>
                <a:cubicBezTo>
                  <a:pt x="15041" y="679765"/>
                  <a:pt x="9525" y="734529"/>
                  <a:pt x="9525" y="676275"/>
                </a:cubicBezTo>
                <a:cubicBezTo>
                  <a:pt x="9525" y="663550"/>
                  <a:pt x="10574" y="650830"/>
                  <a:pt x="11906" y="638175"/>
                </a:cubicBezTo>
                <a:cubicBezTo>
                  <a:pt x="13011" y="627678"/>
                  <a:pt x="19931" y="628383"/>
                  <a:pt x="23812" y="616744"/>
                </a:cubicBezTo>
                <a:cubicBezTo>
                  <a:pt x="24606" y="614363"/>
                  <a:pt x="25071" y="611845"/>
                  <a:pt x="26194" y="609600"/>
                </a:cubicBezTo>
                <a:cubicBezTo>
                  <a:pt x="27474" y="607040"/>
                  <a:pt x="29794" y="605071"/>
                  <a:pt x="30956" y="602456"/>
                </a:cubicBezTo>
                <a:cubicBezTo>
                  <a:pt x="32995" y="597869"/>
                  <a:pt x="32934" y="592346"/>
                  <a:pt x="35719" y="588169"/>
                </a:cubicBezTo>
                <a:lnTo>
                  <a:pt x="50006" y="566738"/>
                </a:lnTo>
                <a:lnTo>
                  <a:pt x="59531" y="552450"/>
                </a:lnTo>
                <a:lnTo>
                  <a:pt x="64294" y="545306"/>
                </a:lnTo>
                <a:cubicBezTo>
                  <a:pt x="68848" y="531644"/>
                  <a:pt x="63414" y="544398"/>
                  <a:pt x="73819" y="531019"/>
                </a:cubicBezTo>
                <a:cubicBezTo>
                  <a:pt x="77333" y="526501"/>
                  <a:pt x="80169" y="521494"/>
                  <a:pt x="83344" y="516731"/>
                </a:cubicBezTo>
                <a:lnTo>
                  <a:pt x="88106" y="509588"/>
                </a:lnTo>
                <a:cubicBezTo>
                  <a:pt x="88900" y="507207"/>
                  <a:pt x="89268" y="504638"/>
                  <a:pt x="90487" y="502444"/>
                </a:cubicBezTo>
                <a:cubicBezTo>
                  <a:pt x="93267" y="497440"/>
                  <a:pt x="98201" y="493586"/>
                  <a:pt x="100012" y="488156"/>
                </a:cubicBezTo>
                <a:cubicBezTo>
                  <a:pt x="100806" y="485775"/>
                  <a:pt x="101271" y="483258"/>
                  <a:pt x="102394" y="481013"/>
                </a:cubicBezTo>
                <a:cubicBezTo>
                  <a:pt x="103674" y="478453"/>
                  <a:pt x="105994" y="476484"/>
                  <a:pt x="107156" y="473869"/>
                </a:cubicBezTo>
                <a:cubicBezTo>
                  <a:pt x="109195" y="469281"/>
                  <a:pt x="110331" y="464344"/>
                  <a:pt x="111919" y="459581"/>
                </a:cubicBezTo>
                <a:cubicBezTo>
                  <a:pt x="112713" y="457200"/>
                  <a:pt x="112908" y="454526"/>
                  <a:pt x="114300" y="452438"/>
                </a:cubicBezTo>
                <a:cubicBezTo>
                  <a:pt x="117475" y="447675"/>
                  <a:pt x="120391" y="442729"/>
                  <a:pt x="123825" y="438150"/>
                </a:cubicBezTo>
                <a:cubicBezTo>
                  <a:pt x="134399" y="424052"/>
                  <a:pt x="128774" y="431919"/>
                  <a:pt x="140494" y="414338"/>
                </a:cubicBezTo>
                <a:lnTo>
                  <a:pt x="145256" y="407194"/>
                </a:lnTo>
                <a:lnTo>
                  <a:pt x="150019" y="400050"/>
                </a:lnTo>
                <a:lnTo>
                  <a:pt x="159544" y="371475"/>
                </a:lnTo>
                <a:lnTo>
                  <a:pt x="161925" y="364331"/>
                </a:lnTo>
                <a:cubicBezTo>
                  <a:pt x="162719" y="361950"/>
                  <a:pt x="163814" y="359649"/>
                  <a:pt x="164306" y="357188"/>
                </a:cubicBezTo>
                <a:cubicBezTo>
                  <a:pt x="165100" y="353219"/>
                  <a:pt x="165012" y="348966"/>
                  <a:pt x="166687" y="345281"/>
                </a:cubicBezTo>
                <a:cubicBezTo>
                  <a:pt x="169055" y="340070"/>
                  <a:pt x="174402" y="336424"/>
                  <a:pt x="176212" y="330994"/>
                </a:cubicBezTo>
                <a:lnTo>
                  <a:pt x="188119" y="295275"/>
                </a:lnTo>
                <a:lnTo>
                  <a:pt x="190500" y="288131"/>
                </a:lnTo>
                <a:cubicBezTo>
                  <a:pt x="191294" y="285750"/>
                  <a:pt x="192272" y="283423"/>
                  <a:pt x="192881" y="280988"/>
                </a:cubicBezTo>
                <a:cubicBezTo>
                  <a:pt x="193675" y="277813"/>
                  <a:pt x="194363" y="274610"/>
                  <a:pt x="195262" y="271463"/>
                </a:cubicBezTo>
                <a:cubicBezTo>
                  <a:pt x="195952" y="269049"/>
                  <a:pt x="197035" y="266754"/>
                  <a:pt x="197644" y="264319"/>
                </a:cubicBezTo>
                <a:cubicBezTo>
                  <a:pt x="198626" y="260393"/>
                  <a:pt x="199231" y="256382"/>
                  <a:pt x="200025" y="252413"/>
                </a:cubicBezTo>
                <a:cubicBezTo>
                  <a:pt x="200819" y="243682"/>
                  <a:pt x="201382" y="234926"/>
                  <a:pt x="202406" y="226219"/>
                </a:cubicBezTo>
                <a:cubicBezTo>
                  <a:pt x="203578" y="216257"/>
                  <a:pt x="205411" y="209693"/>
                  <a:pt x="207169" y="200025"/>
                </a:cubicBezTo>
                <a:cubicBezTo>
                  <a:pt x="208033" y="195275"/>
                  <a:pt x="208023" y="190318"/>
                  <a:pt x="209550" y="185738"/>
                </a:cubicBezTo>
                <a:cubicBezTo>
                  <a:pt x="210455" y="183023"/>
                  <a:pt x="213032" y="181154"/>
                  <a:pt x="214312" y="178594"/>
                </a:cubicBezTo>
                <a:cubicBezTo>
                  <a:pt x="215435" y="176349"/>
                  <a:pt x="215475" y="173644"/>
                  <a:pt x="216694" y="171450"/>
                </a:cubicBezTo>
                <a:cubicBezTo>
                  <a:pt x="219474" y="166447"/>
                  <a:pt x="223044" y="161925"/>
                  <a:pt x="226219" y="157163"/>
                </a:cubicBezTo>
                <a:cubicBezTo>
                  <a:pt x="227806" y="154782"/>
                  <a:pt x="230076" y="152734"/>
                  <a:pt x="230981" y="150019"/>
                </a:cubicBezTo>
                <a:lnTo>
                  <a:pt x="235744" y="135731"/>
                </a:lnTo>
                <a:cubicBezTo>
                  <a:pt x="238130" y="128573"/>
                  <a:pt x="237759" y="127598"/>
                  <a:pt x="242887" y="121444"/>
                </a:cubicBezTo>
                <a:cubicBezTo>
                  <a:pt x="245043" y="118857"/>
                  <a:pt x="247650" y="116681"/>
                  <a:pt x="250031" y="114300"/>
                </a:cubicBezTo>
                <a:cubicBezTo>
                  <a:pt x="250825" y="111919"/>
                  <a:pt x="251193" y="109350"/>
                  <a:pt x="252412" y="107156"/>
                </a:cubicBezTo>
                <a:cubicBezTo>
                  <a:pt x="255192" y="102153"/>
                  <a:pt x="261937" y="92869"/>
                  <a:pt x="261937" y="92869"/>
                </a:cubicBezTo>
                <a:cubicBezTo>
                  <a:pt x="262731" y="89694"/>
                  <a:pt x="263030" y="86352"/>
                  <a:pt x="264319" y="83344"/>
                </a:cubicBezTo>
                <a:cubicBezTo>
                  <a:pt x="265446" y="80714"/>
                  <a:pt x="267801" y="78760"/>
                  <a:pt x="269081" y="76200"/>
                </a:cubicBezTo>
                <a:cubicBezTo>
                  <a:pt x="270203" y="73955"/>
                  <a:pt x="270339" y="71301"/>
                  <a:pt x="271462" y="69056"/>
                </a:cubicBezTo>
                <a:cubicBezTo>
                  <a:pt x="272742" y="66496"/>
                  <a:pt x="274805" y="64398"/>
                  <a:pt x="276225" y="61913"/>
                </a:cubicBezTo>
                <a:cubicBezTo>
                  <a:pt x="281237" y="53142"/>
                  <a:pt x="282742" y="45870"/>
                  <a:pt x="290512" y="38100"/>
                </a:cubicBezTo>
                <a:cubicBezTo>
                  <a:pt x="292893" y="35719"/>
                  <a:pt x="295500" y="33543"/>
                  <a:pt x="297656" y="30956"/>
                </a:cubicBezTo>
                <a:cubicBezTo>
                  <a:pt x="307578" y="19050"/>
                  <a:pt x="296466" y="27782"/>
                  <a:pt x="309562" y="19050"/>
                </a:cubicBezTo>
                <a:cubicBezTo>
                  <a:pt x="310356" y="16669"/>
                  <a:pt x="310552" y="13995"/>
                  <a:pt x="311944" y="11906"/>
                </a:cubicBezTo>
                <a:cubicBezTo>
                  <a:pt x="313812" y="9104"/>
                  <a:pt x="316706" y="7144"/>
                  <a:pt x="319087" y="4763"/>
                </a:cubicBezTo>
                <a:lnTo>
                  <a:pt x="32385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70" name="Freeform 69"/>
          <p:cNvSpPr/>
          <p:nvPr/>
        </p:nvSpPr>
        <p:spPr>
          <a:xfrm>
            <a:off x="8035162" y="2883209"/>
            <a:ext cx="222358" cy="509587"/>
          </a:xfrm>
          <a:custGeom>
            <a:avLst/>
            <a:gdLst>
              <a:gd name="connsiteX0" fmla="*/ 0 w 219075"/>
              <a:gd name="connsiteY0" fmla="*/ 509587 h 509587"/>
              <a:gd name="connsiteX1" fmla="*/ 4763 w 219075"/>
              <a:gd name="connsiteY1" fmla="*/ 464343 h 509587"/>
              <a:gd name="connsiteX2" fmla="*/ 9525 w 219075"/>
              <a:gd name="connsiteY2" fmla="*/ 438150 h 509587"/>
              <a:gd name="connsiteX3" fmla="*/ 14288 w 219075"/>
              <a:gd name="connsiteY3" fmla="*/ 369093 h 509587"/>
              <a:gd name="connsiteX4" fmla="*/ 16669 w 219075"/>
              <a:gd name="connsiteY4" fmla="*/ 361950 h 509587"/>
              <a:gd name="connsiteX5" fmla="*/ 21431 w 219075"/>
              <a:gd name="connsiteY5" fmla="*/ 354806 h 509587"/>
              <a:gd name="connsiteX6" fmla="*/ 26194 w 219075"/>
              <a:gd name="connsiteY6" fmla="*/ 340518 h 509587"/>
              <a:gd name="connsiteX7" fmla="*/ 33338 w 219075"/>
              <a:gd name="connsiteY7" fmla="*/ 326231 h 509587"/>
              <a:gd name="connsiteX8" fmla="*/ 40481 w 219075"/>
              <a:gd name="connsiteY8" fmla="*/ 321468 h 509587"/>
              <a:gd name="connsiteX9" fmla="*/ 50006 w 219075"/>
              <a:gd name="connsiteY9" fmla="*/ 307181 h 509587"/>
              <a:gd name="connsiteX10" fmla="*/ 54769 w 219075"/>
              <a:gd name="connsiteY10" fmla="*/ 300037 h 509587"/>
              <a:gd name="connsiteX11" fmla="*/ 71438 w 219075"/>
              <a:gd name="connsiteY11" fmla="*/ 288131 h 509587"/>
              <a:gd name="connsiteX12" fmla="*/ 83344 w 219075"/>
              <a:gd name="connsiteY12" fmla="*/ 276225 h 509587"/>
              <a:gd name="connsiteX13" fmla="*/ 104775 w 219075"/>
              <a:gd name="connsiteY13" fmla="*/ 266700 h 509587"/>
              <a:gd name="connsiteX14" fmla="*/ 116681 w 219075"/>
              <a:gd name="connsiteY14" fmla="*/ 252412 h 509587"/>
              <a:gd name="connsiteX15" fmla="*/ 121444 w 219075"/>
              <a:gd name="connsiteY15" fmla="*/ 238125 h 509587"/>
              <a:gd name="connsiteX16" fmla="*/ 128588 w 219075"/>
              <a:gd name="connsiteY16" fmla="*/ 223837 h 509587"/>
              <a:gd name="connsiteX17" fmla="*/ 135731 w 219075"/>
              <a:gd name="connsiteY17" fmla="*/ 190500 h 509587"/>
              <a:gd name="connsiteX18" fmla="*/ 140494 w 219075"/>
              <a:gd name="connsiteY18" fmla="*/ 171450 h 509587"/>
              <a:gd name="connsiteX19" fmla="*/ 142875 w 219075"/>
              <a:gd name="connsiteY19" fmla="*/ 161925 h 509587"/>
              <a:gd name="connsiteX20" fmla="*/ 145256 w 219075"/>
              <a:gd name="connsiteY20" fmla="*/ 154781 h 509587"/>
              <a:gd name="connsiteX21" fmla="*/ 152400 w 219075"/>
              <a:gd name="connsiteY21" fmla="*/ 123825 h 509587"/>
              <a:gd name="connsiteX22" fmla="*/ 161925 w 219075"/>
              <a:gd name="connsiteY22" fmla="*/ 109537 h 509587"/>
              <a:gd name="connsiteX23" fmla="*/ 169069 w 219075"/>
              <a:gd name="connsiteY23" fmla="*/ 95250 h 509587"/>
              <a:gd name="connsiteX24" fmla="*/ 178594 w 219075"/>
              <a:gd name="connsiteY24" fmla="*/ 71437 h 509587"/>
              <a:gd name="connsiteX25" fmla="*/ 188119 w 219075"/>
              <a:gd name="connsiteY25" fmla="*/ 57150 h 509587"/>
              <a:gd name="connsiteX26" fmla="*/ 197644 w 219075"/>
              <a:gd name="connsiteY26" fmla="*/ 40481 h 509587"/>
              <a:gd name="connsiteX27" fmla="*/ 200025 w 219075"/>
              <a:gd name="connsiteY27" fmla="*/ 33337 h 509587"/>
              <a:gd name="connsiteX28" fmla="*/ 207169 w 219075"/>
              <a:gd name="connsiteY28" fmla="*/ 28575 h 509587"/>
              <a:gd name="connsiteX29" fmla="*/ 211931 w 219075"/>
              <a:gd name="connsiteY29" fmla="*/ 14287 h 509587"/>
              <a:gd name="connsiteX30" fmla="*/ 214313 w 219075"/>
              <a:gd name="connsiteY30" fmla="*/ 7143 h 509587"/>
              <a:gd name="connsiteX31" fmla="*/ 219075 w 219075"/>
              <a:gd name="connsiteY31"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075" h="509587">
                <a:moveTo>
                  <a:pt x="0" y="509587"/>
                </a:moveTo>
                <a:cubicBezTo>
                  <a:pt x="5183" y="483671"/>
                  <a:pt x="394" y="510211"/>
                  <a:pt x="4763" y="464343"/>
                </a:cubicBezTo>
                <a:cubicBezTo>
                  <a:pt x="6076" y="450560"/>
                  <a:pt x="6676" y="449549"/>
                  <a:pt x="9525" y="438150"/>
                </a:cubicBezTo>
                <a:cubicBezTo>
                  <a:pt x="10634" y="411532"/>
                  <a:pt x="8472" y="392356"/>
                  <a:pt x="14288" y="369093"/>
                </a:cubicBezTo>
                <a:cubicBezTo>
                  <a:pt x="14897" y="366658"/>
                  <a:pt x="15547" y="364195"/>
                  <a:pt x="16669" y="361950"/>
                </a:cubicBezTo>
                <a:cubicBezTo>
                  <a:pt x="17949" y="359390"/>
                  <a:pt x="20269" y="357421"/>
                  <a:pt x="21431" y="354806"/>
                </a:cubicBezTo>
                <a:cubicBezTo>
                  <a:pt x="23470" y="350218"/>
                  <a:pt x="24606" y="345281"/>
                  <a:pt x="26194" y="340518"/>
                </a:cubicBezTo>
                <a:cubicBezTo>
                  <a:pt x="28131" y="334707"/>
                  <a:pt x="28721" y="330848"/>
                  <a:pt x="33338" y="326231"/>
                </a:cubicBezTo>
                <a:cubicBezTo>
                  <a:pt x="35362" y="324207"/>
                  <a:pt x="38100" y="323056"/>
                  <a:pt x="40481" y="321468"/>
                </a:cubicBezTo>
                <a:lnTo>
                  <a:pt x="50006" y="307181"/>
                </a:lnTo>
                <a:cubicBezTo>
                  <a:pt x="51594" y="304800"/>
                  <a:pt x="52479" y="301754"/>
                  <a:pt x="54769" y="300037"/>
                </a:cubicBezTo>
                <a:cubicBezTo>
                  <a:pt x="66583" y="291176"/>
                  <a:pt x="60992" y="295094"/>
                  <a:pt x="71438" y="288131"/>
                </a:cubicBezTo>
                <a:cubicBezTo>
                  <a:pt x="75783" y="281612"/>
                  <a:pt x="75823" y="279568"/>
                  <a:pt x="83344" y="276225"/>
                </a:cubicBezTo>
                <a:cubicBezTo>
                  <a:pt x="96688" y="270294"/>
                  <a:pt x="95539" y="274396"/>
                  <a:pt x="104775" y="266700"/>
                </a:cubicBezTo>
                <a:cubicBezTo>
                  <a:pt x="108735" y="263400"/>
                  <a:pt x="114477" y="257372"/>
                  <a:pt x="116681" y="252412"/>
                </a:cubicBezTo>
                <a:cubicBezTo>
                  <a:pt x="118720" y="247825"/>
                  <a:pt x="118660" y="242302"/>
                  <a:pt x="121444" y="238125"/>
                </a:cubicBezTo>
                <a:cubicBezTo>
                  <a:pt x="127598" y="228892"/>
                  <a:pt x="125301" y="233696"/>
                  <a:pt x="128588" y="223837"/>
                </a:cubicBezTo>
                <a:cubicBezTo>
                  <a:pt x="133752" y="182520"/>
                  <a:pt x="127251" y="224418"/>
                  <a:pt x="135731" y="190500"/>
                </a:cubicBezTo>
                <a:lnTo>
                  <a:pt x="140494" y="171450"/>
                </a:lnTo>
                <a:cubicBezTo>
                  <a:pt x="141288" y="168275"/>
                  <a:pt x="141840" y="165030"/>
                  <a:pt x="142875" y="161925"/>
                </a:cubicBezTo>
                <a:lnTo>
                  <a:pt x="145256" y="154781"/>
                </a:lnTo>
                <a:cubicBezTo>
                  <a:pt x="146354" y="147099"/>
                  <a:pt x="147647" y="130955"/>
                  <a:pt x="152400" y="123825"/>
                </a:cubicBezTo>
                <a:cubicBezTo>
                  <a:pt x="155575" y="119062"/>
                  <a:pt x="160115" y="114967"/>
                  <a:pt x="161925" y="109537"/>
                </a:cubicBezTo>
                <a:cubicBezTo>
                  <a:pt x="165211" y="99678"/>
                  <a:pt x="162913" y="104481"/>
                  <a:pt x="169069" y="95250"/>
                </a:cubicBezTo>
                <a:cubicBezTo>
                  <a:pt x="172477" y="85023"/>
                  <a:pt x="173336" y="80199"/>
                  <a:pt x="178594" y="71437"/>
                </a:cubicBezTo>
                <a:cubicBezTo>
                  <a:pt x="181539" y="66529"/>
                  <a:pt x="185560" y="62270"/>
                  <a:pt x="188119" y="57150"/>
                </a:cubicBezTo>
                <a:cubicBezTo>
                  <a:pt x="194161" y="45065"/>
                  <a:pt x="190912" y="50578"/>
                  <a:pt x="197644" y="40481"/>
                </a:cubicBezTo>
                <a:cubicBezTo>
                  <a:pt x="198438" y="38100"/>
                  <a:pt x="198457" y="35297"/>
                  <a:pt x="200025" y="33337"/>
                </a:cubicBezTo>
                <a:cubicBezTo>
                  <a:pt x="201813" y="31102"/>
                  <a:pt x="205652" y="31002"/>
                  <a:pt x="207169" y="28575"/>
                </a:cubicBezTo>
                <a:cubicBezTo>
                  <a:pt x="209830" y="24318"/>
                  <a:pt x="210343" y="19050"/>
                  <a:pt x="211931" y="14287"/>
                </a:cubicBezTo>
                <a:cubicBezTo>
                  <a:pt x="212725" y="11906"/>
                  <a:pt x="212921" y="9232"/>
                  <a:pt x="214313" y="7143"/>
                </a:cubicBezTo>
                <a:lnTo>
                  <a:pt x="21907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43" name="Rectangle 42"/>
          <p:cNvSpPr/>
          <p:nvPr/>
        </p:nvSpPr>
        <p:spPr>
          <a:xfrm>
            <a:off x="633154" y="4680472"/>
            <a:ext cx="5822822" cy="646331"/>
          </a:xfrm>
          <a:prstGeom prst="rect">
            <a:avLst/>
          </a:prstGeom>
        </p:spPr>
        <p:txBody>
          <a:bodyPr wrap="square">
            <a:spAutoFit/>
          </a:bodyPr>
          <a:lstStyle/>
          <a:p>
            <a:pPr marL="285750" indent="-285750">
              <a:buFont typeface="Arial" panose="020B0604020202020204" pitchFamily="34" charset="0"/>
              <a:buChar char="•"/>
            </a:pPr>
            <a:r>
              <a:rPr lang="en-US" dirty="0" smtClean="0"/>
              <a:t>Followed south through Mt. Cube and Mascoma 15’</a:t>
            </a:r>
          </a:p>
          <a:p>
            <a:r>
              <a:rPr lang="en-US" dirty="0"/>
              <a:t> </a:t>
            </a:r>
            <a:r>
              <a:rPr lang="en-US" dirty="0" smtClean="0"/>
              <a:t>         Quads (Hadley, 1938 and Chapman, 1939)</a:t>
            </a:r>
            <a:endParaRPr lang="en-US" dirty="0"/>
          </a:p>
        </p:txBody>
      </p:sp>
      <p:sp>
        <p:nvSpPr>
          <p:cNvPr id="28" name="TextBox 27"/>
          <p:cNvSpPr txBox="1"/>
          <p:nvPr/>
        </p:nvSpPr>
        <p:spPr>
          <a:xfrm>
            <a:off x="626338" y="2607943"/>
            <a:ext cx="582392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Younger than the domes, older than the Mesozoic faults.</a:t>
            </a:r>
            <a:endParaRPr lang="en-US" dirty="0"/>
          </a:p>
        </p:txBody>
      </p:sp>
    </p:spTree>
    <p:extLst>
      <p:ext uri="{BB962C8B-B14F-4D97-AF65-F5344CB8AC3E}">
        <p14:creationId xmlns:p14="http://schemas.microsoft.com/office/powerpoint/2010/main" val="171993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 grpId="0"/>
      <p:bldP spid="69" grpId="0" animBg="1"/>
      <p:bldP spid="70" grpId="0" animBg="1"/>
      <p:bldP spid="43"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31958" y="-143899"/>
            <a:ext cx="3692842" cy="70104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980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4610100" y="5593556"/>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6872665" y="-22834"/>
            <a:ext cx="3690921" cy="6858000"/>
            <a:chOff x="4260170" y="-22834"/>
            <a:chExt cx="3636417" cy="6858000"/>
          </a:xfrm>
        </p:grpSpPr>
        <p:grpSp>
          <p:nvGrpSpPr>
            <p:cNvPr id="135" name="Group 134"/>
            <p:cNvGrpSpPr/>
            <p:nvPr/>
          </p:nvGrpSpPr>
          <p:grpSpPr>
            <a:xfrm>
              <a:off x="4260170" y="-22834"/>
              <a:ext cx="3636417" cy="6858000"/>
              <a:chOff x="4260170" y="-22834"/>
              <a:chExt cx="3636417" cy="6858000"/>
            </a:xfrm>
          </p:grpSpPr>
          <p:grpSp>
            <p:nvGrpSpPr>
              <p:cNvPr id="133" name="Group 132"/>
              <p:cNvGrpSpPr/>
              <p:nvPr/>
            </p:nvGrpSpPr>
            <p:grpSpPr>
              <a:xfrm>
                <a:off x="4260170" y="-22834"/>
                <a:ext cx="3636417" cy="6858000"/>
                <a:chOff x="4260170" y="-22834"/>
                <a:chExt cx="3636417" cy="6858000"/>
              </a:xfrm>
            </p:grpSpPr>
            <p:grpSp>
              <p:nvGrpSpPr>
                <p:cNvPr id="128" name="Group 127"/>
                <p:cNvGrpSpPr/>
                <p:nvPr/>
              </p:nvGrpSpPr>
              <p:grpSpPr>
                <a:xfrm>
                  <a:off x="4260170" y="-22834"/>
                  <a:ext cx="3636417" cy="6858000"/>
                  <a:chOff x="4260170" y="-22834"/>
                  <a:chExt cx="3636417" cy="6858000"/>
                </a:xfrm>
              </p:grpSpPr>
              <p:grpSp>
                <p:nvGrpSpPr>
                  <p:cNvPr id="120" name="Group 119"/>
                  <p:cNvGrpSpPr/>
                  <p:nvPr/>
                </p:nvGrpSpPr>
                <p:grpSpPr>
                  <a:xfrm>
                    <a:off x="4260170" y="-22834"/>
                    <a:ext cx="3636417" cy="6858000"/>
                    <a:chOff x="4258741" y="-22834"/>
                    <a:chExt cx="3636417" cy="6858000"/>
                  </a:xfrm>
                </p:grpSpPr>
                <p:grpSp>
                  <p:nvGrpSpPr>
                    <p:cNvPr id="116" name="Group 115"/>
                    <p:cNvGrpSpPr/>
                    <p:nvPr/>
                  </p:nvGrpSpPr>
                  <p:grpSpPr>
                    <a:xfrm>
                      <a:off x="4258741" y="-22834"/>
                      <a:ext cx="3636417" cy="6858000"/>
                      <a:chOff x="4258741" y="-22834"/>
                      <a:chExt cx="3636417" cy="6858000"/>
                    </a:xfrm>
                  </p:grpSpPr>
                  <p:grpSp>
                    <p:nvGrpSpPr>
                      <p:cNvPr id="110" name="Group 109"/>
                      <p:cNvGrpSpPr/>
                      <p:nvPr/>
                    </p:nvGrpSpPr>
                    <p:grpSpPr>
                      <a:xfrm>
                        <a:off x="4258741" y="-22834"/>
                        <a:ext cx="3636417" cy="6858000"/>
                        <a:chOff x="4258741" y="-22834"/>
                        <a:chExt cx="3636417" cy="6858000"/>
                      </a:xfrm>
                    </p:grpSpPr>
                    <p:grpSp>
                      <p:nvGrpSpPr>
                        <p:cNvPr id="74" name="Group 73"/>
                        <p:cNvGrpSpPr/>
                        <p:nvPr/>
                      </p:nvGrpSpPr>
                      <p:grpSpPr>
                        <a:xfrm>
                          <a:off x="4258741" y="-22834"/>
                          <a:ext cx="3636417" cy="6858000"/>
                          <a:chOff x="4258741" y="-22834"/>
                          <a:chExt cx="3636417" cy="6858000"/>
                        </a:xfrm>
                      </p:grpSpPr>
                      <p:grpSp>
                        <p:nvGrpSpPr>
                          <p:cNvPr id="22" name="Group 21"/>
                          <p:cNvGrpSpPr/>
                          <p:nvPr/>
                        </p:nvGrpSpPr>
                        <p:grpSpPr>
                          <a:xfrm>
                            <a:off x="4258741" y="-22834"/>
                            <a:ext cx="3636417" cy="6858000"/>
                            <a:chOff x="4258741" y="-22834"/>
                            <a:chExt cx="3636417" cy="6858000"/>
                          </a:xfrm>
                        </p:grpSpPr>
                        <p:grpSp>
                          <p:nvGrpSpPr>
                            <p:cNvPr id="20" name="Group 19"/>
                            <p:cNvGrpSpPr/>
                            <p:nvPr/>
                          </p:nvGrpSpPr>
                          <p:grpSpPr>
                            <a:xfrm>
                              <a:off x="4258741" y="-22834"/>
                              <a:ext cx="3636417" cy="6858000"/>
                              <a:chOff x="4258741" y="-22834"/>
                              <a:chExt cx="3636417" cy="6858000"/>
                            </a:xfrm>
                          </p:grpSpPr>
                          <p:grpSp>
                            <p:nvGrpSpPr>
                              <p:cNvPr id="19" name="Group 18"/>
                              <p:cNvGrpSpPr/>
                              <p:nvPr/>
                            </p:nvGrpSpPr>
                            <p:grpSpPr>
                              <a:xfrm>
                                <a:off x="4258741" y="-22834"/>
                                <a:ext cx="3636417" cy="6858000"/>
                                <a:chOff x="4258741" y="-22834"/>
                                <a:chExt cx="3636417" cy="6858000"/>
                              </a:xfrm>
                            </p:grpSpPr>
                            <p:grpSp>
                              <p:nvGrpSpPr>
                                <p:cNvPr id="30" name="Group 29"/>
                                <p:cNvGrpSpPr/>
                                <p:nvPr/>
                              </p:nvGrpSpPr>
                              <p:grpSpPr>
                                <a:xfrm>
                                  <a:off x="4258741" y="-22834"/>
                                  <a:ext cx="3636417" cy="6858000"/>
                                  <a:chOff x="4258741" y="-22834"/>
                                  <a:chExt cx="3636417" cy="6858000"/>
                                </a:xfrm>
                              </p:grpSpPr>
                              <p:grpSp>
                                <p:nvGrpSpPr>
                                  <p:cNvPr id="25" name="Group 24"/>
                                  <p:cNvGrpSpPr/>
                                  <p:nvPr/>
                                </p:nvGrpSpPr>
                                <p:grpSpPr>
                                  <a:xfrm>
                                    <a:off x="4258741" y="-22834"/>
                                    <a:ext cx="3636417" cy="6858000"/>
                                    <a:chOff x="4258741" y="-22834"/>
                                    <a:chExt cx="3636417" cy="6858000"/>
                                  </a:xfrm>
                                </p:grpSpPr>
                                <p:grpSp>
                                  <p:nvGrpSpPr>
                                    <p:cNvPr id="15" name="Group 14"/>
                                    <p:cNvGrpSpPr/>
                                    <p:nvPr/>
                                  </p:nvGrpSpPr>
                                  <p:grpSpPr>
                                    <a:xfrm>
                                      <a:off x="4258741" y="-22834"/>
                                      <a:ext cx="3636417" cy="6858000"/>
                                      <a:chOff x="4277791" y="-8546"/>
                                      <a:chExt cx="3636417" cy="6858000"/>
                                    </a:xfrm>
                                  </p:grpSpPr>
                                  <p:grpSp>
                                    <p:nvGrpSpPr>
                                      <p:cNvPr id="13" name="Group 12"/>
                                      <p:cNvGrpSpPr/>
                                      <p:nvPr/>
                                    </p:nvGrpSpPr>
                                    <p:grpSpPr>
                                      <a:xfrm>
                                        <a:off x="4277791" y="-8546"/>
                                        <a:ext cx="3636417" cy="6858000"/>
                                        <a:chOff x="4277791" y="-8546"/>
                                        <a:chExt cx="3636417" cy="6858000"/>
                                      </a:xfrm>
                                    </p:grpSpPr>
                                    <p:grpSp>
                                      <p:nvGrpSpPr>
                                        <p:cNvPr id="8" name="Group 7"/>
                                        <p:cNvGrpSpPr/>
                                        <p:nvPr/>
                                      </p:nvGrpSpPr>
                                      <p:grpSpPr>
                                        <a:xfrm>
                                          <a:off x="4277791" y="-8546"/>
                                          <a:ext cx="3636417" cy="6858000"/>
                                          <a:chOff x="4277791" y="-8546"/>
                                          <a:chExt cx="3636417" cy="6858000"/>
                                        </a:xfrm>
                                      </p:grpSpPr>
                                      <p:grpSp>
                                        <p:nvGrpSpPr>
                                          <p:cNvPr id="6" name="Group 5"/>
                                          <p:cNvGrpSpPr/>
                                          <p:nvPr/>
                                        </p:nvGrpSpPr>
                                        <p:grpSpPr>
                                          <a:xfrm>
                                            <a:off x="4277791" y="-8546"/>
                                            <a:ext cx="3636417" cy="6858000"/>
                                            <a:chOff x="4277791" y="-8546"/>
                                            <a:chExt cx="3636417" cy="6858000"/>
                                          </a:xfrm>
                                        </p:grpSpPr>
                                        <p:grpSp>
                                          <p:nvGrpSpPr>
                                            <p:cNvPr id="4" name="Group 3"/>
                                            <p:cNvGrpSpPr/>
                                            <p:nvPr/>
                                          </p:nvGrpSpPr>
                                          <p:grpSpPr>
                                            <a:xfrm>
                                              <a:off x="4277791" y="-8546"/>
                                              <a:ext cx="3636417" cy="6858000"/>
                                              <a:chOff x="4277791" y="-8546"/>
                                              <a:chExt cx="363641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91" y="-8546"/>
                                                <a:ext cx="3636417" cy="6858000"/>
                                              </a:xfrm>
                                              <a:prstGeom prst="rect">
                                                <a:avLst/>
                                              </a:prstGeom>
                                              <a:ln w="28575">
                                                <a:solidFill>
                                                  <a:schemeClr val="bg1"/>
                                                </a:solidFill>
                                              </a:ln>
                                            </p:spPr>
                                          </p:pic>
                                          <p:sp>
                                            <p:nvSpPr>
                                              <p:cNvPr id="3" name="Rectangle 2"/>
                                              <p:cNvSpPr/>
                                              <p:nvPr/>
                                            </p:nvSpPr>
                                            <p:spPr>
                                              <a:xfrm>
                                                <a:off x="4409630" y="3085032"/>
                                                <a:ext cx="666572" cy="29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907756" y="3348038"/>
                                              <a:ext cx="311944" cy="207168"/>
                                            </a:xfrm>
                                            <a:custGeom>
                                              <a:avLst/>
                                              <a:gdLst>
                                                <a:gd name="connsiteX0" fmla="*/ 21432 w 311944"/>
                                                <a:gd name="connsiteY0" fmla="*/ 0 h 207168"/>
                                                <a:gd name="connsiteX1" fmla="*/ 21432 w 311944"/>
                                                <a:gd name="connsiteY1" fmla="*/ 0 h 207168"/>
                                                <a:gd name="connsiteX2" fmla="*/ 71438 w 311944"/>
                                                <a:gd name="connsiteY2" fmla="*/ 4762 h 207168"/>
                                                <a:gd name="connsiteX3" fmla="*/ 76200 w 311944"/>
                                                <a:gd name="connsiteY3" fmla="*/ 11906 h 207168"/>
                                                <a:gd name="connsiteX4" fmla="*/ 83344 w 311944"/>
                                                <a:gd name="connsiteY4" fmla="*/ 14287 h 207168"/>
                                                <a:gd name="connsiteX5" fmla="*/ 100013 w 311944"/>
                                                <a:gd name="connsiteY5" fmla="*/ 16668 h 207168"/>
                                                <a:gd name="connsiteX6" fmla="*/ 119063 w 311944"/>
                                                <a:gd name="connsiteY6" fmla="*/ 28575 h 207168"/>
                                                <a:gd name="connsiteX7" fmla="*/ 126207 w 311944"/>
                                                <a:gd name="connsiteY7" fmla="*/ 33337 h 207168"/>
                                                <a:gd name="connsiteX8" fmla="*/ 133350 w 311944"/>
                                                <a:gd name="connsiteY8" fmla="*/ 40481 h 207168"/>
                                                <a:gd name="connsiteX9" fmla="*/ 142875 w 311944"/>
                                                <a:gd name="connsiteY9" fmla="*/ 42862 h 207168"/>
                                                <a:gd name="connsiteX10" fmla="*/ 157163 w 311944"/>
                                                <a:gd name="connsiteY10" fmla="*/ 54768 h 207168"/>
                                                <a:gd name="connsiteX11" fmla="*/ 178594 w 311944"/>
                                                <a:gd name="connsiteY11" fmla="*/ 66675 h 207168"/>
                                                <a:gd name="connsiteX12" fmla="*/ 192882 w 311944"/>
                                                <a:gd name="connsiteY12" fmla="*/ 78581 h 207168"/>
                                                <a:gd name="connsiteX13" fmla="*/ 200025 w 311944"/>
                                                <a:gd name="connsiteY13" fmla="*/ 85725 h 207168"/>
                                                <a:gd name="connsiteX14" fmla="*/ 207169 w 311944"/>
                                                <a:gd name="connsiteY14" fmla="*/ 88106 h 207168"/>
                                                <a:gd name="connsiteX15" fmla="*/ 228600 w 311944"/>
                                                <a:gd name="connsiteY15" fmla="*/ 100012 h 207168"/>
                                                <a:gd name="connsiteX16" fmla="*/ 238125 w 311944"/>
                                                <a:gd name="connsiteY16" fmla="*/ 107156 h 207168"/>
                                                <a:gd name="connsiteX17" fmla="*/ 252413 w 311944"/>
                                                <a:gd name="connsiteY17" fmla="*/ 111918 h 207168"/>
                                                <a:gd name="connsiteX18" fmla="*/ 266700 w 311944"/>
                                                <a:gd name="connsiteY18" fmla="*/ 121443 h 207168"/>
                                                <a:gd name="connsiteX19" fmla="*/ 273844 w 311944"/>
                                                <a:gd name="connsiteY19" fmla="*/ 126206 h 207168"/>
                                                <a:gd name="connsiteX20" fmla="*/ 280988 w 311944"/>
                                                <a:gd name="connsiteY20" fmla="*/ 133350 h 207168"/>
                                                <a:gd name="connsiteX21" fmla="*/ 288132 w 311944"/>
                                                <a:gd name="connsiteY21" fmla="*/ 138112 h 207168"/>
                                                <a:gd name="connsiteX22" fmla="*/ 302419 w 311944"/>
                                                <a:gd name="connsiteY22" fmla="*/ 152400 h 207168"/>
                                                <a:gd name="connsiteX23" fmla="*/ 309563 w 311944"/>
                                                <a:gd name="connsiteY23" fmla="*/ 166687 h 207168"/>
                                                <a:gd name="connsiteX24" fmla="*/ 311944 w 311944"/>
                                                <a:gd name="connsiteY24" fmla="*/ 173831 h 207168"/>
                                                <a:gd name="connsiteX25" fmla="*/ 304800 w 311944"/>
                                                <a:gd name="connsiteY25" fmla="*/ 188118 h 207168"/>
                                                <a:gd name="connsiteX26" fmla="*/ 280988 w 311944"/>
                                                <a:gd name="connsiteY26" fmla="*/ 202406 h 207168"/>
                                                <a:gd name="connsiteX27" fmla="*/ 273844 w 311944"/>
                                                <a:gd name="connsiteY27" fmla="*/ 207168 h 207168"/>
                                                <a:gd name="connsiteX28" fmla="*/ 207169 w 311944"/>
                                                <a:gd name="connsiteY28" fmla="*/ 204787 h 207168"/>
                                                <a:gd name="connsiteX29" fmla="*/ 192882 w 311944"/>
                                                <a:gd name="connsiteY29" fmla="*/ 200025 h 207168"/>
                                                <a:gd name="connsiteX30" fmla="*/ 176213 w 311944"/>
                                                <a:gd name="connsiteY30" fmla="*/ 195262 h 207168"/>
                                                <a:gd name="connsiteX31" fmla="*/ 166688 w 311944"/>
                                                <a:gd name="connsiteY31" fmla="*/ 192881 h 207168"/>
                                                <a:gd name="connsiteX32" fmla="*/ 150019 w 311944"/>
                                                <a:gd name="connsiteY32" fmla="*/ 188118 h 207168"/>
                                                <a:gd name="connsiteX33" fmla="*/ 142875 w 311944"/>
                                                <a:gd name="connsiteY33" fmla="*/ 180975 h 207168"/>
                                                <a:gd name="connsiteX34" fmla="*/ 135732 w 311944"/>
                                                <a:gd name="connsiteY34" fmla="*/ 176212 h 207168"/>
                                                <a:gd name="connsiteX35" fmla="*/ 123825 w 311944"/>
                                                <a:gd name="connsiteY35" fmla="*/ 164306 h 207168"/>
                                                <a:gd name="connsiteX36" fmla="*/ 121444 w 311944"/>
                                                <a:gd name="connsiteY36" fmla="*/ 154781 h 207168"/>
                                                <a:gd name="connsiteX37" fmla="*/ 114300 w 311944"/>
                                                <a:gd name="connsiteY37" fmla="*/ 147637 h 207168"/>
                                                <a:gd name="connsiteX38" fmla="*/ 109538 w 311944"/>
                                                <a:gd name="connsiteY38" fmla="*/ 140493 h 207168"/>
                                                <a:gd name="connsiteX39" fmla="*/ 92869 w 311944"/>
                                                <a:gd name="connsiteY39" fmla="*/ 123825 h 207168"/>
                                                <a:gd name="connsiteX40" fmla="*/ 66675 w 311944"/>
                                                <a:gd name="connsiteY40" fmla="*/ 92868 h 207168"/>
                                                <a:gd name="connsiteX41" fmla="*/ 47625 w 311944"/>
                                                <a:gd name="connsiteY41" fmla="*/ 78581 h 207168"/>
                                                <a:gd name="connsiteX42" fmla="*/ 40482 w 311944"/>
                                                <a:gd name="connsiteY42" fmla="*/ 76200 h 207168"/>
                                                <a:gd name="connsiteX43" fmla="*/ 19050 w 311944"/>
                                                <a:gd name="connsiteY43" fmla="*/ 69056 h 207168"/>
                                                <a:gd name="connsiteX44" fmla="*/ 7144 w 311944"/>
                                                <a:gd name="connsiteY44" fmla="*/ 54768 h 207168"/>
                                                <a:gd name="connsiteX45" fmla="*/ 4763 w 311944"/>
                                                <a:gd name="connsiteY45" fmla="*/ 45243 h 207168"/>
                                                <a:gd name="connsiteX46" fmla="*/ 0 w 311944"/>
                                                <a:gd name="connsiteY46" fmla="*/ 30956 h 207168"/>
                                                <a:gd name="connsiteX47" fmla="*/ 2382 w 311944"/>
                                                <a:gd name="connsiteY47" fmla="*/ 19050 h 207168"/>
                                                <a:gd name="connsiteX48" fmla="*/ 9525 w 311944"/>
                                                <a:gd name="connsiteY48" fmla="*/ 14287 h 207168"/>
                                                <a:gd name="connsiteX49" fmla="*/ 21432 w 311944"/>
                                                <a:gd name="connsiteY49" fmla="*/ 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1944" h="207168">
                                                  <a:moveTo>
                                                    <a:pt x="21432" y="0"/>
                                                  </a:moveTo>
                                                  <a:lnTo>
                                                    <a:pt x="21432" y="0"/>
                                                  </a:lnTo>
                                                  <a:cubicBezTo>
                                                    <a:pt x="38101" y="1587"/>
                                                    <a:pt x="55076" y="1205"/>
                                                    <a:pt x="71438" y="4762"/>
                                                  </a:cubicBezTo>
                                                  <a:cubicBezTo>
                                                    <a:pt x="74235" y="5370"/>
                                                    <a:pt x="73965" y="10118"/>
                                                    <a:pt x="76200" y="11906"/>
                                                  </a:cubicBezTo>
                                                  <a:cubicBezTo>
                                                    <a:pt x="78160" y="13474"/>
                                                    <a:pt x="80883" y="13795"/>
                                                    <a:pt x="83344" y="14287"/>
                                                  </a:cubicBezTo>
                                                  <a:cubicBezTo>
                                                    <a:pt x="88848" y="15388"/>
                                                    <a:pt x="94457" y="15874"/>
                                                    <a:pt x="100013" y="16668"/>
                                                  </a:cubicBezTo>
                                                  <a:cubicBezTo>
                                                    <a:pt x="118219" y="30323"/>
                                                    <a:pt x="100764" y="18119"/>
                                                    <a:pt x="119063" y="28575"/>
                                                  </a:cubicBezTo>
                                                  <a:cubicBezTo>
                                                    <a:pt x="121548" y="29995"/>
                                                    <a:pt x="124008" y="31505"/>
                                                    <a:pt x="126207" y="33337"/>
                                                  </a:cubicBezTo>
                                                  <a:cubicBezTo>
                                                    <a:pt x="128794" y="35493"/>
                                                    <a:pt x="130426" y="38810"/>
                                                    <a:pt x="133350" y="40481"/>
                                                  </a:cubicBezTo>
                                                  <a:cubicBezTo>
                                                    <a:pt x="136191" y="42105"/>
                                                    <a:pt x="139700" y="42068"/>
                                                    <a:pt x="142875" y="42862"/>
                                                  </a:cubicBezTo>
                                                  <a:cubicBezTo>
                                                    <a:pt x="168407" y="59884"/>
                                                    <a:pt x="129657" y="33375"/>
                                                    <a:pt x="157163" y="54768"/>
                                                  </a:cubicBezTo>
                                                  <a:cubicBezTo>
                                                    <a:pt x="169445" y="64321"/>
                                                    <a:pt x="167815" y="63081"/>
                                                    <a:pt x="178594" y="66675"/>
                                                  </a:cubicBezTo>
                                                  <a:cubicBezTo>
                                                    <a:pt x="199482" y="87560"/>
                                                    <a:pt x="172975" y="61990"/>
                                                    <a:pt x="192882" y="78581"/>
                                                  </a:cubicBezTo>
                                                  <a:cubicBezTo>
                                                    <a:pt x="195469" y="80737"/>
                                                    <a:pt x="197223" y="83857"/>
                                                    <a:pt x="200025" y="85725"/>
                                                  </a:cubicBezTo>
                                                  <a:cubicBezTo>
                                                    <a:pt x="202114" y="87117"/>
                                                    <a:pt x="204975" y="86887"/>
                                                    <a:pt x="207169" y="88106"/>
                                                  </a:cubicBezTo>
                                                  <a:cubicBezTo>
                                                    <a:pt x="231735" y="101753"/>
                                                    <a:pt x="212436" y="94624"/>
                                                    <a:pt x="228600" y="100012"/>
                                                  </a:cubicBezTo>
                                                  <a:cubicBezTo>
                                                    <a:pt x="231775" y="102393"/>
                                                    <a:pt x="234575" y="105381"/>
                                                    <a:pt x="238125" y="107156"/>
                                                  </a:cubicBezTo>
                                                  <a:cubicBezTo>
                                                    <a:pt x="242615" y="109401"/>
                                                    <a:pt x="252413" y="111918"/>
                                                    <a:pt x="252413" y="111918"/>
                                                  </a:cubicBezTo>
                                                  <a:lnTo>
                                                    <a:pt x="266700" y="121443"/>
                                                  </a:lnTo>
                                                  <a:cubicBezTo>
                                                    <a:pt x="269081" y="123031"/>
                                                    <a:pt x="271820" y="124182"/>
                                                    <a:pt x="273844" y="126206"/>
                                                  </a:cubicBezTo>
                                                  <a:cubicBezTo>
                                                    <a:pt x="276225" y="128587"/>
                                                    <a:pt x="278401" y="131194"/>
                                                    <a:pt x="280988" y="133350"/>
                                                  </a:cubicBezTo>
                                                  <a:cubicBezTo>
                                                    <a:pt x="283187" y="135182"/>
                                                    <a:pt x="285993" y="136211"/>
                                                    <a:pt x="288132" y="138112"/>
                                                  </a:cubicBezTo>
                                                  <a:cubicBezTo>
                                                    <a:pt x="293166" y="142587"/>
                                                    <a:pt x="302419" y="152400"/>
                                                    <a:pt x="302419" y="152400"/>
                                                  </a:cubicBezTo>
                                                  <a:cubicBezTo>
                                                    <a:pt x="308404" y="170356"/>
                                                    <a:pt x="300329" y="148220"/>
                                                    <a:pt x="309563" y="166687"/>
                                                  </a:cubicBezTo>
                                                  <a:cubicBezTo>
                                                    <a:pt x="310686" y="168932"/>
                                                    <a:pt x="311150" y="171450"/>
                                                    <a:pt x="311944" y="173831"/>
                                                  </a:cubicBezTo>
                                                  <a:cubicBezTo>
                                                    <a:pt x="310245" y="178929"/>
                                                    <a:pt x="309146" y="184315"/>
                                                    <a:pt x="304800" y="188118"/>
                                                  </a:cubicBezTo>
                                                  <a:cubicBezTo>
                                                    <a:pt x="293837" y="197710"/>
                                                    <a:pt x="291739" y="196263"/>
                                                    <a:pt x="280988" y="202406"/>
                                                  </a:cubicBezTo>
                                                  <a:cubicBezTo>
                                                    <a:pt x="278503" y="203826"/>
                                                    <a:pt x="276225" y="205581"/>
                                                    <a:pt x="273844" y="207168"/>
                                                  </a:cubicBezTo>
                                                  <a:cubicBezTo>
                                                    <a:pt x="251619" y="206374"/>
                                                    <a:pt x="229322" y="206741"/>
                                                    <a:pt x="207169" y="204787"/>
                                                  </a:cubicBezTo>
                                                  <a:cubicBezTo>
                                                    <a:pt x="202169" y="204346"/>
                                                    <a:pt x="197752" y="201243"/>
                                                    <a:pt x="192882" y="200025"/>
                                                  </a:cubicBezTo>
                                                  <a:cubicBezTo>
                                                    <a:pt x="163053" y="192565"/>
                                                    <a:pt x="200167" y="202105"/>
                                                    <a:pt x="176213" y="195262"/>
                                                  </a:cubicBezTo>
                                                  <a:cubicBezTo>
                                                    <a:pt x="173066" y="194363"/>
                                                    <a:pt x="169835" y="193780"/>
                                                    <a:pt x="166688" y="192881"/>
                                                  </a:cubicBezTo>
                                                  <a:cubicBezTo>
                                                    <a:pt x="142734" y="186038"/>
                                                    <a:pt x="179848" y="195578"/>
                                                    <a:pt x="150019" y="188118"/>
                                                  </a:cubicBezTo>
                                                  <a:cubicBezTo>
                                                    <a:pt x="147638" y="185737"/>
                                                    <a:pt x="145462" y="183131"/>
                                                    <a:pt x="142875" y="180975"/>
                                                  </a:cubicBezTo>
                                                  <a:cubicBezTo>
                                                    <a:pt x="140677" y="179143"/>
                                                    <a:pt x="137756" y="178236"/>
                                                    <a:pt x="135732" y="176212"/>
                                                  </a:cubicBezTo>
                                                  <a:cubicBezTo>
                                                    <a:pt x="119864" y="160343"/>
                                                    <a:pt x="142867" y="176999"/>
                                                    <a:pt x="123825" y="164306"/>
                                                  </a:cubicBezTo>
                                                  <a:cubicBezTo>
                                                    <a:pt x="123031" y="161131"/>
                                                    <a:pt x="123068" y="157623"/>
                                                    <a:pt x="121444" y="154781"/>
                                                  </a:cubicBezTo>
                                                  <a:cubicBezTo>
                                                    <a:pt x="119773" y="151857"/>
                                                    <a:pt x="116456" y="150224"/>
                                                    <a:pt x="114300" y="147637"/>
                                                  </a:cubicBezTo>
                                                  <a:cubicBezTo>
                                                    <a:pt x="112468" y="145438"/>
                                                    <a:pt x="111453" y="142620"/>
                                                    <a:pt x="109538" y="140493"/>
                                                  </a:cubicBezTo>
                                                  <a:cubicBezTo>
                                                    <a:pt x="104282" y="134653"/>
                                                    <a:pt x="97227" y="130363"/>
                                                    <a:pt x="92869" y="123825"/>
                                                  </a:cubicBezTo>
                                                  <a:cubicBezTo>
                                                    <a:pt x="85257" y="112406"/>
                                                    <a:pt x="77599" y="101608"/>
                                                    <a:pt x="66675" y="92868"/>
                                                  </a:cubicBezTo>
                                                  <a:cubicBezTo>
                                                    <a:pt x="63749" y="90527"/>
                                                    <a:pt x="52683" y="81110"/>
                                                    <a:pt x="47625" y="78581"/>
                                                  </a:cubicBezTo>
                                                  <a:cubicBezTo>
                                                    <a:pt x="45380" y="77459"/>
                                                    <a:pt x="42832" y="77081"/>
                                                    <a:pt x="40482" y="76200"/>
                                                  </a:cubicBezTo>
                                                  <a:cubicBezTo>
                                                    <a:pt x="22548" y="69474"/>
                                                    <a:pt x="35010" y="73046"/>
                                                    <a:pt x="19050" y="69056"/>
                                                  </a:cubicBezTo>
                                                  <a:cubicBezTo>
                                                    <a:pt x="14761" y="64766"/>
                                                    <a:pt x="9630" y="60568"/>
                                                    <a:pt x="7144" y="54768"/>
                                                  </a:cubicBezTo>
                                                  <a:cubicBezTo>
                                                    <a:pt x="5855" y="51760"/>
                                                    <a:pt x="5703" y="48378"/>
                                                    <a:pt x="4763" y="45243"/>
                                                  </a:cubicBezTo>
                                                  <a:cubicBezTo>
                                                    <a:pt x="3320" y="40435"/>
                                                    <a:pt x="0" y="30956"/>
                                                    <a:pt x="0" y="30956"/>
                                                  </a:cubicBezTo>
                                                  <a:cubicBezTo>
                                                    <a:pt x="794" y="26987"/>
                                                    <a:pt x="374" y="22564"/>
                                                    <a:pt x="2382" y="19050"/>
                                                  </a:cubicBezTo>
                                                  <a:cubicBezTo>
                                                    <a:pt x="3802" y="16565"/>
                                                    <a:pt x="7386" y="16188"/>
                                                    <a:pt x="9525" y="14287"/>
                                                  </a:cubicBezTo>
                                                  <a:cubicBezTo>
                                                    <a:pt x="26860" y="-1122"/>
                                                    <a:pt x="19448" y="2381"/>
                                                    <a:pt x="214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Freeform 6"/>
                                          <p:cNvSpPr/>
                                          <p:nvPr/>
                                        </p:nvSpPr>
                                        <p:spPr>
                                          <a:xfrm>
                                            <a:off x="5236369" y="3543300"/>
                                            <a:ext cx="92869" cy="64294"/>
                                          </a:xfrm>
                                          <a:custGeom>
                                            <a:avLst/>
                                            <a:gdLst>
                                              <a:gd name="connsiteX0" fmla="*/ 0 w 92869"/>
                                              <a:gd name="connsiteY0" fmla="*/ 4763 h 64294"/>
                                              <a:gd name="connsiteX1" fmla="*/ 0 w 92869"/>
                                              <a:gd name="connsiteY1" fmla="*/ 4763 h 64294"/>
                                              <a:gd name="connsiteX2" fmla="*/ 19050 w 92869"/>
                                              <a:gd name="connsiteY2" fmla="*/ 28575 h 64294"/>
                                              <a:gd name="connsiteX3" fmla="*/ 21431 w 92869"/>
                                              <a:gd name="connsiteY3" fmla="*/ 35719 h 64294"/>
                                              <a:gd name="connsiteX4" fmla="*/ 38100 w 92869"/>
                                              <a:gd name="connsiteY4" fmla="*/ 59531 h 64294"/>
                                              <a:gd name="connsiteX5" fmla="*/ 45244 w 92869"/>
                                              <a:gd name="connsiteY5" fmla="*/ 64294 h 64294"/>
                                              <a:gd name="connsiteX6" fmla="*/ 83344 w 92869"/>
                                              <a:gd name="connsiteY6" fmla="*/ 61913 h 64294"/>
                                              <a:gd name="connsiteX7" fmla="*/ 88106 w 92869"/>
                                              <a:gd name="connsiteY7" fmla="*/ 54769 h 64294"/>
                                              <a:gd name="connsiteX8" fmla="*/ 92869 w 92869"/>
                                              <a:gd name="connsiteY8" fmla="*/ 40481 h 64294"/>
                                              <a:gd name="connsiteX9" fmla="*/ 85725 w 92869"/>
                                              <a:gd name="connsiteY9" fmla="*/ 35719 h 64294"/>
                                              <a:gd name="connsiteX10" fmla="*/ 76200 w 92869"/>
                                              <a:gd name="connsiteY10" fmla="*/ 30956 h 64294"/>
                                              <a:gd name="connsiteX11" fmla="*/ 71437 w 92869"/>
                                              <a:gd name="connsiteY11" fmla="*/ 23813 h 64294"/>
                                              <a:gd name="connsiteX12" fmla="*/ 57150 w 92869"/>
                                              <a:gd name="connsiteY12" fmla="*/ 11906 h 64294"/>
                                              <a:gd name="connsiteX13" fmla="*/ 47625 w 92869"/>
                                              <a:gd name="connsiteY13" fmla="*/ 7144 h 64294"/>
                                              <a:gd name="connsiteX14" fmla="*/ 23812 w 92869"/>
                                              <a:gd name="connsiteY14" fmla="*/ 0 h 64294"/>
                                              <a:gd name="connsiteX15" fmla="*/ 0 w 92869"/>
                                              <a:gd name="connsiteY15" fmla="*/ 4763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69" h="64294">
                                                <a:moveTo>
                                                  <a:pt x="0" y="4763"/>
                                                </a:moveTo>
                                                <a:lnTo>
                                                  <a:pt x="0" y="4763"/>
                                                </a:lnTo>
                                                <a:cubicBezTo>
                                                  <a:pt x="2613" y="7811"/>
                                                  <a:pt x="15522" y="21519"/>
                                                  <a:pt x="19050" y="28575"/>
                                                </a:cubicBezTo>
                                                <a:cubicBezTo>
                                                  <a:pt x="20173" y="30820"/>
                                                  <a:pt x="20212" y="33525"/>
                                                  <a:pt x="21431" y="35719"/>
                                                </a:cubicBezTo>
                                                <a:cubicBezTo>
                                                  <a:pt x="22404" y="37470"/>
                                                  <a:pt x="34978" y="56409"/>
                                                  <a:pt x="38100" y="59531"/>
                                                </a:cubicBezTo>
                                                <a:cubicBezTo>
                                                  <a:pt x="40124" y="61555"/>
                                                  <a:pt x="42863" y="62706"/>
                                                  <a:pt x="45244" y="64294"/>
                                                </a:cubicBezTo>
                                                <a:cubicBezTo>
                                                  <a:pt x="57944" y="63500"/>
                                                  <a:pt x="70922" y="64673"/>
                                                  <a:pt x="83344" y="61913"/>
                                                </a:cubicBezTo>
                                                <a:cubicBezTo>
                                                  <a:pt x="86138" y="61292"/>
                                                  <a:pt x="86944" y="57384"/>
                                                  <a:pt x="88106" y="54769"/>
                                                </a:cubicBezTo>
                                                <a:cubicBezTo>
                                                  <a:pt x="90145" y="50181"/>
                                                  <a:pt x="92869" y="40481"/>
                                                  <a:pt x="92869" y="40481"/>
                                                </a:cubicBezTo>
                                                <a:cubicBezTo>
                                                  <a:pt x="90488" y="38894"/>
                                                  <a:pt x="88210" y="37139"/>
                                                  <a:pt x="85725" y="35719"/>
                                                </a:cubicBezTo>
                                                <a:cubicBezTo>
                                                  <a:pt x="82643" y="33958"/>
                                                  <a:pt x="78927" y="33228"/>
                                                  <a:pt x="76200" y="30956"/>
                                                </a:cubicBezTo>
                                                <a:cubicBezTo>
                                                  <a:pt x="74001" y="29124"/>
                                                  <a:pt x="73269" y="26011"/>
                                                  <a:pt x="71437" y="23813"/>
                                                </a:cubicBezTo>
                                                <a:cubicBezTo>
                                                  <a:pt x="66959" y="18439"/>
                                                  <a:pt x="63111" y="15312"/>
                                                  <a:pt x="57150" y="11906"/>
                                                </a:cubicBezTo>
                                                <a:cubicBezTo>
                                                  <a:pt x="54068" y="10145"/>
                                                  <a:pt x="50921" y="8462"/>
                                                  <a:pt x="47625" y="7144"/>
                                                </a:cubicBezTo>
                                                <a:cubicBezTo>
                                                  <a:pt x="37958" y="3277"/>
                                                  <a:pt x="33171" y="2340"/>
                                                  <a:pt x="23812" y="0"/>
                                                </a:cubicBezTo>
                                                <a:cubicBezTo>
                                                  <a:pt x="12565" y="2811"/>
                                                  <a:pt x="3969" y="3969"/>
                                                  <a:pt x="0" y="4763"/>
                                                </a:cubicBezTo>
                                                <a:close/>
                                              </a:path>
                                            </a:pathLst>
                                          </a:custGeom>
                                          <a:solidFill>
                                            <a:srgbClr val="CE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11"/>
                                        <p:cNvSpPr/>
                                        <p:nvPr/>
                                      </p:nvSpPr>
                                      <p:spPr>
                                        <a:xfrm>
                                          <a:off x="5364956" y="3600450"/>
                                          <a:ext cx="121444" cy="97631"/>
                                        </a:xfrm>
                                        <a:custGeom>
                                          <a:avLst/>
                                          <a:gdLst>
                                            <a:gd name="connsiteX0" fmla="*/ 121444 w 121444"/>
                                            <a:gd name="connsiteY0" fmla="*/ 66675 h 80963"/>
                                            <a:gd name="connsiteX1" fmla="*/ 64294 w 121444"/>
                                            <a:gd name="connsiteY1" fmla="*/ 80963 h 80963"/>
                                            <a:gd name="connsiteX2" fmla="*/ 0 w 121444"/>
                                            <a:gd name="connsiteY2" fmla="*/ 54769 h 80963"/>
                                            <a:gd name="connsiteX3" fmla="*/ 30957 w 121444"/>
                                            <a:gd name="connsiteY3" fmla="*/ 0 h 80963"/>
                                            <a:gd name="connsiteX4" fmla="*/ 121444 w 121444"/>
                                            <a:gd name="connsiteY4" fmla="*/ 66675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44" h="80963">
                                              <a:moveTo>
                                                <a:pt x="121444" y="66675"/>
                                              </a:moveTo>
                                              <a:lnTo>
                                                <a:pt x="64294" y="80963"/>
                                              </a:lnTo>
                                              <a:lnTo>
                                                <a:pt x="0" y="54769"/>
                                              </a:lnTo>
                                              <a:lnTo>
                                                <a:pt x="30957" y="0"/>
                                              </a:lnTo>
                                              <a:lnTo>
                                                <a:pt x="121444" y="66675"/>
                                              </a:lnTo>
                                              <a:close/>
                                            </a:path>
                                          </a:pathLst>
                                        </a:custGeom>
                                        <a:solidFill>
                                          <a:srgbClr val="D0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13"/>
                                      <p:cNvSpPr/>
                                      <p:nvPr/>
                                    </p:nvSpPr>
                                    <p:spPr>
                                      <a:xfrm>
                                        <a:off x="5450681" y="3674269"/>
                                        <a:ext cx="150019" cy="97631"/>
                                      </a:xfrm>
                                      <a:custGeom>
                                        <a:avLst/>
                                        <a:gdLst>
                                          <a:gd name="connsiteX0" fmla="*/ 150019 w 150019"/>
                                          <a:gd name="connsiteY0" fmla="*/ 73819 h 97631"/>
                                          <a:gd name="connsiteX1" fmla="*/ 138113 w 150019"/>
                                          <a:gd name="connsiteY1" fmla="*/ 97631 h 97631"/>
                                          <a:gd name="connsiteX2" fmla="*/ 0 w 150019"/>
                                          <a:gd name="connsiteY2" fmla="*/ 21431 h 97631"/>
                                          <a:gd name="connsiteX3" fmla="*/ 50007 w 150019"/>
                                          <a:gd name="connsiteY3" fmla="*/ 0 h 97631"/>
                                          <a:gd name="connsiteX4" fmla="*/ 150019 w 150019"/>
                                          <a:gd name="connsiteY4" fmla="*/ 73819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97631">
                                            <a:moveTo>
                                              <a:pt x="150019" y="73819"/>
                                            </a:moveTo>
                                            <a:lnTo>
                                              <a:pt x="138113" y="97631"/>
                                            </a:lnTo>
                                            <a:lnTo>
                                              <a:pt x="0" y="21431"/>
                                            </a:lnTo>
                                            <a:lnTo>
                                              <a:pt x="50007" y="0"/>
                                            </a:lnTo>
                                            <a:lnTo>
                                              <a:pt x="150019" y="73819"/>
                                            </a:lnTo>
                                            <a:close/>
                                          </a:path>
                                        </a:pathLst>
                                      </a:custGeom>
                                      <a:solidFill>
                                        <a:srgbClr val="FF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23"/>
                                    <p:cNvSpPr/>
                                    <p:nvPr/>
                                  </p:nvSpPr>
                                  <p:spPr>
                                    <a:xfrm>
                                      <a:off x="5431631" y="2926557"/>
                                      <a:ext cx="194469" cy="302418"/>
                                    </a:xfrm>
                                    <a:custGeom>
                                      <a:avLst/>
                                      <a:gdLst>
                                        <a:gd name="connsiteX0" fmla="*/ 0 w 159544"/>
                                        <a:gd name="connsiteY0" fmla="*/ 250031 h 250031"/>
                                        <a:gd name="connsiteX1" fmla="*/ 52388 w 159544"/>
                                        <a:gd name="connsiteY1" fmla="*/ 207169 h 250031"/>
                                        <a:gd name="connsiteX2" fmla="*/ 80963 w 159544"/>
                                        <a:gd name="connsiteY2" fmla="*/ 178594 h 250031"/>
                                        <a:gd name="connsiteX3" fmla="*/ 102394 w 159544"/>
                                        <a:gd name="connsiteY3" fmla="*/ 109538 h 250031"/>
                                        <a:gd name="connsiteX4" fmla="*/ 121444 w 159544"/>
                                        <a:gd name="connsiteY4" fmla="*/ 57150 h 250031"/>
                                        <a:gd name="connsiteX5" fmla="*/ 133350 w 159544"/>
                                        <a:gd name="connsiteY5" fmla="*/ 23813 h 250031"/>
                                        <a:gd name="connsiteX6" fmla="*/ 142875 w 159544"/>
                                        <a:gd name="connsiteY6" fmla="*/ 0 h 250031"/>
                                        <a:gd name="connsiteX7" fmla="*/ 159544 w 159544"/>
                                        <a:gd name="connsiteY7" fmla="*/ 4763 h 250031"/>
                                        <a:gd name="connsiteX8" fmla="*/ 152400 w 159544"/>
                                        <a:gd name="connsiteY8" fmla="*/ 26194 h 250031"/>
                                        <a:gd name="connsiteX9" fmla="*/ 147638 w 159544"/>
                                        <a:gd name="connsiteY9" fmla="*/ 64294 h 250031"/>
                                        <a:gd name="connsiteX10" fmla="*/ 140494 w 159544"/>
                                        <a:gd name="connsiteY10" fmla="*/ 102394 h 250031"/>
                                        <a:gd name="connsiteX11" fmla="*/ 140494 w 159544"/>
                                        <a:gd name="connsiteY11" fmla="*/ 126206 h 250031"/>
                                        <a:gd name="connsiteX12" fmla="*/ 140494 w 159544"/>
                                        <a:gd name="connsiteY12" fmla="*/ 152400 h 250031"/>
                                        <a:gd name="connsiteX13" fmla="*/ 135732 w 159544"/>
                                        <a:gd name="connsiteY13" fmla="*/ 164306 h 250031"/>
                                        <a:gd name="connsiteX14" fmla="*/ 111919 w 159544"/>
                                        <a:gd name="connsiteY14" fmla="*/ 169069 h 250031"/>
                                        <a:gd name="connsiteX15" fmla="*/ 92869 w 159544"/>
                                        <a:gd name="connsiteY15" fmla="*/ 183356 h 250031"/>
                                        <a:gd name="connsiteX16" fmla="*/ 76200 w 159544"/>
                                        <a:gd name="connsiteY16" fmla="*/ 200025 h 250031"/>
                                        <a:gd name="connsiteX17" fmla="*/ 69057 w 159544"/>
                                        <a:gd name="connsiteY17" fmla="*/ 214313 h 250031"/>
                                        <a:gd name="connsiteX18" fmla="*/ 0 w 159544"/>
                                        <a:gd name="connsiteY18"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544" h="250031">
                                          <a:moveTo>
                                            <a:pt x="0" y="250031"/>
                                          </a:moveTo>
                                          <a:lnTo>
                                            <a:pt x="52388" y="207169"/>
                                          </a:lnTo>
                                          <a:lnTo>
                                            <a:pt x="80963" y="178594"/>
                                          </a:lnTo>
                                          <a:lnTo>
                                            <a:pt x="102394" y="109538"/>
                                          </a:lnTo>
                                          <a:lnTo>
                                            <a:pt x="121444" y="57150"/>
                                          </a:lnTo>
                                          <a:lnTo>
                                            <a:pt x="133350" y="23813"/>
                                          </a:lnTo>
                                          <a:lnTo>
                                            <a:pt x="142875" y="0"/>
                                          </a:lnTo>
                                          <a:lnTo>
                                            <a:pt x="159544" y="4763"/>
                                          </a:lnTo>
                                          <a:lnTo>
                                            <a:pt x="152400" y="26194"/>
                                          </a:lnTo>
                                          <a:lnTo>
                                            <a:pt x="147638" y="64294"/>
                                          </a:lnTo>
                                          <a:lnTo>
                                            <a:pt x="140494" y="102394"/>
                                          </a:lnTo>
                                          <a:lnTo>
                                            <a:pt x="140494" y="126206"/>
                                          </a:lnTo>
                                          <a:lnTo>
                                            <a:pt x="140494" y="152400"/>
                                          </a:lnTo>
                                          <a:lnTo>
                                            <a:pt x="135732" y="164306"/>
                                          </a:lnTo>
                                          <a:lnTo>
                                            <a:pt x="111919" y="169069"/>
                                          </a:lnTo>
                                          <a:lnTo>
                                            <a:pt x="92869" y="183356"/>
                                          </a:lnTo>
                                          <a:lnTo>
                                            <a:pt x="76200" y="200025"/>
                                          </a:lnTo>
                                          <a:lnTo>
                                            <a:pt x="69057" y="214313"/>
                                          </a:lnTo>
                                          <a:lnTo>
                                            <a:pt x="0" y="250031"/>
                                          </a:lnTo>
                                          <a:close/>
                                        </a:path>
                                      </a:pathLst>
                                    </a:custGeom>
                                    <a:solidFill>
                                      <a:srgbClr val="FEA04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28"/>
                                  <p:cNvSpPr/>
                                  <p:nvPr/>
                                </p:nvSpPr>
                                <p:spPr>
                                  <a:xfrm>
                                    <a:off x="5310188" y="3570446"/>
                                    <a:ext cx="45719" cy="45719"/>
                                  </a:xfrm>
                                  <a:custGeom>
                                    <a:avLst/>
                                    <a:gdLst>
                                      <a:gd name="connsiteX0" fmla="*/ 0 w 107157"/>
                                      <a:gd name="connsiteY0" fmla="*/ 50007 h 95250"/>
                                      <a:gd name="connsiteX1" fmla="*/ 85725 w 107157"/>
                                      <a:gd name="connsiteY1" fmla="*/ 95250 h 95250"/>
                                      <a:gd name="connsiteX2" fmla="*/ 107157 w 107157"/>
                                      <a:gd name="connsiteY2" fmla="*/ 52388 h 95250"/>
                                      <a:gd name="connsiteX3" fmla="*/ 9525 w 107157"/>
                                      <a:gd name="connsiteY3" fmla="*/ 0 h 95250"/>
                                      <a:gd name="connsiteX4" fmla="*/ 0 w 107157"/>
                                      <a:gd name="connsiteY4" fmla="*/ 5000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95250">
                                        <a:moveTo>
                                          <a:pt x="0" y="50007"/>
                                        </a:moveTo>
                                        <a:lnTo>
                                          <a:pt x="85725" y="95250"/>
                                        </a:lnTo>
                                        <a:lnTo>
                                          <a:pt x="107157" y="52388"/>
                                        </a:lnTo>
                                        <a:lnTo>
                                          <a:pt x="9525" y="0"/>
                                        </a:lnTo>
                                        <a:lnTo>
                                          <a:pt x="0" y="50007"/>
                                        </a:lnTo>
                                        <a:close/>
                                      </a:path>
                                    </a:pathLst>
                                  </a:custGeom>
                                  <a:solidFill>
                                    <a:srgbClr val="FFA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4443414" y="5972175"/>
                                  <a:ext cx="76200" cy="109538"/>
                                </a:xfrm>
                                <a:custGeom>
                                  <a:avLst/>
                                  <a:gdLst>
                                    <a:gd name="connsiteX0" fmla="*/ 0 w 54769"/>
                                    <a:gd name="connsiteY0" fmla="*/ 109538 h 109538"/>
                                    <a:gd name="connsiteX1" fmla="*/ 4763 w 54769"/>
                                    <a:gd name="connsiteY1" fmla="*/ 11906 h 109538"/>
                                    <a:gd name="connsiteX2" fmla="*/ 54769 w 54769"/>
                                    <a:gd name="connsiteY2" fmla="*/ 0 h 109538"/>
                                    <a:gd name="connsiteX3" fmla="*/ 0 w 54769"/>
                                    <a:gd name="connsiteY3" fmla="*/ 109538 h 109538"/>
                                  </a:gdLst>
                                  <a:ahLst/>
                                  <a:cxnLst>
                                    <a:cxn ang="0">
                                      <a:pos x="connsiteX0" y="connsiteY0"/>
                                    </a:cxn>
                                    <a:cxn ang="0">
                                      <a:pos x="connsiteX1" y="connsiteY1"/>
                                    </a:cxn>
                                    <a:cxn ang="0">
                                      <a:pos x="connsiteX2" y="connsiteY2"/>
                                    </a:cxn>
                                    <a:cxn ang="0">
                                      <a:pos x="connsiteX3" y="connsiteY3"/>
                                    </a:cxn>
                                  </a:cxnLst>
                                  <a:rect l="l" t="t" r="r" b="b"/>
                                  <a:pathLst>
                                    <a:path w="54769" h="109538">
                                      <a:moveTo>
                                        <a:pt x="0" y="109538"/>
                                      </a:moveTo>
                                      <a:lnTo>
                                        <a:pt x="4763" y="11906"/>
                                      </a:lnTo>
                                      <a:lnTo>
                                        <a:pt x="54769" y="0"/>
                                      </a:lnTo>
                                      <a:lnTo>
                                        <a:pt x="0" y="109538"/>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p:cNvSpPr/>
                              <p:nvPr/>
                            </p:nvSpPr>
                            <p:spPr>
                              <a:xfrm>
                                <a:off x="4350544" y="5729288"/>
                                <a:ext cx="150019"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20"/>
                            <p:cNvSpPr/>
                            <p:nvPr/>
                          </p:nvSpPr>
                          <p:spPr>
                            <a:xfrm>
                              <a:off x="4450556" y="5588794"/>
                              <a:ext cx="150019" cy="361950"/>
                            </a:xfrm>
                            <a:custGeom>
                              <a:avLst/>
                              <a:gdLst>
                                <a:gd name="connsiteX0" fmla="*/ 21432 w 150019"/>
                                <a:gd name="connsiteY0" fmla="*/ 361950 h 361950"/>
                                <a:gd name="connsiteX1" fmla="*/ 69057 w 150019"/>
                                <a:gd name="connsiteY1" fmla="*/ 328612 h 361950"/>
                                <a:gd name="connsiteX2" fmla="*/ 92869 w 150019"/>
                                <a:gd name="connsiteY2" fmla="*/ 166687 h 361950"/>
                                <a:gd name="connsiteX3" fmla="*/ 92869 w 150019"/>
                                <a:gd name="connsiteY3" fmla="*/ 126206 h 361950"/>
                                <a:gd name="connsiteX4" fmla="*/ 150019 w 150019"/>
                                <a:gd name="connsiteY4" fmla="*/ 73819 h 361950"/>
                                <a:gd name="connsiteX5" fmla="*/ 133350 w 150019"/>
                                <a:gd name="connsiteY5" fmla="*/ 0 h 361950"/>
                                <a:gd name="connsiteX6" fmla="*/ 0 w 150019"/>
                                <a:gd name="connsiteY6" fmla="*/ 221456 h 361950"/>
                                <a:gd name="connsiteX7" fmla="*/ 21432 w 150019"/>
                                <a:gd name="connsiteY7"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9" h="361950">
                                  <a:moveTo>
                                    <a:pt x="21432" y="361950"/>
                                  </a:moveTo>
                                  <a:lnTo>
                                    <a:pt x="69057" y="328612"/>
                                  </a:lnTo>
                                  <a:lnTo>
                                    <a:pt x="92869" y="166687"/>
                                  </a:lnTo>
                                  <a:lnTo>
                                    <a:pt x="92869" y="126206"/>
                                  </a:lnTo>
                                  <a:lnTo>
                                    <a:pt x="150019" y="73819"/>
                                  </a:lnTo>
                                  <a:lnTo>
                                    <a:pt x="133350" y="0"/>
                                  </a:lnTo>
                                  <a:lnTo>
                                    <a:pt x="0" y="221456"/>
                                  </a:lnTo>
                                  <a:lnTo>
                                    <a:pt x="21432" y="361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Isosceles Triangle 26"/>
                          <p:cNvSpPr/>
                          <p:nvPr/>
                        </p:nvSpPr>
                        <p:spPr>
                          <a:xfrm>
                            <a:off x="4926806" y="647382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5011433" y="61761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949665" y="59050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903946" y="562062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5048260" y="594931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5400000">
                            <a:off x="5248275" y="63860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6200000" flipH="1">
                            <a:off x="5293994" y="601741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5400000">
                            <a:off x="4972524" y="559776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519614" y="62817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10800000">
                            <a:off x="4678147" y="611298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443414" y="615330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Isosceles Triangle 75"/>
                        <p:cNvSpPr/>
                        <p:nvPr/>
                      </p:nvSpPr>
                      <p:spPr>
                        <a:xfrm flipV="1">
                          <a:off x="4710949" y="551688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4600575" y="536448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Isosceles Triangle 110"/>
                      <p:cNvSpPr/>
                      <p:nvPr/>
                    </p:nvSpPr>
                    <p:spPr>
                      <a:xfrm>
                        <a:off x="5784056" y="4643437"/>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Isosceles Triangle 111"/>
                      <p:cNvSpPr/>
                      <p:nvPr/>
                    </p:nvSpPr>
                    <p:spPr>
                      <a:xfrm flipV="1">
                        <a:off x="5761196" y="49458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p:cNvSpPr/>
                      <p:nvPr/>
                    </p:nvSpPr>
                    <p:spPr>
                      <a:xfrm>
                        <a:off x="5738336" y="383381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p:cNvSpPr/>
                      <p:nvPr/>
                    </p:nvSpPr>
                    <p:spPr>
                      <a:xfrm rot="5400000">
                        <a:off x="5929312" y="350615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Isosceles Triangle 116"/>
                    <p:cNvSpPr/>
                    <p:nvPr/>
                  </p:nvSpPr>
                  <p:spPr>
                    <a:xfrm>
                      <a:off x="6653213" y="262413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p:cNvSpPr/>
                    <p:nvPr/>
                  </p:nvSpPr>
                  <p:spPr>
                    <a:xfrm>
                      <a:off x="6910388" y="242649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Isosceles Triangle 118"/>
                    <p:cNvSpPr/>
                    <p:nvPr/>
                  </p:nvSpPr>
                  <p:spPr>
                    <a:xfrm>
                      <a:off x="7162801" y="2309813"/>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Freeform 126"/>
                  <p:cNvSpPr/>
                  <p:nvPr/>
                </p:nvSpPr>
                <p:spPr>
                  <a:xfrm>
                    <a:off x="4602004" y="5588794"/>
                    <a:ext cx="205740" cy="135731"/>
                  </a:xfrm>
                  <a:custGeom>
                    <a:avLst/>
                    <a:gdLst>
                      <a:gd name="connsiteX0" fmla="*/ 0 w 190500"/>
                      <a:gd name="connsiteY0" fmla="*/ 0 h 121444"/>
                      <a:gd name="connsiteX1" fmla="*/ 19050 w 190500"/>
                      <a:gd name="connsiteY1" fmla="*/ 2382 h 121444"/>
                      <a:gd name="connsiteX2" fmla="*/ 21431 w 190500"/>
                      <a:gd name="connsiteY2" fmla="*/ 11907 h 121444"/>
                      <a:gd name="connsiteX3" fmla="*/ 28575 w 190500"/>
                      <a:gd name="connsiteY3" fmla="*/ 16669 h 121444"/>
                      <a:gd name="connsiteX4" fmla="*/ 42862 w 190500"/>
                      <a:gd name="connsiteY4" fmla="*/ 21432 h 121444"/>
                      <a:gd name="connsiteX5" fmla="*/ 50006 w 190500"/>
                      <a:gd name="connsiteY5" fmla="*/ 23813 h 121444"/>
                      <a:gd name="connsiteX6" fmla="*/ 57150 w 190500"/>
                      <a:gd name="connsiteY6" fmla="*/ 26194 h 121444"/>
                      <a:gd name="connsiteX7" fmla="*/ 66675 w 190500"/>
                      <a:gd name="connsiteY7" fmla="*/ 28575 h 121444"/>
                      <a:gd name="connsiteX8" fmla="*/ 80962 w 190500"/>
                      <a:gd name="connsiteY8" fmla="*/ 38100 h 121444"/>
                      <a:gd name="connsiteX9" fmla="*/ 95250 w 190500"/>
                      <a:gd name="connsiteY9" fmla="*/ 42863 h 121444"/>
                      <a:gd name="connsiteX10" fmla="*/ 116681 w 190500"/>
                      <a:gd name="connsiteY10" fmla="*/ 54769 h 121444"/>
                      <a:gd name="connsiteX11" fmla="*/ 123825 w 190500"/>
                      <a:gd name="connsiteY11" fmla="*/ 59532 h 121444"/>
                      <a:gd name="connsiteX12" fmla="*/ 130969 w 190500"/>
                      <a:gd name="connsiteY12" fmla="*/ 61913 h 121444"/>
                      <a:gd name="connsiteX13" fmla="*/ 138112 w 190500"/>
                      <a:gd name="connsiteY13" fmla="*/ 69057 h 121444"/>
                      <a:gd name="connsiteX14" fmla="*/ 152400 w 190500"/>
                      <a:gd name="connsiteY14" fmla="*/ 80963 h 121444"/>
                      <a:gd name="connsiteX15" fmla="*/ 161925 w 190500"/>
                      <a:gd name="connsiteY15" fmla="*/ 95250 h 121444"/>
                      <a:gd name="connsiteX16" fmla="*/ 166687 w 190500"/>
                      <a:gd name="connsiteY16" fmla="*/ 102394 h 121444"/>
                      <a:gd name="connsiteX17" fmla="*/ 180975 w 190500"/>
                      <a:gd name="connsiteY17" fmla="*/ 114300 h 121444"/>
                      <a:gd name="connsiteX18" fmla="*/ 190500 w 190500"/>
                      <a:gd name="connsiteY18"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21444">
                        <a:moveTo>
                          <a:pt x="0" y="0"/>
                        </a:moveTo>
                        <a:cubicBezTo>
                          <a:pt x="6350" y="794"/>
                          <a:pt x="13456" y="-726"/>
                          <a:pt x="19050" y="2382"/>
                        </a:cubicBezTo>
                        <a:cubicBezTo>
                          <a:pt x="21911" y="3971"/>
                          <a:pt x="19616" y="9184"/>
                          <a:pt x="21431" y="11907"/>
                        </a:cubicBezTo>
                        <a:cubicBezTo>
                          <a:pt x="23019" y="14288"/>
                          <a:pt x="25960" y="15507"/>
                          <a:pt x="28575" y="16669"/>
                        </a:cubicBezTo>
                        <a:cubicBezTo>
                          <a:pt x="33162" y="18708"/>
                          <a:pt x="38100" y="19844"/>
                          <a:pt x="42862" y="21432"/>
                        </a:cubicBezTo>
                        <a:lnTo>
                          <a:pt x="50006" y="23813"/>
                        </a:lnTo>
                        <a:cubicBezTo>
                          <a:pt x="52387" y="24607"/>
                          <a:pt x="54715" y="25585"/>
                          <a:pt x="57150" y="26194"/>
                        </a:cubicBezTo>
                        <a:lnTo>
                          <a:pt x="66675" y="28575"/>
                        </a:lnTo>
                        <a:cubicBezTo>
                          <a:pt x="71437" y="31750"/>
                          <a:pt x="75532" y="36290"/>
                          <a:pt x="80962" y="38100"/>
                        </a:cubicBezTo>
                        <a:cubicBezTo>
                          <a:pt x="85725" y="39688"/>
                          <a:pt x="91073" y="40078"/>
                          <a:pt x="95250" y="42863"/>
                        </a:cubicBezTo>
                        <a:cubicBezTo>
                          <a:pt x="111626" y="53780"/>
                          <a:pt x="104107" y="50578"/>
                          <a:pt x="116681" y="54769"/>
                        </a:cubicBezTo>
                        <a:cubicBezTo>
                          <a:pt x="119062" y="56357"/>
                          <a:pt x="121265" y="58252"/>
                          <a:pt x="123825" y="59532"/>
                        </a:cubicBezTo>
                        <a:cubicBezTo>
                          <a:pt x="126070" y="60655"/>
                          <a:pt x="128880" y="60521"/>
                          <a:pt x="130969" y="61913"/>
                        </a:cubicBezTo>
                        <a:cubicBezTo>
                          <a:pt x="133771" y="63781"/>
                          <a:pt x="135525" y="66901"/>
                          <a:pt x="138112" y="69057"/>
                        </a:cubicBezTo>
                        <a:cubicBezTo>
                          <a:pt x="146805" y="76301"/>
                          <a:pt x="144707" y="71072"/>
                          <a:pt x="152400" y="80963"/>
                        </a:cubicBezTo>
                        <a:cubicBezTo>
                          <a:pt x="155914" y="85481"/>
                          <a:pt x="158750" y="90488"/>
                          <a:pt x="161925" y="95250"/>
                        </a:cubicBezTo>
                        <a:cubicBezTo>
                          <a:pt x="163512" y="97631"/>
                          <a:pt x="164663" y="100370"/>
                          <a:pt x="166687" y="102394"/>
                        </a:cubicBezTo>
                        <a:cubicBezTo>
                          <a:pt x="171955" y="107662"/>
                          <a:pt x="174342" y="110984"/>
                          <a:pt x="180975" y="114300"/>
                        </a:cubicBezTo>
                        <a:cubicBezTo>
                          <a:pt x="190783" y="119204"/>
                          <a:pt x="186303" y="113051"/>
                          <a:pt x="190500" y="1214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Isosceles Triangle 128"/>
                <p:cNvSpPr/>
                <p:nvPr/>
              </p:nvSpPr>
              <p:spPr>
                <a:xfrm>
                  <a:off x="4807744" y="474583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Isosceles Triangle 129"/>
                <p:cNvSpPr/>
                <p:nvPr/>
              </p:nvSpPr>
              <p:spPr>
                <a:xfrm flipH="1" flipV="1">
                  <a:off x="4792028" y="4592955"/>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Isosceles Triangle 130"/>
                <p:cNvSpPr/>
                <p:nvPr/>
              </p:nvSpPr>
              <p:spPr>
                <a:xfrm flipV="1">
                  <a:off x="4792027" y="4452188"/>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Isosceles Triangle 131"/>
                <p:cNvSpPr/>
                <p:nvPr/>
              </p:nvSpPr>
              <p:spPr>
                <a:xfrm flipH="1">
                  <a:off x="4711991" y="5052514"/>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Isosceles Triangle 133"/>
              <p:cNvSpPr/>
              <p:nvPr/>
            </p:nvSpPr>
            <p:spPr>
              <a:xfrm flipV="1">
                <a:off x="5318767" y="3302651"/>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Isosceles Triangle 135"/>
            <p:cNvSpPr/>
            <p:nvPr/>
          </p:nvSpPr>
          <p:spPr>
            <a:xfrm>
              <a:off x="6467907" y="1083469"/>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p:cNvSpPr/>
            <p:nvPr/>
          </p:nvSpPr>
          <p:spPr>
            <a:xfrm>
              <a:off x="6677501" y="440532"/>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Isosceles Triangle 137"/>
            <p:cNvSpPr/>
            <p:nvPr/>
          </p:nvSpPr>
          <p:spPr>
            <a:xfrm>
              <a:off x="6825095" y="145256"/>
              <a:ext cx="4571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Freeform 17"/>
          <p:cNvSpPr/>
          <p:nvPr/>
        </p:nvSpPr>
        <p:spPr>
          <a:xfrm>
            <a:off x="7375273" y="4883944"/>
            <a:ext cx="103929" cy="147637"/>
          </a:xfrm>
          <a:custGeom>
            <a:avLst/>
            <a:gdLst>
              <a:gd name="connsiteX0" fmla="*/ 42863 w 102394"/>
              <a:gd name="connsiteY0" fmla="*/ 0 h 147637"/>
              <a:gd name="connsiteX1" fmla="*/ 0 w 102394"/>
              <a:gd name="connsiteY1" fmla="*/ 121444 h 147637"/>
              <a:gd name="connsiteX2" fmla="*/ 54769 w 102394"/>
              <a:gd name="connsiteY2" fmla="*/ 147637 h 147637"/>
              <a:gd name="connsiteX3" fmla="*/ 102394 w 102394"/>
              <a:gd name="connsiteY3" fmla="*/ 30956 h 147637"/>
              <a:gd name="connsiteX4" fmla="*/ 42863 w 102394"/>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4" h="147637">
                <a:moveTo>
                  <a:pt x="42863" y="0"/>
                </a:moveTo>
                <a:lnTo>
                  <a:pt x="0" y="121444"/>
                </a:lnTo>
                <a:lnTo>
                  <a:pt x="54769" y="147637"/>
                </a:lnTo>
                <a:lnTo>
                  <a:pt x="102394" y="30956"/>
                </a:lnTo>
                <a:lnTo>
                  <a:pt x="42863" y="0"/>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7486453" y="3640931"/>
            <a:ext cx="393962" cy="1131094"/>
          </a:xfrm>
          <a:custGeom>
            <a:avLst/>
            <a:gdLst>
              <a:gd name="connsiteX0" fmla="*/ 0 w 388144"/>
              <a:gd name="connsiteY0" fmla="*/ 1078707 h 1131094"/>
              <a:gd name="connsiteX1" fmla="*/ 109537 w 388144"/>
              <a:gd name="connsiteY1" fmla="*/ 871538 h 1131094"/>
              <a:gd name="connsiteX2" fmla="*/ 150019 w 388144"/>
              <a:gd name="connsiteY2" fmla="*/ 735807 h 1131094"/>
              <a:gd name="connsiteX3" fmla="*/ 150019 w 388144"/>
              <a:gd name="connsiteY3" fmla="*/ 545307 h 1131094"/>
              <a:gd name="connsiteX4" fmla="*/ 176212 w 388144"/>
              <a:gd name="connsiteY4" fmla="*/ 485775 h 1131094"/>
              <a:gd name="connsiteX5" fmla="*/ 200025 w 388144"/>
              <a:gd name="connsiteY5" fmla="*/ 435769 h 1131094"/>
              <a:gd name="connsiteX6" fmla="*/ 216694 w 388144"/>
              <a:gd name="connsiteY6" fmla="*/ 311944 h 1131094"/>
              <a:gd name="connsiteX7" fmla="*/ 250031 w 388144"/>
              <a:gd name="connsiteY7" fmla="*/ 157163 h 1131094"/>
              <a:gd name="connsiteX8" fmla="*/ 328612 w 388144"/>
              <a:gd name="connsiteY8" fmla="*/ 0 h 1131094"/>
              <a:gd name="connsiteX9" fmla="*/ 385762 w 388144"/>
              <a:gd name="connsiteY9" fmla="*/ 7144 h 1131094"/>
              <a:gd name="connsiteX10" fmla="*/ 388144 w 388144"/>
              <a:gd name="connsiteY10" fmla="*/ 54769 h 1131094"/>
              <a:gd name="connsiteX11" fmla="*/ 350044 w 388144"/>
              <a:gd name="connsiteY11" fmla="*/ 152400 h 1131094"/>
              <a:gd name="connsiteX12" fmla="*/ 314325 w 388144"/>
              <a:gd name="connsiteY12" fmla="*/ 252413 h 1131094"/>
              <a:gd name="connsiteX13" fmla="*/ 307181 w 388144"/>
              <a:gd name="connsiteY13" fmla="*/ 345282 h 1131094"/>
              <a:gd name="connsiteX14" fmla="*/ 278606 w 388144"/>
              <a:gd name="connsiteY14" fmla="*/ 390525 h 1131094"/>
              <a:gd name="connsiteX15" fmla="*/ 257175 w 388144"/>
              <a:gd name="connsiteY15" fmla="*/ 492919 h 1131094"/>
              <a:gd name="connsiteX16" fmla="*/ 252412 w 388144"/>
              <a:gd name="connsiteY16" fmla="*/ 716757 h 1131094"/>
              <a:gd name="connsiteX17" fmla="*/ 202406 w 388144"/>
              <a:gd name="connsiteY17" fmla="*/ 895350 h 1131094"/>
              <a:gd name="connsiteX18" fmla="*/ 147637 w 388144"/>
              <a:gd name="connsiteY18" fmla="*/ 1014413 h 1131094"/>
              <a:gd name="connsiteX19" fmla="*/ 71437 w 388144"/>
              <a:gd name="connsiteY19" fmla="*/ 1131094 h 1131094"/>
              <a:gd name="connsiteX20" fmla="*/ 0 w 388144"/>
              <a:gd name="connsiteY20" fmla="*/ 1078707 h 113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144" h="1131094">
                <a:moveTo>
                  <a:pt x="0" y="1078707"/>
                </a:moveTo>
                <a:lnTo>
                  <a:pt x="109537" y="871538"/>
                </a:lnTo>
                <a:lnTo>
                  <a:pt x="150019" y="735807"/>
                </a:lnTo>
                <a:lnTo>
                  <a:pt x="150019" y="545307"/>
                </a:lnTo>
                <a:lnTo>
                  <a:pt x="176212" y="485775"/>
                </a:lnTo>
                <a:lnTo>
                  <a:pt x="200025" y="435769"/>
                </a:lnTo>
                <a:lnTo>
                  <a:pt x="216694" y="311944"/>
                </a:lnTo>
                <a:lnTo>
                  <a:pt x="250031" y="157163"/>
                </a:lnTo>
                <a:lnTo>
                  <a:pt x="328612" y="0"/>
                </a:lnTo>
                <a:lnTo>
                  <a:pt x="385762" y="7144"/>
                </a:lnTo>
                <a:lnTo>
                  <a:pt x="388144" y="54769"/>
                </a:lnTo>
                <a:lnTo>
                  <a:pt x="350044" y="152400"/>
                </a:lnTo>
                <a:lnTo>
                  <a:pt x="314325" y="252413"/>
                </a:lnTo>
                <a:lnTo>
                  <a:pt x="307181" y="345282"/>
                </a:lnTo>
                <a:lnTo>
                  <a:pt x="278606" y="390525"/>
                </a:lnTo>
                <a:lnTo>
                  <a:pt x="257175" y="492919"/>
                </a:lnTo>
                <a:lnTo>
                  <a:pt x="252412" y="716757"/>
                </a:lnTo>
                <a:lnTo>
                  <a:pt x="202406" y="895350"/>
                </a:lnTo>
                <a:lnTo>
                  <a:pt x="147637" y="1014413"/>
                </a:lnTo>
                <a:lnTo>
                  <a:pt x="71437" y="1131094"/>
                </a:lnTo>
                <a:lnTo>
                  <a:pt x="0" y="1078707"/>
                </a:lnTo>
                <a:close/>
              </a:path>
            </a:pathLst>
          </a:custGeom>
          <a:solidFill>
            <a:srgbClr val="CD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2514161" y="1292349"/>
            <a:ext cx="3896757" cy="369332"/>
          </a:xfrm>
          <a:prstGeom prst="rect">
            <a:avLst/>
          </a:prstGeom>
          <a:noFill/>
        </p:spPr>
        <p:txBody>
          <a:bodyPr wrap="square" rtlCol="0">
            <a:spAutoFit/>
          </a:bodyPr>
          <a:lstStyle/>
          <a:p>
            <a:r>
              <a:rPr lang="en-US" b="1" dirty="0" smtClean="0"/>
              <a:t>What about the Northey Hill “line”?</a:t>
            </a:r>
            <a:endParaRPr lang="en-US" b="1" dirty="0"/>
          </a:p>
        </p:txBody>
      </p:sp>
      <p:sp>
        <p:nvSpPr>
          <p:cNvPr id="80" name="Rectangle 79"/>
          <p:cNvSpPr/>
          <p:nvPr/>
        </p:nvSpPr>
        <p:spPr>
          <a:xfrm>
            <a:off x="6726646" y="1129188"/>
            <a:ext cx="1680119" cy="10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p:cNvCxnSpPr/>
          <p:nvPr/>
        </p:nvCxnSpPr>
        <p:spPr>
          <a:xfrm flipH="1">
            <a:off x="8240609" y="2597462"/>
            <a:ext cx="327666" cy="307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3154" y="4245199"/>
            <a:ext cx="5673381"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First proposed in Moosilauke 15’ Quad (Billings, 1937</a:t>
            </a:r>
            <a:r>
              <a:rPr lang="en-US" dirty="0"/>
              <a:t>)</a:t>
            </a:r>
          </a:p>
        </p:txBody>
      </p:sp>
      <p:sp>
        <p:nvSpPr>
          <p:cNvPr id="46" name="TextBox 45"/>
          <p:cNvSpPr txBox="1"/>
          <p:nvPr/>
        </p:nvSpPr>
        <p:spPr>
          <a:xfrm>
            <a:off x="633153" y="5309074"/>
            <a:ext cx="5594224"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Shown continuing SW on the state map (Billings, 1955)</a:t>
            </a:r>
          </a:p>
        </p:txBody>
      </p:sp>
      <p:sp>
        <p:nvSpPr>
          <p:cNvPr id="43" name="Rectangle 42"/>
          <p:cNvSpPr/>
          <p:nvPr/>
        </p:nvSpPr>
        <p:spPr>
          <a:xfrm>
            <a:off x="633154" y="4680472"/>
            <a:ext cx="5822822" cy="646331"/>
          </a:xfrm>
          <a:prstGeom prst="rect">
            <a:avLst/>
          </a:prstGeom>
        </p:spPr>
        <p:txBody>
          <a:bodyPr wrap="square">
            <a:spAutoFit/>
          </a:bodyPr>
          <a:lstStyle/>
          <a:p>
            <a:pPr marL="285750" indent="-285750">
              <a:buFont typeface="Arial" panose="020B0604020202020204" pitchFamily="34" charset="0"/>
              <a:buChar char="•"/>
            </a:pPr>
            <a:r>
              <a:rPr lang="en-US" dirty="0" smtClean="0"/>
              <a:t>Followed south through Mt. Cube and Mascoma 15’</a:t>
            </a:r>
          </a:p>
          <a:p>
            <a:r>
              <a:rPr lang="en-US" dirty="0"/>
              <a:t> </a:t>
            </a:r>
            <a:r>
              <a:rPr lang="en-US" dirty="0" smtClean="0"/>
              <a:t>         Quads (Hadley, 1938 and Chapman, 1939)</a:t>
            </a:r>
            <a:endParaRPr lang="en-US" dirty="0"/>
          </a:p>
        </p:txBody>
      </p:sp>
      <p:sp>
        <p:nvSpPr>
          <p:cNvPr id="47" name="TextBox 46"/>
          <p:cNvSpPr txBox="1"/>
          <p:nvPr/>
        </p:nvSpPr>
        <p:spPr>
          <a:xfrm>
            <a:off x="633154" y="5698113"/>
            <a:ext cx="6128334"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Shown only at Northey Hill </a:t>
            </a:r>
            <a:r>
              <a:rPr lang="en-US" dirty="0"/>
              <a:t>on the state map by </a:t>
            </a:r>
            <a:endParaRPr lang="en-US" dirty="0" smtClean="0"/>
          </a:p>
          <a:p>
            <a:r>
              <a:rPr lang="en-US" dirty="0"/>
              <a:t> </a:t>
            </a:r>
            <a:r>
              <a:rPr lang="en-US" dirty="0" smtClean="0"/>
              <a:t>         Lyons et al. (1997)</a:t>
            </a:r>
            <a:endParaRPr lang="en-US" dirty="0"/>
          </a:p>
        </p:txBody>
      </p:sp>
      <p:sp>
        <p:nvSpPr>
          <p:cNvPr id="28" name="TextBox 27"/>
          <p:cNvSpPr txBox="1"/>
          <p:nvPr/>
        </p:nvSpPr>
        <p:spPr>
          <a:xfrm>
            <a:off x="626338" y="2607943"/>
            <a:ext cx="582392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Younger than the domes, older than the Mesozoic faults.</a:t>
            </a:r>
            <a:endParaRPr lang="en-US" dirty="0"/>
          </a:p>
        </p:txBody>
      </p:sp>
    </p:spTree>
    <p:extLst>
      <p:ext uri="{BB962C8B-B14F-4D97-AF65-F5344CB8AC3E}">
        <p14:creationId xmlns:p14="http://schemas.microsoft.com/office/powerpoint/2010/main" val="4115813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405" y="127312"/>
            <a:ext cx="6843906" cy="6613730"/>
          </a:xfrm>
          <a:prstGeom prst="rect">
            <a:avLst/>
          </a:prstGeom>
        </p:spPr>
      </p:pic>
      <p:sp>
        <p:nvSpPr>
          <p:cNvPr id="4" name="TextBox 3"/>
          <p:cNvSpPr txBox="1"/>
          <p:nvPr/>
        </p:nvSpPr>
        <p:spPr>
          <a:xfrm>
            <a:off x="8130446" y="1522229"/>
            <a:ext cx="1105786" cy="369332"/>
          </a:xfrm>
          <a:prstGeom prst="rect">
            <a:avLst/>
          </a:prstGeom>
          <a:noFill/>
        </p:spPr>
        <p:txBody>
          <a:bodyPr wrap="square" rtlCol="0">
            <a:spAutoFit/>
          </a:bodyPr>
          <a:lstStyle/>
          <a:p>
            <a:r>
              <a:rPr lang="en-US" b="1" dirty="0" smtClean="0"/>
              <a:t>Littleton</a:t>
            </a:r>
            <a:endParaRPr lang="en-US" b="1" dirty="0"/>
          </a:p>
        </p:txBody>
      </p:sp>
      <p:sp>
        <p:nvSpPr>
          <p:cNvPr id="6" name="TextBox 5"/>
          <p:cNvSpPr txBox="1"/>
          <p:nvPr/>
        </p:nvSpPr>
        <p:spPr>
          <a:xfrm>
            <a:off x="8271540" y="2728655"/>
            <a:ext cx="1541131" cy="369332"/>
          </a:xfrm>
          <a:prstGeom prst="rect">
            <a:avLst/>
          </a:prstGeom>
          <a:noFill/>
        </p:spPr>
        <p:txBody>
          <a:bodyPr wrap="square" rtlCol="0">
            <a:spAutoFit/>
          </a:bodyPr>
          <a:lstStyle/>
          <a:p>
            <a:r>
              <a:rPr lang="en-US" b="1" dirty="0" smtClean="0"/>
              <a:t>Northey Hill</a:t>
            </a:r>
            <a:endParaRPr lang="en-US" b="1" dirty="0"/>
          </a:p>
        </p:txBody>
      </p:sp>
      <p:cxnSp>
        <p:nvCxnSpPr>
          <p:cNvPr id="10" name="Straight Arrow Connector 9"/>
          <p:cNvCxnSpPr>
            <a:stCxn id="6" idx="1"/>
          </p:cNvCxnSpPr>
          <p:nvPr/>
        </p:nvCxnSpPr>
        <p:spPr>
          <a:xfrm flipH="1" flipV="1">
            <a:off x="7707829" y="2865475"/>
            <a:ext cx="563711" cy="478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812671" y="6141309"/>
            <a:ext cx="1805302" cy="369332"/>
          </a:xfrm>
          <a:prstGeom prst="rect">
            <a:avLst/>
          </a:prstGeom>
          <a:noFill/>
        </p:spPr>
        <p:txBody>
          <a:bodyPr wrap="none" rtlCol="0">
            <a:spAutoFit/>
          </a:bodyPr>
          <a:lstStyle/>
          <a:p>
            <a:r>
              <a:rPr lang="en-US" dirty="0" smtClean="0"/>
              <a:t>Lyons et al., 1997</a:t>
            </a:r>
            <a:endParaRPr lang="en-US" dirty="0"/>
          </a:p>
        </p:txBody>
      </p:sp>
      <p:sp>
        <p:nvSpPr>
          <p:cNvPr id="2" name="Oval 1"/>
          <p:cNvSpPr/>
          <p:nvPr/>
        </p:nvSpPr>
        <p:spPr>
          <a:xfrm>
            <a:off x="7982180" y="1567823"/>
            <a:ext cx="148266" cy="1390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3689580" y="4895223"/>
            <a:ext cx="1414048" cy="450738"/>
            <a:chOff x="3689580" y="4895223"/>
            <a:chExt cx="1414048" cy="450738"/>
          </a:xfrm>
        </p:grpSpPr>
        <p:sp>
          <p:nvSpPr>
            <p:cNvPr id="9" name="Oval 8"/>
            <p:cNvSpPr/>
            <p:nvPr/>
          </p:nvSpPr>
          <p:spPr>
            <a:xfrm>
              <a:off x="3689580" y="4895223"/>
              <a:ext cx="148266" cy="1390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837846" y="4976629"/>
              <a:ext cx="1265782" cy="369332"/>
            </a:xfrm>
            <a:prstGeom prst="rect">
              <a:avLst/>
            </a:prstGeom>
            <a:noFill/>
          </p:spPr>
          <p:txBody>
            <a:bodyPr wrap="square" rtlCol="0">
              <a:spAutoFit/>
            </a:bodyPr>
            <a:lstStyle/>
            <a:p>
              <a:r>
                <a:rPr lang="en-US" b="1" dirty="0" smtClean="0"/>
                <a:t>Woodsville</a:t>
              </a:r>
              <a:endParaRPr lang="en-US" b="1" dirty="0"/>
            </a:p>
          </p:txBody>
        </p:sp>
      </p:grpSp>
      <p:grpSp>
        <p:nvGrpSpPr>
          <p:cNvPr id="7" name="Group 6"/>
          <p:cNvGrpSpPr/>
          <p:nvPr/>
        </p:nvGrpSpPr>
        <p:grpSpPr>
          <a:xfrm>
            <a:off x="3460980" y="2387602"/>
            <a:ext cx="1392783" cy="369332"/>
            <a:chOff x="3460980" y="2387602"/>
            <a:chExt cx="1392783" cy="369332"/>
          </a:xfrm>
        </p:grpSpPr>
        <p:sp>
          <p:nvSpPr>
            <p:cNvPr id="13" name="Oval 12"/>
            <p:cNvSpPr/>
            <p:nvPr/>
          </p:nvSpPr>
          <p:spPr>
            <a:xfrm>
              <a:off x="3460980" y="2507623"/>
              <a:ext cx="148266" cy="1390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587981" y="2387602"/>
              <a:ext cx="1265782" cy="369332"/>
            </a:xfrm>
            <a:prstGeom prst="rect">
              <a:avLst/>
            </a:prstGeom>
            <a:noFill/>
          </p:spPr>
          <p:txBody>
            <a:bodyPr wrap="square" rtlCol="0">
              <a:spAutoFit/>
            </a:bodyPr>
            <a:lstStyle/>
            <a:p>
              <a:r>
                <a:rPr lang="en-US" b="1" dirty="0" smtClean="0"/>
                <a:t>Monroe</a:t>
              </a:r>
              <a:endParaRPr lang="en-US" b="1" dirty="0"/>
            </a:p>
          </p:txBody>
        </p:sp>
      </p:grpSp>
      <p:sp>
        <p:nvSpPr>
          <p:cNvPr id="5" name="Isosceles Triangle 4"/>
          <p:cNvSpPr/>
          <p:nvPr/>
        </p:nvSpPr>
        <p:spPr>
          <a:xfrm>
            <a:off x="7481885" y="2788610"/>
            <a:ext cx="185967" cy="13907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1955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cxnSp>
        <p:nvCxnSpPr>
          <p:cNvPr id="4" name="Straight Connector 3"/>
          <p:cNvCxnSpPr/>
          <p:nvPr/>
        </p:nvCxnSpPr>
        <p:spPr>
          <a:xfrm>
            <a:off x="1658470" y="3212757"/>
            <a:ext cx="5829725" cy="36452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35614" y="5918024"/>
            <a:ext cx="1420582" cy="369332"/>
          </a:xfrm>
          <a:prstGeom prst="rect">
            <a:avLst/>
          </a:prstGeom>
          <a:noFill/>
        </p:spPr>
        <p:txBody>
          <a:bodyPr wrap="none" rtlCol="0">
            <a:spAutoFit/>
          </a:bodyPr>
          <a:lstStyle/>
          <a:p>
            <a:r>
              <a:rPr lang="en-US" dirty="0" smtClean="0"/>
              <a:t>Billings, 1935</a:t>
            </a:r>
            <a:endParaRPr lang="en-US" dirty="0"/>
          </a:p>
        </p:txBody>
      </p:sp>
      <p:grpSp>
        <p:nvGrpSpPr>
          <p:cNvPr id="10" name="Group 9"/>
          <p:cNvGrpSpPr/>
          <p:nvPr/>
        </p:nvGrpSpPr>
        <p:grpSpPr>
          <a:xfrm>
            <a:off x="2000250" y="3429000"/>
            <a:ext cx="885825" cy="2333625"/>
            <a:chOff x="2000250" y="3429000"/>
            <a:chExt cx="885825" cy="2333625"/>
          </a:xfrm>
        </p:grpSpPr>
        <p:cxnSp>
          <p:nvCxnSpPr>
            <p:cNvPr id="6" name="Straight Arrow Connector 5"/>
            <p:cNvCxnSpPr/>
            <p:nvPr/>
          </p:nvCxnSpPr>
          <p:spPr>
            <a:xfrm flipH="1">
              <a:off x="2000250" y="5000625"/>
              <a:ext cx="485775" cy="7620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295525" y="3429000"/>
              <a:ext cx="590550" cy="7239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rot="19481617">
            <a:off x="2809856" y="2144707"/>
            <a:ext cx="3057653" cy="369332"/>
          </a:xfrm>
          <a:prstGeom prst="rect">
            <a:avLst/>
          </a:prstGeom>
          <a:noFill/>
        </p:spPr>
        <p:txBody>
          <a:bodyPr wrap="square" rtlCol="0">
            <a:spAutoFit/>
          </a:bodyPr>
          <a:lstStyle/>
          <a:p>
            <a:r>
              <a:rPr lang="en-US" dirty="0" smtClean="0"/>
              <a:t>Salmon Hole Brook “syncline”</a:t>
            </a:r>
            <a:endParaRPr lang="en-US" dirty="0"/>
          </a:p>
        </p:txBody>
      </p:sp>
      <p:sp>
        <p:nvSpPr>
          <p:cNvPr id="9" name="TextBox 8"/>
          <p:cNvSpPr txBox="1"/>
          <p:nvPr/>
        </p:nvSpPr>
        <p:spPr>
          <a:xfrm rot="19481617">
            <a:off x="3854019" y="2219695"/>
            <a:ext cx="3057653" cy="369332"/>
          </a:xfrm>
          <a:prstGeom prst="rect">
            <a:avLst/>
          </a:prstGeom>
          <a:noFill/>
        </p:spPr>
        <p:txBody>
          <a:bodyPr wrap="square" rtlCol="0">
            <a:spAutoFit/>
          </a:bodyPr>
          <a:lstStyle/>
          <a:p>
            <a:r>
              <a:rPr lang="en-US" dirty="0" smtClean="0"/>
              <a:t>Garnet Hill “syncline”</a:t>
            </a:r>
            <a:endParaRPr lang="en-US" dirty="0"/>
          </a:p>
        </p:txBody>
      </p:sp>
      <p:sp>
        <p:nvSpPr>
          <p:cNvPr id="11" name="TextBox 10"/>
          <p:cNvSpPr txBox="1"/>
          <p:nvPr/>
        </p:nvSpPr>
        <p:spPr>
          <a:xfrm>
            <a:off x="6737207" y="1411298"/>
            <a:ext cx="1541131" cy="369332"/>
          </a:xfrm>
          <a:prstGeom prst="rect">
            <a:avLst/>
          </a:prstGeom>
          <a:noFill/>
        </p:spPr>
        <p:txBody>
          <a:bodyPr wrap="square" rtlCol="0">
            <a:spAutoFit/>
          </a:bodyPr>
          <a:lstStyle/>
          <a:p>
            <a:r>
              <a:rPr lang="en-US" b="1" dirty="0" smtClean="0"/>
              <a:t>Northey Hill</a:t>
            </a:r>
            <a:endParaRPr lang="en-US" b="1" dirty="0"/>
          </a:p>
        </p:txBody>
      </p:sp>
      <p:cxnSp>
        <p:nvCxnSpPr>
          <p:cNvPr id="12" name="Straight Arrow Connector 11"/>
          <p:cNvCxnSpPr/>
          <p:nvPr/>
        </p:nvCxnSpPr>
        <p:spPr>
          <a:xfrm flipH="1" flipV="1">
            <a:off x="6216359" y="1614793"/>
            <a:ext cx="563711" cy="478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a:off x="6004702" y="1547453"/>
            <a:ext cx="185967" cy="13907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934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4614863"/>
            <a:ext cx="1928813" cy="369332"/>
          </a:xfrm>
          <a:prstGeom prst="rect">
            <a:avLst/>
          </a:prstGeom>
          <a:noFill/>
        </p:spPr>
        <p:txBody>
          <a:bodyPr wrap="square" rtlCol="0">
            <a:spAutoFit/>
          </a:bodyPr>
          <a:lstStyle/>
          <a:p>
            <a:r>
              <a:rPr lang="en-US" dirty="0" smtClean="0"/>
              <a:t>Billings XC</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4" name="Rectangle 3"/>
          <p:cNvSpPr/>
          <p:nvPr/>
        </p:nvSpPr>
        <p:spPr>
          <a:xfrm>
            <a:off x="4295553" y="95693"/>
            <a:ext cx="5624624" cy="15948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0635614" y="5537024"/>
            <a:ext cx="1420582" cy="369332"/>
          </a:xfrm>
          <a:prstGeom prst="rect">
            <a:avLst/>
          </a:prstGeom>
          <a:noFill/>
        </p:spPr>
        <p:txBody>
          <a:bodyPr wrap="none" rtlCol="0">
            <a:spAutoFit/>
          </a:bodyPr>
          <a:lstStyle/>
          <a:p>
            <a:r>
              <a:rPr lang="en-US" dirty="0" smtClean="0"/>
              <a:t>Billings, 1935</a:t>
            </a:r>
            <a:endParaRPr lang="en-US" dirty="0"/>
          </a:p>
        </p:txBody>
      </p:sp>
    </p:spTree>
    <p:extLst>
      <p:ext uri="{BB962C8B-B14F-4D97-AF65-F5344CB8AC3E}">
        <p14:creationId xmlns:p14="http://schemas.microsoft.com/office/powerpoint/2010/main" val="34114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2212</TotalTime>
  <Words>2631</Words>
  <Application>Microsoft Office PowerPoint</Application>
  <PresentationFormat>Widescreen</PresentationFormat>
  <Paragraphs>303</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pjttbt</dc:creator>
  <cp:lastModifiedBy>pjttbt</cp:lastModifiedBy>
  <cp:revision>267</cp:revision>
  <cp:lastPrinted>2016-02-28T19:04:40Z</cp:lastPrinted>
  <dcterms:created xsi:type="dcterms:W3CDTF">2016-02-17T22:03:51Z</dcterms:created>
  <dcterms:modified xsi:type="dcterms:W3CDTF">2016-03-20T15:08:07Z</dcterms:modified>
</cp:coreProperties>
</file>