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9"/>
  </p:notesMasterIdLst>
  <p:handoutMasterIdLst>
    <p:handoutMasterId r:id="rId20"/>
  </p:handoutMasterIdLst>
  <p:sldIdLst>
    <p:sldId id="256" r:id="rId2"/>
    <p:sldId id="257" r:id="rId3"/>
    <p:sldId id="258" r:id="rId4"/>
    <p:sldId id="278" r:id="rId5"/>
    <p:sldId id="275" r:id="rId6"/>
    <p:sldId id="259" r:id="rId7"/>
    <p:sldId id="279" r:id="rId8"/>
    <p:sldId id="280" r:id="rId9"/>
    <p:sldId id="261" r:id="rId10"/>
    <p:sldId id="270" r:id="rId11"/>
    <p:sldId id="262" r:id="rId12"/>
    <p:sldId id="282" r:id="rId13"/>
    <p:sldId id="283" r:id="rId14"/>
    <p:sldId id="271" r:id="rId15"/>
    <p:sldId id="269" r:id="rId16"/>
    <p:sldId id="276" r:id="rId17"/>
    <p:sldId id="272" r:id="rId1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4" d="100"/>
          <a:sy n="74" d="100"/>
        </p:scale>
        <p:origin x="-1644"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72163689-004C-4FB7-8947-FC2141D1ED07}" type="datetimeFigureOut">
              <a:rPr lang="en-US" smtClean="0"/>
              <a:pPr/>
              <a:t>3/23/2016</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B04A4F1F-03ED-4801-BC5F-0AFC402AB873}" type="slidenum">
              <a:rPr lang="en-US" smtClean="0"/>
              <a:pPr/>
              <a:t>‹#›</a:t>
            </a:fld>
            <a:endParaRPr lang="en-US" dirty="0"/>
          </a:p>
        </p:txBody>
      </p:sp>
    </p:spTree>
    <p:extLst>
      <p:ext uri="{BB962C8B-B14F-4D97-AF65-F5344CB8AC3E}">
        <p14:creationId xmlns:p14="http://schemas.microsoft.com/office/powerpoint/2010/main" val="35618359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8D2C1162-FF16-401E-82EC-291C5D688E17}" type="datetimeFigureOut">
              <a:rPr lang="en-US" smtClean="0"/>
              <a:pPr/>
              <a:t>3/23/2016</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5E8F4E3D-2EDC-4B5D-A8CF-FF4975691FF0}" type="slidenum">
              <a:rPr lang="en-US" smtClean="0"/>
              <a:pPr/>
              <a:t>‹#›</a:t>
            </a:fld>
            <a:endParaRPr lang="en-US" dirty="0"/>
          </a:p>
        </p:txBody>
      </p:sp>
    </p:spTree>
    <p:extLst>
      <p:ext uri="{BB962C8B-B14F-4D97-AF65-F5344CB8AC3E}">
        <p14:creationId xmlns:p14="http://schemas.microsoft.com/office/powerpoint/2010/main" val="41683098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E8F4E3D-2EDC-4B5D-A8CF-FF4975691FF0}"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DF035B07-BABA-475D-9271-42E3017E444B}" type="datetimeFigureOut">
              <a:rPr lang="en-US" smtClean="0"/>
              <a:pPr/>
              <a:t>3/23/2016</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64C5D113-A745-468B-B1D5-BF1371D350CD}"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F035B07-BABA-475D-9271-42E3017E444B}" type="datetimeFigureOut">
              <a:rPr lang="en-US" smtClean="0"/>
              <a:pPr/>
              <a:t>3/23/2016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4C5D113-A745-468B-B1D5-BF1371D350CD}"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F035B07-BABA-475D-9271-42E3017E444B}" type="datetimeFigureOut">
              <a:rPr lang="en-US" smtClean="0"/>
              <a:pPr/>
              <a:t>3/23/2016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4C5D113-A745-468B-B1D5-BF1371D350CD}"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F035B07-BABA-475D-9271-42E3017E444B}" type="datetimeFigureOut">
              <a:rPr lang="en-US" smtClean="0"/>
              <a:pPr/>
              <a:t>3/23/2016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4C5D113-A745-468B-B1D5-BF1371D350CD}"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F035B07-BABA-475D-9271-42E3017E444B}" type="datetimeFigureOut">
              <a:rPr lang="en-US" smtClean="0"/>
              <a:pPr/>
              <a:t>3/23/2016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4C5D113-A745-468B-B1D5-BF1371D350CD}"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F035B07-BABA-475D-9271-42E3017E444B}" type="datetimeFigureOut">
              <a:rPr lang="en-US" smtClean="0"/>
              <a:pPr/>
              <a:t>3/23/2016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4C5D113-A745-468B-B1D5-BF1371D350CD}"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DF035B07-BABA-475D-9271-42E3017E444B}" type="datetimeFigureOut">
              <a:rPr lang="en-US" smtClean="0"/>
              <a:pPr/>
              <a:t>3/23/2016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4C5D113-A745-468B-B1D5-BF1371D350CD}"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F035B07-BABA-475D-9271-42E3017E444B}" type="datetimeFigureOut">
              <a:rPr lang="en-US" smtClean="0"/>
              <a:pPr/>
              <a:t>3/23/2016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4C5D113-A745-468B-B1D5-BF1371D350CD}"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035B07-BABA-475D-9271-42E3017E444B}" type="datetimeFigureOut">
              <a:rPr lang="en-US" smtClean="0"/>
              <a:pPr/>
              <a:t>3/23/2016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4C5D113-A745-468B-B1D5-BF1371D350CD}"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F035B07-BABA-475D-9271-42E3017E444B}" type="datetimeFigureOut">
              <a:rPr lang="en-US" smtClean="0"/>
              <a:pPr/>
              <a:t>3/23/2016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4C5D113-A745-468B-B1D5-BF1371D350CD}"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F035B07-BABA-475D-9271-42E3017E444B}" type="datetimeFigureOut">
              <a:rPr lang="en-US" smtClean="0"/>
              <a:pPr/>
              <a:t>3/23/2016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077200" y="6356350"/>
            <a:ext cx="609600" cy="365125"/>
          </a:xfrm>
        </p:spPr>
        <p:txBody>
          <a:bodyPr/>
          <a:lstStyle/>
          <a:p>
            <a:fld id="{64C5D113-A745-468B-B1D5-BF1371D350CD}" type="slidenum">
              <a:rPr lang="en-US" smtClean="0"/>
              <a:pPr/>
              <a:t>‹#›</a:t>
            </a:fld>
            <a:endParaRPr lang="en-US"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F035B07-BABA-475D-9271-42E3017E444B}" type="datetimeFigureOut">
              <a:rPr lang="en-US" smtClean="0"/>
              <a:pPr/>
              <a:t>3/23/2016</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4C5D113-A745-468B-B1D5-BF1371D350CD}" type="slidenum">
              <a:rPr lang="en-US" smtClean="0"/>
              <a:pPr/>
              <a:t>‹#›</a:t>
            </a:fld>
            <a:endParaRPr 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914401"/>
            <a:ext cx="8077200" cy="3276599"/>
          </a:xfrm>
        </p:spPr>
        <p:txBody>
          <a:bodyPr anchor="t" anchorCtr="0">
            <a:noAutofit/>
          </a:bodyPr>
          <a:lstStyle/>
          <a:p>
            <a:pPr algn="ctr"/>
            <a:r>
              <a:rPr lang="en-US" sz="3600" dirty="0" smtClean="0">
                <a:solidFill>
                  <a:schemeClr val="tx1"/>
                </a:solidFill>
                <a:latin typeface="Times New Roman" panose="02020603050405020304" pitchFamily="18" charset="0"/>
                <a:cs typeface="Times New Roman" pitchFamily="18" charset="0"/>
              </a:rPr>
              <a:t>History of the Licensure of Geologists - Where We’ve Been</a:t>
            </a:r>
            <a:br>
              <a:rPr lang="en-US" sz="3600" dirty="0" smtClean="0">
                <a:solidFill>
                  <a:schemeClr val="tx1"/>
                </a:solidFill>
                <a:latin typeface="Times New Roman" panose="02020603050405020304" pitchFamily="18" charset="0"/>
                <a:cs typeface="Times New Roman" pitchFamily="18" charset="0"/>
              </a:rPr>
            </a:br>
            <a:r>
              <a:rPr lang="en-US" sz="3600" dirty="0" smtClean="0"/>
              <a:t/>
            </a:r>
            <a:br>
              <a:rPr lang="en-US" sz="3600" dirty="0" smtClean="0"/>
            </a:br>
            <a:r>
              <a:rPr lang="en-US" sz="2400" dirty="0" smtClean="0">
                <a:latin typeface="Arial" panose="020B0604020202020204" pitchFamily="34" charset="0"/>
                <a:cs typeface="Arial" panose="020B0604020202020204" pitchFamily="34" charset="0"/>
              </a:rPr>
              <a:t> </a:t>
            </a:r>
            <a:r>
              <a:rPr lang="en-US" sz="2400" dirty="0" smtClean="0">
                <a:solidFill>
                  <a:schemeClr val="bg1"/>
                </a:solidFill>
                <a:latin typeface="Times New Roman" pitchFamily="18" charset="0"/>
                <a:cs typeface="Times New Roman" pitchFamily="18" charset="0"/>
              </a:rPr>
              <a:t>The Geological Society of America</a:t>
            </a:r>
            <a:br>
              <a:rPr lang="en-US" sz="2400" dirty="0" smtClean="0">
                <a:solidFill>
                  <a:schemeClr val="bg1"/>
                </a:solidFill>
                <a:latin typeface="Times New Roman" pitchFamily="18" charset="0"/>
                <a:cs typeface="Times New Roman" pitchFamily="18" charset="0"/>
              </a:rPr>
            </a:br>
            <a:r>
              <a:rPr lang="en-US" sz="2400" dirty="0" smtClean="0">
                <a:solidFill>
                  <a:schemeClr val="bg1"/>
                </a:solidFill>
                <a:latin typeface="Times New Roman" pitchFamily="18" charset="0"/>
                <a:cs typeface="Times New Roman" pitchFamily="18" charset="0"/>
              </a:rPr>
              <a:t>Northeastern Section - 51</a:t>
            </a:r>
            <a:r>
              <a:rPr lang="en-US" sz="2400" baseline="30000" dirty="0" smtClean="0">
                <a:solidFill>
                  <a:schemeClr val="bg1"/>
                </a:solidFill>
                <a:latin typeface="Times New Roman" pitchFamily="18" charset="0"/>
                <a:cs typeface="Times New Roman" pitchFamily="18" charset="0"/>
              </a:rPr>
              <a:t>st</a:t>
            </a:r>
            <a:r>
              <a:rPr lang="en-US" sz="2400" dirty="0" smtClean="0">
                <a:solidFill>
                  <a:schemeClr val="bg1"/>
                </a:solidFill>
                <a:latin typeface="Times New Roman" pitchFamily="18" charset="0"/>
                <a:cs typeface="Times New Roman" pitchFamily="18" charset="0"/>
              </a:rPr>
              <a:t> Annual Meeting </a:t>
            </a:r>
            <a:br>
              <a:rPr lang="en-US" sz="2400" dirty="0" smtClean="0">
                <a:solidFill>
                  <a:schemeClr val="bg1"/>
                </a:solidFill>
                <a:latin typeface="Times New Roman" pitchFamily="18" charset="0"/>
                <a:cs typeface="Times New Roman" pitchFamily="18" charset="0"/>
              </a:rPr>
            </a:br>
            <a:r>
              <a:rPr lang="en-US" sz="2400" dirty="0" smtClean="0">
                <a:solidFill>
                  <a:schemeClr val="bg1"/>
                </a:solidFill>
                <a:latin typeface="Times New Roman" pitchFamily="18" charset="0"/>
                <a:cs typeface="Times New Roman" pitchFamily="18" charset="0"/>
              </a:rPr>
              <a:t>(21 - 23 March 2016)</a:t>
            </a:r>
            <a:r>
              <a:rPr lang="en-US" sz="2400" dirty="0" smtClean="0">
                <a:latin typeface="Arial" panose="020B0604020202020204" pitchFamily="34" charset="0"/>
                <a:cs typeface="Arial" panose="020B0604020202020204" pitchFamily="34" charset="0"/>
              </a:rPr>
              <a:t/>
            </a:r>
            <a:br>
              <a:rPr lang="en-US" sz="2400" dirty="0" smtClean="0">
                <a:latin typeface="Arial" panose="020B0604020202020204" pitchFamily="34" charset="0"/>
                <a:cs typeface="Arial" panose="020B0604020202020204" pitchFamily="34" charset="0"/>
              </a:rPr>
            </a:br>
            <a:endParaRPr lang="en-US" sz="2400" dirty="0"/>
          </a:p>
        </p:txBody>
      </p:sp>
      <p:sp>
        <p:nvSpPr>
          <p:cNvPr id="3" name="Subtitle 2"/>
          <p:cNvSpPr>
            <a:spLocks noGrp="1"/>
          </p:cNvSpPr>
          <p:nvPr>
            <p:ph type="subTitle" idx="1"/>
          </p:nvPr>
        </p:nvSpPr>
        <p:spPr>
          <a:xfrm>
            <a:off x="533400" y="3962400"/>
            <a:ext cx="7854696" cy="1752600"/>
          </a:xfrm>
        </p:spPr>
        <p:txBody>
          <a:bodyPr/>
          <a:lstStyle/>
          <a:p>
            <a:pPr algn="ctr"/>
            <a:r>
              <a:rPr lang="en-US" dirty="0" smtClean="0">
                <a:latin typeface="Times New Roman" pitchFamily="18" charset="0"/>
                <a:cs typeface="Times New Roman" pitchFamily="18" charset="0"/>
              </a:rPr>
              <a:t>Mark A. Williams</a:t>
            </a:r>
          </a:p>
          <a:p>
            <a:pPr algn="ctr"/>
            <a:r>
              <a:rPr lang="en-US" dirty="0" smtClean="0">
                <a:latin typeface="Times New Roman" pitchFamily="18" charset="0"/>
                <a:cs typeface="Times New Roman" pitchFamily="18" charset="0"/>
              </a:rPr>
              <a:t>NYSCPG Past-President </a:t>
            </a:r>
            <a:endParaRPr lang="en-US" dirty="0">
              <a:latin typeface="Times New Roman" pitchFamily="18" charset="0"/>
              <a:cs typeface="Times New Roman" pitchFamily="18" charset="0"/>
            </a:endParaRPr>
          </a:p>
        </p:txBody>
      </p:sp>
      <p:pic>
        <p:nvPicPr>
          <p:cNvPr id="4" name="Picture 3" descr="Logo-NYSCPG.jpg"/>
          <p:cNvPicPr>
            <a:picLocks noChangeAspect="1"/>
          </p:cNvPicPr>
          <p:nvPr/>
        </p:nvPicPr>
        <p:blipFill>
          <a:blip r:embed="rId2" cstate="print"/>
          <a:stretch>
            <a:fillRect/>
          </a:stretch>
        </p:blipFill>
        <p:spPr>
          <a:xfrm>
            <a:off x="3505200" y="5105400"/>
            <a:ext cx="2001083" cy="1441509"/>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38200"/>
          </a:xfrm>
        </p:spPr>
        <p:txBody>
          <a:bodyPr anchor="t">
            <a:normAutofit fontScale="90000"/>
          </a:bodyPr>
          <a:lstStyle/>
          <a:p>
            <a:pPr algn="ctr"/>
            <a:r>
              <a:rPr lang="en-US" sz="4000" dirty="0" smtClean="0">
                <a:solidFill>
                  <a:schemeClr val="tx1"/>
                </a:solidFill>
                <a:latin typeface="Times New Roman" pitchFamily="18" charset="0"/>
                <a:cs typeface="Times New Roman" pitchFamily="18" charset="0"/>
              </a:rPr>
              <a:t>The Road from Licensure Bill to Law Effort</a:t>
            </a:r>
            <a:r>
              <a:rPr lang="en-US" sz="5400" dirty="0" smtClean="0">
                <a:latin typeface="Times New Roman" pitchFamily="18" charset="0"/>
                <a:cs typeface="Times New Roman" pitchFamily="18" charset="0"/>
              </a:rPr>
              <a:t/>
            </a:r>
            <a:br>
              <a:rPr lang="en-US" sz="5400" dirty="0" smtClean="0">
                <a:latin typeface="Times New Roman" pitchFamily="18" charset="0"/>
                <a:cs typeface="Times New Roman" pitchFamily="18" charset="0"/>
              </a:rPr>
            </a:br>
            <a:endParaRPr lang="en-US" dirty="0"/>
          </a:p>
        </p:txBody>
      </p:sp>
      <p:sp>
        <p:nvSpPr>
          <p:cNvPr id="3" name="Content Placeholder 2"/>
          <p:cNvSpPr>
            <a:spLocks noGrp="1"/>
          </p:cNvSpPr>
          <p:nvPr>
            <p:ph idx="1"/>
          </p:nvPr>
        </p:nvSpPr>
        <p:spPr>
          <a:xfrm>
            <a:off x="152400" y="1524000"/>
            <a:ext cx="8839200" cy="5105400"/>
          </a:xfrm>
        </p:spPr>
        <p:txBody>
          <a:bodyPr>
            <a:noAutofit/>
          </a:bodyPr>
          <a:lstStyle/>
          <a:p>
            <a:pPr marL="0" indent="0">
              <a:buClr>
                <a:schemeClr val="tx1"/>
              </a:buClr>
              <a:buSzPct val="100000"/>
              <a:buNone/>
            </a:pPr>
            <a:r>
              <a:rPr lang="en-US" sz="2400" u="sng" dirty="0">
                <a:latin typeface="Times New Roman" panose="02020603050405020304" pitchFamily="18" charset="0"/>
                <a:cs typeface="Times New Roman" panose="02020603050405020304" pitchFamily="18" charset="0"/>
              </a:rPr>
              <a:t>1995 </a:t>
            </a:r>
            <a:r>
              <a:rPr lang="en-US" sz="2400" u="sng" dirty="0" smtClean="0">
                <a:latin typeface="Times New Roman" panose="02020603050405020304" pitchFamily="18" charset="0"/>
                <a:cs typeface="Times New Roman" panose="02020603050405020304" pitchFamily="18" charset="0"/>
              </a:rPr>
              <a:t>- 2014</a:t>
            </a:r>
            <a:endParaRPr lang="en-US" sz="1800" u="sng" dirty="0">
              <a:latin typeface="Times New Roman" panose="02020603050405020304" pitchFamily="18" charset="0"/>
              <a:cs typeface="Times New Roman" panose="02020603050405020304" pitchFamily="18" charset="0"/>
            </a:endParaRPr>
          </a:p>
          <a:p>
            <a:pPr marL="0" indent="0">
              <a:buClr>
                <a:schemeClr val="tx1"/>
              </a:buClr>
              <a:buSzPct val="100000"/>
              <a:buNone/>
            </a:pPr>
            <a:r>
              <a:rPr lang="en-US" sz="1800" dirty="0">
                <a:latin typeface="Times New Roman" panose="02020603050405020304" pitchFamily="18" charset="0"/>
                <a:cs typeface="Times New Roman" panose="02020603050405020304" pitchFamily="18" charset="0"/>
              </a:rPr>
              <a:t> </a:t>
            </a:r>
          </a:p>
          <a:p>
            <a:pPr>
              <a:buClr>
                <a:schemeClr val="tx1"/>
              </a:buClr>
              <a:buSzPct val="100000"/>
            </a:pPr>
            <a:r>
              <a:rPr lang="en-US" sz="1800" dirty="0" smtClean="0">
                <a:latin typeface="Times New Roman" panose="02020603050405020304" pitchFamily="18" charset="0"/>
                <a:cs typeface="Times New Roman" panose="02020603050405020304" pitchFamily="18" charset="0"/>
              </a:rPr>
              <a:t>NYSCPG: Presidents </a:t>
            </a:r>
            <a:r>
              <a:rPr lang="en-US" sz="1800" dirty="0">
                <a:latin typeface="Times New Roman" panose="02020603050405020304" pitchFamily="18" charset="0"/>
                <a:cs typeface="Times New Roman" panose="02020603050405020304" pitchFamily="18" charset="0"/>
              </a:rPr>
              <a:t>(7)</a:t>
            </a:r>
          </a:p>
          <a:p>
            <a:pPr marL="0" indent="0">
              <a:buClr>
                <a:schemeClr val="tx1"/>
              </a:buClr>
              <a:buSzPct val="100000"/>
              <a:buNone/>
            </a:pPr>
            <a:endParaRPr lang="en-US" sz="1800" dirty="0">
              <a:latin typeface="Times New Roman" panose="02020603050405020304" pitchFamily="18" charset="0"/>
              <a:cs typeface="Times New Roman" panose="02020603050405020304" pitchFamily="18" charset="0"/>
            </a:endParaRPr>
          </a:p>
          <a:p>
            <a:pPr>
              <a:buClr>
                <a:schemeClr val="tx1"/>
              </a:buClr>
              <a:buSzPct val="100000"/>
            </a:pPr>
            <a:r>
              <a:rPr lang="en-US" sz="1800" dirty="0" smtClean="0">
                <a:latin typeface="Times New Roman" panose="02020603050405020304" pitchFamily="18" charset="0"/>
                <a:cs typeface="Times New Roman" panose="02020603050405020304" pitchFamily="18" charset="0"/>
              </a:rPr>
              <a:t>NYS Executive: Governors (4</a:t>
            </a:r>
            <a:r>
              <a:rPr lang="en-US" sz="1800" dirty="0">
                <a:latin typeface="Times New Roman" panose="02020603050405020304" pitchFamily="18" charset="0"/>
                <a:cs typeface="Times New Roman" panose="02020603050405020304" pitchFamily="18" charset="0"/>
              </a:rPr>
              <a:t>)</a:t>
            </a:r>
          </a:p>
          <a:p>
            <a:pPr marL="0" indent="0">
              <a:buClr>
                <a:schemeClr val="tx1"/>
              </a:buClr>
              <a:buSzPct val="100000"/>
              <a:buNone/>
            </a:pPr>
            <a:endParaRPr lang="en-US" sz="1800" dirty="0">
              <a:latin typeface="Times New Roman" panose="02020603050405020304" pitchFamily="18" charset="0"/>
              <a:cs typeface="Times New Roman" panose="02020603050405020304" pitchFamily="18" charset="0"/>
            </a:endParaRPr>
          </a:p>
          <a:p>
            <a:pPr>
              <a:buClr>
                <a:schemeClr val="tx1"/>
              </a:buClr>
              <a:buSzPct val="100000"/>
            </a:pPr>
            <a:r>
              <a:rPr lang="en-US" sz="1800" dirty="0" smtClean="0">
                <a:latin typeface="Times New Roman" panose="02020603050405020304" pitchFamily="18" charset="0"/>
                <a:cs typeface="Times New Roman" panose="02020603050405020304" pitchFamily="18" charset="0"/>
              </a:rPr>
              <a:t>NYS Legislature</a:t>
            </a:r>
          </a:p>
          <a:p>
            <a:pPr marL="0" indent="0">
              <a:buClr>
                <a:schemeClr val="tx1"/>
              </a:buClr>
              <a:buSzPct val="100000"/>
              <a:buNone/>
            </a:pPr>
            <a:endParaRPr lang="en-US" sz="800" dirty="0">
              <a:latin typeface="Times New Roman" panose="02020603050405020304" pitchFamily="18" charset="0"/>
              <a:cs typeface="Times New Roman" panose="02020603050405020304" pitchFamily="18" charset="0"/>
            </a:endParaRPr>
          </a:p>
          <a:p>
            <a:pPr lvl="1">
              <a:buClr>
                <a:schemeClr val="tx1"/>
              </a:buClr>
              <a:buSzPct val="100000"/>
              <a:buFont typeface="Wingdings" panose="05000000000000000000" pitchFamily="2" charset="2"/>
              <a:buChar char="q"/>
            </a:pPr>
            <a:r>
              <a:rPr lang="en-US" sz="1800" dirty="0" smtClean="0">
                <a:latin typeface="Times New Roman" panose="02020603050405020304" pitchFamily="18" charset="0"/>
                <a:cs typeface="Times New Roman" panose="02020603050405020304" pitchFamily="18" charset="0"/>
              </a:rPr>
              <a:t>SENATE: Sponsor (1); Majority Leaders (12); Higher </a:t>
            </a:r>
            <a:r>
              <a:rPr lang="en-US" sz="1800" dirty="0">
                <a:latin typeface="Times New Roman" panose="02020603050405020304" pitchFamily="18" charset="0"/>
                <a:cs typeface="Times New Roman" panose="02020603050405020304" pitchFamily="18" charset="0"/>
              </a:rPr>
              <a:t>Education Committee Chair (1</a:t>
            </a:r>
            <a:r>
              <a:rPr lang="en-US" sz="1800" dirty="0" smtClean="0">
                <a:latin typeface="Times New Roman" panose="02020603050405020304" pitchFamily="18" charset="0"/>
                <a:cs typeface="Times New Roman" panose="02020603050405020304" pitchFamily="18" charset="0"/>
              </a:rPr>
              <a:t>)</a:t>
            </a:r>
            <a:endParaRPr lang="en-US" sz="800" dirty="0" smtClean="0">
              <a:latin typeface="Times New Roman" panose="02020603050405020304" pitchFamily="18" charset="0"/>
              <a:cs typeface="Times New Roman" panose="02020603050405020304" pitchFamily="18" charset="0"/>
            </a:endParaRPr>
          </a:p>
          <a:p>
            <a:pPr marL="0" indent="0">
              <a:buClr>
                <a:schemeClr val="tx1"/>
              </a:buClr>
              <a:buSzPct val="100000"/>
              <a:buNone/>
            </a:pPr>
            <a:endParaRPr lang="en-US" sz="800" dirty="0" smtClean="0">
              <a:latin typeface="Times New Roman" panose="02020603050405020304" pitchFamily="18" charset="0"/>
              <a:cs typeface="Times New Roman" panose="02020603050405020304" pitchFamily="18" charset="0"/>
            </a:endParaRPr>
          </a:p>
          <a:p>
            <a:pPr lvl="1">
              <a:buClr>
                <a:schemeClr val="tx1"/>
              </a:buClr>
              <a:buSzPct val="100000"/>
              <a:buFont typeface="Wingdings" panose="05000000000000000000" pitchFamily="2" charset="2"/>
              <a:buChar char="q"/>
            </a:pPr>
            <a:r>
              <a:rPr lang="en-US" sz="1800" dirty="0" smtClean="0">
                <a:latin typeface="Times New Roman" panose="02020603050405020304" pitchFamily="18" charset="0"/>
                <a:cs typeface="Times New Roman" panose="02020603050405020304" pitchFamily="18" charset="0"/>
              </a:rPr>
              <a:t>ASSEMBLY: </a:t>
            </a:r>
            <a:r>
              <a:rPr lang="en-US" sz="1800" dirty="0">
                <a:latin typeface="Times New Roman" panose="02020603050405020304" pitchFamily="18" charset="0"/>
                <a:cs typeface="Times New Roman" panose="02020603050405020304" pitchFamily="18" charset="0"/>
              </a:rPr>
              <a:t>Sponsor (1); </a:t>
            </a:r>
            <a:r>
              <a:rPr lang="en-US" sz="1800" dirty="0" smtClean="0">
                <a:latin typeface="Times New Roman" panose="02020603050405020304" pitchFamily="18" charset="0"/>
                <a:cs typeface="Times New Roman" panose="02020603050405020304" pitchFamily="18" charset="0"/>
              </a:rPr>
              <a:t>Speaker </a:t>
            </a:r>
            <a:r>
              <a:rPr lang="en-US" sz="1800" dirty="0">
                <a:latin typeface="Times New Roman" panose="02020603050405020304" pitchFamily="18" charset="0"/>
                <a:cs typeface="Times New Roman" panose="02020603050405020304" pitchFamily="18" charset="0"/>
              </a:rPr>
              <a:t>(</a:t>
            </a:r>
            <a:r>
              <a:rPr lang="en-US" sz="1800" dirty="0" smtClean="0">
                <a:latin typeface="Times New Roman" panose="02020603050405020304" pitchFamily="18" charset="0"/>
                <a:cs typeface="Times New Roman" panose="02020603050405020304" pitchFamily="18" charset="0"/>
              </a:rPr>
              <a:t>1); </a:t>
            </a:r>
            <a:r>
              <a:rPr lang="en-US" sz="1800" dirty="0">
                <a:latin typeface="Times New Roman" panose="02020603050405020304" pitchFamily="18" charset="0"/>
                <a:cs typeface="Times New Roman" panose="02020603050405020304" pitchFamily="18" charset="0"/>
              </a:rPr>
              <a:t>Higher Education Committee </a:t>
            </a:r>
            <a:r>
              <a:rPr lang="en-US" sz="1800" dirty="0" smtClean="0">
                <a:latin typeface="Times New Roman" panose="02020603050405020304" pitchFamily="18" charset="0"/>
                <a:cs typeface="Times New Roman" panose="02020603050405020304" pitchFamily="18" charset="0"/>
              </a:rPr>
              <a:t>Chairs (4)</a:t>
            </a:r>
            <a:endParaRPr lang="en-US" sz="1800" dirty="0">
              <a:latin typeface="Times New Roman" panose="02020603050405020304" pitchFamily="18" charset="0"/>
              <a:cs typeface="Times New Roman" panose="02020603050405020304" pitchFamily="18" charset="0"/>
            </a:endParaRPr>
          </a:p>
          <a:p>
            <a:pPr marL="0" indent="0">
              <a:buClr>
                <a:schemeClr val="tx1"/>
              </a:buClr>
              <a:buSzPct val="100000"/>
              <a:buNone/>
            </a:pPr>
            <a:r>
              <a:rPr lang="en-US" sz="1800" dirty="0">
                <a:latin typeface="Times New Roman" panose="02020603050405020304" pitchFamily="18" charset="0"/>
                <a:cs typeface="Times New Roman" panose="02020603050405020304" pitchFamily="18" charset="0"/>
              </a:rPr>
              <a:t> </a:t>
            </a:r>
          </a:p>
          <a:p>
            <a:pPr>
              <a:buClr>
                <a:schemeClr val="tx1"/>
              </a:buClr>
              <a:buSzPct val="100000"/>
            </a:pPr>
            <a:r>
              <a:rPr lang="en-US" sz="1800" dirty="0" smtClean="0">
                <a:latin typeface="Times New Roman" panose="02020603050405020304" pitchFamily="18" charset="0"/>
                <a:cs typeface="Times New Roman" panose="02020603050405020304" pitchFamily="18" charset="0"/>
              </a:rPr>
              <a:t>Lobbyists (3)</a:t>
            </a:r>
          </a:p>
          <a:p>
            <a:pPr marL="0" indent="0">
              <a:buClr>
                <a:schemeClr val="tx1"/>
              </a:buClr>
              <a:buSzPct val="100000"/>
              <a:buNone/>
            </a:pPr>
            <a:endParaRPr lang="en-US" sz="1800" dirty="0" smtClean="0">
              <a:latin typeface="Times New Roman" panose="02020603050405020304" pitchFamily="18" charset="0"/>
              <a:cs typeface="Times New Roman" panose="02020603050405020304" pitchFamily="18" charset="0"/>
            </a:endParaRPr>
          </a:p>
          <a:p>
            <a:pPr>
              <a:buClr>
                <a:schemeClr val="tx1"/>
              </a:buClr>
              <a:buSzPct val="100000"/>
            </a:pPr>
            <a:r>
              <a:rPr lang="en-US" sz="1800" dirty="0" smtClean="0">
                <a:latin typeface="Times New Roman" panose="02020603050405020304" pitchFamily="18" charset="0"/>
                <a:cs typeface="Times New Roman" panose="02020603050405020304" pitchFamily="18" charset="0"/>
              </a:rPr>
              <a:t>Prepare/Submit 60-page White Paper and ten (10) fact sheets /brochures to inform various parties of our opinion</a:t>
            </a:r>
            <a:endParaRPr lang="en-US" sz="18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64C5D113-A745-468B-B1D5-BF1371D350CD}" type="slidenum">
              <a:rPr lang="en-US" sz="1600" smtClean="0">
                <a:solidFill>
                  <a:schemeClr val="bg1"/>
                </a:solidFill>
                <a:latin typeface="Times New Roman" pitchFamily="18" charset="0"/>
                <a:cs typeface="Times New Roman" pitchFamily="18" charset="0"/>
              </a:rPr>
              <a:pPr/>
              <a:t>10</a:t>
            </a:fld>
            <a:endParaRPr lang="en-US" sz="1600" dirty="0">
              <a:solidFill>
                <a:schemeClr val="bg1"/>
              </a:solidFill>
              <a:latin typeface="Times New Roman" pitchFamily="18" charset="0"/>
              <a:cs typeface="Times New Roman" pitchFamily="18" charset="0"/>
            </a:endParaRPr>
          </a:p>
        </p:txBody>
      </p:sp>
      <p:pic>
        <p:nvPicPr>
          <p:cNvPr id="5" name="Picture 4" descr="http://www.osiny.org/images/content/pagebuilder/24068.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81400" y="1219200"/>
            <a:ext cx="5202382" cy="29015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p>
            <a:pPr algn="ctr"/>
            <a:r>
              <a:rPr lang="en-US" sz="3600" dirty="0" smtClean="0">
                <a:solidFill>
                  <a:schemeClr val="tx1"/>
                </a:solidFill>
                <a:latin typeface="Times New Roman" pitchFamily="18" charset="0"/>
                <a:cs typeface="Times New Roman" pitchFamily="18" charset="0"/>
              </a:rPr>
              <a:t>The Road from Licensure Bill to Law Effort</a:t>
            </a:r>
            <a:endParaRPr lang="en-US" sz="3600" dirty="0">
              <a:solidFill>
                <a:schemeClr val="tx1"/>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buClr>
                <a:schemeClr val="tx1"/>
              </a:buClr>
              <a:buNone/>
            </a:pPr>
            <a:endParaRPr lang="en-US" sz="2400" dirty="0" smtClean="0">
              <a:latin typeface="Times New Roman" pitchFamily="18" charset="0"/>
              <a:cs typeface="Times New Roman" pitchFamily="18" charset="0"/>
            </a:endParaRPr>
          </a:p>
          <a:p>
            <a:pPr>
              <a:buClr>
                <a:schemeClr val="tx1"/>
              </a:buClr>
              <a:buNone/>
            </a:pPr>
            <a:r>
              <a:rPr lang="en-US" sz="2400" dirty="0" smtClean="0">
                <a:latin typeface="Times New Roman" pitchFamily="18" charset="0"/>
                <a:cs typeface="Times New Roman" pitchFamily="18" charset="0"/>
              </a:rPr>
              <a:t>Early Years (1995 - 2001)</a:t>
            </a:r>
          </a:p>
          <a:p>
            <a:pPr>
              <a:buClr>
                <a:schemeClr val="tx1"/>
              </a:buClr>
              <a:buNone/>
            </a:pPr>
            <a:endParaRPr lang="en-US" sz="2400" dirty="0">
              <a:latin typeface="Times New Roman" pitchFamily="18" charset="0"/>
              <a:cs typeface="Times New Roman" pitchFamily="18" charset="0"/>
            </a:endParaRPr>
          </a:p>
          <a:p>
            <a:pPr>
              <a:buClr>
                <a:schemeClr val="tx1"/>
              </a:buClr>
              <a:buNone/>
            </a:pPr>
            <a:r>
              <a:rPr lang="en-US" sz="2400" dirty="0" smtClean="0">
                <a:latin typeface="Times New Roman" pitchFamily="18" charset="0"/>
                <a:cs typeface="Times New Roman" pitchFamily="18" charset="0"/>
              </a:rPr>
              <a:t>NYSCPG educates Members, </a:t>
            </a:r>
          </a:p>
          <a:p>
            <a:pPr>
              <a:buClr>
                <a:schemeClr val="tx1"/>
              </a:buClr>
              <a:buNone/>
            </a:pPr>
            <a:r>
              <a:rPr lang="en-US" sz="2400" dirty="0" smtClean="0">
                <a:latin typeface="Times New Roman" pitchFamily="18" charset="0"/>
                <a:cs typeface="Times New Roman" pitchFamily="18" charset="0"/>
              </a:rPr>
              <a:t>Sponsors, Committee Members,</a:t>
            </a:r>
          </a:p>
          <a:p>
            <a:pPr>
              <a:buClr>
                <a:schemeClr val="tx1"/>
              </a:buClr>
              <a:buNone/>
            </a:pPr>
            <a:r>
              <a:rPr lang="en-US" sz="2400" dirty="0" smtClean="0">
                <a:latin typeface="Times New Roman" pitchFamily="18" charset="0"/>
                <a:cs typeface="Times New Roman" pitchFamily="18" charset="0"/>
              </a:rPr>
              <a:t>and builds Support for Licensure Movement</a:t>
            </a:r>
          </a:p>
          <a:p>
            <a:pPr>
              <a:buClr>
                <a:schemeClr val="tx1"/>
              </a:buClr>
              <a:buNone/>
            </a:pPr>
            <a:endParaRPr lang="en-US" sz="2400" dirty="0">
              <a:latin typeface="Times New Roman" pitchFamily="18" charset="0"/>
              <a:cs typeface="Times New Roman" pitchFamily="18" charset="0"/>
            </a:endParaRPr>
          </a:p>
          <a:p>
            <a:pPr>
              <a:buClr>
                <a:schemeClr val="tx1"/>
              </a:buClr>
              <a:buNone/>
            </a:pPr>
            <a:r>
              <a:rPr lang="en-US" sz="2400" dirty="0" smtClean="0">
                <a:latin typeface="Times New Roman" pitchFamily="18" charset="0"/>
                <a:cs typeface="Times New Roman" pitchFamily="18" charset="0"/>
              </a:rPr>
              <a:t>2001 - NYS Senate passes bill</a:t>
            </a:r>
          </a:p>
          <a:p>
            <a:pPr>
              <a:buClr>
                <a:schemeClr val="tx1"/>
              </a:buClr>
              <a:buNone/>
            </a:pPr>
            <a:endParaRPr lang="en-US" sz="2400" dirty="0" smtClean="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64C5D113-A745-468B-B1D5-BF1371D350CD}" type="slidenum">
              <a:rPr lang="en-US" sz="1600" smtClean="0">
                <a:solidFill>
                  <a:schemeClr val="bg1"/>
                </a:solidFill>
                <a:latin typeface="Times New Roman" pitchFamily="18" charset="0"/>
                <a:cs typeface="Times New Roman" pitchFamily="18" charset="0"/>
              </a:rPr>
              <a:pPr/>
              <a:t>11</a:t>
            </a:fld>
            <a:endParaRPr lang="en-US" sz="1600" dirty="0">
              <a:solidFill>
                <a:schemeClr val="bg1"/>
              </a:solidFill>
              <a:latin typeface="Times New Roman" pitchFamily="18" charset="0"/>
              <a:cs typeface="Times New Roman" pitchFamily="18" charset="0"/>
            </a:endParaRPr>
          </a:p>
        </p:txBody>
      </p:sp>
      <p:pic>
        <p:nvPicPr>
          <p:cNvPr id="6" name="Picture 5" descr="http://schooltube-thumbnails.s3.amazonaws.com/70/b3/65/2b/42/15/70b3652b-4215-589e-be66-549b85141b07_lg.jpg"/>
          <p:cNvPicPr/>
          <p:nvPr/>
        </p:nvPicPr>
        <p:blipFill>
          <a:blip r:embed="rId2" cstate="print"/>
          <a:srcRect/>
          <a:stretch>
            <a:fillRect/>
          </a:stretch>
        </p:blipFill>
        <p:spPr bwMode="auto">
          <a:xfrm>
            <a:off x="4585855" y="2057400"/>
            <a:ext cx="4572000" cy="3429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p>
            <a:r>
              <a:rPr lang="en-US" sz="3600" dirty="0">
                <a:solidFill>
                  <a:schemeClr val="tx1"/>
                </a:solidFill>
                <a:latin typeface="Times New Roman" pitchFamily="18" charset="0"/>
                <a:cs typeface="Times New Roman" pitchFamily="18" charset="0"/>
              </a:rPr>
              <a:t>The Road from Licensure Bill to Law Effort</a:t>
            </a:r>
            <a:endParaRPr lang="en-US" sz="3600" dirty="0"/>
          </a:p>
        </p:txBody>
      </p:sp>
      <p:sp>
        <p:nvSpPr>
          <p:cNvPr id="3" name="Content Placeholder 2"/>
          <p:cNvSpPr>
            <a:spLocks noGrp="1"/>
          </p:cNvSpPr>
          <p:nvPr>
            <p:ph idx="1"/>
          </p:nvPr>
        </p:nvSpPr>
        <p:spPr>
          <a:xfrm>
            <a:off x="381000" y="1600200"/>
            <a:ext cx="8610600" cy="4876800"/>
          </a:xfrm>
        </p:spPr>
        <p:txBody>
          <a:bodyPr>
            <a:normAutofit fontScale="85000" lnSpcReduction="20000"/>
          </a:bodyPr>
          <a:lstStyle/>
          <a:p>
            <a:pPr marL="0" indent="0">
              <a:buNone/>
            </a:pPr>
            <a:r>
              <a:rPr lang="en-US" sz="2400" dirty="0" smtClean="0">
                <a:latin typeface="Times New Roman" panose="02020603050405020304" pitchFamily="18" charset="0"/>
                <a:cs typeface="Times New Roman" panose="02020603050405020304" pitchFamily="18" charset="0"/>
              </a:rPr>
              <a:t>2002 - 2005</a:t>
            </a:r>
          </a:p>
          <a:p>
            <a:pPr marL="0" indent="0">
              <a:buNone/>
            </a:pPr>
            <a:endParaRPr lang="en-US" sz="2400" dirty="0" smtClean="0">
              <a:latin typeface="Times New Roman" panose="02020603050405020304" pitchFamily="18" charset="0"/>
              <a:cs typeface="Times New Roman" panose="02020603050405020304" pitchFamily="18" charset="0"/>
            </a:endParaRPr>
          </a:p>
          <a:p>
            <a:pPr marL="0" indent="0">
              <a:buNone/>
            </a:pPr>
            <a:r>
              <a:rPr lang="en-US" sz="2100" dirty="0" smtClean="0">
                <a:latin typeface="Times New Roman" panose="02020603050405020304" pitchFamily="18" charset="0"/>
                <a:cs typeface="Times New Roman" panose="02020603050405020304" pitchFamily="18" charset="0"/>
              </a:rPr>
              <a:t>2002 - Bill passed </a:t>
            </a:r>
            <a:r>
              <a:rPr lang="en-US" sz="2100" dirty="0">
                <a:latin typeface="Times New Roman" panose="02020603050405020304" pitchFamily="18" charset="0"/>
                <a:cs typeface="Times New Roman" panose="02020603050405020304" pitchFamily="18" charset="0"/>
              </a:rPr>
              <a:t>in </a:t>
            </a:r>
            <a:r>
              <a:rPr lang="en-US" sz="2100" dirty="0" smtClean="0">
                <a:latin typeface="Times New Roman" panose="02020603050405020304" pitchFamily="18" charset="0"/>
                <a:cs typeface="Times New Roman" panose="02020603050405020304" pitchFamily="18" charset="0"/>
              </a:rPr>
              <a:t>Senate</a:t>
            </a:r>
            <a:r>
              <a:rPr lang="en-US" sz="2100" dirty="0">
                <a:latin typeface="Times New Roman" panose="02020603050405020304" pitchFamily="18" charset="0"/>
                <a:cs typeface="Times New Roman" panose="02020603050405020304" pitchFamily="18" charset="0"/>
              </a:rPr>
              <a:t>, held in Rules </a:t>
            </a:r>
            <a:r>
              <a:rPr lang="en-US" sz="2100" dirty="0" smtClean="0">
                <a:latin typeface="Times New Roman" panose="02020603050405020304" pitchFamily="18" charset="0"/>
                <a:cs typeface="Times New Roman" panose="02020603050405020304" pitchFamily="18" charset="0"/>
              </a:rPr>
              <a:t>(Assembly), holding </a:t>
            </a:r>
            <a:r>
              <a:rPr lang="en-US" sz="2100" dirty="0">
                <a:latin typeface="Times New Roman" panose="02020603050405020304" pitchFamily="18" charset="0"/>
                <a:cs typeface="Times New Roman" panose="02020603050405020304" pitchFamily="18" charset="0"/>
              </a:rPr>
              <a:t>pen for legislation waiting to be activated for a floor </a:t>
            </a:r>
            <a:r>
              <a:rPr lang="en-US" sz="2100" dirty="0" smtClean="0">
                <a:latin typeface="Times New Roman" panose="02020603050405020304" pitchFamily="18" charset="0"/>
                <a:cs typeface="Times New Roman" panose="02020603050405020304" pitchFamily="18" charset="0"/>
              </a:rPr>
              <a:t>vote</a:t>
            </a:r>
          </a:p>
          <a:p>
            <a:pPr marL="0" indent="0">
              <a:buNone/>
            </a:pPr>
            <a:endParaRPr lang="en-US" sz="2100" dirty="0">
              <a:latin typeface="Times New Roman" panose="02020603050405020304" pitchFamily="18" charset="0"/>
              <a:cs typeface="Times New Roman" panose="02020603050405020304" pitchFamily="18" charset="0"/>
            </a:endParaRPr>
          </a:p>
          <a:p>
            <a:pPr marL="0" indent="0">
              <a:buNone/>
            </a:pPr>
            <a:r>
              <a:rPr lang="en-US" sz="2100" dirty="0" smtClean="0">
                <a:latin typeface="Times New Roman" panose="02020603050405020304" pitchFamily="18" charset="0"/>
                <a:cs typeface="Times New Roman" panose="02020603050405020304" pitchFamily="18" charset="0"/>
              </a:rPr>
              <a:t>2003 - Bill passed </a:t>
            </a:r>
            <a:r>
              <a:rPr lang="en-US" sz="2100" dirty="0">
                <a:latin typeface="Times New Roman" panose="02020603050405020304" pitchFamily="18" charset="0"/>
                <a:cs typeface="Times New Roman" panose="02020603050405020304" pitchFamily="18" charset="0"/>
              </a:rPr>
              <a:t>in </a:t>
            </a:r>
            <a:r>
              <a:rPr lang="en-US" sz="2100" dirty="0" smtClean="0">
                <a:latin typeface="Times New Roman" panose="02020603050405020304" pitchFamily="18" charset="0"/>
                <a:cs typeface="Times New Roman" panose="02020603050405020304" pitchFamily="18" charset="0"/>
              </a:rPr>
              <a:t>Senate</a:t>
            </a:r>
            <a:r>
              <a:rPr lang="en-US" sz="2100" dirty="0">
                <a:latin typeface="Times New Roman" panose="02020603050405020304" pitchFamily="18" charset="0"/>
                <a:cs typeface="Times New Roman" panose="02020603050405020304" pitchFamily="18" charset="0"/>
              </a:rPr>
              <a:t>, held in Higher Education </a:t>
            </a:r>
            <a:r>
              <a:rPr lang="en-US" sz="2100" dirty="0" smtClean="0">
                <a:latin typeface="Times New Roman" panose="02020603050405020304" pitchFamily="18" charset="0"/>
                <a:cs typeface="Times New Roman" panose="02020603050405020304" pitchFamily="18" charset="0"/>
              </a:rPr>
              <a:t>(Assembly)…”</a:t>
            </a:r>
            <a:r>
              <a:rPr lang="en-US" sz="2100" i="1" dirty="0" smtClean="0">
                <a:latin typeface="Times New Roman" panose="02020603050405020304" pitchFamily="18" charset="0"/>
                <a:cs typeface="Times New Roman" panose="02020603050405020304" pitchFamily="18" charset="0"/>
              </a:rPr>
              <a:t>more </a:t>
            </a:r>
            <a:r>
              <a:rPr lang="en-US" sz="2100" i="1" dirty="0">
                <a:latin typeface="Times New Roman" panose="02020603050405020304" pitchFamily="18" charset="0"/>
                <a:cs typeface="Times New Roman" panose="02020603050405020304" pitchFamily="18" charset="0"/>
              </a:rPr>
              <a:t>support now than in </a:t>
            </a:r>
            <a:r>
              <a:rPr lang="en-US" sz="2100" i="1" dirty="0" smtClean="0">
                <a:latin typeface="Times New Roman" panose="02020603050405020304" pitchFamily="18" charset="0"/>
                <a:cs typeface="Times New Roman" panose="02020603050405020304" pitchFamily="18" charset="0"/>
              </a:rPr>
              <a:t>past</a:t>
            </a:r>
            <a:r>
              <a:rPr lang="en-US" sz="2100" dirty="0" smtClean="0">
                <a:latin typeface="Times New Roman" panose="02020603050405020304" pitchFamily="18" charset="0"/>
                <a:cs typeface="Times New Roman" panose="02020603050405020304" pitchFamily="18" charset="0"/>
              </a:rPr>
              <a:t>”…”</a:t>
            </a:r>
            <a:r>
              <a:rPr lang="en-US" sz="2100" i="1" dirty="0" smtClean="0">
                <a:latin typeface="Times New Roman" panose="02020603050405020304" pitchFamily="18" charset="0"/>
                <a:cs typeface="Times New Roman" panose="02020603050405020304" pitchFamily="18" charset="0"/>
              </a:rPr>
              <a:t>right </a:t>
            </a:r>
            <a:r>
              <a:rPr lang="en-US" sz="2100" i="1" dirty="0">
                <a:latin typeface="Times New Roman" panose="02020603050405020304" pitchFamily="18" charset="0"/>
                <a:cs typeface="Times New Roman" panose="02020603050405020304" pitchFamily="18" charset="0"/>
              </a:rPr>
              <a:t>person at the right </a:t>
            </a:r>
            <a:r>
              <a:rPr lang="en-US" sz="2100" i="1" dirty="0" smtClean="0">
                <a:latin typeface="Times New Roman" panose="02020603050405020304" pitchFamily="18" charset="0"/>
                <a:cs typeface="Times New Roman" panose="02020603050405020304" pitchFamily="18" charset="0"/>
              </a:rPr>
              <a:t>time</a:t>
            </a:r>
            <a:r>
              <a:rPr lang="en-US" sz="2100" dirty="0" smtClean="0">
                <a:latin typeface="Times New Roman" panose="02020603050405020304" pitchFamily="18" charset="0"/>
                <a:cs typeface="Times New Roman" panose="02020603050405020304" pitchFamily="18" charset="0"/>
              </a:rPr>
              <a:t>”</a:t>
            </a:r>
          </a:p>
          <a:p>
            <a:pPr marL="0" indent="0">
              <a:buNone/>
            </a:pPr>
            <a:endParaRPr lang="en-US" sz="1800" dirty="0">
              <a:latin typeface="Times New Roman" panose="02020603050405020304" pitchFamily="18" charset="0"/>
              <a:cs typeface="Times New Roman" panose="02020603050405020304" pitchFamily="18" charset="0"/>
            </a:endParaRPr>
          </a:p>
          <a:p>
            <a:pPr marL="0" indent="0">
              <a:buNone/>
            </a:pPr>
            <a:r>
              <a:rPr lang="en-US" sz="2100" dirty="0">
                <a:latin typeface="Times New Roman" panose="02020603050405020304" pitchFamily="18" charset="0"/>
                <a:cs typeface="Times New Roman" panose="02020603050405020304" pitchFamily="18" charset="0"/>
              </a:rPr>
              <a:t>2004 (</a:t>
            </a:r>
            <a:r>
              <a:rPr lang="en-US" sz="2100" dirty="0" smtClean="0">
                <a:latin typeface="Times New Roman" panose="02020603050405020304" pitchFamily="18" charset="0"/>
                <a:cs typeface="Times New Roman" panose="02020603050405020304" pitchFamily="18" charset="0"/>
              </a:rPr>
              <a:t>Troubling Times, Setback Our Progress) – bill passes </a:t>
            </a:r>
            <a:r>
              <a:rPr lang="en-US" sz="2100" dirty="0">
                <a:latin typeface="Times New Roman" panose="02020603050405020304" pitchFamily="18" charset="0"/>
                <a:cs typeface="Times New Roman" panose="02020603050405020304" pitchFamily="18" charset="0"/>
              </a:rPr>
              <a:t>Senate, Assembly to </a:t>
            </a:r>
            <a:r>
              <a:rPr lang="en-US" sz="2100" dirty="0" smtClean="0">
                <a:latin typeface="Times New Roman" panose="02020603050405020304" pitchFamily="18" charset="0"/>
                <a:cs typeface="Times New Roman" panose="02020603050405020304" pitchFamily="18" charset="0"/>
              </a:rPr>
              <a:t>Floor (no vote); </a:t>
            </a:r>
            <a:r>
              <a:rPr lang="en-US" sz="2100" b="1" dirty="0">
                <a:solidFill>
                  <a:srgbClr val="FFFF00"/>
                </a:solidFill>
                <a:latin typeface="Times New Roman" panose="02020603050405020304" pitchFamily="18" charset="0"/>
                <a:cs typeface="Times New Roman" panose="02020603050405020304" pitchFamily="18" charset="0"/>
              </a:rPr>
              <a:t>different </a:t>
            </a:r>
            <a:r>
              <a:rPr lang="en-US" sz="2100" b="1" dirty="0" smtClean="0">
                <a:solidFill>
                  <a:srgbClr val="FFFF00"/>
                </a:solidFill>
                <a:latin typeface="Times New Roman" panose="02020603050405020304" pitchFamily="18" charset="0"/>
                <a:cs typeface="Times New Roman" panose="02020603050405020304" pitchFamily="18" charset="0"/>
              </a:rPr>
              <a:t>versions</a:t>
            </a:r>
            <a:r>
              <a:rPr lang="en-US" sz="2100" dirty="0" smtClean="0">
                <a:latin typeface="Times New Roman" panose="02020603050405020304" pitchFamily="18" charset="0"/>
                <a:cs typeface="Times New Roman" panose="02020603050405020304" pitchFamily="18" charset="0"/>
              </a:rPr>
              <a:t>; </a:t>
            </a:r>
            <a:r>
              <a:rPr lang="en-US" sz="2100" b="1" dirty="0" smtClean="0">
                <a:solidFill>
                  <a:srgbClr val="FFFF00"/>
                </a:solidFill>
                <a:latin typeface="Times New Roman" panose="02020603050405020304" pitchFamily="18" charset="0"/>
                <a:cs typeface="Times New Roman" panose="02020603050405020304" pitchFamily="18" charset="0"/>
              </a:rPr>
              <a:t>Higher Ed Chair </a:t>
            </a:r>
            <a:r>
              <a:rPr lang="en-US" sz="2100" dirty="0" smtClean="0">
                <a:latin typeface="Times New Roman" panose="02020603050405020304" pitchFamily="18" charset="0"/>
                <a:cs typeface="Times New Roman" panose="02020603050405020304" pitchFamily="18" charset="0"/>
              </a:rPr>
              <a:t>wants bill to limit </a:t>
            </a:r>
            <a:r>
              <a:rPr lang="en-US" sz="2100" dirty="0">
                <a:latin typeface="Times New Roman" panose="02020603050405020304" pitchFamily="18" charset="0"/>
                <a:cs typeface="Times New Roman" panose="02020603050405020304" pitchFamily="18" charset="0"/>
              </a:rPr>
              <a:t>practice to small business (50 employees or less or individuals), licensed geologists rather than licensed Professional </a:t>
            </a:r>
            <a:r>
              <a:rPr lang="en-US" sz="2100" dirty="0" smtClean="0">
                <a:latin typeface="Times New Roman" panose="02020603050405020304" pitchFamily="18" charset="0"/>
                <a:cs typeface="Times New Roman" panose="02020603050405020304" pitchFamily="18" charset="0"/>
              </a:rPr>
              <a:t>Geologist</a:t>
            </a:r>
            <a:r>
              <a:rPr lang="en-US" sz="2100" dirty="0">
                <a:latin typeface="Times New Roman" panose="02020603050405020304" pitchFamily="18" charset="0"/>
                <a:cs typeface="Times New Roman" panose="02020603050405020304" pitchFamily="18" charset="0"/>
              </a:rPr>
              <a:t>, eliminate exemption for government </a:t>
            </a:r>
            <a:r>
              <a:rPr lang="en-US" sz="2100" dirty="0" smtClean="0">
                <a:latin typeface="Times New Roman" panose="02020603050405020304" pitchFamily="18" charset="0"/>
                <a:cs typeface="Times New Roman" panose="02020603050405020304" pitchFamily="18" charset="0"/>
              </a:rPr>
              <a:t>employees, </a:t>
            </a:r>
            <a:r>
              <a:rPr lang="en-US" sz="2100" dirty="0">
                <a:latin typeface="Times New Roman" panose="02020603050405020304" pitchFamily="18" charset="0"/>
                <a:cs typeface="Times New Roman" panose="02020603050405020304" pitchFamily="18" charset="0"/>
              </a:rPr>
              <a:t>viewed geologists </a:t>
            </a:r>
            <a:r>
              <a:rPr lang="en-US" sz="2100" dirty="0" smtClean="0">
                <a:latin typeface="Times New Roman" panose="02020603050405020304" pitchFamily="18" charset="0"/>
                <a:cs typeface="Times New Roman" panose="02020603050405020304" pitchFamily="18" charset="0"/>
              </a:rPr>
              <a:t>as non-professionals…</a:t>
            </a:r>
            <a:r>
              <a:rPr lang="en-US" sz="2100" b="1" dirty="0">
                <a:solidFill>
                  <a:srgbClr val="FFFF00"/>
                </a:solidFill>
                <a:latin typeface="Times New Roman" panose="02020603050405020304" pitchFamily="18" charset="0"/>
                <a:cs typeface="Times New Roman" panose="02020603050405020304" pitchFamily="18" charset="0"/>
              </a:rPr>
              <a:t>R</a:t>
            </a:r>
            <a:r>
              <a:rPr lang="en-US" sz="2100" b="1" dirty="0" smtClean="0">
                <a:solidFill>
                  <a:srgbClr val="FFFF00"/>
                </a:solidFill>
                <a:latin typeface="Times New Roman" panose="02020603050405020304" pitchFamily="18" charset="0"/>
                <a:cs typeface="Times New Roman" panose="02020603050405020304" pitchFamily="18" charset="0"/>
              </a:rPr>
              <a:t>egulatory </a:t>
            </a:r>
            <a:r>
              <a:rPr lang="en-US" sz="2100" b="1" dirty="0">
                <a:solidFill>
                  <a:srgbClr val="FFFF00"/>
                </a:solidFill>
                <a:latin typeface="Times New Roman" panose="02020603050405020304" pitchFamily="18" charset="0"/>
                <a:cs typeface="Times New Roman" panose="02020603050405020304" pitchFamily="18" charset="0"/>
              </a:rPr>
              <a:t>standard of competence </a:t>
            </a:r>
            <a:r>
              <a:rPr lang="en-US" sz="2100" dirty="0" smtClean="0">
                <a:latin typeface="Times New Roman" panose="02020603050405020304" pitchFamily="18" charset="0"/>
                <a:cs typeface="Times New Roman" panose="02020603050405020304" pitchFamily="18" charset="0"/>
              </a:rPr>
              <a:t>is established via Brownfields </a:t>
            </a:r>
            <a:r>
              <a:rPr lang="en-US" sz="2100" dirty="0">
                <a:latin typeface="Times New Roman" panose="02020603050405020304" pitchFamily="18" charset="0"/>
                <a:cs typeface="Times New Roman" panose="02020603050405020304" pitchFamily="18" charset="0"/>
              </a:rPr>
              <a:t>Act in </a:t>
            </a:r>
            <a:r>
              <a:rPr lang="en-US" sz="2100" dirty="0" smtClean="0">
                <a:latin typeface="Times New Roman" panose="02020603050405020304" pitchFamily="18" charset="0"/>
                <a:cs typeface="Times New Roman" panose="02020603050405020304" pitchFamily="18" charset="0"/>
              </a:rPr>
              <a:t>NYS &amp; Federal </a:t>
            </a:r>
            <a:r>
              <a:rPr lang="en-US" sz="2100" dirty="0">
                <a:latin typeface="Times New Roman" panose="02020603050405020304" pitchFamily="18" charset="0"/>
                <a:cs typeface="Times New Roman" panose="02020603050405020304" pitchFamily="18" charset="0"/>
              </a:rPr>
              <a:t>Superfund </a:t>
            </a:r>
            <a:r>
              <a:rPr lang="en-US" sz="2100" dirty="0" smtClean="0">
                <a:latin typeface="Times New Roman" panose="02020603050405020304" pitchFamily="18" charset="0"/>
                <a:cs typeface="Times New Roman" panose="02020603050405020304" pitchFamily="18" charset="0"/>
              </a:rPr>
              <a:t>Law; EPA </a:t>
            </a:r>
            <a:r>
              <a:rPr lang="en-US" sz="2100" dirty="0">
                <a:latin typeface="Times New Roman" panose="02020603050405020304" pitchFamily="18" charset="0"/>
                <a:cs typeface="Times New Roman" panose="02020603050405020304" pitchFamily="18" charset="0"/>
              </a:rPr>
              <a:t>defines </a:t>
            </a:r>
            <a:r>
              <a:rPr lang="en-US" sz="2100" b="1" dirty="0" smtClean="0">
                <a:solidFill>
                  <a:srgbClr val="FFFF00"/>
                </a:solidFill>
                <a:latin typeface="Times New Roman" panose="02020603050405020304" pitchFamily="18" charset="0"/>
                <a:cs typeface="Times New Roman" panose="02020603050405020304" pitchFamily="18" charset="0"/>
              </a:rPr>
              <a:t>Environmental Professional</a:t>
            </a:r>
            <a:r>
              <a:rPr lang="en-US" sz="2100" b="1" dirty="0">
                <a:solidFill>
                  <a:srgbClr val="FFFF00"/>
                </a:solidFill>
                <a:latin typeface="Times New Roman" panose="02020603050405020304" pitchFamily="18" charset="0"/>
                <a:cs typeface="Times New Roman" panose="02020603050405020304" pitchFamily="18" charset="0"/>
              </a:rPr>
              <a:t>, includes professional geologist,  AAI </a:t>
            </a:r>
            <a:r>
              <a:rPr lang="en-US" sz="2100" dirty="0">
                <a:latin typeface="Times New Roman" panose="02020603050405020304" pitchFamily="18" charset="0"/>
                <a:cs typeface="Times New Roman" panose="02020603050405020304" pitchFamily="18" charset="0"/>
              </a:rPr>
              <a:t>69 CFR </a:t>
            </a:r>
            <a:r>
              <a:rPr lang="en-US" sz="2100" dirty="0" smtClean="0">
                <a:latin typeface="Times New Roman" panose="02020603050405020304" pitchFamily="18" charset="0"/>
                <a:cs typeface="Times New Roman" panose="02020603050405020304" pitchFamily="18" charset="0"/>
              </a:rPr>
              <a:t>52542</a:t>
            </a:r>
          </a:p>
          <a:p>
            <a:pPr marL="0" indent="0">
              <a:buNone/>
            </a:pPr>
            <a:endParaRPr lang="en-US" sz="2100" dirty="0">
              <a:latin typeface="Times New Roman" panose="02020603050405020304" pitchFamily="18" charset="0"/>
              <a:cs typeface="Times New Roman" panose="02020603050405020304" pitchFamily="18" charset="0"/>
            </a:endParaRPr>
          </a:p>
          <a:p>
            <a:pPr marL="0" indent="0">
              <a:buNone/>
            </a:pPr>
            <a:r>
              <a:rPr lang="en-US" sz="2100" dirty="0" smtClean="0">
                <a:latin typeface="Times New Roman" panose="02020603050405020304" pitchFamily="18" charset="0"/>
                <a:cs typeface="Times New Roman" panose="02020603050405020304" pitchFamily="18" charset="0"/>
              </a:rPr>
              <a:t>2005 - Bill passed in Senate, receive NYSSPE approval (voice of &gt;25,000 engineers), </a:t>
            </a:r>
            <a:r>
              <a:rPr lang="en-US" sz="2100" b="1" dirty="0" smtClean="0">
                <a:solidFill>
                  <a:srgbClr val="FFFF00"/>
                </a:solidFill>
                <a:latin typeface="Times New Roman" panose="02020603050405020304" pitchFamily="18" charset="0"/>
                <a:cs typeface="Times New Roman" panose="02020603050405020304" pitchFamily="18" charset="0"/>
              </a:rPr>
              <a:t>re-establish positive relationship with Higher Ed Committee (Assembly)</a:t>
            </a:r>
            <a:endParaRPr lang="en-US" sz="2100" b="1" dirty="0">
              <a:solidFill>
                <a:srgbClr val="FFFF00"/>
              </a:solidFill>
              <a:latin typeface="Times New Roman" panose="02020603050405020304" pitchFamily="18" charset="0"/>
              <a:cs typeface="Times New Roman" panose="02020603050405020304" pitchFamily="18" charset="0"/>
            </a:endParaRPr>
          </a:p>
          <a:p>
            <a:pPr marL="0" indent="0">
              <a:buNone/>
            </a:pPr>
            <a:endParaRPr lang="en-US" sz="2100" b="1" dirty="0">
              <a:solidFill>
                <a:srgbClr val="FFFF00"/>
              </a:solidFill>
              <a:latin typeface="Times New Roman" panose="02020603050405020304" pitchFamily="18" charset="0"/>
              <a:cs typeface="Times New Roman" panose="02020603050405020304" pitchFamily="18" charset="0"/>
            </a:endParaRPr>
          </a:p>
          <a:p>
            <a:pPr marL="0" indent="0">
              <a:buNone/>
            </a:pPr>
            <a:endParaRPr lang="en-US" sz="2100" dirty="0" smtClean="0">
              <a:latin typeface="Times New Roman" panose="02020603050405020304" pitchFamily="18" charset="0"/>
              <a:cs typeface="Times New Roman" panose="02020603050405020304" pitchFamily="18" charset="0"/>
            </a:endParaRPr>
          </a:p>
          <a:p>
            <a:pPr marL="0" indent="0">
              <a:buNone/>
            </a:pPr>
            <a:endParaRPr lang="en-US" sz="1800" dirty="0">
              <a:latin typeface="Times New Roman" panose="02020603050405020304" pitchFamily="18" charset="0"/>
              <a:cs typeface="Times New Roman" panose="02020603050405020304" pitchFamily="18" charset="0"/>
            </a:endParaRPr>
          </a:p>
          <a:p>
            <a:pPr marL="0" indent="0">
              <a:buNone/>
            </a:pPr>
            <a:endParaRPr lang="en-US" sz="1800" dirty="0">
              <a:latin typeface="Times New Roman" panose="02020603050405020304" pitchFamily="18" charset="0"/>
              <a:cs typeface="Times New Roman" panose="02020603050405020304" pitchFamily="18" charset="0"/>
            </a:endParaRPr>
          </a:p>
          <a:p>
            <a:pPr marL="0" indent="0">
              <a:buNone/>
            </a:pPr>
            <a:endParaRPr lang="en-US" sz="1800" dirty="0">
              <a:latin typeface="Times New Roman" panose="02020603050405020304" pitchFamily="18" charset="0"/>
              <a:cs typeface="Times New Roman" panose="02020603050405020304" pitchFamily="18" charset="0"/>
            </a:endParaRPr>
          </a:p>
          <a:p>
            <a:pPr marL="0" indent="0">
              <a:buNone/>
            </a:pPr>
            <a:endParaRPr lang="en-US" sz="1800" dirty="0"/>
          </a:p>
        </p:txBody>
      </p:sp>
      <p:sp>
        <p:nvSpPr>
          <p:cNvPr id="4" name="Slide Number Placeholder 3"/>
          <p:cNvSpPr>
            <a:spLocks noGrp="1"/>
          </p:cNvSpPr>
          <p:nvPr>
            <p:ph type="sldNum" sz="quarter" idx="12"/>
          </p:nvPr>
        </p:nvSpPr>
        <p:spPr/>
        <p:txBody>
          <a:bodyPr/>
          <a:lstStyle/>
          <a:p>
            <a:fld id="{64C5D113-A745-468B-B1D5-BF1371D350CD}" type="slidenum">
              <a:rPr lang="en-US" sz="1600" smtClean="0">
                <a:solidFill>
                  <a:schemeClr val="bg1"/>
                </a:solidFill>
                <a:latin typeface="Times New Roman" panose="02020603050405020304" pitchFamily="18" charset="0"/>
                <a:cs typeface="Times New Roman" panose="02020603050405020304" pitchFamily="18" charset="0"/>
              </a:rPr>
              <a:pPr/>
              <a:t>12</a:t>
            </a:fld>
            <a:endParaRPr lang="en-US" sz="16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8841774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p>
            <a:r>
              <a:rPr lang="en-US" sz="3600" dirty="0">
                <a:solidFill>
                  <a:schemeClr val="tx1"/>
                </a:solidFill>
                <a:latin typeface="Times New Roman" pitchFamily="18" charset="0"/>
                <a:cs typeface="Times New Roman" pitchFamily="18" charset="0"/>
              </a:rPr>
              <a:t>The Road from Licensure Bill to Law Effort</a:t>
            </a:r>
            <a:endParaRPr lang="en-US" sz="3600" dirty="0"/>
          </a:p>
        </p:txBody>
      </p:sp>
      <p:sp>
        <p:nvSpPr>
          <p:cNvPr id="3" name="Content Placeholder 2"/>
          <p:cNvSpPr>
            <a:spLocks noGrp="1"/>
          </p:cNvSpPr>
          <p:nvPr>
            <p:ph idx="1"/>
          </p:nvPr>
        </p:nvSpPr>
        <p:spPr/>
        <p:txBody>
          <a:bodyPr>
            <a:normAutofit fontScale="92500" lnSpcReduction="20000"/>
          </a:bodyPr>
          <a:lstStyle/>
          <a:p>
            <a:pPr marL="0" indent="0">
              <a:buNone/>
            </a:pPr>
            <a:r>
              <a:rPr lang="en-US" sz="2400" dirty="0" smtClean="0">
                <a:latin typeface="Times New Roman" panose="02020603050405020304" pitchFamily="18" charset="0"/>
                <a:cs typeface="Times New Roman" panose="02020603050405020304" pitchFamily="18" charset="0"/>
              </a:rPr>
              <a:t>2006 - 2009</a:t>
            </a:r>
          </a:p>
          <a:p>
            <a:pPr marL="0" indent="0">
              <a:buNone/>
            </a:pPr>
            <a:endParaRPr lang="en-US" sz="1800" dirty="0" smtClean="0">
              <a:latin typeface="Times New Roman" panose="02020603050405020304" pitchFamily="18" charset="0"/>
              <a:cs typeface="Times New Roman" panose="02020603050405020304" pitchFamily="18" charset="0"/>
            </a:endParaRPr>
          </a:p>
          <a:p>
            <a:pPr marL="0" indent="0">
              <a:buNone/>
            </a:pPr>
            <a:r>
              <a:rPr lang="en-US" sz="1900" dirty="0" smtClean="0">
                <a:latin typeface="Times New Roman" panose="02020603050405020304" pitchFamily="18" charset="0"/>
                <a:cs typeface="Times New Roman" panose="02020603050405020304" pitchFamily="18" charset="0"/>
              </a:rPr>
              <a:t>2006 - Bill passed through Senate, </a:t>
            </a:r>
            <a:r>
              <a:rPr lang="en-US" sz="1900" b="1" dirty="0" smtClean="0">
                <a:solidFill>
                  <a:srgbClr val="FFFF00"/>
                </a:solidFill>
                <a:latin typeface="Times New Roman" panose="02020603050405020304" pitchFamily="18" charset="0"/>
                <a:cs typeface="Times New Roman" panose="02020603050405020304" pitchFamily="18" charset="0"/>
              </a:rPr>
              <a:t>pulled from Higher Ed (Assembly)</a:t>
            </a:r>
            <a:r>
              <a:rPr lang="en-US" sz="1900" dirty="0" smtClean="0">
                <a:latin typeface="Times New Roman" panose="02020603050405020304" pitchFamily="18" charset="0"/>
                <a:cs typeface="Times New Roman" panose="02020603050405020304" pitchFamily="18" charset="0"/>
              </a:rPr>
              <a:t>, search for new lobbyist completed, new lobbyist has experience with licensing professions and has access to decision makers in the Assembly…long road to reestablish and reeducate…central office viewed as major obstacle… </a:t>
            </a:r>
            <a:r>
              <a:rPr lang="en-US" sz="1900" b="1" dirty="0" smtClean="0">
                <a:solidFill>
                  <a:srgbClr val="FFFF00"/>
                </a:solidFill>
                <a:latin typeface="Times New Roman" panose="02020603050405020304" pitchFamily="18" charset="0"/>
                <a:cs typeface="Times New Roman" panose="02020603050405020304" pitchFamily="18" charset="0"/>
              </a:rPr>
              <a:t>6 NYCRR Part 375 regulations approved!  AAI officially adopted by USEPA</a:t>
            </a:r>
          </a:p>
          <a:p>
            <a:pPr marL="0" indent="0">
              <a:buNone/>
            </a:pPr>
            <a:endParaRPr lang="en-US" sz="1900" b="1" dirty="0">
              <a:latin typeface="Times New Roman" panose="02020603050405020304" pitchFamily="18" charset="0"/>
              <a:cs typeface="Times New Roman" panose="02020603050405020304" pitchFamily="18" charset="0"/>
            </a:endParaRPr>
          </a:p>
          <a:p>
            <a:pPr marL="0" indent="0">
              <a:buNone/>
            </a:pPr>
            <a:r>
              <a:rPr lang="en-US" sz="1900" dirty="0" smtClean="0">
                <a:latin typeface="Times New Roman" panose="02020603050405020304" pitchFamily="18" charset="0"/>
                <a:cs typeface="Times New Roman" panose="02020603050405020304" pitchFamily="18" charset="0"/>
              </a:rPr>
              <a:t>2007 - Bill </a:t>
            </a:r>
            <a:r>
              <a:rPr lang="en-US" sz="1900" dirty="0">
                <a:latin typeface="Times New Roman" panose="02020603050405020304" pitchFamily="18" charset="0"/>
                <a:cs typeface="Times New Roman" panose="02020603050405020304" pitchFamily="18" charset="0"/>
              </a:rPr>
              <a:t>passed through </a:t>
            </a:r>
            <a:r>
              <a:rPr lang="en-US" sz="1900" dirty="0" smtClean="0">
                <a:latin typeface="Times New Roman" panose="02020603050405020304" pitchFamily="18" charset="0"/>
                <a:cs typeface="Times New Roman" panose="02020603050405020304" pitchFamily="18" charset="0"/>
              </a:rPr>
              <a:t>Senate</a:t>
            </a:r>
            <a:r>
              <a:rPr lang="en-US" sz="1900" b="1" dirty="0" smtClean="0">
                <a:latin typeface="Times New Roman" panose="02020603050405020304" pitchFamily="18" charset="0"/>
                <a:cs typeface="Times New Roman" panose="02020603050405020304" pitchFamily="18" charset="0"/>
              </a:rPr>
              <a:t>, </a:t>
            </a:r>
            <a:r>
              <a:rPr lang="en-US" sz="1900" b="1" dirty="0" smtClean="0">
                <a:solidFill>
                  <a:srgbClr val="FFFF00"/>
                </a:solidFill>
                <a:latin typeface="Times New Roman" panose="02020603050405020304" pitchFamily="18" charset="0"/>
                <a:cs typeface="Times New Roman" panose="02020603050405020304" pitchFamily="18" charset="0"/>
              </a:rPr>
              <a:t>new Chair of Higher Ed (Assembly) appointed</a:t>
            </a:r>
            <a:r>
              <a:rPr lang="en-US" sz="1900" dirty="0" smtClean="0">
                <a:latin typeface="Times New Roman" panose="02020603050405020304" pitchFamily="18" charset="0"/>
                <a:cs typeface="Times New Roman" panose="02020603050405020304" pitchFamily="18" charset="0"/>
              </a:rPr>
              <a:t>, not ready to engage in meaningful negotiations, developed/presented Same As Bill</a:t>
            </a:r>
          </a:p>
          <a:p>
            <a:pPr marL="0" indent="0">
              <a:buNone/>
            </a:pPr>
            <a:endParaRPr lang="en-US" sz="1900" dirty="0">
              <a:latin typeface="Times New Roman" panose="02020603050405020304" pitchFamily="18" charset="0"/>
              <a:cs typeface="Times New Roman" panose="02020603050405020304" pitchFamily="18" charset="0"/>
            </a:endParaRPr>
          </a:p>
          <a:p>
            <a:pPr marL="0" indent="0">
              <a:buNone/>
            </a:pPr>
            <a:r>
              <a:rPr lang="en-US" sz="1900" dirty="0" smtClean="0">
                <a:latin typeface="Times New Roman" panose="02020603050405020304" pitchFamily="18" charset="0"/>
                <a:cs typeface="Times New Roman" panose="02020603050405020304" pitchFamily="18" charset="0"/>
              </a:rPr>
              <a:t>2008 - </a:t>
            </a:r>
            <a:r>
              <a:rPr lang="en-US" sz="1900" dirty="0">
                <a:latin typeface="Times New Roman" panose="02020603050405020304" pitchFamily="18" charset="0"/>
                <a:cs typeface="Times New Roman" panose="02020603050405020304" pitchFamily="18" charset="0"/>
              </a:rPr>
              <a:t>Bill passed through Senate</a:t>
            </a:r>
            <a:r>
              <a:rPr lang="en-US" sz="1900" b="1" dirty="0" smtClean="0">
                <a:latin typeface="Times New Roman" panose="02020603050405020304" pitchFamily="18" charset="0"/>
                <a:cs typeface="Times New Roman" panose="02020603050405020304" pitchFamily="18" charset="0"/>
              </a:rPr>
              <a:t>, </a:t>
            </a:r>
            <a:r>
              <a:rPr lang="en-US" sz="1900" dirty="0" smtClean="0">
                <a:latin typeface="Times New Roman" panose="02020603050405020304" pitchFamily="18" charset="0"/>
                <a:cs typeface="Times New Roman" panose="02020603050405020304" pitchFamily="18" charset="0"/>
              </a:rPr>
              <a:t>stalled in Higher Ed (Assembly),</a:t>
            </a:r>
            <a:r>
              <a:rPr lang="en-US" sz="1900" b="1" dirty="0" smtClean="0">
                <a:latin typeface="Times New Roman" panose="02020603050405020304" pitchFamily="18" charset="0"/>
                <a:cs typeface="Times New Roman" panose="02020603050405020304" pitchFamily="18" charset="0"/>
              </a:rPr>
              <a:t> </a:t>
            </a:r>
            <a:r>
              <a:rPr lang="en-US" sz="1900" dirty="0" smtClean="0">
                <a:latin typeface="Times New Roman" panose="02020603050405020304" pitchFamily="18" charset="0"/>
                <a:cs typeface="Times New Roman" panose="02020603050405020304" pitchFamily="18" charset="0"/>
              </a:rPr>
              <a:t>received </a:t>
            </a:r>
            <a:r>
              <a:rPr lang="en-US" sz="1900" b="1" dirty="0" smtClean="0">
                <a:solidFill>
                  <a:srgbClr val="FFFF00"/>
                </a:solidFill>
                <a:latin typeface="Times New Roman" panose="02020603050405020304" pitchFamily="18" charset="0"/>
                <a:cs typeface="Times New Roman" panose="02020603050405020304" pitchFamily="18" charset="0"/>
              </a:rPr>
              <a:t>Support from ESWWDA, NYSDEC, NYSED, and PEF</a:t>
            </a:r>
            <a:endParaRPr lang="en-US" sz="1900" b="1" dirty="0" smtClean="0">
              <a:latin typeface="Times New Roman" panose="02020603050405020304" pitchFamily="18" charset="0"/>
              <a:cs typeface="Times New Roman" panose="02020603050405020304" pitchFamily="18" charset="0"/>
            </a:endParaRPr>
          </a:p>
          <a:p>
            <a:pPr marL="0" indent="0">
              <a:buNone/>
            </a:pPr>
            <a:endParaRPr lang="en-US" sz="1800" b="1" dirty="0">
              <a:latin typeface="Times New Roman" panose="02020603050405020304" pitchFamily="18" charset="0"/>
              <a:cs typeface="Times New Roman" panose="02020603050405020304" pitchFamily="18" charset="0"/>
            </a:endParaRPr>
          </a:p>
          <a:p>
            <a:pPr marL="0" indent="0">
              <a:buNone/>
            </a:pPr>
            <a:r>
              <a:rPr lang="en-US" sz="1900" b="1" dirty="0" smtClean="0">
                <a:latin typeface="Times New Roman" panose="02020603050405020304" pitchFamily="18" charset="0"/>
                <a:cs typeface="Times New Roman" panose="02020603050405020304" pitchFamily="18" charset="0"/>
              </a:rPr>
              <a:t>2009 - </a:t>
            </a:r>
            <a:r>
              <a:rPr lang="en-US" sz="1900" dirty="0">
                <a:latin typeface="Times New Roman" panose="02020603050405020304" pitchFamily="18" charset="0"/>
                <a:cs typeface="Times New Roman" panose="02020603050405020304" pitchFamily="18" charset="0"/>
              </a:rPr>
              <a:t>Bill passed through Senate</a:t>
            </a:r>
            <a:r>
              <a:rPr lang="en-US" sz="1900" b="1" dirty="0" smtClean="0">
                <a:latin typeface="Times New Roman" panose="02020603050405020304" pitchFamily="18" charset="0"/>
                <a:cs typeface="Times New Roman" panose="02020603050405020304" pitchFamily="18" charset="0"/>
              </a:rPr>
              <a:t>, </a:t>
            </a:r>
            <a:r>
              <a:rPr lang="en-US" sz="1900" dirty="0">
                <a:latin typeface="Times New Roman" panose="02020603050405020304" pitchFamily="18" charset="0"/>
                <a:cs typeface="Times New Roman" panose="02020603050405020304" pitchFamily="18" charset="0"/>
              </a:rPr>
              <a:t>stalled in Higher Ed (Assembly</a:t>
            </a:r>
            <a:r>
              <a:rPr lang="en-US" sz="1900" dirty="0" smtClean="0">
                <a:latin typeface="Times New Roman" panose="02020603050405020304" pitchFamily="18" charset="0"/>
                <a:cs typeface="Times New Roman" panose="02020603050405020304" pitchFamily="18" charset="0"/>
              </a:rPr>
              <a:t>) </a:t>
            </a:r>
            <a:r>
              <a:rPr lang="en-US" sz="1900" dirty="0" smtClean="0">
                <a:solidFill>
                  <a:srgbClr val="FFFF00"/>
                </a:solidFill>
                <a:latin typeface="Times New Roman" panose="02020603050405020304" pitchFamily="18" charset="0"/>
                <a:cs typeface="Times New Roman" panose="02020603050405020304" pitchFamily="18" charset="0"/>
              </a:rPr>
              <a:t>Master’s requirement and Surveyor’s exemptions</a:t>
            </a:r>
          </a:p>
          <a:p>
            <a:pPr marL="0" indent="0">
              <a:buNone/>
            </a:pPr>
            <a:endParaRPr lang="en-US" sz="1800" dirty="0">
              <a:latin typeface="Times New Roman" panose="02020603050405020304" pitchFamily="18" charset="0"/>
              <a:cs typeface="Times New Roman" panose="02020603050405020304" pitchFamily="18" charset="0"/>
            </a:endParaRPr>
          </a:p>
          <a:p>
            <a:pPr marL="0" indent="0">
              <a:buNone/>
            </a:pPr>
            <a:endParaRPr lang="en-US" sz="1800" dirty="0" smtClean="0">
              <a:latin typeface="Times New Roman" panose="02020603050405020304" pitchFamily="18" charset="0"/>
              <a:cs typeface="Times New Roman" panose="02020603050405020304" pitchFamily="18" charset="0"/>
            </a:endParaRPr>
          </a:p>
          <a:p>
            <a:pPr marL="0" indent="0">
              <a:buNone/>
            </a:pPr>
            <a:endParaRPr lang="en-US" sz="1800" dirty="0">
              <a:latin typeface="Times New Roman" panose="02020603050405020304" pitchFamily="18" charset="0"/>
              <a:cs typeface="Times New Roman" panose="02020603050405020304" pitchFamily="18" charset="0"/>
            </a:endParaRPr>
          </a:p>
          <a:p>
            <a:pPr marL="0" indent="0">
              <a:buNone/>
            </a:pPr>
            <a:endParaRPr lang="en-US" sz="18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a:xfrm>
            <a:off x="7924800" y="6356351"/>
            <a:ext cx="685800" cy="273050"/>
          </a:xfrm>
        </p:spPr>
        <p:txBody>
          <a:bodyPr/>
          <a:lstStyle/>
          <a:p>
            <a:fld id="{64C5D113-A745-468B-B1D5-BF1371D350CD}" type="slidenum">
              <a:rPr lang="en-US" sz="1600" smtClean="0">
                <a:solidFill>
                  <a:schemeClr val="bg1"/>
                </a:solidFill>
                <a:latin typeface="Times New Roman" pitchFamily="18" charset="0"/>
                <a:cs typeface="Times New Roman" pitchFamily="18" charset="0"/>
              </a:rPr>
              <a:pPr/>
              <a:t>13</a:t>
            </a:fld>
            <a:endParaRPr lang="en-US" sz="1600" dirty="0">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243780105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p>
            <a:pPr algn="ctr"/>
            <a:r>
              <a:rPr lang="en-US" sz="3600" dirty="0" smtClean="0">
                <a:solidFill>
                  <a:schemeClr val="tx1"/>
                </a:solidFill>
                <a:latin typeface="Times New Roman" pitchFamily="18" charset="0"/>
                <a:cs typeface="Times New Roman" pitchFamily="18" charset="0"/>
              </a:rPr>
              <a:t>The Road from Licensure Bill to Law Effort</a:t>
            </a:r>
            <a:endParaRPr lang="en-US" sz="3600" dirty="0"/>
          </a:p>
        </p:txBody>
      </p:sp>
      <p:sp>
        <p:nvSpPr>
          <p:cNvPr id="3" name="Content Placeholder 2"/>
          <p:cNvSpPr>
            <a:spLocks noGrp="1"/>
          </p:cNvSpPr>
          <p:nvPr>
            <p:ph idx="1"/>
          </p:nvPr>
        </p:nvSpPr>
        <p:spPr>
          <a:xfrm>
            <a:off x="304800" y="1600200"/>
            <a:ext cx="8839200" cy="4800600"/>
          </a:xfrm>
        </p:spPr>
        <p:txBody>
          <a:bodyPr>
            <a:noAutofit/>
          </a:bodyPr>
          <a:lstStyle/>
          <a:p>
            <a:pPr marL="0" indent="0">
              <a:buClr>
                <a:schemeClr val="tx1"/>
              </a:buClr>
              <a:buNone/>
            </a:pPr>
            <a:r>
              <a:rPr lang="en-US" sz="2400" u="sng" dirty="0" smtClean="0">
                <a:latin typeface="Times New Roman" panose="02020603050405020304" pitchFamily="18" charset="0"/>
                <a:cs typeface="Times New Roman" panose="02020603050405020304" pitchFamily="18" charset="0"/>
              </a:rPr>
              <a:t>2010 - 2013</a:t>
            </a:r>
          </a:p>
          <a:p>
            <a:pPr>
              <a:buClr>
                <a:schemeClr val="tx1"/>
              </a:buClr>
            </a:pPr>
            <a:r>
              <a:rPr lang="en-US" sz="1600" dirty="0" smtClean="0">
                <a:latin typeface="Times New Roman" panose="02020603050405020304" pitchFamily="18" charset="0"/>
                <a:cs typeface="Times New Roman" panose="02020603050405020304" pitchFamily="18" charset="0"/>
              </a:rPr>
              <a:t>2010 - NYSCPG continues to seek engagement from Assembly Higher Education Committee</a:t>
            </a:r>
          </a:p>
          <a:p>
            <a:pPr>
              <a:buClr>
                <a:schemeClr val="tx1"/>
              </a:buClr>
            </a:pPr>
            <a:r>
              <a:rPr lang="en-US" sz="1600" dirty="0" smtClean="0">
                <a:latin typeface="Times New Roman" panose="02020603050405020304" pitchFamily="18" charset="0"/>
                <a:cs typeface="Times New Roman" panose="02020603050405020304" pitchFamily="18" charset="0"/>
              </a:rPr>
              <a:t>June to August </a:t>
            </a:r>
            <a:r>
              <a:rPr lang="en-US" sz="1600" dirty="0">
                <a:latin typeface="Times New Roman" panose="02020603050405020304" pitchFamily="18" charset="0"/>
                <a:cs typeface="Times New Roman" panose="02020603050405020304" pitchFamily="18" charset="0"/>
              </a:rPr>
              <a:t>2011 </a:t>
            </a:r>
            <a:r>
              <a:rPr lang="en-US" sz="1600" dirty="0" smtClean="0">
                <a:latin typeface="Times New Roman" panose="02020603050405020304" pitchFamily="18" charset="0"/>
                <a:cs typeface="Times New Roman" panose="02020603050405020304" pitchFamily="18" charset="0"/>
              </a:rPr>
              <a:t>- NYSCPG </a:t>
            </a:r>
            <a:r>
              <a:rPr lang="en-US" sz="1600" dirty="0">
                <a:latin typeface="Times New Roman" panose="02020603050405020304" pitchFamily="18" charset="0"/>
                <a:cs typeface="Times New Roman" panose="02020603050405020304" pitchFamily="18" charset="0"/>
              </a:rPr>
              <a:t>by-laws </a:t>
            </a:r>
            <a:r>
              <a:rPr lang="en-US" sz="1600" dirty="0" smtClean="0">
                <a:latin typeface="Times New Roman" panose="02020603050405020304" pitchFamily="18" charset="0"/>
                <a:cs typeface="Times New Roman" panose="02020603050405020304" pitchFamily="18" charset="0"/>
              </a:rPr>
              <a:t>re-written., formation </a:t>
            </a:r>
            <a:r>
              <a:rPr lang="en-US" sz="1600" dirty="0">
                <a:latin typeface="Times New Roman" panose="02020603050405020304" pitchFamily="18" charset="0"/>
                <a:cs typeface="Times New Roman" panose="02020603050405020304" pitchFamily="18" charset="0"/>
              </a:rPr>
              <a:t>of Legislative </a:t>
            </a:r>
            <a:r>
              <a:rPr lang="en-US" sz="1600" dirty="0" smtClean="0">
                <a:latin typeface="Times New Roman" panose="02020603050405020304" pitchFamily="18" charset="0"/>
                <a:cs typeface="Times New Roman" panose="02020603050405020304" pitchFamily="18" charset="0"/>
              </a:rPr>
              <a:t>Committee </a:t>
            </a:r>
            <a:r>
              <a:rPr lang="en-US" sz="1600" dirty="0">
                <a:latin typeface="Times New Roman" panose="02020603050405020304" pitchFamily="18" charset="0"/>
                <a:cs typeface="Times New Roman" panose="02020603050405020304" pitchFamily="18" charset="0"/>
              </a:rPr>
              <a:t>(Membership, Fundraising, </a:t>
            </a:r>
            <a:r>
              <a:rPr lang="en-US" sz="1600" dirty="0" smtClean="0">
                <a:latin typeface="Times New Roman" panose="02020603050405020304" pitchFamily="18" charset="0"/>
                <a:cs typeface="Times New Roman" panose="02020603050405020304" pitchFamily="18" charset="0"/>
              </a:rPr>
              <a:t>and  Outreach as </a:t>
            </a:r>
            <a:r>
              <a:rPr lang="en-US" sz="1600" dirty="0">
                <a:latin typeface="Times New Roman" panose="02020603050405020304" pitchFamily="18" charset="0"/>
                <a:cs typeface="Times New Roman" panose="02020603050405020304" pitchFamily="18" charset="0"/>
              </a:rPr>
              <a:t>well).</a:t>
            </a:r>
          </a:p>
          <a:p>
            <a:pPr>
              <a:buClr>
                <a:schemeClr val="tx1"/>
              </a:buClr>
            </a:pPr>
            <a:r>
              <a:rPr lang="en-US" sz="1600" b="1" dirty="0">
                <a:solidFill>
                  <a:srgbClr val="FFFF00"/>
                </a:solidFill>
                <a:latin typeface="Times New Roman" panose="02020603050405020304" pitchFamily="18" charset="0"/>
                <a:cs typeface="Times New Roman" panose="02020603050405020304" pitchFamily="18" charset="0"/>
              </a:rPr>
              <a:t>October 2011 </a:t>
            </a:r>
            <a:r>
              <a:rPr lang="en-US" sz="1600" b="1" dirty="0" smtClean="0">
                <a:solidFill>
                  <a:srgbClr val="FFFF00"/>
                </a:solidFill>
                <a:latin typeface="Times New Roman" panose="02020603050405020304" pitchFamily="18" charset="0"/>
                <a:cs typeface="Times New Roman" panose="02020603050405020304" pitchFamily="18" charset="0"/>
              </a:rPr>
              <a:t>- Peter </a:t>
            </a:r>
            <a:r>
              <a:rPr lang="en-US" sz="1600" b="1" dirty="0">
                <a:solidFill>
                  <a:srgbClr val="FFFF00"/>
                </a:solidFill>
                <a:latin typeface="Times New Roman" panose="02020603050405020304" pitchFamily="18" charset="0"/>
                <a:cs typeface="Times New Roman" panose="02020603050405020304" pitchFamily="18" charset="0"/>
              </a:rPr>
              <a:t>O’Connell hired as </a:t>
            </a:r>
            <a:r>
              <a:rPr lang="en-US" sz="1600" b="1" dirty="0" smtClean="0">
                <a:solidFill>
                  <a:srgbClr val="FFFF00"/>
                </a:solidFill>
                <a:latin typeface="Times New Roman" panose="02020603050405020304" pitchFamily="18" charset="0"/>
                <a:cs typeface="Times New Roman" panose="02020603050405020304" pitchFamily="18" charset="0"/>
              </a:rPr>
              <a:t>lobbyist</a:t>
            </a:r>
            <a:r>
              <a:rPr lang="en-US" sz="1600" dirty="0" smtClean="0">
                <a:latin typeface="Times New Roman" panose="02020603050405020304" pitchFamily="18" charset="0"/>
                <a:cs typeface="Times New Roman" panose="02020603050405020304" pitchFamily="18" charset="0"/>
              </a:rPr>
              <a:t>, begins actively </a:t>
            </a:r>
            <a:r>
              <a:rPr lang="en-US" sz="1600" dirty="0">
                <a:latin typeface="Times New Roman" panose="02020603050405020304" pitchFamily="18" charset="0"/>
                <a:cs typeface="Times New Roman" panose="02020603050405020304" pitchFamily="18" charset="0"/>
              </a:rPr>
              <a:t>lobbying </a:t>
            </a:r>
            <a:endParaRPr lang="en-US" sz="1600" dirty="0" smtClean="0">
              <a:latin typeface="Times New Roman" panose="02020603050405020304" pitchFamily="18" charset="0"/>
              <a:cs typeface="Times New Roman" panose="02020603050405020304" pitchFamily="18" charset="0"/>
            </a:endParaRPr>
          </a:p>
          <a:p>
            <a:pPr>
              <a:buClr>
                <a:schemeClr val="tx1"/>
              </a:buClr>
            </a:pPr>
            <a:r>
              <a:rPr lang="en-US" sz="1600" dirty="0" smtClean="0">
                <a:latin typeface="Times New Roman" panose="02020603050405020304" pitchFamily="18" charset="0"/>
                <a:cs typeface="Times New Roman" panose="02020603050405020304" pitchFamily="18" charset="0"/>
              </a:rPr>
              <a:t>April 2012 - NYSCPG meets </a:t>
            </a:r>
            <a:r>
              <a:rPr lang="en-US" sz="1600" dirty="0">
                <a:latin typeface="Times New Roman" panose="02020603050405020304" pitchFamily="18" charset="0"/>
                <a:cs typeface="Times New Roman" panose="02020603050405020304" pitchFamily="18" charset="0"/>
              </a:rPr>
              <a:t>with Assembly Higher </a:t>
            </a:r>
            <a:r>
              <a:rPr lang="en-US" sz="1600" dirty="0" smtClean="0">
                <a:latin typeface="Times New Roman" panose="02020603050405020304" pitchFamily="18" charset="0"/>
                <a:cs typeface="Times New Roman" panose="02020603050405020304" pitchFamily="18" charset="0"/>
              </a:rPr>
              <a:t>Education Committee </a:t>
            </a:r>
            <a:r>
              <a:rPr lang="en-US" sz="1600" dirty="0">
                <a:latin typeface="Times New Roman" panose="02020603050405020304" pitchFamily="18" charset="0"/>
                <a:cs typeface="Times New Roman" panose="02020603050405020304" pitchFamily="18" charset="0"/>
              </a:rPr>
              <a:t>Chair </a:t>
            </a:r>
            <a:r>
              <a:rPr lang="en-US" sz="1600" dirty="0" smtClean="0">
                <a:latin typeface="Times New Roman" panose="02020603050405020304" pitchFamily="18" charset="0"/>
                <a:cs typeface="Times New Roman" panose="02020603050405020304" pitchFamily="18" charset="0"/>
              </a:rPr>
              <a:t> (Glick) she </a:t>
            </a:r>
            <a:r>
              <a:rPr lang="en-US" sz="1600" u="sng" dirty="0">
                <a:latin typeface="Times New Roman" panose="02020603050405020304" pitchFamily="18" charset="0"/>
                <a:cs typeface="Times New Roman" panose="02020603050405020304" pitchFamily="18" charset="0"/>
              </a:rPr>
              <a:t>expresses the desire for a Master’s </a:t>
            </a:r>
            <a:r>
              <a:rPr lang="en-US" sz="1600" u="sng" dirty="0" smtClean="0">
                <a:latin typeface="Times New Roman" panose="02020603050405020304" pitchFamily="18" charset="0"/>
                <a:cs typeface="Times New Roman" panose="02020603050405020304" pitchFamily="18" charset="0"/>
              </a:rPr>
              <a:t>degree and presents the </a:t>
            </a:r>
            <a:r>
              <a:rPr lang="en-US" sz="1600" u="sng" dirty="0">
                <a:latin typeface="Times New Roman" panose="02020603050405020304" pitchFamily="18" charset="0"/>
                <a:cs typeface="Times New Roman" panose="02020603050405020304" pitchFamily="18" charset="0"/>
              </a:rPr>
              <a:t>desire of </a:t>
            </a:r>
            <a:r>
              <a:rPr lang="en-US" sz="1600" u="sng" dirty="0" smtClean="0">
                <a:latin typeface="Times New Roman" panose="02020603050405020304" pitchFamily="18" charset="0"/>
                <a:cs typeface="Times New Roman" panose="02020603050405020304" pitchFamily="18" charset="0"/>
              </a:rPr>
              <a:t>Surveyors to </a:t>
            </a:r>
            <a:r>
              <a:rPr lang="en-US" sz="1600" u="sng" dirty="0">
                <a:latin typeface="Times New Roman" panose="02020603050405020304" pitchFamily="18" charset="0"/>
                <a:cs typeface="Times New Roman" panose="02020603050405020304" pitchFamily="18" charset="0"/>
              </a:rPr>
              <a:t>practice </a:t>
            </a:r>
            <a:r>
              <a:rPr lang="en-US" sz="1600" u="sng" dirty="0" smtClean="0">
                <a:latin typeface="Times New Roman" panose="02020603050405020304" pitchFamily="18" charset="0"/>
                <a:cs typeface="Times New Roman" panose="02020603050405020304" pitchFamily="18" charset="0"/>
              </a:rPr>
              <a:t>geology, </a:t>
            </a:r>
            <a:r>
              <a:rPr lang="en-US" sz="1600" dirty="0" smtClean="0">
                <a:latin typeface="Times New Roman" panose="02020603050405020304" pitchFamily="18" charset="0"/>
                <a:cs typeface="Times New Roman" panose="02020603050405020304" pitchFamily="18" charset="0"/>
              </a:rPr>
              <a:t>similar </a:t>
            </a:r>
            <a:r>
              <a:rPr lang="en-US" sz="1600" dirty="0">
                <a:latin typeface="Times New Roman" panose="02020603050405020304" pitchFamily="18" charset="0"/>
                <a:cs typeface="Times New Roman" panose="02020603050405020304" pitchFamily="18" charset="0"/>
              </a:rPr>
              <a:t>to </a:t>
            </a:r>
            <a:r>
              <a:rPr lang="en-US" sz="1600" dirty="0" smtClean="0">
                <a:latin typeface="Times New Roman" panose="02020603050405020304" pitchFamily="18" charset="0"/>
                <a:cs typeface="Times New Roman" panose="02020603050405020304" pitchFamily="18" charset="0"/>
              </a:rPr>
              <a:t>Engineers…NYS, counties, </a:t>
            </a:r>
            <a:r>
              <a:rPr lang="en-US" sz="1600" dirty="0">
                <a:latin typeface="Times New Roman" panose="02020603050405020304" pitchFamily="18" charset="0"/>
                <a:cs typeface="Times New Roman" panose="02020603050405020304" pitchFamily="18" charset="0"/>
              </a:rPr>
              <a:t>and </a:t>
            </a:r>
            <a:r>
              <a:rPr lang="en-US" sz="1600" dirty="0" smtClean="0">
                <a:latin typeface="Times New Roman" panose="02020603050405020304" pitchFamily="18" charset="0"/>
                <a:cs typeface="Times New Roman" panose="02020603050405020304" pitchFamily="18" charset="0"/>
              </a:rPr>
              <a:t>Feds require </a:t>
            </a:r>
            <a:r>
              <a:rPr lang="en-US" sz="1600" dirty="0">
                <a:latin typeface="Times New Roman" panose="02020603050405020304" pitchFamily="18" charset="0"/>
                <a:cs typeface="Times New Roman" panose="02020603050405020304" pitchFamily="18" charset="0"/>
              </a:rPr>
              <a:t>licensed professional </a:t>
            </a:r>
            <a:r>
              <a:rPr lang="en-US" sz="1600" dirty="0" smtClean="0">
                <a:latin typeface="Times New Roman" panose="02020603050405020304" pitchFamily="18" charset="0"/>
                <a:cs typeface="Times New Roman" panose="02020603050405020304" pitchFamily="18" charset="0"/>
              </a:rPr>
              <a:t>geologists </a:t>
            </a:r>
            <a:r>
              <a:rPr lang="en-US" sz="1600" dirty="0">
                <a:latin typeface="Times New Roman" panose="02020603050405020304" pitchFamily="18" charset="0"/>
                <a:cs typeface="Times New Roman" panose="02020603050405020304" pitchFamily="18" charset="0"/>
              </a:rPr>
              <a:t>for NY </a:t>
            </a:r>
            <a:r>
              <a:rPr lang="en-US" sz="1600" dirty="0" smtClean="0">
                <a:latin typeface="Times New Roman" panose="02020603050405020304" pitchFamily="18" charset="0"/>
                <a:cs typeface="Times New Roman" panose="02020603050405020304" pitchFamily="18" charset="0"/>
              </a:rPr>
              <a:t>projects</a:t>
            </a:r>
            <a:endParaRPr lang="en-US" sz="1600" dirty="0">
              <a:latin typeface="Times New Roman" panose="02020603050405020304" pitchFamily="18" charset="0"/>
              <a:cs typeface="Times New Roman" panose="02020603050405020304" pitchFamily="18" charset="0"/>
            </a:endParaRPr>
          </a:p>
          <a:p>
            <a:pPr>
              <a:buClr>
                <a:schemeClr val="tx1"/>
              </a:buClr>
            </a:pPr>
            <a:r>
              <a:rPr lang="en-US" sz="1600" dirty="0" smtClean="0">
                <a:latin typeface="Times New Roman" panose="02020603050405020304" pitchFamily="18" charset="0"/>
                <a:cs typeface="Times New Roman" panose="02020603050405020304" pitchFamily="18" charset="0"/>
              </a:rPr>
              <a:t>2012 to early </a:t>
            </a:r>
            <a:r>
              <a:rPr lang="en-US" sz="1600" dirty="0">
                <a:latin typeface="Times New Roman" panose="02020603050405020304" pitchFamily="18" charset="0"/>
                <a:cs typeface="Times New Roman" panose="02020603050405020304" pitchFamily="18" charset="0"/>
              </a:rPr>
              <a:t>2013 </a:t>
            </a:r>
            <a:r>
              <a:rPr lang="en-US" sz="1600" dirty="0" smtClean="0">
                <a:latin typeface="Times New Roman" panose="02020603050405020304" pitchFamily="18" charset="0"/>
                <a:cs typeface="Times New Roman" panose="02020603050405020304" pitchFamily="18" charset="0"/>
              </a:rPr>
              <a:t>- Provide </a:t>
            </a:r>
            <a:r>
              <a:rPr lang="en-US" sz="1600" dirty="0">
                <a:latin typeface="Times New Roman" panose="02020603050405020304" pitchFamily="18" charset="0"/>
                <a:cs typeface="Times New Roman" panose="02020603050405020304" pitchFamily="18" charset="0"/>
              </a:rPr>
              <a:t>factual </a:t>
            </a:r>
            <a:r>
              <a:rPr lang="en-US" sz="1600" dirty="0" smtClean="0">
                <a:latin typeface="Times New Roman" panose="02020603050405020304" pitchFamily="18" charset="0"/>
                <a:cs typeface="Times New Roman" panose="02020603050405020304" pitchFamily="18" charset="0"/>
              </a:rPr>
              <a:t>response to </a:t>
            </a:r>
            <a:r>
              <a:rPr lang="en-US" sz="1600" dirty="0">
                <a:latin typeface="Times New Roman" panose="02020603050405020304" pitchFamily="18" charset="0"/>
                <a:cs typeface="Times New Roman" panose="02020603050405020304" pitchFamily="18" charset="0"/>
              </a:rPr>
              <a:t>prove the </a:t>
            </a:r>
            <a:r>
              <a:rPr lang="en-US" sz="1600" b="1" dirty="0">
                <a:solidFill>
                  <a:srgbClr val="FFFF00"/>
                </a:solidFill>
                <a:latin typeface="Times New Roman" panose="02020603050405020304" pitchFamily="18" charset="0"/>
                <a:cs typeface="Times New Roman" panose="02020603050405020304" pitchFamily="18" charset="0"/>
              </a:rPr>
              <a:t>Bachelor’s degree </a:t>
            </a:r>
            <a:r>
              <a:rPr lang="en-US" sz="1600" b="1" dirty="0" smtClean="0">
                <a:solidFill>
                  <a:srgbClr val="FFFF00"/>
                </a:solidFill>
                <a:latin typeface="Times New Roman" panose="02020603050405020304" pitchFamily="18" charset="0"/>
                <a:cs typeface="Times New Roman" panose="02020603050405020304" pitchFamily="18" charset="0"/>
              </a:rPr>
              <a:t>is appropriate base </a:t>
            </a:r>
            <a:r>
              <a:rPr lang="en-US" sz="1600" b="1" dirty="0">
                <a:solidFill>
                  <a:srgbClr val="FFFF00"/>
                </a:solidFill>
                <a:latin typeface="Times New Roman" panose="02020603050405020304" pitchFamily="18" charset="0"/>
                <a:cs typeface="Times New Roman" panose="02020603050405020304" pitchFamily="18" charset="0"/>
              </a:rPr>
              <a:t>for profession</a:t>
            </a:r>
            <a:r>
              <a:rPr lang="en-US" sz="1600" dirty="0">
                <a:latin typeface="Times New Roman" panose="02020603050405020304" pitchFamily="18" charset="0"/>
                <a:cs typeface="Times New Roman" panose="02020603050405020304" pitchFamily="18" charset="0"/>
              </a:rPr>
              <a:t>, </a:t>
            </a:r>
            <a:r>
              <a:rPr lang="en-US" sz="1600" dirty="0" smtClean="0">
                <a:latin typeface="Times New Roman" panose="02020603050405020304" pitchFamily="18" charset="0"/>
                <a:cs typeface="Times New Roman" panose="02020603050405020304" pitchFamily="18" charset="0"/>
              </a:rPr>
              <a:t>noting different educational backgrounds between Geologists and Surveyors</a:t>
            </a:r>
            <a:endParaRPr lang="en-US" sz="1600" dirty="0">
              <a:latin typeface="Times New Roman" panose="02020603050405020304" pitchFamily="18" charset="0"/>
              <a:cs typeface="Times New Roman" panose="02020603050405020304" pitchFamily="18" charset="0"/>
            </a:endParaRPr>
          </a:p>
          <a:p>
            <a:pPr>
              <a:buClr>
                <a:schemeClr val="tx1"/>
              </a:buClr>
            </a:pPr>
            <a:r>
              <a:rPr lang="en-US" sz="1600" b="1" dirty="0">
                <a:solidFill>
                  <a:srgbClr val="FFFF00"/>
                </a:solidFill>
                <a:latin typeface="Times New Roman" panose="02020603050405020304" pitchFamily="18" charset="0"/>
                <a:cs typeface="Times New Roman" panose="02020603050405020304" pitchFamily="18" charset="0"/>
              </a:rPr>
              <a:t>April 2013</a:t>
            </a:r>
            <a:r>
              <a:rPr lang="en-US" sz="1600" dirty="0">
                <a:latin typeface="Times New Roman" panose="02020603050405020304" pitchFamily="18" charset="0"/>
                <a:cs typeface="Times New Roman" panose="02020603050405020304" pitchFamily="18" charset="0"/>
              </a:rPr>
              <a:t> </a:t>
            </a:r>
            <a:r>
              <a:rPr lang="en-US" sz="1600" dirty="0" smtClean="0">
                <a:latin typeface="Times New Roman" panose="02020603050405020304" pitchFamily="18" charset="0"/>
                <a:cs typeface="Times New Roman" panose="02020603050405020304" pitchFamily="18" charset="0"/>
              </a:rPr>
              <a:t>- NYSCPG meets with </a:t>
            </a:r>
            <a:r>
              <a:rPr lang="en-US" sz="1600" dirty="0">
                <a:latin typeface="Times New Roman" panose="02020603050405020304" pitchFamily="18" charset="0"/>
                <a:cs typeface="Times New Roman" panose="02020603050405020304" pitchFamily="18" charset="0"/>
              </a:rPr>
              <a:t>Higher Ed </a:t>
            </a:r>
            <a:r>
              <a:rPr lang="en-US" sz="1600" dirty="0" smtClean="0">
                <a:latin typeface="Times New Roman" panose="02020603050405020304" pitchFamily="18" charset="0"/>
                <a:cs typeface="Times New Roman" panose="02020603050405020304" pitchFamily="18" charset="0"/>
              </a:rPr>
              <a:t>(Assembly) and </a:t>
            </a:r>
            <a:r>
              <a:rPr lang="en-US" sz="1600" b="1" dirty="0">
                <a:solidFill>
                  <a:srgbClr val="FFFF00"/>
                </a:solidFill>
                <a:latin typeface="Times New Roman" panose="02020603050405020304" pitchFamily="18" charset="0"/>
                <a:cs typeface="Times New Roman" panose="02020603050405020304" pitchFamily="18" charset="0"/>
              </a:rPr>
              <a:t>come to agreement that Bachelor’s degree is </a:t>
            </a:r>
            <a:r>
              <a:rPr lang="en-US" sz="1600" b="1" dirty="0" smtClean="0">
                <a:solidFill>
                  <a:srgbClr val="FFFF00"/>
                </a:solidFill>
                <a:latin typeface="Times New Roman" panose="02020603050405020304" pitchFamily="18" charset="0"/>
                <a:cs typeface="Times New Roman" panose="02020603050405020304" pitchFamily="18" charset="0"/>
              </a:rPr>
              <a:t>preferred</a:t>
            </a:r>
            <a:r>
              <a:rPr lang="en-US" sz="1600" dirty="0" smtClean="0">
                <a:latin typeface="Times New Roman" panose="02020603050405020304" pitchFamily="18" charset="0"/>
                <a:cs typeface="Times New Roman" panose="02020603050405020304" pitchFamily="18" charset="0"/>
              </a:rPr>
              <a:t>, discuss </a:t>
            </a:r>
            <a:r>
              <a:rPr lang="en-US" sz="1600" dirty="0">
                <a:latin typeface="Times New Roman" panose="02020603050405020304" pitchFamily="18" charset="0"/>
                <a:cs typeface="Times New Roman" panose="02020603050405020304" pitchFamily="18" charset="0"/>
              </a:rPr>
              <a:t>difference </a:t>
            </a:r>
            <a:r>
              <a:rPr lang="en-US" sz="1600" dirty="0" smtClean="0">
                <a:latin typeface="Times New Roman" panose="02020603050405020304" pitchFamily="18" charset="0"/>
                <a:cs typeface="Times New Roman" panose="02020603050405020304" pitchFamily="18" charset="0"/>
              </a:rPr>
              <a:t>between </a:t>
            </a:r>
            <a:r>
              <a:rPr lang="en-US" sz="1600" dirty="0">
                <a:latin typeface="Times New Roman" panose="02020603050405020304" pitchFamily="18" charset="0"/>
                <a:cs typeface="Times New Roman" panose="02020603050405020304" pitchFamily="18" charset="0"/>
              </a:rPr>
              <a:t>BS and BA. </a:t>
            </a:r>
          </a:p>
          <a:p>
            <a:pPr>
              <a:buClr>
                <a:schemeClr val="tx1"/>
              </a:buClr>
            </a:pPr>
            <a:r>
              <a:rPr lang="en-US" sz="1600" dirty="0" smtClean="0">
                <a:latin typeface="Times New Roman" panose="02020603050405020304" pitchFamily="18" charset="0"/>
                <a:cs typeface="Times New Roman" panose="02020603050405020304" pitchFamily="18" charset="0"/>
              </a:rPr>
              <a:t>April to May </a:t>
            </a:r>
            <a:r>
              <a:rPr lang="en-US" sz="1600" dirty="0">
                <a:latin typeface="Times New Roman" panose="02020603050405020304" pitchFamily="18" charset="0"/>
                <a:cs typeface="Times New Roman" panose="02020603050405020304" pitchFamily="18" charset="0"/>
              </a:rPr>
              <a:t>2013 - NYSCPG </a:t>
            </a:r>
            <a:r>
              <a:rPr lang="en-US" sz="1600" dirty="0" smtClean="0">
                <a:latin typeface="Times New Roman" panose="02020603050405020304" pitchFamily="18" charset="0"/>
                <a:cs typeface="Times New Roman" panose="02020603050405020304" pitchFamily="18" charset="0"/>
              </a:rPr>
              <a:t>provides </a:t>
            </a:r>
            <a:r>
              <a:rPr lang="en-US" sz="1600" dirty="0">
                <a:latin typeface="Times New Roman" panose="02020603050405020304" pitchFamily="18" charset="0"/>
                <a:cs typeface="Times New Roman" panose="02020603050405020304" pitchFamily="18" charset="0"/>
              </a:rPr>
              <a:t>fact sheets to Higher Ed (Assembly) </a:t>
            </a:r>
            <a:r>
              <a:rPr lang="en-US" sz="1600" dirty="0" smtClean="0">
                <a:latin typeface="Times New Roman" panose="02020603050405020304" pitchFamily="18" charset="0"/>
                <a:cs typeface="Times New Roman" panose="02020603050405020304" pitchFamily="18" charset="0"/>
              </a:rPr>
              <a:t>regarding degrees offered throughout NYS.</a:t>
            </a:r>
            <a:endParaRPr lang="en-US" sz="1600" dirty="0">
              <a:latin typeface="Times New Roman" panose="02020603050405020304" pitchFamily="18" charset="0"/>
              <a:cs typeface="Times New Roman" panose="02020603050405020304" pitchFamily="18" charset="0"/>
            </a:endParaRPr>
          </a:p>
          <a:p>
            <a:pPr>
              <a:buClr>
                <a:schemeClr val="tx1"/>
              </a:buClr>
            </a:pPr>
            <a:r>
              <a:rPr lang="en-US" sz="1800" b="1" dirty="0">
                <a:solidFill>
                  <a:srgbClr val="FFFF00"/>
                </a:solidFill>
                <a:latin typeface="Times New Roman" panose="02020603050405020304" pitchFamily="18" charset="0"/>
                <a:cs typeface="Times New Roman" panose="02020603050405020304" pitchFamily="18" charset="0"/>
              </a:rPr>
              <a:t>May 2013 - Bill passes Assembly Higher </a:t>
            </a:r>
            <a:r>
              <a:rPr lang="en-US" sz="1800" b="1" dirty="0" smtClean="0">
                <a:solidFill>
                  <a:srgbClr val="FFFF00"/>
                </a:solidFill>
                <a:latin typeface="Times New Roman" panose="02020603050405020304" pitchFamily="18" charset="0"/>
                <a:cs typeface="Times New Roman" panose="02020603050405020304" pitchFamily="18" charset="0"/>
              </a:rPr>
              <a:t>Ed (Assembly)</a:t>
            </a:r>
            <a:endParaRPr lang="en-US" sz="1800" b="1" dirty="0">
              <a:solidFill>
                <a:srgbClr val="FFFF00"/>
              </a:solidFill>
              <a:latin typeface="Times New Roman" panose="02020603050405020304" pitchFamily="18" charset="0"/>
              <a:cs typeface="Times New Roman" panose="02020603050405020304" pitchFamily="18" charset="0"/>
            </a:endParaRPr>
          </a:p>
          <a:p>
            <a:pPr>
              <a:buClr>
                <a:schemeClr val="tx1"/>
              </a:buClr>
            </a:pPr>
            <a:r>
              <a:rPr lang="en-US" sz="1600" dirty="0">
                <a:latin typeface="Times New Roman" panose="02020603050405020304" pitchFamily="18" charset="0"/>
                <a:cs typeface="Times New Roman" panose="02020603050405020304" pitchFamily="18" charset="0"/>
              </a:rPr>
              <a:t>June 2013 </a:t>
            </a:r>
            <a:r>
              <a:rPr lang="en-US" sz="1600" dirty="0" smtClean="0">
                <a:latin typeface="Times New Roman" panose="02020603050405020304" pitchFamily="18" charset="0"/>
                <a:cs typeface="Times New Roman" panose="02020603050405020304" pitchFamily="18" charset="0"/>
              </a:rPr>
              <a:t>- Bill </a:t>
            </a:r>
            <a:r>
              <a:rPr lang="en-US" sz="1600" dirty="0">
                <a:latin typeface="Times New Roman" panose="02020603050405020304" pitchFamily="18" charset="0"/>
                <a:cs typeface="Times New Roman" panose="02020603050405020304" pitchFamily="18" charset="0"/>
              </a:rPr>
              <a:t>passes all </a:t>
            </a:r>
            <a:r>
              <a:rPr lang="en-US" sz="1600" dirty="0" smtClean="0">
                <a:latin typeface="Times New Roman" panose="02020603050405020304" pitchFamily="18" charset="0"/>
                <a:cs typeface="Times New Roman" panose="02020603050405020304" pitchFamily="18" charset="0"/>
              </a:rPr>
              <a:t>Assembly Committees, </a:t>
            </a:r>
            <a:r>
              <a:rPr lang="en-US" sz="1600" dirty="0">
                <a:latin typeface="Times New Roman" panose="02020603050405020304" pitchFamily="18" charset="0"/>
                <a:cs typeface="Times New Roman" panose="02020603050405020304" pitchFamily="18" charset="0"/>
              </a:rPr>
              <a:t>sent to </a:t>
            </a:r>
            <a:r>
              <a:rPr lang="en-US" sz="1600" dirty="0" smtClean="0">
                <a:latin typeface="Times New Roman" panose="02020603050405020304" pitchFamily="18" charset="0"/>
                <a:cs typeface="Times New Roman" panose="02020603050405020304" pitchFamily="18" charset="0"/>
              </a:rPr>
              <a:t>Rules; Senate </a:t>
            </a:r>
            <a:r>
              <a:rPr lang="en-US" sz="1600" dirty="0">
                <a:latin typeface="Times New Roman" panose="02020603050405020304" pitchFamily="18" charset="0"/>
                <a:cs typeface="Times New Roman" panose="02020603050405020304" pitchFamily="18" charset="0"/>
              </a:rPr>
              <a:t>passes </a:t>
            </a:r>
            <a:r>
              <a:rPr lang="en-US" sz="1600" dirty="0" smtClean="0">
                <a:latin typeface="Times New Roman" panose="02020603050405020304" pitchFamily="18" charset="0"/>
                <a:cs typeface="Times New Roman" panose="02020603050405020304" pitchFamily="18" charset="0"/>
              </a:rPr>
              <a:t>bill at end-of-session</a:t>
            </a:r>
          </a:p>
        </p:txBody>
      </p:sp>
      <p:sp>
        <p:nvSpPr>
          <p:cNvPr id="4" name="Slide Number Placeholder 3"/>
          <p:cNvSpPr>
            <a:spLocks noGrp="1"/>
          </p:cNvSpPr>
          <p:nvPr>
            <p:ph type="sldNum" sz="quarter" idx="12"/>
          </p:nvPr>
        </p:nvSpPr>
        <p:spPr/>
        <p:txBody>
          <a:bodyPr/>
          <a:lstStyle/>
          <a:p>
            <a:fld id="{64C5D113-A745-468B-B1D5-BF1371D350CD}" type="slidenum">
              <a:rPr lang="en-US" sz="1600" smtClean="0">
                <a:solidFill>
                  <a:schemeClr val="bg1"/>
                </a:solidFill>
                <a:latin typeface="Times New Roman" pitchFamily="18" charset="0"/>
                <a:cs typeface="Times New Roman" pitchFamily="18" charset="0"/>
              </a:rPr>
              <a:pPr/>
              <a:t>14</a:t>
            </a:fld>
            <a:endParaRPr lang="en-US" sz="1600"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a:solidFill>
                  <a:schemeClr val="tx1"/>
                </a:solidFill>
                <a:latin typeface="Times New Roman" pitchFamily="18" charset="0"/>
                <a:cs typeface="Times New Roman" pitchFamily="18" charset="0"/>
              </a:rPr>
              <a:t>The Road from Licensure Bill to Law Effort</a:t>
            </a:r>
            <a:endParaRPr lang="en-US" sz="3600" dirty="0"/>
          </a:p>
        </p:txBody>
      </p:sp>
      <p:sp>
        <p:nvSpPr>
          <p:cNvPr id="3" name="Content Placeholder 2"/>
          <p:cNvSpPr>
            <a:spLocks noGrp="1"/>
          </p:cNvSpPr>
          <p:nvPr>
            <p:ph idx="1"/>
          </p:nvPr>
        </p:nvSpPr>
        <p:spPr/>
        <p:txBody>
          <a:bodyPr>
            <a:normAutofit lnSpcReduction="10000"/>
          </a:bodyPr>
          <a:lstStyle/>
          <a:p>
            <a:pPr marL="0" indent="0">
              <a:buClr>
                <a:schemeClr val="tx1"/>
              </a:buClr>
              <a:buNone/>
            </a:pPr>
            <a:r>
              <a:rPr lang="en-US" sz="2400" b="1" u="sng" dirty="0" smtClean="0">
                <a:latin typeface="Times New Roman" panose="02020603050405020304" pitchFamily="18" charset="0"/>
                <a:cs typeface="Times New Roman" panose="02020603050405020304" pitchFamily="18" charset="0"/>
              </a:rPr>
              <a:t>2014</a:t>
            </a:r>
          </a:p>
          <a:p>
            <a:pPr marL="0" indent="0">
              <a:buClr>
                <a:schemeClr val="tx1"/>
              </a:buClr>
              <a:buNone/>
            </a:pPr>
            <a:endParaRPr lang="en-US" sz="1800" dirty="0">
              <a:latin typeface="Times New Roman" panose="02020603050405020304" pitchFamily="18" charset="0"/>
              <a:cs typeface="Times New Roman" panose="02020603050405020304" pitchFamily="18" charset="0"/>
            </a:endParaRPr>
          </a:p>
          <a:p>
            <a:pPr>
              <a:buClr>
                <a:schemeClr val="tx1"/>
              </a:buClr>
            </a:pPr>
            <a:r>
              <a:rPr lang="en-US" sz="1800" dirty="0">
                <a:latin typeface="Times New Roman" panose="02020603050405020304" pitchFamily="18" charset="0"/>
                <a:cs typeface="Times New Roman" panose="02020603050405020304" pitchFamily="18" charset="0"/>
              </a:rPr>
              <a:t>February 2014 - Engineers ask for </a:t>
            </a:r>
            <a:r>
              <a:rPr lang="en-US" sz="1800" b="1" dirty="0">
                <a:solidFill>
                  <a:srgbClr val="FFFF00"/>
                </a:solidFill>
                <a:latin typeface="Times New Roman" panose="02020603050405020304" pitchFamily="18" charset="0"/>
                <a:cs typeface="Times New Roman" panose="02020603050405020304" pitchFamily="18" charset="0"/>
              </a:rPr>
              <a:t>slight language change in </a:t>
            </a:r>
            <a:r>
              <a:rPr lang="en-US" sz="1800" b="1" dirty="0" smtClean="0">
                <a:solidFill>
                  <a:srgbClr val="FFFF00"/>
                </a:solidFill>
                <a:latin typeface="Times New Roman" panose="02020603050405020304" pitchFamily="18" charset="0"/>
                <a:cs typeface="Times New Roman" panose="02020603050405020304" pitchFamily="18" charset="0"/>
              </a:rPr>
              <a:t>bill RE: geological services</a:t>
            </a:r>
            <a:r>
              <a:rPr lang="en-US" sz="1800" dirty="0" smtClean="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They are concerned that exemption language may prevent them from offering all of the services they currently offer. </a:t>
            </a:r>
            <a:endParaRPr lang="en-US" sz="1800" dirty="0" smtClean="0">
              <a:latin typeface="Times New Roman" panose="02020603050405020304" pitchFamily="18" charset="0"/>
              <a:cs typeface="Times New Roman" panose="02020603050405020304" pitchFamily="18" charset="0"/>
            </a:endParaRPr>
          </a:p>
          <a:p>
            <a:pPr marL="0" indent="0">
              <a:buClr>
                <a:schemeClr val="tx1"/>
              </a:buClr>
              <a:buNone/>
            </a:pPr>
            <a:endParaRPr lang="en-US" sz="1800" dirty="0" smtClean="0">
              <a:latin typeface="Times New Roman" panose="02020603050405020304" pitchFamily="18" charset="0"/>
              <a:cs typeface="Times New Roman" panose="02020603050405020304" pitchFamily="18" charset="0"/>
            </a:endParaRPr>
          </a:p>
          <a:p>
            <a:pPr>
              <a:buClr>
                <a:schemeClr val="tx1"/>
              </a:buClr>
            </a:pPr>
            <a:r>
              <a:rPr lang="en-US" sz="1800" dirty="0" smtClean="0">
                <a:latin typeface="Times New Roman" panose="02020603050405020304" pitchFamily="18" charset="0"/>
                <a:cs typeface="Times New Roman" panose="02020603050405020304" pitchFamily="18" charset="0"/>
              </a:rPr>
              <a:t>May </a:t>
            </a:r>
            <a:r>
              <a:rPr lang="en-US" sz="1800" dirty="0">
                <a:latin typeface="Times New Roman" panose="02020603050405020304" pitchFamily="18" charset="0"/>
                <a:cs typeface="Times New Roman" panose="02020603050405020304" pitchFamily="18" charset="0"/>
              </a:rPr>
              <a:t>2014 </a:t>
            </a:r>
            <a:r>
              <a:rPr lang="en-US" sz="1800" dirty="0" smtClean="0">
                <a:latin typeface="Times New Roman" panose="02020603050405020304" pitchFamily="18" charset="0"/>
                <a:cs typeface="Times New Roman" panose="02020603050405020304" pitchFamily="18" charset="0"/>
              </a:rPr>
              <a:t>- Language </a:t>
            </a:r>
            <a:r>
              <a:rPr lang="en-US" sz="1800" dirty="0">
                <a:latin typeface="Times New Roman" panose="02020603050405020304" pitchFamily="18" charset="0"/>
                <a:cs typeface="Times New Roman" panose="02020603050405020304" pitchFamily="18" charset="0"/>
              </a:rPr>
              <a:t>agreed to between Engineers, </a:t>
            </a:r>
            <a:r>
              <a:rPr lang="en-US" sz="1800" dirty="0" smtClean="0">
                <a:latin typeface="Times New Roman" panose="02020603050405020304" pitchFamily="18" charset="0"/>
                <a:cs typeface="Times New Roman" panose="02020603050405020304" pitchFamily="18" charset="0"/>
              </a:rPr>
              <a:t>NYSED</a:t>
            </a:r>
            <a:r>
              <a:rPr lang="en-US" sz="1800" dirty="0">
                <a:latin typeface="Times New Roman" panose="02020603050405020304" pitchFamily="18" charset="0"/>
                <a:cs typeface="Times New Roman" panose="02020603050405020304" pitchFamily="18" charset="0"/>
              </a:rPr>
              <a:t>, and NYSCPG. Bill begins to pass through </a:t>
            </a:r>
            <a:r>
              <a:rPr lang="en-US" sz="1800" dirty="0" smtClean="0">
                <a:latin typeface="Times New Roman" panose="02020603050405020304" pitchFamily="18" charset="0"/>
                <a:cs typeface="Times New Roman" panose="02020603050405020304" pitchFamily="18" charset="0"/>
              </a:rPr>
              <a:t>Committees</a:t>
            </a:r>
          </a:p>
          <a:p>
            <a:pPr marL="0" indent="0">
              <a:buClr>
                <a:schemeClr val="tx1"/>
              </a:buClr>
              <a:buNone/>
            </a:pPr>
            <a:endParaRPr lang="en-US" sz="1800" dirty="0">
              <a:latin typeface="Times New Roman" panose="02020603050405020304" pitchFamily="18" charset="0"/>
              <a:cs typeface="Times New Roman" panose="02020603050405020304" pitchFamily="18" charset="0"/>
            </a:endParaRPr>
          </a:p>
          <a:p>
            <a:pPr>
              <a:buClr>
                <a:schemeClr val="tx1"/>
              </a:buClr>
            </a:pPr>
            <a:r>
              <a:rPr lang="en-US" sz="1800" b="1" dirty="0">
                <a:solidFill>
                  <a:srgbClr val="FFFF00"/>
                </a:solidFill>
                <a:latin typeface="Times New Roman" panose="02020603050405020304" pitchFamily="18" charset="0"/>
                <a:cs typeface="Times New Roman" panose="02020603050405020304" pitchFamily="18" charset="0"/>
              </a:rPr>
              <a:t>June 2014 </a:t>
            </a:r>
            <a:r>
              <a:rPr lang="en-US" sz="1800" b="1" dirty="0" smtClean="0">
                <a:solidFill>
                  <a:srgbClr val="FFFF00"/>
                </a:solidFill>
                <a:latin typeface="Times New Roman" panose="02020603050405020304" pitchFamily="18" charset="0"/>
                <a:cs typeface="Times New Roman" panose="02020603050405020304" pitchFamily="18" charset="0"/>
              </a:rPr>
              <a:t>- Bill </a:t>
            </a:r>
            <a:r>
              <a:rPr lang="en-US" sz="1800" b="1" dirty="0">
                <a:solidFill>
                  <a:srgbClr val="FFFF00"/>
                </a:solidFill>
                <a:latin typeface="Times New Roman" panose="02020603050405020304" pitchFamily="18" charset="0"/>
                <a:cs typeface="Times New Roman" panose="02020603050405020304" pitchFamily="18" charset="0"/>
              </a:rPr>
              <a:t>passes both </a:t>
            </a:r>
            <a:r>
              <a:rPr lang="en-US" sz="1800" b="1" dirty="0" smtClean="0">
                <a:solidFill>
                  <a:srgbClr val="FFFF00"/>
                </a:solidFill>
                <a:latin typeface="Times New Roman" panose="02020603050405020304" pitchFamily="18" charset="0"/>
                <a:cs typeface="Times New Roman" panose="02020603050405020304" pitchFamily="18" charset="0"/>
              </a:rPr>
              <a:t>houses. </a:t>
            </a:r>
            <a:r>
              <a:rPr lang="en-US" sz="1800" dirty="0" smtClean="0">
                <a:latin typeface="Times New Roman" panose="02020603050405020304" pitchFamily="18" charset="0"/>
                <a:cs typeface="Times New Roman" panose="02020603050405020304" pitchFamily="18" charset="0"/>
              </a:rPr>
              <a:t>Sponsor Englebright (NYS Assembly) </a:t>
            </a:r>
            <a:r>
              <a:rPr lang="en-US" sz="1800" dirty="0">
                <a:latin typeface="Times New Roman" panose="02020603050405020304" pitchFamily="18" charset="0"/>
                <a:cs typeface="Times New Roman" panose="02020603050405020304" pitchFamily="18" charset="0"/>
              </a:rPr>
              <a:t>debates bill on Assembly floor to get it to pass</a:t>
            </a:r>
            <a:r>
              <a:rPr lang="en-US" sz="1800" dirty="0" smtClean="0">
                <a:latin typeface="Times New Roman" panose="02020603050405020304" pitchFamily="18" charset="0"/>
                <a:cs typeface="Times New Roman" panose="02020603050405020304" pitchFamily="18" charset="0"/>
              </a:rPr>
              <a:t>.</a:t>
            </a:r>
          </a:p>
          <a:p>
            <a:pPr marL="0" indent="0">
              <a:buClr>
                <a:schemeClr val="tx1"/>
              </a:buClr>
              <a:buNone/>
            </a:pPr>
            <a:endParaRPr lang="en-US" sz="1800" dirty="0">
              <a:latin typeface="Times New Roman" panose="02020603050405020304" pitchFamily="18" charset="0"/>
              <a:cs typeface="Times New Roman" panose="02020603050405020304" pitchFamily="18" charset="0"/>
            </a:endParaRPr>
          </a:p>
          <a:p>
            <a:pPr>
              <a:buClr>
                <a:schemeClr val="tx1"/>
              </a:buClr>
            </a:pPr>
            <a:r>
              <a:rPr lang="en-US" sz="1800" dirty="0">
                <a:latin typeface="Times New Roman" panose="02020603050405020304" pitchFamily="18" charset="0"/>
                <a:cs typeface="Times New Roman" panose="02020603050405020304" pitchFamily="18" charset="0"/>
              </a:rPr>
              <a:t>October 2014 </a:t>
            </a:r>
            <a:r>
              <a:rPr lang="en-US" sz="1800" dirty="0" smtClean="0">
                <a:latin typeface="Times New Roman" panose="02020603050405020304" pitchFamily="18" charset="0"/>
                <a:cs typeface="Times New Roman" panose="02020603050405020304" pitchFamily="18" charset="0"/>
              </a:rPr>
              <a:t>- NYSCPG </a:t>
            </a:r>
            <a:r>
              <a:rPr lang="en-US" sz="1800" dirty="0">
                <a:latin typeface="Times New Roman" panose="02020603050405020304" pitchFamily="18" charset="0"/>
                <a:cs typeface="Times New Roman" panose="02020603050405020304" pitchFamily="18" charset="0"/>
              </a:rPr>
              <a:t>meets with </a:t>
            </a:r>
            <a:r>
              <a:rPr lang="en-US" sz="1800" dirty="0" smtClean="0">
                <a:latin typeface="Times New Roman" panose="02020603050405020304" pitchFamily="18" charset="0"/>
                <a:cs typeface="Times New Roman" panose="02020603050405020304" pitchFamily="18" charset="0"/>
              </a:rPr>
              <a:t>Governor’s </a:t>
            </a:r>
            <a:r>
              <a:rPr lang="en-US" sz="1800" dirty="0">
                <a:latin typeface="Times New Roman" panose="02020603050405020304" pitchFamily="18" charset="0"/>
                <a:cs typeface="Times New Roman" panose="02020603050405020304" pitchFamily="18" charset="0"/>
              </a:rPr>
              <a:t>office to discuss bill. The land surveyor issue is discussed. NYSCPG provides office with educational and experience difference between professions.</a:t>
            </a:r>
          </a:p>
          <a:p>
            <a:pPr>
              <a:buNone/>
            </a:pPr>
            <a:endParaRPr lang="en-US" sz="1800" dirty="0">
              <a:latin typeface="Times New Roman" panose="02020603050405020304" pitchFamily="18" charset="0"/>
              <a:cs typeface="Times New Roman" panose="02020603050405020304" pitchFamily="18" charset="0"/>
            </a:endParaRPr>
          </a:p>
          <a:p>
            <a:pPr>
              <a:buNone/>
            </a:pPr>
            <a:endParaRPr lang="en-US" dirty="0"/>
          </a:p>
        </p:txBody>
      </p:sp>
      <p:sp>
        <p:nvSpPr>
          <p:cNvPr id="4" name="Slide Number Placeholder 3"/>
          <p:cNvSpPr>
            <a:spLocks noGrp="1"/>
          </p:cNvSpPr>
          <p:nvPr>
            <p:ph type="sldNum" sz="quarter" idx="12"/>
          </p:nvPr>
        </p:nvSpPr>
        <p:spPr/>
        <p:txBody>
          <a:bodyPr/>
          <a:lstStyle/>
          <a:p>
            <a:fld id="{64C5D113-A745-468B-B1D5-BF1371D350CD}" type="slidenum">
              <a:rPr lang="en-US" sz="1600" smtClean="0">
                <a:solidFill>
                  <a:schemeClr val="bg1"/>
                </a:solidFill>
                <a:latin typeface="Times New Roman" panose="02020603050405020304" pitchFamily="18" charset="0"/>
                <a:cs typeface="Times New Roman" panose="02020603050405020304" pitchFamily="18" charset="0"/>
              </a:rPr>
              <a:pPr/>
              <a:t>15</a:t>
            </a:fld>
            <a:endParaRPr lang="en-US" sz="1600" dirty="0">
              <a:solidFill>
                <a:schemeClr val="bg1"/>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581912"/>
          </a:xfrm>
        </p:spPr>
        <p:txBody>
          <a:bodyPr anchor="t"/>
          <a:lstStyle/>
          <a:p>
            <a:pPr algn="ctr"/>
            <a:r>
              <a:rPr lang="en-US" dirty="0" smtClean="0">
                <a:latin typeface="Times New Roman" pitchFamily="18" charset="0"/>
                <a:cs typeface="Times New Roman" pitchFamily="18" charset="0"/>
              </a:rPr>
              <a:t>Law</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457200" y="2057400"/>
            <a:ext cx="8229600" cy="4389120"/>
          </a:xfrm>
        </p:spPr>
        <p:txBody>
          <a:bodyPr>
            <a:normAutofit/>
          </a:bodyPr>
          <a:lstStyle/>
          <a:p>
            <a:pPr>
              <a:buClr>
                <a:schemeClr val="tx1"/>
              </a:buClr>
            </a:pPr>
            <a:r>
              <a:rPr lang="en-US" sz="1800" dirty="0" smtClean="0">
                <a:latin typeface="Times New Roman" pitchFamily="18" charset="0"/>
                <a:cs typeface="Times New Roman" pitchFamily="18" charset="0"/>
              </a:rPr>
              <a:t>Governor Andrew Cuomo </a:t>
            </a:r>
            <a:r>
              <a:rPr lang="en-US" sz="1800" b="1" dirty="0" smtClean="0">
                <a:solidFill>
                  <a:srgbClr val="FFFF00"/>
                </a:solidFill>
                <a:latin typeface="Times New Roman" pitchFamily="18" charset="0"/>
                <a:cs typeface="Times New Roman" pitchFamily="18" charset="0"/>
              </a:rPr>
              <a:t>signed bill into law </a:t>
            </a:r>
            <a:r>
              <a:rPr lang="en-US" sz="1800" dirty="0" smtClean="0">
                <a:latin typeface="Times New Roman" pitchFamily="18" charset="0"/>
                <a:cs typeface="Times New Roman" pitchFamily="18" charset="0"/>
              </a:rPr>
              <a:t>to establish the profession of geology in New York State on November 21, 2014.  The signing of the bill into law was recorded as Chapter #475, with Approval Memo #10.</a:t>
            </a:r>
          </a:p>
          <a:p>
            <a:pPr>
              <a:buClr>
                <a:schemeClr val="tx1"/>
              </a:buClr>
              <a:buNone/>
            </a:pPr>
            <a:endParaRPr lang="en-US" sz="800" dirty="0" smtClean="0">
              <a:latin typeface="Times New Roman" pitchFamily="18" charset="0"/>
              <a:cs typeface="Times New Roman" pitchFamily="18" charset="0"/>
            </a:endParaRPr>
          </a:p>
          <a:p>
            <a:pPr>
              <a:buClr>
                <a:schemeClr val="tx1"/>
              </a:buClr>
            </a:pPr>
            <a:r>
              <a:rPr lang="en-US" sz="1800" dirty="0" smtClean="0">
                <a:latin typeface="Times New Roman" pitchFamily="18" charset="0"/>
                <a:cs typeface="Times New Roman" pitchFamily="18" charset="0"/>
              </a:rPr>
              <a:t>The Governor's memorandum approving the law references Chapter Amendments that were needed to correct a few minor technical errors. </a:t>
            </a:r>
          </a:p>
          <a:p>
            <a:pPr>
              <a:buClr>
                <a:schemeClr val="tx1"/>
              </a:buClr>
              <a:buNone/>
            </a:pPr>
            <a:endParaRPr lang="en-US" sz="800" dirty="0" smtClean="0">
              <a:latin typeface="Times New Roman" pitchFamily="18" charset="0"/>
              <a:cs typeface="Times New Roman" pitchFamily="18" charset="0"/>
            </a:endParaRPr>
          </a:p>
          <a:p>
            <a:pPr>
              <a:buClr>
                <a:schemeClr val="tx1"/>
              </a:buClr>
            </a:pPr>
            <a:r>
              <a:rPr lang="en-US" sz="1800" dirty="0" smtClean="0">
                <a:latin typeface="Times New Roman" pitchFamily="18" charset="0"/>
                <a:cs typeface="Times New Roman" pitchFamily="18" charset="0"/>
              </a:rPr>
              <a:t>The amendments were shared with the NYSCPG's Legislative Sponsors for their approval prior to implementation. </a:t>
            </a:r>
          </a:p>
          <a:p>
            <a:pPr>
              <a:buClr>
                <a:schemeClr val="tx1"/>
              </a:buClr>
              <a:buNone/>
            </a:pPr>
            <a:endParaRPr lang="en-US" sz="800" dirty="0" smtClean="0">
              <a:latin typeface="Times New Roman" pitchFamily="18" charset="0"/>
              <a:cs typeface="Times New Roman" pitchFamily="18" charset="0"/>
            </a:endParaRPr>
          </a:p>
          <a:p>
            <a:pPr>
              <a:buClr>
                <a:schemeClr val="tx1"/>
              </a:buClr>
            </a:pPr>
            <a:r>
              <a:rPr lang="en-US" sz="1800" dirty="0" smtClean="0">
                <a:latin typeface="Times New Roman" panose="02020603050405020304" pitchFamily="18" charset="0"/>
                <a:cs typeface="Times New Roman" panose="02020603050405020304" pitchFamily="18" charset="0"/>
              </a:rPr>
              <a:t>March </a:t>
            </a:r>
            <a:r>
              <a:rPr lang="en-US" sz="1800" dirty="0">
                <a:latin typeface="Times New Roman" panose="02020603050405020304" pitchFamily="18" charset="0"/>
                <a:cs typeface="Times New Roman" panose="02020603050405020304" pitchFamily="18" charset="0"/>
              </a:rPr>
              <a:t>2015 </a:t>
            </a:r>
            <a:r>
              <a:rPr lang="en-US" sz="1800" dirty="0" smtClean="0">
                <a:latin typeface="Times New Roman" panose="02020603050405020304" pitchFamily="18" charset="0"/>
                <a:cs typeface="Times New Roman" panose="02020603050405020304" pitchFamily="18" charset="0"/>
              </a:rPr>
              <a:t>- </a:t>
            </a:r>
            <a:r>
              <a:rPr lang="en-US" sz="1800" dirty="0" smtClean="0">
                <a:solidFill>
                  <a:srgbClr val="FFFF00"/>
                </a:solidFill>
                <a:latin typeface="Times New Roman" panose="02020603050405020304" pitchFamily="18" charset="0"/>
                <a:cs typeface="Times New Roman" panose="02020603050405020304" pitchFamily="18" charset="0"/>
              </a:rPr>
              <a:t>Chapter </a:t>
            </a:r>
            <a:r>
              <a:rPr lang="en-US" sz="1800" dirty="0">
                <a:solidFill>
                  <a:srgbClr val="FFFF00"/>
                </a:solidFill>
                <a:latin typeface="Times New Roman" panose="02020603050405020304" pitchFamily="18" charset="0"/>
                <a:cs typeface="Times New Roman" panose="02020603050405020304" pitchFamily="18" charset="0"/>
              </a:rPr>
              <a:t>Amendments pass and signed </a:t>
            </a:r>
            <a:r>
              <a:rPr lang="en-US" sz="1800" dirty="0">
                <a:latin typeface="Times New Roman" panose="02020603050405020304" pitchFamily="18" charset="0"/>
                <a:cs typeface="Times New Roman" panose="02020603050405020304" pitchFamily="18" charset="0"/>
              </a:rPr>
              <a:t>by </a:t>
            </a:r>
            <a:r>
              <a:rPr lang="en-US" sz="1800" dirty="0" smtClean="0">
                <a:latin typeface="Times New Roman" panose="02020603050405020304" pitchFamily="18" charset="0"/>
                <a:cs typeface="Times New Roman" panose="02020603050405020304" pitchFamily="18" charset="0"/>
              </a:rPr>
              <a:t>Governor </a:t>
            </a:r>
            <a:r>
              <a:rPr lang="en-US" sz="1800" dirty="0">
                <a:latin typeface="Times New Roman" panose="02020603050405020304" pitchFamily="18" charset="0"/>
                <a:cs typeface="Times New Roman" panose="02020603050405020304" pitchFamily="18" charset="0"/>
              </a:rPr>
              <a:t>allowing appointment of geologist to Licensing Board</a:t>
            </a:r>
            <a:r>
              <a:rPr lang="en-US" sz="1800" dirty="0" smtClean="0">
                <a:latin typeface="Times New Roman" panose="02020603050405020304" pitchFamily="18" charset="0"/>
                <a:cs typeface="Times New Roman" panose="02020603050405020304" pitchFamily="18" charset="0"/>
              </a:rPr>
              <a:t>.</a:t>
            </a:r>
          </a:p>
          <a:p>
            <a:pPr marL="0" indent="0">
              <a:buClr>
                <a:schemeClr val="tx1"/>
              </a:buClr>
              <a:buNone/>
            </a:pPr>
            <a:endParaRPr lang="en-US" sz="800" dirty="0">
              <a:latin typeface="Times New Roman" panose="02020603050405020304" pitchFamily="18" charset="0"/>
              <a:cs typeface="Times New Roman" panose="02020603050405020304" pitchFamily="18" charset="0"/>
            </a:endParaRPr>
          </a:p>
          <a:p>
            <a:pPr>
              <a:buClr>
                <a:schemeClr val="tx1"/>
              </a:buClr>
            </a:pPr>
            <a:r>
              <a:rPr lang="en-US" sz="1800" smtClean="0">
                <a:latin typeface="Times New Roman" panose="02020603050405020304" pitchFamily="18" charset="0"/>
                <a:cs typeface="Times New Roman" panose="02020603050405020304" pitchFamily="18" charset="0"/>
              </a:rPr>
              <a:t>Three </a:t>
            </a:r>
            <a:r>
              <a:rPr lang="en-US" sz="1800" dirty="0" smtClean="0">
                <a:latin typeface="Times New Roman" panose="02020603050405020304" pitchFamily="18" charset="0"/>
                <a:cs typeface="Times New Roman" panose="02020603050405020304" pitchFamily="18" charset="0"/>
              </a:rPr>
              <a:t>(3) Geologists </a:t>
            </a:r>
            <a:r>
              <a:rPr lang="en-US" sz="1800" dirty="0">
                <a:latin typeface="Times New Roman" panose="02020603050405020304" pitchFamily="18" charset="0"/>
                <a:cs typeface="Times New Roman" panose="02020603050405020304" pitchFamily="18" charset="0"/>
              </a:rPr>
              <a:t>added to </a:t>
            </a:r>
            <a:r>
              <a:rPr lang="en-US" sz="1800" smtClean="0">
                <a:latin typeface="Times New Roman" panose="02020603050405020304" pitchFamily="18" charset="0"/>
                <a:cs typeface="Times New Roman" panose="02020603050405020304" pitchFamily="18" charset="0"/>
              </a:rPr>
              <a:t>Licensing Board  (March 17, 2015) </a:t>
            </a:r>
            <a:endParaRPr lang="en-US" sz="1800" dirty="0">
              <a:latin typeface="Times New Roman" panose="02020603050405020304" pitchFamily="18" charset="0"/>
              <a:cs typeface="Times New Roman" panose="02020603050405020304" pitchFamily="18" charset="0"/>
            </a:endParaRPr>
          </a:p>
          <a:p>
            <a:pPr marL="0" indent="0">
              <a:buNone/>
            </a:pPr>
            <a:endParaRPr lang="en-US" dirty="0" smtClean="0">
              <a:latin typeface="Times New Roman" pitchFamily="18" charset="0"/>
              <a:cs typeface="Times New Roman" pitchFamily="18" charset="0"/>
            </a:endParaRPr>
          </a:p>
        </p:txBody>
      </p:sp>
      <p:pic>
        <p:nvPicPr>
          <p:cNvPr id="4" name="Picture 3" descr="Image result for bill to law schoolhouse rock"/>
          <p:cNvPicPr/>
          <p:nvPr/>
        </p:nvPicPr>
        <p:blipFill>
          <a:blip r:embed="rId2" cstate="print"/>
          <a:srcRect/>
          <a:stretch>
            <a:fillRect/>
          </a:stretch>
        </p:blipFill>
        <p:spPr bwMode="auto">
          <a:xfrm>
            <a:off x="6934200" y="304800"/>
            <a:ext cx="1981200" cy="1724025"/>
          </a:xfrm>
          <a:prstGeom prst="rect">
            <a:avLst/>
          </a:prstGeom>
          <a:noFill/>
          <a:ln w="9525">
            <a:noFill/>
            <a:miter lim="800000"/>
            <a:headEnd/>
            <a:tailEnd/>
          </a:ln>
        </p:spPr>
      </p:pic>
      <p:sp>
        <p:nvSpPr>
          <p:cNvPr id="5" name="Slide Number Placeholder 4"/>
          <p:cNvSpPr>
            <a:spLocks noGrp="1"/>
          </p:cNvSpPr>
          <p:nvPr>
            <p:ph type="sldNum" sz="quarter" idx="12"/>
          </p:nvPr>
        </p:nvSpPr>
        <p:spPr/>
        <p:txBody>
          <a:bodyPr/>
          <a:lstStyle/>
          <a:p>
            <a:fld id="{64C5D113-A745-468B-B1D5-BF1371D350CD}" type="slidenum">
              <a:rPr lang="en-US" sz="1600" smtClean="0">
                <a:solidFill>
                  <a:schemeClr val="bg1"/>
                </a:solidFill>
                <a:latin typeface="Times New Roman" pitchFamily="18" charset="0"/>
                <a:cs typeface="Times New Roman" pitchFamily="18" charset="0"/>
              </a:rPr>
              <a:pPr/>
              <a:t>16</a:t>
            </a:fld>
            <a:endParaRPr lang="en-US" sz="1600"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4096512"/>
          </a:xfrm>
        </p:spPr>
        <p:txBody>
          <a:bodyPr>
            <a:normAutofit/>
          </a:bodyPr>
          <a:lstStyle/>
          <a:p>
            <a:pPr algn="ctr"/>
            <a:r>
              <a:rPr lang="en-US" dirty="0" smtClean="0">
                <a:solidFill>
                  <a:schemeClr val="tx1"/>
                </a:solidFill>
                <a:latin typeface="Times New Roman" pitchFamily="18" charset="0"/>
                <a:cs typeface="Times New Roman" pitchFamily="18" charset="0"/>
              </a:rPr>
              <a:t>Thank You for Attending</a:t>
            </a:r>
            <a:br>
              <a:rPr lang="en-US" dirty="0" smtClean="0">
                <a:solidFill>
                  <a:schemeClr val="tx1"/>
                </a:solidFill>
                <a:latin typeface="Times New Roman" pitchFamily="18" charset="0"/>
                <a:cs typeface="Times New Roman" pitchFamily="18" charset="0"/>
              </a:rPr>
            </a:br>
            <a:r>
              <a:rPr lang="en-US" dirty="0" smtClean="0">
                <a:solidFill>
                  <a:schemeClr val="tx1"/>
                </a:solidFill>
                <a:latin typeface="Times New Roman" pitchFamily="18" charset="0"/>
                <a:cs typeface="Times New Roman" pitchFamily="18" charset="0"/>
              </a:rPr>
              <a:t/>
            </a:r>
            <a:br>
              <a:rPr lang="en-US" dirty="0" smtClean="0">
                <a:solidFill>
                  <a:schemeClr val="tx1"/>
                </a:solidFill>
                <a:latin typeface="Times New Roman" pitchFamily="18" charset="0"/>
                <a:cs typeface="Times New Roman" pitchFamily="18" charset="0"/>
              </a:rPr>
            </a:br>
            <a:r>
              <a:rPr lang="en-US" dirty="0" smtClean="0">
                <a:solidFill>
                  <a:schemeClr val="tx1"/>
                </a:solidFill>
                <a:latin typeface="Times New Roman" pitchFamily="18" charset="0"/>
                <a:cs typeface="Times New Roman" pitchFamily="18" charset="0"/>
              </a:rPr>
              <a:t>Questions?</a:t>
            </a:r>
            <a:endParaRPr lang="en-US" dirty="0">
              <a:solidFill>
                <a:schemeClr val="tx1"/>
              </a:solidFill>
              <a:latin typeface="Times New Roman" pitchFamily="18" charset="0"/>
              <a:cs typeface="Times New Roman" pitchFamily="18" charset="0"/>
            </a:endParaRPr>
          </a:p>
        </p:txBody>
      </p:sp>
      <p:sp>
        <p:nvSpPr>
          <p:cNvPr id="3" name="Slide Number Placeholder 2"/>
          <p:cNvSpPr>
            <a:spLocks noGrp="1"/>
          </p:cNvSpPr>
          <p:nvPr>
            <p:ph type="sldNum" sz="quarter" idx="12"/>
          </p:nvPr>
        </p:nvSpPr>
        <p:spPr/>
        <p:txBody>
          <a:bodyPr/>
          <a:lstStyle/>
          <a:p>
            <a:fld id="{64C5D113-A745-468B-B1D5-BF1371D350CD}" type="slidenum">
              <a:rPr lang="en-US" sz="1600" smtClean="0">
                <a:solidFill>
                  <a:schemeClr val="bg1"/>
                </a:solidFill>
                <a:latin typeface="Times New Roman" pitchFamily="18" charset="0"/>
                <a:cs typeface="Times New Roman" pitchFamily="18" charset="0"/>
              </a:rPr>
              <a:pPr/>
              <a:t>17</a:t>
            </a:fld>
            <a:endParaRPr lang="en-US" sz="1600"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400" dirty="0" smtClean="0">
                <a:solidFill>
                  <a:schemeClr val="tx1"/>
                </a:solidFill>
                <a:latin typeface="Times New Roman" pitchFamily="18" charset="0"/>
                <a:cs typeface="Times New Roman" pitchFamily="18" charset="0"/>
              </a:rPr>
              <a:t>Presentation Overview</a:t>
            </a:r>
            <a:endParaRPr lang="en-US" sz="5400" dirty="0">
              <a:solidFill>
                <a:schemeClr val="tx1"/>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70000" lnSpcReduction="20000"/>
          </a:bodyPr>
          <a:lstStyle/>
          <a:p>
            <a:pPr>
              <a:lnSpc>
                <a:spcPct val="120000"/>
              </a:lnSpc>
              <a:buClr>
                <a:schemeClr val="tx1"/>
              </a:buClr>
            </a:pPr>
            <a:r>
              <a:rPr lang="en-US" sz="2800" dirty="0" smtClean="0">
                <a:latin typeface="Times New Roman" pitchFamily="18" charset="0"/>
                <a:cs typeface="Times New Roman" pitchFamily="18" charset="0"/>
              </a:rPr>
              <a:t>Goal (1995): Establish legal framework for a Qualified, Competent, and Ethical NYS Professional Geologist</a:t>
            </a:r>
          </a:p>
          <a:p>
            <a:pPr>
              <a:lnSpc>
                <a:spcPct val="120000"/>
              </a:lnSpc>
              <a:buClr>
                <a:schemeClr val="tx1"/>
              </a:buClr>
              <a:buNone/>
            </a:pPr>
            <a:endParaRPr lang="en-US" sz="1400" dirty="0" smtClean="0">
              <a:latin typeface="Times New Roman" pitchFamily="18" charset="0"/>
              <a:cs typeface="Times New Roman" pitchFamily="18" charset="0"/>
            </a:endParaRPr>
          </a:p>
          <a:p>
            <a:pPr>
              <a:lnSpc>
                <a:spcPct val="120000"/>
              </a:lnSpc>
              <a:buClr>
                <a:schemeClr val="tx1"/>
              </a:buClr>
            </a:pPr>
            <a:r>
              <a:rPr lang="en-US" sz="2800" dirty="0" smtClean="0">
                <a:latin typeface="Times New Roman" pitchFamily="18" charset="0"/>
                <a:cs typeface="Times New Roman" pitchFamily="18" charset="0"/>
              </a:rPr>
              <a:t>Why We Need Licensing?</a:t>
            </a:r>
          </a:p>
          <a:p>
            <a:pPr>
              <a:lnSpc>
                <a:spcPct val="120000"/>
              </a:lnSpc>
              <a:buClr>
                <a:schemeClr val="tx1"/>
              </a:buClr>
            </a:pPr>
            <a:r>
              <a:rPr lang="en-US" sz="2800" dirty="0" smtClean="0">
                <a:latin typeface="Times New Roman" pitchFamily="18" charset="0"/>
                <a:cs typeface="Times New Roman" pitchFamily="18" charset="0"/>
              </a:rPr>
              <a:t>Alternatives to Licensure</a:t>
            </a:r>
          </a:p>
          <a:p>
            <a:pPr>
              <a:lnSpc>
                <a:spcPct val="120000"/>
              </a:lnSpc>
              <a:buClr>
                <a:schemeClr val="tx1"/>
              </a:buClr>
            </a:pPr>
            <a:r>
              <a:rPr lang="en-US" sz="2800" dirty="0" smtClean="0">
                <a:latin typeface="Times New Roman" pitchFamily="18" charset="0"/>
                <a:cs typeface="Times New Roman" pitchFamily="18" charset="0"/>
              </a:rPr>
              <a:t>Myths Resulting from Passage of the Licensure Bill</a:t>
            </a:r>
          </a:p>
          <a:p>
            <a:pPr>
              <a:lnSpc>
                <a:spcPct val="120000"/>
              </a:lnSpc>
              <a:buClr>
                <a:schemeClr val="tx1"/>
              </a:buClr>
            </a:pPr>
            <a:r>
              <a:rPr lang="en-US" sz="2800" dirty="0" smtClean="0">
                <a:latin typeface="Times New Roman" pitchFamily="18" charset="0"/>
                <a:cs typeface="Times New Roman" pitchFamily="18" charset="0"/>
              </a:rPr>
              <a:t>Geologist’s Role in Protecting the Public</a:t>
            </a:r>
          </a:p>
          <a:p>
            <a:pPr>
              <a:lnSpc>
                <a:spcPct val="120000"/>
              </a:lnSpc>
              <a:buClr>
                <a:schemeClr val="tx1"/>
              </a:buClr>
            </a:pPr>
            <a:r>
              <a:rPr lang="en-US" sz="2800" dirty="0" smtClean="0">
                <a:latin typeface="Times New Roman" pitchFamily="18" charset="0"/>
                <a:cs typeface="Times New Roman" pitchFamily="18" charset="0"/>
              </a:rPr>
              <a:t>Regulations and Policies that require Geologic Expertise</a:t>
            </a:r>
          </a:p>
          <a:p>
            <a:pPr>
              <a:lnSpc>
                <a:spcPct val="120000"/>
              </a:lnSpc>
              <a:buClr>
                <a:schemeClr val="tx1"/>
              </a:buClr>
            </a:pPr>
            <a:r>
              <a:rPr lang="en-US" sz="2800" dirty="0" smtClean="0">
                <a:latin typeface="Times New Roman" pitchFamily="18" charset="0"/>
                <a:cs typeface="Times New Roman" pitchFamily="18" charset="0"/>
              </a:rPr>
              <a:t>How does a Bill Become a Law?</a:t>
            </a:r>
          </a:p>
          <a:p>
            <a:pPr>
              <a:lnSpc>
                <a:spcPct val="120000"/>
              </a:lnSpc>
              <a:buClr>
                <a:schemeClr val="tx1"/>
              </a:buClr>
            </a:pPr>
            <a:r>
              <a:rPr lang="en-US" sz="2800" dirty="0" smtClean="0">
                <a:latin typeface="Times New Roman" pitchFamily="18" charset="0"/>
                <a:cs typeface="Times New Roman" pitchFamily="18" charset="0"/>
              </a:rPr>
              <a:t>The Road from Licensure Bill to Law: A 19 year Effort</a:t>
            </a:r>
          </a:p>
          <a:p>
            <a:pPr>
              <a:lnSpc>
                <a:spcPct val="120000"/>
              </a:lnSpc>
              <a:buClr>
                <a:schemeClr val="tx1"/>
              </a:buClr>
            </a:pPr>
            <a:r>
              <a:rPr lang="en-US" sz="2800" dirty="0" smtClean="0">
                <a:latin typeface="Times New Roman" pitchFamily="18" charset="0"/>
                <a:cs typeface="Times New Roman" pitchFamily="18" charset="0"/>
              </a:rPr>
              <a:t>November 21, 2014: Bill signed into Law</a:t>
            </a:r>
          </a:p>
          <a:p>
            <a:pPr>
              <a:lnSpc>
                <a:spcPct val="120000"/>
              </a:lnSpc>
              <a:buClr>
                <a:schemeClr val="tx1"/>
              </a:buClr>
              <a:buNone/>
            </a:pPr>
            <a:endParaRPr lang="en-US" sz="1600" dirty="0" smtClean="0">
              <a:latin typeface="Times New Roman" pitchFamily="18" charset="0"/>
              <a:cs typeface="Times New Roman" pitchFamily="18" charset="0"/>
            </a:endParaRPr>
          </a:p>
          <a:p>
            <a:pPr>
              <a:lnSpc>
                <a:spcPct val="120000"/>
              </a:lnSpc>
              <a:buClr>
                <a:schemeClr val="tx1"/>
              </a:buClr>
            </a:pPr>
            <a:r>
              <a:rPr lang="en-US" sz="2800" dirty="0" smtClean="0">
                <a:latin typeface="Times New Roman" pitchFamily="18" charset="0"/>
                <a:cs typeface="Times New Roman" pitchFamily="18" charset="0"/>
              </a:rPr>
              <a:t>Questions</a:t>
            </a:r>
          </a:p>
        </p:txBody>
      </p:sp>
      <p:sp>
        <p:nvSpPr>
          <p:cNvPr id="4" name="Slide Number Placeholder 3"/>
          <p:cNvSpPr>
            <a:spLocks noGrp="1"/>
          </p:cNvSpPr>
          <p:nvPr>
            <p:ph type="sldNum" sz="quarter" idx="12"/>
          </p:nvPr>
        </p:nvSpPr>
        <p:spPr/>
        <p:txBody>
          <a:bodyPr/>
          <a:lstStyle/>
          <a:p>
            <a:fld id="{64C5D113-A745-468B-B1D5-BF1371D350CD}" type="slidenum">
              <a:rPr lang="en-US" sz="1600" smtClean="0">
                <a:solidFill>
                  <a:schemeClr val="bg1"/>
                </a:solidFill>
                <a:latin typeface="Times New Roman" pitchFamily="18" charset="0"/>
                <a:cs typeface="Times New Roman" pitchFamily="18" charset="0"/>
              </a:rPr>
              <a:pPr/>
              <a:t>2</a:t>
            </a:fld>
            <a:endParaRPr lang="en-US" sz="1600"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p>
            <a:pPr algn="ctr"/>
            <a:r>
              <a:rPr lang="en-US" dirty="0" smtClean="0">
                <a:solidFill>
                  <a:schemeClr val="tx1"/>
                </a:solidFill>
                <a:latin typeface="Times New Roman" pitchFamily="18" charset="0"/>
                <a:cs typeface="Times New Roman" pitchFamily="18" charset="0"/>
              </a:rPr>
              <a:t>Why We Need Licensing?</a:t>
            </a:r>
            <a:endParaRPr lang="en-US" dirty="0">
              <a:solidFill>
                <a:schemeClr val="tx1"/>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828800"/>
            <a:ext cx="8229600" cy="4648200"/>
          </a:xfrm>
        </p:spPr>
        <p:txBody>
          <a:bodyPr>
            <a:normAutofit fontScale="40000" lnSpcReduction="20000"/>
          </a:bodyPr>
          <a:lstStyle/>
          <a:p>
            <a:pPr>
              <a:buClr>
                <a:schemeClr val="tx1"/>
              </a:buClr>
            </a:pPr>
            <a:endParaRPr lang="en-US" sz="2800" dirty="0" smtClean="0">
              <a:solidFill>
                <a:srgbClr val="FFFF00"/>
              </a:solidFill>
              <a:latin typeface="Times New Roman" pitchFamily="18" charset="0"/>
              <a:cs typeface="Times New Roman" pitchFamily="18" charset="0"/>
            </a:endParaRPr>
          </a:p>
          <a:p>
            <a:pPr>
              <a:buClr>
                <a:schemeClr val="tx1"/>
              </a:buClr>
            </a:pPr>
            <a:r>
              <a:rPr lang="en-US" sz="4500" b="1" dirty="0" smtClean="0">
                <a:solidFill>
                  <a:srgbClr val="FFFF00"/>
                </a:solidFill>
                <a:latin typeface="Times New Roman" pitchFamily="18" charset="0"/>
                <a:cs typeface="Times New Roman" pitchFamily="18" charset="0"/>
              </a:rPr>
              <a:t>Standing [Title sequestration and practice exclusivity]</a:t>
            </a:r>
            <a:r>
              <a:rPr lang="en-US" sz="4500" dirty="0" smtClean="0">
                <a:latin typeface="Times New Roman" pitchFamily="18" charset="0"/>
                <a:cs typeface="Times New Roman" pitchFamily="18" charset="0"/>
              </a:rPr>
              <a:t>…without licensure, geologists are not considered </a:t>
            </a:r>
            <a:r>
              <a:rPr lang="en-US" sz="4500" b="1" dirty="0" smtClean="0">
                <a:solidFill>
                  <a:srgbClr val="FFFF00"/>
                </a:solidFill>
                <a:latin typeface="Times New Roman" pitchFamily="18" charset="0"/>
                <a:cs typeface="Times New Roman" pitchFamily="18" charset="0"/>
              </a:rPr>
              <a:t>Professionals </a:t>
            </a:r>
            <a:r>
              <a:rPr lang="en-US" sz="4500" dirty="0" smtClean="0">
                <a:latin typeface="Times New Roman" pitchFamily="18" charset="0"/>
                <a:cs typeface="Times New Roman" pitchFamily="18" charset="0"/>
              </a:rPr>
              <a:t>… </a:t>
            </a:r>
            <a:r>
              <a:rPr lang="en-US" sz="4500" u="sng" dirty="0" smtClean="0">
                <a:latin typeface="Times New Roman" pitchFamily="18" charset="0"/>
                <a:cs typeface="Times New Roman" pitchFamily="18" charset="0"/>
              </a:rPr>
              <a:t>Excluded </a:t>
            </a:r>
            <a:r>
              <a:rPr lang="en-US" sz="4500" dirty="0" smtClean="0">
                <a:latin typeface="Times New Roman" pitchFamily="18" charset="0"/>
                <a:cs typeface="Times New Roman" pitchFamily="18" charset="0"/>
              </a:rPr>
              <a:t>from opportunities because of </a:t>
            </a:r>
            <a:r>
              <a:rPr lang="en-US" sz="4500" b="1" dirty="0" smtClean="0">
                <a:solidFill>
                  <a:srgbClr val="FFFF00"/>
                </a:solidFill>
                <a:latin typeface="Times New Roman" pitchFamily="18" charset="0"/>
                <a:cs typeface="Times New Roman" pitchFamily="18" charset="0"/>
              </a:rPr>
              <a:t>lack of professional status </a:t>
            </a:r>
            <a:r>
              <a:rPr lang="en-US" sz="4500" dirty="0" smtClean="0">
                <a:latin typeface="Times New Roman" pitchFamily="18" charset="0"/>
                <a:cs typeface="Times New Roman" pitchFamily="18" charset="0"/>
              </a:rPr>
              <a:t>and the </a:t>
            </a:r>
            <a:r>
              <a:rPr lang="en-US" sz="4500" b="1" dirty="0" smtClean="0">
                <a:solidFill>
                  <a:srgbClr val="FFFF00"/>
                </a:solidFill>
                <a:latin typeface="Times New Roman" pitchFamily="18" charset="0"/>
                <a:cs typeface="Times New Roman" pitchFamily="18" charset="0"/>
              </a:rPr>
              <a:t>demand for a licensed professional </a:t>
            </a:r>
            <a:r>
              <a:rPr lang="en-US" sz="4500" dirty="0" smtClean="0">
                <a:latin typeface="Times New Roman" pitchFamily="18" charset="0"/>
                <a:cs typeface="Times New Roman" pitchFamily="18" charset="0"/>
              </a:rPr>
              <a:t>(water supply, mineral resources, environmental permitting, solid and hazardous waste investigation)</a:t>
            </a:r>
          </a:p>
          <a:p>
            <a:pPr>
              <a:buClr>
                <a:schemeClr val="tx1"/>
              </a:buClr>
              <a:buNone/>
            </a:pPr>
            <a:endParaRPr lang="en-US" sz="2000" b="1" dirty="0" smtClean="0">
              <a:solidFill>
                <a:srgbClr val="FFFF00"/>
              </a:solidFill>
              <a:latin typeface="Times New Roman" pitchFamily="18" charset="0"/>
              <a:cs typeface="Times New Roman" pitchFamily="18" charset="0"/>
            </a:endParaRPr>
          </a:p>
          <a:p>
            <a:pPr>
              <a:lnSpc>
                <a:spcPct val="120000"/>
              </a:lnSpc>
              <a:buClr>
                <a:schemeClr val="tx1"/>
              </a:buClr>
            </a:pPr>
            <a:r>
              <a:rPr lang="en-US" sz="4500" dirty="0" smtClean="0">
                <a:latin typeface="Times New Roman" pitchFamily="18" charset="0"/>
                <a:cs typeface="Times New Roman" pitchFamily="18" charset="0"/>
              </a:rPr>
              <a:t>Rigorous licensure requirements will protect the public from individuals that do not have the requisite qualifications, minimum level of competency, and legal accountability [</a:t>
            </a:r>
            <a:r>
              <a:rPr lang="en-US" sz="4500" b="1" dirty="0" smtClean="0">
                <a:solidFill>
                  <a:srgbClr val="FFFF00"/>
                </a:solidFill>
                <a:latin typeface="Times New Roman" pitchFamily="18" charset="0"/>
                <a:cs typeface="Times New Roman" pitchFamily="18" charset="0"/>
              </a:rPr>
              <a:t>Qualification Assurance</a:t>
            </a:r>
            <a:r>
              <a:rPr lang="en-US" sz="4500" dirty="0" smtClean="0">
                <a:latin typeface="Times New Roman" pitchFamily="18" charset="0"/>
                <a:cs typeface="Times New Roman" pitchFamily="18" charset="0"/>
              </a:rPr>
              <a:t>]</a:t>
            </a:r>
          </a:p>
          <a:p>
            <a:pPr>
              <a:lnSpc>
                <a:spcPct val="120000"/>
              </a:lnSpc>
              <a:buClr>
                <a:schemeClr val="tx1"/>
              </a:buClr>
              <a:buNone/>
            </a:pPr>
            <a:endParaRPr lang="en-US" sz="800" dirty="0" smtClean="0">
              <a:latin typeface="Times New Roman" pitchFamily="18" charset="0"/>
              <a:cs typeface="Times New Roman" pitchFamily="18" charset="0"/>
            </a:endParaRPr>
          </a:p>
          <a:p>
            <a:pPr>
              <a:lnSpc>
                <a:spcPct val="120000"/>
              </a:lnSpc>
              <a:buClr>
                <a:schemeClr val="tx1"/>
              </a:buClr>
              <a:buNone/>
            </a:pPr>
            <a:endParaRPr lang="en-US" sz="2000" dirty="0" smtClean="0">
              <a:latin typeface="Times New Roman" pitchFamily="18" charset="0"/>
              <a:cs typeface="Times New Roman" pitchFamily="18" charset="0"/>
            </a:endParaRPr>
          </a:p>
          <a:p>
            <a:pPr>
              <a:lnSpc>
                <a:spcPct val="120000"/>
              </a:lnSpc>
              <a:buClr>
                <a:schemeClr val="tx1"/>
              </a:buClr>
            </a:pPr>
            <a:r>
              <a:rPr lang="en-US" sz="4500" dirty="0" smtClean="0">
                <a:latin typeface="Times New Roman" pitchFamily="18" charset="0"/>
                <a:cs typeface="Times New Roman" pitchFamily="18" charset="0"/>
              </a:rPr>
              <a:t>Assure that practices of geology are performed in an </a:t>
            </a:r>
            <a:r>
              <a:rPr lang="en-US" sz="4500" b="1" dirty="0" smtClean="0">
                <a:solidFill>
                  <a:srgbClr val="FFFF00"/>
                </a:solidFill>
                <a:latin typeface="Times New Roman" pitchFamily="18" charset="0"/>
                <a:cs typeface="Times New Roman" pitchFamily="18" charset="0"/>
              </a:rPr>
              <a:t>ethical</a:t>
            </a:r>
            <a:r>
              <a:rPr lang="en-US" sz="4500" dirty="0" smtClean="0">
                <a:latin typeface="Times New Roman" pitchFamily="18" charset="0"/>
                <a:cs typeface="Times New Roman" pitchFamily="18" charset="0"/>
              </a:rPr>
              <a:t> manner that is subject to public scrutiny</a:t>
            </a:r>
          </a:p>
          <a:p>
            <a:pPr>
              <a:lnSpc>
                <a:spcPct val="120000"/>
              </a:lnSpc>
              <a:buClr>
                <a:schemeClr val="tx1"/>
              </a:buClr>
              <a:buNone/>
            </a:pPr>
            <a:endParaRPr lang="en-US" sz="2500" dirty="0" smtClean="0">
              <a:latin typeface="Times New Roman" pitchFamily="18" charset="0"/>
              <a:cs typeface="Times New Roman" pitchFamily="18" charset="0"/>
            </a:endParaRPr>
          </a:p>
          <a:p>
            <a:pPr>
              <a:lnSpc>
                <a:spcPct val="120000"/>
              </a:lnSpc>
              <a:buClr>
                <a:schemeClr val="tx1"/>
              </a:buClr>
            </a:pPr>
            <a:r>
              <a:rPr lang="en-US" sz="4500" dirty="0" smtClean="0">
                <a:latin typeface="Times New Roman" pitchFamily="18" charset="0"/>
                <a:cs typeface="Times New Roman" pitchFamily="18" charset="0"/>
              </a:rPr>
              <a:t>Licensing program is not perfect…but it was critically necessary and our goal - all along - was to establish an acceptable licensing bill to give us the</a:t>
            </a:r>
            <a:r>
              <a:rPr lang="en-US" sz="4500" b="1" dirty="0" smtClean="0">
                <a:latin typeface="Times New Roman" pitchFamily="18" charset="0"/>
                <a:cs typeface="Times New Roman" pitchFamily="18" charset="0"/>
              </a:rPr>
              <a:t> </a:t>
            </a:r>
            <a:r>
              <a:rPr lang="en-US" sz="4500" dirty="0" smtClean="0">
                <a:solidFill>
                  <a:srgbClr val="FFFF00"/>
                </a:solidFill>
                <a:latin typeface="Times New Roman" pitchFamily="18" charset="0"/>
                <a:cs typeface="Times New Roman" pitchFamily="18" charset="0"/>
              </a:rPr>
              <a:t>professional recognition </a:t>
            </a:r>
            <a:r>
              <a:rPr lang="en-US" sz="4500" dirty="0" smtClean="0">
                <a:latin typeface="Times New Roman" pitchFamily="18" charset="0"/>
                <a:cs typeface="Times New Roman" pitchFamily="18" charset="0"/>
              </a:rPr>
              <a:t>we need to perform geological services, </a:t>
            </a:r>
            <a:r>
              <a:rPr lang="en-US" sz="4500" dirty="0" smtClean="0">
                <a:solidFill>
                  <a:srgbClr val="FFFF00"/>
                </a:solidFill>
                <a:latin typeface="Times New Roman" pitchFamily="18" charset="0"/>
                <a:cs typeface="Times New Roman" pitchFamily="18" charset="0"/>
              </a:rPr>
              <a:t>based on our qualifications</a:t>
            </a:r>
            <a:r>
              <a:rPr lang="en-US" sz="4500" dirty="0" smtClean="0">
                <a:latin typeface="Times New Roman" pitchFamily="18" charset="0"/>
                <a:cs typeface="Times New Roman" pitchFamily="18" charset="0"/>
              </a:rPr>
              <a:t>, while accommodating the existing engineering licensing rights</a:t>
            </a:r>
          </a:p>
        </p:txBody>
      </p:sp>
      <p:sp>
        <p:nvSpPr>
          <p:cNvPr id="4" name="Slide Number Placeholder 3"/>
          <p:cNvSpPr>
            <a:spLocks noGrp="1"/>
          </p:cNvSpPr>
          <p:nvPr>
            <p:ph type="sldNum" sz="quarter" idx="12"/>
          </p:nvPr>
        </p:nvSpPr>
        <p:spPr/>
        <p:txBody>
          <a:bodyPr/>
          <a:lstStyle/>
          <a:p>
            <a:fld id="{64C5D113-A745-468B-B1D5-BF1371D350CD}" type="slidenum">
              <a:rPr lang="en-US" sz="1600" smtClean="0">
                <a:solidFill>
                  <a:schemeClr val="bg1"/>
                </a:solidFill>
                <a:latin typeface="Times New Roman" pitchFamily="18" charset="0"/>
                <a:cs typeface="Times New Roman" pitchFamily="18" charset="0"/>
              </a:rPr>
              <a:pPr/>
              <a:t>3</a:t>
            </a:fld>
            <a:endParaRPr lang="en-US" sz="1600"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p>
            <a:pPr algn="ctr"/>
            <a:r>
              <a:rPr lang="en-US" sz="4400" dirty="0" smtClean="0">
                <a:solidFill>
                  <a:schemeClr val="tx1"/>
                </a:solidFill>
                <a:latin typeface="Times New Roman" pitchFamily="18" charset="0"/>
                <a:cs typeface="Times New Roman" pitchFamily="18" charset="0"/>
              </a:rPr>
              <a:t>Alternatives to Licensure</a:t>
            </a:r>
            <a:endParaRPr lang="en-US" sz="4400" dirty="0">
              <a:solidFill>
                <a:schemeClr val="tx1"/>
              </a:solidFill>
            </a:endParaRPr>
          </a:p>
        </p:txBody>
      </p:sp>
      <p:sp>
        <p:nvSpPr>
          <p:cNvPr id="3" name="Content Placeholder 2"/>
          <p:cNvSpPr>
            <a:spLocks noGrp="1"/>
          </p:cNvSpPr>
          <p:nvPr>
            <p:ph idx="1"/>
          </p:nvPr>
        </p:nvSpPr>
        <p:spPr>
          <a:xfrm>
            <a:off x="228600" y="1828800"/>
            <a:ext cx="8686800" cy="4648200"/>
          </a:xfrm>
        </p:spPr>
        <p:txBody>
          <a:bodyPr>
            <a:normAutofit fontScale="92500" lnSpcReduction="20000"/>
          </a:bodyPr>
          <a:lstStyle/>
          <a:p>
            <a:pPr marL="342900" indent="-342900" algn="just">
              <a:spcBef>
                <a:spcPts val="0"/>
              </a:spcBef>
              <a:buNone/>
            </a:pPr>
            <a:r>
              <a:rPr lang="en-US" sz="1900" cap="all" dirty="0" smtClean="0">
                <a:latin typeface="Times New Roman" pitchFamily="18" charset="0"/>
                <a:cs typeface="Times New Roman" pitchFamily="18" charset="0"/>
              </a:rPr>
              <a:t>Certification</a:t>
            </a:r>
            <a:r>
              <a:rPr lang="en-US" sz="1900" dirty="0" smtClean="0">
                <a:latin typeface="Times New Roman" pitchFamily="18" charset="0"/>
                <a:cs typeface="Times New Roman" pitchFamily="18" charset="0"/>
              </a:rPr>
              <a:t> - Authorized by governmental or non-governmental agency (including private associations and trade groups) to use a specified title </a:t>
            </a:r>
          </a:p>
          <a:p>
            <a:pPr marL="342900" indent="-342900" algn="just">
              <a:spcBef>
                <a:spcPts val="0"/>
              </a:spcBef>
              <a:buNone/>
            </a:pPr>
            <a:endParaRPr lang="en-US" sz="900" dirty="0" smtClean="0">
              <a:latin typeface="Times New Roman" pitchFamily="18" charset="0"/>
              <a:cs typeface="Times New Roman" pitchFamily="18" charset="0"/>
            </a:endParaRPr>
          </a:p>
          <a:p>
            <a:pPr marL="982980" lvl="2" indent="-342900">
              <a:spcBef>
                <a:spcPts val="0"/>
              </a:spcBef>
              <a:buClrTx/>
              <a:buSzPct val="100000"/>
              <a:buFont typeface="Arial" pitchFamily="34" charset="0"/>
              <a:buChar char="•"/>
            </a:pPr>
            <a:r>
              <a:rPr lang="en-US" sz="1900" dirty="0" smtClean="0">
                <a:latin typeface="Times New Roman" pitchFamily="18" charset="0"/>
                <a:cs typeface="Times New Roman" pitchFamily="18" charset="0"/>
              </a:rPr>
              <a:t>Predetermined qualifications / pre-entry review </a:t>
            </a:r>
          </a:p>
          <a:p>
            <a:pPr marL="982980" lvl="2" indent="-342900">
              <a:spcBef>
                <a:spcPts val="0"/>
              </a:spcBef>
              <a:buClrTx/>
              <a:buSzPct val="100000"/>
              <a:buFont typeface="Arial" pitchFamily="34" charset="0"/>
              <a:buChar char="•"/>
            </a:pPr>
            <a:r>
              <a:rPr lang="en-US" sz="1900" dirty="0" smtClean="0">
                <a:latin typeface="Times New Roman" pitchFamily="18" charset="0"/>
                <a:cs typeface="Times New Roman" pitchFamily="18" charset="0"/>
              </a:rPr>
              <a:t>Decertification upon proof of misconduct</a:t>
            </a:r>
          </a:p>
          <a:p>
            <a:pPr marL="982980" lvl="2" indent="-342900">
              <a:spcBef>
                <a:spcPts val="0"/>
              </a:spcBef>
              <a:buClrTx/>
              <a:buSzPct val="100000"/>
              <a:buFont typeface="Arial" pitchFamily="34" charset="0"/>
              <a:buChar char="•"/>
            </a:pPr>
            <a:r>
              <a:rPr lang="en-US" sz="1900" dirty="0" smtClean="0">
                <a:solidFill>
                  <a:srgbClr val="FFFF00"/>
                </a:solidFill>
                <a:latin typeface="Times New Roman" pitchFamily="18" charset="0"/>
                <a:cs typeface="Times New Roman" pitchFamily="18" charset="0"/>
              </a:rPr>
              <a:t>Individuals still may offer geological services</a:t>
            </a:r>
            <a:r>
              <a:rPr lang="en-US" sz="1900" dirty="0" smtClean="0">
                <a:latin typeface="Times New Roman" pitchFamily="18" charset="0"/>
                <a:cs typeface="Times New Roman" pitchFamily="18" charset="0"/>
              </a:rPr>
              <a:t>, just not Certified </a:t>
            </a:r>
          </a:p>
          <a:p>
            <a:pPr marL="982980" lvl="2" indent="-342900">
              <a:spcBef>
                <a:spcPts val="0"/>
              </a:spcBef>
              <a:buClrTx/>
              <a:buSzPct val="100000"/>
              <a:buFont typeface="Arial" pitchFamily="34" charset="0"/>
              <a:buChar char="•"/>
            </a:pPr>
            <a:r>
              <a:rPr lang="en-US" sz="1900" dirty="0" smtClean="0">
                <a:latin typeface="Times New Roman" pitchFamily="18" charset="0"/>
                <a:cs typeface="Times New Roman" pitchFamily="18" charset="0"/>
              </a:rPr>
              <a:t>Level of competence may </a:t>
            </a:r>
            <a:r>
              <a:rPr lang="en-US" sz="1900" dirty="0" smtClean="0">
                <a:solidFill>
                  <a:srgbClr val="FFFF00"/>
                </a:solidFill>
                <a:latin typeface="Times New Roman" pitchFamily="18" charset="0"/>
                <a:cs typeface="Times New Roman" pitchFamily="18" charset="0"/>
              </a:rPr>
              <a:t>not </a:t>
            </a:r>
            <a:r>
              <a:rPr lang="en-US" sz="1900" dirty="0" smtClean="0">
                <a:latin typeface="Times New Roman" pitchFamily="18" charset="0"/>
                <a:cs typeface="Times New Roman" pitchFamily="18" charset="0"/>
              </a:rPr>
              <a:t>be </a:t>
            </a:r>
            <a:r>
              <a:rPr lang="en-US" sz="1900" dirty="0" smtClean="0">
                <a:solidFill>
                  <a:srgbClr val="FFFF00"/>
                </a:solidFill>
                <a:latin typeface="Times New Roman" pitchFamily="18" charset="0"/>
                <a:cs typeface="Times New Roman" pitchFamily="18" charset="0"/>
              </a:rPr>
              <a:t>uniform  </a:t>
            </a:r>
            <a:r>
              <a:rPr lang="en-US" sz="1900" dirty="0" smtClean="0">
                <a:latin typeface="Times New Roman" pitchFamily="18" charset="0"/>
                <a:cs typeface="Times New Roman" pitchFamily="18" charset="0"/>
              </a:rPr>
              <a:t>in Certification program</a:t>
            </a:r>
          </a:p>
          <a:p>
            <a:pPr marL="982980" lvl="2" indent="-342900">
              <a:spcBef>
                <a:spcPts val="0"/>
              </a:spcBef>
              <a:buClrTx/>
              <a:buSzPct val="100000"/>
              <a:buFont typeface="Arial" pitchFamily="34" charset="0"/>
              <a:buChar char="•"/>
            </a:pPr>
            <a:r>
              <a:rPr lang="en-US" sz="1900" dirty="0" smtClean="0">
                <a:latin typeface="Times New Roman" pitchFamily="18" charset="0"/>
                <a:cs typeface="Times New Roman" pitchFamily="18" charset="0"/>
              </a:rPr>
              <a:t>Education and experience </a:t>
            </a:r>
            <a:r>
              <a:rPr lang="en-US" sz="1900" dirty="0" smtClean="0">
                <a:solidFill>
                  <a:srgbClr val="FFFF00"/>
                </a:solidFill>
                <a:latin typeface="Times New Roman" pitchFamily="18" charset="0"/>
                <a:cs typeface="Times New Roman" pitchFamily="18" charset="0"/>
              </a:rPr>
              <a:t>may not meet levels desired by the State of New York</a:t>
            </a:r>
          </a:p>
          <a:p>
            <a:pPr marL="982980" lvl="2" indent="-342900">
              <a:spcBef>
                <a:spcPts val="0"/>
              </a:spcBef>
              <a:buClrTx/>
              <a:buSzPct val="100000"/>
              <a:buNone/>
            </a:pPr>
            <a:endParaRPr lang="en-US" sz="1900" dirty="0" smtClean="0">
              <a:solidFill>
                <a:srgbClr val="FFFF00"/>
              </a:solidFill>
              <a:latin typeface="Times New Roman" pitchFamily="18" charset="0"/>
              <a:cs typeface="Times New Roman" pitchFamily="18" charset="0"/>
            </a:endParaRPr>
          </a:p>
          <a:p>
            <a:pPr algn="just">
              <a:spcBef>
                <a:spcPts val="0"/>
              </a:spcBef>
              <a:buNone/>
            </a:pPr>
            <a:r>
              <a:rPr lang="en-US" sz="1900" cap="all" dirty="0" smtClean="0">
                <a:latin typeface="Times New Roman" pitchFamily="18" charset="0"/>
                <a:cs typeface="Times New Roman" pitchFamily="18" charset="0"/>
              </a:rPr>
              <a:t>Registration - </a:t>
            </a:r>
            <a:r>
              <a:rPr lang="en-US" sz="1900" dirty="0" smtClean="0">
                <a:latin typeface="Times New Roman" pitchFamily="18" charset="0"/>
                <a:cs typeface="Times New Roman" pitchFamily="18" charset="0"/>
              </a:rPr>
              <a:t>Law requiring all individuals who wish to engage in a given occupation to register with a designated governmental agency</a:t>
            </a:r>
          </a:p>
          <a:p>
            <a:pPr algn="just">
              <a:spcBef>
                <a:spcPts val="0"/>
              </a:spcBef>
              <a:buNone/>
            </a:pPr>
            <a:endParaRPr lang="en-US" sz="900" dirty="0" smtClean="0">
              <a:latin typeface="Times New Roman" pitchFamily="18" charset="0"/>
              <a:cs typeface="Times New Roman" pitchFamily="18" charset="0"/>
            </a:endParaRPr>
          </a:p>
          <a:p>
            <a:pPr marL="982980" lvl="2" indent="-342900">
              <a:spcBef>
                <a:spcPts val="0"/>
              </a:spcBef>
              <a:buClrTx/>
              <a:buSzPct val="100000"/>
              <a:buFont typeface="Arial" pitchFamily="34" charset="0"/>
              <a:buChar char="•"/>
            </a:pPr>
            <a:r>
              <a:rPr lang="en-US" sz="1900" dirty="0" smtClean="0">
                <a:latin typeface="Times New Roman" pitchFamily="18" charset="0"/>
                <a:cs typeface="Times New Roman" pitchFamily="18" charset="0"/>
              </a:rPr>
              <a:t>No exams required</a:t>
            </a:r>
          </a:p>
          <a:p>
            <a:pPr marL="982980" lvl="2" indent="-342900">
              <a:spcBef>
                <a:spcPts val="0"/>
              </a:spcBef>
              <a:buClrTx/>
              <a:buSzPct val="100000"/>
              <a:buFont typeface="Arial" pitchFamily="34" charset="0"/>
              <a:buChar char="•"/>
            </a:pPr>
            <a:r>
              <a:rPr lang="en-US" sz="1900" dirty="0" smtClean="0">
                <a:solidFill>
                  <a:srgbClr val="FFFF00"/>
                </a:solidFill>
                <a:latin typeface="Times New Roman" pitchFamily="18" charset="0"/>
                <a:cs typeface="Times New Roman" pitchFamily="18" charset="0"/>
              </a:rPr>
              <a:t>No predetermined standards of competence </a:t>
            </a:r>
            <a:r>
              <a:rPr lang="en-US" sz="1900" dirty="0" smtClean="0">
                <a:latin typeface="Times New Roman" pitchFamily="18" charset="0"/>
                <a:cs typeface="Times New Roman" pitchFamily="18" charset="0"/>
              </a:rPr>
              <a:t>(education, experience, legal and ethical responsibilities) </a:t>
            </a:r>
          </a:p>
          <a:p>
            <a:pPr marL="982980" lvl="2" indent="-342900">
              <a:spcBef>
                <a:spcPts val="0"/>
              </a:spcBef>
              <a:buClrTx/>
              <a:buSzPct val="100000"/>
              <a:buNone/>
            </a:pPr>
            <a:endParaRPr lang="en-US" sz="1900" dirty="0" smtClean="0">
              <a:latin typeface="Times New Roman" pitchFamily="18" charset="0"/>
              <a:cs typeface="Times New Roman" pitchFamily="18" charset="0"/>
            </a:endParaRPr>
          </a:p>
          <a:p>
            <a:pPr marL="342900" indent="-342900" algn="just">
              <a:buNone/>
            </a:pPr>
            <a:r>
              <a:rPr lang="en-US" sz="1900" dirty="0" smtClean="0">
                <a:latin typeface="Times New Roman" pitchFamily="18" charset="0"/>
                <a:cs typeface="Times New Roman" pitchFamily="18" charset="0"/>
              </a:rPr>
              <a:t> LICENSED ENVIRONMENTAL PROFESSIONAL / LICENSED SITE PROFESSIONAL - These programs are </a:t>
            </a:r>
            <a:r>
              <a:rPr lang="en-US" sz="1900" dirty="0" smtClean="0">
                <a:solidFill>
                  <a:srgbClr val="FFFF00"/>
                </a:solidFill>
                <a:latin typeface="Times New Roman" pitchFamily="18" charset="0"/>
                <a:cs typeface="Times New Roman" pitchFamily="18" charset="0"/>
              </a:rPr>
              <a:t>limited in scope</a:t>
            </a:r>
            <a:r>
              <a:rPr lang="en-US" sz="1900" dirty="0" smtClean="0">
                <a:latin typeface="Times New Roman" pitchFamily="18" charset="0"/>
                <a:cs typeface="Times New Roman" pitchFamily="18" charset="0"/>
              </a:rPr>
              <a:t>. While environmental remediation is one of the practice areas of the geological community the practice of </a:t>
            </a:r>
            <a:r>
              <a:rPr lang="en-US" sz="1900" dirty="0" smtClean="0">
                <a:solidFill>
                  <a:srgbClr val="FFFF00"/>
                </a:solidFill>
                <a:latin typeface="Times New Roman" pitchFamily="18" charset="0"/>
                <a:cs typeface="Times New Roman" pitchFamily="18" charset="0"/>
              </a:rPr>
              <a:t>Professional Geology encompasses a broader spectrum </a:t>
            </a:r>
            <a:r>
              <a:rPr lang="en-US" sz="1900" dirty="0" smtClean="0">
                <a:latin typeface="Times New Roman" pitchFamily="18" charset="0"/>
                <a:cs typeface="Times New Roman" pitchFamily="18" charset="0"/>
              </a:rPr>
              <a:t>of services that routinely impact human health and the environment</a:t>
            </a:r>
          </a:p>
          <a:p>
            <a:endParaRPr lang="en-US" dirty="0"/>
          </a:p>
        </p:txBody>
      </p:sp>
      <p:sp>
        <p:nvSpPr>
          <p:cNvPr id="4" name="Slide Number Placeholder 3"/>
          <p:cNvSpPr>
            <a:spLocks noGrp="1"/>
          </p:cNvSpPr>
          <p:nvPr>
            <p:ph type="sldNum" sz="quarter" idx="12"/>
          </p:nvPr>
        </p:nvSpPr>
        <p:spPr/>
        <p:txBody>
          <a:bodyPr/>
          <a:lstStyle/>
          <a:p>
            <a:fld id="{64C5D113-A745-468B-B1D5-BF1371D350CD}" type="slidenum">
              <a:rPr lang="en-US" sz="1600" smtClean="0">
                <a:solidFill>
                  <a:schemeClr val="bg1"/>
                </a:solidFill>
                <a:latin typeface="Times New Roman" pitchFamily="18" charset="0"/>
                <a:cs typeface="Times New Roman" pitchFamily="18" charset="0"/>
              </a:rPr>
              <a:pPr/>
              <a:t>4</a:t>
            </a:fld>
            <a:endParaRPr lang="en-US" sz="1600"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457200"/>
            <a:ext cx="8458200" cy="819912"/>
          </a:xfrm>
        </p:spPr>
        <p:txBody>
          <a:bodyPr>
            <a:noAutofit/>
          </a:bodyPr>
          <a:lstStyle/>
          <a:p>
            <a:pPr algn="ctr"/>
            <a:r>
              <a:rPr lang="en-US" sz="3600" dirty="0" smtClean="0">
                <a:solidFill>
                  <a:schemeClr val="tx1"/>
                </a:solidFill>
                <a:latin typeface="Times New Roman" pitchFamily="18" charset="0"/>
                <a:cs typeface="Times New Roman" pitchFamily="18" charset="0"/>
              </a:rPr>
              <a:t>Myths Resulting from Passage of the Licensure Bill</a:t>
            </a:r>
            <a:endParaRPr lang="en-US" sz="3600" dirty="0">
              <a:solidFill>
                <a:schemeClr val="tx1"/>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295400"/>
            <a:ext cx="8229600" cy="5029200"/>
          </a:xfrm>
        </p:spPr>
        <p:txBody>
          <a:bodyPr>
            <a:noAutofit/>
          </a:bodyPr>
          <a:lstStyle/>
          <a:p>
            <a:endParaRPr lang="en-US" sz="1600" dirty="0" smtClean="0"/>
          </a:p>
          <a:p>
            <a:pPr>
              <a:buClr>
                <a:schemeClr val="tx1"/>
              </a:buClr>
            </a:pPr>
            <a:r>
              <a:rPr lang="en-US" sz="2000" u="sng" dirty="0" smtClean="0">
                <a:latin typeface="Times New Roman" pitchFamily="18" charset="0"/>
                <a:cs typeface="Times New Roman" pitchFamily="18" charset="0"/>
              </a:rPr>
              <a:t>Eliminate Jobs </a:t>
            </a:r>
            <a:r>
              <a:rPr lang="en-US" sz="2000" dirty="0" smtClean="0">
                <a:latin typeface="Times New Roman" pitchFamily="18" charset="0"/>
                <a:cs typeface="Times New Roman" pitchFamily="18" charset="0"/>
              </a:rPr>
              <a:t> - All geologists, currently practicing in NYS, will continue to do so</a:t>
            </a:r>
          </a:p>
          <a:p>
            <a:pPr>
              <a:buClr>
                <a:schemeClr val="tx1"/>
              </a:buClr>
            </a:pPr>
            <a:r>
              <a:rPr lang="en-US" sz="2000" u="sng" dirty="0" smtClean="0">
                <a:latin typeface="Times New Roman" pitchFamily="18" charset="0"/>
                <a:cs typeface="Times New Roman" pitchFamily="18" charset="0"/>
              </a:rPr>
              <a:t>Boost Fees</a:t>
            </a:r>
            <a:r>
              <a:rPr lang="en-US" sz="2000" dirty="0" smtClean="0">
                <a:latin typeface="Times New Roman" pitchFamily="18" charset="0"/>
                <a:cs typeface="Times New Roman" pitchFamily="18" charset="0"/>
              </a:rPr>
              <a:t> - The market for geological work is mature and highly competitive</a:t>
            </a:r>
          </a:p>
          <a:p>
            <a:pPr>
              <a:buClr>
                <a:schemeClr val="tx1"/>
              </a:buClr>
            </a:pPr>
            <a:r>
              <a:rPr lang="en-US" sz="2000" u="sng" dirty="0" smtClean="0">
                <a:latin typeface="Times New Roman" pitchFamily="18" charset="0"/>
                <a:cs typeface="Times New Roman" pitchFamily="18" charset="0"/>
              </a:rPr>
              <a:t>Establish a Cartel </a:t>
            </a:r>
            <a:r>
              <a:rPr lang="en-US" sz="2000" dirty="0" smtClean="0">
                <a:latin typeface="Times New Roman" pitchFamily="18" charset="0"/>
                <a:cs typeface="Times New Roman" pitchFamily="18" charset="0"/>
              </a:rPr>
              <a:t> - It is expected that 1,500 to 2,000 licenses will be issued. During the grandfathering period, which is fair and equitable, only eliminates exam requirement not basic education and experience requirements.</a:t>
            </a:r>
          </a:p>
          <a:p>
            <a:pPr>
              <a:buClr>
                <a:schemeClr val="tx1"/>
              </a:buClr>
            </a:pPr>
            <a:r>
              <a:rPr lang="en-US" sz="2000" u="sng" dirty="0" smtClean="0">
                <a:latin typeface="Times New Roman" pitchFamily="18" charset="0"/>
                <a:cs typeface="Times New Roman" pitchFamily="18" charset="0"/>
              </a:rPr>
              <a:t>Mandate more geological work than is currently required</a:t>
            </a:r>
            <a:r>
              <a:rPr lang="en-US" sz="2000" dirty="0" smtClean="0">
                <a:latin typeface="Times New Roman" pitchFamily="18" charset="0"/>
                <a:cs typeface="Times New Roman" pitchFamily="18" charset="0"/>
              </a:rPr>
              <a:t> -  If not needed before passage, will not be needed after passage</a:t>
            </a:r>
          </a:p>
          <a:p>
            <a:pPr>
              <a:buClr>
                <a:schemeClr val="tx1"/>
              </a:buClr>
            </a:pPr>
            <a:r>
              <a:rPr lang="en-US" sz="2000" u="sng" dirty="0" smtClean="0">
                <a:latin typeface="Times New Roman" pitchFamily="18" charset="0"/>
                <a:cs typeface="Times New Roman" pitchFamily="18" charset="0"/>
              </a:rPr>
              <a:t>Displace Other Professions</a:t>
            </a:r>
            <a:r>
              <a:rPr lang="en-US" sz="2000" dirty="0" smtClean="0">
                <a:latin typeface="Times New Roman" pitchFamily="18" charset="0"/>
                <a:cs typeface="Times New Roman" pitchFamily="18" charset="0"/>
              </a:rPr>
              <a:t>  - work currently performed by licensed engineers or other professionals, such as soil scientists, wetland biologists, etc. will not be impacted</a:t>
            </a:r>
          </a:p>
        </p:txBody>
      </p:sp>
      <p:sp>
        <p:nvSpPr>
          <p:cNvPr id="4" name="Slide Number Placeholder 3"/>
          <p:cNvSpPr>
            <a:spLocks noGrp="1"/>
          </p:cNvSpPr>
          <p:nvPr>
            <p:ph type="sldNum" sz="quarter" idx="12"/>
          </p:nvPr>
        </p:nvSpPr>
        <p:spPr/>
        <p:txBody>
          <a:bodyPr/>
          <a:lstStyle/>
          <a:p>
            <a:fld id="{64C5D113-A745-468B-B1D5-BF1371D350CD}" type="slidenum">
              <a:rPr lang="en-US" sz="1600" smtClean="0">
                <a:solidFill>
                  <a:schemeClr val="bg1"/>
                </a:solidFill>
                <a:latin typeface="Times New Roman" pitchFamily="18" charset="0"/>
                <a:cs typeface="Times New Roman" pitchFamily="18" charset="0"/>
              </a:rPr>
              <a:pPr/>
              <a:t>5</a:t>
            </a:fld>
            <a:endParaRPr lang="en-US" sz="1600"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04088"/>
            <a:ext cx="8839200" cy="896112"/>
          </a:xfrm>
        </p:spPr>
        <p:txBody>
          <a:bodyPr anchor="ctr">
            <a:noAutofit/>
          </a:bodyPr>
          <a:lstStyle/>
          <a:p>
            <a:pPr algn="ctr"/>
            <a:r>
              <a:rPr lang="en-US" sz="2800" dirty="0" smtClean="0">
                <a:solidFill>
                  <a:schemeClr val="tx1"/>
                </a:solidFill>
                <a:latin typeface="Times New Roman" pitchFamily="18" charset="0"/>
                <a:cs typeface="Times New Roman" pitchFamily="18" charset="0"/>
              </a:rPr>
              <a:t>NYS Policies / Regulations that Require Geologic Expertise</a:t>
            </a:r>
            <a:r>
              <a:rPr lang="en-US" sz="3200" dirty="0" smtClean="0">
                <a:latin typeface="Times New Roman" pitchFamily="18" charset="0"/>
                <a:cs typeface="Times New Roman" pitchFamily="18" charset="0"/>
              </a:rPr>
              <a:t/>
            </a:r>
            <a:br>
              <a:rPr lang="en-US" sz="3200" dirty="0" smtClean="0">
                <a:latin typeface="Times New Roman" pitchFamily="18" charset="0"/>
                <a:cs typeface="Times New Roman" pitchFamily="18" charset="0"/>
              </a:rPr>
            </a:br>
            <a:endParaRPr lang="en-US" sz="3200" dirty="0"/>
          </a:p>
        </p:txBody>
      </p:sp>
      <p:sp>
        <p:nvSpPr>
          <p:cNvPr id="3" name="Content Placeholder 2"/>
          <p:cNvSpPr>
            <a:spLocks noGrp="1"/>
          </p:cNvSpPr>
          <p:nvPr>
            <p:ph idx="1"/>
          </p:nvPr>
        </p:nvSpPr>
        <p:spPr>
          <a:xfrm>
            <a:off x="304800" y="1295400"/>
            <a:ext cx="8610600" cy="4876800"/>
          </a:xfrm>
        </p:spPr>
        <p:txBody>
          <a:bodyPr>
            <a:noAutofit/>
          </a:bodyPr>
          <a:lstStyle/>
          <a:p>
            <a:pPr lvl="0">
              <a:buClr>
                <a:schemeClr val="tx1"/>
              </a:buClr>
            </a:pPr>
            <a:r>
              <a:rPr lang="en-US" sz="2000" dirty="0" smtClean="0">
                <a:latin typeface="Times New Roman" pitchFamily="18" charset="0"/>
                <a:cs typeface="Times New Roman" pitchFamily="18" charset="0"/>
              </a:rPr>
              <a:t>NYSDEC </a:t>
            </a:r>
          </a:p>
          <a:p>
            <a:pPr lvl="1">
              <a:buFont typeface="Wingdings" pitchFamily="2" charset="2"/>
              <a:buChar char="q"/>
            </a:pPr>
            <a:r>
              <a:rPr lang="en-US" sz="1800" dirty="0" smtClean="0">
                <a:latin typeface="Times New Roman" pitchFamily="18" charset="0"/>
                <a:cs typeface="Times New Roman" pitchFamily="18" charset="0"/>
              </a:rPr>
              <a:t>DER-10</a:t>
            </a:r>
          </a:p>
          <a:p>
            <a:pPr>
              <a:buNone/>
            </a:pPr>
            <a:r>
              <a:rPr lang="en-US" sz="1800" dirty="0" smtClean="0">
                <a:latin typeface="Times New Roman" pitchFamily="18" charset="0"/>
                <a:cs typeface="Times New Roman" pitchFamily="18" charset="0"/>
              </a:rPr>
              <a:t>	6 NYCRR </a:t>
            </a:r>
          </a:p>
          <a:p>
            <a:pPr lvl="1">
              <a:buFont typeface="Wingdings" pitchFamily="2" charset="2"/>
              <a:buChar char="q"/>
            </a:pPr>
            <a:r>
              <a:rPr lang="en-US" sz="1800" dirty="0" smtClean="0">
                <a:latin typeface="Times New Roman" pitchFamily="18" charset="0"/>
                <a:cs typeface="Times New Roman" pitchFamily="18" charset="0"/>
              </a:rPr>
              <a:t>Part 420 - 425 : Mining (mined land use plan, prepared by geologist)</a:t>
            </a:r>
          </a:p>
          <a:p>
            <a:pPr lvl="1">
              <a:buFont typeface="Wingdings" pitchFamily="2" charset="2"/>
              <a:buChar char="q"/>
            </a:pPr>
            <a:r>
              <a:rPr lang="en-US" sz="1800" dirty="0" smtClean="0">
                <a:latin typeface="Times New Roman" pitchFamily="18" charset="0"/>
                <a:cs typeface="Times New Roman" pitchFamily="18" charset="0"/>
              </a:rPr>
              <a:t>Part 601 : Recommended Pump Test Procedure for Water Supply Applications (analysis of pumping test data should be carried out by a hydrogeologist)</a:t>
            </a:r>
          </a:p>
          <a:p>
            <a:pPr lvl="1">
              <a:buFont typeface="Wingdings" pitchFamily="2" charset="2"/>
              <a:buChar char="q"/>
            </a:pPr>
            <a:r>
              <a:rPr lang="en-US" sz="1800" dirty="0" smtClean="0">
                <a:latin typeface="Times New Roman" pitchFamily="18" charset="0"/>
                <a:cs typeface="Times New Roman" pitchFamily="18" charset="0"/>
              </a:rPr>
              <a:t>Part 360-11: Hydrogeologic Report</a:t>
            </a:r>
          </a:p>
          <a:p>
            <a:pPr lvl="1">
              <a:buFont typeface="Wingdings" pitchFamily="2" charset="2"/>
              <a:buChar char="q"/>
            </a:pPr>
            <a:r>
              <a:rPr lang="en-US" sz="1800" dirty="0" smtClean="0">
                <a:latin typeface="Times New Roman" pitchFamily="18" charset="0"/>
                <a:cs typeface="Times New Roman" pitchFamily="18" charset="0"/>
              </a:rPr>
              <a:t>Part 375: Geological studies/characterization of site geologic and hydrogeologic conditions to be performed by a </a:t>
            </a:r>
            <a:r>
              <a:rPr lang="en-US" sz="1800" b="1" dirty="0" smtClean="0">
                <a:solidFill>
                  <a:srgbClr val="FFFF00"/>
                </a:solidFill>
                <a:latin typeface="Times New Roman" pitchFamily="18" charset="0"/>
                <a:cs typeface="Times New Roman" pitchFamily="18" charset="0"/>
              </a:rPr>
              <a:t>Qualified Environmental Professional</a:t>
            </a:r>
            <a:r>
              <a:rPr lang="en-US" sz="1800" dirty="0" smtClean="0">
                <a:latin typeface="Times New Roman" pitchFamily="18" charset="0"/>
                <a:cs typeface="Times New Roman" pitchFamily="18" charset="0"/>
              </a:rPr>
              <a:t>, which </a:t>
            </a:r>
            <a:r>
              <a:rPr lang="en-US" sz="1800" u="sng" dirty="0" smtClean="0">
                <a:latin typeface="Times New Roman" pitchFamily="18" charset="0"/>
                <a:cs typeface="Times New Roman" pitchFamily="18" charset="0"/>
              </a:rPr>
              <a:t>includes </a:t>
            </a:r>
            <a:r>
              <a:rPr lang="en-US" sz="1800" dirty="0" smtClean="0">
                <a:latin typeface="Times New Roman" pitchFamily="18" charset="0"/>
                <a:cs typeface="Times New Roman" pitchFamily="18" charset="0"/>
              </a:rPr>
              <a:t>a Professional Geologist </a:t>
            </a:r>
          </a:p>
          <a:p>
            <a:pPr lvl="0">
              <a:buClr>
                <a:schemeClr val="tx1"/>
              </a:buClr>
            </a:pPr>
            <a:r>
              <a:rPr lang="en-US" sz="2000" dirty="0" smtClean="0">
                <a:latin typeface="Times New Roman" pitchFamily="18" charset="0"/>
                <a:cs typeface="Times New Roman" pitchFamily="18" charset="0"/>
              </a:rPr>
              <a:t>NYSDOH</a:t>
            </a:r>
          </a:p>
          <a:p>
            <a:pPr lvl="1">
              <a:buSzPct val="100000"/>
              <a:buFont typeface="Wingdings" pitchFamily="2" charset="2"/>
              <a:buChar char="q"/>
            </a:pPr>
            <a:r>
              <a:rPr lang="en-US" sz="1800" dirty="0" smtClean="0">
                <a:latin typeface="Times New Roman" pitchFamily="18" charset="0"/>
                <a:cs typeface="Times New Roman" pitchFamily="18" charset="0"/>
              </a:rPr>
              <a:t>Soil Vapor Intrusion Guidance recognizes importance of geology and groundwater</a:t>
            </a:r>
          </a:p>
          <a:p>
            <a:pPr lvl="0">
              <a:buClr>
                <a:schemeClr val="tx1"/>
              </a:buClr>
            </a:pPr>
            <a:r>
              <a:rPr lang="en-US" sz="1800" dirty="0" smtClean="0">
                <a:latin typeface="Times New Roman" pitchFamily="18" charset="0"/>
                <a:cs typeface="Times New Roman" pitchFamily="18" charset="0"/>
              </a:rPr>
              <a:t>NYSDOT</a:t>
            </a:r>
            <a:endParaRPr lang="en-US" sz="2000" dirty="0" smtClean="0">
              <a:latin typeface="Times New Roman" pitchFamily="18" charset="0"/>
              <a:cs typeface="Times New Roman" pitchFamily="18" charset="0"/>
            </a:endParaRPr>
          </a:p>
          <a:p>
            <a:pPr lvl="1">
              <a:buSzPct val="100000"/>
              <a:buFont typeface="Wingdings" pitchFamily="2" charset="2"/>
              <a:buChar char="q"/>
            </a:pPr>
            <a:r>
              <a:rPr lang="en-US" sz="1800" dirty="0" smtClean="0">
                <a:latin typeface="Times New Roman" pitchFamily="18" charset="0"/>
                <a:cs typeface="Times New Roman" pitchFamily="18" charset="0"/>
              </a:rPr>
              <a:t>Materials Method 29 (Geologic Source Report, prepared by a qualified geologist)</a:t>
            </a:r>
          </a:p>
          <a:p>
            <a:pPr lvl="1">
              <a:buSzPct val="100000"/>
              <a:buFont typeface="Wingdings" pitchFamily="2" charset="2"/>
              <a:buChar char="q"/>
            </a:pPr>
            <a:r>
              <a:rPr lang="en-US" sz="1800" smtClean="0">
                <a:latin typeface="Times New Roman" pitchFamily="18" charset="0"/>
                <a:cs typeface="Times New Roman" pitchFamily="18" charset="0"/>
              </a:rPr>
              <a:t>Design </a:t>
            </a:r>
            <a:r>
              <a:rPr lang="en-US" sz="1800" dirty="0" smtClean="0">
                <a:latin typeface="Times New Roman" pitchFamily="18" charset="0"/>
                <a:cs typeface="Times New Roman" pitchFamily="18" charset="0"/>
              </a:rPr>
              <a:t>Procedures for Preparing Rock Slope recommendations (GDP-13)</a:t>
            </a:r>
          </a:p>
          <a:p>
            <a:pPr lvl="1">
              <a:buSzPct val="100000"/>
              <a:buFont typeface="Wingdings" pitchFamily="2" charset="2"/>
              <a:buChar char="q"/>
            </a:pPr>
            <a:r>
              <a:rPr lang="en-US" sz="1800" dirty="0" smtClean="0">
                <a:latin typeface="Times New Roman" pitchFamily="18" charset="0"/>
                <a:cs typeface="Times New Roman" pitchFamily="18" charset="0"/>
              </a:rPr>
              <a:t>Drilling Shaft Inspector’s Guideline (GEM-18)</a:t>
            </a:r>
          </a:p>
          <a:p>
            <a:pPr lvl="1">
              <a:buSzPct val="100000"/>
              <a:buFont typeface="Wingdings" pitchFamily="2" charset="2"/>
              <a:buChar char="q"/>
            </a:pPr>
            <a:r>
              <a:rPr lang="en-US" sz="1800" dirty="0" smtClean="0">
                <a:latin typeface="Times New Roman" pitchFamily="18" charset="0"/>
                <a:cs typeface="Times New Roman" pitchFamily="18" charset="0"/>
              </a:rPr>
              <a:t>Blasting Procedures (GEM-22)</a:t>
            </a:r>
          </a:p>
          <a:p>
            <a:endParaRPr lang="en-US" sz="1800" dirty="0" smtClean="0"/>
          </a:p>
        </p:txBody>
      </p:sp>
      <p:sp>
        <p:nvSpPr>
          <p:cNvPr id="5" name="Slide Number Placeholder 4"/>
          <p:cNvSpPr>
            <a:spLocks noGrp="1"/>
          </p:cNvSpPr>
          <p:nvPr>
            <p:ph type="sldNum" sz="quarter" idx="12"/>
          </p:nvPr>
        </p:nvSpPr>
        <p:spPr/>
        <p:txBody>
          <a:bodyPr/>
          <a:lstStyle/>
          <a:p>
            <a:fld id="{64C5D113-A745-468B-B1D5-BF1371D350CD}" type="slidenum">
              <a:rPr lang="en-US" sz="1600" smtClean="0">
                <a:solidFill>
                  <a:schemeClr val="bg1"/>
                </a:solidFill>
                <a:latin typeface="Times New Roman" pitchFamily="18" charset="0"/>
                <a:cs typeface="Times New Roman" pitchFamily="18" charset="0"/>
              </a:rPr>
              <a:pPr/>
              <a:t>6</a:t>
            </a:fld>
            <a:endParaRPr lang="en-US" sz="1600"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smtClean="0">
                <a:solidFill>
                  <a:schemeClr val="tx1"/>
                </a:solidFill>
                <a:latin typeface="Times New Roman" pitchFamily="18" charset="0"/>
                <a:cs typeface="Times New Roman" pitchFamily="18" charset="0"/>
              </a:rPr>
              <a:t>Federal Regulations that Require Geologic Expertise</a:t>
            </a:r>
            <a:endParaRPr lang="en-US" sz="3600" dirty="0">
              <a:solidFill>
                <a:schemeClr val="tx1"/>
              </a:solidFill>
            </a:endParaRPr>
          </a:p>
        </p:txBody>
      </p:sp>
      <p:sp>
        <p:nvSpPr>
          <p:cNvPr id="3" name="Content Placeholder 2"/>
          <p:cNvSpPr>
            <a:spLocks noGrp="1"/>
          </p:cNvSpPr>
          <p:nvPr>
            <p:ph idx="1"/>
          </p:nvPr>
        </p:nvSpPr>
        <p:spPr/>
        <p:txBody>
          <a:bodyPr>
            <a:normAutofit fontScale="85000" lnSpcReduction="20000"/>
          </a:bodyPr>
          <a:lstStyle/>
          <a:p>
            <a:pPr>
              <a:buNone/>
            </a:pPr>
            <a:endParaRPr lang="en-US" sz="2000" dirty="0" smtClean="0">
              <a:latin typeface="Times New Roman" pitchFamily="18" charset="0"/>
              <a:cs typeface="Times New Roman" pitchFamily="18" charset="0"/>
            </a:endParaRPr>
          </a:p>
          <a:p>
            <a:pPr lvl="0">
              <a:buClr>
                <a:schemeClr val="tx1"/>
              </a:buClr>
              <a:buSzPct val="100000"/>
            </a:pPr>
            <a:r>
              <a:rPr lang="en-US" sz="2000" dirty="0" smtClean="0">
                <a:latin typeface="Times New Roman" pitchFamily="18" charset="0"/>
                <a:cs typeface="Times New Roman" pitchFamily="18" charset="0"/>
              </a:rPr>
              <a:t>18 CFR 803.43(b) [Susquehanna River Basin Commission requires Professional Geologist to site, test, and permit high capacity water supply wells]</a:t>
            </a:r>
          </a:p>
          <a:p>
            <a:pPr lvl="0">
              <a:buClr>
                <a:schemeClr val="tx1"/>
              </a:buClr>
              <a:buSzPct val="100000"/>
              <a:buNone/>
            </a:pPr>
            <a:endParaRPr lang="en-US" sz="800" dirty="0" smtClean="0">
              <a:latin typeface="Times New Roman" pitchFamily="18" charset="0"/>
              <a:cs typeface="Times New Roman" pitchFamily="18" charset="0"/>
            </a:endParaRPr>
          </a:p>
          <a:p>
            <a:pPr lvl="0">
              <a:buClr>
                <a:schemeClr val="tx1"/>
              </a:buClr>
              <a:buSzPct val="100000"/>
            </a:pPr>
            <a:r>
              <a:rPr lang="en-US" sz="2000" dirty="0" smtClean="0">
                <a:latin typeface="Times New Roman" pitchFamily="18" charset="0"/>
                <a:cs typeface="Times New Roman" pitchFamily="18" charset="0"/>
              </a:rPr>
              <a:t>30 CFR - Part 780 [Permitting of Surface Mines requires cross sections, maps and plans to be prepared by qualified individuals, including a Professional Geologist]</a:t>
            </a:r>
          </a:p>
          <a:p>
            <a:pPr lvl="0">
              <a:buClr>
                <a:schemeClr val="tx1"/>
              </a:buClr>
              <a:buSzPct val="100000"/>
              <a:buNone/>
            </a:pPr>
            <a:endParaRPr lang="en-US" sz="800" dirty="0" smtClean="0">
              <a:latin typeface="Times New Roman" pitchFamily="18" charset="0"/>
              <a:cs typeface="Times New Roman" pitchFamily="18" charset="0"/>
            </a:endParaRPr>
          </a:p>
          <a:p>
            <a:pPr lvl="0">
              <a:buClr>
                <a:schemeClr val="tx1"/>
              </a:buClr>
              <a:buSzPct val="100000"/>
            </a:pPr>
            <a:r>
              <a:rPr lang="en-US" sz="2000" dirty="0" smtClean="0">
                <a:latin typeface="Times New Roman" pitchFamily="18" charset="0"/>
                <a:cs typeface="Times New Roman" pitchFamily="18" charset="0"/>
              </a:rPr>
              <a:t>30 CFR - Part 784 780 [Permitting of Underground Mines requires cross sections, maps and plans to be prepared by qualified individuals, including a Professional Geologist]</a:t>
            </a:r>
          </a:p>
          <a:p>
            <a:pPr lvl="0">
              <a:buClr>
                <a:schemeClr val="tx1"/>
              </a:buClr>
              <a:buSzPct val="100000"/>
              <a:buNone/>
            </a:pPr>
            <a:endParaRPr lang="en-US" sz="800" dirty="0" smtClean="0">
              <a:latin typeface="Times New Roman" pitchFamily="18" charset="0"/>
              <a:cs typeface="Times New Roman" pitchFamily="18" charset="0"/>
            </a:endParaRPr>
          </a:p>
          <a:p>
            <a:pPr lvl="0">
              <a:buClr>
                <a:schemeClr val="tx1"/>
              </a:buClr>
              <a:buSzPct val="100000"/>
            </a:pPr>
            <a:r>
              <a:rPr lang="en-US" sz="2000" dirty="0" smtClean="0">
                <a:latin typeface="Times New Roman" pitchFamily="18" charset="0"/>
                <a:cs typeface="Times New Roman" pitchFamily="18" charset="0"/>
              </a:rPr>
              <a:t>40 CFR - Part 264.90 [Standards for Hazardous Waste Treatment, Storage and Disposal Facilities, “qualified geologist” required to determine </a:t>
            </a:r>
            <a:r>
              <a:rPr lang="en-US" sz="2000" dirty="0" err="1" smtClean="0">
                <a:latin typeface="Times New Roman" pitchFamily="18" charset="0"/>
                <a:cs typeface="Times New Roman" pitchFamily="18" charset="0"/>
              </a:rPr>
              <a:t>hydrogeologic</a:t>
            </a:r>
            <a:r>
              <a:rPr lang="en-US" sz="2000" dirty="0" smtClean="0">
                <a:latin typeface="Times New Roman" pitchFamily="18" charset="0"/>
                <a:cs typeface="Times New Roman" pitchFamily="18" charset="0"/>
              </a:rPr>
              <a:t> conditions]</a:t>
            </a:r>
          </a:p>
          <a:p>
            <a:pPr lvl="0">
              <a:buClr>
                <a:schemeClr val="tx1"/>
              </a:buClr>
              <a:buSzPct val="100000"/>
              <a:buNone/>
            </a:pPr>
            <a:endParaRPr lang="en-US" sz="800" dirty="0" smtClean="0">
              <a:latin typeface="Times New Roman" pitchFamily="18" charset="0"/>
              <a:cs typeface="Times New Roman" pitchFamily="18" charset="0"/>
            </a:endParaRPr>
          </a:p>
          <a:p>
            <a:pPr lvl="0">
              <a:buClr>
                <a:schemeClr val="tx1"/>
              </a:buClr>
              <a:buSzPct val="100000"/>
            </a:pPr>
            <a:r>
              <a:rPr lang="en-US" sz="2000" dirty="0" smtClean="0">
                <a:latin typeface="Times New Roman" pitchFamily="18" charset="0"/>
                <a:cs typeface="Times New Roman" pitchFamily="18" charset="0"/>
              </a:rPr>
              <a:t>40 CFR - Part 265.90 [Interim Status Standards for Hazardous Waste Treatment, Storage and Disposal Facilities, not subject to groundwater monitoring if “qualified geologist” determines there is low potential for a release]</a:t>
            </a:r>
          </a:p>
          <a:p>
            <a:pPr lvl="0">
              <a:buClr>
                <a:schemeClr val="tx1"/>
              </a:buClr>
              <a:buSzPct val="100000"/>
              <a:buNone/>
            </a:pPr>
            <a:endParaRPr lang="en-US" sz="800" dirty="0" smtClean="0">
              <a:latin typeface="Times New Roman" pitchFamily="18" charset="0"/>
              <a:cs typeface="Times New Roman" pitchFamily="18" charset="0"/>
            </a:endParaRPr>
          </a:p>
          <a:p>
            <a:pPr lvl="0">
              <a:buClr>
                <a:schemeClr val="tx1"/>
              </a:buClr>
              <a:buSzPct val="100000"/>
            </a:pPr>
            <a:r>
              <a:rPr lang="en-US" sz="2400" dirty="0" smtClean="0">
                <a:latin typeface="Times New Roman" pitchFamily="18" charset="0"/>
                <a:cs typeface="Times New Roman" pitchFamily="18" charset="0"/>
              </a:rPr>
              <a:t>40 CFR - Part 312   </a:t>
            </a:r>
            <a:r>
              <a:rPr lang="en-US" sz="2400" b="1" dirty="0" smtClean="0">
                <a:solidFill>
                  <a:srgbClr val="FFFF00"/>
                </a:solidFill>
                <a:latin typeface="Times New Roman" pitchFamily="18" charset="0"/>
                <a:cs typeface="Times New Roman" pitchFamily="18" charset="0"/>
              </a:rPr>
              <a:t>[Phase 1 ESA, AAI, “Environmental Professional”]</a:t>
            </a:r>
          </a:p>
          <a:p>
            <a:pPr lvl="0">
              <a:buClr>
                <a:schemeClr val="tx1"/>
              </a:buClr>
              <a:buSzPct val="100000"/>
              <a:buNone/>
            </a:pPr>
            <a:endParaRPr lang="en-US" sz="800" dirty="0" smtClean="0">
              <a:latin typeface="Times New Roman" pitchFamily="18" charset="0"/>
              <a:cs typeface="Times New Roman" pitchFamily="18" charset="0"/>
            </a:endParaRPr>
          </a:p>
          <a:p>
            <a:pPr lvl="0">
              <a:buClr>
                <a:schemeClr val="tx1"/>
              </a:buClr>
              <a:buSzPct val="100000"/>
            </a:pPr>
            <a:r>
              <a:rPr lang="en-US" sz="1800" dirty="0" smtClean="0">
                <a:latin typeface="Times New Roman" pitchFamily="18" charset="0"/>
                <a:cs typeface="Times New Roman" pitchFamily="18" charset="0"/>
              </a:rPr>
              <a:t>43 CFR - Part 2300 [Mineral Resource Analysis for Land Withdrawals]</a:t>
            </a:r>
            <a:endParaRPr lang="en-US" sz="1800"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64C5D113-A745-468B-B1D5-BF1371D350CD}" type="slidenum">
              <a:rPr lang="en-US" sz="1600" smtClean="0">
                <a:solidFill>
                  <a:schemeClr val="bg1"/>
                </a:solidFill>
                <a:latin typeface="Times New Roman" pitchFamily="18" charset="0"/>
                <a:cs typeface="Times New Roman" pitchFamily="18" charset="0"/>
              </a:rPr>
              <a:pPr/>
              <a:t>7</a:t>
            </a:fld>
            <a:endParaRPr lang="en-US" sz="1600"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p>
            <a:pPr algn="ctr"/>
            <a:r>
              <a:rPr lang="en-US" sz="3600" dirty="0" smtClean="0">
                <a:solidFill>
                  <a:schemeClr val="tx1"/>
                </a:solidFill>
                <a:latin typeface="Times New Roman" pitchFamily="18" charset="0"/>
                <a:cs typeface="Times New Roman" pitchFamily="18" charset="0"/>
              </a:rPr>
              <a:t>Support for Licensure</a:t>
            </a:r>
            <a:endParaRPr lang="en-US" sz="3600" dirty="0"/>
          </a:p>
        </p:txBody>
      </p:sp>
      <p:sp>
        <p:nvSpPr>
          <p:cNvPr id="3" name="Content Placeholder 2"/>
          <p:cNvSpPr>
            <a:spLocks noGrp="1"/>
          </p:cNvSpPr>
          <p:nvPr>
            <p:ph idx="1"/>
          </p:nvPr>
        </p:nvSpPr>
        <p:spPr/>
        <p:txBody>
          <a:bodyPr>
            <a:normAutofit lnSpcReduction="10000"/>
          </a:bodyPr>
          <a:lstStyle/>
          <a:p>
            <a:pPr lvl="0">
              <a:buClr>
                <a:schemeClr val="tx1"/>
              </a:buClr>
            </a:pPr>
            <a:r>
              <a:rPr lang="en-US" sz="1800" dirty="0" smtClean="0">
                <a:latin typeface="Times New Roman" pitchFamily="18" charset="0"/>
                <a:cs typeface="Times New Roman" pitchFamily="18" charset="0"/>
              </a:rPr>
              <a:t>Environmental Advocates of New York </a:t>
            </a:r>
          </a:p>
          <a:p>
            <a:pPr lvl="0">
              <a:buClr>
                <a:schemeClr val="tx1"/>
              </a:buClr>
              <a:buNone/>
            </a:pPr>
            <a:endParaRPr lang="en-US" sz="900" dirty="0" smtClean="0">
              <a:latin typeface="Times New Roman" pitchFamily="18" charset="0"/>
              <a:cs typeface="Times New Roman" pitchFamily="18" charset="0"/>
            </a:endParaRPr>
          </a:p>
          <a:p>
            <a:pPr lvl="0">
              <a:buClr>
                <a:schemeClr val="tx1"/>
              </a:buClr>
            </a:pPr>
            <a:r>
              <a:rPr lang="en-US" sz="1800" dirty="0" smtClean="0">
                <a:latin typeface="Times New Roman" pitchFamily="18" charset="0"/>
                <a:cs typeface="Times New Roman" pitchFamily="18" charset="0"/>
              </a:rPr>
              <a:t>ESWWDA (June 2, 2008)</a:t>
            </a:r>
          </a:p>
          <a:p>
            <a:pPr lvl="0">
              <a:buClr>
                <a:schemeClr val="tx1"/>
              </a:buClr>
              <a:buNone/>
            </a:pPr>
            <a:endParaRPr lang="en-US" sz="800" dirty="0" smtClean="0">
              <a:latin typeface="Times New Roman" pitchFamily="18" charset="0"/>
              <a:cs typeface="Times New Roman" pitchFamily="18" charset="0"/>
            </a:endParaRPr>
          </a:p>
          <a:p>
            <a:pPr>
              <a:buClr>
                <a:schemeClr val="tx1"/>
              </a:buClr>
            </a:pPr>
            <a:r>
              <a:rPr lang="en-US" sz="1800" b="1" dirty="0" smtClean="0">
                <a:solidFill>
                  <a:srgbClr val="FFFF00"/>
                </a:solidFill>
                <a:latin typeface="Times New Roman" pitchFamily="18" charset="0"/>
                <a:cs typeface="Times New Roman" pitchFamily="18" charset="0"/>
              </a:rPr>
              <a:t>Geological Associations </a:t>
            </a:r>
          </a:p>
          <a:p>
            <a:pPr lvl="2">
              <a:buClr>
                <a:schemeClr val="tx1"/>
              </a:buClr>
              <a:buSzPct val="100000"/>
              <a:buFont typeface="Wingdings" pitchFamily="2" charset="2"/>
              <a:buChar char="q"/>
            </a:pPr>
            <a:r>
              <a:rPr lang="en-US" sz="1800" dirty="0" smtClean="0">
                <a:latin typeface="Times New Roman" pitchFamily="18" charset="0"/>
                <a:cs typeface="Times New Roman" pitchFamily="18" charset="0"/>
              </a:rPr>
              <a:t>  National (AAPG, AIPG, and AEG)</a:t>
            </a:r>
          </a:p>
          <a:p>
            <a:pPr lvl="2">
              <a:buClr>
                <a:schemeClr val="tx1"/>
              </a:buClr>
              <a:buSzPct val="100000"/>
              <a:buFont typeface="Wingdings" pitchFamily="2" charset="2"/>
              <a:buChar char="q"/>
            </a:pPr>
            <a:r>
              <a:rPr lang="en-US" sz="1800" dirty="0" smtClean="0">
                <a:latin typeface="Times New Roman" pitchFamily="18" charset="0"/>
                <a:cs typeface="Times New Roman" pitchFamily="18" charset="0"/>
              </a:rPr>
              <a:t>   NYS Regional (BAPG, CNYPG, HMPGA, and LIAPG)</a:t>
            </a:r>
          </a:p>
          <a:p>
            <a:pPr lvl="2">
              <a:buClr>
                <a:schemeClr val="tx1"/>
              </a:buClr>
              <a:buSzPct val="100000"/>
              <a:buNone/>
            </a:pPr>
            <a:endParaRPr lang="en-US" sz="800" dirty="0" smtClean="0">
              <a:latin typeface="Times New Roman" pitchFamily="18" charset="0"/>
              <a:cs typeface="Times New Roman" pitchFamily="18" charset="0"/>
            </a:endParaRPr>
          </a:p>
          <a:p>
            <a:pPr>
              <a:buClr>
                <a:schemeClr val="tx1"/>
              </a:buClr>
            </a:pPr>
            <a:r>
              <a:rPr lang="en-US" sz="1800" dirty="0" smtClean="0">
                <a:latin typeface="Times New Roman" pitchFamily="18" charset="0"/>
                <a:cs typeface="Times New Roman" pitchFamily="18" charset="0"/>
              </a:rPr>
              <a:t>PEF - 93% of all geologists supported bill (2002)</a:t>
            </a:r>
          </a:p>
          <a:p>
            <a:pPr>
              <a:buClr>
                <a:schemeClr val="tx1"/>
              </a:buClr>
              <a:buNone/>
            </a:pPr>
            <a:endParaRPr lang="en-US" sz="800" dirty="0" smtClean="0">
              <a:latin typeface="Times New Roman" pitchFamily="18" charset="0"/>
              <a:cs typeface="Times New Roman" pitchFamily="18" charset="0"/>
            </a:endParaRPr>
          </a:p>
          <a:p>
            <a:pPr>
              <a:buClr>
                <a:schemeClr val="tx1"/>
              </a:buClr>
            </a:pPr>
            <a:r>
              <a:rPr lang="en-US" sz="1800" dirty="0" smtClean="0">
                <a:latin typeface="Times New Roman" pitchFamily="18" charset="0"/>
                <a:cs typeface="Times New Roman" pitchFamily="18" charset="0"/>
              </a:rPr>
              <a:t>NYACE/ACEC - opposition pulled</a:t>
            </a:r>
          </a:p>
          <a:p>
            <a:pPr>
              <a:buClr>
                <a:schemeClr val="tx1"/>
              </a:buClr>
              <a:buNone/>
            </a:pPr>
            <a:endParaRPr lang="en-US" sz="800" dirty="0" smtClean="0">
              <a:latin typeface="Times New Roman" pitchFamily="18" charset="0"/>
              <a:cs typeface="Times New Roman" pitchFamily="18" charset="0"/>
            </a:endParaRPr>
          </a:p>
          <a:p>
            <a:pPr lvl="0">
              <a:buClr>
                <a:schemeClr val="tx1"/>
              </a:buClr>
            </a:pPr>
            <a:r>
              <a:rPr lang="en-US" sz="1800" b="1" dirty="0" smtClean="0">
                <a:solidFill>
                  <a:srgbClr val="FFFF00"/>
                </a:solidFill>
                <a:latin typeface="Times New Roman" pitchFamily="18" charset="0"/>
                <a:cs typeface="Times New Roman" pitchFamily="18" charset="0"/>
              </a:rPr>
              <a:t>NYSDEC</a:t>
            </a:r>
            <a:r>
              <a:rPr lang="en-US" sz="1800" dirty="0" smtClean="0">
                <a:latin typeface="Times New Roman" pitchFamily="18" charset="0"/>
                <a:cs typeface="Times New Roman" pitchFamily="18" charset="0"/>
              </a:rPr>
              <a:t> (June 5, 2008), relies on internal and external support of the geologic profession/regulatory agency most impacted by the profession of geology</a:t>
            </a:r>
          </a:p>
          <a:p>
            <a:pPr lvl="0">
              <a:buClr>
                <a:schemeClr val="tx1"/>
              </a:buClr>
              <a:buNone/>
            </a:pPr>
            <a:endParaRPr lang="en-US" sz="800" dirty="0" smtClean="0">
              <a:latin typeface="Times New Roman" pitchFamily="18" charset="0"/>
              <a:cs typeface="Times New Roman" pitchFamily="18" charset="0"/>
            </a:endParaRPr>
          </a:p>
          <a:p>
            <a:pPr>
              <a:buClr>
                <a:schemeClr val="tx1"/>
              </a:buClr>
            </a:pPr>
            <a:r>
              <a:rPr lang="en-US" sz="1800" b="1" dirty="0" smtClean="0">
                <a:solidFill>
                  <a:srgbClr val="FFFF00"/>
                </a:solidFill>
                <a:latin typeface="Times New Roman" pitchFamily="18" charset="0"/>
                <a:cs typeface="Times New Roman" pitchFamily="18" charset="0"/>
              </a:rPr>
              <a:t>NYSED </a:t>
            </a:r>
            <a:r>
              <a:rPr lang="en-US" sz="1800" dirty="0" smtClean="0">
                <a:latin typeface="Times New Roman" pitchFamily="18" charset="0"/>
                <a:cs typeface="Times New Roman" pitchFamily="18" charset="0"/>
              </a:rPr>
              <a:t>(March 17, 2008), </a:t>
            </a:r>
            <a:r>
              <a:rPr lang="en-US" sz="1800" dirty="0" smtClean="0">
                <a:solidFill>
                  <a:srgbClr val="FFFF00"/>
                </a:solidFill>
                <a:latin typeface="Times New Roman" pitchFamily="18" charset="0"/>
                <a:cs typeface="Times New Roman" pitchFamily="18" charset="0"/>
              </a:rPr>
              <a:t>supports</a:t>
            </a:r>
            <a:r>
              <a:rPr lang="en-US" sz="1800" dirty="0" smtClean="0">
                <a:latin typeface="Times New Roman" pitchFamily="18" charset="0"/>
                <a:cs typeface="Times New Roman" pitchFamily="18" charset="0"/>
              </a:rPr>
              <a:t> </a:t>
            </a:r>
            <a:r>
              <a:rPr lang="en-US" sz="1800" dirty="0" smtClean="0">
                <a:solidFill>
                  <a:srgbClr val="FFFF00"/>
                </a:solidFill>
                <a:latin typeface="Times New Roman" pitchFamily="18" charset="0"/>
                <a:cs typeface="Times New Roman" pitchFamily="18" charset="0"/>
              </a:rPr>
              <a:t>regulating licensed professionals</a:t>
            </a:r>
          </a:p>
          <a:p>
            <a:pPr>
              <a:buClr>
                <a:schemeClr val="tx1"/>
              </a:buClr>
              <a:buNone/>
            </a:pPr>
            <a:endParaRPr lang="en-US" sz="900" dirty="0" smtClean="0">
              <a:solidFill>
                <a:srgbClr val="FFFF00"/>
              </a:solidFill>
              <a:latin typeface="Times New Roman" pitchFamily="18" charset="0"/>
              <a:cs typeface="Times New Roman" pitchFamily="18" charset="0"/>
            </a:endParaRPr>
          </a:p>
          <a:p>
            <a:pPr>
              <a:buClr>
                <a:schemeClr val="tx1"/>
              </a:buClr>
            </a:pPr>
            <a:r>
              <a:rPr lang="en-US" sz="1800" dirty="0" smtClean="0">
                <a:latin typeface="Times New Roman" pitchFamily="18" charset="0"/>
                <a:cs typeface="Times New Roman" pitchFamily="18" charset="0"/>
              </a:rPr>
              <a:t>The Business Council of NY </a:t>
            </a:r>
          </a:p>
          <a:p>
            <a:pPr>
              <a:buNone/>
            </a:pPr>
            <a:endParaRPr lang="en-US" dirty="0"/>
          </a:p>
        </p:txBody>
      </p:sp>
      <p:sp>
        <p:nvSpPr>
          <p:cNvPr id="4" name="Slide Number Placeholder 3"/>
          <p:cNvSpPr>
            <a:spLocks noGrp="1"/>
          </p:cNvSpPr>
          <p:nvPr>
            <p:ph type="sldNum" sz="quarter" idx="12"/>
          </p:nvPr>
        </p:nvSpPr>
        <p:spPr/>
        <p:txBody>
          <a:bodyPr/>
          <a:lstStyle/>
          <a:p>
            <a:fld id="{64C5D113-A745-468B-B1D5-BF1371D350CD}" type="slidenum">
              <a:rPr lang="en-US" sz="1600" smtClean="0">
                <a:solidFill>
                  <a:schemeClr val="bg1"/>
                </a:solidFill>
                <a:latin typeface="Times New Roman" pitchFamily="18" charset="0"/>
                <a:cs typeface="Times New Roman" pitchFamily="18" charset="0"/>
              </a:rPr>
              <a:pPr/>
              <a:t>8</a:t>
            </a:fld>
            <a:endParaRPr lang="en-US" sz="1600"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nchor="t">
            <a:normAutofit/>
          </a:bodyPr>
          <a:lstStyle/>
          <a:p>
            <a:pPr algn="ctr"/>
            <a:r>
              <a:rPr lang="en-US" sz="3600" dirty="0" smtClean="0">
                <a:solidFill>
                  <a:schemeClr val="tx1"/>
                </a:solidFill>
                <a:latin typeface="Times New Roman" pitchFamily="18" charset="0"/>
                <a:cs typeface="Times New Roman" pitchFamily="18" charset="0"/>
              </a:rPr>
              <a:t>How Does a Bill Become a Law?</a:t>
            </a:r>
            <a:endParaRPr lang="en-US" sz="3600" dirty="0">
              <a:solidFill>
                <a:schemeClr val="tx1"/>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371600"/>
            <a:ext cx="8229600" cy="5029200"/>
          </a:xfrm>
        </p:spPr>
        <p:txBody>
          <a:bodyPr>
            <a:noAutofit/>
          </a:bodyPr>
          <a:lstStyle/>
          <a:p>
            <a:pPr lvl="8">
              <a:spcBef>
                <a:spcPts val="0"/>
              </a:spcBef>
              <a:buClrTx/>
              <a:buFont typeface="Wingdings" pitchFamily="2" charset="2"/>
              <a:buChar char="v"/>
            </a:pPr>
            <a:r>
              <a:rPr lang="en-US" sz="1800" b="1" dirty="0" smtClean="0">
                <a:latin typeface="Times New Roman" pitchFamily="18" charset="0"/>
                <a:cs typeface="Times New Roman" pitchFamily="18" charset="0"/>
              </a:rPr>
              <a:t>SPONSORS </a:t>
            </a:r>
            <a:r>
              <a:rPr lang="en-US" sz="1800" dirty="0" smtClean="0">
                <a:latin typeface="Times New Roman" pitchFamily="18" charset="0"/>
                <a:cs typeface="Times New Roman" pitchFamily="18" charset="0"/>
              </a:rPr>
              <a:t>(1 in Senate and 1 </a:t>
            </a:r>
            <a:r>
              <a:rPr lang="en-US" sz="1800" smtClean="0">
                <a:latin typeface="Times New Roman" pitchFamily="18" charset="0"/>
                <a:cs typeface="Times New Roman" pitchFamily="18" charset="0"/>
              </a:rPr>
              <a:t>in </a:t>
            </a:r>
            <a:r>
              <a:rPr lang="en-US" sz="1800" smtClean="0">
                <a:latin typeface="Times New Roman" pitchFamily="18" charset="0"/>
                <a:cs typeface="Times New Roman" pitchFamily="18" charset="0"/>
              </a:rPr>
              <a:t>Assembly write </a:t>
            </a:r>
            <a:r>
              <a:rPr lang="en-US" sz="1800" smtClean="0">
                <a:latin typeface="Times New Roman" pitchFamily="18" charset="0"/>
                <a:cs typeface="Times New Roman" pitchFamily="18" charset="0"/>
              </a:rPr>
              <a:t>the </a:t>
            </a:r>
            <a:r>
              <a:rPr lang="en-US" sz="1800" smtClean="0">
                <a:latin typeface="Times New Roman" pitchFamily="18" charset="0"/>
                <a:cs typeface="Times New Roman" pitchFamily="18" charset="0"/>
              </a:rPr>
              <a:t>Bill)</a:t>
            </a:r>
            <a:endParaRPr lang="en-US" sz="1800" dirty="0" smtClean="0">
              <a:latin typeface="Times New Roman" pitchFamily="18" charset="0"/>
              <a:cs typeface="Times New Roman" pitchFamily="18" charset="0"/>
            </a:endParaRPr>
          </a:p>
          <a:p>
            <a:pPr lvl="5">
              <a:spcBef>
                <a:spcPts val="0"/>
              </a:spcBef>
              <a:buClrTx/>
              <a:buNone/>
            </a:pPr>
            <a:endParaRPr lang="en-US" dirty="0" smtClean="0">
              <a:latin typeface="Times New Roman" pitchFamily="18" charset="0"/>
              <a:cs typeface="Times New Roman" pitchFamily="18" charset="0"/>
            </a:endParaRPr>
          </a:p>
          <a:p>
            <a:pPr lvl="8">
              <a:spcBef>
                <a:spcPts val="0"/>
              </a:spcBef>
              <a:buClrTx/>
              <a:buFont typeface="Wingdings" pitchFamily="2" charset="2"/>
              <a:buChar char="v"/>
            </a:pPr>
            <a:r>
              <a:rPr lang="en-US" sz="1800" b="1" dirty="0" smtClean="0">
                <a:latin typeface="Times New Roman" pitchFamily="18" charset="0"/>
                <a:cs typeface="Times New Roman" pitchFamily="18" charset="0"/>
              </a:rPr>
              <a:t>NYS SENATE</a:t>
            </a:r>
          </a:p>
          <a:p>
            <a:pPr lvl="8">
              <a:spcBef>
                <a:spcPts val="0"/>
              </a:spcBef>
              <a:buClrTx/>
              <a:buNone/>
            </a:pPr>
            <a:endParaRPr lang="en-US" sz="400" b="1" dirty="0" smtClean="0">
              <a:latin typeface="Times New Roman" pitchFamily="18" charset="0"/>
              <a:cs typeface="Times New Roman" pitchFamily="18" charset="0"/>
            </a:endParaRPr>
          </a:p>
          <a:p>
            <a:pPr lvl="5">
              <a:spcBef>
                <a:spcPts val="0"/>
              </a:spcBef>
              <a:buClrTx/>
              <a:buNone/>
            </a:pPr>
            <a:r>
              <a:rPr lang="en-US" dirty="0" smtClean="0">
                <a:latin typeface="Times New Roman" pitchFamily="18" charset="0"/>
                <a:cs typeface="Times New Roman" pitchFamily="18" charset="0"/>
              </a:rPr>
              <a:t>       	 - referred to Higher Education Committee</a:t>
            </a:r>
          </a:p>
          <a:p>
            <a:pPr lvl="5">
              <a:spcBef>
                <a:spcPts val="0"/>
              </a:spcBef>
              <a:buClrTx/>
              <a:buNone/>
            </a:pPr>
            <a:r>
              <a:rPr lang="en-US" dirty="0" smtClean="0">
                <a:latin typeface="Times New Roman" pitchFamily="18" charset="0"/>
                <a:cs typeface="Times New Roman" pitchFamily="18" charset="0"/>
              </a:rPr>
              <a:t>		  	 - referred to Finance Committee (3 readings)</a:t>
            </a:r>
          </a:p>
          <a:p>
            <a:pPr lvl="5">
              <a:spcBef>
                <a:spcPts val="0"/>
              </a:spcBef>
              <a:buClrTx/>
              <a:buNone/>
            </a:pPr>
            <a:r>
              <a:rPr lang="en-US" dirty="0" smtClean="0">
                <a:latin typeface="Times New Roman" pitchFamily="18" charset="0"/>
                <a:cs typeface="Times New Roman" pitchFamily="18" charset="0"/>
              </a:rPr>
              <a:t>		  	 - delivered to NYS Assembly</a:t>
            </a:r>
          </a:p>
          <a:p>
            <a:pPr lvl="5">
              <a:spcBef>
                <a:spcPts val="0"/>
              </a:spcBef>
              <a:buClrTx/>
              <a:buNone/>
            </a:pPr>
            <a:endParaRPr lang="en-US" dirty="0" smtClean="0">
              <a:latin typeface="Times New Roman" pitchFamily="18" charset="0"/>
              <a:cs typeface="Times New Roman" pitchFamily="18" charset="0"/>
            </a:endParaRPr>
          </a:p>
          <a:p>
            <a:pPr lvl="8">
              <a:spcBef>
                <a:spcPts val="0"/>
              </a:spcBef>
              <a:buClrTx/>
              <a:buFont typeface="Wingdings" pitchFamily="2" charset="2"/>
              <a:buChar char="v"/>
            </a:pPr>
            <a:r>
              <a:rPr lang="en-US" sz="1800" b="1" dirty="0" smtClean="0">
                <a:latin typeface="Times New Roman" pitchFamily="18" charset="0"/>
                <a:cs typeface="Times New Roman" pitchFamily="18" charset="0"/>
              </a:rPr>
              <a:t>NYS ASSEMBLY</a:t>
            </a:r>
          </a:p>
          <a:p>
            <a:pPr lvl="8">
              <a:spcBef>
                <a:spcPts val="0"/>
              </a:spcBef>
              <a:buClrTx/>
              <a:buNone/>
            </a:pPr>
            <a:endParaRPr lang="en-US" sz="400" b="1" dirty="0" smtClean="0">
              <a:latin typeface="Times New Roman" pitchFamily="18" charset="0"/>
              <a:cs typeface="Times New Roman" pitchFamily="18" charset="0"/>
            </a:endParaRPr>
          </a:p>
          <a:p>
            <a:pPr lvl="5">
              <a:spcBef>
                <a:spcPts val="0"/>
              </a:spcBef>
              <a:buClrTx/>
              <a:buNone/>
            </a:pPr>
            <a:r>
              <a:rPr lang="en-US" dirty="0" smtClean="0">
                <a:latin typeface="Times New Roman" pitchFamily="18" charset="0"/>
                <a:cs typeface="Times New Roman" pitchFamily="18" charset="0"/>
              </a:rPr>
              <a:t>       	 - referred to Higher Education Committee </a:t>
            </a:r>
          </a:p>
          <a:p>
            <a:pPr lvl="5">
              <a:spcBef>
                <a:spcPts val="0"/>
              </a:spcBef>
              <a:buClrTx/>
              <a:buNone/>
            </a:pPr>
            <a:r>
              <a:rPr lang="en-US" dirty="0" smtClean="0">
                <a:latin typeface="Times New Roman" pitchFamily="18" charset="0"/>
                <a:cs typeface="Times New Roman" pitchFamily="18" charset="0"/>
              </a:rPr>
              <a:t>                      - referred to Codes</a:t>
            </a:r>
          </a:p>
          <a:p>
            <a:pPr lvl="5">
              <a:spcBef>
                <a:spcPts val="0"/>
              </a:spcBef>
              <a:buClrTx/>
              <a:buNone/>
            </a:pPr>
            <a:r>
              <a:rPr lang="en-US" dirty="0" smtClean="0">
                <a:latin typeface="Times New Roman" pitchFamily="18" charset="0"/>
                <a:cs typeface="Times New Roman" pitchFamily="18" charset="0"/>
              </a:rPr>
              <a:t>		  	 - referred to Ways and Means Committee</a:t>
            </a:r>
          </a:p>
          <a:p>
            <a:pPr lvl="5">
              <a:spcBef>
                <a:spcPts val="0"/>
              </a:spcBef>
              <a:buClrTx/>
              <a:buNone/>
            </a:pPr>
            <a:r>
              <a:rPr lang="en-US" dirty="0" smtClean="0">
                <a:latin typeface="Times New Roman" pitchFamily="18" charset="0"/>
                <a:cs typeface="Times New Roman" pitchFamily="18" charset="0"/>
              </a:rPr>
              <a:t>			 - sent To Rules Committee </a:t>
            </a:r>
          </a:p>
          <a:p>
            <a:pPr lvl="5">
              <a:spcBef>
                <a:spcPts val="0"/>
              </a:spcBef>
              <a:buClrTx/>
              <a:buNone/>
            </a:pPr>
            <a:r>
              <a:rPr lang="en-US" dirty="0" smtClean="0">
                <a:latin typeface="Times New Roman" pitchFamily="18" charset="0"/>
                <a:cs typeface="Times New Roman" pitchFamily="18" charset="0"/>
              </a:rPr>
              <a:t>		  	 - delivered to Assembly Floor </a:t>
            </a:r>
          </a:p>
          <a:p>
            <a:pPr lvl="5">
              <a:spcBef>
                <a:spcPts val="0"/>
              </a:spcBef>
              <a:buClrTx/>
              <a:buNone/>
            </a:pPr>
            <a:r>
              <a:rPr lang="en-US" dirty="0" smtClean="0">
                <a:latin typeface="Times New Roman" pitchFamily="18" charset="0"/>
                <a:cs typeface="Times New Roman" pitchFamily="18" charset="0"/>
              </a:rPr>
              <a:t>		  	 - If Floor Vote passes, delivered to Governor </a:t>
            </a:r>
          </a:p>
          <a:p>
            <a:pPr lvl="5">
              <a:spcBef>
                <a:spcPts val="0"/>
              </a:spcBef>
              <a:buClrTx/>
              <a:buNone/>
            </a:pPr>
            <a:endParaRPr lang="en-US" dirty="0" smtClean="0">
              <a:latin typeface="Times New Roman" pitchFamily="18" charset="0"/>
              <a:cs typeface="Times New Roman" pitchFamily="18" charset="0"/>
            </a:endParaRPr>
          </a:p>
          <a:p>
            <a:pPr lvl="8">
              <a:spcBef>
                <a:spcPts val="0"/>
              </a:spcBef>
              <a:buClrTx/>
              <a:buFont typeface="Wingdings" pitchFamily="2" charset="2"/>
              <a:buChar char="v"/>
            </a:pPr>
            <a:r>
              <a:rPr lang="en-US" sz="1800" b="1" dirty="0" smtClean="0">
                <a:latin typeface="Times New Roman" pitchFamily="18" charset="0"/>
                <a:cs typeface="Times New Roman" pitchFamily="18" charset="0"/>
              </a:rPr>
              <a:t>NYS GOVERNOR</a:t>
            </a:r>
          </a:p>
          <a:p>
            <a:pPr lvl="8">
              <a:spcBef>
                <a:spcPts val="0"/>
              </a:spcBef>
              <a:buClrTx/>
              <a:buNone/>
            </a:pPr>
            <a:endParaRPr lang="en-US" sz="400" b="1" dirty="0" smtClean="0">
              <a:latin typeface="Times New Roman" pitchFamily="18" charset="0"/>
              <a:cs typeface="Times New Roman" pitchFamily="18" charset="0"/>
            </a:endParaRPr>
          </a:p>
          <a:p>
            <a:pPr lvl="8">
              <a:spcBef>
                <a:spcPts val="0"/>
              </a:spcBef>
              <a:buClrTx/>
              <a:buNone/>
            </a:pPr>
            <a:endParaRPr lang="en-US" sz="400" b="1" dirty="0" smtClean="0">
              <a:latin typeface="Times New Roman" pitchFamily="18" charset="0"/>
              <a:cs typeface="Times New Roman" pitchFamily="18" charset="0"/>
            </a:endParaRPr>
          </a:p>
          <a:p>
            <a:pPr lvl="8">
              <a:buClrTx/>
              <a:buNone/>
            </a:pPr>
            <a:r>
              <a:rPr lang="en-US" sz="1800" dirty="0" smtClean="0">
                <a:latin typeface="Times New Roman" pitchFamily="18" charset="0"/>
                <a:cs typeface="Times New Roman" pitchFamily="18" charset="0"/>
              </a:rPr>
              <a:t>		- 10-day Period (Sign or Veto)</a:t>
            </a:r>
            <a:endParaRPr lang="en-US" sz="1800" b="1" dirty="0" smtClean="0">
              <a:latin typeface="Times New Roman" pitchFamily="18" charset="0"/>
              <a:cs typeface="Times New Roman" pitchFamily="18" charset="0"/>
            </a:endParaRPr>
          </a:p>
          <a:p>
            <a:pPr lvl="5">
              <a:buClrTx/>
              <a:buNone/>
            </a:pPr>
            <a:endParaRPr lang="en-US" dirty="0" smtClean="0">
              <a:latin typeface="Times New Roman" pitchFamily="18" charset="0"/>
              <a:cs typeface="Times New Roman" pitchFamily="18" charset="0"/>
            </a:endParaRPr>
          </a:p>
          <a:p>
            <a:pPr lvl="5">
              <a:buClrTx/>
              <a:buNone/>
            </a:pPr>
            <a:r>
              <a:rPr lang="en-US" b="1" dirty="0" smtClean="0">
                <a:latin typeface="Times New Roman" pitchFamily="18" charset="0"/>
                <a:cs typeface="Times New Roman" pitchFamily="18" charset="0"/>
              </a:rPr>
              <a:t>			</a:t>
            </a:r>
            <a:endParaRPr lang="en-US" sz="1400" dirty="0" smtClean="0">
              <a:latin typeface="Times New Roman" pitchFamily="18" charset="0"/>
              <a:cs typeface="Times New Roman" pitchFamily="18" charset="0"/>
            </a:endParaRPr>
          </a:p>
        </p:txBody>
      </p:sp>
      <p:pic>
        <p:nvPicPr>
          <p:cNvPr id="4" name="Picture 3" descr="http://juicejusticeandcorgis.com/wp-content/uploads/2013/08/dreaming-of-being-a-law.jpg"/>
          <p:cNvPicPr/>
          <p:nvPr/>
        </p:nvPicPr>
        <p:blipFill>
          <a:blip r:embed="rId3" cstate="print"/>
          <a:srcRect/>
          <a:stretch>
            <a:fillRect/>
          </a:stretch>
        </p:blipFill>
        <p:spPr bwMode="auto">
          <a:xfrm>
            <a:off x="685800" y="2514600"/>
            <a:ext cx="2095500" cy="2962275"/>
          </a:xfrm>
          <a:prstGeom prst="rect">
            <a:avLst/>
          </a:prstGeom>
          <a:noFill/>
          <a:ln w="9525">
            <a:noFill/>
            <a:miter lim="800000"/>
            <a:headEnd/>
            <a:tailEnd/>
          </a:ln>
        </p:spPr>
      </p:pic>
      <p:sp>
        <p:nvSpPr>
          <p:cNvPr id="5" name="Slide Number Placeholder 4"/>
          <p:cNvSpPr>
            <a:spLocks noGrp="1"/>
          </p:cNvSpPr>
          <p:nvPr>
            <p:ph type="sldNum" sz="quarter" idx="12"/>
          </p:nvPr>
        </p:nvSpPr>
        <p:spPr/>
        <p:txBody>
          <a:bodyPr/>
          <a:lstStyle/>
          <a:p>
            <a:fld id="{64C5D113-A745-468B-B1D5-BF1371D350CD}" type="slidenum">
              <a:rPr lang="en-US" sz="1600" smtClean="0">
                <a:solidFill>
                  <a:schemeClr val="bg1"/>
                </a:solidFill>
                <a:latin typeface="Times New Roman" pitchFamily="18" charset="0"/>
                <a:cs typeface="Times New Roman" pitchFamily="18" charset="0"/>
              </a:rPr>
              <a:pPr/>
              <a:t>9</a:t>
            </a:fld>
            <a:endParaRPr lang="en-US" sz="1600"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4136</TotalTime>
  <Words>1581</Words>
  <Application>Microsoft Office PowerPoint</Application>
  <PresentationFormat>On-screen Show (4:3)</PresentationFormat>
  <Paragraphs>220</Paragraphs>
  <Slides>17</Slides>
  <Notes>1</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Flow</vt:lpstr>
      <vt:lpstr>History of the Licensure of Geologists - Where We’ve Been   The Geological Society of America Northeastern Section - 51st Annual Meeting  (21 - 23 March 2016) </vt:lpstr>
      <vt:lpstr>Presentation Overview</vt:lpstr>
      <vt:lpstr>Why We Need Licensing?</vt:lpstr>
      <vt:lpstr>Alternatives to Licensure</vt:lpstr>
      <vt:lpstr>Myths Resulting from Passage of the Licensure Bill</vt:lpstr>
      <vt:lpstr>NYS Policies / Regulations that Require Geologic Expertise </vt:lpstr>
      <vt:lpstr>Federal Regulations that Require Geologic Expertise</vt:lpstr>
      <vt:lpstr>Support for Licensure</vt:lpstr>
      <vt:lpstr>How Does a Bill Become a Law?</vt:lpstr>
      <vt:lpstr>The Road from Licensure Bill to Law Effort </vt:lpstr>
      <vt:lpstr>The Road from Licensure Bill to Law Effort</vt:lpstr>
      <vt:lpstr>The Road from Licensure Bill to Law Effort</vt:lpstr>
      <vt:lpstr>The Road from Licensure Bill to Law Effort</vt:lpstr>
      <vt:lpstr>The Road from Licensure Bill to Law Effort</vt:lpstr>
      <vt:lpstr>The Road from Licensure Bill to Law Effort</vt:lpstr>
      <vt:lpstr>Law</vt:lpstr>
      <vt:lpstr>Thank You for Attending  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Licensing Geologists in New York State What it Means to You and Your Organization</dc:title>
  <dc:creator>Mark Williams</dc:creator>
  <cp:lastModifiedBy>Mark Williams</cp:lastModifiedBy>
  <cp:revision>210</cp:revision>
  <dcterms:created xsi:type="dcterms:W3CDTF">2014-10-08T15:57:01Z</dcterms:created>
  <dcterms:modified xsi:type="dcterms:W3CDTF">2016-03-23T18:15:42Z</dcterms:modified>
</cp:coreProperties>
</file>