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4805600" cy="36576000"/>
  <p:notesSz cx="6858000" cy="9144000"/>
  <p:defaultText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C3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698" autoAdjust="0"/>
    <p:restoredTop sz="98983" autoAdjust="0"/>
  </p:normalViewPr>
  <p:slideViewPr>
    <p:cSldViewPr snapToGrid="0" snapToObjects="1">
      <p:cViewPr>
        <p:scale>
          <a:sx n="32" d="100"/>
          <a:sy n="32" d="100"/>
        </p:scale>
        <p:origin x="-80" y="1336"/>
      </p:cViewPr>
      <p:guideLst>
        <p:guide orient="horz" pos="11520"/>
        <p:guide pos="1411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60420" y="11362270"/>
            <a:ext cx="3808476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6720840" y="20726400"/>
            <a:ext cx="31363920" cy="934720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04D4A-E7FD-9847-9497-89A6AD50B6A2}" type="datetimeFigureOut">
              <a:rPr lang="en-US" smtClean="0"/>
              <a:pPr/>
              <a:t>3/26/16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6A5E1-B31D-174E-B024-034A3322E27C}" type="slidenum">
              <a:rPr lang="en-US" smtClean="0"/>
              <a:pPr/>
              <a:t>‹#›</a:t>
            </a:fld>
            <a:endParaRPr lang="en-US"/>
          </a:p>
        </p:txBody>
      </p:sp>
    </p:spTree>
    <p:extLst>
      <p:ext uri="{BB962C8B-B14F-4D97-AF65-F5344CB8AC3E}">
        <p14:creationId xmlns:p14="http://schemas.microsoft.com/office/powerpoint/2010/main" val="139815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04D4A-E7FD-9847-9497-89A6AD50B6A2}" type="datetimeFigureOut">
              <a:rPr lang="en-US" smtClean="0"/>
              <a:pPr/>
              <a:t>3/26/16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6A5E1-B31D-174E-B024-034A3322E27C}" type="slidenum">
              <a:rPr lang="en-US" smtClean="0"/>
              <a:pPr/>
              <a:t>‹#›</a:t>
            </a:fld>
            <a:endParaRPr lang="en-US"/>
          </a:p>
        </p:txBody>
      </p:sp>
    </p:spTree>
    <p:extLst>
      <p:ext uri="{BB962C8B-B14F-4D97-AF65-F5344CB8AC3E}">
        <p14:creationId xmlns:p14="http://schemas.microsoft.com/office/powerpoint/2010/main" val="345188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1913848" y="7814740"/>
            <a:ext cx="56450391"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47129" y="7814740"/>
            <a:ext cx="168619961"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04D4A-E7FD-9847-9497-89A6AD50B6A2}" type="datetimeFigureOut">
              <a:rPr lang="en-US" smtClean="0"/>
              <a:pPr/>
              <a:t>3/26/16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6A5E1-B31D-174E-B024-034A3322E27C}" type="slidenum">
              <a:rPr lang="en-US" smtClean="0"/>
              <a:pPr/>
              <a:t>‹#›</a:t>
            </a:fld>
            <a:endParaRPr lang="en-US"/>
          </a:p>
        </p:txBody>
      </p:sp>
    </p:spTree>
    <p:extLst>
      <p:ext uri="{BB962C8B-B14F-4D97-AF65-F5344CB8AC3E}">
        <p14:creationId xmlns:p14="http://schemas.microsoft.com/office/powerpoint/2010/main" val="36448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04D4A-E7FD-9847-9497-89A6AD50B6A2}" type="datetimeFigureOut">
              <a:rPr lang="en-US" smtClean="0"/>
              <a:pPr/>
              <a:t>3/26/16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6A5E1-B31D-174E-B024-034A3322E27C}" type="slidenum">
              <a:rPr lang="en-US" smtClean="0"/>
              <a:pPr/>
              <a:t>‹#›</a:t>
            </a:fld>
            <a:endParaRPr lang="en-US"/>
          </a:p>
        </p:txBody>
      </p:sp>
    </p:spTree>
    <p:extLst>
      <p:ext uri="{BB962C8B-B14F-4D97-AF65-F5344CB8AC3E}">
        <p14:creationId xmlns:p14="http://schemas.microsoft.com/office/powerpoint/2010/main" val="143113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39334" y="23503469"/>
            <a:ext cx="38084760" cy="726440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539334" y="15502473"/>
            <a:ext cx="38084760" cy="80009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04D4A-E7FD-9847-9497-89A6AD50B6A2}" type="datetimeFigureOut">
              <a:rPr lang="en-US" smtClean="0"/>
              <a:pPr/>
              <a:t>3/26/16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6A5E1-B31D-174E-B024-034A3322E27C}" type="slidenum">
              <a:rPr lang="en-US" smtClean="0"/>
              <a:pPr/>
              <a:t>‹#›</a:t>
            </a:fld>
            <a:endParaRPr lang="en-US"/>
          </a:p>
        </p:txBody>
      </p:sp>
    </p:spTree>
    <p:extLst>
      <p:ext uri="{BB962C8B-B14F-4D97-AF65-F5344CB8AC3E}">
        <p14:creationId xmlns:p14="http://schemas.microsoft.com/office/powerpoint/2010/main" val="3821629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7127" y="45516801"/>
            <a:ext cx="112535174" cy="128735669"/>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5829063" y="45516801"/>
            <a:ext cx="112535179" cy="128735669"/>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04D4A-E7FD-9847-9497-89A6AD50B6A2}" type="datetimeFigureOut">
              <a:rPr lang="en-US" smtClean="0"/>
              <a:pPr/>
              <a:t>3/26/16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6A5E1-B31D-174E-B024-034A3322E27C}" type="slidenum">
              <a:rPr lang="en-US" smtClean="0"/>
              <a:pPr/>
              <a:t>‹#›</a:t>
            </a:fld>
            <a:endParaRPr lang="en-US"/>
          </a:p>
        </p:txBody>
      </p:sp>
    </p:spTree>
    <p:extLst>
      <p:ext uri="{BB962C8B-B14F-4D97-AF65-F5344CB8AC3E}">
        <p14:creationId xmlns:p14="http://schemas.microsoft.com/office/powerpoint/2010/main" val="2856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40280" y="1464736"/>
            <a:ext cx="4032504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40281" y="8187269"/>
            <a:ext cx="19796921" cy="3412064"/>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240281" y="11599333"/>
            <a:ext cx="19796921" cy="21073536"/>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760625" y="8187269"/>
            <a:ext cx="19804698" cy="3412064"/>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2760625" y="11599333"/>
            <a:ext cx="19804698" cy="21073536"/>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04D4A-E7FD-9847-9497-89A6AD50B6A2}" type="datetimeFigureOut">
              <a:rPr lang="en-US" smtClean="0"/>
              <a:pPr/>
              <a:t>3/26/16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6A5E1-B31D-174E-B024-034A3322E27C}" type="slidenum">
              <a:rPr lang="en-US" smtClean="0"/>
              <a:pPr/>
              <a:t>‹#›</a:t>
            </a:fld>
            <a:endParaRPr lang="en-US"/>
          </a:p>
        </p:txBody>
      </p:sp>
    </p:spTree>
    <p:extLst>
      <p:ext uri="{BB962C8B-B14F-4D97-AF65-F5344CB8AC3E}">
        <p14:creationId xmlns:p14="http://schemas.microsoft.com/office/powerpoint/2010/main" val="257299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004D4A-E7FD-9847-9497-89A6AD50B6A2}" type="datetimeFigureOut">
              <a:rPr lang="en-US" smtClean="0"/>
              <a:pPr/>
              <a:t>3/26/16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6A5E1-B31D-174E-B024-034A3322E27C}" type="slidenum">
              <a:rPr lang="en-US" smtClean="0"/>
              <a:pPr/>
              <a:t>‹#›</a:t>
            </a:fld>
            <a:endParaRPr lang="en-US"/>
          </a:p>
        </p:txBody>
      </p:sp>
    </p:spTree>
    <p:extLst>
      <p:ext uri="{BB962C8B-B14F-4D97-AF65-F5344CB8AC3E}">
        <p14:creationId xmlns:p14="http://schemas.microsoft.com/office/powerpoint/2010/main" val="363382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4D4A-E7FD-9847-9497-89A6AD50B6A2}" type="datetimeFigureOut">
              <a:rPr lang="en-US" smtClean="0"/>
              <a:pPr/>
              <a:t>3/26/16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6A5E1-B31D-174E-B024-034A3322E27C}" type="slidenum">
              <a:rPr lang="en-US" smtClean="0"/>
              <a:pPr/>
              <a:t>‹#›</a:t>
            </a:fld>
            <a:endParaRPr lang="en-US"/>
          </a:p>
        </p:txBody>
      </p:sp>
    </p:spTree>
    <p:extLst>
      <p:ext uri="{BB962C8B-B14F-4D97-AF65-F5344CB8AC3E}">
        <p14:creationId xmlns:p14="http://schemas.microsoft.com/office/powerpoint/2010/main" val="340373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283" y="1456267"/>
            <a:ext cx="14740734" cy="619760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7517745" y="1456270"/>
            <a:ext cx="25047575" cy="3121660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40283" y="7653870"/>
            <a:ext cx="14740734" cy="250190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04D4A-E7FD-9847-9497-89A6AD50B6A2}" type="datetimeFigureOut">
              <a:rPr lang="en-US" smtClean="0"/>
              <a:pPr/>
              <a:t>3/26/16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6A5E1-B31D-174E-B024-034A3322E27C}" type="slidenum">
              <a:rPr lang="en-US" smtClean="0"/>
              <a:pPr/>
              <a:t>‹#›</a:t>
            </a:fld>
            <a:endParaRPr lang="en-US"/>
          </a:p>
        </p:txBody>
      </p:sp>
    </p:spTree>
    <p:extLst>
      <p:ext uri="{BB962C8B-B14F-4D97-AF65-F5344CB8AC3E}">
        <p14:creationId xmlns:p14="http://schemas.microsoft.com/office/powerpoint/2010/main" val="222472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82211" y="25603201"/>
            <a:ext cx="26883360" cy="302260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8782211" y="3268133"/>
            <a:ext cx="26883360" cy="2194560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8782211" y="28625804"/>
            <a:ext cx="26883360" cy="429259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04D4A-E7FD-9847-9497-89A6AD50B6A2}" type="datetimeFigureOut">
              <a:rPr lang="en-US" smtClean="0"/>
              <a:pPr/>
              <a:t>3/26/16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6A5E1-B31D-174E-B024-034A3322E27C}" type="slidenum">
              <a:rPr lang="en-US" smtClean="0"/>
              <a:pPr/>
              <a:t>‹#›</a:t>
            </a:fld>
            <a:endParaRPr lang="en-US"/>
          </a:p>
        </p:txBody>
      </p:sp>
    </p:spTree>
    <p:extLst>
      <p:ext uri="{BB962C8B-B14F-4D97-AF65-F5344CB8AC3E}">
        <p14:creationId xmlns:p14="http://schemas.microsoft.com/office/powerpoint/2010/main" val="7599278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40280" y="1464736"/>
            <a:ext cx="40325040" cy="60960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40280" y="8534404"/>
            <a:ext cx="40325040" cy="24138469"/>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40280" y="33900537"/>
            <a:ext cx="10454640" cy="1947333"/>
          </a:xfrm>
          <a:prstGeom prst="rect">
            <a:avLst/>
          </a:prstGeom>
        </p:spPr>
        <p:txBody>
          <a:bodyPr vert="horz" lIns="501612" tIns="250806" rIns="501612" bIns="250806" rtlCol="0" anchor="ctr"/>
          <a:lstStyle>
            <a:lvl1pPr algn="l">
              <a:defRPr sz="6600">
                <a:solidFill>
                  <a:schemeClr val="tx1">
                    <a:tint val="75000"/>
                  </a:schemeClr>
                </a:solidFill>
              </a:defRPr>
            </a:lvl1pPr>
          </a:lstStyle>
          <a:p>
            <a:fld id="{D3004D4A-E7FD-9847-9497-89A6AD50B6A2}" type="datetimeFigureOut">
              <a:rPr lang="en-US" smtClean="0"/>
              <a:pPr/>
              <a:t>3/26/16</a:t>
            </a:fld>
            <a:endParaRPr lang="en-US"/>
          </a:p>
        </p:txBody>
      </p:sp>
      <p:sp>
        <p:nvSpPr>
          <p:cNvPr id="5" name="Footer Placeholder 4"/>
          <p:cNvSpPr>
            <a:spLocks noGrp="1"/>
          </p:cNvSpPr>
          <p:nvPr>
            <p:ph type="ftr" sz="quarter" idx="3"/>
          </p:nvPr>
        </p:nvSpPr>
        <p:spPr>
          <a:xfrm>
            <a:off x="15308580" y="33900537"/>
            <a:ext cx="14188440" cy="1947333"/>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110680" y="33900537"/>
            <a:ext cx="10454640" cy="1947333"/>
          </a:xfrm>
          <a:prstGeom prst="rect">
            <a:avLst/>
          </a:prstGeom>
        </p:spPr>
        <p:txBody>
          <a:bodyPr vert="horz" lIns="501612" tIns="250806" rIns="501612" bIns="250806" rtlCol="0" anchor="ctr"/>
          <a:lstStyle>
            <a:lvl1pPr algn="r">
              <a:defRPr sz="6600">
                <a:solidFill>
                  <a:schemeClr val="tx1">
                    <a:tint val="75000"/>
                  </a:schemeClr>
                </a:solidFill>
              </a:defRPr>
            </a:lvl1pPr>
          </a:lstStyle>
          <a:p>
            <a:fld id="{3D26A5E1-B31D-174E-B024-034A3322E27C}" type="slidenum">
              <a:rPr lang="en-US" smtClean="0"/>
              <a:pPr/>
              <a:t>‹#›</a:t>
            </a:fld>
            <a:endParaRPr lang="en-US"/>
          </a:p>
        </p:txBody>
      </p:sp>
    </p:spTree>
    <p:extLst>
      <p:ext uri="{BB962C8B-B14F-4D97-AF65-F5344CB8AC3E}">
        <p14:creationId xmlns:p14="http://schemas.microsoft.com/office/powerpoint/2010/main" val="1719418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8062"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2508062" rtl="0" eaLnBrk="1" latinLnBrk="0" hangingPunct="1">
        <a:spcBef>
          <a:spcPct val="20000"/>
        </a:spcBef>
        <a:buFont typeface="Arial"/>
        <a:buChar char="•"/>
        <a:defRPr sz="17600" kern="1200">
          <a:solidFill>
            <a:schemeClr val="tx1"/>
          </a:solidFill>
          <a:latin typeface="+mn-lt"/>
          <a:ea typeface="+mn-ea"/>
          <a:cs typeface="+mn-cs"/>
        </a:defRPr>
      </a:lvl1pPr>
      <a:lvl2pPr marL="4075601" indent="-1567539" algn="l" defTabSz="2508062" rtl="0" eaLnBrk="1" latinLnBrk="0" hangingPunct="1">
        <a:spcBef>
          <a:spcPct val="20000"/>
        </a:spcBef>
        <a:buFont typeface="Arial"/>
        <a:buChar char="–"/>
        <a:defRPr sz="15400" kern="1200">
          <a:solidFill>
            <a:schemeClr val="tx1"/>
          </a:solidFill>
          <a:latin typeface="+mn-lt"/>
          <a:ea typeface="+mn-ea"/>
          <a:cs typeface="+mn-cs"/>
        </a:defRPr>
      </a:lvl2pPr>
      <a:lvl3pPr marL="6270155" indent="-1254031" algn="l" defTabSz="2508062" rtl="0" eaLnBrk="1" latinLnBrk="0" hangingPunct="1">
        <a:spcBef>
          <a:spcPct val="20000"/>
        </a:spcBef>
        <a:buFont typeface="Arial"/>
        <a:buChar char="•"/>
        <a:defRPr sz="13200" kern="1200">
          <a:solidFill>
            <a:schemeClr val="tx1"/>
          </a:solidFill>
          <a:latin typeface="+mn-lt"/>
          <a:ea typeface="+mn-ea"/>
          <a:cs typeface="+mn-cs"/>
        </a:defRPr>
      </a:lvl3pPr>
      <a:lvl4pPr marL="8778217" indent="-1254031" algn="l" defTabSz="2508062" rtl="0" eaLnBrk="1" latinLnBrk="0" hangingPunct="1">
        <a:spcBef>
          <a:spcPct val="20000"/>
        </a:spcBef>
        <a:buFont typeface="Arial"/>
        <a:buChar char="–"/>
        <a:defRPr sz="11000" kern="1200">
          <a:solidFill>
            <a:schemeClr val="tx1"/>
          </a:solidFill>
          <a:latin typeface="+mn-lt"/>
          <a:ea typeface="+mn-ea"/>
          <a:cs typeface="+mn-cs"/>
        </a:defRPr>
      </a:lvl4pPr>
      <a:lvl5pPr marL="11286279" indent="-1254031" algn="l" defTabSz="2508062" rtl="0" eaLnBrk="1" latinLnBrk="0" hangingPunct="1">
        <a:spcBef>
          <a:spcPct val="20000"/>
        </a:spcBef>
        <a:buFont typeface="Arial"/>
        <a:buChar char="»"/>
        <a:defRPr sz="11000" kern="1200">
          <a:solidFill>
            <a:schemeClr val="tx1"/>
          </a:solidFill>
          <a:latin typeface="+mn-lt"/>
          <a:ea typeface="+mn-ea"/>
          <a:cs typeface="+mn-cs"/>
        </a:defRPr>
      </a:lvl5pPr>
      <a:lvl6pPr marL="13794341" indent="-1254031" algn="l" defTabSz="2508062" rtl="0" eaLnBrk="1" latinLnBrk="0" hangingPunct="1">
        <a:spcBef>
          <a:spcPct val="20000"/>
        </a:spcBef>
        <a:buFont typeface="Arial"/>
        <a:buChar char="•"/>
        <a:defRPr sz="11000" kern="1200">
          <a:solidFill>
            <a:schemeClr val="tx1"/>
          </a:solidFill>
          <a:latin typeface="+mn-lt"/>
          <a:ea typeface="+mn-ea"/>
          <a:cs typeface="+mn-cs"/>
        </a:defRPr>
      </a:lvl6pPr>
      <a:lvl7pPr marL="16302403" indent="-1254031" algn="l" defTabSz="2508062" rtl="0" eaLnBrk="1" latinLnBrk="0" hangingPunct="1">
        <a:spcBef>
          <a:spcPct val="20000"/>
        </a:spcBef>
        <a:buFont typeface="Arial"/>
        <a:buChar char="•"/>
        <a:defRPr sz="11000" kern="1200">
          <a:solidFill>
            <a:schemeClr val="tx1"/>
          </a:solidFill>
          <a:latin typeface="+mn-lt"/>
          <a:ea typeface="+mn-ea"/>
          <a:cs typeface="+mn-cs"/>
        </a:defRPr>
      </a:lvl7pPr>
      <a:lvl8pPr marL="18810465" indent="-1254031" algn="l" defTabSz="2508062" rtl="0" eaLnBrk="1" latinLnBrk="0" hangingPunct="1">
        <a:spcBef>
          <a:spcPct val="20000"/>
        </a:spcBef>
        <a:buFont typeface="Arial"/>
        <a:buChar char="•"/>
        <a:defRPr sz="11000" kern="1200">
          <a:solidFill>
            <a:schemeClr val="tx1"/>
          </a:solidFill>
          <a:latin typeface="+mn-lt"/>
          <a:ea typeface="+mn-ea"/>
          <a:cs typeface="+mn-cs"/>
        </a:defRPr>
      </a:lvl8pPr>
      <a:lvl9pPr marL="21318527" indent="-1254031" algn="l" defTabSz="2508062"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emf"/><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emf"/><Relationship Id="rId9" Type="http://schemas.openxmlformats.org/officeDocument/2006/relationships/image" Target="../media/image8.emf"/><Relationship Id="rId10"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a:xfrm>
            <a:off x="24137715" y="9219357"/>
            <a:ext cx="145488" cy="9817899"/>
          </a:xfrm>
          <a:prstGeom prst="rect">
            <a:avLst/>
          </a:prstGeom>
          <a:solidFill>
            <a:srgbClr val="7FC36F">
              <a:alpha val="6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a:grpSpLocks noChangeAspect="1"/>
          </p:cNvGrpSpPr>
          <p:nvPr/>
        </p:nvGrpSpPr>
        <p:grpSpPr>
          <a:xfrm>
            <a:off x="1143652" y="20825852"/>
            <a:ext cx="10221161" cy="5481320"/>
            <a:chOff x="1143679" y="21031796"/>
            <a:chExt cx="9283356" cy="4978400"/>
          </a:xfrm>
          <a:effectLst/>
        </p:grpSpPr>
        <p:pic>
          <p:nvPicPr>
            <p:cNvPr id="231" name="Picture 230"/>
            <p:cNvPicPr>
              <a:picLocks noChangeAspect="1"/>
            </p:cNvPicPr>
            <p:nvPr/>
          </p:nvPicPr>
          <p:blipFill rotWithShape="1">
            <a:blip r:embed="rId2"/>
            <a:srcRect l="3115" t="29778" r="-1" b="30074"/>
            <a:stretch/>
          </p:blipFill>
          <p:spPr>
            <a:xfrm>
              <a:off x="1143679" y="21031796"/>
              <a:ext cx="9283356" cy="4978400"/>
            </a:xfrm>
            <a:prstGeom prst="rect">
              <a:avLst/>
            </a:prstGeom>
            <a:ln>
              <a:solidFill>
                <a:srgbClr val="FFFFFF"/>
              </a:solidFill>
            </a:ln>
          </p:spPr>
        </p:pic>
        <p:sp>
          <p:nvSpPr>
            <p:cNvPr id="232" name="Oval 231"/>
            <p:cNvSpPr/>
            <p:nvPr/>
          </p:nvSpPr>
          <p:spPr>
            <a:xfrm>
              <a:off x="5187688" y="21899140"/>
              <a:ext cx="91440" cy="9144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3" name="TextBox 232"/>
            <p:cNvSpPr txBox="1"/>
            <p:nvPr/>
          </p:nvSpPr>
          <p:spPr>
            <a:xfrm>
              <a:off x="4661907" y="22139027"/>
              <a:ext cx="11905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400" dirty="0" smtClean="0"/>
                <a:t>Site 982</a:t>
              </a:r>
              <a:endParaRPr lang="en-US" sz="2400" dirty="0"/>
            </a:p>
          </p:txBody>
        </p:sp>
        <p:sp>
          <p:nvSpPr>
            <p:cNvPr id="234" name="Oval 233"/>
            <p:cNvSpPr/>
            <p:nvPr/>
          </p:nvSpPr>
          <p:spPr>
            <a:xfrm>
              <a:off x="8590218" y="23092707"/>
              <a:ext cx="91440" cy="9144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5" name="TextBox 234"/>
            <p:cNvSpPr txBox="1"/>
            <p:nvPr/>
          </p:nvSpPr>
          <p:spPr>
            <a:xfrm>
              <a:off x="8635938" y="23262829"/>
              <a:ext cx="1346492"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400" dirty="0" smtClean="0"/>
                <a:t>Site 1146</a:t>
              </a:r>
              <a:endParaRPr lang="en-US" sz="2400" dirty="0"/>
            </a:p>
          </p:txBody>
        </p:sp>
        <p:sp>
          <p:nvSpPr>
            <p:cNvPr id="236" name="Oval 235"/>
            <p:cNvSpPr/>
            <p:nvPr/>
          </p:nvSpPr>
          <p:spPr>
            <a:xfrm>
              <a:off x="3527418" y="23072620"/>
              <a:ext cx="91440" cy="9144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7" name="TextBox 236"/>
            <p:cNvSpPr txBox="1"/>
            <p:nvPr/>
          </p:nvSpPr>
          <p:spPr>
            <a:xfrm>
              <a:off x="3664578" y="22950793"/>
              <a:ext cx="1346492" cy="461665"/>
            </a:xfrm>
            <a:prstGeom prst="rect">
              <a:avLst/>
            </a:prstGeom>
            <a:solidFill>
              <a:srgbClr val="287FB4"/>
            </a:solidFill>
          </p:spPr>
          <p:txBody>
            <a:bodyPr wrap="none" rtlCol="0">
              <a:spAutoFit/>
            </a:bodyPr>
            <a:lstStyle/>
            <a:p>
              <a:r>
                <a:rPr lang="en-US" sz="2400" dirty="0" smtClean="0">
                  <a:solidFill>
                    <a:schemeClr val="bg1"/>
                  </a:solidFill>
                </a:rPr>
                <a:t>Site 1000</a:t>
              </a:r>
              <a:endParaRPr lang="en-US" sz="2400" dirty="0">
                <a:solidFill>
                  <a:schemeClr val="bg1"/>
                </a:solidFill>
              </a:endParaRPr>
            </a:p>
          </p:txBody>
        </p:sp>
        <p:sp>
          <p:nvSpPr>
            <p:cNvPr id="238" name="TextBox 237"/>
            <p:cNvSpPr txBox="1"/>
            <p:nvPr/>
          </p:nvSpPr>
          <p:spPr>
            <a:xfrm>
              <a:off x="3042903" y="24103860"/>
              <a:ext cx="184666" cy="461665"/>
            </a:xfrm>
            <a:prstGeom prst="rect">
              <a:avLst/>
            </a:prstGeom>
            <a:solidFill>
              <a:srgbClr val="287FB4"/>
            </a:solidFill>
          </p:spPr>
          <p:txBody>
            <a:bodyPr wrap="none" rtlCol="0">
              <a:spAutoFit/>
            </a:bodyPr>
            <a:lstStyle/>
            <a:p>
              <a:endParaRPr lang="en-US" sz="2400" dirty="0">
                <a:solidFill>
                  <a:schemeClr val="bg1"/>
                </a:solidFill>
              </a:endParaRPr>
            </a:p>
          </p:txBody>
        </p:sp>
        <p:sp>
          <p:nvSpPr>
            <p:cNvPr id="239" name="TextBox 238"/>
            <p:cNvSpPr txBox="1"/>
            <p:nvPr/>
          </p:nvSpPr>
          <p:spPr>
            <a:xfrm>
              <a:off x="2530736" y="23657263"/>
              <a:ext cx="45719" cy="461665"/>
            </a:xfrm>
            <a:prstGeom prst="rect">
              <a:avLst/>
            </a:prstGeom>
            <a:ln>
              <a:solidFill>
                <a:srgbClr val="0D728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US" sz="2400" dirty="0"/>
            </a:p>
          </p:txBody>
        </p:sp>
      </p:grpSp>
      <p:sp>
        <p:nvSpPr>
          <p:cNvPr id="295" name="Rectangle 294"/>
          <p:cNvSpPr/>
          <p:nvPr/>
        </p:nvSpPr>
        <p:spPr>
          <a:xfrm>
            <a:off x="26043193" y="9219357"/>
            <a:ext cx="957688" cy="9817899"/>
          </a:xfrm>
          <a:prstGeom prst="rect">
            <a:avLst/>
          </a:prstGeom>
          <a:gradFill flip="none" rotWithShape="1">
            <a:gsLst>
              <a:gs pos="0">
                <a:schemeClr val="accent1">
                  <a:tint val="100000"/>
                  <a:shade val="100000"/>
                  <a:satMod val="130000"/>
                  <a:alpha val="47000"/>
                </a:schemeClr>
              </a:gs>
              <a:gs pos="100000">
                <a:schemeClr val="accent1">
                  <a:tint val="50000"/>
                  <a:shade val="100000"/>
                  <a:satMod val="350000"/>
                  <a:alpha val="47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TextBox 117"/>
          <p:cNvSpPr txBox="1"/>
          <p:nvPr/>
        </p:nvSpPr>
        <p:spPr>
          <a:xfrm>
            <a:off x="33165772" y="19248194"/>
            <a:ext cx="820108" cy="461665"/>
          </a:xfrm>
          <a:prstGeom prst="rect">
            <a:avLst/>
          </a:prstGeom>
          <a:noFill/>
          <a:effectLst/>
        </p:spPr>
        <p:txBody>
          <a:bodyPr wrap="square" rtlCol="0">
            <a:spAutoFit/>
          </a:bodyPr>
          <a:lstStyle/>
          <a:p>
            <a:r>
              <a:rPr lang="en-US" sz="2400" dirty="0" smtClean="0"/>
              <a:t>1.0</a:t>
            </a:r>
            <a:endParaRPr lang="en-US" sz="2400" dirty="0"/>
          </a:p>
        </p:txBody>
      </p:sp>
      <p:sp>
        <p:nvSpPr>
          <p:cNvPr id="119" name="TextBox 118"/>
          <p:cNvSpPr txBox="1"/>
          <p:nvPr/>
        </p:nvSpPr>
        <p:spPr>
          <a:xfrm>
            <a:off x="32009758" y="19236271"/>
            <a:ext cx="820108" cy="461665"/>
          </a:xfrm>
          <a:prstGeom prst="rect">
            <a:avLst/>
          </a:prstGeom>
          <a:noFill/>
          <a:effectLst/>
        </p:spPr>
        <p:txBody>
          <a:bodyPr wrap="square" rtlCol="0">
            <a:spAutoFit/>
          </a:bodyPr>
          <a:lstStyle/>
          <a:p>
            <a:r>
              <a:rPr lang="en-US" sz="2400" dirty="0" smtClean="0"/>
              <a:t>0.5</a:t>
            </a:r>
            <a:endParaRPr lang="en-US" sz="2400" dirty="0"/>
          </a:p>
        </p:txBody>
      </p:sp>
      <p:sp>
        <p:nvSpPr>
          <p:cNvPr id="120" name="TextBox 119"/>
          <p:cNvSpPr txBox="1"/>
          <p:nvPr/>
        </p:nvSpPr>
        <p:spPr>
          <a:xfrm>
            <a:off x="30699228" y="19239518"/>
            <a:ext cx="820108" cy="461665"/>
          </a:xfrm>
          <a:prstGeom prst="rect">
            <a:avLst/>
          </a:prstGeom>
          <a:noFill/>
          <a:effectLst/>
        </p:spPr>
        <p:txBody>
          <a:bodyPr wrap="square" rtlCol="0">
            <a:spAutoFit/>
          </a:bodyPr>
          <a:lstStyle/>
          <a:p>
            <a:r>
              <a:rPr lang="en-US" sz="2400" dirty="0" smtClean="0"/>
              <a:t>0.0</a:t>
            </a:r>
            <a:endParaRPr lang="en-US" sz="2400" dirty="0"/>
          </a:p>
        </p:txBody>
      </p:sp>
      <p:sp>
        <p:nvSpPr>
          <p:cNvPr id="121" name="Rectangle 120"/>
          <p:cNvSpPr/>
          <p:nvPr/>
        </p:nvSpPr>
        <p:spPr>
          <a:xfrm>
            <a:off x="28251121" y="19220658"/>
            <a:ext cx="668572" cy="461665"/>
          </a:xfrm>
          <a:prstGeom prst="rect">
            <a:avLst/>
          </a:prstGeom>
          <a:effectLst/>
        </p:spPr>
        <p:txBody>
          <a:bodyPr wrap="none">
            <a:spAutoFit/>
          </a:bodyPr>
          <a:lstStyle/>
          <a:p>
            <a:r>
              <a:rPr lang="en-US" sz="2400" dirty="0" smtClean="0"/>
              <a:t>-1.0</a:t>
            </a:r>
            <a:endParaRPr lang="en-US" sz="2400" dirty="0"/>
          </a:p>
        </p:txBody>
      </p:sp>
      <p:pic>
        <p:nvPicPr>
          <p:cNvPr id="122" name="Picture 121"/>
          <p:cNvPicPr>
            <a:picLocks noChangeAspect="1"/>
          </p:cNvPicPr>
          <p:nvPr/>
        </p:nvPicPr>
        <p:blipFill>
          <a:blip r:embed="rId3"/>
          <a:stretch>
            <a:fillRect/>
          </a:stretch>
        </p:blipFill>
        <p:spPr>
          <a:xfrm>
            <a:off x="1616182" y="27114409"/>
            <a:ext cx="8313793" cy="6337374"/>
          </a:xfrm>
          <a:prstGeom prst="rect">
            <a:avLst/>
          </a:prstGeom>
          <a:effectLst/>
        </p:spPr>
      </p:pic>
      <p:grpSp>
        <p:nvGrpSpPr>
          <p:cNvPr id="123" name="Group 122"/>
          <p:cNvGrpSpPr>
            <a:grpSpLocks noChangeAspect="1"/>
          </p:cNvGrpSpPr>
          <p:nvPr/>
        </p:nvGrpSpPr>
        <p:grpSpPr>
          <a:xfrm>
            <a:off x="11736022" y="22408930"/>
            <a:ext cx="15797500" cy="9954445"/>
            <a:chOff x="790233" y="20378981"/>
            <a:chExt cx="3210449" cy="1803400"/>
          </a:xfrm>
          <a:effectLst/>
        </p:grpSpPr>
        <p:sp>
          <p:nvSpPr>
            <p:cNvPr id="124" name="TextBox 123"/>
            <p:cNvSpPr txBox="1"/>
            <p:nvPr/>
          </p:nvSpPr>
          <p:spPr>
            <a:xfrm>
              <a:off x="2524095" y="20494640"/>
              <a:ext cx="1476587" cy="244402"/>
            </a:xfrm>
            <a:prstGeom prst="rect">
              <a:avLst/>
            </a:prstGeom>
            <a:noFill/>
          </p:spPr>
          <p:txBody>
            <a:bodyPr wrap="square" rtlCol="0">
              <a:spAutoFit/>
            </a:bodyPr>
            <a:lstStyle/>
            <a:p>
              <a:r>
                <a:rPr lang="en-US" sz="2800" dirty="0" smtClean="0">
                  <a:latin typeface="Times"/>
                  <a:cs typeface="Times"/>
                </a:rPr>
                <a:t>FO </a:t>
              </a:r>
              <a:r>
                <a:rPr lang="en-US" sz="2800" dirty="0" err="1" smtClean="0">
                  <a:latin typeface="Times"/>
                  <a:cs typeface="Times"/>
                </a:rPr>
                <a:t>Discoaster</a:t>
              </a:r>
              <a:endParaRPr lang="en-US" sz="2800" dirty="0" smtClean="0">
                <a:latin typeface="Times"/>
                <a:cs typeface="Times"/>
              </a:endParaRPr>
            </a:p>
            <a:p>
              <a:r>
                <a:rPr lang="en-US" sz="2800" dirty="0" err="1" smtClean="0">
                  <a:latin typeface="Times"/>
                  <a:cs typeface="Times"/>
                </a:rPr>
                <a:t>berggrenii</a:t>
              </a:r>
              <a:endParaRPr lang="en-US" sz="2800" dirty="0" smtClean="0">
                <a:latin typeface="Times"/>
                <a:cs typeface="Times"/>
              </a:endParaRPr>
            </a:p>
            <a:p>
              <a:endParaRPr lang="en-US" sz="2800" dirty="0">
                <a:latin typeface="Times"/>
                <a:cs typeface="Times"/>
              </a:endParaRPr>
            </a:p>
          </p:txBody>
        </p:sp>
        <p:grpSp>
          <p:nvGrpSpPr>
            <p:cNvPr id="125" name="Group 124"/>
            <p:cNvGrpSpPr/>
            <p:nvPr/>
          </p:nvGrpSpPr>
          <p:grpSpPr>
            <a:xfrm>
              <a:off x="790233" y="20378981"/>
              <a:ext cx="2467315" cy="1803400"/>
              <a:chOff x="2379081" y="26279334"/>
              <a:chExt cx="2467315" cy="1803400"/>
            </a:xfrm>
          </p:grpSpPr>
          <p:pic>
            <p:nvPicPr>
              <p:cNvPr id="126" name="Picture 125" descr="Site1000AgeModel3816.pct"/>
              <p:cNvPicPr>
                <a:picLocks noChangeAspect="1"/>
              </p:cNvPicPr>
              <p:nvPr/>
            </p:nvPicPr>
            <p:blipFill>
              <a:blip r:embed="rId4"/>
              <a:srcRect l="7562" t="17901" r="11574" b="3292"/>
              <a:stretch>
                <a:fillRect/>
              </a:stretch>
            </p:blipFill>
            <p:spPr>
              <a:xfrm>
                <a:off x="2379081" y="26279334"/>
                <a:ext cx="2467315" cy="1803400"/>
              </a:xfrm>
              <a:prstGeom prst="rect">
                <a:avLst/>
              </a:prstGeom>
            </p:spPr>
          </p:pic>
          <p:sp>
            <p:nvSpPr>
              <p:cNvPr id="127" name="Oval 126"/>
              <p:cNvSpPr/>
              <p:nvPr/>
            </p:nvSpPr>
            <p:spPr>
              <a:xfrm>
                <a:off x="4671664" y="26478034"/>
                <a:ext cx="45719" cy="508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Times"/>
                  <a:cs typeface="Times"/>
                </a:endParaRPr>
              </a:p>
            </p:txBody>
          </p:sp>
          <p:sp>
            <p:nvSpPr>
              <p:cNvPr id="129" name="Oval 128"/>
              <p:cNvSpPr/>
              <p:nvPr/>
            </p:nvSpPr>
            <p:spPr>
              <a:xfrm>
                <a:off x="4285178" y="26689998"/>
                <a:ext cx="45719"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Times"/>
                  <a:cs typeface="Times"/>
                </a:endParaRPr>
              </a:p>
            </p:txBody>
          </p:sp>
          <p:sp>
            <p:nvSpPr>
              <p:cNvPr id="134" name="Oval 133"/>
              <p:cNvSpPr/>
              <p:nvPr/>
            </p:nvSpPr>
            <p:spPr>
              <a:xfrm>
                <a:off x="3799104" y="26962887"/>
                <a:ext cx="45719"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Times"/>
                  <a:cs typeface="Times"/>
                </a:endParaRPr>
              </a:p>
            </p:txBody>
          </p:sp>
          <p:sp>
            <p:nvSpPr>
              <p:cNvPr id="140" name="Oval 139"/>
              <p:cNvSpPr/>
              <p:nvPr/>
            </p:nvSpPr>
            <p:spPr>
              <a:xfrm>
                <a:off x="2905507" y="27620807"/>
                <a:ext cx="45719"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Times"/>
                  <a:cs typeface="Times"/>
                </a:endParaRPr>
              </a:p>
            </p:txBody>
          </p:sp>
          <p:sp>
            <p:nvSpPr>
              <p:cNvPr id="141" name="Oval 140"/>
              <p:cNvSpPr/>
              <p:nvPr/>
            </p:nvSpPr>
            <p:spPr>
              <a:xfrm>
                <a:off x="3457957" y="27211521"/>
                <a:ext cx="45719"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Times"/>
                  <a:cs typeface="Times"/>
                </a:endParaRPr>
              </a:p>
            </p:txBody>
          </p:sp>
          <p:sp>
            <p:nvSpPr>
              <p:cNvPr id="143" name="Oval 142"/>
              <p:cNvSpPr/>
              <p:nvPr/>
            </p:nvSpPr>
            <p:spPr>
              <a:xfrm flipH="1">
                <a:off x="3908275" y="26903484"/>
                <a:ext cx="45719"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Times"/>
                  <a:cs typeface="Times"/>
                </a:endParaRPr>
              </a:p>
            </p:txBody>
          </p:sp>
          <p:sp>
            <p:nvSpPr>
              <p:cNvPr id="158" name="TextBox 157"/>
              <p:cNvSpPr txBox="1"/>
              <p:nvPr/>
            </p:nvSpPr>
            <p:spPr>
              <a:xfrm>
                <a:off x="2954002" y="27620807"/>
                <a:ext cx="1568450" cy="92330"/>
              </a:xfrm>
              <a:prstGeom prst="rect">
                <a:avLst/>
              </a:prstGeom>
              <a:noFill/>
            </p:spPr>
            <p:txBody>
              <a:bodyPr wrap="square" rtlCol="0">
                <a:spAutoFit/>
              </a:bodyPr>
              <a:lstStyle/>
              <a:p>
                <a:r>
                  <a:rPr lang="en-US" sz="2800" dirty="0" smtClean="0">
                    <a:latin typeface="Times"/>
                    <a:cs typeface="Times"/>
                  </a:rPr>
                  <a:t>T </a:t>
                </a:r>
                <a:r>
                  <a:rPr lang="en-US" sz="2800" dirty="0" err="1" smtClean="0">
                    <a:latin typeface="Times"/>
                    <a:cs typeface="Times"/>
                  </a:rPr>
                  <a:t>Sphenolithus</a:t>
                </a:r>
                <a:r>
                  <a:rPr lang="en-US" sz="2800" dirty="0" smtClean="0">
                    <a:latin typeface="Times"/>
                    <a:cs typeface="Times"/>
                  </a:rPr>
                  <a:t> </a:t>
                </a:r>
                <a:r>
                  <a:rPr lang="en-US" sz="2800" dirty="0" err="1" smtClean="0">
                    <a:latin typeface="Times"/>
                    <a:cs typeface="Times"/>
                  </a:rPr>
                  <a:t>heteromorphus</a:t>
                </a:r>
                <a:endParaRPr lang="en-US" sz="2800" dirty="0">
                  <a:latin typeface="Times"/>
                  <a:cs typeface="Times"/>
                </a:endParaRPr>
              </a:p>
            </p:txBody>
          </p:sp>
          <p:sp>
            <p:nvSpPr>
              <p:cNvPr id="159" name="TextBox 158"/>
              <p:cNvSpPr txBox="1"/>
              <p:nvPr/>
            </p:nvSpPr>
            <p:spPr>
              <a:xfrm>
                <a:off x="3478082" y="27257240"/>
                <a:ext cx="788543" cy="92330"/>
              </a:xfrm>
              <a:prstGeom prst="rect">
                <a:avLst/>
              </a:prstGeom>
              <a:noFill/>
            </p:spPr>
            <p:txBody>
              <a:bodyPr wrap="none" rtlCol="0">
                <a:spAutoFit/>
              </a:bodyPr>
              <a:lstStyle/>
              <a:p>
                <a:r>
                  <a:rPr lang="en-US" sz="2800" dirty="0" smtClean="0">
                    <a:latin typeface="Times"/>
                    <a:cs typeface="Times"/>
                  </a:rPr>
                  <a:t>B acme </a:t>
                </a:r>
                <a:r>
                  <a:rPr lang="en-US" sz="2800" dirty="0" err="1" smtClean="0">
                    <a:latin typeface="Times"/>
                    <a:cs typeface="Times"/>
                  </a:rPr>
                  <a:t>Discoaster</a:t>
                </a:r>
                <a:r>
                  <a:rPr lang="en-US" sz="2800" dirty="0" smtClean="0">
                    <a:latin typeface="Times"/>
                    <a:cs typeface="Times"/>
                  </a:rPr>
                  <a:t> </a:t>
                </a:r>
                <a:r>
                  <a:rPr lang="en-US" sz="2800" dirty="0" err="1" smtClean="0">
                    <a:latin typeface="Times"/>
                    <a:cs typeface="Times"/>
                  </a:rPr>
                  <a:t>kugleri</a:t>
                </a:r>
                <a:endParaRPr lang="en-US" sz="2800" dirty="0">
                  <a:latin typeface="Times"/>
                  <a:cs typeface="Times"/>
                </a:endParaRPr>
              </a:p>
            </p:txBody>
          </p:sp>
          <p:sp>
            <p:nvSpPr>
              <p:cNvPr id="162" name="TextBox 161"/>
              <p:cNvSpPr txBox="1"/>
              <p:nvPr/>
            </p:nvSpPr>
            <p:spPr>
              <a:xfrm>
                <a:off x="3091242" y="26955177"/>
                <a:ext cx="862753" cy="92330"/>
              </a:xfrm>
              <a:prstGeom prst="rect">
                <a:avLst/>
              </a:prstGeom>
              <a:noFill/>
            </p:spPr>
            <p:txBody>
              <a:bodyPr wrap="square" rtlCol="0">
                <a:spAutoFit/>
              </a:bodyPr>
              <a:lstStyle/>
              <a:p>
                <a:r>
                  <a:rPr lang="en-US" sz="2800" dirty="0" smtClean="0">
                    <a:latin typeface="Times"/>
                    <a:cs typeface="Times"/>
                  </a:rPr>
                  <a:t>FO </a:t>
                </a:r>
                <a:r>
                  <a:rPr lang="en-US" sz="2800" dirty="0" err="1" smtClean="0">
                    <a:latin typeface="Times"/>
                    <a:cs typeface="Times"/>
                  </a:rPr>
                  <a:t>Catinaster</a:t>
                </a:r>
                <a:r>
                  <a:rPr lang="en-US" sz="2800" dirty="0" smtClean="0">
                    <a:latin typeface="Times"/>
                    <a:cs typeface="Times"/>
                  </a:rPr>
                  <a:t> </a:t>
                </a:r>
                <a:r>
                  <a:rPr lang="en-US" sz="2800" dirty="0" err="1" smtClean="0">
                    <a:latin typeface="Times"/>
                    <a:cs typeface="Times"/>
                  </a:rPr>
                  <a:t>coalitus</a:t>
                </a:r>
                <a:endParaRPr lang="en-US" sz="2800" dirty="0">
                  <a:latin typeface="Times"/>
                  <a:cs typeface="Times"/>
                </a:endParaRPr>
              </a:p>
            </p:txBody>
          </p:sp>
          <p:sp>
            <p:nvSpPr>
              <p:cNvPr id="163" name="TextBox 162"/>
              <p:cNvSpPr txBox="1"/>
              <p:nvPr/>
            </p:nvSpPr>
            <p:spPr>
              <a:xfrm>
                <a:off x="3977458" y="26902219"/>
                <a:ext cx="445260" cy="168366"/>
              </a:xfrm>
              <a:prstGeom prst="rect">
                <a:avLst/>
              </a:prstGeom>
              <a:noFill/>
            </p:spPr>
            <p:txBody>
              <a:bodyPr wrap="none" rtlCol="0">
                <a:spAutoFit/>
              </a:bodyPr>
              <a:lstStyle/>
              <a:p>
                <a:r>
                  <a:rPr lang="en-US" sz="2800" dirty="0" smtClean="0">
                    <a:latin typeface="Times"/>
                    <a:cs typeface="Times"/>
                  </a:rPr>
                  <a:t>FO </a:t>
                </a:r>
                <a:r>
                  <a:rPr lang="en-US" sz="2800" dirty="0" err="1" smtClean="0">
                    <a:latin typeface="Times"/>
                    <a:cs typeface="Times"/>
                  </a:rPr>
                  <a:t>Discoaster</a:t>
                </a:r>
                <a:r>
                  <a:rPr lang="en-US" sz="2800" dirty="0" smtClean="0">
                    <a:latin typeface="Times"/>
                    <a:cs typeface="Times"/>
                  </a:rPr>
                  <a:t> </a:t>
                </a:r>
              </a:p>
              <a:p>
                <a:r>
                  <a:rPr lang="en-US" sz="2800" dirty="0" err="1" smtClean="0">
                    <a:latin typeface="Times"/>
                    <a:cs typeface="Times"/>
                  </a:rPr>
                  <a:t>hamatus</a:t>
                </a:r>
                <a:endParaRPr lang="en-US" sz="2800" dirty="0">
                  <a:latin typeface="Times"/>
                  <a:cs typeface="Times"/>
                </a:endParaRPr>
              </a:p>
            </p:txBody>
          </p:sp>
          <p:sp>
            <p:nvSpPr>
              <p:cNvPr id="167" name="TextBox 166"/>
              <p:cNvSpPr txBox="1"/>
              <p:nvPr/>
            </p:nvSpPr>
            <p:spPr>
              <a:xfrm>
                <a:off x="4350271" y="26696602"/>
                <a:ext cx="449078" cy="168366"/>
              </a:xfrm>
              <a:prstGeom prst="rect">
                <a:avLst/>
              </a:prstGeom>
              <a:noFill/>
            </p:spPr>
            <p:txBody>
              <a:bodyPr wrap="none" rtlCol="0">
                <a:spAutoFit/>
              </a:bodyPr>
              <a:lstStyle/>
              <a:p>
                <a:r>
                  <a:rPr lang="en-US" sz="2800" dirty="0" smtClean="0">
                    <a:latin typeface="Times"/>
                    <a:cs typeface="Times"/>
                  </a:rPr>
                  <a:t>LO </a:t>
                </a:r>
                <a:r>
                  <a:rPr lang="en-US" sz="2800" dirty="0" err="1" smtClean="0">
                    <a:latin typeface="Times"/>
                    <a:cs typeface="Times"/>
                  </a:rPr>
                  <a:t>Discoaster</a:t>
                </a:r>
                <a:endParaRPr lang="en-US" sz="2800" dirty="0" smtClean="0">
                  <a:latin typeface="Times"/>
                  <a:cs typeface="Times"/>
                </a:endParaRPr>
              </a:p>
              <a:p>
                <a:r>
                  <a:rPr lang="en-US" sz="2800" dirty="0" err="1" smtClean="0">
                    <a:latin typeface="Times"/>
                    <a:cs typeface="Times"/>
                  </a:rPr>
                  <a:t>hamatus</a:t>
                </a:r>
                <a:endParaRPr lang="en-US" sz="2800" dirty="0">
                  <a:latin typeface="Times"/>
                  <a:cs typeface="Times"/>
                </a:endParaRPr>
              </a:p>
            </p:txBody>
          </p:sp>
          <p:cxnSp>
            <p:nvCxnSpPr>
              <p:cNvPr id="168" name="Straight Connector 167"/>
              <p:cNvCxnSpPr>
                <a:stCxn id="129" idx="3"/>
                <a:endCxn id="143" idx="2"/>
              </p:cNvCxnSpPr>
              <p:nvPr/>
            </p:nvCxnSpPr>
            <p:spPr>
              <a:xfrm rot="5400000">
                <a:off x="4024273" y="26658743"/>
                <a:ext cx="197322" cy="33787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Straight Connector 168"/>
              <p:cNvCxnSpPr>
                <a:stCxn id="134" idx="2"/>
              </p:cNvCxnSpPr>
              <p:nvPr/>
            </p:nvCxnSpPr>
            <p:spPr>
              <a:xfrm rot="10800000" flipV="1">
                <a:off x="3496982" y="26985746"/>
                <a:ext cx="302123" cy="23247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0" name="Straight Connector 169"/>
              <p:cNvCxnSpPr>
                <a:stCxn id="162" idx="3"/>
                <a:endCxn id="162" idx="3"/>
              </p:cNvCxnSpPr>
              <p:nvPr/>
            </p:nvCxnSpPr>
            <p:spPr>
              <a:xfrm>
                <a:off x="3953995" y="27001342"/>
                <a:ext cx="314" cy="2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2" name="Straight Connector 171"/>
              <p:cNvCxnSpPr>
                <a:stCxn id="162" idx="3"/>
                <a:endCxn id="162" idx="3"/>
              </p:cNvCxnSpPr>
              <p:nvPr/>
            </p:nvCxnSpPr>
            <p:spPr>
              <a:xfrm>
                <a:off x="3953995" y="27001342"/>
                <a:ext cx="314" cy="2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a:stCxn id="162" idx="3"/>
                <a:endCxn id="162" idx="3"/>
              </p:cNvCxnSpPr>
              <p:nvPr/>
            </p:nvCxnSpPr>
            <p:spPr>
              <a:xfrm>
                <a:off x="3953995" y="27001342"/>
                <a:ext cx="314" cy="2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a:stCxn id="134" idx="7"/>
              </p:cNvCxnSpPr>
              <p:nvPr/>
            </p:nvCxnSpPr>
            <p:spPr>
              <a:xfrm rot="5400000" flipH="1" flipV="1">
                <a:off x="3856945" y="26924947"/>
                <a:ext cx="25819" cy="634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10800000" flipV="1">
                <a:off x="4324203" y="26516882"/>
                <a:ext cx="354159" cy="194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41" idx="3"/>
                <a:endCxn id="140" idx="6"/>
              </p:cNvCxnSpPr>
              <p:nvPr/>
            </p:nvCxnSpPr>
            <p:spPr>
              <a:xfrm rot="5400000">
                <a:off x="3011378" y="27190393"/>
                <a:ext cx="393122" cy="513426"/>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192" name="Rectangle 191"/>
          <p:cNvSpPr/>
          <p:nvPr/>
        </p:nvSpPr>
        <p:spPr>
          <a:xfrm>
            <a:off x="1143679" y="115455"/>
            <a:ext cx="41692082" cy="3831818"/>
          </a:xfrm>
          <a:prstGeom prst="rect">
            <a:avLst/>
          </a:prstGeom>
          <a:effectLst/>
        </p:spPr>
        <p:txBody>
          <a:bodyPr wrap="square">
            <a:spAutoFit/>
          </a:bodyPr>
          <a:lstStyle/>
          <a:p>
            <a:r>
              <a:rPr lang="en-US" sz="8100" dirty="0" smtClean="0">
                <a:latin typeface="Times"/>
                <a:cs typeface="Times"/>
              </a:rPr>
              <a:t>A POSSIBLE EPHEMERAL SHOALING OF THE CENTRAL AMERICAN SEAWAY DURING THE LATE MIOCENE (12.0 - 9.5 MA)? </a:t>
            </a:r>
          </a:p>
          <a:p>
            <a:r>
              <a:rPr lang="en-US" sz="8100" dirty="0" smtClean="0">
                <a:latin typeface="Times"/>
                <a:cs typeface="Times"/>
              </a:rPr>
              <a:t>HIGH-RESOLUTION STABLE ISOTOPIC EVIDENCE FROM ODP SITE 1000</a:t>
            </a:r>
            <a:endParaRPr lang="en-US" sz="8100" dirty="0">
              <a:latin typeface="Times"/>
              <a:cs typeface="Times"/>
            </a:endParaRPr>
          </a:p>
        </p:txBody>
      </p:sp>
      <p:sp>
        <p:nvSpPr>
          <p:cNvPr id="193" name="Rectangle 192"/>
          <p:cNvSpPr/>
          <p:nvPr/>
        </p:nvSpPr>
        <p:spPr>
          <a:xfrm>
            <a:off x="775199" y="7283664"/>
            <a:ext cx="10628963" cy="12249507"/>
          </a:xfrm>
          <a:prstGeom prst="rect">
            <a:avLst/>
          </a:prstGeom>
          <a:ln w="28575" cmpd="sng">
            <a:solidFill>
              <a:srgbClr val="000000"/>
            </a:solidFill>
          </a:ln>
          <a:effectLst/>
        </p:spPr>
        <p:txBody>
          <a:bodyPr wrap="square">
            <a:spAutoFit/>
          </a:bodyPr>
          <a:lstStyle/>
          <a:p>
            <a:r>
              <a:rPr lang="en-US" sz="4000" b="1" dirty="0" smtClean="0"/>
              <a:t>Abstract</a:t>
            </a:r>
          </a:p>
          <a:p>
            <a:r>
              <a:rPr lang="en-US" sz="3000" dirty="0" smtClean="0">
                <a:latin typeface="Times"/>
                <a:cs typeface="Times"/>
              </a:rPr>
              <a:t>High-resolution (4 </a:t>
            </a:r>
            <a:r>
              <a:rPr lang="en-US" sz="3000" dirty="0" err="1" smtClean="0">
                <a:latin typeface="Times"/>
                <a:cs typeface="Times"/>
              </a:rPr>
              <a:t>kyr</a:t>
            </a:r>
            <a:r>
              <a:rPr lang="en-US" sz="3000" dirty="0" smtClean="0">
                <a:latin typeface="Times"/>
                <a:cs typeface="Times"/>
              </a:rPr>
              <a:t>) benthic foraminiferal δ</a:t>
            </a:r>
            <a:r>
              <a:rPr lang="en-US" sz="3000" baseline="30000" dirty="0" smtClean="0">
                <a:latin typeface="Times"/>
                <a:cs typeface="Times"/>
              </a:rPr>
              <a:t>18</a:t>
            </a:r>
            <a:r>
              <a:rPr lang="en-US" sz="3000" dirty="0" smtClean="0">
                <a:latin typeface="Times"/>
                <a:cs typeface="Times"/>
              </a:rPr>
              <a:t>O and δ</a:t>
            </a:r>
            <a:r>
              <a:rPr lang="en-US" sz="3000" baseline="30000" dirty="0" smtClean="0">
                <a:latin typeface="Times"/>
                <a:cs typeface="Times"/>
              </a:rPr>
              <a:t>13</a:t>
            </a:r>
            <a:r>
              <a:rPr lang="en-US" sz="3000" dirty="0" smtClean="0">
                <a:latin typeface="Times"/>
                <a:cs typeface="Times"/>
              </a:rPr>
              <a:t>C records were developed from ODP Site 1000 to investigate the relationship of the Caribbean carbonate crash events (12.0 – 9.5 Ma) to the possible shoaling of the Panamanian Isthmus and the start-up of global </a:t>
            </a:r>
            <a:r>
              <a:rPr lang="en-US" sz="3000" dirty="0" err="1" smtClean="0">
                <a:latin typeface="Times"/>
                <a:cs typeface="Times"/>
              </a:rPr>
              <a:t>thermohaline</a:t>
            </a:r>
            <a:r>
              <a:rPr lang="en-US" sz="3000" dirty="0" smtClean="0">
                <a:latin typeface="Times"/>
                <a:cs typeface="Times"/>
              </a:rPr>
              <a:t> circulation. Site 1000 is located in the Pedro Channel on the Nicaragua Ridge between the Yucatan Peninsula and the island of Jamaica at 927 m below sea level, making it ideally located to monitor the development of the Caribbean Current as it contributed the development of the Gulf Steam and the onset of North Atlantic Deep Water circulation.  Both δ</a:t>
            </a:r>
            <a:r>
              <a:rPr lang="en-US" sz="3000" baseline="30000" dirty="0" smtClean="0">
                <a:latin typeface="Times"/>
                <a:cs typeface="Times"/>
              </a:rPr>
              <a:t>13</a:t>
            </a:r>
            <a:r>
              <a:rPr lang="en-US" sz="3000" dirty="0" smtClean="0">
                <a:latin typeface="Times"/>
                <a:cs typeface="Times"/>
              </a:rPr>
              <a:t>C and δ</a:t>
            </a:r>
            <a:r>
              <a:rPr lang="en-US" sz="3000" baseline="30000" dirty="0" smtClean="0">
                <a:latin typeface="Times"/>
                <a:cs typeface="Times"/>
              </a:rPr>
              <a:t>18</a:t>
            </a:r>
            <a:r>
              <a:rPr lang="en-US" sz="3000" dirty="0" smtClean="0">
                <a:latin typeface="Times"/>
                <a:cs typeface="Times"/>
              </a:rPr>
              <a:t>O records from Site 1000 follow some of the broad global trends as seen from other high-resolution records (e.g., South China Sea Site 1146 and North Atlantic Site 982). </a:t>
            </a:r>
            <a:r>
              <a:rPr lang="en-US" sz="3000" smtClean="0">
                <a:latin typeface="Times"/>
                <a:cs typeface="Times"/>
              </a:rPr>
              <a:t>This suggests that </a:t>
            </a:r>
            <a:r>
              <a:rPr lang="en-US" sz="3000" dirty="0" smtClean="0">
                <a:latin typeface="Times"/>
                <a:cs typeface="Times"/>
              </a:rPr>
              <a:t>Site 1000 is a good register of global deep-water changes even though this site is bathed by intermediate waters. Superimposed over these global trends are the long (400 </a:t>
            </a:r>
            <a:r>
              <a:rPr lang="en-US" sz="3000" dirty="0" err="1" smtClean="0">
                <a:latin typeface="Times"/>
                <a:cs typeface="Times"/>
              </a:rPr>
              <a:t>kyr</a:t>
            </a:r>
            <a:r>
              <a:rPr lang="en-US" sz="3000" dirty="0" smtClean="0">
                <a:latin typeface="Times"/>
                <a:cs typeface="Times"/>
              </a:rPr>
              <a:t>) and short (100 </a:t>
            </a:r>
            <a:r>
              <a:rPr lang="en-US" sz="3000" dirty="0" err="1" smtClean="0">
                <a:latin typeface="Times"/>
                <a:cs typeface="Times"/>
              </a:rPr>
              <a:t>kyr</a:t>
            </a:r>
            <a:r>
              <a:rPr lang="en-US" sz="3000" dirty="0" smtClean="0">
                <a:latin typeface="Times"/>
                <a:cs typeface="Times"/>
              </a:rPr>
              <a:t>) eccentricity cycles that appear to dominate the both isotopic records.  In addition, both isotopic records from Site 1000 contain differences from the global trends that can only be ascribed to regional circulation changes owing to possible changes in Central America Seaway (CAS). The increase in δ</a:t>
            </a:r>
            <a:r>
              <a:rPr lang="en-US" sz="3000" baseline="30000" dirty="0" smtClean="0">
                <a:latin typeface="Times"/>
                <a:cs typeface="Times"/>
              </a:rPr>
              <a:t>13</a:t>
            </a:r>
            <a:r>
              <a:rPr lang="en-US" sz="3000" dirty="0" smtClean="0">
                <a:latin typeface="Times"/>
                <a:cs typeface="Times"/>
              </a:rPr>
              <a:t>C values from 11.6 Ma represents a decrease in North Pacific Intermediate Waters entering into the western Caribbean, concomitant with enhanced contribution of AAIW into the Caribbean Basin.  We speculate  this change may be due to shoaling of the CAS. </a:t>
            </a:r>
            <a:endParaRPr lang="en-US" sz="3000" dirty="0">
              <a:latin typeface="Times"/>
              <a:cs typeface="Times"/>
            </a:endParaRPr>
          </a:p>
        </p:txBody>
      </p:sp>
      <p:sp>
        <p:nvSpPr>
          <p:cNvPr id="197" name="Rectangle 196"/>
          <p:cNvSpPr/>
          <p:nvPr/>
        </p:nvSpPr>
        <p:spPr>
          <a:xfrm>
            <a:off x="734213" y="3911621"/>
            <a:ext cx="23957816" cy="2708434"/>
          </a:xfrm>
          <a:prstGeom prst="rect">
            <a:avLst/>
          </a:prstGeom>
          <a:effectLst/>
        </p:spPr>
        <p:txBody>
          <a:bodyPr wrap="square">
            <a:spAutoFit/>
          </a:bodyPr>
          <a:lstStyle/>
          <a:p>
            <a:r>
              <a:rPr lang="en-US" sz="5000" b="1" dirty="0" smtClean="0">
                <a:solidFill>
                  <a:srgbClr val="000000"/>
                </a:solidFill>
                <a:latin typeface="Times"/>
                <a:cs typeface="Times"/>
              </a:rPr>
              <a:t>Kwiatkowski, B. S.</a:t>
            </a:r>
            <a:r>
              <a:rPr lang="en-US" sz="5000" b="1" baseline="30000" dirty="0" smtClean="0">
                <a:solidFill>
                  <a:srgbClr val="000000"/>
                </a:solidFill>
                <a:latin typeface="Times"/>
                <a:cs typeface="Times"/>
              </a:rPr>
              <a:t>1, 2</a:t>
            </a:r>
            <a:r>
              <a:rPr lang="en-US" sz="5000" b="1" dirty="0" smtClean="0">
                <a:solidFill>
                  <a:srgbClr val="000000"/>
                </a:solidFill>
                <a:latin typeface="Times"/>
                <a:cs typeface="Times"/>
              </a:rPr>
              <a:t>, </a:t>
            </a:r>
            <a:r>
              <a:rPr lang="en-US" sz="5000" b="1" dirty="0" err="1" smtClean="0">
                <a:solidFill>
                  <a:srgbClr val="000000"/>
                </a:solidFill>
                <a:latin typeface="Times"/>
                <a:cs typeface="Times"/>
              </a:rPr>
              <a:t>Turetcaia</a:t>
            </a:r>
            <a:r>
              <a:rPr lang="en-US" sz="5000" b="1" dirty="0">
                <a:solidFill>
                  <a:srgbClr val="000000"/>
                </a:solidFill>
                <a:latin typeface="Times"/>
                <a:cs typeface="Times"/>
              </a:rPr>
              <a:t>, A.</a:t>
            </a:r>
            <a:r>
              <a:rPr lang="en-US" sz="5000" b="1" baseline="30000" dirty="0" smtClean="0">
                <a:solidFill>
                  <a:srgbClr val="000000"/>
                </a:solidFill>
                <a:latin typeface="Times"/>
                <a:cs typeface="Times"/>
              </a:rPr>
              <a:t>1</a:t>
            </a:r>
            <a:r>
              <a:rPr lang="en-US" sz="5000" b="1" dirty="0" smtClean="0">
                <a:solidFill>
                  <a:srgbClr val="000000"/>
                </a:solidFill>
                <a:latin typeface="Times"/>
                <a:cs typeface="Times"/>
              </a:rPr>
              <a:t>, Pekar, S. F.</a:t>
            </a:r>
            <a:r>
              <a:rPr lang="en-US" sz="5000" b="1" baseline="30000" dirty="0" smtClean="0">
                <a:solidFill>
                  <a:srgbClr val="000000"/>
                </a:solidFill>
                <a:latin typeface="Times"/>
                <a:cs typeface="Times"/>
              </a:rPr>
              <a:t>1, 2, 3</a:t>
            </a:r>
            <a:r>
              <a:rPr lang="en-US" sz="5000" b="1" dirty="0" smtClean="0">
                <a:solidFill>
                  <a:srgbClr val="000000"/>
                </a:solidFill>
                <a:latin typeface="Times"/>
                <a:cs typeface="Times"/>
              </a:rPr>
              <a:t>, </a:t>
            </a:r>
          </a:p>
          <a:p>
            <a:r>
              <a:rPr lang="en-US" sz="4000" b="1" baseline="30000" dirty="0" smtClean="0">
                <a:solidFill>
                  <a:srgbClr val="000000"/>
                </a:solidFill>
                <a:latin typeface="Times"/>
                <a:cs typeface="Times"/>
              </a:rPr>
              <a:t>1</a:t>
            </a:r>
            <a:r>
              <a:rPr lang="en-US" sz="4000" b="1" dirty="0" smtClean="0">
                <a:solidFill>
                  <a:srgbClr val="000000"/>
                </a:solidFill>
                <a:latin typeface="Times"/>
                <a:cs typeface="Times"/>
              </a:rPr>
              <a:t> School of Earth and Environmental Science, Queens College, City University of New York</a:t>
            </a:r>
          </a:p>
          <a:p>
            <a:r>
              <a:rPr lang="en-US" sz="4000" b="1" baseline="30000" dirty="0" smtClean="0">
                <a:solidFill>
                  <a:srgbClr val="000000"/>
                </a:solidFill>
                <a:latin typeface="Times"/>
                <a:cs typeface="Times"/>
              </a:rPr>
              <a:t>2</a:t>
            </a:r>
            <a:r>
              <a:rPr lang="en-US" sz="4000" b="1" dirty="0" smtClean="0">
                <a:solidFill>
                  <a:srgbClr val="000000"/>
                </a:solidFill>
                <a:latin typeface="Times"/>
                <a:cs typeface="Times"/>
              </a:rPr>
              <a:t> Graduate Center, City University of New York</a:t>
            </a:r>
          </a:p>
          <a:p>
            <a:r>
              <a:rPr lang="en-US" sz="4000" b="1" baseline="30000" dirty="0" smtClean="0">
                <a:solidFill>
                  <a:srgbClr val="000000"/>
                </a:solidFill>
                <a:latin typeface="Times"/>
                <a:cs typeface="Times"/>
              </a:rPr>
              <a:t>3</a:t>
            </a:r>
            <a:r>
              <a:rPr lang="en-US" sz="4000" b="1" dirty="0" smtClean="0">
                <a:solidFill>
                  <a:srgbClr val="000000"/>
                </a:solidFill>
                <a:latin typeface="Times"/>
                <a:cs typeface="Times"/>
              </a:rPr>
              <a:t> Lamont Doherty Earth Observatory, Columbia University, NY</a:t>
            </a:r>
          </a:p>
        </p:txBody>
      </p:sp>
      <p:sp>
        <p:nvSpPr>
          <p:cNvPr id="198" name="TextBox 197"/>
          <p:cNvSpPr txBox="1"/>
          <p:nvPr/>
        </p:nvSpPr>
        <p:spPr>
          <a:xfrm>
            <a:off x="1047961" y="33324050"/>
            <a:ext cx="10316852" cy="1692771"/>
          </a:xfrm>
          <a:prstGeom prst="rect">
            <a:avLst/>
          </a:prstGeom>
          <a:noFill/>
          <a:effectLst/>
        </p:spPr>
        <p:txBody>
          <a:bodyPr wrap="square" rtlCol="0">
            <a:spAutoFit/>
          </a:bodyPr>
          <a:lstStyle/>
          <a:p>
            <a:r>
              <a:rPr lang="en-US" sz="2800" b="1" dirty="0" smtClean="0">
                <a:latin typeface="Times"/>
                <a:cs typeface="Times"/>
              </a:rPr>
              <a:t>Figure 2</a:t>
            </a:r>
            <a:r>
              <a:rPr lang="en-US" sz="2800" dirty="0" smtClean="0">
                <a:latin typeface="Times"/>
                <a:cs typeface="Times"/>
              </a:rPr>
              <a:t>. </a:t>
            </a:r>
            <a:r>
              <a:rPr lang="en-US" sz="2800" b="1" dirty="0" smtClean="0">
                <a:latin typeface="Times"/>
                <a:cs typeface="Times"/>
              </a:rPr>
              <a:t>Base map of western Caribbean Sea showing the location of ODP Site 1000. </a:t>
            </a:r>
          </a:p>
          <a:p>
            <a:r>
              <a:rPr lang="en-US" sz="2400" dirty="0" smtClean="0">
                <a:latin typeface="Times"/>
                <a:cs typeface="Times"/>
              </a:rPr>
              <a:t>Bathymetric map (1000-m contour interval) showing the location of Site 1000 and the major physiographic features of the area.  From Sigurdsson et al.</a:t>
            </a:r>
            <a:r>
              <a:rPr lang="en-US" sz="2400" dirty="0">
                <a:latin typeface="Times"/>
                <a:cs typeface="Times"/>
              </a:rPr>
              <a:t> </a:t>
            </a:r>
            <a:r>
              <a:rPr lang="en-US" sz="2400" dirty="0" smtClean="0">
                <a:latin typeface="Times"/>
                <a:cs typeface="Times"/>
              </a:rPr>
              <a:t>(1997).</a:t>
            </a:r>
            <a:endParaRPr lang="en-US" sz="2400" dirty="0">
              <a:latin typeface="Times"/>
              <a:cs typeface="Times"/>
            </a:endParaRPr>
          </a:p>
        </p:txBody>
      </p:sp>
      <p:sp>
        <p:nvSpPr>
          <p:cNvPr id="204" name="TextBox 203"/>
          <p:cNvSpPr txBox="1"/>
          <p:nvPr/>
        </p:nvSpPr>
        <p:spPr>
          <a:xfrm rot="16200000">
            <a:off x="11979367" y="13899794"/>
            <a:ext cx="1327557" cy="461665"/>
          </a:xfrm>
          <a:prstGeom prst="rect">
            <a:avLst/>
          </a:prstGeom>
          <a:noFill/>
          <a:effectLst/>
        </p:spPr>
        <p:txBody>
          <a:bodyPr wrap="none" rtlCol="0">
            <a:spAutoFit/>
          </a:bodyPr>
          <a:lstStyle/>
          <a:p>
            <a:r>
              <a:rPr lang="en-US" sz="2400" dirty="0" smtClean="0"/>
              <a:t>Age (Ma)</a:t>
            </a:r>
            <a:endParaRPr lang="en-US" sz="2400" dirty="0"/>
          </a:p>
        </p:txBody>
      </p:sp>
      <p:sp>
        <p:nvSpPr>
          <p:cNvPr id="205" name="TextBox 204"/>
          <p:cNvSpPr txBox="1"/>
          <p:nvPr/>
        </p:nvSpPr>
        <p:spPr>
          <a:xfrm>
            <a:off x="15530455" y="8738039"/>
            <a:ext cx="1578258" cy="461665"/>
          </a:xfrm>
          <a:prstGeom prst="rect">
            <a:avLst/>
          </a:prstGeom>
          <a:noFill/>
          <a:effectLst/>
        </p:spPr>
        <p:txBody>
          <a:bodyPr wrap="square" rtlCol="0">
            <a:spAutoFit/>
          </a:bodyPr>
          <a:lstStyle/>
          <a:p>
            <a:r>
              <a:rPr lang="en-US" sz="2400" dirty="0" smtClean="0"/>
              <a:t>Site 1000</a:t>
            </a:r>
            <a:endParaRPr lang="en-US" sz="2400" dirty="0"/>
          </a:p>
        </p:txBody>
      </p:sp>
      <p:sp>
        <p:nvSpPr>
          <p:cNvPr id="206" name="TextBox 205"/>
          <p:cNvSpPr txBox="1"/>
          <p:nvPr/>
        </p:nvSpPr>
        <p:spPr>
          <a:xfrm>
            <a:off x="19567810" y="8738039"/>
            <a:ext cx="1854407" cy="461665"/>
          </a:xfrm>
          <a:prstGeom prst="rect">
            <a:avLst/>
          </a:prstGeom>
          <a:noFill/>
          <a:effectLst/>
        </p:spPr>
        <p:txBody>
          <a:bodyPr wrap="square" rtlCol="0">
            <a:spAutoFit/>
          </a:bodyPr>
          <a:lstStyle/>
          <a:p>
            <a:r>
              <a:rPr lang="en-US" sz="2400" dirty="0" smtClean="0"/>
              <a:t>Site 1146</a:t>
            </a:r>
            <a:endParaRPr lang="en-US" sz="2400" dirty="0"/>
          </a:p>
        </p:txBody>
      </p:sp>
      <p:sp>
        <p:nvSpPr>
          <p:cNvPr id="207" name="TextBox 206"/>
          <p:cNvSpPr txBox="1"/>
          <p:nvPr/>
        </p:nvSpPr>
        <p:spPr>
          <a:xfrm>
            <a:off x="22604054" y="8738039"/>
            <a:ext cx="1345428" cy="461665"/>
          </a:xfrm>
          <a:prstGeom prst="rect">
            <a:avLst/>
          </a:prstGeom>
          <a:noFill/>
          <a:effectLst/>
        </p:spPr>
        <p:txBody>
          <a:bodyPr wrap="square" rtlCol="0">
            <a:spAutoFit/>
          </a:bodyPr>
          <a:lstStyle/>
          <a:p>
            <a:r>
              <a:rPr lang="en-US" sz="2400" dirty="0" smtClean="0"/>
              <a:t>Site 982</a:t>
            </a:r>
            <a:endParaRPr lang="en-US" sz="2400" dirty="0"/>
          </a:p>
        </p:txBody>
      </p:sp>
      <p:sp>
        <p:nvSpPr>
          <p:cNvPr id="210" name="TextBox 209"/>
          <p:cNvSpPr txBox="1"/>
          <p:nvPr/>
        </p:nvSpPr>
        <p:spPr>
          <a:xfrm>
            <a:off x="17500562" y="8348708"/>
            <a:ext cx="3970115" cy="461665"/>
          </a:xfrm>
          <a:prstGeom prst="rect">
            <a:avLst/>
          </a:prstGeom>
          <a:noFill/>
          <a:effectLst/>
        </p:spPr>
        <p:txBody>
          <a:bodyPr wrap="square" rtlCol="0">
            <a:spAutoFit/>
          </a:bodyPr>
          <a:lstStyle/>
          <a:p>
            <a:r>
              <a:rPr lang="en-US" sz="2400" b="1" dirty="0" smtClean="0"/>
              <a:t>Oxygen Stable Isotopes</a:t>
            </a:r>
            <a:endParaRPr lang="en-US" sz="2400" b="1" dirty="0"/>
          </a:p>
        </p:txBody>
      </p:sp>
      <p:sp>
        <p:nvSpPr>
          <p:cNvPr id="211" name="TextBox 210"/>
          <p:cNvSpPr txBox="1"/>
          <p:nvPr/>
        </p:nvSpPr>
        <p:spPr>
          <a:xfrm>
            <a:off x="29250414" y="8348708"/>
            <a:ext cx="3128981" cy="461665"/>
          </a:xfrm>
          <a:prstGeom prst="rect">
            <a:avLst/>
          </a:prstGeom>
          <a:noFill/>
          <a:effectLst/>
        </p:spPr>
        <p:txBody>
          <a:bodyPr wrap="none" rtlCol="0">
            <a:spAutoFit/>
          </a:bodyPr>
          <a:lstStyle/>
          <a:p>
            <a:r>
              <a:rPr lang="en-US" sz="2400" b="1" dirty="0" smtClean="0"/>
              <a:t>Carbon Stable Isotopes</a:t>
            </a:r>
            <a:endParaRPr lang="en-US" sz="2400" b="1" dirty="0"/>
          </a:p>
        </p:txBody>
      </p:sp>
      <p:sp>
        <p:nvSpPr>
          <p:cNvPr id="212" name="TextBox 211"/>
          <p:cNvSpPr txBox="1"/>
          <p:nvPr/>
        </p:nvSpPr>
        <p:spPr>
          <a:xfrm>
            <a:off x="25344095" y="8738039"/>
            <a:ext cx="1890729" cy="461665"/>
          </a:xfrm>
          <a:prstGeom prst="rect">
            <a:avLst/>
          </a:prstGeom>
          <a:noFill/>
          <a:effectLst/>
        </p:spPr>
        <p:txBody>
          <a:bodyPr wrap="square" rtlCol="0">
            <a:spAutoFit/>
          </a:bodyPr>
          <a:lstStyle/>
          <a:p>
            <a:r>
              <a:rPr lang="en-US" sz="2400" dirty="0" smtClean="0"/>
              <a:t>Site 1000</a:t>
            </a:r>
            <a:endParaRPr lang="en-US" sz="2400" dirty="0"/>
          </a:p>
        </p:txBody>
      </p:sp>
      <p:sp>
        <p:nvSpPr>
          <p:cNvPr id="218" name="TextBox 217"/>
          <p:cNvSpPr txBox="1"/>
          <p:nvPr/>
        </p:nvSpPr>
        <p:spPr>
          <a:xfrm>
            <a:off x="30510979" y="8738039"/>
            <a:ext cx="1505928" cy="461665"/>
          </a:xfrm>
          <a:prstGeom prst="rect">
            <a:avLst/>
          </a:prstGeom>
          <a:noFill/>
          <a:effectLst/>
        </p:spPr>
        <p:txBody>
          <a:bodyPr wrap="square" rtlCol="0">
            <a:spAutoFit/>
          </a:bodyPr>
          <a:lstStyle/>
          <a:p>
            <a:r>
              <a:rPr lang="en-US" sz="2400" dirty="0" smtClean="0"/>
              <a:t>Site 1146</a:t>
            </a:r>
            <a:endParaRPr lang="en-US" sz="2400" dirty="0"/>
          </a:p>
        </p:txBody>
      </p:sp>
      <p:sp>
        <p:nvSpPr>
          <p:cNvPr id="219" name="TextBox 218"/>
          <p:cNvSpPr txBox="1"/>
          <p:nvPr/>
        </p:nvSpPr>
        <p:spPr>
          <a:xfrm>
            <a:off x="34189590" y="8738039"/>
            <a:ext cx="1599245" cy="461665"/>
          </a:xfrm>
          <a:prstGeom prst="rect">
            <a:avLst/>
          </a:prstGeom>
          <a:noFill/>
          <a:effectLst/>
        </p:spPr>
        <p:txBody>
          <a:bodyPr wrap="square" rtlCol="0">
            <a:spAutoFit/>
          </a:bodyPr>
          <a:lstStyle/>
          <a:p>
            <a:r>
              <a:rPr lang="en-US" sz="2400" dirty="0" smtClean="0"/>
              <a:t>Site 982</a:t>
            </a:r>
            <a:endParaRPr lang="en-US" sz="2400" dirty="0"/>
          </a:p>
        </p:txBody>
      </p:sp>
      <p:sp>
        <p:nvSpPr>
          <p:cNvPr id="220" name="TextBox 219"/>
          <p:cNvSpPr txBox="1"/>
          <p:nvPr/>
        </p:nvSpPr>
        <p:spPr>
          <a:xfrm>
            <a:off x="11944649" y="7242661"/>
            <a:ext cx="5989040" cy="707886"/>
          </a:xfrm>
          <a:prstGeom prst="rect">
            <a:avLst/>
          </a:prstGeom>
          <a:noFill/>
          <a:effectLst/>
        </p:spPr>
        <p:txBody>
          <a:bodyPr wrap="none" rtlCol="0">
            <a:spAutoFit/>
          </a:bodyPr>
          <a:lstStyle/>
          <a:p>
            <a:r>
              <a:rPr lang="en-US" sz="4000" b="1" dirty="0" smtClean="0"/>
              <a:t>Results and Interpretations</a:t>
            </a:r>
            <a:endParaRPr lang="en-US" sz="4000" b="1" dirty="0"/>
          </a:p>
        </p:txBody>
      </p:sp>
      <p:sp>
        <p:nvSpPr>
          <p:cNvPr id="224" name="TextBox 223"/>
          <p:cNvSpPr txBox="1"/>
          <p:nvPr/>
        </p:nvSpPr>
        <p:spPr>
          <a:xfrm>
            <a:off x="1143679" y="20268610"/>
            <a:ext cx="2883722" cy="707886"/>
          </a:xfrm>
          <a:prstGeom prst="rect">
            <a:avLst/>
          </a:prstGeom>
          <a:noFill/>
          <a:effectLst/>
        </p:spPr>
        <p:txBody>
          <a:bodyPr wrap="none" rtlCol="0">
            <a:spAutoFit/>
          </a:bodyPr>
          <a:lstStyle/>
          <a:p>
            <a:r>
              <a:rPr lang="en-US" sz="4000" b="1" dirty="0" smtClean="0">
                <a:latin typeface="Times"/>
                <a:cs typeface="Times"/>
              </a:rPr>
              <a:t>Background</a:t>
            </a:r>
            <a:endParaRPr lang="en-US" sz="4000" b="1" dirty="0">
              <a:latin typeface="Times"/>
              <a:cs typeface="Times"/>
            </a:endParaRPr>
          </a:p>
        </p:txBody>
      </p:sp>
      <p:sp>
        <p:nvSpPr>
          <p:cNvPr id="226" name="TextBox 225"/>
          <p:cNvSpPr txBox="1"/>
          <p:nvPr/>
        </p:nvSpPr>
        <p:spPr>
          <a:xfrm>
            <a:off x="1047960" y="26137426"/>
            <a:ext cx="9827334" cy="1077218"/>
          </a:xfrm>
          <a:prstGeom prst="rect">
            <a:avLst/>
          </a:prstGeom>
          <a:noFill/>
          <a:effectLst/>
        </p:spPr>
        <p:txBody>
          <a:bodyPr wrap="square" rtlCol="0">
            <a:spAutoFit/>
          </a:bodyPr>
          <a:lstStyle/>
          <a:p>
            <a:r>
              <a:rPr lang="en-US" sz="3200" b="1" dirty="0" smtClean="0">
                <a:latin typeface="Times"/>
                <a:cs typeface="Times"/>
              </a:rPr>
              <a:t>Figure 1. Global map</a:t>
            </a:r>
            <a:r>
              <a:rPr lang="en-US" sz="3200" dirty="0" smtClean="0">
                <a:latin typeface="Times"/>
                <a:cs typeface="Times"/>
              </a:rPr>
              <a:t> showing locations of sites in this study. From </a:t>
            </a:r>
            <a:r>
              <a:rPr lang="en-US" sz="3200" dirty="0" err="1" smtClean="0">
                <a:latin typeface="Times"/>
                <a:cs typeface="Times"/>
              </a:rPr>
              <a:t>mapsonline.com</a:t>
            </a:r>
            <a:r>
              <a:rPr lang="en-US" sz="3200" dirty="0" smtClean="0">
                <a:latin typeface="Times"/>
                <a:cs typeface="Times"/>
              </a:rPr>
              <a:t> </a:t>
            </a:r>
            <a:endParaRPr lang="en-US" sz="3200" dirty="0">
              <a:latin typeface="Times"/>
              <a:cs typeface="Times"/>
            </a:endParaRPr>
          </a:p>
        </p:txBody>
      </p:sp>
      <p:sp>
        <p:nvSpPr>
          <p:cNvPr id="228" name="TextBox 227"/>
          <p:cNvSpPr txBox="1"/>
          <p:nvPr/>
        </p:nvSpPr>
        <p:spPr>
          <a:xfrm>
            <a:off x="25450119" y="22942119"/>
            <a:ext cx="6085220" cy="707886"/>
          </a:xfrm>
          <a:prstGeom prst="rect">
            <a:avLst/>
          </a:prstGeom>
          <a:noFill/>
          <a:effectLst/>
        </p:spPr>
        <p:txBody>
          <a:bodyPr wrap="none" rtlCol="0">
            <a:spAutoFit/>
          </a:bodyPr>
          <a:lstStyle/>
          <a:p>
            <a:r>
              <a:rPr lang="en-US" sz="4000" b="1" dirty="0" smtClean="0">
                <a:latin typeface="Times"/>
                <a:cs typeface="Times"/>
              </a:rPr>
              <a:t>Summary and Conclusions</a:t>
            </a:r>
            <a:endParaRPr lang="en-US" sz="4000" b="1" dirty="0">
              <a:latin typeface="Times"/>
              <a:cs typeface="Times"/>
            </a:endParaRPr>
          </a:p>
        </p:txBody>
      </p:sp>
      <p:sp>
        <p:nvSpPr>
          <p:cNvPr id="229" name="TextBox 228"/>
          <p:cNvSpPr txBox="1"/>
          <p:nvPr/>
        </p:nvSpPr>
        <p:spPr>
          <a:xfrm>
            <a:off x="25410866" y="32743897"/>
            <a:ext cx="4430620" cy="707886"/>
          </a:xfrm>
          <a:prstGeom prst="rect">
            <a:avLst/>
          </a:prstGeom>
          <a:noFill/>
          <a:effectLst/>
        </p:spPr>
        <p:txBody>
          <a:bodyPr wrap="none" rtlCol="0">
            <a:spAutoFit/>
          </a:bodyPr>
          <a:lstStyle/>
          <a:p>
            <a:r>
              <a:rPr lang="en-US" sz="4000" b="1" dirty="0" smtClean="0">
                <a:latin typeface="Times"/>
                <a:cs typeface="Times"/>
              </a:rPr>
              <a:t>Acknowledgements</a:t>
            </a:r>
            <a:endParaRPr lang="en-US" sz="4000" b="1" dirty="0">
              <a:latin typeface="Times"/>
              <a:cs typeface="Times"/>
            </a:endParaRPr>
          </a:p>
        </p:txBody>
      </p:sp>
      <p:sp>
        <p:nvSpPr>
          <p:cNvPr id="230" name="TextBox 229"/>
          <p:cNvSpPr txBox="1"/>
          <p:nvPr/>
        </p:nvSpPr>
        <p:spPr>
          <a:xfrm>
            <a:off x="25450119" y="26462920"/>
            <a:ext cx="2808768" cy="707886"/>
          </a:xfrm>
          <a:prstGeom prst="rect">
            <a:avLst/>
          </a:prstGeom>
          <a:noFill/>
          <a:effectLst/>
        </p:spPr>
        <p:txBody>
          <a:bodyPr wrap="square" rtlCol="0">
            <a:spAutoFit/>
          </a:bodyPr>
          <a:lstStyle/>
          <a:p>
            <a:r>
              <a:rPr lang="en-US" sz="4000" b="1" dirty="0" smtClean="0">
                <a:latin typeface="Times"/>
                <a:cs typeface="Times"/>
              </a:rPr>
              <a:t>References</a:t>
            </a:r>
            <a:endParaRPr lang="en-US" sz="4000" b="1" dirty="0">
              <a:latin typeface="Times"/>
              <a:cs typeface="Times"/>
            </a:endParaRPr>
          </a:p>
        </p:txBody>
      </p:sp>
      <p:pic>
        <p:nvPicPr>
          <p:cNvPr id="240" name="Picture 239" descr="USB20FD_A:1 Paleowork_3_7_2016:Site1146:Site1146d18O_Interval.pct"/>
          <p:cNvPicPr>
            <a:picLocks/>
          </p:cNvPicPr>
          <p:nvPr/>
        </p:nvPicPr>
        <p:blipFill rotWithShape="1">
          <a:blip r:embed="rId5"/>
          <a:srcRect l="18167" t="17399" r="10627" b="11500"/>
          <a:stretch/>
        </p:blipFill>
        <p:spPr bwMode="auto">
          <a:xfrm>
            <a:off x="18399064" y="8861173"/>
            <a:ext cx="3606483" cy="10467311"/>
          </a:xfrm>
          <a:prstGeom prst="rect">
            <a:avLst/>
          </a:prstGeom>
          <a:noFill/>
          <a:ln w="9525">
            <a:noFill/>
            <a:miter lim="800000"/>
            <a:headEnd/>
            <a:tailEnd/>
          </a:ln>
          <a:effectLst/>
        </p:spPr>
      </p:pic>
      <p:pic>
        <p:nvPicPr>
          <p:cNvPr id="241" name="Picture 240" descr="Site982_d18O_Interval.pct"/>
          <p:cNvPicPr>
            <a:picLocks noChangeAspect="1"/>
          </p:cNvPicPr>
          <p:nvPr/>
        </p:nvPicPr>
        <p:blipFill rotWithShape="1">
          <a:blip r:embed="rId6"/>
          <a:srcRect l="26721" t="17893" r="12704" b="12043"/>
          <a:stretch/>
        </p:blipFill>
        <p:spPr>
          <a:xfrm>
            <a:off x="22005547" y="8957158"/>
            <a:ext cx="2218266" cy="10285776"/>
          </a:xfrm>
          <a:prstGeom prst="rect">
            <a:avLst/>
          </a:prstGeom>
          <a:effectLst/>
        </p:spPr>
      </p:pic>
      <p:pic>
        <p:nvPicPr>
          <p:cNvPr id="242" name="Picture 241" descr="Site1146d13C_a_Interval.pct"/>
          <p:cNvPicPr>
            <a:picLocks noChangeAspect="1"/>
          </p:cNvPicPr>
          <p:nvPr/>
        </p:nvPicPr>
        <p:blipFill rotWithShape="1">
          <a:blip r:embed="rId7"/>
          <a:srcRect l="23095" t="17924" r="14832" b="12452"/>
          <a:stretch/>
        </p:blipFill>
        <p:spPr>
          <a:xfrm>
            <a:off x="28217104" y="8957158"/>
            <a:ext cx="5489313" cy="10246567"/>
          </a:xfrm>
          <a:prstGeom prst="rect">
            <a:avLst/>
          </a:prstGeom>
          <a:effectLst/>
        </p:spPr>
      </p:pic>
      <p:pic>
        <p:nvPicPr>
          <p:cNvPr id="243" name="Picture 242" descr="Site982d13C_Interval.pct"/>
          <p:cNvPicPr>
            <a:picLocks noChangeAspect="1"/>
          </p:cNvPicPr>
          <p:nvPr/>
        </p:nvPicPr>
        <p:blipFill rotWithShape="1">
          <a:blip r:embed="rId8"/>
          <a:srcRect l="16736" t="18593" r="12708" b="12130"/>
          <a:stretch/>
        </p:blipFill>
        <p:spPr>
          <a:xfrm>
            <a:off x="33706417" y="9035621"/>
            <a:ext cx="3059541" cy="10229363"/>
          </a:xfrm>
          <a:prstGeom prst="rect">
            <a:avLst/>
          </a:prstGeom>
          <a:effectLst/>
        </p:spPr>
      </p:pic>
      <p:sp>
        <p:nvSpPr>
          <p:cNvPr id="244" name="TextBox 243"/>
          <p:cNvSpPr txBox="1"/>
          <p:nvPr/>
        </p:nvSpPr>
        <p:spPr>
          <a:xfrm>
            <a:off x="38322494" y="8738039"/>
            <a:ext cx="2078276" cy="461665"/>
          </a:xfrm>
          <a:prstGeom prst="rect">
            <a:avLst/>
          </a:prstGeom>
          <a:noFill/>
          <a:effectLst/>
        </p:spPr>
        <p:txBody>
          <a:bodyPr wrap="square" rtlCol="0">
            <a:spAutoFit/>
          </a:bodyPr>
          <a:lstStyle/>
          <a:p>
            <a:r>
              <a:rPr lang="en-US" sz="2400" dirty="0" smtClean="0"/>
              <a:t>Site 1000</a:t>
            </a:r>
            <a:endParaRPr lang="en-US" sz="2400" dirty="0"/>
          </a:p>
        </p:txBody>
      </p:sp>
      <p:sp>
        <p:nvSpPr>
          <p:cNvPr id="245" name="TextBox 244"/>
          <p:cNvSpPr txBox="1"/>
          <p:nvPr/>
        </p:nvSpPr>
        <p:spPr>
          <a:xfrm>
            <a:off x="37631838" y="8129997"/>
            <a:ext cx="2667767" cy="461665"/>
          </a:xfrm>
          <a:prstGeom prst="rect">
            <a:avLst/>
          </a:prstGeom>
          <a:noFill/>
          <a:effectLst/>
        </p:spPr>
        <p:txBody>
          <a:bodyPr wrap="none" rtlCol="0">
            <a:spAutoFit/>
          </a:bodyPr>
          <a:lstStyle/>
          <a:p>
            <a:r>
              <a:rPr lang="en-US" sz="2400" b="1" dirty="0" smtClean="0"/>
              <a:t> Calcium Carbonate</a:t>
            </a:r>
            <a:endParaRPr lang="en-US" sz="2400" b="1" dirty="0"/>
          </a:p>
        </p:txBody>
      </p:sp>
      <p:sp>
        <p:nvSpPr>
          <p:cNvPr id="246" name="Rectangle 245"/>
          <p:cNvSpPr/>
          <p:nvPr/>
        </p:nvSpPr>
        <p:spPr>
          <a:xfrm>
            <a:off x="25318462" y="23718614"/>
            <a:ext cx="16882132" cy="2677656"/>
          </a:xfrm>
          <a:prstGeom prst="rect">
            <a:avLst/>
          </a:prstGeom>
          <a:effectLst/>
        </p:spPr>
        <p:txBody>
          <a:bodyPr wrap="square">
            <a:spAutoFit/>
          </a:bodyPr>
          <a:lstStyle/>
          <a:p>
            <a:pPr>
              <a:buFontTx/>
              <a:buChar char="-"/>
            </a:pPr>
            <a:r>
              <a:rPr lang="en-US" sz="2400" dirty="0" smtClean="0">
                <a:latin typeface="Times"/>
                <a:cs typeface="Times"/>
              </a:rPr>
              <a:t> High-resolution stable isotope records were developed from Site 1000 for the Late Miocene and are compared to two high-resolution isotopic records from different ocean basins for this interval.</a:t>
            </a:r>
          </a:p>
          <a:p>
            <a:pPr>
              <a:buFontTx/>
              <a:buChar char="-"/>
            </a:pPr>
            <a:r>
              <a:rPr lang="en-US" sz="2400" dirty="0">
                <a:latin typeface="Times"/>
                <a:cs typeface="Times"/>
              </a:rPr>
              <a:t> </a:t>
            </a:r>
            <a:r>
              <a:rPr lang="en-US" sz="2400" dirty="0" smtClean="0">
                <a:latin typeface="Times"/>
                <a:cs typeface="Times"/>
              </a:rPr>
              <a:t>As at Site 1146, short </a:t>
            </a:r>
            <a:r>
              <a:rPr lang="en-US" sz="2400" dirty="0">
                <a:latin typeface="Times"/>
                <a:cs typeface="Times"/>
              </a:rPr>
              <a:t>(100 </a:t>
            </a:r>
            <a:r>
              <a:rPr lang="en-US" sz="2400" dirty="0" err="1">
                <a:latin typeface="Times"/>
                <a:cs typeface="Times"/>
              </a:rPr>
              <a:t>kyr</a:t>
            </a:r>
            <a:r>
              <a:rPr lang="en-US" sz="2400" dirty="0">
                <a:latin typeface="Times"/>
                <a:cs typeface="Times"/>
              </a:rPr>
              <a:t>) and long (400 </a:t>
            </a:r>
            <a:r>
              <a:rPr lang="en-US" sz="2400" dirty="0" err="1">
                <a:latin typeface="Times"/>
                <a:cs typeface="Times"/>
              </a:rPr>
              <a:t>kyr</a:t>
            </a:r>
            <a:r>
              <a:rPr lang="en-US" sz="2400" dirty="0">
                <a:latin typeface="Times"/>
                <a:cs typeface="Times"/>
              </a:rPr>
              <a:t>) </a:t>
            </a:r>
            <a:r>
              <a:rPr lang="en-US" sz="2400" dirty="0" err="1">
                <a:latin typeface="Times"/>
                <a:cs typeface="Times"/>
              </a:rPr>
              <a:t>Milankovitch</a:t>
            </a:r>
            <a:r>
              <a:rPr lang="en-US" sz="2400" dirty="0">
                <a:latin typeface="Times"/>
                <a:cs typeface="Times"/>
              </a:rPr>
              <a:t> cycles are </a:t>
            </a:r>
            <a:r>
              <a:rPr lang="en-US" sz="2400" dirty="0" smtClean="0">
                <a:latin typeface="Times"/>
                <a:cs typeface="Times"/>
              </a:rPr>
              <a:t>identified in </a:t>
            </a:r>
            <a:r>
              <a:rPr lang="en-US" sz="2400" dirty="0">
                <a:latin typeface="Times"/>
                <a:cs typeface="Times"/>
              </a:rPr>
              <a:t>the stable isotope data at Sites </a:t>
            </a:r>
            <a:r>
              <a:rPr lang="en-US" sz="2400" dirty="0" smtClean="0">
                <a:latin typeface="Times"/>
                <a:cs typeface="Times"/>
              </a:rPr>
              <a:t>1000.</a:t>
            </a:r>
          </a:p>
          <a:p>
            <a:pPr>
              <a:buFontTx/>
              <a:buChar char="-"/>
            </a:pPr>
            <a:r>
              <a:rPr lang="en-US" sz="2400" dirty="0" smtClean="0">
                <a:latin typeface="Times"/>
                <a:cs typeface="Times"/>
              </a:rPr>
              <a:t> Both </a:t>
            </a:r>
            <a:r>
              <a:rPr lang="en-US" sz="2400" dirty="0" smtClean="0">
                <a:latin typeface="Symbol" charset="2"/>
                <a:cs typeface="Symbol" charset="2"/>
              </a:rPr>
              <a:t>d</a:t>
            </a:r>
            <a:r>
              <a:rPr lang="en-US" sz="2400" baseline="30000" dirty="0" smtClean="0">
                <a:latin typeface="Times"/>
                <a:cs typeface="Times"/>
              </a:rPr>
              <a:t>18</a:t>
            </a:r>
            <a:r>
              <a:rPr lang="en-US" sz="2400" dirty="0" smtClean="0">
                <a:latin typeface="Times"/>
                <a:cs typeface="Times"/>
              </a:rPr>
              <a:t>O and </a:t>
            </a:r>
            <a:r>
              <a:rPr lang="en-US" sz="2400" dirty="0" smtClean="0">
                <a:latin typeface="Symbol" charset="2"/>
                <a:cs typeface="Symbol" charset="2"/>
              </a:rPr>
              <a:t>d</a:t>
            </a:r>
            <a:r>
              <a:rPr lang="en-US" sz="2400" baseline="30000" dirty="0" smtClean="0">
                <a:latin typeface="Times"/>
                <a:cs typeface="Times"/>
              </a:rPr>
              <a:t>13</a:t>
            </a:r>
            <a:r>
              <a:rPr lang="en-US" sz="2400" dirty="0" smtClean="0">
                <a:latin typeface="Times"/>
                <a:cs typeface="Times"/>
              </a:rPr>
              <a:t>C records at Site 1000 provide evidence that </a:t>
            </a:r>
            <a:r>
              <a:rPr lang="en-US" sz="2400" dirty="0">
                <a:latin typeface="Times"/>
                <a:cs typeface="Times"/>
              </a:rPr>
              <a:t>in the Caribbean </a:t>
            </a:r>
            <a:r>
              <a:rPr lang="en-US" sz="2400" dirty="0" smtClean="0">
                <a:latin typeface="Times"/>
                <a:cs typeface="Times"/>
              </a:rPr>
              <a:t>Basin, North Pacific Intermediate Waters (Newkirk and Martin, 2009) decreased between 12.0 and 11.2 Ma, concomitant with a strengthening of AAIW (Roth et al., 2000).  We interpret this to represent a potential shoaling of the Central American Seaway</a:t>
            </a:r>
            <a:r>
              <a:rPr lang="en-US" sz="2400" dirty="0">
                <a:latin typeface="Times"/>
                <a:cs typeface="Times"/>
              </a:rPr>
              <a:t>. </a:t>
            </a:r>
            <a:r>
              <a:rPr lang="en-US" sz="2400" dirty="0" smtClean="0">
                <a:latin typeface="Times"/>
                <a:cs typeface="Times"/>
              </a:rPr>
              <a:t>This supports the </a:t>
            </a:r>
            <a:r>
              <a:rPr lang="en-US" sz="2400" dirty="0">
                <a:latin typeface="Times"/>
                <a:cs typeface="Times"/>
              </a:rPr>
              <a:t>hypotheses of Montes et al. (2012</a:t>
            </a:r>
            <a:r>
              <a:rPr lang="en-US" sz="2400" dirty="0" smtClean="0">
                <a:latin typeface="Times"/>
                <a:cs typeface="Times"/>
              </a:rPr>
              <a:t>) and </a:t>
            </a:r>
            <a:r>
              <a:rPr lang="en-US" sz="2400" dirty="0" err="1" smtClean="0">
                <a:latin typeface="Times"/>
                <a:cs typeface="Times"/>
              </a:rPr>
              <a:t>Sepulchre</a:t>
            </a:r>
            <a:r>
              <a:rPr lang="en-US" sz="2400" dirty="0" smtClean="0">
                <a:latin typeface="Times"/>
                <a:cs typeface="Times"/>
              </a:rPr>
              <a:t> et al. (2013) that the </a:t>
            </a:r>
            <a:r>
              <a:rPr lang="en-US" sz="2400" dirty="0">
                <a:latin typeface="Times"/>
                <a:cs typeface="Times"/>
              </a:rPr>
              <a:t>Central American Seaway </a:t>
            </a:r>
            <a:r>
              <a:rPr lang="en-US" sz="2400" dirty="0" smtClean="0">
                <a:latin typeface="Times"/>
                <a:cs typeface="Times"/>
              </a:rPr>
              <a:t>shoaled earlier than than previous studies have suggested. </a:t>
            </a:r>
          </a:p>
        </p:txBody>
      </p:sp>
      <p:sp>
        <p:nvSpPr>
          <p:cNvPr id="247" name="Rectangle 246"/>
          <p:cNvSpPr/>
          <p:nvPr/>
        </p:nvSpPr>
        <p:spPr>
          <a:xfrm>
            <a:off x="25466621" y="27038502"/>
            <a:ext cx="16849337" cy="5550238"/>
          </a:xfrm>
          <a:prstGeom prst="rect">
            <a:avLst/>
          </a:prstGeom>
          <a:effectLst/>
        </p:spPr>
        <p:txBody>
          <a:bodyPr wrap="square">
            <a:spAutoFit/>
          </a:bodyPr>
          <a:lstStyle/>
          <a:p>
            <a:pPr marL="346075" indent="-346075">
              <a:spcAft>
                <a:spcPts val="1000"/>
              </a:spcAft>
            </a:pPr>
            <a:r>
              <a:rPr lang="en-US" sz="1800" dirty="0" err="1" smtClean="0"/>
              <a:t>Andersson</a:t>
            </a:r>
            <a:r>
              <a:rPr lang="en-US" sz="1800" dirty="0" smtClean="0"/>
              <a:t>, C., &amp; Jansen, E. 2003. A Miocene (8-12 Ma) intermediate water benthic stable isotope record from the northeastern Atlantic, ODP Site 982. </a:t>
            </a:r>
            <a:r>
              <a:rPr lang="en-US" sz="1800" i="1" dirty="0" err="1" smtClean="0"/>
              <a:t>Paleoceanography</a:t>
            </a:r>
            <a:r>
              <a:rPr lang="en-US" sz="1800" dirty="0" smtClean="0"/>
              <a:t>, </a:t>
            </a:r>
            <a:r>
              <a:rPr lang="en-US" sz="1800" i="1" dirty="0" smtClean="0"/>
              <a:t>18</a:t>
            </a:r>
            <a:r>
              <a:rPr lang="en-US" sz="1800" dirty="0" smtClean="0"/>
              <a:t>(1): </a:t>
            </a:r>
            <a:r>
              <a:rPr lang="en-US" sz="1800" i="1" dirty="0" smtClean="0"/>
              <a:t>1013, doi:10.1029/2001PA000657</a:t>
            </a:r>
          </a:p>
          <a:p>
            <a:pPr marL="346075" indent="-346075">
              <a:spcAft>
                <a:spcPts val="1000"/>
              </a:spcAft>
            </a:pPr>
            <a:r>
              <a:rPr lang="en-US" sz="1800" dirty="0" err="1" smtClean="0">
                <a:latin typeface="Times"/>
                <a:cs typeface="Times"/>
              </a:rPr>
              <a:t>Bostock</a:t>
            </a:r>
            <a:r>
              <a:rPr lang="en-US" sz="1800" dirty="0" smtClean="0">
                <a:latin typeface="Times"/>
                <a:cs typeface="Times"/>
              </a:rPr>
              <a:t>, H.C., </a:t>
            </a:r>
            <a:r>
              <a:rPr lang="en-US" sz="1800" dirty="0" err="1" smtClean="0">
                <a:latin typeface="Times"/>
                <a:cs typeface="Times"/>
              </a:rPr>
              <a:t>Opdyke</a:t>
            </a:r>
            <a:r>
              <a:rPr lang="en-US" sz="1800" dirty="0" smtClean="0">
                <a:latin typeface="Times"/>
                <a:cs typeface="Times"/>
              </a:rPr>
              <a:t>, B.N. &amp; Williams, M. J. M. 2010. </a:t>
            </a:r>
            <a:r>
              <a:rPr lang="en-US" sz="1800" dirty="0" err="1" smtClean="0">
                <a:latin typeface="Times"/>
                <a:cs typeface="Times"/>
              </a:rPr>
              <a:t>Characterising</a:t>
            </a:r>
            <a:r>
              <a:rPr lang="en-US" sz="1800" dirty="0" smtClean="0">
                <a:latin typeface="Times"/>
                <a:cs typeface="Times"/>
              </a:rPr>
              <a:t> the intermediate depth waters of the Pacific Ocean using </a:t>
            </a:r>
            <a:r>
              <a:rPr lang="en-US" sz="1800" dirty="0" smtClean="0">
                <a:latin typeface="Symbol" charset="2"/>
                <a:cs typeface="Symbol" charset="2"/>
              </a:rPr>
              <a:t>d</a:t>
            </a:r>
            <a:r>
              <a:rPr lang="en-US" sz="1800" dirty="0" smtClean="0">
                <a:latin typeface="Times"/>
                <a:cs typeface="Times"/>
              </a:rPr>
              <a:t>13C and other geochemical tracers. </a:t>
            </a:r>
            <a:r>
              <a:rPr lang="en-US" sz="1800" i="1" dirty="0" smtClean="0">
                <a:latin typeface="Times"/>
                <a:cs typeface="Times"/>
              </a:rPr>
              <a:t>Deep-Sea Research 157: 847 – 859</a:t>
            </a:r>
          </a:p>
          <a:p>
            <a:pPr marL="346075" indent="-346075">
              <a:spcAft>
                <a:spcPts val="1000"/>
              </a:spcAft>
            </a:pPr>
            <a:r>
              <a:rPr lang="en-US" sz="1800" dirty="0" smtClean="0">
                <a:latin typeface="Times"/>
                <a:cs typeface="Times"/>
              </a:rPr>
              <a:t>Gradstein, F.M., </a:t>
            </a:r>
            <a:r>
              <a:rPr lang="en-US" sz="1800" dirty="0" err="1" smtClean="0">
                <a:latin typeface="Times"/>
                <a:cs typeface="Times"/>
              </a:rPr>
              <a:t>Ogg</a:t>
            </a:r>
            <a:r>
              <a:rPr lang="en-US" sz="1800" dirty="0" smtClean="0">
                <a:latin typeface="Times"/>
                <a:cs typeface="Times"/>
              </a:rPr>
              <a:t>, J.G., Schmitz, M.D. &amp; </a:t>
            </a:r>
            <a:r>
              <a:rPr lang="en-US" sz="1800" dirty="0" err="1" smtClean="0">
                <a:latin typeface="Times"/>
                <a:cs typeface="Times"/>
              </a:rPr>
              <a:t>Ogg</a:t>
            </a:r>
            <a:r>
              <a:rPr lang="en-US" sz="1800" dirty="0" smtClean="0">
                <a:latin typeface="Times"/>
                <a:cs typeface="Times"/>
              </a:rPr>
              <a:t>, G.M. 2012. The Geologic Time Scale 2012. Vol. 1 &amp; 2. Elsevier, NY</a:t>
            </a:r>
          </a:p>
          <a:p>
            <a:pPr marL="346075" indent="-346075">
              <a:spcAft>
                <a:spcPts val="1000"/>
              </a:spcAft>
            </a:pPr>
            <a:r>
              <a:rPr lang="en-US" sz="1800" dirty="0" err="1" smtClean="0"/>
              <a:t>Holbourn</a:t>
            </a:r>
            <a:r>
              <a:rPr lang="en-US" sz="1800" dirty="0" smtClean="0"/>
              <a:t>, A., </a:t>
            </a:r>
            <a:r>
              <a:rPr lang="en-US" sz="1800" dirty="0" err="1" smtClean="0"/>
              <a:t>Kuhnt</a:t>
            </a:r>
            <a:r>
              <a:rPr lang="en-US" sz="1800" dirty="0" smtClean="0"/>
              <a:t>, W., Clemens, S., </a:t>
            </a:r>
            <a:r>
              <a:rPr lang="en-US" sz="1800" dirty="0" err="1" smtClean="0"/>
              <a:t>Prell</a:t>
            </a:r>
            <a:r>
              <a:rPr lang="en-US" sz="1800" dirty="0" smtClean="0"/>
              <a:t>, W., &amp; Andersen, N. 2013. Middle to late Miocene stepwise climate cooling: Evidence from a high-resolution deep water isotope curve spanning 8 million years. </a:t>
            </a:r>
            <a:r>
              <a:rPr lang="en-US" sz="1800" i="1" dirty="0" smtClean="0"/>
              <a:t>Paleoceanography</a:t>
            </a:r>
            <a:r>
              <a:rPr lang="en-US" sz="1800" dirty="0" smtClean="0"/>
              <a:t>, </a:t>
            </a:r>
            <a:r>
              <a:rPr lang="en-US" sz="1800" i="1" dirty="0" smtClean="0"/>
              <a:t>28</a:t>
            </a:r>
            <a:r>
              <a:rPr lang="en-US" sz="1800" dirty="0" smtClean="0"/>
              <a:t>(4): </a:t>
            </a:r>
            <a:r>
              <a:rPr lang="en-US" sz="1800" i="1" dirty="0" smtClean="0"/>
              <a:t>688–699. doi:10.1002/2013PA002538</a:t>
            </a:r>
          </a:p>
          <a:p>
            <a:pPr marL="346075" indent="-346075">
              <a:spcAft>
                <a:spcPts val="1000"/>
              </a:spcAft>
            </a:pPr>
            <a:r>
              <a:rPr lang="en-US" sz="1800" dirty="0" smtClean="0">
                <a:latin typeface="Times"/>
                <a:cs typeface="Times"/>
              </a:rPr>
              <a:t>Montes, C., Cardona, A.,  McFadden, R., Moron, S. E., Silva, C. A., </a:t>
            </a:r>
            <a:r>
              <a:rPr lang="en-US" sz="1800" dirty="0" err="1" smtClean="0">
                <a:latin typeface="Times"/>
                <a:cs typeface="Times"/>
              </a:rPr>
              <a:t>Restrepo</a:t>
            </a:r>
            <a:r>
              <a:rPr lang="en-US" sz="1800" dirty="0" smtClean="0">
                <a:latin typeface="Times"/>
                <a:cs typeface="Times"/>
              </a:rPr>
              <a:t>-Moreno, S., Ramirez, D.A., </a:t>
            </a:r>
            <a:r>
              <a:rPr lang="en-US" sz="1800" dirty="0" err="1" smtClean="0">
                <a:latin typeface="Times"/>
                <a:cs typeface="Times"/>
              </a:rPr>
              <a:t>Hoyos</a:t>
            </a:r>
            <a:r>
              <a:rPr lang="en-US" sz="1800" dirty="0" smtClean="0">
                <a:latin typeface="Times"/>
                <a:cs typeface="Times"/>
              </a:rPr>
              <a:t>, N., Wilson, J., Farris, D., </a:t>
            </a:r>
            <a:r>
              <a:rPr lang="en-US" sz="1800" dirty="0" err="1" smtClean="0">
                <a:latin typeface="Times"/>
                <a:cs typeface="Times"/>
              </a:rPr>
              <a:t>Bayona</a:t>
            </a:r>
            <a:r>
              <a:rPr lang="en-US" sz="1800" dirty="0" smtClean="0">
                <a:latin typeface="Times"/>
                <a:cs typeface="Times"/>
              </a:rPr>
              <a:t>, G.A., Jaramillo, C.A., Valencia, V., Bryan, J. and Flores, J.A. 2012.  Evidence for middle Eocene and younger land emergence in central Panama: Implications for Isthmus closure. </a:t>
            </a:r>
            <a:r>
              <a:rPr lang="en-US" sz="1800" i="1" dirty="0" smtClean="0">
                <a:latin typeface="Times"/>
                <a:cs typeface="Times"/>
              </a:rPr>
              <a:t>Geological Society of America Bulletin, 124(5-6): 780–799. doi:10.1130/B30528.1</a:t>
            </a:r>
          </a:p>
          <a:p>
            <a:pPr marL="346075" indent="-346075">
              <a:spcAft>
                <a:spcPts val="1000"/>
              </a:spcAft>
            </a:pPr>
            <a:r>
              <a:rPr lang="en-US" sz="1800" dirty="0" smtClean="0">
                <a:latin typeface="Times"/>
                <a:cs typeface="Times"/>
              </a:rPr>
              <a:t>Newkirk, D. R., &amp; Martin, E. E. 2009. Circulation through the Central American Seaway during the Miocene carbonate crash. </a:t>
            </a:r>
            <a:r>
              <a:rPr lang="en-US" sz="1800" i="1" dirty="0" smtClean="0">
                <a:latin typeface="Times"/>
                <a:cs typeface="Times"/>
              </a:rPr>
              <a:t>Geology, 37(1): 87–90. doi:10.1130/G25193A.1</a:t>
            </a:r>
          </a:p>
          <a:p>
            <a:pPr marL="346075" indent="-346075">
              <a:spcAft>
                <a:spcPts val="1000"/>
              </a:spcAft>
            </a:pPr>
            <a:r>
              <a:rPr lang="en-US" sz="1800" dirty="0" smtClean="0">
                <a:latin typeface="Times"/>
                <a:cs typeface="Times"/>
              </a:rPr>
              <a:t>Roth, J. M., </a:t>
            </a:r>
            <a:r>
              <a:rPr lang="en-US" sz="1800" dirty="0" err="1" smtClean="0">
                <a:latin typeface="Times"/>
                <a:cs typeface="Times"/>
              </a:rPr>
              <a:t>Droxler</a:t>
            </a:r>
            <a:r>
              <a:rPr lang="en-US" sz="1800" dirty="0" smtClean="0">
                <a:latin typeface="Times"/>
                <a:cs typeface="Times"/>
              </a:rPr>
              <a:t>, A. W., &amp; </a:t>
            </a:r>
            <a:r>
              <a:rPr lang="en-US" sz="1800" dirty="0" err="1" smtClean="0">
                <a:latin typeface="Times"/>
                <a:cs typeface="Times"/>
              </a:rPr>
              <a:t>Kameo</a:t>
            </a:r>
            <a:r>
              <a:rPr lang="en-US" sz="1800" dirty="0" smtClean="0">
                <a:latin typeface="Times"/>
                <a:cs typeface="Times"/>
              </a:rPr>
              <a:t>, K. 2000. The Caribbean Carbonate Crash at the Middle to Late Miocene Transition: Linkage to the Establishment of the Modern Global Ocean Conveyor. In: </a:t>
            </a:r>
            <a:r>
              <a:rPr lang="en-US" sz="1800" dirty="0" err="1" smtClean="0">
                <a:latin typeface="Times"/>
                <a:cs typeface="Times"/>
              </a:rPr>
              <a:t>Leckie</a:t>
            </a:r>
            <a:r>
              <a:rPr lang="en-US" sz="1800" dirty="0" smtClean="0">
                <a:latin typeface="Times"/>
                <a:cs typeface="Times"/>
              </a:rPr>
              <a:t>, R.M., </a:t>
            </a:r>
            <a:r>
              <a:rPr lang="en-US" sz="1800" dirty="0" err="1" smtClean="0">
                <a:latin typeface="Times"/>
                <a:cs typeface="Times"/>
              </a:rPr>
              <a:t>Sigurdson</a:t>
            </a:r>
            <a:r>
              <a:rPr lang="en-US" sz="1800" dirty="0" smtClean="0">
                <a:latin typeface="Times"/>
                <a:cs typeface="Times"/>
              </a:rPr>
              <a:t>, J. Acton, G.D. &amp; Draper, G. (</a:t>
            </a:r>
            <a:r>
              <a:rPr lang="en-US" sz="1800" dirty="0" err="1" smtClean="0">
                <a:latin typeface="Times"/>
                <a:cs typeface="Times"/>
              </a:rPr>
              <a:t>Eds</a:t>
            </a:r>
            <a:r>
              <a:rPr lang="en-US" sz="1800" dirty="0" smtClean="0">
                <a:latin typeface="Times"/>
                <a:cs typeface="Times"/>
              </a:rPr>
              <a:t>). </a:t>
            </a:r>
            <a:r>
              <a:rPr lang="en-US" sz="1800" i="1" dirty="0" smtClean="0">
                <a:latin typeface="Times"/>
                <a:cs typeface="Times"/>
              </a:rPr>
              <a:t>Proceedings of the Ocean Drilling Program, Scientific Results, Vol. 165, 249-273</a:t>
            </a:r>
          </a:p>
          <a:p>
            <a:pPr marL="346075" indent="-346075">
              <a:spcAft>
                <a:spcPts val="1000"/>
              </a:spcAft>
            </a:pPr>
            <a:r>
              <a:rPr lang="en-US" sz="1800" dirty="0" err="1" smtClean="0">
                <a:latin typeface="Times"/>
                <a:cs typeface="Times"/>
              </a:rPr>
              <a:t>Sepulchre</a:t>
            </a:r>
            <a:r>
              <a:rPr lang="en-US" sz="1800" dirty="0" smtClean="0">
                <a:latin typeface="Times"/>
                <a:cs typeface="Times"/>
              </a:rPr>
              <a:t>, P., </a:t>
            </a:r>
            <a:r>
              <a:rPr lang="en-US" sz="1800" dirty="0" err="1" smtClean="0">
                <a:latin typeface="Times"/>
                <a:cs typeface="Times"/>
              </a:rPr>
              <a:t>Arsouze</a:t>
            </a:r>
            <a:r>
              <a:rPr lang="en-US" sz="1800" dirty="0" smtClean="0">
                <a:latin typeface="Times"/>
                <a:cs typeface="Times"/>
              </a:rPr>
              <a:t>, T., </a:t>
            </a:r>
            <a:r>
              <a:rPr lang="en-US" sz="1800" dirty="0" err="1" smtClean="0">
                <a:latin typeface="Times"/>
                <a:cs typeface="Times"/>
              </a:rPr>
              <a:t>Donnadieu</a:t>
            </a:r>
            <a:r>
              <a:rPr lang="en-US" sz="1800" dirty="0" smtClean="0">
                <a:latin typeface="Times"/>
                <a:cs typeface="Times"/>
              </a:rPr>
              <a:t>, Y., </a:t>
            </a:r>
            <a:r>
              <a:rPr lang="en-US" sz="1800" dirty="0" err="1" smtClean="0">
                <a:latin typeface="Times"/>
                <a:cs typeface="Times"/>
              </a:rPr>
              <a:t>Dutay</a:t>
            </a:r>
            <a:r>
              <a:rPr lang="en-US" sz="1800" dirty="0" smtClean="0">
                <a:latin typeface="Times"/>
                <a:cs typeface="Times"/>
              </a:rPr>
              <a:t>, J.-C., Jaramillo, C., Le Bras, J., Martin, E., Montes, C., and Waite, A.J. 2013. Consequences of shoaling of the Central American Seaway determined from modeling </a:t>
            </a:r>
            <a:r>
              <a:rPr lang="en-US" sz="1800" dirty="0" err="1" smtClean="0">
                <a:latin typeface="Times"/>
                <a:cs typeface="Times"/>
              </a:rPr>
              <a:t>Nd</a:t>
            </a:r>
            <a:r>
              <a:rPr lang="en-US" sz="1800" dirty="0" smtClean="0">
                <a:latin typeface="Times"/>
                <a:cs typeface="Times"/>
              </a:rPr>
              <a:t> isotopes, </a:t>
            </a:r>
            <a:r>
              <a:rPr lang="en-US" sz="1800" i="1" dirty="0" smtClean="0">
                <a:latin typeface="Times"/>
                <a:cs typeface="Times"/>
              </a:rPr>
              <a:t>Paleoceanography, 29: 1-14 doi:10.1002/2013PA002501</a:t>
            </a:r>
            <a:endParaRPr lang="en-US" sz="1800" dirty="0" smtClean="0">
              <a:latin typeface="Times"/>
              <a:cs typeface="Times"/>
            </a:endParaRPr>
          </a:p>
          <a:p>
            <a:pPr marL="346075" indent="-346075">
              <a:spcAft>
                <a:spcPts val="1000"/>
              </a:spcAft>
            </a:pPr>
            <a:r>
              <a:rPr lang="en-US" sz="1800" dirty="0" smtClean="0">
                <a:latin typeface="Times"/>
                <a:cs typeface="Times"/>
              </a:rPr>
              <a:t>Sigurdsson, H., </a:t>
            </a:r>
            <a:r>
              <a:rPr lang="en-US" sz="1800" dirty="0" err="1" smtClean="0">
                <a:latin typeface="Times"/>
                <a:cs typeface="Times"/>
              </a:rPr>
              <a:t>Lekie</a:t>
            </a:r>
            <a:r>
              <a:rPr lang="en-US" sz="1800" dirty="0" smtClean="0">
                <a:latin typeface="Times"/>
                <a:cs typeface="Times"/>
              </a:rPr>
              <a:t>, R.M., Acton, G.D. et al. 1997, </a:t>
            </a:r>
            <a:r>
              <a:rPr lang="en-US" sz="1800" i="1" dirty="0" smtClean="0">
                <a:latin typeface="Times"/>
                <a:cs typeface="Times"/>
              </a:rPr>
              <a:t>Proceedings of the Ocean Drilling Program,  Initial </a:t>
            </a:r>
            <a:r>
              <a:rPr lang="en-US" sz="1800" i="1" dirty="0" err="1" smtClean="0">
                <a:latin typeface="Times"/>
                <a:cs typeface="Times"/>
              </a:rPr>
              <a:t>Repts</a:t>
            </a:r>
            <a:r>
              <a:rPr lang="en-US" sz="1800" i="1" dirty="0" smtClean="0">
                <a:latin typeface="Times"/>
                <a:cs typeface="Times"/>
              </a:rPr>
              <a:t>., Vol. 165, 231-288</a:t>
            </a:r>
            <a:endParaRPr lang="en-US" sz="1800" dirty="0" smtClean="0">
              <a:latin typeface="Times"/>
              <a:cs typeface="Times"/>
            </a:endParaRPr>
          </a:p>
        </p:txBody>
      </p:sp>
      <p:sp>
        <p:nvSpPr>
          <p:cNvPr id="248" name="TextBox 247"/>
          <p:cNvSpPr txBox="1"/>
          <p:nvPr/>
        </p:nvSpPr>
        <p:spPr>
          <a:xfrm>
            <a:off x="25410866" y="33451783"/>
            <a:ext cx="16591102" cy="369332"/>
          </a:xfrm>
          <a:prstGeom prst="rect">
            <a:avLst/>
          </a:prstGeom>
          <a:noFill/>
          <a:effectLst/>
        </p:spPr>
        <p:txBody>
          <a:bodyPr wrap="square" rtlCol="0">
            <a:spAutoFit/>
          </a:bodyPr>
          <a:lstStyle/>
          <a:p>
            <a:r>
              <a:rPr lang="en-US" sz="1800" dirty="0" smtClean="0">
                <a:latin typeface="Times"/>
                <a:cs typeface="Times"/>
              </a:rPr>
              <a:t>This research obtained samples from the Ocean Drilling Project. Funding came from the overhead account of S. Pekar.  </a:t>
            </a:r>
            <a:endParaRPr lang="en-US" sz="1800" dirty="0">
              <a:latin typeface="Times"/>
              <a:cs typeface="Times"/>
            </a:endParaRPr>
          </a:p>
        </p:txBody>
      </p:sp>
      <p:pic>
        <p:nvPicPr>
          <p:cNvPr id="249" name="Content Placeholder 7" descr="Site1000d13CCurFitInterval.pct"/>
          <p:cNvPicPr>
            <a:picLocks noGrp="1" noChangeAspect="1"/>
          </p:cNvPicPr>
          <p:nvPr/>
        </p:nvPicPr>
        <p:blipFill rotWithShape="1">
          <a:blip r:embed="rId9"/>
          <a:srcRect l="19570" t="17678" r="8471" b="5893"/>
          <a:stretch/>
        </p:blipFill>
        <p:spPr>
          <a:xfrm rot="16200000">
            <a:off x="20909860" y="11592767"/>
            <a:ext cx="10609887" cy="4467752"/>
          </a:xfrm>
          <a:prstGeom prst="rect">
            <a:avLst/>
          </a:prstGeom>
          <a:effectLst/>
        </p:spPr>
      </p:pic>
      <p:sp>
        <p:nvSpPr>
          <p:cNvPr id="250" name="Rectangle 249"/>
          <p:cNvSpPr/>
          <p:nvPr/>
        </p:nvSpPr>
        <p:spPr>
          <a:xfrm rot="16200000" flipH="1">
            <a:off x="16045360" y="19326889"/>
            <a:ext cx="420013" cy="1448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TextBox 250"/>
          <p:cNvSpPr txBox="1"/>
          <p:nvPr/>
        </p:nvSpPr>
        <p:spPr>
          <a:xfrm>
            <a:off x="15805096" y="19533171"/>
            <a:ext cx="1665365" cy="461665"/>
          </a:xfrm>
          <a:prstGeom prst="rect">
            <a:avLst/>
          </a:prstGeom>
          <a:noFill/>
          <a:effectLst/>
        </p:spPr>
        <p:txBody>
          <a:bodyPr wrap="square" rtlCol="0">
            <a:spAutoFit/>
          </a:bodyPr>
          <a:lstStyle/>
          <a:p>
            <a:r>
              <a:rPr lang="en-US" sz="2400" dirty="0" smtClean="0">
                <a:latin typeface="Symbol" charset="2"/>
                <a:cs typeface="Symbol" charset="2"/>
              </a:rPr>
              <a:t>d</a:t>
            </a:r>
            <a:r>
              <a:rPr lang="en-US" sz="2400" baseline="30000" dirty="0" smtClean="0"/>
              <a:t>18</a:t>
            </a:r>
            <a:r>
              <a:rPr lang="en-US" sz="2400" dirty="0" smtClean="0"/>
              <a:t>O (‰)</a:t>
            </a:r>
            <a:endParaRPr lang="en-US" sz="2400" dirty="0"/>
          </a:p>
        </p:txBody>
      </p:sp>
      <p:sp>
        <p:nvSpPr>
          <p:cNvPr id="252" name="TextBox 251"/>
          <p:cNvSpPr txBox="1"/>
          <p:nvPr/>
        </p:nvSpPr>
        <p:spPr>
          <a:xfrm>
            <a:off x="15336782" y="19195898"/>
            <a:ext cx="780793" cy="461665"/>
          </a:xfrm>
          <a:prstGeom prst="rect">
            <a:avLst/>
          </a:prstGeom>
          <a:noFill/>
          <a:effectLst/>
        </p:spPr>
        <p:txBody>
          <a:bodyPr wrap="square" rtlCol="0">
            <a:spAutoFit/>
          </a:bodyPr>
          <a:lstStyle/>
          <a:p>
            <a:r>
              <a:rPr lang="en-US" sz="2400" dirty="0" smtClean="0"/>
              <a:t>1.0</a:t>
            </a:r>
            <a:endParaRPr lang="en-US" sz="2400" dirty="0"/>
          </a:p>
        </p:txBody>
      </p:sp>
      <p:sp>
        <p:nvSpPr>
          <p:cNvPr id="253" name="TextBox 252"/>
          <p:cNvSpPr txBox="1"/>
          <p:nvPr/>
        </p:nvSpPr>
        <p:spPr>
          <a:xfrm>
            <a:off x="19576808" y="19581257"/>
            <a:ext cx="1876855" cy="461665"/>
          </a:xfrm>
          <a:prstGeom prst="rect">
            <a:avLst/>
          </a:prstGeom>
          <a:noFill/>
          <a:effectLst/>
        </p:spPr>
        <p:txBody>
          <a:bodyPr wrap="square" rtlCol="0">
            <a:spAutoFit/>
          </a:bodyPr>
          <a:lstStyle/>
          <a:p>
            <a:r>
              <a:rPr lang="en-US" sz="2400" dirty="0" smtClean="0">
                <a:latin typeface="Symbol" charset="2"/>
                <a:cs typeface="Symbol" charset="2"/>
              </a:rPr>
              <a:t>d</a:t>
            </a:r>
            <a:r>
              <a:rPr lang="en-US" sz="2400" baseline="30000" dirty="0" smtClean="0"/>
              <a:t>18</a:t>
            </a:r>
            <a:r>
              <a:rPr lang="en-US" sz="2400" dirty="0" smtClean="0"/>
              <a:t>O (‰)</a:t>
            </a:r>
            <a:endParaRPr lang="en-US" sz="2400" dirty="0"/>
          </a:p>
        </p:txBody>
      </p:sp>
      <p:sp>
        <p:nvSpPr>
          <p:cNvPr id="254" name="TextBox 253"/>
          <p:cNvSpPr txBox="1"/>
          <p:nvPr/>
        </p:nvSpPr>
        <p:spPr>
          <a:xfrm>
            <a:off x="22880031" y="22264677"/>
            <a:ext cx="1665365" cy="338554"/>
          </a:xfrm>
          <a:prstGeom prst="rect">
            <a:avLst/>
          </a:prstGeom>
          <a:noFill/>
          <a:effectLst/>
        </p:spPr>
        <p:txBody>
          <a:bodyPr wrap="square" rtlCol="0">
            <a:spAutoFit/>
          </a:bodyPr>
          <a:lstStyle/>
          <a:p>
            <a:r>
              <a:rPr lang="en-US" sz="1600" dirty="0" smtClean="0">
                <a:latin typeface="Symbol" charset="2"/>
                <a:cs typeface="Symbol" charset="2"/>
              </a:rPr>
              <a:t>d</a:t>
            </a:r>
            <a:r>
              <a:rPr lang="en-US" sz="1600" baseline="30000" dirty="0" smtClean="0"/>
              <a:t>18</a:t>
            </a:r>
            <a:r>
              <a:rPr lang="en-US" sz="1600" dirty="0" smtClean="0"/>
              <a:t>O (‰)</a:t>
            </a:r>
            <a:endParaRPr lang="en-US" sz="1600" dirty="0"/>
          </a:p>
        </p:txBody>
      </p:sp>
      <p:sp>
        <p:nvSpPr>
          <p:cNvPr id="255" name="TextBox 254"/>
          <p:cNvSpPr txBox="1"/>
          <p:nvPr/>
        </p:nvSpPr>
        <p:spPr>
          <a:xfrm>
            <a:off x="25466621" y="19564128"/>
            <a:ext cx="1665365" cy="461665"/>
          </a:xfrm>
          <a:prstGeom prst="rect">
            <a:avLst/>
          </a:prstGeom>
          <a:noFill/>
          <a:effectLst/>
        </p:spPr>
        <p:txBody>
          <a:bodyPr wrap="square" rtlCol="0">
            <a:spAutoFit/>
          </a:bodyPr>
          <a:lstStyle/>
          <a:p>
            <a:r>
              <a:rPr lang="en-US" sz="2400" dirty="0" smtClean="0">
                <a:latin typeface="Symbol" charset="2"/>
                <a:cs typeface="Symbol" charset="2"/>
              </a:rPr>
              <a:t>d</a:t>
            </a:r>
            <a:r>
              <a:rPr lang="en-US" sz="2400" baseline="30000" dirty="0" smtClean="0"/>
              <a:t>13</a:t>
            </a:r>
            <a:r>
              <a:rPr lang="en-US" sz="2400" dirty="0" smtClean="0"/>
              <a:t>C (‰)</a:t>
            </a:r>
            <a:endParaRPr lang="en-US" sz="2400" dirty="0"/>
          </a:p>
        </p:txBody>
      </p:sp>
      <p:sp>
        <p:nvSpPr>
          <p:cNvPr id="256" name="TextBox 255"/>
          <p:cNvSpPr txBox="1"/>
          <p:nvPr/>
        </p:nvSpPr>
        <p:spPr>
          <a:xfrm>
            <a:off x="34933315" y="19625571"/>
            <a:ext cx="1665365" cy="461665"/>
          </a:xfrm>
          <a:prstGeom prst="rect">
            <a:avLst/>
          </a:prstGeom>
          <a:noFill/>
          <a:effectLst/>
        </p:spPr>
        <p:txBody>
          <a:bodyPr wrap="square" rtlCol="0">
            <a:spAutoFit/>
          </a:bodyPr>
          <a:lstStyle/>
          <a:p>
            <a:r>
              <a:rPr lang="en-US" sz="2400" dirty="0" smtClean="0">
                <a:latin typeface="Symbol" charset="2"/>
                <a:cs typeface="Symbol" charset="2"/>
              </a:rPr>
              <a:t>d</a:t>
            </a:r>
            <a:r>
              <a:rPr lang="en-US" sz="2400" baseline="30000" dirty="0" smtClean="0"/>
              <a:t>13</a:t>
            </a:r>
            <a:r>
              <a:rPr lang="en-US" sz="2400" dirty="0" smtClean="0"/>
              <a:t>C (‰)</a:t>
            </a:r>
            <a:endParaRPr lang="en-US" sz="2400" dirty="0"/>
          </a:p>
        </p:txBody>
      </p:sp>
      <p:sp>
        <p:nvSpPr>
          <p:cNvPr id="257" name="TextBox 256"/>
          <p:cNvSpPr txBox="1"/>
          <p:nvPr/>
        </p:nvSpPr>
        <p:spPr>
          <a:xfrm>
            <a:off x="30814905" y="19630555"/>
            <a:ext cx="1665365" cy="461665"/>
          </a:xfrm>
          <a:prstGeom prst="rect">
            <a:avLst/>
          </a:prstGeom>
          <a:noFill/>
          <a:effectLst/>
        </p:spPr>
        <p:txBody>
          <a:bodyPr wrap="square" rtlCol="0">
            <a:spAutoFit/>
          </a:bodyPr>
          <a:lstStyle/>
          <a:p>
            <a:r>
              <a:rPr lang="en-US" sz="2400" dirty="0" smtClean="0">
                <a:latin typeface="Symbol" charset="2"/>
                <a:cs typeface="Symbol" charset="2"/>
              </a:rPr>
              <a:t>d</a:t>
            </a:r>
            <a:r>
              <a:rPr lang="en-US" sz="2400" baseline="30000" dirty="0" smtClean="0"/>
              <a:t>13</a:t>
            </a:r>
            <a:r>
              <a:rPr lang="en-US" sz="2400" dirty="0" smtClean="0"/>
              <a:t>C (‰)</a:t>
            </a:r>
            <a:endParaRPr lang="en-US" sz="2400" dirty="0"/>
          </a:p>
        </p:txBody>
      </p:sp>
      <p:sp>
        <p:nvSpPr>
          <p:cNvPr id="258" name="Rectangle 257"/>
          <p:cNvSpPr/>
          <p:nvPr/>
        </p:nvSpPr>
        <p:spPr>
          <a:xfrm flipH="1">
            <a:off x="11495740" y="9005988"/>
            <a:ext cx="45719" cy="10373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p:cNvSpPr/>
          <p:nvPr/>
        </p:nvSpPr>
        <p:spPr>
          <a:xfrm>
            <a:off x="13945280" y="8923046"/>
            <a:ext cx="875043" cy="10373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TextBox 259"/>
          <p:cNvSpPr txBox="1"/>
          <p:nvPr/>
        </p:nvSpPr>
        <p:spPr>
          <a:xfrm>
            <a:off x="16528194" y="19198326"/>
            <a:ext cx="780793" cy="461665"/>
          </a:xfrm>
          <a:prstGeom prst="rect">
            <a:avLst/>
          </a:prstGeom>
          <a:noFill/>
          <a:effectLst/>
        </p:spPr>
        <p:txBody>
          <a:bodyPr wrap="square" rtlCol="0">
            <a:spAutoFit/>
          </a:bodyPr>
          <a:lstStyle/>
          <a:p>
            <a:r>
              <a:rPr lang="en-US" sz="2400" dirty="0" smtClean="0"/>
              <a:t>1.5</a:t>
            </a:r>
            <a:endParaRPr lang="en-US" sz="2400" dirty="0"/>
          </a:p>
        </p:txBody>
      </p:sp>
      <p:sp>
        <p:nvSpPr>
          <p:cNvPr id="261" name="TextBox 260"/>
          <p:cNvSpPr txBox="1"/>
          <p:nvPr/>
        </p:nvSpPr>
        <p:spPr>
          <a:xfrm>
            <a:off x="17713673" y="19198326"/>
            <a:ext cx="780793" cy="461665"/>
          </a:xfrm>
          <a:prstGeom prst="rect">
            <a:avLst/>
          </a:prstGeom>
          <a:noFill/>
          <a:effectLst/>
        </p:spPr>
        <p:txBody>
          <a:bodyPr wrap="square" rtlCol="0">
            <a:spAutoFit/>
          </a:bodyPr>
          <a:lstStyle/>
          <a:p>
            <a:r>
              <a:rPr lang="en-US" sz="2400" dirty="0" smtClean="0"/>
              <a:t>2.0</a:t>
            </a:r>
            <a:endParaRPr lang="en-US" sz="2400" dirty="0"/>
          </a:p>
        </p:txBody>
      </p:sp>
      <p:cxnSp>
        <p:nvCxnSpPr>
          <p:cNvPr id="262" name="Straight Connector 261"/>
          <p:cNvCxnSpPr/>
          <p:nvPr/>
        </p:nvCxnSpPr>
        <p:spPr>
          <a:xfrm rot="5400000" flipH="1" flipV="1">
            <a:off x="8764605" y="14128305"/>
            <a:ext cx="9817898" cy="2"/>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3" name="TextBox 262"/>
          <p:cNvSpPr txBox="1"/>
          <p:nvPr/>
        </p:nvSpPr>
        <p:spPr>
          <a:xfrm>
            <a:off x="19062972" y="19199249"/>
            <a:ext cx="780793" cy="461665"/>
          </a:xfrm>
          <a:prstGeom prst="rect">
            <a:avLst/>
          </a:prstGeom>
          <a:noFill/>
          <a:effectLst/>
        </p:spPr>
        <p:txBody>
          <a:bodyPr wrap="square" rtlCol="0">
            <a:spAutoFit/>
          </a:bodyPr>
          <a:lstStyle/>
          <a:p>
            <a:r>
              <a:rPr lang="en-US" sz="2400" dirty="0" smtClean="0"/>
              <a:t>2.5</a:t>
            </a:r>
            <a:endParaRPr lang="en-US" sz="2400" dirty="0"/>
          </a:p>
        </p:txBody>
      </p:sp>
      <p:sp>
        <p:nvSpPr>
          <p:cNvPr id="264" name="TextBox 263"/>
          <p:cNvSpPr txBox="1"/>
          <p:nvPr/>
        </p:nvSpPr>
        <p:spPr>
          <a:xfrm>
            <a:off x="20286604" y="19198326"/>
            <a:ext cx="780793" cy="461665"/>
          </a:xfrm>
          <a:prstGeom prst="rect">
            <a:avLst/>
          </a:prstGeom>
          <a:noFill/>
          <a:effectLst/>
        </p:spPr>
        <p:txBody>
          <a:bodyPr wrap="square" rtlCol="0">
            <a:spAutoFit/>
          </a:bodyPr>
          <a:lstStyle/>
          <a:p>
            <a:r>
              <a:rPr lang="en-US" sz="2400" dirty="0" smtClean="0"/>
              <a:t>3.0</a:t>
            </a:r>
            <a:endParaRPr lang="en-US" sz="2400" dirty="0"/>
          </a:p>
        </p:txBody>
      </p:sp>
      <p:sp>
        <p:nvSpPr>
          <p:cNvPr id="265" name="TextBox 264"/>
          <p:cNvSpPr txBox="1"/>
          <p:nvPr/>
        </p:nvSpPr>
        <p:spPr>
          <a:xfrm>
            <a:off x="21618757" y="19205969"/>
            <a:ext cx="942280" cy="461665"/>
          </a:xfrm>
          <a:prstGeom prst="rect">
            <a:avLst/>
          </a:prstGeom>
          <a:noFill/>
          <a:effectLst/>
        </p:spPr>
        <p:txBody>
          <a:bodyPr wrap="square" rtlCol="0">
            <a:spAutoFit/>
          </a:bodyPr>
          <a:lstStyle/>
          <a:p>
            <a:r>
              <a:rPr lang="en-US" sz="2400" dirty="0"/>
              <a:t>2</a:t>
            </a:r>
            <a:r>
              <a:rPr lang="en-US" sz="2400" dirty="0" smtClean="0"/>
              <a:t>.0</a:t>
            </a:r>
            <a:endParaRPr lang="en-US" sz="2400" dirty="0"/>
          </a:p>
        </p:txBody>
      </p:sp>
      <p:sp>
        <p:nvSpPr>
          <p:cNvPr id="266" name="TextBox 265"/>
          <p:cNvSpPr txBox="1"/>
          <p:nvPr/>
        </p:nvSpPr>
        <p:spPr>
          <a:xfrm>
            <a:off x="22880031" y="19205969"/>
            <a:ext cx="780793" cy="461665"/>
          </a:xfrm>
          <a:prstGeom prst="rect">
            <a:avLst/>
          </a:prstGeom>
          <a:noFill/>
          <a:effectLst/>
        </p:spPr>
        <p:txBody>
          <a:bodyPr wrap="square" rtlCol="0">
            <a:spAutoFit/>
          </a:bodyPr>
          <a:lstStyle/>
          <a:p>
            <a:r>
              <a:rPr lang="en-US" sz="2400" dirty="0" smtClean="0"/>
              <a:t>2.5</a:t>
            </a:r>
            <a:endParaRPr lang="en-US" sz="2400" dirty="0"/>
          </a:p>
        </p:txBody>
      </p:sp>
      <p:sp>
        <p:nvSpPr>
          <p:cNvPr id="267" name="TextBox 266"/>
          <p:cNvSpPr txBox="1"/>
          <p:nvPr/>
        </p:nvSpPr>
        <p:spPr>
          <a:xfrm>
            <a:off x="25046952" y="19220531"/>
            <a:ext cx="760389" cy="461665"/>
          </a:xfrm>
          <a:prstGeom prst="rect">
            <a:avLst/>
          </a:prstGeom>
          <a:noFill/>
          <a:effectLst/>
        </p:spPr>
        <p:txBody>
          <a:bodyPr wrap="square" rtlCol="0">
            <a:spAutoFit/>
          </a:bodyPr>
          <a:lstStyle/>
          <a:p>
            <a:r>
              <a:rPr lang="en-US" sz="2400" dirty="0" smtClean="0"/>
              <a:t>0.5</a:t>
            </a:r>
            <a:endParaRPr lang="en-US" sz="2400" dirty="0"/>
          </a:p>
        </p:txBody>
      </p:sp>
      <p:sp>
        <p:nvSpPr>
          <p:cNvPr id="268" name="TextBox 267"/>
          <p:cNvSpPr txBox="1"/>
          <p:nvPr/>
        </p:nvSpPr>
        <p:spPr>
          <a:xfrm>
            <a:off x="26299304" y="19221973"/>
            <a:ext cx="820108" cy="461665"/>
          </a:xfrm>
          <a:prstGeom prst="rect">
            <a:avLst/>
          </a:prstGeom>
          <a:noFill/>
          <a:effectLst/>
        </p:spPr>
        <p:txBody>
          <a:bodyPr wrap="square" rtlCol="0">
            <a:spAutoFit/>
          </a:bodyPr>
          <a:lstStyle/>
          <a:p>
            <a:r>
              <a:rPr lang="en-US" sz="2400" dirty="0" smtClean="0"/>
              <a:t>1.0</a:t>
            </a:r>
            <a:endParaRPr lang="en-US" sz="2400" dirty="0"/>
          </a:p>
        </p:txBody>
      </p:sp>
      <p:sp>
        <p:nvSpPr>
          <p:cNvPr id="269" name="TextBox 268"/>
          <p:cNvSpPr txBox="1"/>
          <p:nvPr/>
        </p:nvSpPr>
        <p:spPr>
          <a:xfrm>
            <a:off x="27532611" y="19222763"/>
            <a:ext cx="820108" cy="461665"/>
          </a:xfrm>
          <a:prstGeom prst="rect">
            <a:avLst/>
          </a:prstGeom>
          <a:noFill/>
          <a:effectLst/>
        </p:spPr>
        <p:txBody>
          <a:bodyPr wrap="square" rtlCol="0">
            <a:spAutoFit/>
          </a:bodyPr>
          <a:lstStyle/>
          <a:p>
            <a:r>
              <a:rPr lang="en-US" sz="2400" dirty="0"/>
              <a:t>1</a:t>
            </a:r>
            <a:r>
              <a:rPr lang="en-US" sz="2400" dirty="0" smtClean="0"/>
              <a:t>.5</a:t>
            </a:r>
            <a:endParaRPr lang="en-US" sz="2400" dirty="0"/>
          </a:p>
        </p:txBody>
      </p:sp>
      <p:cxnSp>
        <p:nvCxnSpPr>
          <p:cNvPr id="270" name="Straight Connector 269"/>
          <p:cNvCxnSpPr/>
          <p:nvPr/>
        </p:nvCxnSpPr>
        <p:spPr>
          <a:xfrm>
            <a:off x="13674348" y="19036460"/>
            <a:ext cx="28004454" cy="63427"/>
          </a:xfrm>
          <a:prstGeom prst="line">
            <a:avLst/>
          </a:prstGeom>
          <a:ln w="508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2" name="TextBox 271"/>
          <p:cNvSpPr txBox="1"/>
          <p:nvPr/>
        </p:nvSpPr>
        <p:spPr>
          <a:xfrm>
            <a:off x="34668540" y="19244582"/>
            <a:ext cx="1097458" cy="461665"/>
          </a:xfrm>
          <a:prstGeom prst="rect">
            <a:avLst/>
          </a:prstGeom>
          <a:noFill/>
          <a:effectLst/>
        </p:spPr>
        <p:txBody>
          <a:bodyPr wrap="square" rtlCol="0">
            <a:spAutoFit/>
          </a:bodyPr>
          <a:lstStyle/>
          <a:p>
            <a:r>
              <a:rPr lang="en-US" sz="2400" dirty="0" smtClean="0"/>
              <a:t>1.0</a:t>
            </a:r>
            <a:endParaRPr lang="en-US" sz="2400" dirty="0"/>
          </a:p>
        </p:txBody>
      </p:sp>
      <p:sp>
        <p:nvSpPr>
          <p:cNvPr id="273" name="TextBox 272"/>
          <p:cNvSpPr txBox="1"/>
          <p:nvPr/>
        </p:nvSpPr>
        <p:spPr>
          <a:xfrm>
            <a:off x="36039080" y="19254923"/>
            <a:ext cx="1097458" cy="461665"/>
          </a:xfrm>
          <a:prstGeom prst="rect">
            <a:avLst/>
          </a:prstGeom>
          <a:noFill/>
          <a:effectLst/>
        </p:spPr>
        <p:txBody>
          <a:bodyPr wrap="square" rtlCol="0">
            <a:spAutoFit/>
          </a:bodyPr>
          <a:lstStyle/>
          <a:p>
            <a:r>
              <a:rPr lang="en-US" sz="2400" dirty="0" smtClean="0"/>
              <a:t>1.5</a:t>
            </a:r>
            <a:endParaRPr lang="en-US" sz="2400" dirty="0"/>
          </a:p>
        </p:txBody>
      </p:sp>
      <p:sp>
        <p:nvSpPr>
          <p:cNvPr id="274" name="TextBox 273"/>
          <p:cNvSpPr txBox="1"/>
          <p:nvPr/>
        </p:nvSpPr>
        <p:spPr>
          <a:xfrm>
            <a:off x="37732380" y="19253453"/>
            <a:ext cx="570844" cy="461665"/>
          </a:xfrm>
          <a:prstGeom prst="rect">
            <a:avLst/>
          </a:prstGeom>
          <a:noFill/>
          <a:effectLst/>
        </p:spPr>
        <p:txBody>
          <a:bodyPr wrap="square" rtlCol="0">
            <a:spAutoFit/>
          </a:bodyPr>
          <a:lstStyle/>
          <a:p>
            <a:r>
              <a:rPr lang="en-US" sz="2400" dirty="0"/>
              <a:t>2</a:t>
            </a:r>
            <a:r>
              <a:rPr lang="en-US" sz="2400" dirty="0" smtClean="0"/>
              <a:t>0</a:t>
            </a:r>
            <a:endParaRPr lang="en-US" sz="2400" dirty="0"/>
          </a:p>
        </p:txBody>
      </p:sp>
      <p:sp>
        <p:nvSpPr>
          <p:cNvPr id="275" name="TextBox 274"/>
          <p:cNvSpPr txBox="1"/>
          <p:nvPr/>
        </p:nvSpPr>
        <p:spPr>
          <a:xfrm>
            <a:off x="38658824" y="19253453"/>
            <a:ext cx="570844" cy="461665"/>
          </a:xfrm>
          <a:prstGeom prst="rect">
            <a:avLst/>
          </a:prstGeom>
          <a:noFill/>
          <a:effectLst/>
        </p:spPr>
        <p:txBody>
          <a:bodyPr wrap="square" rtlCol="0">
            <a:spAutoFit/>
          </a:bodyPr>
          <a:lstStyle/>
          <a:p>
            <a:r>
              <a:rPr lang="en-US" sz="2400" dirty="0"/>
              <a:t>4</a:t>
            </a:r>
            <a:r>
              <a:rPr lang="en-US" sz="2400" dirty="0" smtClean="0"/>
              <a:t>0</a:t>
            </a:r>
            <a:endParaRPr lang="en-US" sz="2400" dirty="0"/>
          </a:p>
        </p:txBody>
      </p:sp>
      <p:sp>
        <p:nvSpPr>
          <p:cNvPr id="276" name="TextBox 275"/>
          <p:cNvSpPr txBox="1"/>
          <p:nvPr/>
        </p:nvSpPr>
        <p:spPr>
          <a:xfrm>
            <a:off x="39596656" y="19273700"/>
            <a:ext cx="570844" cy="461665"/>
          </a:xfrm>
          <a:prstGeom prst="rect">
            <a:avLst/>
          </a:prstGeom>
          <a:noFill/>
          <a:effectLst/>
        </p:spPr>
        <p:txBody>
          <a:bodyPr wrap="square" rtlCol="0">
            <a:spAutoFit/>
          </a:bodyPr>
          <a:lstStyle/>
          <a:p>
            <a:r>
              <a:rPr lang="en-US" sz="2400" dirty="0"/>
              <a:t>6</a:t>
            </a:r>
            <a:r>
              <a:rPr lang="en-US" sz="2400" dirty="0" smtClean="0"/>
              <a:t>0</a:t>
            </a:r>
            <a:endParaRPr lang="en-US" sz="2400" dirty="0"/>
          </a:p>
        </p:txBody>
      </p:sp>
      <p:sp>
        <p:nvSpPr>
          <p:cNvPr id="277" name="TextBox 276"/>
          <p:cNvSpPr txBox="1"/>
          <p:nvPr/>
        </p:nvSpPr>
        <p:spPr>
          <a:xfrm>
            <a:off x="40501072" y="19252282"/>
            <a:ext cx="570844" cy="461665"/>
          </a:xfrm>
          <a:prstGeom prst="rect">
            <a:avLst/>
          </a:prstGeom>
          <a:noFill/>
          <a:effectLst/>
        </p:spPr>
        <p:txBody>
          <a:bodyPr wrap="square" rtlCol="0">
            <a:spAutoFit/>
          </a:bodyPr>
          <a:lstStyle/>
          <a:p>
            <a:r>
              <a:rPr lang="en-US" sz="2400" dirty="0"/>
              <a:t>8</a:t>
            </a:r>
            <a:r>
              <a:rPr lang="en-US" sz="2400" dirty="0" smtClean="0"/>
              <a:t>0</a:t>
            </a:r>
            <a:endParaRPr lang="en-US" sz="2400" dirty="0"/>
          </a:p>
        </p:txBody>
      </p:sp>
      <p:sp>
        <p:nvSpPr>
          <p:cNvPr id="278" name="TextBox 277"/>
          <p:cNvSpPr txBox="1"/>
          <p:nvPr/>
        </p:nvSpPr>
        <p:spPr>
          <a:xfrm>
            <a:off x="41287816" y="19254769"/>
            <a:ext cx="969857" cy="461665"/>
          </a:xfrm>
          <a:prstGeom prst="rect">
            <a:avLst/>
          </a:prstGeom>
          <a:noFill/>
          <a:effectLst/>
        </p:spPr>
        <p:txBody>
          <a:bodyPr wrap="square" rtlCol="0">
            <a:spAutoFit/>
          </a:bodyPr>
          <a:lstStyle/>
          <a:p>
            <a:r>
              <a:rPr lang="en-US" sz="2400" dirty="0" smtClean="0"/>
              <a:t>100</a:t>
            </a:r>
            <a:endParaRPr lang="en-US" sz="2400" dirty="0"/>
          </a:p>
        </p:txBody>
      </p:sp>
      <p:cxnSp>
        <p:nvCxnSpPr>
          <p:cNvPr id="279" name="Straight Connector 278"/>
          <p:cNvCxnSpPr/>
          <p:nvPr/>
        </p:nvCxnSpPr>
        <p:spPr>
          <a:xfrm rot="5400000">
            <a:off x="36736308" y="14160262"/>
            <a:ext cx="9884988" cy="1588"/>
          </a:xfrm>
          <a:prstGeom prst="line">
            <a:avLst/>
          </a:prstGeom>
          <a:ln w="508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0" name="TextBox 279"/>
          <p:cNvSpPr txBox="1"/>
          <p:nvPr/>
        </p:nvSpPr>
        <p:spPr>
          <a:xfrm>
            <a:off x="38774934" y="19537882"/>
            <a:ext cx="3079666" cy="584776"/>
          </a:xfrm>
          <a:prstGeom prst="rect">
            <a:avLst/>
          </a:prstGeom>
          <a:noFill/>
          <a:effectLst/>
        </p:spPr>
        <p:txBody>
          <a:bodyPr wrap="square" rtlCol="0">
            <a:spAutoFit/>
          </a:bodyPr>
          <a:lstStyle/>
          <a:p>
            <a:r>
              <a:rPr lang="en-US" sz="3200" dirty="0" smtClean="0"/>
              <a:t>CaCO</a:t>
            </a:r>
            <a:r>
              <a:rPr lang="en-US" sz="3200" baseline="-25000" dirty="0" smtClean="0"/>
              <a:t>3</a:t>
            </a:r>
            <a:r>
              <a:rPr lang="en-US" sz="3200" dirty="0" smtClean="0"/>
              <a:t> %</a:t>
            </a:r>
            <a:endParaRPr lang="en-US" sz="3200" dirty="0"/>
          </a:p>
        </p:txBody>
      </p:sp>
      <p:pic>
        <p:nvPicPr>
          <p:cNvPr id="281" name="Content Placeholder 3" descr="Site1000d18OCurFitInterval_a.pct"/>
          <p:cNvPicPr>
            <a:picLocks noChangeAspect="1"/>
          </p:cNvPicPr>
          <p:nvPr/>
        </p:nvPicPr>
        <p:blipFill>
          <a:blip r:embed="rId10"/>
          <a:srcRect l="19260" t="18027" r="11290" b="13472"/>
          <a:stretch>
            <a:fillRect/>
          </a:stretch>
        </p:blipFill>
        <p:spPr>
          <a:xfrm rot="16200000">
            <a:off x="10961596" y="11589802"/>
            <a:ext cx="10169389" cy="4914181"/>
          </a:xfrm>
          <a:prstGeom prst="rect">
            <a:avLst/>
          </a:prstGeom>
          <a:effectLst/>
        </p:spPr>
      </p:pic>
      <p:sp>
        <p:nvSpPr>
          <p:cNvPr id="282" name="TextBox 281"/>
          <p:cNvSpPr txBox="1"/>
          <p:nvPr/>
        </p:nvSpPr>
        <p:spPr>
          <a:xfrm>
            <a:off x="29375781" y="19226882"/>
            <a:ext cx="736600" cy="461665"/>
          </a:xfrm>
          <a:prstGeom prst="rect">
            <a:avLst/>
          </a:prstGeom>
          <a:noFill/>
          <a:effectLst/>
        </p:spPr>
        <p:txBody>
          <a:bodyPr wrap="square" rtlCol="0">
            <a:spAutoFit/>
          </a:bodyPr>
          <a:lstStyle/>
          <a:p>
            <a:r>
              <a:rPr lang="en-US" sz="2400" dirty="0" smtClean="0"/>
              <a:t>-0.5</a:t>
            </a:r>
            <a:endParaRPr lang="en-US" sz="2400" dirty="0"/>
          </a:p>
        </p:txBody>
      </p:sp>
      <p:pic>
        <p:nvPicPr>
          <p:cNvPr id="283" name="Content Placeholder 3" descr="Site1000CaCO#_31146.pct"/>
          <p:cNvPicPr>
            <a:picLocks noChangeAspect="1"/>
          </p:cNvPicPr>
          <p:nvPr/>
        </p:nvPicPr>
        <p:blipFill>
          <a:blip r:embed="rId11"/>
          <a:srcRect l="19472" t="19382" r="11915" b="12777"/>
          <a:stretch>
            <a:fillRect/>
          </a:stretch>
        </p:blipFill>
        <p:spPr>
          <a:xfrm rot="16200000">
            <a:off x="34276508" y="11734785"/>
            <a:ext cx="10132149" cy="4708421"/>
          </a:xfrm>
          <a:prstGeom prst="rect">
            <a:avLst/>
          </a:prstGeom>
          <a:effectLst/>
        </p:spPr>
      </p:pic>
      <p:sp>
        <p:nvSpPr>
          <p:cNvPr id="284" name="Rectangle 283"/>
          <p:cNvSpPr/>
          <p:nvPr/>
        </p:nvSpPr>
        <p:spPr>
          <a:xfrm>
            <a:off x="36900018" y="19242674"/>
            <a:ext cx="549240" cy="461665"/>
          </a:xfrm>
          <a:prstGeom prst="rect">
            <a:avLst/>
          </a:prstGeom>
          <a:effectLst/>
        </p:spPr>
        <p:txBody>
          <a:bodyPr wrap="square">
            <a:spAutoFit/>
          </a:bodyPr>
          <a:lstStyle/>
          <a:p>
            <a:r>
              <a:rPr lang="en-US" sz="2400" dirty="0" smtClean="0"/>
              <a:t>0</a:t>
            </a:r>
            <a:endParaRPr lang="en-US" sz="2400" dirty="0"/>
          </a:p>
        </p:txBody>
      </p:sp>
      <p:cxnSp>
        <p:nvCxnSpPr>
          <p:cNvPr id="285" name="Straight Connector 284"/>
          <p:cNvCxnSpPr/>
          <p:nvPr/>
        </p:nvCxnSpPr>
        <p:spPr>
          <a:xfrm rot="5400000" flipH="1" flipV="1">
            <a:off x="32139882" y="14127115"/>
            <a:ext cx="9817102"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6" name="TextBox 285"/>
          <p:cNvSpPr txBox="1"/>
          <p:nvPr/>
        </p:nvSpPr>
        <p:spPr>
          <a:xfrm>
            <a:off x="12926466" y="14855305"/>
            <a:ext cx="780793" cy="461665"/>
          </a:xfrm>
          <a:prstGeom prst="rect">
            <a:avLst/>
          </a:prstGeom>
          <a:noFill/>
          <a:effectLst/>
        </p:spPr>
        <p:txBody>
          <a:bodyPr wrap="square" rtlCol="0">
            <a:spAutoFit/>
          </a:bodyPr>
          <a:lstStyle/>
          <a:p>
            <a:r>
              <a:rPr lang="en-US" sz="2400" dirty="0" smtClean="0"/>
              <a:t>11.0</a:t>
            </a:r>
            <a:endParaRPr lang="en-US" sz="2400" dirty="0"/>
          </a:p>
        </p:txBody>
      </p:sp>
      <p:sp>
        <p:nvSpPr>
          <p:cNvPr id="287" name="TextBox 286"/>
          <p:cNvSpPr txBox="1"/>
          <p:nvPr/>
        </p:nvSpPr>
        <p:spPr>
          <a:xfrm>
            <a:off x="12947551" y="12923568"/>
            <a:ext cx="1122740" cy="461665"/>
          </a:xfrm>
          <a:prstGeom prst="rect">
            <a:avLst/>
          </a:prstGeom>
          <a:noFill/>
          <a:effectLst/>
        </p:spPr>
        <p:txBody>
          <a:bodyPr wrap="square" rtlCol="0">
            <a:spAutoFit/>
          </a:bodyPr>
          <a:lstStyle/>
          <a:p>
            <a:r>
              <a:rPr lang="en-US" sz="2400" dirty="0" smtClean="0"/>
              <a:t>10.5</a:t>
            </a:r>
            <a:endParaRPr lang="en-US" sz="2400" dirty="0"/>
          </a:p>
        </p:txBody>
      </p:sp>
      <p:sp>
        <p:nvSpPr>
          <p:cNvPr id="288" name="TextBox 287"/>
          <p:cNvSpPr txBox="1"/>
          <p:nvPr/>
        </p:nvSpPr>
        <p:spPr>
          <a:xfrm>
            <a:off x="12926466" y="10975191"/>
            <a:ext cx="780793" cy="461665"/>
          </a:xfrm>
          <a:prstGeom prst="rect">
            <a:avLst/>
          </a:prstGeom>
          <a:noFill/>
          <a:effectLst/>
        </p:spPr>
        <p:txBody>
          <a:bodyPr wrap="square" rtlCol="0">
            <a:spAutoFit/>
          </a:bodyPr>
          <a:lstStyle/>
          <a:p>
            <a:r>
              <a:rPr lang="en-US" sz="2400" dirty="0" smtClean="0"/>
              <a:t>10.0</a:t>
            </a:r>
            <a:endParaRPr lang="en-US" sz="2400" dirty="0"/>
          </a:p>
        </p:txBody>
      </p:sp>
      <p:sp>
        <p:nvSpPr>
          <p:cNvPr id="289" name="TextBox 288"/>
          <p:cNvSpPr txBox="1"/>
          <p:nvPr/>
        </p:nvSpPr>
        <p:spPr>
          <a:xfrm>
            <a:off x="13082015" y="8977525"/>
            <a:ext cx="612014" cy="461665"/>
          </a:xfrm>
          <a:prstGeom prst="rect">
            <a:avLst/>
          </a:prstGeom>
          <a:noFill/>
          <a:effectLst/>
        </p:spPr>
        <p:txBody>
          <a:bodyPr wrap="square" rtlCol="0">
            <a:spAutoFit/>
          </a:bodyPr>
          <a:lstStyle/>
          <a:p>
            <a:r>
              <a:rPr lang="en-US" sz="2400" dirty="0" smtClean="0"/>
              <a:t>9.5</a:t>
            </a:r>
            <a:endParaRPr lang="en-US" sz="2400" dirty="0"/>
          </a:p>
        </p:txBody>
      </p:sp>
      <p:sp>
        <p:nvSpPr>
          <p:cNvPr id="290" name="TextBox 289"/>
          <p:cNvSpPr txBox="1"/>
          <p:nvPr/>
        </p:nvSpPr>
        <p:spPr>
          <a:xfrm>
            <a:off x="12926357" y="16835055"/>
            <a:ext cx="780793" cy="461665"/>
          </a:xfrm>
          <a:prstGeom prst="rect">
            <a:avLst/>
          </a:prstGeom>
          <a:noFill/>
          <a:effectLst/>
        </p:spPr>
        <p:txBody>
          <a:bodyPr wrap="square" rtlCol="0">
            <a:spAutoFit/>
          </a:bodyPr>
          <a:lstStyle/>
          <a:p>
            <a:r>
              <a:rPr lang="en-US" sz="2400" dirty="0" smtClean="0"/>
              <a:t>11.5</a:t>
            </a:r>
            <a:endParaRPr lang="en-US" sz="2400" dirty="0"/>
          </a:p>
        </p:txBody>
      </p:sp>
      <p:sp>
        <p:nvSpPr>
          <p:cNvPr id="291" name="TextBox 290"/>
          <p:cNvSpPr txBox="1"/>
          <p:nvPr/>
        </p:nvSpPr>
        <p:spPr>
          <a:xfrm>
            <a:off x="12929616" y="18767526"/>
            <a:ext cx="886246" cy="461665"/>
          </a:xfrm>
          <a:prstGeom prst="rect">
            <a:avLst/>
          </a:prstGeom>
          <a:noFill/>
          <a:effectLst/>
        </p:spPr>
        <p:txBody>
          <a:bodyPr wrap="square" rtlCol="0">
            <a:spAutoFit/>
          </a:bodyPr>
          <a:lstStyle/>
          <a:p>
            <a:r>
              <a:rPr lang="en-US" sz="2400" dirty="0" smtClean="0"/>
              <a:t>12.0</a:t>
            </a:r>
            <a:endParaRPr lang="en-US" sz="2400" dirty="0"/>
          </a:p>
        </p:txBody>
      </p:sp>
      <p:sp>
        <p:nvSpPr>
          <p:cNvPr id="292" name="Rectangle 291"/>
          <p:cNvSpPr/>
          <p:nvPr/>
        </p:nvSpPr>
        <p:spPr>
          <a:xfrm>
            <a:off x="14129845" y="19188936"/>
            <a:ext cx="574346" cy="461665"/>
          </a:xfrm>
          <a:prstGeom prst="rect">
            <a:avLst/>
          </a:prstGeom>
          <a:effectLst/>
        </p:spPr>
        <p:txBody>
          <a:bodyPr wrap="none">
            <a:spAutoFit/>
          </a:bodyPr>
          <a:lstStyle/>
          <a:p>
            <a:r>
              <a:rPr lang="en-US" sz="2400" dirty="0" smtClean="0"/>
              <a:t>0.5</a:t>
            </a:r>
            <a:endParaRPr lang="en-US" sz="2400" dirty="0"/>
          </a:p>
        </p:txBody>
      </p:sp>
      <p:cxnSp>
        <p:nvCxnSpPr>
          <p:cNvPr id="293" name="Straight Connector 292"/>
          <p:cNvCxnSpPr/>
          <p:nvPr/>
        </p:nvCxnSpPr>
        <p:spPr>
          <a:xfrm rot="16200000" flipH="1">
            <a:off x="8764207" y="14127113"/>
            <a:ext cx="9819487" cy="795"/>
          </a:xfrm>
          <a:prstGeom prst="line">
            <a:avLst/>
          </a:prstGeom>
          <a:ln w="508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4" name="TextBox 293"/>
          <p:cNvSpPr txBox="1"/>
          <p:nvPr/>
        </p:nvSpPr>
        <p:spPr>
          <a:xfrm>
            <a:off x="11944649" y="32205288"/>
            <a:ext cx="12426519" cy="2862322"/>
          </a:xfrm>
          <a:prstGeom prst="rect">
            <a:avLst/>
          </a:prstGeom>
          <a:noFill/>
          <a:effectLst/>
        </p:spPr>
        <p:txBody>
          <a:bodyPr wrap="square" rtlCol="0">
            <a:spAutoFit/>
          </a:bodyPr>
          <a:lstStyle/>
          <a:p>
            <a:r>
              <a:rPr lang="en-US" sz="3000" b="1" dirty="0" smtClean="0">
                <a:latin typeface="Times"/>
                <a:cs typeface="Times"/>
              </a:rPr>
              <a:t>Figure 3. Age model for Site 1000 for the study interval between 250 and 550 </a:t>
            </a:r>
            <a:r>
              <a:rPr lang="en-US" sz="3000" b="1" dirty="0" err="1" smtClean="0">
                <a:latin typeface="Times"/>
                <a:cs typeface="Times"/>
              </a:rPr>
              <a:t>mbsf</a:t>
            </a:r>
            <a:r>
              <a:rPr lang="en-US" sz="3000" b="1" dirty="0" smtClean="0">
                <a:latin typeface="Times"/>
                <a:cs typeface="Times"/>
              </a:rPr>
              <a:t>.  </a:t>
            </a:r>
          </a:p>
          <a:p>
            <a:r>
              <a:rPr lang="en-US" sz="2400" dirty="0" err="1" smtClean="0">
                <a:latin typeface="Times"/>
                <a:cs typeface="Times"/>
              </a:rPr>
              <a:t>Nannofossil</a:t>
            </a:r>
            <a:r>
              <a:rPr lang="en-US" sz="2400" dirty="0" smtClean="0">
                <a:latin typeface="Times"/>
                <a:cs typeface="Times"/>
              </a:rPr>
              <a:t> data were used to construct the age model.  All age data were converted to the Gradstein et al. (2012) timescale. Reductive diagenesis in the cores prevented the development of the </a:t>
            </a:r>
            <a:r>
              <a:rPr lang="en-US" sz="2400" dirty="0" err="1" smtClean="0">
                <a:latin typeface="Times"/>
                <a:cs typeface="Times"/>
              </a:rPr>
              <a:t>paleomagnetostratigraphy</a:t>
            </a:r>
            <a:r>
              <a:rPr lang="en-US" sz="2400" dirty="0" smtClean="0">
                <a:latin typeface="Times"/>
                <a:cs typeface="Times"/>
              </a:rPr>
              <a:t> for this interval. This may have resulted in some uncertainty in the age model and could explain some of the isotopic offsets between Site 1000 and Site 1146.  We will attempt to tune the records using spectral analysis in the near future. </a:t>
            </a:r>
            <a:endParaRPr lang="en-US" sz="2400" dirty="0">
              <a:latin typeface="Times"/>
              <a:cs typeface="Times"/>
            </a:endParaRPr>
          </a:p>
        </p:txBody>
      </p:sp>
      <p:cxnSp>
        <p:nvCxnSpPr>
          <p:cNvPr id="271" name="Straight Connector 270"/>
          <p:cNvCxnSpPr/>
          <p:nvPr/>
        </p:nvCxnSpPr>
        <p:spPr>
          <a:xfrm>
            <a:off x="13674348" y="9217768"/>
            <a:ext cx="28017154" cy="1588"/>
          </a:xfrm>
          <a:prstGeom prst="line">
            <a:avLst/>
          </a:prstGeom>
          <a:ln w="508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8" name="TextBox 127"/>
          <p:cNvSpPr txBox="1"/>
          <p:nvPr/>
        </p:nvSpPr>
        <p:spPr>
          <a:xfrm>
            <a:off x="15972458" y="28956168"/>
            <a:ext cx="2666874" cy="461665"/>
          </a:xfrm>
          <a:prstGeom prst="rect">
            <a:avLst/>
          </a:prstGeom>
          <a:noFill/>
          <a:effectLst/>
        </p:spPr>
        <p:txBody>
          <a:bodyPr wrap="square" rtlCol="0">
            <a:spAutoFit/>
          </a:bodyPr>
          <a:lstStyle/>
          <a:p>
            <a:r>
              <a:rPr lang="en-US" sz="2400" dirty="0" smtClean="0"/>
              <a:t>52.4m/Ma</a:t>
            </a:r>
            <a:endParaRPr lang="en-US" sz="2400" dirty="0"/>
          </a:p>
        </p:txBody>
      </p:sp>
      <p:sp>
        <p:nvSpPr>
          <p:cNvPr id="130" name="TextBox 129"/>
          <p:cNvSpPr txBox="1"/>
          <p:nvPr/>
        </p:nvSpPr>
        <p:spPr>
          <a:xfrm>
            <a:off x="17953941" y="27229841"/>
            <a:ext cx="1505641" cy="461665"/>
          </a:xfrm>
          <a:prstGeom prst="rect">
            <a:avLst/>
          </a:prstGeom>
          <a:noFill/>
          <a:effectLst/>
        </p:spPr>
        <p:txBody>
          <a:bodyPr wrap="none" rtlCol="0">
            <a:spAutoFit/>
          </a:bodyPr>
          <a:lstStyle/>
          <a:p>
            <a:r>
              <a:rPr lang="en-US" sz="2400" dirty="0" smtClean="0"/>
              <a:t>50.8m/Ma</a:t>
            </a:r>
            <a:endParaRPr lang="en-US" sz="2400" dirty="0"/>
          </a:p>
        </p:txBody>
      </p:sp>
      <p:sp>
        <p:nvSpPr>
          <p:cNvPr id="131" name="TextBox 130"/>
          <p:cNvSpPr txBox="1"/>
          <p:nvPr/>
        </p:nvSpPr>
        <p:spPr>
          <a:xfrm>
            <a:off x="17501826" y="25737368"/>
            <a:ext cx="1505641" cy="461665"/>
          </a:xfrm>
          <a:prstGeom prst="rect">
            <a:avLst/>
          </a:prstGeom>
          <a:noFill/>
          <a:effectLst/>
        </p:spPr>
        <p:txBody>
          <a:bodyPr wrap="none" rtlCol="0">
            <a:spAutoFit/>
          </a:bodyPr>
          <a:lstStyle/>
          <a:p>
            <a:r>
              <a:rPr lang="en-US" sz="2400" dirty="0" smtClean="0"/>
              <a:t>22.2m/Ma</a:t>
            </a:r>
            <a:endParaRPr lang="en-US" sz="2400" dirty="0"/>
          </a:p>
        </p:txBody>
      </p:sp>
      <p:sp>
        <p:nvSpPr>
          <p:cNvPr id="132" name="TextBox 131"/>
          <p:cNvSpPr txBox="1"/>
          <p:nvPr/>
        </p:nvSpPr>
        <p:spPr>
          <a:xfrm>
            <a:off x="18909588" y="24995189"/>
            <a:ext cx="1505641" cy="461665"/>
          </a:xfrm>
          <a:prstGeom prst="rect">
            <a:avLst/>
          </a:prstGeom>
          <a:noFill/>
          <a:effectLst/>
        </p:spPr>
        <p:txBody>
          <a:bodyPr wrap="none" rtlCol="0">
            <a:spAutoFit/>
          </a:bodyPr>
          <a:lstStyle/>
          <a:p>
            <a:r>
              <a:rPr lang="en-US" sz="2400" dirty="0" smtClean="0"/>
              <a:t>55.3m/Ma</a:t>
            </a:r>
            <a:endParaRPr lang="en-US" sz="2400" dirty="0"/>
          </a:p>
        </p:txBody>
      </p:sp>
      <p:sp>
        <p:nvSpPr>
          <p:cNvPr id="133" name="TextBox 132"/>
          <p:cNvSpPr txBox="1"/>
          <p:nvPr/>
        </p:nvSpPr>
        <p:spPr>
          <a:xfrm>
            <a:off x="22078180" y="24311865"/>
            <a:ext cx="1505641" cy="461665"/>
          </a:xfrm>
          <a:prstGeom prst="rect">
            <a:avLst/>
          </a:prstGeom>
          <a:noFill/>
          <a:effectLst/>
        </p:spPr>
        <p:txBody>
          <a:bodyPr wrap="none" rtlCol="0">
            <a:spAutoFit/>
          </a:bodyPr>
          <a:lstStyle/>
          <a:p>
            <a:r>
              <a:rPr lang="en-US" sz="2400" dirty="0" smtClean="0"/>
              <a:t>22.0m/Ma</a:t>
            </a:r>
            <a:endParaRPr lang="en-US" sz="2400" dirty="0"/>
          </a:p>
        </p:txBody>
      </p:sp>
      <p:sp>
        <p:nvSpPr>
          <p:cNvPr id="135" name="TextBox 134"/>
          <p:cNvSpPr txBox="1"/>
          <p:nvPr/>
        </p:nvSpPr>
        <p:spPr>
          <a:xfrm>
            <a:off x="26210345" y="19001103"/>
            <a:ext cx="774571" cy="400110"/>
          </a:xfrm>
          <a:prstGeom prst="rect">
            <a:avLst/>
          </a:prstGeom>
          <a:noFill/>
          <a:effectLst/>
        </p:spPr>
        <p:txBody>
          <a:bodyPr wrap="none" rtlCol="0">
            <a:spAutoFit/>
          </a:bodyPr>
          <a:lstStyle/>
          <a:p>
            <a:r>
              <a:rPr lang="en-US" sz="2000" dirty="0" smtClean="0">
                <a:solidFill>
                  <a:srgbClr val="3366FF"/>
                </a:solidFill>
              </a:rPr>
              <a:t>AAIW</a:t>
            </a:r>
            <a:endParaRPr lang="en-US" sz="2000" dirty="0">
              <a:solidFill>
                <a:srgbClr val="3366FF"/>
              </a:solidFill>
            </a:endParaRPr>
          </a:p>
        </p:txBody>
      </p:sp>
      <p:sp>
        <p:nvSpPr>
          <p:cNvPr id="2" name="Rectangle 1"/>
          <p:cNvSpPr/>
          <p:nvPr/>
        </p:nvSpPr>
        <p:spPr>
          <a:xfrm>
            <a:off x="775199" y="20318291"/>
            <a:ext cx="10628963" cy="14803251"/>
          </a:xfrm>
          <a:prstGeom prst="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11862410" y="7283664"/>
            <a:ext cx="30409787" cy="15117854"/>
          </a:xfrm>
          <a:prstGeom prst="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11862639" y="22408930"/>
            <a:ext cx="12420564" cy="12654127"/>
          </a:xfrm>
          <a:prstGeom prst="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1882555" y="22447637"/>
            <a:ext cx="12368690" cy="0"/>
          </a:xfrm>
          <a:prstGeom prst="line">
            <a:avLst/>
          </a:prstGeom>
          <a:ln w="1746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9" name="Rectangle 138"/>
          <p:cNvSpPr/>
          <p:nvPr/>
        </p:nvSpPr>
        <p:spPr>
          <a:xfrm>
            <a:off x="24635890" y="22942119"/>
            <a:ext cx="17621783" cy="12074701"/>
          </a:xfrm>
          <a:prstGeom prst="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TextBox 154"/>
          <p:cNvSpPr txBox="1"/>
          <p:nvPr/>
        </p:nvSpPr>
        <p:spPr>
          <a:xfrm>
            <a:off x="23895793" y="19026609"/>
            <a:ext cx="775523" cy="400110"/>
          </a:xfrm>
          <a:prstGeom prst="rect">
            <a:avLst/>
          </a:prstGeom>
          <a:noFill/>
          <a:effectLst/>
        </p:spPr>
        <p:txBody>
          <a:bodyPr wrap="none" rtlCol="0">
            <a:spAutoFit/>
          </a:bodyPr>
          <a:lstStyle/>
          <a:p>
            <a:r>
              <a:rPr lang="en-US" sz="2000" dirty="0" smtClean="0">
                <a:solidFill>
                  <a:srgbClr val="008000"/>
                </a:solidFill>
              </a:rPr>
              <a:t>NPIW</a:t>
            </a:r>
            <a:endParaRPr lang="en-US" sz="2000" dirty="0">
              <a:solidFill>
                <a:srgbClr val="008000"/>
              </a:solidFill>
            </a:endParaRPr>
          </a:p>
        </p:txBody>
      </p:sp>
      <p:sp>
        <p:nvSpPr>
          <p:cNvPr id="227" name="TextBox 226"/>
          <p:cNvSpPr txBox="1"/>
          <p:nvPr/>
        </p:nvSpPr>
        <p:spPr>
          <a:xfrm>
            <a:off x="12147162" y="20020103"/>
            <a:ext cx="29707438" cy="2400657"/>
          </a:xfrm>
          <a:prstGeom prst="rect">
            <a:avLst/>
          </a:prstGeom>
          <a:noFill/>
          <a:effectLst/>
        </p:spPr>
        <p:txBody>
          <a:bodyPr wrap="square" rtlCol="0">
            <a:spAutoFit/>
          </a:bodyPr>
          <a:lstStyle/>
          <a:p>
            <a:r>
              <a:rPr lang="en-US" sz="3000" b="1" dirty="0" smtClean="0">
                <a:latin typeface="Times"/>
                <a:cs typeface="Times"/>
              </a:rPr>
              <a:t>Figure 4. Summary figure of stable isotope and calcium carbonate data comparing Site 1000 to other isotopic records</a:t>
            </a:r>
            <a:r>
              <a:rPr lang="en-US" sz="2400" b="1" dirty="0" smtClean="0">
                <a:latin typeface="Times"/>
                <a:cs typeface="Times"/>
              </a:rPr>
              <a:t>.  </a:t>
            </a:r>
          </a:p>
          <a:p>
            <a:r>
              <a:rPr lang="en-US" sz="2400" dirty="0" smtClean="0">
                <a:latin typeface="Times"/>
                <a:cs typeface="Times"/>
              </a:rPr>
              <a:t>The </a:t>
            </a:r>
            <a:r>
              <a:rPr lang="en-US" sz="2400" dirty="0" smtClean="0">
                <a:latin typeface="Symbol" charset="2"/>
                <a:cs typeface="Symbol" charset="2"/>
              </a:rPr>
              <a:t>d</a:t>
            </a:r>
            <a:r>
              <a:rPr lang="en-US" sz="2400" baseline="30000" dirty="0" smtClean="0">
                <a:latin typeface="Times"/>
                <a:cs typeface="Times"/>
              </a:rPr>
              <a:t>18</a:t>
            </a:r>
            <a:r>
              <a:rPr lang="en-US" sz="2400" dirty="0" smtClean="0">
                <a:latin typeface="Times"/>
                <a:cs typeface="Times"/>
              </a:rPr>
              <a:t>O and </a:t>
            </a:r>
            <a:r>
              <a:rPr lang="en-US" sz="2400" dirty="0" smtClean="0">
                <a:latin typeface="Symbol" charset="2"/>
                <a:cs typeface="Symbol" charset="2"/>
              </a:rPr>
              <a:t>d</a:t>
            </a:r>
            <a:r>
              <a:rPr lang="en-US" sz="2400" baseline="30000" dirty="0" smtClean="0">
                <a:latin typeface="Times"/>
                <a:cs typeface="Times"/>
              </a:rPr>
              <a:t>13</a:t>
            </a:r>
            <a:r>
              <a:rPr lang="en-US" sz="2400" dirty="0" smtClean="0">
                <a:latin typeface="Times"/>
                <a:cs typeface="Times"/>
              </a:rPr>
              <a:t>C isotopic records are from Site 1000 (this study),  the South China Sea Site 1146 (</a:t>
            </a:r>
            <a:r>
              <a:rPr lang="en-US" sz="2400" dirty="0" err="1" smtClean="0">
                <a:latin typeface="Times"/>
                <a:cs typeface="Times"/>
              </a:rPr>
              <a:t>Holbourn</a:t>
            </a:r>
            <a:r>
              <a:rPr lang="en-US" sz="2400" dirty="0" smtClean="0">
                <a:latin typeface="Times"/>
                <a:cs typeface="Times"/>
              </a:rPr>
              <a:t> et al., 2013) and from the North Atlantic Site 982 (</a:t>
            </a:r>
            <a:r>
              <a:rPr lang="en-US" sz="2400" dirty="0" err="1" smtClean="0">
                <a:latin typeface="Times"/>
                <a:cs typeface="Times"/>
              </a:rPr>
              <a:t>Andersson</a:t>
            </a:r>
            <a:r>
              <a:rPr lang="en-US" sz="2400" dirty="0" smtClean="0">
                <a:latin typeface="Times"/>
                <a:cs typeface="Times"/>
              </a:rPr>
              <a:t> and Jansen, 2003). The blue shaded box in the </a:t>
            </a:r>
            <a:r>
              <a:rPr lang="en-US" sz="2400" dirty="0" smtClean="0">
                <a:latin typeface="Symbol" charset="2"/>
                <a:cs typeface="Symbol" charset="2"/>
              </a:rPr>
              <a:t>d</a:t>
            </a:r>
            <a:r>
              <a:rPr lang="en-US" sz="2400" baseline="30000" dirty="0" smtClean="0">
                <a:latin typeface="Times"/>
                <a:cs typeface="Times"/>
              </a:rPr>
              <a:t>13</a:t>
            </a:r>
            <a:r>
              <a:rPr lang="en-US" sz="2400" dirty="0" smtClean="0">
                <a:latin typeface="Times"/>
                <a:cs typeface="Times"/>
              </a:rPr>
              <a:t>C record for Site 1000 represents the range in isotopic values for AAIW and the green shaded box shows the highest range (full range is -0.5 - 0.0‰) for North Pacific Intermediate Water (NPIW) (</a:t>
            </a:r>
            <a:r>
              <a:rPr lang="en-US" sz="2400" dirty="0" err="1" smtClean="0">
                <a:latin typeface="Times"/>
                <a:cs typeface="Times"/>
              </a:rPr>
              <a:t>Bostock</a:t>
            </a:r>
            <a:r>
              <a:rPr lang="en-US" sz="2400" dirty="0" smtClean="0">
                <a:latin typeface="Times"/>
                <a:cs typeface="Times"/>
              </a:rPr>
              <a:t> et al., 2010). Both isotopic records show cyclicity that can be related to the long (405 </a:t>
            </a:r>
            <a:r>
              <a:rPr lang="en-US" sz="2400" dirty="0" err="1" smtClean="0">
                <a:latin typeface="Times"/>
                <a:cs typeface="Times"/>
              </a:rPr>
              <a:t>kyr</a:t>
            </a:r>
            <a:r>
              <a:rPr lang="en-US" sz="2400" dirty="0" smtClean="0">
                <a:latin typeface="Times"/>
                <a:cs typeface="Times"/>
              </a:rPr>
              <a:t>) and short (100 </a:t>
            </a:r>
            <a:r>
              <a:rPr lang="en-US" sz="2400" dirty="0" err="1" smtClean="0">
                <a:latin typeface="Times"/>
                <a:cs typeface="Times"/>
              </a:rPr>
              <a:t>kyr</a:t>
            </a:r>
            <a:r>
              <a:rPr lang="en-US" sz="2400" dirty="0" smtClean="0">
                <a:latin typeface="Times"/>
                <a:cs typeface="Times"/>
              </a:rPr>
              <a:t>) eccentricity cycles and contain trends similar to Site 1146 that has been interpreted to represent the global signal.  In addition, differences seen at Site 1000 suggest that regional changes in water masses have affected the isotopic records.  For example, a long-term increase in </a:t>
            </a:r>
            <a:r>
              <a:rPr lang="en-US" sz="2400" dirty="0" smtClean="0">
                <a:latin typeface="Symbol" charset="2"/>
                <a:cs typeface="Symbol" charset="2"/>
              </a:rPr>
              <a:t>d</a:t>
            </a:r>
            <a:r>
              <a:rPr lang="en-US" sz="2400" baseline="30000" dirty="0" smtClean="0">
                <a:latin typeface="Times"/>
                <a:cs typeface="Times"/>
              </a:rPr>
              <a:t>13</a:t>
            </a:r>
            <a:r>
              <a:rPr lang="en-US" sz="2400" dirty="0" smtClean="0">
                <a:latin typeface="Times"/>
                <a:cs typeface="Times"/>
              </a:rPr>
              <a:t>C between 11.7 and 11.2 Ma is interpreted to represent a decrease in North Pacific Intermediate water and increase in Antarctic Intermediate Water. This can be explained by a shoaling of the Central American Seaway.  Note: all </a:t>
            </a:r>
            <a:r>
              <a:rPr lang="en-US" sz="2400" dirty="0">
                <a:latin typeface="Symbol" charset="2"/>
                <a:cs typeface="Symbol" charset="2"/>
              </a:rPr>
              <a:t>d</a:t>
            </a:r>
            <a:r>
              <a:rPr lang="en-US" sz="2400" baseline="30000" dirty="0">
                <a:latin typeface="Times"/>
                <a:cs typeface="Times"/>
              </a:rPr>
              <a:t>18</a:t>
            </a:r>
            <a:r>
              <a:rPr lang="en-US" sz="2400" dirty="0">
                <a:latin typeface="Times"/>
                <a:cs typeface="Times"/>
              </a:rPr>
              <a:t>O </a:t>
            </a:r>
            <a:r>
              <a:rPr lang="en-US" sz="2400" dirty="0" smtClean="0">
                <a:latin typeface="Times"/>
                <a:cs typeface="Times"/>
              </a:rPr>
              <a:t>values have been converted to calcite.  </a:t>
            </a:r>
          </a:p>
        </p:txBody>
      </p:sp>
      <p:cxnSp>
        <p:nvCxnSpPr>
          <p:cNvPr id="9" name="Straight Arrow Connector 8"/>
          <p:cNvCxnSpPr/>
          <p:nvPr/>
        </p:nvCxnSpPr>
        <p:spPr>
          <a:xfrm flipV="1">
            <a:off x="26210345" y="16379474"/>
            <a:ext cx="1024479" cy="2388052"/>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6567153" y="17632916"/>
            <a:ext cx="1649951" cy="1446550"/>
          </a:xfrm>
          <a:prstGeom prst="rect">
            <a:avLst/>
          </a:prstGeom>
          <a:noFill/>
        </p:spPr>
        <p:txBody>
          <a:bodyPr wrap="square" rtlCol="0">
            <a:spAutoFit/>
          </a:bodyPr>
          <a:lstStyle/>
          <a:p>
            <a:r>
              <a:rPr lang="en-US" sz="2200" dirty="0" smtClean="0"/>
              <a:t>d13C</a:t>
            </a:r>
          </a:p>
          <a:p>
            <a:r>
              <a:rPr lang="en-US" sz="2200" dirty="0" smtClean="0"/>
              <a:t>NPIW </a:t>
            </a:r>
          </a:p>
          <a:p>
            <a:r>
              <a:rPr lang="en-US" sz="2200" dirty="0" smtClean="0"/>
              <a:t>Shoaling of CAS?</a:t>
            </a:r>
            <a:endParaRPr lang="en-US" sz="2200" dirty="0"/>
          </a:p>
        </p:txBody>
      </p:sp>
      <p:cxnSp>
        <p:nvCxnSpPr>
          <p:cNvPr id="13" name="Straight Arrow Connector 12"/>
          <p:cNvCxnSpPr/>
          <p:nvPr/>
        </p:nvCxnSpPr>
        <p:spPr>
          <a:xfrm flipV="1">
            <a:off x="27351636" y="17700290"/>
            <a:ext cx="0" cy="298827"/>
          </a:xfrm>
          <a:prstGeom prst="straightConnector1">
            <a:avLst/>
          </a:prstGeom>
          <a:ln w="5715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p:nvPr/>
        </p:nvCxnSpPr>
        <p:spPr>
          <a:xfrm>
            <a:off x="27446886" y="18030490"/>
            <a:ext cx="0" cy="298827"/>
          </a:xfrm>
          <a:prstGeom prst="straightConnector1">
            <a:avLst/>
          </a:prstGeom>
          <a:ln w="5715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157" name="Group 156"/>
          <p:cNvGrpSpPr>
            <a:grpSpLocks noChangeAspect="1"/>
          </p:cNvGrpSpPr>
          <p:nvPr/>
        </p:nvGrpSpPr>
        <p:grpSpPr>
          <a:xfrm>
            <a:off x="35174010" y="4290201"/>
            <a:ext cx="8845292" cy="2123658"/>
            <a:chOff x="52264546" y="1939637"/>
            <a:chExt cx="14438339" cy="3301979"/>
          </a:xfrm>
        </p:grpSpPr>
        <p:sp>
          <p:nvSpPr>
            <p:cNvPr id="160" name="Rectangle 159"/>
            <p:cNvSpPr/>
            <p:nvPr/>
          </p:nvSpPr>
          <p:spPr>
            <a:xfrm>
              <a:off x="52264546" y="2040826"/>
              <a:ext cx="6998754" cy="306167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pic>
          <p:nvPicPr>
            <p:cNvPr id="161" name="Picture 16" descr="QC_HLA_WhiteBG_RGB.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9650389" y="2028351"/>
              <a:ext cx="7052496" cy="311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Rectangle 163"/>
            <p:cNvSpPr/>
            <p:nvPr/>
          </p:nvSpPr>
          <p:spPr>
            <a:xfrm>
              <a:off x="52264546" y="2040825"/>
              <a:ext cx="2862728" cy="3068155"/>
            </a:xfrm>
            <a:prstGeom prst="rect">
              <a:avLst/>
            </a:prstGeom>
            <a:solidFill>
              <a:srgbClr val="1E367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65" name="TextBox 164"/>
            <p:cNvSpPr txBox="1"/>
            <p:nvPr/>
          </p:nvSpPr>
          <p:spPr>
            <a:xfrm>
              <a:off x="52452150" y="1939637"/>
              <a:ext cx="2296887" cy="3301979"/>
            </a:xfrm>
            <a:prstGeom prst="rect">
              <a:avLst/>
            </a:prstGeom>
            <a:noFill/>
          </p:spPr>
          <p:txBody>
            <a:bodyPr wrap="none" rtlCol="0">
              <a:spAutoFit/>
            </a:bodyPr>
            <a:lstStyle/>
            <a:p>
              <a:r>
                <a:rPr lang="en-US" sz="6600" b="1" dirty="0" smtClean="0">
                  <a:solidFill>
                    <a:schemeClr val="bg1"/>
                  </a:solidFill>
                  <a:latin typeface="Arial"/>
                  <a:cs typeface="Arial"/>
                </a:rPr>
                <a:t>CU</a:t>
              </a:r>
            </a:p>
            <a:p>
              <a:r>
                <a:rPr lang="en-US" sz="6600" b="1" dirty="0" smtClean="0">
                  <a:solidFill>
                    <a:schemeClr val="bg1"/>
                  </a:solidFill>
                  <a:latin typeface="Arial"/>
                  <a:cs typeface="Arial"/>
                </a:rPr>
                <a:t>NY</a:t>
              </a:r>
              <a:endParaRPr lang="en-US" sz="6600" b="1" dirty="0">
                <a:solidFill>
                  <a:schemeClr val="bg1"/>
                </a:solidFill>
                <a:latin typeface="Arial"/>
                <a:cs typeface="Arial"/>
              </a:endParaRPr>
            </a:p>
          </p:txBody>
        </p:sp>
        <p:sp>
          <p:nvSpPr>
            <p:cNvPr id="166" name="TextBox 165"/>
            <p:cNvSpPr txBox="1"/>
            <p:nvPr/>
          </p:nvSpPr>
          <p:spPr>
            <a:xfrm>
              <a:off x="55127275" y="2119015"/>
              <a:ext cx="4136026" cy="3014850"/>
            </a:xfrm>
            <a:prstGeom prst="rect">
              <a:avLst/>
            </a:prstGeom>
            <a:noFill/>
          </p:spPr>
          <p:txBody>
            <a:bodyPr wrap="square" rtlCol="0">
              <a:spAutoFit/>
            </a:bodyPr>
            <a:lstStyle/>
            <a:p>
              <a:r>
                <a:rPr lang="en-US" sz="3000" dirty="0" smtClean="0">
                  <a:latin typeface="Arial"/>
                  <a:cs typeface="Arial"/>
                </a:rPr>
                <a:t>The City </a:t>
              </a:r>
            </a:p>
            <a:p>
              <a:r>
                <a:rPr lang="en-US" sz="3000" dirty="0" smtClean="0">
                  <a:latin typeface="Arial"/>
                  <a:cs typeface="Arial"/>
                </a:rPr>
                <a:t>University </a:t>
              </a:r>
            </a:p>
            <a:p>
              <a:r>
                <a:rPr lang="en-US" sz="3000" dirty="0" smtClean="0">
                  <a:latin typeface="Arial"/>
                  <a:cs typeface="Arial"/>
                </a:rPr>
                <a:t>of </a:t>
              </a:r>
            </a:p>
            <a:p>
              <a:r>
                <a:rPr lang="en-US" sz="3000" dirty="0" smtClean="0">
                  <a:latin typeface="Arial"/>
                  <a:cs typeface="Arial"/>
                </a:rPr>
                <a:t>New York</a:t>
              </a:r>
              <a:endParaRPr lang="en-US" sz="3000" dirty="0">
                <a:latin typeface="Arial"/>
                <a:cs typeface="Arial"/>
              </a:endParaRPr>
            </a:p>
          </p:txBody>
        </p:sp>
      </p:grpSp>
      <p:sp>
        <p:nvSpPr>
          <p:cNvPr id="142" name="TextBox 141"/>
          <p:cNvSpPr txBox="1"/>
          <p:nvPr/>
        </p:nvSpPr>
        <p:spPr>
          <a:xfrm>
            <a:off x="17108713" y="17510986"/>
            <a:ext cx="1082473" cy="430887"/>
          </a:xfrm>
          <a:prstGeom prst="rect">
            <a:avLst/>
          </a:prstGeom>
          <a:noFill/>
        </p:spPr>
        <p:txBody>
          <a:bodyPr wrap="square" rtlCol="0">
            <a:spAutoFit/>
          </a:bodyPr>
          <a:lstStyle/>
          <a:p>
            <a:r>
              <a:rPr lang="en-US" sz="2200" dirty="0" err="1" smtClean="0"/>
              <a:t>AAIW</a:t>
            </a:r>
            <a:endParaRPr lang="en-US" sz="2200" dirty="0"/>
          </a:p>
        </p:txBody>
      </p:sp>
      <p:sp>
        <p:nvSpPr>
          <p:cNvPr id="144" name="TextBox 143"/>
          <p:cNvSpPr txBox="1"/>
          <p:nvPr/>
        </p:nvSpPr>
        <p:spPr>
          <a:xfrm>
            <a:off x="14279086" y="17510986"/>
            <a:ext cx="1082473" cy="430887"/>
          </a:xfrm>
          <a:prstGeom prst="rect">
            <a:avLst/>
          </a:prstGeom>
          <a:noFill/>
        </p:spPr>
        <p:txBody>
          <a:bodyPr wrap="square" rtlCol="0">
            <a:spAutoFit/>
          </a:bodyPr>
          <a:lstStyle/>
          <a:p>
            <a:r>
              <a:rPr lang="en-US" sz="2200" dirty="0" err="1" smtClean="0"/>
              <a:t>NPIW</a:t>
            </a:r>
            <a:endParaRPr lang="en-US" sz="2200" dirty="0"/>
          </a:p>
        </p:txBody>
      </p:sp>
      <p:cxnSp>
        <p:nvCxnSpPr>
          <p:cNvPr id="145" name="Straight Arrow Connector 144"/>
          <p:cNvCxnSpPr/>
          <p:nvPr/>
        </p:nvCxnSpPr>
        <p:spPr>
          <a:xfrm>
            <a:off x="17269762" y="17483500"/>
            <a:ext cx="684179" cy="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flipH="1">
            <a:off x="14364578" y="17510986"/>
            <a:ext cx="684179" cy="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8494466" y="9219357"/>
            <a:ext cx="0" cy="97908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21893485" y="9237058"/>
            <a:ext cx="0" cy="98000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24137715" y="9218381"/>
            <a:ext cx="0" cy="98000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8022485" y="9237058"/>
            <a:ext cx="0" cy="98000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3844468" y="9237058"/>
            <a:ext cx="0" cy="98000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2" name="TextBox 151"/>
          <p:cNvSpPr txBox="1"/>
          <p:nvPr/>
        </p:nvSpPr>
        <p:spPr>
          <a:xfrm>
            <a:off x="22078596" y="19581257"/>
            <a:ext cx="1876855" cy="461665"/>
          </a:xfrm>
          <a:prstGeom prst="rect">
            <a:avLst/>
          </a:prstGeom>
          <a:noFill/>
          <a:effectLst/>
        </p:spPr>
        <p:txBody>
          <a:bodyPr wrap="square" rtlCol="0">
            <a:spAutoFit/>
          </a:bodyPr>
          <a:lstStyle/>
          <a:p>
            <a:r>
              <a:rPr lang="en-US" sz="2400" dirty="0" smtClean="0">
                <a:latin typeface="Symbol" charset="2"/>
                <a:cs typeface="Symbol" charset="2"/>
              </a:rPr>
              <a:t>d</a:t>
            </a:r>
            <a:r>
              <a:rPr lang="en-US" sz="2400" baseline="30000" dirty="0" smtClean="0"/>
              <a:t>18</a:t>
            </a:r>
            <a:r>
              <a:rPr lang="en-US" sz="2400" dirty="0" smtClean="0"/>
              <a:t>O (‰)</a:t>
            </a:r>
            <a:endParaRPr lang="en-US" sz="2400" dirty="0"/>
          </a:p>
        </p:txBody>
      </p:sp>
    </p:spTree>
    <p:extLst>
      <p:ext uri="{BB962C8B-B14F-4D97-AF65-F5344CB8AC3E}">
        <p14:creationId xmlns:p14="http://schemas.microsoft.com/office/powerpoint/2010/main" val="11462523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1693</TotalTime>
  <Words>1543</Words>
  <Application>Microsoft Macintosh PowerPoint</Application>
  <PresentationFormat>Custom</PresentationFormat>
  <Paragraphs>112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Queens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Pekar</dc:creator>
  <cp:lastModifiedBy>Meryl Kwiatkowski</cp:lastModifiedBy>
  <cp:revision>212</cp:revision>
  <dcterms:created xsi:type="dcterms:W3CDTF">2016-03-15T17:56:15Z</dcterms:created>
  <dcterms:modified xsi:type="dcterms:W3CDTF">2016-03-26T11:35:18Z</dcterms:modified>
</cp:coreProperties>
</file>