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6858000" cx="9144000"/>
  <p:notesSz cx="6858000" cy="9144000"/>
  <p:embeddedFontLst>
    <p:embeddedFont>
      <p:font typeface="Droid Sans"/>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font" Target="fonts/DroidSans-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DroidSans-regular.fntdata"/><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 name="Shape 30"/>
        <p:cNvGrpSpPr/>
        <p:nvPr/>
      </p:nvGrpSpPr>
      <p:grpSpPr>
        <a:xfrm>
          <a:off x="0" y="0"/>
          <a:ext cx="0" cy="0"/>
          <a:chOff x="0" y="0"/>
          <a:chExt cx="0" cy="0"/>
        </a:xfrm>
      </p:grpSpPr>
      <p:sp>
        <p:nvSpPr>
          <p:cNvPr id="31" name="Shape 3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 name="Shape 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 name="Shape 128"/>
        <p:cNvGrpSpPr/>
        <p:nvPr/>
      </p:nvGrpSpPr>
      <p:grpSpPr>
        <a:xfrm>
          <a:off x="0" y="0"/>
          <a:ext cx="0" cy="0"/>
          <a:chOff x="0" y="0"/>
          <a:chExt cx="0" cy="0"/>
        </a:xfrm>
      </p:grpSpPr>
      <p:sp>
        <p:nvSpPr>
          <p:cNvPr id="129" name="Shape 12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30" name="Shape 1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47" name="Shape 1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 name="Shape 40"/>
        <p:cNvGrpSpPr/>
        <p:nvPr/>
      </p:nvGrpSpPr>
      <p:grpSpPr>
        <a:xfrm>
          <a:off x="0" y="0"/>
          <a:ext cx="0" cy="0"/>
          <a:chOff x="0" y="0"/>
          <a:chExt cx="0" cy="0"/>
        </a:xfrm>
      </p:grpSpPr>
      <p:sp>
        <p:nvSpPr>
          <p:cNvPr id="41" name="Shape 4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42" name="Shape 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6" name="Shape 236"/>
        <p:cNvGrpSpPr/>
        <p:nvPr/>
      </p:nvGrpSpPr>
      <p:grpSpPr>
        <a:xfrm>
          <a:off x="0" y="0"/>
          <a:ext cx="0" cy="0"/>
          <a:chOff x="0" y="0"/>
          <a:chExt cx="0" cy="0"/>
        </a:xfrm>
      </p:grpSpPr>
      <p:sp>
        <p:nvSpPr>
          <p:cNvPr id="237" name="Shape 237"/>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38" name="Shape 2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 name="Shape 45"/>
        <p:cNvGrpSpPr/>
        <p:nvPr/>
      </p:nvGrpSpPr>
      <p:grpSpPr>
        <a:xfrm>
          <a:off x="0" y="0"/>
          <a:ext cx="0" cy="0"/>
          <a:chOff x="0" y="0"/>
          <a:chExt cx="0" cy="0"/>
        </a:xfrm>
      </p:grpSpPr>
      <p:sp>
        <p:nvSpPr>
          <p:cNvPr id="46" name="Shape 4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47" name="Shape 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4" name="Shape 264"/>
        <p:cNvGrpSpPr/>
        <p:nvPr/>
      </p:nvGrpSpPr>
      <p:grpSpPr>
        <a:xfrm>
          <a:off x="0" y="0"/>
          <a:ext cx="0" cy="0"/>
          <a:chOff x="0" y="0"/>
          <a:chExt cx="0" cy="0"/>
        </a:xfrm>
      </p:grpSpPr>
      <p:sp>
        <p:nvSpPr>
          <p:cNvPr id="265" name="Shape 26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6" name="Shape 2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 name="Shape 51"/>
        <p:cNvGrpSpPr/>
        <p:nvPr/>
      </p:nvGrpSpPr>
      <p:grpSpPr>
        <a:xfrm>
          <a:off x="0" y="0"/>
          <a:ext cx="0" cy="0"/>
          <a:chOff x="0" y="0"/>
          <a:chExt cx="0" cy="0"/>
        </a:xfrm>
      </p:grpSpPr>
      <p:sp>
        <p:nvSpPr>
          <p:cNvPr id="52" name="Shape 52"/>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53" name="Shape 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1143300" y="685800"/>
            <a:ext cx="4572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685800" y="2111123"/>
            <a:ext cx="7772400" cy="1546500"/>
          </a:xfrm>
          <a:prstGeom prst="rect">
            <a:avLst/>
          </a:prstGeom>
        </p:spPr>
        <p:txBody>
          <a:bodyPr anchorCtr="0" anchor="b"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1" name="Shape 11"/>
          <p:cNvSpPr txBox="1"/>
          <p:nvPr>
            <p:ph idx="1" type="subTitle"/>
          </p:nvPr>
        </p:nvSpPr>
        <p:spPr>
          <a:xfrm>
            <a:off x="685800" y="3786737"/>
            <a:ext cx="7772400" cy="1046400"/>
          </a:xfrm>
          <a:prstGeom prst="rect">
            <a:avLst/>
          </a:prstGeom>
        </p:spPr>
        <p:txBody>
          <a:bodyPr anchorCtr="0" anchor="t" bIns="91425" lIns="91425" rIns="91425" tIns="91425"/>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p:txBody>
      </p:sp>
      <p:sp>
        <p:nvSpPr>
          <p:cNvPr id="12" name="Shape 12"/>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3" name="Shape 13"/>
        <p:cNvGrpSpPr/>
        <p:nvPr/>
      </p:nvGrpSpPr>
      <p:grpSpPr>
        <a:xfrm>
          <a:off x="0" y="0"/>
          <a:ext cx="0" cy="0"/>
          <a:chOff x="0" y="0"/>
          <a:chExt cx="0" cy="0"/>
        </a:xfrm>
      </p:grpSpPr>
      <p:sp>
        <p:nvSpPr>
          <p:cNvPr id="14" name="Shape 14"/>
          <p:cNvSpPr txBox="1"/>
          <p:nvPr>
            <p:ph type="title"/>
          </p:nvPr>
        </p:nvSpPr>
        <p:spPr>
          <a:xfrm>
            <a:off x="457200" y="274637"/>
            <a:ext cx="8229600" cy="11430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5" name="Shape 15"/>
          <p:cNvSpPr txBox="1"/>
          <p:nvPr>
            <p:ph idx="1" type="body"/>
          </p:nvPr>
        </p:nvSpPr>
        <p:spPr>
          <a:xfrm>
            <a:off x="457200" y="1600200"/>
            <a:ext cx="8229600" cy="4967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6" name="Shape 16"/>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7" name="Shape 17"/>
        <p:cNvGrpSpPr/>
        <p:nvPr/>
      </p:nvGrpSpPr>
      <p:grpSpPr>
        <a:xfrm>
          <a:off x="0" y="0"/>
          <a:ext cx="0" cy="0"/>
          <a:chOff x="0" y="0"/>
          <a:chExt cx="0" cy="0"/>
        </a:xfrm>
      </p:grpSpPr>
      <p:sp>
        <p:nvSpPr>
          <p:cNvPr id="18" name="Shape 18"/>
          <p:cNvSpPr txBox="1"/>
          <p:nvPr>
            <p:ph type="title"/>
          </p:nvPr>
        </p:nvSpPr>
        <p:spPr>
          <a:xfrm>
            <a:off x="457200" y="274637"/>
            <a:ext cx="8229600" cy="11430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 type="body"/>
          </p:nvPr>
        </p:nvSpPr>
        <p:spPr>
          <a:xfrm>
            <a:off x="457200" y="1600200"/>
            <a:ext cx="3994500" cy="4967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0" name="Shape 20"/>
          <p:cNvSpPr txBox="1"/>
          <p:nvPr>
            <p:ph idx="2" type="body"/>
          </p:nvPr>
        </p:nvSpPr>
        <p:spPr>
          <a:xfrm>
            <a:off x="4692273" y="1600200"/>
            <a:ext cx="3994500" cy="4967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1" name="Shape 21"/>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2" name="Shape 22"/>
        <p:cNvGrpSpPr/>
        <p:nvPr/>
      </p:nvGrpSpPr>
      <p:grpSpPr>
        <a:xfrm>
          <a:off x="0" y="0"/>
          <a:ext cx="0" cy="0"/>
          <a:chOff x="0" y="0"/>
          <a:chExt cx="0" cy="0"/>
        </a:xfrm>
      </p:grpSpPr>
      <p:sp>
        <p:nvSpPr>
          <p:cNvPr id="23" name="Shape 23"/>
          <p:cNvSpPr txBox="1"/>
          <p:nvPr>
            <p:ph type="title"/>
          </p:nvPr>
        </p:nvSpPr>
        <p:spPr>
          <a:xfrm>
            <a:off x="457200" y="274637"/>
            <a:ext cx="8229600" cy="11430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5" name="Shape 25"/>
        <p:cNvGrpSpPr/>
        <p:nvPr/>
      </p:nvGrpSpPr>
      <p:grpSpPr>
        <a:xfrm>
          <a:off x="0" y="0"/>
          <a:ext cx="0" cy="0"/>
          <a:chOff x="0" y="0"/>
          <a:chExt cx="0" cy="0"/>
        </a:xfrm>
      </p:grpSpPr>
      <p:sp>
        <p:nvSpPr>
          <p:cNvPr id="26" name="Shape 26"/>
          <p:cNvSpPr txBox="1"/>
          <p:nvPr>
            <p:ph idx="1" type="body"/>
          </p:nvPr>
        </p:nvSpPr>
        <p:spPr>
          <a:xfrm>
            <a:off x="457200" y="5875079"/>
            <a:ext cx="8229600" cy="692700"/>
          </a:xfrm>
          <a:prstGeom prst="rect">
            <a:avLst/>
          </a:prstGeom>
        </p:spPr>
        <p:txBody>
          <a:bodyPr anchorCtr="0" anchor="t" bIns="91425" lIns="91425" rIns="91425" tIns="91425"/>
          <a:lstStyle>
            <a:lvl1pPr lvl="0" algn="ctr">
              <a:spcBef>
                <a:spcPts val="360"/>
              </a:spcBef>
              <a:buSzPct val="100000"/>
              <a:buNone/>
              <a:defRPr sz="1800"/>
            </a:lvl1pPr>
          </a:lstStyle>
          <a:p/>
        </p:txBody>
      </p:sp>
      <p:sp>
        <p:nvSpPr>
          <p:cNvPr id="27" name="Shape 27"/>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8" name="Shape 28"/>
        <p:cNvGrpSpPr/>
        <p:nvPr/>
      </p:nvGrpSpPr>
      <p:grpSpPr>
        <a:xfrm>
          <a:off x="0" y="0"/>
          <a:ext cx="0" cy="0"/>
          <a:chOff x="0" y="0"/>
          <a:chExt cx="0" cy="0"/>
        </a:xfrm>
      </p:grpSpPr>
      <p:sp>
        <p:nvSpPr>
          <p:cNvPr id="29" name="Shape 29"/>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7"/>
            <a:ext cx="8229600" cy="1143000"/>
          </a:xfrm>
          <a:prstGeom prst="rect">
            <a:avLst/>
          </a:prstGeom>
          <a:noFill/>
          <a:ln>
            <a:noFill/>
          </a:ln>
        </p:spPr>
        <p:txBody>
          <a:bodyPr anchorCtr="0" anchor="b" bIns="91425" lIns="91425" rIns="91425" tIns="91425"/>
          <a:lstStyle>
            <a:lvl1pPr lvl="0">
              <a:spcBef>
                <a:spcPts val="0"/>
              </a:spcBef>
              <a:buClr>
                <a:schemeClr val="dk1"/>
              </a:buClr>
              <a:buSzPct val="100000"/>
              <a:buNone/>
              <a:defRPr b="1" sz="3600">
                <a:solidFill>
                  <a:schemeClr val="dk1"/>
                </a:solidFill>
              </a:defRPr>
            </a:lvl1pPr>
            <a:lvl2pPr lvl="1">
              <a:spcBef>
                <a:spcPts val="0"/>
              </a:spcBef>
              <a:buClr>
                <a:schemeClr val="dk1"/>
              </a:buClr>
              <a:buSzPct val="100000"/>
              <a:buNone/>
              <a:defRPr b="1" sz="3600">
                <a:solidFill>
                  <a:schemeClr val="dk1"/>
                </a:solidFill>
              </a:defRPr>
            </a:lvl2pPr>
            <a:lvl3pPr lvl="2">
              <a:spcBef>
                <a:spcPts val="0"/>
              </a:spcBef>
              <a:buClr>
                <a:schemeClr val="dk1"/>
              </a:buClr>
              <a:buSzPct val="100000"/>
              <a:buNone/>
              <a:defRPr b="1" sz="3600">
                <a:solidFill>
                  <a:schemeClr val="dk1"/>
                </a:solidFill>
              </a:defRPr>
            </a:lvl3pPr>
            <a:lvl4pPr lvl="3">
              <a:spcBef>
                <a:spcPts val="0"/>
              </a:spcBef>
              <a:buClr>
                <a:schemeClr val="dk1"/>
              </a:buClr>
              <a:buSzPct val="100000"/>
              <a:buNone/>
              <a:defRPr b="1" sz="3600">
                <a:solidFill>
                  <a:schemeClr val="dk1"/>
                </a:solidFill>
              </a:defRPr>
            </a:lvl4pPr>
            <a:lvl5pPr lvl="4">
              <a:spcBef>
                <a:spcPts val="0"/>
              </a:spcBef>
              <a:buClr>
                <a:schemeClr val="dk1"/>
              </a:buClr>
              <a:buSzPct val="100000"/>
              <a:buNone/>
              <a:defRPr b="1" sz="3600">
                <a:solidFill>
                  <a:schemeClr val="dk1"/>
                </a:solidFill>
              </a:defRPr>
            </a:lvl5pPr>
            <a:lvl6pPr lvl="5">
              <a:spcBef>
                <a:spcPts val="0"/>
              </a:spcBef>
              <a:buClr>
                <a:schemeClr val="dk1"/>
              </a:buClr>
              <a:buSzPct val="100000"/>
              <a:buNone/>
              <a:defRPr b="1" sz="3600">
                <a:solidFill>
                  <a:schemeClr val="dk1"/>
                </a:solidFill>
              </a:defRPr>
            </a:lvl6pPr>
            <a:lvl7pPr lvl="6">
              <a:spcBef>
                <a:spcPts val="0"/>
              </a:spcBef>
              <a:buClr>
                <a:schemeClr val="dk1"/>
              </a:buClr>
              <a:buSzPct val="100000"/>
              <a:buNone/>
              <a:defRPr b="1" sz="3600">
                <a:solidFill>
                  <a:schemeClr val="dk1"/>
                </a:solidFill>
              </a:defRPr>
            </a:lvl7pPr>
            <a:lvl8pPr lvl="7">
              <a:spcBef>
                <a:spcPts val="0"/>
              </a:spcBef>
              <a:buClr>
                <a:schemeClr val="dk1"/>
              </a:buClr>
              <a:buSzPct val="100000"/>
              <a:buNone/>
              <a:defRPr b="1" sz="3600">
                <a:solidFill>
                  <a:schemeClr val="dk1"/>
                </a:solidFill>
              </a:defRPr>
            </a:lvl8pPr>
            <a:lvl9pPr lvl="8">
              <a:spcBef>
                <a:spcPts val="0"/>
              </a:spcBef>
              <a:buClr>
                <a:schemeClr val="dk1"/>
              </a:buClr>
              <a:buSzPct val="100000"/>
              <a:buNone/>
              <a:defRPr b="1" sz="3600">
                <a:solidFill>
                  <a:schemeClr val="dk1"/>
                </a:solidFill>
              </a:defRPr>
            </a:lvl9pPr>
          </a:lstStyle>
          <a:p/>
        </p:txBody>
      </p:sp>
      <p:sp>
        <p:nvSpPr>
          <p:cNvPr id="7" name="Shape 7"/>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p:txBody>
      </p:sp>
      <p:sp>
        <p:nvSpPr>
          <p:cNvPr id="8" name="Shape 8"/>
          <p:cNvSpPr txBox="1"/>
          <p:nvPr>
            <p:ph idx="12" type="sldNum"/>
          </p:nvPr>
        </p:nvSpPr>
        <p:spPr>
          <a:xfrm>
            <a:off x="8556791" y="6333134"/>
            <a:ext cx="548699" cy="524699"/>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300">
                <a:solidFill>
                  <a:schemeClr val="dk1"/>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2.jpg"/><Relationship Id="rId4" Type="http://schemas.openxmlformats.org/officeDocument/2006/relationships/image" Target="../media/image01.gif"/><Relationship Id="rId5" Type="http://schemas.openxmlformats.org/officeDocument/2006/relationships/image" Target="../media/image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jp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2.jp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4.jp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0.jpg"/><Relationship Id="rId4" Type="http://schemas.openxmlformats.org/officeDocument/2006/relationships/hyperlink" Target="http://waterdata.usgs.gov/ny/nwis/uv?site_no=01502500" TargetMode="External"/><Relationship Id="rId11" Type="http://schemas.openxmlformats.org/officeDocument/2006/relationships/hyperlink" Target="http://copter.ardupilot.com/" TargetMode="External"/><Relationship Id="rId10" Type="http://schemas.openxmlformats.org/officeDocument/2006/relationships/hyperlink" Target="https://3drobotics.com/kb/iris/" TargetMode="External"/><Relationship Id="rId9" Type="http://schemas.openxmlformats.org/officeDocument/2006/relationships/hyperlink" Target="http://store.swiftnav.com/s.nl/it.A/id.4216/.f" TargetMode="External"/><Relationship Id="rId5" Type="http://schemas.openxmlformats.org/officeDocument/2006/relationships/hyperlink" Target="http://www.ncdc.noaa.gov/cdo-web/search?datasetid=GHCND" TargetMode="External"/><Relationship Id="rId6" Type="http://schemas.openxmlformats.org/officeDocument/2006/relationships/hyperlink" Target="http://www.orthos.dhses.ny.gov/" TargetMode="External"/><Relationship Id="rId7" Type="http://schemas.openxmlformats.org/officeDocument/2006/relationships/hyperlink" Target="http://www.agisoft.com/" TargetMode="External"/><Relationship Id="rId8" Type="http://schemas.openxmlformats.org/officeDocument/2006/relationships/hyperlink" Target="http://ccwu.me/vsf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6.gif"/><Relationship Id="rId4" Type="http://schemas.openxmlformats.org/officeDocument/2006/relationships/image" Target="../media/image4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07.png"/><Relationship Id="rId4" Type="http://schemas.openxmlformats.org/officeDocument/2006/relationships/image" Target="../media/image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0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0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0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 name="Shape 33"/>
        <p:cNvGrpSpPr/>
        <p:nvPr/>
      </p:nvGrpSpPr>
      <p:grpSpPr>
        <a:xfrm>
          <a:off x="0" y="0"/>
          <a:ext cx="0" cy="0"/>
          <a:chOff x="0" y="0"/>
          <a:chExt cx="0" cy="0"/>
        </a:xfrm>
      </p:grpSpPr>
      <p:pic>
        <p:nvPicPr>
          <p:cNvPr id="34" name="Shape 34"/>
          <p:cNvPicPr preferRelativeResize="0"/>
          <p:nvPr/>
        </p:nvPicPr>
        <p:blipFill>
          <a:blip r:embed="rId3">
            <a:alphaModFix/>
          </a:blip>
          <a:stretch>
            <a:fillRect/>
          </a:stretch>
        </p:blipFill>
        <p:spPr>
          <a:xfrm>
            <a:off x="0" y="0"/>
            <a:ext cx="9144002" cy="6858001"/>
          </a:xfrm>
          <a:prstGeom prst="rect">
            <a:avLst/>
          </a:prstGeom>
          <a:noFill/>
          <a:ln>
            <a:noFill/>
          </a:ln>
        </p:spPr>
      </p:pic>
      <p:sp>
        <p:nvSpPr>
          <p:cNvPr id="35" name="Shape 35"/>
          <p:cNvSpPr txBox="1"/>
          <p:nvPr>
            <p:ph type="ctrTitle"/>
          </p:nvPr>
        </p:nvSpPr>
        <p:spPr>
          <a:xfrm>
            <a:off x="-125" y="118675"/>
            <a:ext cx="8088900" cy="1339800"/>
          </a:xfrm>
          <a:prstGeom prst="rect">
            <a:avLst/>
          </a:prstGeom>
        </p:spPr>
        <p:txBody>
          <a:bodyPr anchorCtr="0" anchor="ctr" bIns="91425" lIns="91425" rIns="91425" tIns="91425">
            <a:noAutofit/>
          </a:bodyPr>
          <a:lstStyle/>
          <a:p>
            <a:pPr indent="228600" lvl="0" rtl="0">
              <a:spcBef>
                <a:spcPts val="0"/>
              </a:spcBef>
              <a:buNone/>
            </a:pPr>
            <a:r>
              <a:rPr b="0" lang="en" sz="3000">
                <a:latin typeface="Droid Sans"/>
                <a:ea typeface="Droid Sans"/>
                <a:cs typeface="Droid Sans"/>
                <a:sym typeface="Droid Sans"/>
              </a:rPr>
              <a:t>Flood records, bank erosion mechanisms and meander migration in Butternut Creek, New York</a:t>
            </a:r>
          </a:p>
        </p:txBody>
      </p:sp>
      <p:sp>
        <p:nvSpPr>
          <p:cNvPr id="36" name="Shape 36"/>
          <p:cNvSpPr txBox="1"/>
          <p:nvPr>
            <p:ph idx="1" type="subTitle"/>
          </p:nvPr>
        </p:nvSpPr>
        <p:spPr>
          <a:xfrm>
            <a:off x="215875" y="1640925"/>
            <a:ext cx="7264200" cy="1261500"/>
          </a:xfrm>
          <a:prstGeom prst="rect">
            <a:avLst/>
          </a:prstGeom>
        </p:spPr>
        <p:txBody>
          <a:bodyPr anchorCtr="0" anchor="t" bIns="91425" lIns="91425" rIns="91425" tIns="91425">
            <a:noAutofit/>
          </a:bodyPr>
          <a:lstStyle/>
          <a:p>
            <a:pPr lvl="0" rtl="0">
              <a:spcBef>
                <a:spcPts val="0"/>
              </a:spcBef>
              <a:buNone/>
            </a:pPr>
            <a:r>
              <a:rPr lang="en" sz="1800">
                <a:solidFill>
                  <a:srgbClr val="000000"/>
                </a:solidFill>
                <a:latin typeface="Droid Sans"/>
                <a:ea typeface="Droid Sans"/>
                <a:cs typeface="Droid Sans"/>
                <a:sym typeface="Droid Sans"/>
              </a:rPr>
              <a:t>Les Hasbargen, Earth &amp; Atmospheric Sciences, SUNY Oneonta</a:t>
            </a:r>
          </a:p>
          <a:p>
            <a:pPr lvl="0" rtl="0">
              <a:spcBef>
                <a:spcPts val="0"/>
              </a:spcBef>
              <a:buNone/>
            </a:pPr>
            <a:r>
              <a:rPr lang="en" sz="1800">
                <a:solidFill>
                  <a:srgbClr val="000000"/>
                </a:solidFill>
                <a:latin typeface="Droid Sans"/>
                <a:ea typeface="Droid Sans"/>
                <a:cs typeface="Droid Sans"/>
                <a:sym typeface="Droid Sans"/>
              </a:rPr>
              <a:t>Peter T. Booth, Geography</a:t>
            </a:r>
            <a:r>
              <a:rPr lang="en" sz="1800">
                <a:solidFill>
                  <a:schemeClr val="dk1"/>
                </a:solidFill>
                <a:latin typeface="Droid Sans"/>
                <a:ea typeface="Droid Sans"/>
                <a:cs typeface="Droid Sans"/>
                <a:sym typeface="Droid Sans"/>
              </a:rPr>
              <a:t>, SUNY Oneonta</a:t>
            </a:r>
          </a:p>
          <a:p>
            <a:pPr lvl="0" rtl="0">
              <a:spcBef>
                <a:spcPts val="0"/>
              </a:spcBef>
              <a:buClr>
                <a:schemeClr val="dk1"/>
              </a:buClr>
              <a:buSzPct val="61111"/>
              <a:buFont typeface="Arial"/>
              <a:buNone/>
            </a:pPr>
            <a:r>
              <a:rPr lang="en" sz="1800">
                <a:solidFill>
                  <a:schemeClr val="dk1"/>
                </a:solidFill>
                <a:latin typeface="Droid Sans"/>
                <a:ea typeface="Droid Sans"/>
                <a:cs typeface="Droid Sans"/>
                <a:sym typeface="Droid Sans"/>
              </a:rPr>
              <a:t>Derek Walling, Earth &amp; Atmospheric Sciences, SUNY Oneonta</a:t>
            </a:r>
          </a:p>
          <a:p>
            <a:pPr lvl="0" rtl="0">
              <a:spcBef>
                <a:spcPts val="0"/>
              </a:spcBef>
              <a:buNone/>
            </a:pPr>
            <a:r>
              <a:rPr lang="en" sz="1800">
                <a:solidFill>
                  <a:srgbClr val="000000"/>
                </a:solidFill>
                <a:latin typeface="Droid Sans"/>
                <a:ea typeface="Droid Sans"/>
                <a:cs typeface="Droid Sans"/>
                <a:sym typeface="Droid Sans"/>
              </a:rPr>
              <a:t>David Busby, Environmental Science</a:t>
            </a:r>
            <a:r>
              <a:rPr lang="en" sz="1800">
                <a:solidFill>
                  <a:schemeClr val="dk1"/>
                </a:solidFill>
                <a:latin typeface="Droid Sans"/>
                <a:ea typeface="Droid Sans"/>
                <a:cs typeface="Droid Sans"/>
                <a:sym typeface="Droid Sans"/>
              </a:rPr>
              <a:t>, SUNY Oneonta</a:t>
            </a:r>
          </a:p>
          <a:p>
            <a:pPr lvl="0">
              <a:spcBef>
                <a:spcPts val="0"/>
              </a:spcBef>
              <a:buNone/>
            </a:pPr>
            <a:r>
              <a:t/>
            </a:r>
            <a:endParaRPr sz="1800">
              <a:solidFill>
                <a:srgbClr val="000000"/>
              </a:solidFill>
              <a:latin typeface="Droid Sans"/>
              <a:ea typeface="Droid Sans"/>
              <a:cs typeface="Droid Sans"/>
              <a:sym typeface="Droid Sans"/>
            </a:endParaRPr>
          </a:p>
        </p:txBody>
      </p:sp>
      <p:pic>
        <p:nvPicPr>
          <p:cNvPr id="37" name="Shape 37"/>
          <p:cNvPicPr preferRelativeResize="0"/>
          <p:nvPr/>
        </p:nvPicPr>
        <p:blipFill>
          <a:blip r:embed="rId4">
            <a:alphaModFix/>
          </a:blip>
          <a:stretch>
            <a:fillRect/>
          </a:stretch>
        </p:blipFill>
        <p:spPr>
          <a:xfrm>
            <a:off x="108975" y="5179749"/>
            <a:ext cx="1569698" cy="1576627"/>
          </a:xfrm>
          <a:prstGeom prst="rect">
            <a:avLst/>
          </a:prstGeom>
          <a:noFill/>
          <a:ln>
            <a:noFill/>
          </a:ln>
        </p:spPr>
      </p:pic>
      <p:pic>
        <p:nvPicPr>
          <p:cNvPr id="38" name="Shape 38"/>
          <p:cNvPicPr preferRelativeResize="0"/>
          <p:nvPr/>
        </p:nvPicPr>
        <p:blipFill>
          <a:blip r:embed="rId5">
            <a:alphaModFix/>
          </a:blip>
          <a:stretch>
            <a:fillRect/>
          </a:stretch>
        </p:blipFill>
        <p:spPr>
          <a:xfrm>
            <a:off x="7264675" y="4725610"/>
            <a:ext cx="1818599" cy="2030769"/>
          </a:xfrm>
          <a:prstGeom prst="rect">
            <a:avLst/>
          </a:prstGeom>
          <a:noFill/>
          <a:ln>
            <a:noFill/>
          </a:ln>
        </p:spPr>
      </p:pic>
      <p:sp>
        <p:nvSpPr>
          <p:cNvPr id="39" name="Shape 39"/>
          <p:cNvSpPr txBox="1"/>
          <p:nvPr/>
        </p:nvSpPr>
        <p:spPr>
          <a:xfrm>
            <a:off x="1839475" y="5359775"/>
            <a:ext cx="5640600" cy="1396500"/>
          </a:xfrm>
          <a:prstGeom prst="rect">
            <a:avLst/>
          </a:prstGeom>
          <a:noFill/>
          <a:ln>
            <a:noFill/>
          </a:ln>
        </p:spPr>
        <p:txBody>
          <a:bodyPr anchorCtr="0" anchor="ctr" bIns="91425" lIns="91425" rIns="91425" tIns="91425">
            <a:noAutofit/>
          </a:bodyPr>
          <a:lstStyle/>
          <a:p>
            <a:pPr lvl="0" rtl="0">
              <a:spcBef>
                <a:spcPts val="0"/>
              </a:spcBef>
              <a:buNone/>
            </a:pPr>
            <a:r>
              <a:t/>
            </a:r>
            <a:endParaRPr>
              <a:solidFill>
                <a:srgbClr val="FFFFFF"/>
              </a:solidFill>
              <a:latin typeface="Times New Roman"/>
              <a:ea typeface="Times New Roman"/>
              <a:cs typeface="Times New Roman"/>
              <a:sym typeface="Times New Roman"/>
            </a:endParaRPr>
          </a:p>
          <a:p>
            <a:pPr lvl="0" rtl="0">
              <a:spcBef>
                <a:spcPts val="0"/>
              </a:spcBef>
              <a:buNone/>
            </a:pPr>
            <a:r>
              <a:rPr lang="en">
                <a:solidFill>
                  <a:srgbClr val="FFFFFF"/>
                </a:solidFill>
                <a:latin typeface="Times New Roman"/>
                <a:ea typeface="Times New Roman"/>
                <a:cs typeface="Times New Roman"/>
                <a:sym typeface="Times New Roman"/>
              </a:rPr>
              <a:t>Session No. 12 titled “T19. Applications of Geologic Mapping to Address Geologic Hazards, Natural Resources, and Natural History Studies”</a:t>
            </a:r>
            <a:br>
              <a:rPr lang="en">
                <a:solidFill>
                  <a:srgbClr val="FFFFFF"/>
                </a:solidFill>
                <a:latin typeface="Times New Roman"/>
                <a:ea typeface="Times New Roman"/>
                <a:cs typeface="Times New Roman"/>
                <a:sym typeface="Times New Roman"/>
              </a:rPr>
            </a:br>
            <a:r>
              <a:rPr lang="en">
                <a:solidFill>
                  <a:srgbClr val="FFFFFF"/>
                </a:solidFill>
                <a:latin typeface="Times New Roman"/>
                <a:ea typeface="Times New Roman"/>
                <a:cs typeface="Times New Roman"/>
                <a:sym typeface="Times New Roman"/>
              </a:rPr>
              <a:t>Date: Monday, 21 March 2016</a:t>
            </a:r>
            <a:br>
              <a:rPr lang="en">
                <a:solidFill>
                  <a:srgbClr val="FFFFFF"/>
                </a:solidFill>
                <a:latin typeface="Times New Roman"/>
                <a:ea typeface="Times New Roman"/>
                <a:cs typeface="Times New Roman"/>
                <a:sym typeface="Times New Roman"/>
              </a:rPr>
            </a:br>
            <a:r>
              <a:rPr lang="en">
                <a:solidFill>
                  <a:srgbClr val="FFFFFF"/>
                </a:solidFill>
                <a:latin typeface="Times New Roman"/>
                <a:ea typeface="Times New Roman"/>
                <a:cs typeface="Times New Roman"/>
                <a:sym typeface="Times New Roman"/>
              </a:rPr>
              <a:t>Location: Empire State Plaza Convention Center, Meeting Room 5</a:t>
            </a:r>
            <a:br>
              <a:rPr lang="en">
                <a:solidFill>
                  <a:srgbClr val="FFFFFF"/>
                </a:solidFill>
                <a:latin typeface="Times New Roman"/>
                <a:ea typeface="Times New Roman"/>
                <a:cs typeface="Times New Roman"/>
                <a:sym typeface="Times New Roman"/>
              </a:rPr>
            </a:br>
            <a:r>
              <a:rPr lang="en">
                <a:solidFill>
                  <a:srgbClr val="FFFFFF"/>
                </a:solidFill>
                <a:latin typeface="Times New Roman"/>
                <a:ea typeface="Times New Roman"/>
                <a:cs typeface="Times New Roman"/>
                <a:sym typeface="Times New Roman"/>
              </a:rPr>
              <a:t>Session Start Time: 10:00 AM</a:t>
            </a:r>
            <a:br>
              <a:rPr lang="en">
                <a:solidFill>
                  <a:srgbClr val="FFFFFF"/>
                </a:solidFill>
                <a:latin typeface="Times New Roman"/>
                <a:ea typeface="Times New Roman"/>
                <a:cs typeface="Times New Roman"/>
                <a:sym typeface="Times New Roman"/>
              </a:rPr>
            </a:br>
            <a:r>
              <a:rPr lang="en">
                <a:solidFill>
                  <a:srgbClr val="FFFFFF"/>
                </a:solidFill>
                <a:latin typeface="Times New Roman"/>
                <a:ea typeface="Times New Roman"/>
                <a:cs typeface="Times New Roman"/>
                <a:sym typeface="Times New Roman"/>
              </a:rPr>
              <a:t>Presentation Start Time: 11:00 AM</a:t>
            </a:r>
            <a:br>
              <a:rPr lang="en">
                <a:solidFill>
                  <a:srgbClr val="FFFFFF"/>
                </a:solidFill>
                <a:latin typeface="Times New Roman"/>
                <a:ea typeface="Times New Roman"/>
                <a:cs typeface="Times New Roman"/>
                <a:sym typeface="Times New Roman"/>
              </a:rPr>
            </a:b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Shape 105"/>
          <p:cNvSpPr txBox="1"/>
          <p:nvPr>
            <p:ph type="ctrTitle"/>
          </p:nvPr>
        </p:nvSpPr>
        <p:spPr>
          <a:xfrm>
            <a:off x="1816250" y="4288000"/>
            <a:ext cx="5293200" cy="1974000"/>
          </a:xfrm>
          <a:prstGeom prst="rect">
            <a:avLst/>
          </a:prstGeom>
        </p:spPr>
        <p:txBody>
          <a:bodyPr anchorCtr="0" anchor="ctr" bIns="91425" lIns="91425" rIns="91425" tIns="91425">
            <a:noAutofit/>
          </a:bodyPr>
          <a:lstStyle/>
          <a:p>
            <a:pPr lvl="0" rtl="0">
              <a:spcBef>
                <a:spcPts val="0"/>
              </a:spcBef>
              <a:buNone/>
            </a:pPr>
            <a:r>
              <a:rPr b="0" lang="en" sz="3000">
                <a:solidFill>
                  <a:srgbClr val="000000"/>
                </a:solidFill>
              </a:rPr>
              <a:t>Undercut and collapse</a:t>
            </a:r>
          </a:p>
          <a:p>
            <a:pPr lvl="0" rtl="0">
              <a:spcBef>
                <a:spcPts val="0"/>
              </a:spcBef>
              <a:buClr>
                <a:schemeClr val="dk1"/>
              </a:buClr>
              <a:buSzPct val="36666"/>
              <a:buFont typeface="Arial"/>
              <a:buNone/>
            </a:pPr>
            <a:r>
              <a:rPr b="0" lang="en" sz="3000"/>
              <a:t>9/18/2011; </a:t>
            </a:r>
          </a:p>
          <a:p>
            <a:pPr lvl="0" rtl="0">
              <a:spcBef>
                <a:spcPts val="0"/>
              </a:spcBef>
              <a:buClr>
                <a:schemeClr val="dk1"/>
              </a:buClr>
              <a:buSzPct val="36666"/>
              <a:buFont typeface="Arial"/>
              <a:buNone/>
            </a:pPr>
            <a:r>
              <a:rPr b="0" lang="en" sz="3000"/>
              <a:t>Current flow is 72 percentile</a:t>
            </a:r>
          </a:p>
        </p:txBody>
      </p:sp>
      <p:sp>
        <p:nvSpPr>
          <p:cNvPr id="106" name="Shape 106"/>
          <p:cNvSpPr txBox="1"/>
          <p:nvPr/>
        </p:nvSpPr>
        <p:spPr>
          <a:xfrm>
            <a:off x="-49925" y="7350"/>
            <a:ext cx="5580900" cy="636900"/>
          </a:xfrm>
          <a:prstGeom prst="rect">
            <a:avLst/>
          </a:prstGeom>
          <a:noFill/>
          <a:ln>
            <a:noFill/>
          </a:ln>
        </p:spPr>
        <p:txBody>
          <a:bodyPr anchorCtr="0" anchor="t" bIns="91425" lIns="91425" rIns="91425" tIns="91425">
            <a:noAutofit/>
          </a:bodyPr>
          <a:lstStyle/>
          <a:p>
            <a:pPr lvl="0" rtl="0">
              <a:spcBef>
                <a:spcPts val="0"/>
              </a:spcBef>
              <a:buNone/>
            </a:pPr>
            <a:r>
              <a:rPr lang="en" sz="3000"/>
              <a:t>After Tropical Storm Lee</a:t>
            </a:r>
          </a:p>
        </p:txBody>
      </p:sp>
      <p:cxnSp>
        <p:nvCxnSpPr>
          <p:cNvPr id="107" name="Shape 107"/>
          <p:cNvCxnSpPr/>
          <p:nvPr/>
        </p:nvCxnSpPr>
        <p:spPr>
          <a:xfrm flipH="1" rot="10800000">
            <a:off x="1373300" y="2712625"/>
            <a:ext cx="5713500" cy="25500"/>
          </a:xfrm>
          <a:prstGeom prst="straightConnector1">
            <a:avLst/>
          </a:prstGeom>
          <a:noFill/>
          <a:ln cap="flat" cmpd="sng" w="76200">
            <a:solidFill>
              <a:srgbClr val="FF0000"/>
            </a:solidFill>
            <a:prstDash val="dash"/>
            <a:round/>
            <a:headEnd len="lg" w="lg" type="none"/>
            <a:tailEnd len="lg" w="lg" type="none"/>
          </a:ln>
        </p:spPr>
      </p:cxnSp>
      <p:sp>
        <p:nvSpPr>
          <p:cNvPr id="108" name="Shape 108"/>
          <p:cNvSpPr txBox="1"/>
          <p:nvPr/>
        </p:nvSpPr>
        <p:spPr>
          <a:xfrm>
            <a:off x="2102350" y="2322750"/>
            <a:ext cx="2899200" cy="339000"/>
          </a:xfrm>
          <a:prstGeom prst="rect">
            <a:avLst/>
          </a:prstGeom>
          <a:noFill/>
          <a:ln>
            <a:noFill/>
          </a:ln>
        </p:spPr>
        <p:txBody>
          <a:bodyPr anchorCtr="0" anchor="t" bIns="91425" lIns="91425" rIns="91425" tIns="91425">
            <a:noAutofit/>
          </a:bodyPr>
          <a:lstStyle/>
          <a:p>
            <a:pPr lvl="0">
              <a:spcBef>
                <a:spcPts val="0"/>
              </a:spcBef>
              <a:buNone/>
            </a:pPr>
            <a:r>
              <a:rPr lang="en">
                <a:solidFill>
                  <a:srgbClr val="FF0000"/>
                </a:solidFill>
              </a:rPr>
              <a:t>Zone of maximum erosion</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Shape 113"/>
          <p:cNvSpPr txBox="1"/>
          <p:nvPr/>
        </p:nvSpPr>
        <p:spPr>
          <a:xfrm>
            <a:off x="728375" y="1394000"/>
            <a:ext cx="4029600" cy="1292400"/>
          </a:xfrm>
          <a:prstGeom prst="rect">
            <a:avLst/>
          </a:prstGeom>
          <a:noFill/>
          <a:ln>
            <a:noFill/>
          </a:ln>
        </p:spPr>
        <p:txBody>
          <a:bodyPr anchorCtr="0" anchor="t" bIns="91425" lIns="91425" rIns="91425" tIns="91425">
            <a:noAutofit/>
          </a:bodyPr>
          <a:lstStyle/>
          <a:p>
            <a:pPr lvl="0" marR="0" rtl="0" algn="l">
              <a:lnSpc>
                <a:spcPct val="100000"/>
              </a:lnSpc>
              <a:spcBef>
                <a:spcPts val="0"/>
              </a:spcBef>
              <a:spcAft>
                <a:spcPts val="0"/>
              </a:spcAft>
              <a:buNone/>
            </a:pPr>
            <a:r>
              <a:rPr lang="en" sz="2400">
                <a:solidFill>
                  <a:srgbClr val="FFFFFF"/>
                </a:solidFill>
              </a:rPr>
              <a:t>Near bankfull</a:t>
            </a:r>
          </a:p>
          <a:p>
            <a:pPr lvl="0" marR="0" rtl="0" algn="l">
              <a:lnSpc>
                <a:spcPct val="100000"/>
              </a:lnSpc>
              <a:spcBef>
                <a:spcPts val="0"/>
              </a:spcBef>
              <a:spcAft>
                <a:spcPts val="0"/>
              </a:spcAft>
              <a:buNone/>
            </a:pPr>
            <a:r>
              <a:rPr lang="en" sz="2400">
                <a:solidFill>
                  <a:srgbClr val="FFFFFF"/>
                </a:solidFill>
              </a:rPr>
              <a:t>~99th percentile flow day</a:t>
            </a:r>
          </a:p>
          <a:p>
            <a:pPr lvl="0" marR="0" rtl="0" algn="l">
              <a:lnSpc>
                <a:spcPct val="100000"/>
              </a:lnSpc>
              <a:spcBef>
                <a:spcPts val="0"/>
              </a:spcBef>
              <a:spcAft>
                <a:spcPts val="0"/>
              </a:spcAft>
              <a:buNone/>
            </a:pPr>
            <a:r>
              <a:rPr lang="en" sz="2400">
                <a:solidFill>
                  <a:srgbClr val="FFFFFF"/>
                </a:solidFill>
              </a:rPr>
              <a:t>2/25/2016</a:t>
            </a:r>
          </a:p>
          <a:p>
            <a:pPr lvl="0" marR="0" rtl="0" algn="ctr">
              <a:lnSpc>
                <a:spcPct val="100000"/>
              </a:lnSpc>
              <a:spcBef>
                <a:spcPts val="0"/>
              </a:spcBef>
              <a:spcAft>
                <a:spcPts val="0"/>
              </a:spcAft>
              <a:buNone/>
            </a:pPr>
            <a:r>
              <a:t/>
            </a:r>
            <a:endParaRPr sz="2400">
              <a:solidFill>
                <a:srgbClr val="FFFFFF"/>
              </a:solidFill>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Shape 118"/>
          <p:cNvSpPr txBox="1"/>
          <p:nvPr>
            <p:ph type="ctrTitle"/>
          </p:nvPr>
        </p:nvSpPr>
        <p:spPr>
          <a:xfrm>
            <a:off x="1816250" y="3994675"/>
            <a:ext cx="5293200" cy="1670999"/>
          </a:xfrm>
          <a:prstGeom prst="rect">
            <a:avLst/>
          </a:prstGeom>
        </p:spPr>
        <p:txBody>
          <a:bodyPr anchorCtr="0" anchor="ctr" bIns="91425" lIns="91425" rIns="91425" tIns="91425">
            <a:noAutofit/>
          </a:bodyPr>
          <a:lstStyle/>
          <a:p>
            <a:pPr lvl="0" rtl="0">
              <a:spcBef>
                <a:spcPts val="0"/>
              </a:spcBef>
              <a:buNone/>
            </a:pPr>
            <a:r>
              <a:rPr b="0" lang="en" sz="3000">
                <a:solidFill>
                  <a:srgbClr val="000000"/>
                </a:solidFill>
              </a:rPr>
              <a:t>Bank collapse and undercutting</a:t>
            </a:r>
          </a:p>
          <a:p>
            <a:pPr lvl="0" rtl="0">
              <a:spcBef>
                <a:spcPts val="0"/>
              </a:spcBef>
              <a:buClr>
                <a:schemeClr val="dk1"/>
              </a:buClr>
              <a:buSzPct val="36666"/>
              <a:buFont typeface="Arial"/>
              <a:buNone/>
            </a:pPr>
            <a:r>
              <a:rPr b="0" lang="en" sz="3000"/>
              <a:t>9/18/2011; </a:t>
            </a:r>
          </a:p>
          <a:p>
            <a:pPr lvl="0" rtl="0">
              <a:spcBef>
                <a:spcPts val="0"/>
              </a:spcBef>
              <a:buClr>
                <a:schemeClr val="dk1"/>
              </a:buClr>
              <a:buSzPct val="36666"/>
              <a:buFont typeface="Arial"/>
              <a:buNone/>
            </a:pPr>
            <a:r>
              <a:rPr b="0" lang="en" sz="3000"/>
              <a:t>Current flow is 72 percentile</a:t>
            </a:r>
          </a:p>
        </p:txBody>
      </p:sp>
      <p:sp>
        <p:nvSpPr>
          <p:cNvPr id="119" name="Shape 119"/>
          <p:cNvSpPr txBox="1"/>
          <p:nvPr/>
        </p:nvSpPr>
        <p:spPr>
          <a:xfrm>
            <a:off x="2007475" y="7350"/>
            <a:ext cx="5580900" cy="670800"/>
          </a:xfrm>
          <a:prstGeom prst="rect">
            <a:avLst/>
          </a:prstGeom>
          <a:noFill/>
          <a:ln>
            <a:noFill/>
          </a:ln>
        </p:spPr>
        <p:txBody>
          <a:bodyPr anchorCtr="0" anchor="t" bIns="91425" lIns="91425" rIns="91425" tIns="91425">
            <a:noAutofit/>
          </a:bodyPr>
          <a:lstStyle/>
          <a:p>
            <a:pPr lvl="0" rtl="0">
              <a:spcBef>
                <a:spcPts val="0"/>
              </a:spcBef>
              <a:buNone/>
            </a:pPr>
            <a:r>
              <a:rPr lang="en" sz="3000"/>
              <a:t>After Tropical Storm Lee</a:t>
            </a:r>
          </a:p>
        </p:txBody>
      </p:sp>
      <p:cxnSp>
        <p:nvCxnSpPr>
          <p:cNvPr id="120" name="Shape 120"/>
          <p:cNvCxnSpPr/>
          <p:nvPr/>
        </p:nvCxnSpPr>
        <p:spPr>
          <a:xfrm>
            <a:off x="5582725" y="4717650"/>
            <a:ext cx="2131500" cy="54900"/>
          </a:xfrm>
          <a:prstGeom prst="straightConnector1">
            <a:avLst/>
          </a:prstGeom>
          <a:noFill/>
          <a:ln cap="flat" cmpd="sng" w="38100">
            <a:solidFill>
              <a:srgbClr val="FF0000"/>
            </a:solidFill>
            <a:prstDash val="solid"/>
            <a:round/>
            <a:headEnd len="lg" w="lg" type="none"/>
            <a:tailEnd len="lg" w="lg" type="triangle"/>
          </a:ln>
        </p:spPr>
      </p:cxnSp>
      <p:cxnSp>
        <p:nvCxnSpPr>
          <p:cNvPr id="121" name="Shape 121"/>
          <p:cNvCxnSpPr/>
          <p:nvPr/>
        </p:nvCxnSpPr>
        <p:spPr>
          <a:xfrm rot="10800000">
            <a:off x="3950350" y="2712650"/>
            <a:ext cx="169800" cy="1264800"/>
          </a:xfrm>
          <a:prstGeom prst="straightConnector1">
            <a:avLst/>
          </a:prstGeom>
          <a:noFill/>
          <a:ln cap="flat" cmpd="sng" w="38100">
            <a:solidFill>
              <a:srgbClr val="FF0000"/>
            </a:solidFill>
            <a:prstDash val="solid"/>
            <a:round/>
            <a:headEnd len="lg" w="lg" type="none"/>
            <a:tailEnd len="lg" w="lg" type="triangle"/>
          </a:ln>
        </p:spPr>
      </p:cxn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Shape 126"/>
          <p:cNvSpPr txBox="1"/>
          <p:nvPr>
            <p:ph type="ctrTitle"/>
          </p:nvPr>
        </p:nvSpPr>
        <p:spPr>
          <a:xfrm>
            <a:off x="238925" y="4151825"/>
            <a:ext cx="5355900" cy="1332900"/>
          </a:xfrm>
          <a:prstGeom prst="rect">
            <a:avLst/>
          </a:prstGeom>
        </p:spPr>
        <p:txBody>
          <a:bodyPr anchorCtr="0" anchor="ctr" bIns="91425" lIns="91425" rIns="91425" tIns="91425">
            <a:noAutofit/>
          </a:bodyPr>
          <a:lstStyle/>
          <a:p>
            <a:pPr lvl="0" rtl="0">
              <a:spcBef>
                <a:spcPts val="0"/>
              </a:spcBef>
              <a:buNone/>
            </a:pPr>
            <a:r>
              <a:rPr b="0" lang="en" sz="2400">
                <a:solidFill>
                  <a:srgbClr val="FFFFFF"/>
                </a:solidFill>
              </a:rPr>
              <a:t>Platy cobbles draped over the bank</a:t>
            </a:r>
          </a:p>
          <a:p>
            <a:pPr lvl="0" rtl="0">
              <a:spcBef>
                <a:spcPts val="0"/>
              </a:spcBef>
              <a:buNone/>
            </a:pPr>
            <a:r>
              <a:rPr b="0" lang="en" sz="2400">
                <a:solidFill>
                  <a:srgbClr val="FFFFFF"/>
                </a:solidFill>
              </a:rPr>
              <a:t>Scoured then armored</a:t>
            </a:r>
          </a:p>
          <a:p>
            <a:pPr lvl="0" rtl="0">
              <a:spcBef>
                <a:spcPts val="0"/>
              </a:spcBef>
              <a:buClr>
                <a:srgbClr val="000000"/>
              </a:buClr>
              <a:buSzPct val="45833"/>
              <a:buFont typeface="Arial"/>
              <a:buNone/>
            </a:pPr>
            <a:r>
              <a:rPr b="0" lang="en" sz="2400">
                <a:solidFill>
                  <a:srgbClr val="FFFFFF"/>
                </a:solidFill>
              </a:rPr>
              <a:t>9/18/2011; </a:t>
            </a:r>
          </a:p>
          <a:p>
            <a:pPr lvl="0" rtl="0">
              <a:spcBef>
                <a:spcPts val="0"/>
              </a:spcBef>
              <a:buClr>
                <a:srgbClr val="000000"/>
              </a:buClr>
              <a:buSzPct val="45833"/>
              <a:buFont typeface="Arial"/>
              <a:buNone/>
            </a:pPr>
            <a:r>
              <a:rPr b="0" lang="en" sz="2400">
                <a:solidFill>
                  <a:srgbClr val="FFFFFF"/>
                </a:solidFill>
              </a:rPr>
              <a:t>Current flow is</a:t>
            </a:r>
            <a:r>
              <a:rPr b="0" lang="en" sz="3000"/>
              <a:t> </a:t>
            </a:r>
            <a:r>
              <a:rPr b="0" lang="en" sz="2400">
                <a:solidFill>
                  <a:srgbClr val="FFFFFF"/>
                </a:solidFill>
              </a:rPr>
              <a:t>72 percentile</a:t>
            </a:r>
          </a:p>
        </p:txBody>
      </p:sp>
      <p:sp>
        <p:nvSpPr>
          <p:cNvPr id="127" name="Shape 127"/>
          <p:cNvSpPr txBox="1"/>
          <p:nvPr/>
        </p:nvSpPr>
        <p:spPr>
          <a:xfrm>
            <a:off x="1260175" y="2634875"/>
            <a:ext cx="5580900" cy="612000"/>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A61C00"/>
                </a:solidFill>
              </a:rPr>
              <a:t>After Tropical Storm Lee</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Shape 132"/>
          <p:cNvSpPr txBox="1"/>
          <p:nvPr>
            <p:ph type="ctrTitle"/>
          </p:nvPr>
        </p:nvSpPr>
        <p:spPr>
          <a:xfrm>
            <a:off x="1816250" y="4017500"/>
            <a:ext cx="6843599" cy="1876500"/>
          </a:xfrm>
          <a:prstGeom prst="rect">
            <a:avLst/>
          </a:prstGeom>
        </p:spPr>
        <p:txBody>
          <a:bodyPr anchorCtr="0" anchor="ctr" bIns="91425" lIns="91425" rIns="91425" tIns="91425">
            <a:noAutofit/>
          </a:bodyPr>
          <a:lstStyle/>
          <a:p>
            <a:pPr lvl="0" rtl="0" algn="l">
              <a:spcBef>
                <a:spcPts val="0"/>
              </a:spcBef>
              <a:buNone/>
            </a:pPr>
            <a:r>
              <a:t/>
            </a:r>
            <a:endParaRPr b="0" sz="3000">
              <a:solidFill>
                <a:srgbClr val="FFFFFF"/>
              </a:solidFill>
            </a:endParaRPr>
          </a:p>
          <a:p>
            <a:pPr lvl="0" rtl="0">
              <a:spcBef>
                <a:spcPts val="0"/>
              </a:spcBef>
              <a:buClr>
                <a:srgbClr val="000000"/>
              </a:buClr>
              <a:buSzPct val="36666"/>
              <a:buFont typeface="Arial"/>
              <a:buNone/>
            </a:pPr>
            <a:r>
              <a:rPr b="0" lang="en" sz="3000">
                <a:solidFill>
                  <a:srgbClr val="FFFFFF"/>
                </a:solidFill>
              </a:rPr>
              <a:t>9/18/2011; </a:t>
            </a:r>
          </a:p>
          <a:p>
            <a:pPr lvl="0" rtl="0">
              <a:spcBef>
                <a:spcPts val="0"/>
              </a:spcBef>
              <a:buClr>
                <a:srgbClr val="000000"/>
              </a:buClr>
              <a:buSzPct val="36666"/>
              <a:buFont typeface="Arial"/>
              <a:buNone/>
            </a:pPr>
            <a:r>
              <a:rPr b="0" lang="en" sz="3000">
                <a:solidFill>
                  <a:srgbClr val="FFFFFF"/>
                </a:solidFill>
              </a:rPr>
              <a:t>Current flow is</a:t>
            </a:r>
            <a:r>
              <a:rPr b="0" lang="en" sz="3000"/>
              <a:t> </a:t>
            </a:r>
            <a:r>
              <a:rPr b="0" lang="en" sz="3000">
                <a:solidFill>
                  <a:srgbClr val="FFFFFF"/>
                </a:solidFill>
              </a:rPr>
              <a:t>72 percentile</a:t>
            </a:r>
          </a:p>
        </p:txBody>
      </p:sp>
      <p:sp>
        <p:nvSpPr>
          <p:cNvPr id="133" name="Shape 133"/>
          <p:cNvSpPr txBox="1"/>
          <p:nvPr/>
        </p:nvSpPr>
        <p:spPr>
          <a:xfrm>
            <a:off x="1958225" y="312150"/>
            <a:ext cx="6696900" cy="1040400"/>
          </a:xfrm>
          <a:prstGeom prst="rect">
            <a:avLst/>
          </a:prstGeom>
          <a:noFill/>
          <a:ln>
            <a:noFill/>
          </a:ln>
        </p:spPr>
        <p:txBody>
          <a:bodyPr anchorCtr="0" anchor="t" bIns="91425" lIns="91425" rIns="91425" tIns="91425">
            <a:noAutofit/>
          </a:bodyPr>
          <a:lstStyle/>
          <a:p>
            <a:pPr lvl="0" rtl="0" algn="ctr">
              <a:spcBef>
                <a:spcPts val="0"/>
              </a:spcBef>
              <a:buNone/>
            </a:pPr>
            <a:r>
              <a:rPr lang="en" sz="3000">
                <a:solidFill>
                  <a:srgbClr val="FFFFFF"/>
                </a:solidFill>
                <a:latin typeface="Droid Sans"/>
                <a:ea typeface="Droid Sans"/>
                <a:cs typeface="Droid Sans"/>
                <a:sym typeface="Droid Sans"/>
              </a:rPr>
              <a:t>Bank materials vary</a:t>
            </a:r>
          </a:p>
          <a:p>
            <a:pPr lvl="0" rtl="0" algn="ctr">
              <a:spcBef>
                <a:spcPts val="0"/>
              </a:spcBef>
              <a:buNone/>
            </a:pPr>
            <a:r>
              <a:rPr lang="en" sz="3000">
                <a:solidFill>
                  <a:srgbClr val="FFFFFF"/>
                </a:solidFill>
                <a:latin typeface="Droid Sans"/>
                <a:ea typeface="Droid Sans"/>
                <a:cs typeface="Droid Sans"/>
                <a:sym typeface="Droid Sans"/>
              </a:rPr>
              <a:t>Old gravel bars </a:t>
            </a:r>
          </a:p>
          <a:p>
            <a:pPr lvl="0" rtl="0" algn="ctr">
              <a:spcBef>
                <a:spcPts val="0"/>
              </a:spcBef>
              <a:buNone/>
            </a:pPr>
            <a:r>
              <a:t/>
            </a:r>
            <a:endParaRPr sz="3000">
              <a:solidFill>
                <a:srgbClr val="FFFFFF"/>
              </a:solidFill>
              <a:latin typeface="Droid Sans"/>
              <a:ea typeface="Droid Sans"/>
              <a:cs typeface="Droid Sans"/>
              <a:sym typeface="Droid Sans"/>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37" name="Shape 137"/>
        <p:cNvGrpSpPr/>
        <p:nvPr/>
      </p:nvGrpSpPr>
      <p:grpSpPr>
        <a:xfrm>
          <a:off x="0" y="0"/>
          <a:ext cx="0" cy="0"/>
          <a:chOff x="0" y="0"/>
          <a:chExt cx="0" cy="0"/>
        </a:xfrm>
      </p:grpSpPr>
      <p:sp>
        <p:nvSpPr>
          <p:cNvPr id="138" name="Shape 138"/>
          <p:cNvSpPr txBox="1"/>
          <p:nvPr>
            <p:ph type="ctrTitle"/>
          </p:nvPr>
        </p:nvSpPr>
        <p:spPr>
          <a:xfrm>
            <a:off x="1816250" y="4403050"/>
            <a:ext cx="5293200" cy="1828200"/>
          </a:xfrm>
          <a:prstGeom prst="rect">
            <a:avLst/>
          </a:prstGeom>
        </p:spPr>
        <p:txBody>
          <a:bodyPr anchorCtr="0" anchor="ctr" bIns="91425" lIns="91425" rIns="91425" tIns="91425">
            <a:noAutofit/>
          </a:bodyPr>
          <a:lstStyle/>
          <a:p>
            <a:pPr lvl="0" rtl="0">
              <a:spcBef>
                <a:spcPts val="0"/>
              </a:spcBef>
              <a:buNone/>
            </a:pPr>
            <a:r>
              <a:rPr b="0" lang="en" sz="3000">
                <a:solidFill>
                  <a:srgbClr val="FFFFFF"/>
                </a:solidFill>
              </a:rPr>
              <a:t>No erosion (has not moved since 1995 aerial image)</a:t>
            </a:r>
          </a:p>
          <a:p>
            <a:pPr lvl="0" rtl="0">
              <a:spcBef>
                <a:spcPts val="0"/>
              </a:spcBef>
              <a:buClr>
                <a:schemeClr val="dk1"/>
              </a:buClr>
              <a:buSzPct val="36666"/>
              <a:buFont typeface="Arial"/>
              <a:buNone/>
            </a:pPr>
            <a:r>
              <a:rPr b="0" lang="en" sz="3000">
                <a:solidFill>
                  <a:srgbClr val="FFFFFF"/>
                </a:solidFill>
              </a:rPr>
              <a:t>9/18/2011 </a:t>
            </a:r>
          </a:p>
          <a:p>
            <a:pPr lvl="0" rtl="0">
              <a:spcBef>
                <a:spcPts val="0"/>
              </a:spcBef>
              <a:buClr>
                <a:schemeClr val="dk1"/>
              </a:buClr>
              <a:buSzPct val="36666"/>
              <a:buFont typeface="Arial"/>
              <a:buNone/>
            </a:pPr>
            <a:r>
              <a:rPr b="0" lang="en" sz="3000">
                <a:solidFill>
                  <a:srgbClr val="FFFFFF"/>
                </a:solidFill>
              </a:rPr>
              <a:t>Current flow is 72 percentile</a:t>
            </a:r>
          </a:p>
        </p:txBody>
      </p:sp>
      <p:sp>
        <p:nvSpPr>
          <p:cNvPr id="139" name="Shape 139"/>
          <p:cNvSpPr txBox="1"/>
          <p:nvPr/>
        </p:nvSpPr>
        <p:spPr>
          <a:xfrm>
            <a:off x="1474075" y="312150"/>
            <a:ext cx="5580900" cy="1040400"/>
          </a:xfrm>
          <a:prstGeom prst="rect">
            <a:avLst/>
          </a:prstGeom>
          <a:noFill/>
          <a:ln>
            <a:noFill/>
          </a:ln>
        </p:spPr>
        <p:txBody>
          <a:bodyPr anchorCtr="0" anchor="t" bIns="91425" lIns="91425" rIns="91425" tIns="91425">
            <a:noAutofit/>
          </a:bodyPr>
          <a:lstStyle/>
          <a:p>
            <a:pPr lvl="0" rtl="0" algn="ctr">
              <a:spcBef>
                <a:spcPts val="0"/>
              </a:spcBef>
              <a:buNone/>
            </a:pPr>
            <a:r>
              <a:rPr lang="en" sz="3000">
                <a:latin typeface="Droid Sans"/>
                <a:ea typeface="Droid Sans"/>
                <a:cs typeface="Droid Sans"/>
                <a:sym typeface="Droid Sans"/>
              </a:rPr>
              <a:t>Bank Conditions: </a:t>
            </a:r>
          </a:p>
          <a:p>
            <a:pPr lvl="0" rtl="0" algn="ctr">
              <a:spcBef>
                <a:spcPts val="0"/>
              </a:spcBef>
              <a:buNone/>
            </a:pPr>
            <a:r>
              <a:rPr lang="en" sz="3000">
                <a:latin typeface="Droid Sans"/>
                <a:ea typeface="Droid Sans"/>
                <a:cs typeface="Droid Sans"/>
                <a:sym typeface="Droid Sans"/>
              </a:rPr>
              <a:t>armored outside bend</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Shape 144"/>
          <p:cNvSpPr txBox="1"/>
          <p:nvPr>
            <p:ph type="ctrTitle"/>
          </p:nvPr>
        </p:nvSpPr>
        <p:spPr>
          <a:xfrm>
            <a:off x="1816250" y="4855700"/>
            <a:ext cx="6843600" cy="1876500"/>
          </a:xfrm>
          <a:prstGeom prst="rect">
            <a:avLst/>
          </a:prstGeom>
        </p:spPr>
        <p:txBody>
          <a:bodyPr anchorCtr="0" anchor="ctr" bIns="91425" lIns="91425" rIns="91425" tIns="91425">
            <a:noAutofit/>
          </a:bodyPr>
          <a:lstStyle/>
          <a:p>
            <a:pPr lvl="0" rtl="0">
              <a:spcBef>
                <a:spcPts val="0"/>
              </a:spcBef>
              <a:buNone/>
            </a:pPr>
            <a:r>
              <a:rPr lang="en" sz="3000">
                <a:solidFill>
                  <a:srgbClr val="FFFFFF"/>
                </a:solidFill>
                <a:latin typeface="Droid Sans"/>
                <a:ea typeface="Droid Sans"/>
                <a:cs typeface="Droid Sans"/>
                <a:sym typeface="Droid Sans"/>
              </a:rPr>
              <a:t>Variation in bank materials limits processes (threshold)</a:t>
            </a:r>
          </a:p>
          <a:p>
            <a:pPr lvl="0" rtl="0">
              <a:spcBef>
                <a:spcPts val="0"/>
              </a:spcBef>
              <a:buNone/>
            </a:pPr>
            <a:r>
              <a:rPr lang="en" sz="3000">
                <a:solidFill>
                  <a:srgbClr val="FFFFFF"/>
                </a:solidFill>
                <a:latin typeface="Droid Sans"/>
                <a:ea typeface="Droid Sans"/>
                <a:cs typeface="Droid Sans"/>
                <a:sym typeface="Droid Sans"/>
              </a:rPr>
              <a:t>7/16/2014</a:t>
            </a:r>
          </a:p>
          <a:p>
            <a:pPr lvl="0" rtl="0">
              <a:spcBef>
                <a:spcPts val="0"/>
              </a:spcBef>
              <a:buNone/>
            </a:pPr>
            <a:r>
              <a:rPr lang="en" sz="3000">
                <a:solidFill>
                  <a:srgbClr val="FFFFFF"/>
                </a:solidFill>
                <a:latin typeface="Droid Sans"/>
                <a:ea typeface="Droid Sans"/>
                <a:cs typeface="Droid Sans"/>
                <a:sym typeface="Droid Sans"/>
              </a:rPr>
              <a:t>~59th percentile flow day</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48" name="Shape 148"/>
        <p:cNvGrpSpPr/>
        <p:nvPr/>
      </p:nvGrpSpPr>
      <p:grpSpPr>
        <a:xfrm>
          <a:off x="0" y="0"/>
          <a:ext cx="0" cy="0"/>
          <a:chOff x="0" y="0"/>
          <a:chExt cx="0" cy="0"/>
        </a:xfrm>
      </p:grpSpPr>
      <p:sp>
        <p:nvSpPr>
          <p:cNvPr id="149" name="Shape 149"/>
          <p:cNvSpPr txBox="1"/>
          <p:nvPr/>
        </p:nvSpPr>
        <p:spPr>
          <a:xfrm>
            <a:off x="2854050" y="2092300"/>
            <a:ext cx="2912100" cy="1292400"/>
          </a:xfrm>
          <a:prstGeom prst="rect">
            <a:avLst/>
          </a:prstGeom>
          <a:noFill/>
          <a:ln>
            <a:noFill/>
          </a:ln>
        </p:spPr>
        <p:txBody>
          <a:bodyPr anchorCtr="0" anchor="t" bIns="91425" lIns="91425" rIns="91425" tIns="91425">
            <a:noAutofit/>
          </a:bodyPr>
          <a:lstStyle/>
          <a:p>
            <a:pPr lvl="0" marR="0" rtl="0" algn="l">
              <a:lnSpc>
                <a:spcPct val="100000"/>
              </a:lnSpc>
              <a:spcBef>
                <a:spcPts val="0"/>
              </a:spcBef>
              <a:spcAft>
                <a:spcPts val="0"/>
              </a:spcAft>
              <a:buNone/>
            </a:pPr>
            <a:r>
              <a:rPr lang="en" sz="2400">
                <a:solidFill>
                  <a:srgbClr val="FFFFFF"/>
                </a:solidFill>
              </a:rPr>
              <a:t>Low Flow Day</a:t>
            </a:r>
          </a:p>
          <a:p>
            <a:pPr lvl="0" marR="0" rtl="0" algn="l">
              <a:lnSpc>
                <a:spcPct val="100000"/>
              </a:lnSpc>
              <a:spcBef>
                <a:spcPts val="0"/>
              </a:spcBef>
              <a:spcAft>
                <a:spcPts val="0"/>
              </a:spcAft>
              <a:buNone/>
            </a:pPr>
            <a:r>
              <a:rPr lang="en" sz="2400">
                <a:solidFill>
                  <a:srgbClr val="FFFFFF"/>
                </a:solidFill>
              </a:rPr>
              <a:t>~12th percentile</a:t>
            </a:r>
          </a:p>
          <a:p>
            <a:pPr lvl="0" marR="0" rtl="0" algn="l">
              <a:lnSpc>
                <a:spcPct val="100000"/>
              </a:lnSpc>
              <a:spcBef>
                <a:spcPts val="0"/>
              </a:spcBef>
              <a:spcAft>
                <a:spcPts val="0"/>
              </a:spcAft>
              <a:buNone/>
            </a:pPr>
            <a:r>
              <a:rPr lang="en" sz="2400">
                <a:solidFill>
                  <a:srgbClr val="FFFFFF"/>
                </a:solidFill>
              </a:rPr>
              <a:t>9/22/2015</a:t>
            </a:r>
          </a:p>
          <a:p>
            <a:pPr lvl="0" marR="0" rtl="0" algn="ctr">
              <a:lnSpc>
                <a:spcPct val="100000"/>
              </a:lnSpc>
              <a:spcBef>
                <a:spcPts val="0"/>
              </a:spcBef>
              <a:spcAft>
                <a:spcPts val="0"/>
              </a:spcAft>
              <a:buNone/>
            </a:pPr>
            <a:r>
              <a:t/>
            </a:r>
            <a:endParaRPr sz="2400">
              <a:solidFill>
                <a:srgbClr val="FFFFFF"/>
              </a:solidFill>
            </a:endParaRPr>
          </a:p>
        </p:txBody>
      </p:sp>
      <p:cxnSp>
        <p:nvCxnSpPr>
          <p:cNvPr id="150" name="Shape 150"/>
          <p:cNvCxnSpPr/>
          <p:nvPr/>
        </p:nvCxnSpPr>
        <p:spPr>
          <a:xfrm>
            <a:off x="4256700" y="1977000"/>
            <a:ext cx="2572800" cy="425700"/>
          </a:xfrm>
          <a:prstGeom prst="straightConnector1">
            <a:avLst/>
          </a:prstGeom>
          <a:noFill/>
          <a:ln cap="flat" cmpd="sng" w="28575">
            <a:solidFill>
              <a:srgbClr val="FF9900"/>
            </a:solidFill>
            <a:prstDash val="dot"/>
            <a:round/>
            <a:headEnd len="lg" w="lg" type="none"/>
            <a:tailEnd len="lg" w="lg" type="none"/>
          </a:ln>
        </p:spPr>
      </p:cxnSp>
      <p:sp>
        <p:nvSpPr>
          <p:cNvPr id="151" name="Shape 151"/>
          <p:cNvSpPr txBox="1"/>
          <p:nvPr/>
        </p:nvSpPr>
        <p:spPr>
          <a:xfrm rot="496462">
            <a:off x="2869780" y="1680203"/>
            <a:ext cx="1617639" cy="335593"/>
          </a:xfrm>
          <a:prstGeom prst="rect">
            <a:avLst/>
          </a:prstGeom>
          <a:noFill/>
          <a:ln>
            <a:noFill/>
          </a:ln>
        </p:spPr>
        <p:txBody>
          <a:bodyPr anchorCtr="0" anchor="t" bIns="91425" lIns="91425" rIns="91425" tIns="91425">
            <a:noAutofit/>
          </a:bodyPr>
          <a:lstStyle/>
          <a:p>
            <a:pPr lvl="0">
              <a:spcBef>
                <a:spcPts val="0"/>
              </a:spcBef>
              <a:buNone/>
            </a:pPr>
            <a:r>
              <a:rPr i="1" lang="en">
                <a:solidFill>
                  <a:srgbClr val="F6B26B"/>
                </a:solidFill>
              </a:rPr>
              <a:t>~59th percentile</a:t>
            </a:r>
          </a:p>
        </p:txBody>
      </p:sp>
      <p:sp>
        <p:nvSpPr>
          <p:cNvPr id="152" name="Shape 152"/>
          <p:cNvSpPr txBox="1"/>
          <p:nvPr/>
        </p:nvSpPr>
        <p:spPr>
          <a:xfrm rot="404939">
            <a:off x="4708413" y="1503407"/>
            <a:ext cx="2052422" cy="383350"/>
          </a:xfrm>
          <a:prstGeom prst="rect">
            <a:avLst/>
          </a:prstGeom>
          <a:noFill/>
          <a:ln>
            <a:noFill/>
          </a:ln>
        </p:spPr>
        <p:txBody>
          <a:bodyPr anchorCtr="0" anchor="t" bIns="91425" lIns="91425" rIns="91425" tIns="91425">
            <a:noAutofit/>
          </a:bodyPr>
          <a:lstStyle/>
          <a:p>
            <a:pPr lvl="0" rtl="0">
              <a:spcBef>
                <a:spcPts val="0"/>
              </a:spcBef>
              <a:buNone/>
            </a:pPr>
            <a:r>
              <a:rPr i="1" lang="en">
                <a:solidFill>
                  <a:srgbClr val="FF0000"/>
                </a:solidFill>
              </a:rPr>
              <a:t>~99th percentile</a:t>
            </a:r>
          </a:p>
        </p:txBody>
      </p:sp>
      <p:cxnSp>
        <p:nvCxnSpPr>
          <p:cNvPr id="153" name="Shape 153"/>
          <p:cNvCxnSpPr/>
          <p:nvPr/>
        </p:nvCxnSpPr>
        <p:spPr>
          <a:xfrm>
            <a:off x="4426950" y="1674300"/>
            <a:ext cx="2555100" cy="347400"/>
          </a:xfrm>
          <a:prstGeom prst="straightConnector1">
            <a:avLst/>
          </a:prstGeom>
          <a:noFill/>
          <a:ln cap="flat" cmpd="sng" w="28575">
            <a:solidFill>
              <a:srgbClr val="FF0000"/>
            </a:solidFill>
            <a:prstDash val="dot"/>
            <a:round/>
            <a:headEnd len="lg" w="lg" type="none"/>
            <a:tailEnd len="lg" w="lg" type="none"/>
          </a:ln>
        </p:spPr>
      </p:cxnSp>
      <p:cxnSp>
        <p:nvCxnSpPr>
          <p:cNvPr id="154" name="Shape 154"/>
          <p:cNvCxnSpPr/>
          <p:nvPr/>
        </p:nvCxnSpPr>
        <p:spPr>
          <a:xfrm>
            <a:off x="4378775" y="1796600"/>
            <a:ext cx="2488200" cy="392400"/>
          </a:xfrm>
          <a:prstGeom prst="straightConnector1">
            <a:avLst/>
          </a:prstGeom>
          <a:noFill/>
          <a:ln cap="flat" cmpd="sng" w="28575">
            <a:solidFill>
              <a:srgbClr val="00FFFF"/>
            </a:solidFill>
            <a:prstDash val="dot"/>
            <a:round/>
            <a:headEnd len="lg" w="lg" type="none"/>
            <a:tailEnd len="lg" w="lg" type="none"/>
          </a:ln>
        </p:spPr>
      </p:cxnSp>
      <p:sp>
        <p:nvSpPr>
          <p:cNvPr id="155" name="Shape 155"/>
          <p:cNvSpPr txBox="1"/>
          <p:nvPr/>
        </p:nvSpPr>
        <p:spPr>
          <a:xfrm rot="496617">
            <a:off x="6637109" y="2091430"/>
            <a:ext cx="2052681" cy="350443"/>
          </a:xfrm>
          <a:prstGeom prst="rect">
            <a:avLst/>
          </a:prstGeom>
          <a:noFill/>
          <a:ln>
            <a:noFill/>
          </a:ln>
        </p:spPr>
        <p:txBody>
          <a:bodyPr anchorCtr="0" anchor="t" bIns="91425" lIns="91425" rIns="91425" tIns="91425">
            <a:noAutofit/>
          </a:bodyPr>
          <a:lstStyle/>
          <a:p>
            <a:pPr lvl="0" rtl="0">
              <a:spcBef>
                <a:spcPts val="0"/>
              </a:spcBef>
              <a:buNone/>
            </a:pPr>
            <a:r>
              <a:rPr i="1" lang="en">
                <a:solidFill>
                  <a:srgbClr val="00FFFF"/>
                </a:solidFill>
              </a:rPr>
              <a:t>~93rd percentile</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59" name="Shape 159"/>
        <p:cNvGrpSpPr/>
        <p:nvPr/>
      </p:nvGrpSpPr>
      <p:grpSpPr>
        <a:xfrm>
          <a:off x="0" y="0"/>
          <a:ext cx="0" cy="0"/>
          <a:chOff x="0" y="0"/>
          <a:chExt cx="0" cy="0"/>
        </a:xfrm>
      </p:grpSpPr>
      <p:pic>
        <p:nvPicPr>
          <p:cNvPr id="160" name="Shape 160"/>
          <p:cNvPicPr preferRelativeResize="0"/>
          <p:nvPr/>
        </p:nvPicPr>
        <p:blipFill>
          <a:blip r:embed="rId3">
            <a:alphaModFix/>
          </a:blip>
          <a:stretch>
            <a:fillRect/>
          </a:stretch>
        </p:blipFill>
        <p:spPr>
          <a:xfrm>
            <a:off x="0" y="3755025"/>
            <a:ext cx="4756000" cy="3102100"/>
          </a:xfrm>
          <a:prstGeom prst="rect">
            <a:avLst/>
          </a:prstGeom>
          <a:noFill/>
          <a:ln>
            <a:noFill/>
          </a:ln>
        </p:spPr>
      </p:pic>
      <p:pic>
        <p:nvPicPr>
          <p:cNvPr id="161" name="Shape 161"/>
          <p:cNvPicPr preferRelativeResize="0"/>
          <p:nvPr/>
        </p:nvPicPr>
        <p:blipFill>
          <a:blip r:embed="rId4">
            <a:alphaModFix/>
          </a:blip>
          <a:stretch>
            <a:fillRect/>
          </a:stretch>
        </p:blipFill>
        <p:spPr>
          <a:xfrm>
            <a:off x="4410475" y="3725250"/>
            <a:ext cx="4677324" cy="3009250"/>
          </a:xfrm>
          <a:prstGeom prst="rect">
            <a:avLst/>
          </a:prstGeom>
          <a:noFill/>
          <a:ln>
            <a:noFill/>
          </a:ln>
        </p:spPr>
      </p:pic>
      <p:sp>
        <p:nvSpPr>
          <p:cNvPr id="162" name="Shape 162"/>
          <p:cNvSpPr txBox="1"/>
          <p:nvPr/>
        </p:nvSpPr>
        <p:spPr>
          <a:xfrm>
            <a:off x="508625" y="312150"/>
            <a:ext cx="8146500" cy="730500"/>
          </a:xfrm>
          <a:prstGeom prst="rect">
            <a:avLst/>
          </a:prstGeom>
          <a:noFill/>
          <a:ln>
            <a:noFill/>
          </a:ln>
        </p:spPr>
        <p:txBody>
          <a:bodyPr anchorCtr="0" anchor="t" bIns="91425" lIns="91425" rIns="91425" tIns="91425">
            <a:noAutofit/>
          </a:bodyPr>
          <a:lstStyle/>
          <a:p>
            <a:pPr lvl="0" rtl="0" algn="ctr">
              <a:spcBef>
                <a:spcPts val="0"/>
              </a:spcBef>
              <a:buNone/>
            </a:pPr>
            <a:r>
              <a:rPr lang="en" sz="3000">
                <a:latin typeface="Droid Sans"/>
                <a:ea typeface="Droid Sans"/>
                <a:cs typeface="Droid Sans"/>
                <a:sym typeface="Droid Sans"/>
              </a:rPr>
              <a:t>About those percentiles and proxies…</a:t>
            </a:r>
            <a:br>
              <a:rPr lang="en" sz="3000">
                <a:latin typeface="Droid Sans"/>
                <a:ea typeface="Droid Sans"/>
                <a:cs typeface="Droid Sans"/>
                <a:sym typeface="Droid Sans"/>
              </a:rPr>
            </a:br>
          </a:p>
        </p:txBody>
      </p:sp>
      <p:sp>
        <p:nvSpPr>
          <p:cNvPr id="163" name="Shape 163"/>
          <p:cNvSpPr txBox="1"/>
          <p:nvPr/>
        </p:nvSpPr>
        <p:spPr>
          <a:xfrm>
            <a:off x="508625" y="907425"/>
            <a:ext cx="8172000" cy="2161800"/>
          </a:xfrm>
          <a:prstGeom prst="rect">
            <a:avLst/>
          </a:prstGeom>
          <a:noFill/>
          <a:ln>
            <a:noFill/>
          </a:ln>
        </p:spPr>
        <p:txBody>
          <a:bodyPr anchorCtr="0" anchor="t" bIns="91425" lIns="91425" rIns="91425" tIns="91425">
            <a:noAutofit/>
          </a:bodyPr>
          <a:lstStyle/>
          <a:p>
            <a:pPr indent="-342900" lvl="0" marL="457200" rtl="0">
              <a:spcBef>
                <a:spcPts val="0"/>
              </a:spcBef>
              <a:buClr>
                <a:schemeClr val="dk1"/>
              </a:buClr>
              <a:buSzPct val="100000"/>
              <a:buFont typeface="Droid Sans"/>
              <a:buChar char="●"/>
            </a:pPr>
            <a:r>
              <a:rPr lang="en" sz="1800">
                <a:solidFill>
                  <a:schemeClr val="dk1"/>
                </a:solidFill>
                <a:latin typeface="Droid Sans"/>
                <a:ea typeface="Droid Sans"/>
                <a:cs typeface="Droid Sans"/>
                <a:sym typeface="Droid Sans"/>
              </a:rPr>
              <a:t>Butternut Creek was monitored by USGS until 1996</a:t>
            </a:r>
          </a:p>
          <a:p>
            <a:pPr indent="-342900" lvl="0" marL="457200" rtl="0">
              <a:spcBef>
                <a:spcPts val="0"/>
              </a:spcBef>
              <a:buClr>
                <a:schemeClr val="dk1"/>
              </a:buClr>
              <a:buSzPct val="100000"/>
              <a:buFont typeface="Droid Sans"/>
              <a:buChar char="●"/>
            </a:pPr>
            <a:r>
              <a:rPr lang="en" sz="1800">
                <a:solidFill>
                  <a:schemeClr val="dk1"/>
                </a:solidFill>
                <a:latin typeface="Droid Sans"/>
                <a:ea typeface="Droid Sans"/>
                <a:cs typeface="Droid Sans"/>
                <a:sym typeface="Droid Sans"/>
              </a:rPr>
              <a:t>Two other gaging stations have overlapping data with the Butternut</a:t>
            </a:r>
          </a:p>
          <a:p>
            <a:pPr indent="-342900" lvl="0" marL="457200" rtl="0">
              <a:spcBef>
                <a:spcPts val="0"/>
              </a:spcBef>
              <a:buClr>
                <a:schemeClr val="dk1"/>
              </a:buClr>
              <a:buSzPct val="100000"/>
              <a:buFont typeface="Droid Sans"/>
              <a:buChar char="●"/>
            </a:pPr>
            <a:r>
              <a:rPr lang="en" sz="1800">
                <a:solidFill>
                  <a:schemeClr val="dk1"/>
                </a:solidFill>
                <a:latin typeface="Droid Sans"/>
                <a:ea typeface="Droid Sans"/>
                <a:cs typeface="Droid Sans"/>
                <a:sym typeface="Droid Sans"/>
              </a:rPr>
              <a:t>I compared the number of flow days at a given percentile for the gages for overlapping time periods</a:t>
            </a:r>
          </a:p>
          <a:p>
            <a:pPr indent="-342900" lvl="0" marL="457200" rtl="0">
              <a:spcBef>
                <a:spcPts val="0"/>
              </a:spcBef>
              <a:buClr>
                <a:schemeClr val="dk1"/>
              </a:buClr>
              <a:buSzPct val="100000"/>
              <a:buFont typeface="Droid Sans"/>
              <a:buChar char="●"/>
            </a:pPr>
            <a:r>
              <a:rPr b="1" lang="en" sz="1800">
                <a:solidFill>
                  <a:schemeClr val="dk1"/>
                </a:solidFill>
                <a:latin typeface="Droid Sans"/>
                <a:ea typeface="Droid Sans"/>
                <a:cs typeface="Droid Sans"/>
                <a:sym typeface="Droid Sans"/>
              </a:rPr>
              <a:t>Bottom line: the number of flow days on one stream can serve as a predictor of the number of flow days for a given time period on a nearby stream</a:t>
            </a:r>
          </a:p>
          <a:p>
            <a:pPr lvl="0">
              <a:spcBef>
                <a:spcPts val="0"/>
              </a:spcBef>
              <a:buNone/>
            </a:pPr>
            <a:r>
              <a:t/>
            </a:r>
            <a:endParaRPr sz="1800">
              <a:latin typeface="Droid Sans"/>
              <a:ea typeface="Droid Sans"/>
              <a:cs typeface="Droid Sans"/>
              <a:sym typeface="Droid Sans"/>
            </a:endParaRPr>
          </a:p>
        </p:txBody>
      </p:sp>
      <p:sp>
        <p:nvSpPr>
          <p:cNvPr id="164" name="Shape 164"/>
          <p:cNvSpPr txBox="1"/>
          <p:nvPr/>
        </p:nvSpPr>
        <p:spPr>
          <a:xfrm>
            <a:off x="1839725" y="3017675"/>
            <a:ext cx="6391800" cy="508800"/>
          </a:xfrm>
          <a:prstGeom prst="rect">
            <a:avLst/>
          </a:prstGeom>
          <a:noFill/>
          <a:ln>
            <a:noFill/>
          </a:ln>
        </p:spPr>
        <p:txBody>
          <a:bodyPr anchorCtr="0" anchor="t" bIns="91425" lIns="91425" rIns="91425" tIns="91425">
            <a:noAutofit/>
          </a:bodyPr>
          <a:lstStyle/>
          <a:p>
            <a:pPr lvl="0" rtl="0" algn="ctr">
              <a:spcBef>
                <a:spcPts val="0"/>
              </a:spcBef>
              <a:buNone/>
            </a:pPr>
            <a:r>
              <a:rPr i="1" lang="en"/>
              <a:t>I selected 4 periods of the same length, counted the #days exceeding 90th percentile, and the charts show the comparison between streams</a:t>
            </a:r>
          </a:p>
          <a:p>
            <a:pPr lvl="0" rtl="0" algn="ctr">
              <a:spcBef>
                <a:spcPts val="0"/>
              </a:spcBef>
              <a:buNone/>
            </a:pPr>
            <a:r>
              <a:t/>
            </a:r>
            <a:endParaRPr i="1"/>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68" name="Shape 168"/>
        <p:cNvGrpSpPr/>
        <p:nvPr/>
      </p:nvGrpSpPr>
      <p:grpSpPr>
        <a:xfrm>
          <a:off x="0" y="0"/>
          <a:ext cx="0" cy="0"/>
          <a:chOff x="0" y="0"/>
          <a:chExt cx="0" cy="0"/>
        </a:xfrm>
      </p:grpSpPr>
      <p:pic>
        <p:nvPicPr>
          <p:cNvPr id="169" name="Shape 169"/>
          <p:cNvPicPr preferRelativeResize="0"/>
          <p:nvPr/>
        </p:nvPicPr>
        <p:blipFill rotWithShape="1">
          <a:blip r:embed="rId4">
            <a:alphaModFix/>
          </a:blip>
          <a:srcRect b="0" l="4156" r="28262" t="0"/>
          <a:stretch/>
        </p:blipFill>
        <p:spPr>
          <a:xfrm>
            <a:off x="33672" y="714474"/>
            <a:ext cx="9052449" cy="5762524"/>
          </a:xfrm>
          <a:prstGeom prst="rect">
            <a:avLst/>
          </a:prstGeom>
          <a:noFill/>
          <a:ln>
            <a:noFill/>
          </a:ln>
        </p:spPr>
      </p:pic>
      <p:cxnSp>
        <p:nvCxnSpPr>
          <p:cNvPr id="170" name="Shape 170"/>
          <p:cNvCxnSpPr/>
          <p:nvPr/>
        </p:nvCxnSpPr>
        <p:spPr>
          <a:xfrm>
            <a:off x="6801875" y="1858100"/>
            <a:ext cx="662100" cy="157200"/>
          </a:xfrm>
          <a:prstGeom prst="straightConnector1">
            <a:avLst/>
          </a:prstGeom>
          <a:noFill/>
          <a:ln cap="flat" cmpd="sng" w="28575">
            <a:solidFill>
              <a:schemeClr val="dk2"/>
            </a:solidFill>
            <a:prstDash val="solid"/>
            <a:round/>
            <a:headEnd len="lg" w="lg" type="none"/>
            <a:tailEnd len="lg" w="lg" type="triangle"/>
          </a:ln>
        </p:spPr>
      </p:cxnSp>
      <p:sp>
        <p:nvSpPr>
          <p:cNvPr id="171" name="Shape 171"/>
          <p:cNvSpPr txBox="1"/>
          <p:nvPr/>
        </p:nvSpPr>
        <p:spPr>
          <a:xfrm>
            <a:off x="4719750" y="1413875"/>
            <a:ext cx="2355600" cy="859800"/>
          </a:xfrm>
          <a:prstGeom prst="rect">
            <a:avLst/>
          </a:prstGeom>
          <a:noFill/>
          <a:ln>
            <a:noFill/>
          </a:ln>
        </p:spPr>
        <p:txBody>
          <a:bodyPr anchorCtr="0" anchor="t" bIns="91425" lIns="91425" rIns="91425" tIns="91425">
            <a:noAutofit/>
          </a:bodyPr>
          <a:lstStyle/>
          <a:p>
            <a:pPr lvl="0" rtl="0">
              <a:spcBef>
                <a:spcPts val="0"/>
              </a:spcBef>
              <a:buNone/>
            </a:pPr>
            <a:r>
              <a:rPr lang="en" sz="1800">
                <a:latin typeface="Droid Sans"/>
                <a:ea typeface="Droid Sans"/>
                <a:cs typeface="Droid Sans"/>
                <a:sym typeface="Droid Sans"/>
              </a:rPr>
              <a:t>Flood of Record, Tropical Storm Lee </a:t>
            </a:r>
          </a:p>
        </p:txBody>
      </p:sp>
      <p:sp>
        <p:nvSpPr>
          <p:cNvPr id="172" name="Shape 172"/>
          <p:cNvSpPr txBox="1"/>
          <p:nvPr/>
        </p:nvSpPr>
        <p:spPr>
          <a:xfrm>
            <a:off x="1882750" y="4350250"/>
            <a:ext cx="1748100" cy="1256400"/>
          </a:xfrm>
          <a:prstGeom prst="rect">
            <a:avLst/>
          </a:prstGeom>
          <a:noFill/>
          <a:ln>
            <a:noFill/>
          </a:ln>
        </p:spPr>
        <p:txBody>
          <a:bodyPr anchorCtr="0" anchor="t" bIns="91425" lIns="91425" rIns="91425" tIns="91425">
            <a:noAutofit/>
          </a:bodyPr>
          <a:lstStyle/>
          <a:p>
            <a:pPr lvl="0" rtl="0" algn="ctr">
              <a:spcBef>
                <a:spcPts val="0"/>
              </a:spcBef>
              <a:buNone/>
            </a:pPr>
            <a:r>
              <a:rPr lang="en"/>
              <a:t>Gage not recording for this interval…</a:t>
            </a:r>
          </a:p>
          <a:p>
            <a:pPr lvl="0" rtl="0" algn="ctr">
              <a:spcBef>
                <a:spcPts val="0"/>
              </a:spcBef>
              <a:buNone/>
            </a:pPr>
            <a:r>
              <a:rPr lang="en"/>
              <a:t>And there is aerial imagery for this time period</a:t>
            </a:r>
          </a:p>
        </p:txBody>
      </p:sp>
      <p:cxnSp>
        <p:nvCxnSpPr>
          <p:cNvPr id="173" name="Shape 173"/>
          <p:cNvCxnSpPr/>
          <p:nvPr/>
        </p:nvCxnSpPr>
        <p:spPr>
          <a:xfrm>
            <a:off x="1373175" y="3590325"/>
            <a:ext cx="7293000" cy="0"/>
          </a:xfrm>
          <a:prstGeom prst="straightConnector1">
            <a:avLst/>
          </a:prstGeom>
          <a:noFill/>
          <a:ln cap="flat" cmpd="sng" w="38100">
            <a:solidFill>
              <a:srgbClr val="FF0000"/>
            </a:solidFill>
            <a:prstDash val="dot"/>
            <a:round/>
            <a:headEnd len="lg" w="lg" type="none"/>
            <a:tailEnd len="lg" w="lg" type="none"/>
          </a:ln>
        </p:spPr>
      </p:cxnSp>
      <p:sp>
        <p:nvSpPr>
          <p:cNvPr id="174" name="Shape 174"/>
          <p:cNvSpPr txBox="1"/>
          <p:nvPr/>
        </p:nvSpPr>
        <p:spPr>
          <a:xfrm>
            <a:off x="1292250" y="2431575"/>
            <a:ext cx="3405300" cy="543600"/>
          </a:xfrm>
          <a:prstGeom prst="rect">
            <a:avLst/>
          </a:prstGeom>
          <a:noFill/>
          <a:ln>
            <a:noFill/>
          </a:ln>
        </p:spPr>
        <p:txBody>
          <a:bodyPr anchorCtr="0" anchor="t" bIns="91425" lIns="91425" rIns="91425" tIns="91425">
            <a:noAutofit/>
          </a:bodyPr>
          <a:lstStyle/>
          <a:p>
            <a:pPr lvl="0" algn="ctr">
              <a:spcBef>
                <a:spcPts val="0"/>
              </a:spcBef>
              <a:buNone/>
            </a:pPr>
            <a:r>
              <a:rPr i="1" lang="en">
                <a:solidFill>
                  <a:srgbClr val="FF0000"/>
                </a:solidFill>
              </a:rPr>
              <a:t>Threshold for erosional activity at 95th percentile?</a:t>
            </a:r>
          </a:p>
        </p:txBody>
      </p:sp>
      <p:cxnSp>
        <p:nvCxnSpPr>
          <p:cNvPr id="175" name="Shape 175"/>
          <p:cNvCxnSpPr/>
          <p:nvPr/>
        </p:nvCxnSpPr>
        <p:spPr>
          <a:xfrm>
            <a:off x="1068375" y="3133125"/>
            <a:ext cx="7662000" cy="0"/>
          </a:xfrm>
          <a:prstGeom prst="straightConnector1">
            <a:avLst/>
          </a:prstGeom>
          <a:noFill/>
          <a:ln cap="flat" cmpd="sng" w="38100">
            <a:solidFill>
              <a:srgbClr val="FF0000"/>
            </a:solidFill>
            <a:prstDash val="dot"/>
            <a:round/>
            <a:headEnd len="lg" w="lg" type="none"/>
            <a:tailEnd len="lg" w="lg" type="none"/>
          </a:ln>
        </p:spPr>
      </p:cxnSp>
      <p:sp>
        <p:nvSpPr>
          <p:cNvPr id="176" name="Shape 176"/>
          <p:cNvSpPr txBox="1"/>
          <p:nvPr/>
        </p:nvSpPr>
        <p:spPr>
          <a:xfrm>
            <a:off x="2078200" y="3193575"/>
            <a:ext cx="2112000" cy="473100"/>
          </a:xfrm>
          <a:prstGeom prst="rect">
            <a:avLst/>
          </a:prstGeom>
          <a:noFill/>
          <a:ln>
            <a:noFill/>
          </a:ln>
        </p:spPr>
        <p:txBody>
          <a:bodyPr anchorCtr="0" anchor="t" bIns="91425" lIns="91425" rIns="91425" tIns="91425">
            <a:noAutofit/>
          </a:bodyPr>
          <a:lstStyle/>
          <a:p>
            <a:pPr lvl="0" rtl="0">
              <a:spcBef>
                <a:spcPts val="0"/>
              </a:spcBef>
              <a:buNone/>
            </a:pPr>
            <a:r>
              <a:rPr i="1" lang="en">
                <a:solidFill>
                  <a:srgbClr val="FF0000"/>
                </a:solidFill>
              </a:rPr>
              <a:t>Or (70th percentile)?</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3" name="Shape 43"/>
        <p:cNvGrpSpPr/>
        <p:nvPr/>
      </p:nvGrpSpPr>
      <p:grpSpPr>
        <a:xfrm>
          <a:off x="0" y="0"/>
          <a:ext cx="0" cy="0"/>
          <a:chOff x="0" y="0"/>
          <a:chExt cx="0" cy="0"/>
        </a:xfrm>
      </p:grpSpPr>
      <p:sp>
        <p:nvSpPr>
          <p:cNvPr id="44" name="Shape 44"/>
          <p:cNvSpPr txBox="1"/>
          <p:nvPr>
            <p:ph type="ctrTitle"/>
          </p:nvPr>
        </p:nvSpPr>
        <p:spPr>
          <a:xfrm>
            <a:off x="125700" y="105175"/>
            <a:ext cx="8810100" cy="2789700"/>
          </a:xfrm>
          <a:prstGeom prst="rect">
            <a:avLst/>
          </a:prstGeom>
        </p:spPr>
        <p:txBody>
          <a:bodyPr anchorCtr="0" anchor="ctr" bIns="91425" lIns="91425" rIns="91425" tIns="91425">
            <a:noAutofit/>
          </a:bodyPr>
          <a:lstStyle/>
          <a:p>
            <a:pPr lvl="0" rtl="0">
              <a:spcBef>
                <a:spcPts val="0"/>
              </a:spcBef>
              <a:buNone/>
            </a:pPr>
            <a:r>
              <a:rPr b="0" lang="en" sz="3600">
                <a:solidFill>
                  <a:srgbClr val="000000"/>
                </a:solidFill>
                <a:highlight>
                  <a:srgbClr val="CFE2F3"/>
                </a:highlight>
                <a:latin typeface="Droid Sans"/>
                <a:ea typeface="Droid Sans"/>
                <a:cs typeface="Droid Sans"/>
                <a:sym typeface="Droid Sans"/>
              </a:rPr>
              <a:t>Acknowledgements</a:t>
            </a:r>
          </a:p>
          <a:p>
            <a:pPr lvl="0" rtl="0">
              <a:spcBef>
                <a:spcPts val="0"/>
              </a:spcBef>
              <a:buNone/>
            </a:pPr>
            <a:r>
              <a:t/>
            </a:r>
            <a:endParaRPr b="0" sz="3600">
              <a:solidFill>
                <a:srgbClr val="000000"/>
              </a:solidFill>
              <a:highlight>
                <a:srgbClr val="CFE2F3"/>
              </a:highlight>
              <a:latin typeface="Droid Sans"/>
              <a:ea typeface="Droid Sans"/>
              <a:cs typeface="Droid Sans"/>
              <a:sym typeface="Droid Sans"/>
            </a:endParaRPr>
          </a:p>
          <a:p>
            <a:pPr lvl="0" rtl="0">
              <a:spcBef>
                <a:spcPts val="0"/>
              </a:spcBef>
              <a:buNone/>
            </a:pPr>
            <a:r>
              <a:rPr b="0" lang="en" sz="1800">
                <a:solidFill>
                  <a:srgbClr val="000000"/>
                </a:solidFill>
                <a:highlight>
                  <a:srgbClr val="CFE2F3"/>
                </a:highlight>
                <a:latin typeface="Droid Sans"/>
                <a:ea typeface="Droid Sans"/>
                <a:cs typeface="Droid Sans"/>
                <a:sym typeface="Droid Sans"/>
              </a:rPr>
              <a:t>Robert and Blevyn Wheeler, owners of the cutbank (some of them!)</a:t>
            </a:r>
          </a:p>
          <a:p>
            <a:pPr lvl="0" rtl="0">
              <a:spcBef>
                <a:spcPts val="0"/>
              </a:spcBef>
              <a:buNone/>
            </a:pPr>
            <a:r>
              <a:t/>
            </a:r>
            <a:endParaRPr b="0" sz="1800">
              <a:solidFill>
                <a:srgbClr val="000000"/>
              </a:solidFill>
              <a:highlight>
                <a:srgbClr val="CFE2F3"/>
              </a:highlight>
              <a:latin typeface="Droid Sans"/>
              <a:ea typeface="Droid Sans"/>
              <a:cs typeface="Droid Sans"/>
              <a:sym typeface="Droid Sans"/>
            </a:endParaRPr>
          </a:p>
          <a:p>
            <a:pPr lvl="0" rtl="0">
              <a:spcBef>
                <a:spcPts val="0"/>
              </a:spcBef>
              <a:buNone/>
            </a:pPr>
            <a:r>
              <a:rPr b="0" lang="en" sz="1800">
                <a:solidFill>
                  <a:srgbClr val="000000"/>
                </a:solidFill>
                <a:highlight>
                  <a:srgbClr val="CFE2F3"/>
                </a:highlight>
                <a:latin typeface="Droid Sans"/>
                <a:ea typeface="Droid Sans"/>
                <a:cs typeface="Droid Sans"/>
                <a:sym typeface="Droid Sans"/>
              </a:rPr>
              <a:t>The Research Foundation of SUNY for faculty research grant to Hasbargen</a:t>
            </a:r>
          </a:p>
          <a:p>
            <a:pPr lvl="0" rtl="0">
              <a:spcBef>
                <a:spcPts val="0"/>
              </a:spcBef>
              <a:buNone/>
            </a:pPr>
            <a:r>
              <a:t/>
            </a:r>
            <a:endParaRPr b="0" sz="1800">
              <a:solidFill>
                <a:srgbClr val="000000"/>
              </a:solidFill>
              <a:highlight>
                <a:srgbClr val="CFE2F3"/>
              </a:highlight>
              <a:latin typeface="Droid Sans"/>
              <a:ea typeface="Droid Sans"/>
              <a:cs typeface="Droid Sans"/>
              <a:sym typeface="Droid Sans"/>
            </a:endParaRPr>
          </a:p>
          <a:p>
            <a:pPr lvl="0" rtl="0">
              <a:spcBef>
                <a:spcPts val="0"/>
              </a:spcBef>
              <a:buNone/>
            </a:pPr>
            <a:r>
              <a:rPr b="0" lang="en" sz="1800">
                <a:solidFill>
                  <a:srgbClr val="000000"/>
                </a:solidFill>
                <a:highlight>
                  <a:srgbClr val="CFE2F3"/>
                </a:highlight>
                <a:latin typeface="Droid Sans"/>
                <a:ea typeface="Droid Sans"/>
                <a:cs typeface="Droid Sans"/>
                <a:sym typeface="Droid Sans"/>
              </a:rPr>
              <a:t>Biological Field Station, SUNY Oneonta for summer internships, research fellowship, and logistical support (including a UAV)</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pic>
        <p:nvPicPr>
          <p:cNvPr id="181" name="Shape 181"/>
          <p:cNvPicPr preferRelativeResize="0"/>
          <p:nvPr/>
        </p:nvPicPr>
        <p:blipFill>
          <a:blip r:embed="rId3">
            <a:alphaModFix/>
          </a:blip>
          <a:stretch>
            <a:fillRect/>
          </a:stretch>
        </p:blipFill>
        <p:spPr>
          <a:xfrm>
            <a:off x="561032" y="0"/>
            <a:ext cx="8021935" cy="6858000"/>
          </a:xfrm>
          <a:prstGeom prst="rect">
            <a:avLst/>
          </a:prstGeom>
          <a:noFill/>
          <a:ln>
            <a:noFill/>
          </a:ln>
        </p:spPr>
      </p:pic>
      <p:sp>
        <p:nvSpPr>
          <p:cNvPr id="182" name="Shape 182"/>
          <p:cNvSpPr txBox="1"/>
          <p:nvPr>
            <p:ph type="ctrTitle"/>
          </p:nvPr>
        </p:nvSpPr>
        <p:spPr>
          <a:xfrm>
            <a:off x="4211500" y="527575"/>
            <a:ext cx="4248300" cy="2349000"/>
          </a:xfrm>
          <a:prstGeom prst="rect">
            <a:avLst/>
          </a:prstGeom>
        </p:spPr>
        <p:txBody>
          <a:bodyPr anchorCtr="0" anchor="ctr" bIns="91425" lIns="91425" rIns="91425" tIns="91425">
            <a:noAutofit/>
          </a:bodyPr>
          <a:lstStyle/>
          <a:p>
            <a:pPr lvl="0" rtl="0">
              <a:spcBef>
                <a:spcPts val="0"/>
              </a:spcBef>
              <a:buNone/>
            </a:pPr>
            <a:r>
              <a:rPr lang="en" sz="3600">
                <a:latin typeface="Droid Sans"/>
                <a:ea typeface="Droid Sans"/>
                <a:cs typeface="Droid Sans"/>
                <a:sym typeface="Droid Sans"/>
              </a:rPr>
              <a:t>Meander migration rates, </a:t>
            </a:r>
          </a:p>
          <a:p>
            <a:pPr lvl="0" rtl="0">
              <a:spcBef>
                <a:spcPts val="0"/>
              </a:spcBef>
              <a:buNone/>
            </a:pPr>
            <a:r>
              <a:rPr lang="en" sz="3600">
                <a:latin typeface="Droid Sans"/>
                <a:ea typeface="Droid Sans"/>
                <a:cs typeface="Droid Sans"/>
                <a:sym typeface="Droid Sans"/>
              </a:rPr>
              <a:t>6 active sites </a:t>
            </a:r>
          </a:p>
          <a:p>
            <a:pPr lvl="0" rtl="0">
              <a:spcBef>
                <a:spcPts val="0"/>
              </a:spcBef>
              <a:buNone/>
            </a:pPr>
            <a:r>
              <a:rPr lang="en" sz="3600">
                <a:latin typeface="Droid Sans"/>
                <a:ea typeface="Droid Sans"/>
                <a:cs typeface="Droid Sans"/>
                <a:sym typeface="Droid Sans"/>
              </a:rPr>
              <a:t>(out of 10)</a:t>
            </a:r>
          </a:p>
        </p:txBody>
      </p:sp>
      <p:sp>
        <p:nvSpPr>
          <p:cNvPr id="183" name="Shape 183"/>
          <p:cNvSpPr txBox="1"/>
          <p:nvPr/>
        </p:nvSpPr>
        <p:spPr>
          <a:xfrm>
            <a:off x="3637900" y="2907700"/>
            <a:ext cx="4898100" cy="2592900"/>
          </a:xfrm>
          <a:prstGeom prst="rect">
            <a:avLst/>
          </a:prstGeom>
          <a:noFill/>
          <a:ln>
            <a:noFill/>
          </a:ln>
        </p:spPr>
        <p:txBody>
          <a:bodyPr anchorCtr="0" anchor="ctr" bIns="91425" lIns="91425" rIns="91425" tIns="91425">
            <a:noAutofit/>
          </a:bodyPr>
          <a:lstStyle/>
          <a:p>
            <a:pPr indent="-381000" lvl="0" marL="457200" rtl="0">
              <a:spcBef>
                <a:spcPts val="0"/>
              </a:spcBef>
              <a:buSzPct val="100000"/>
              <a:buFont typeface="Droid Sans"/>
              <a:buChar char="●"/>
            </a:pPr>
            <a:r>
              <a:rPr lang="en" sz="2400">
                <a:latin typeface="Droid Sans"/>
                <a:ea typeface="Droid Sans"/>
                <a:cs typeface="Droid Sans"/>
                <a:sym typeface="Droid Sans"/>
              </a:rPr>
              <a:t>Rates vary from 0 to ~2 m/yr</a:t>
            </a:r>
          </a:p>
          <a:p>
            <a:pPr indent="-381000" lvl="0" marL="457200" rtl="0">
              <a:spcBef>
                <a:spcPts val="0"/>
              </a:spcBef>
              <a:buSzPct val="100000"/>
              <a:buFont typeface="Droid Sans"/>
              <a:buChar char="●"/>
            </a:pPr>
            <a:r>
              <a:rPr lang="en" sz="2400">
                <a:latin typeface="Droid Sans"/>
                <a:ea typeface="Droid Sans"/>
                <a:cs typeface="Droid Sans"/>
                <a:sym typeface="Droid Sans"/>
              </a:rPr>
              <a:t>Rates based on time series of orthoimagery from New York State GIS Clearinghouse, Lidar in 2007+UAV in 2015</a:t>
            </a:r>
          </a:p>
          <a:p>
            <a:pPr indent="-381000" lvl="0" marL="457200" rtl="0">
              <a:spcBef>
                <a:spcPts val="0"/>
              </a:spcBef>
              <a:buSzPct val="100000"/>
              <a:buFont typeface="Droid Sans"/>
              <a:buChar char="●"/>
            </a:pPr>
            <a:r>
              <a:rPr lang="en" sz="2400">
                <a:latin typeface="Droid Sans"/>
                <a:ea typeface="Droid Sans"/>
                <a:cs typeface="Droid Sans"/>
                <a:sym typeface="Droid Sans"/>
              </a:rPr>
              <a:t>Average migration distance = Area / Perimeter x 2</a:t>
            </a:r>
          </a:p>
        </p:txBody>
      </p:sp>
      <p:sp>
        <p:nvSpPr>
          <p:cNvPr id="184" name="Shape 184"/>
          <p:cNvSpPr txBox="1"/>
          <p:nvPr/>
        </p:nvSpPr>
        <p:spPr>
          <a:xfrm>
            <a:off x="600600" y="3980725"/>
            <a:ext cx="1969500" cy="740400"/>
          </a:xfrm>
          <a:prstGeom prst="rect">
            <a:avLst/>
          </a:prstGeom>
          <a:noFill/>
          <a:ln>
            <a:noFill/>
          </a:ln>
        </p:spPr>
        <p:txBody>
          <a:bodyPr anchorCtr="0" anchor="t" bIns="91425" lIns="91425" rIns="91425" tIns="91425">
            <a:noAutofit/>
          </a:bodyPr>
          <a:lstStyle/>
          <a:p>
            <a:pPr lvl="0" algn="ctr">
              <a:spcBef>
                <a:spcPts val="0"/>
              </a:spcBef>
              <a:buNone/>
            </a:pPr>
            <a:r>
              <a:rPr lang="en"/>
              <a:t>Top overaly is orthomosaic from UAV</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88" name="Shape 188"/>
        <p:cNvGrpSpPr/>
        <p:nvPr/>
      </p:nvGrpSpPr>
      <p:grpSpPr>
        <a:xfrm>
          <a:off x="0" y="0"/>
          <a:ext cx="0" cy="0"/>
          <a:chOff x="0" y="0"/>
          <a:chExt cx="0" cy="0"/>
        </a:xfrm>
      </p:grpSpPr>
      <p:sp>
        <p:nvSpPr>
          <p:cNvPr id="189" name="Shape 189"/>
          <p:cNvSpPr txBox="1"/>
          <p:nvPr>
            <p:ph type="ctrTitle"/>
          </p:nvPr>
        </p:nvSpPr>
        <p:spPr>
          <a:xfrm>
            <a:off x="744650" y="292825"/>
            <a:ext cx="6446100" cy="634200"/>
          </a:xfrm>
          <a:prstGeom prst="rect">
            <a:avLst/>
          </a:prstGeom>
        </p:spPr>
        <p:txBody>
          <a:bodyPr anchorCtr="0" anchor="ctr" bIns="91425" lIns="91425" rIns="91425" tIns="91425">
            <a:noAutofit/>
          </a:bodyPr>
          <a:lstStyle/>
          <a:p>
            <a:pPr lvl="0" rtl="0">
              <a:spcBef>
                <a:spcPts val="0"/>
              </a:spcBef>
              <a:buNone/>
            </a:pPr>
            <a:r>
              <a:rPr lang="en" sz="3000">
                <a:latin typeface="Droid Sans"/>
                <a:ea typeface="Droid Sans"/>
                <a:cs typeface="Droid Sans"/>
                <a:sym typeface="Droid Sans"/>
              </a:rPr>
              <a:t>Comparing Lidar and UAV </a:t>
            </a:r>
          </a:p>
        </p:txBody>
      </p:sp>
      <p:pic>
        <p:nvPicPr>
          <p:cNvPr id="190" name="Shape 190"/>
          <p:cNvPicPr preferRelativeResize="0"/>
          <p:nvPr/>
        </p:nvPicPr>
        <p:blipFill>
          <a:blip r:embed="rId4">
            <a:alphaModFix/>
          </a:blip>
          <a:stretch>
            <a:fillRect/>
          </a:stretch>
        </p:blipFill>
        <p:spPr>
          <a:xfrm>
            <a:off x="595312" y="1333500"/>
            <a:ext cx="7953375" cy="54102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Shape 195"/>
          <p:cNvSpPr txBox="1"/>
          <p:nvPr/>
        </p:nvSpPr>
        <p:spPr>
          <a:xfrm>
            <a:off x="923450" y="86825"/>
            <a:ext cx="6342600" cy="616200"/>
          </a:xfrm>
          <a:prstGeom prst="rect">
            <a:avLst/>
          </a:prstGeom>
          <a:noFill/>
          <a:ln>
            <a:noFill/>
          </a:ln>
        </p:spPr>
        <p:txBody>
          <a:bodyPr anchorCtr="0" anchor="t" bIns="91425" lIns="91425" rIns="91425" tIns="91425">
            <a:noAutofit/>
          </a:bodyPr>
          <a:lstStyle/>
          <a:p>
            <a:pPr lvl="0" marR="0" rtl="0" algn="ctr">
              <a:lnSpc>
                <a:spcPct val="100000"/>
              </a:lnSpc>
              <a:spcBef>
                <a:spcPts val="0"/>
              </a:spcBef>
              <a:spcAft>
                <a:spcPts val="0"/>
              </a:spcAft>
              <a:buNone/>
            </a:pPr>
            <a:r>
              <a:rPr b="1" lang="en" sz="3000">
                <a:solidFill>
                  <a:srgbClr val="FFFFFF"/>
                </a:solidFill>
                <a:latin typeface="Droid Sans"/>
                <a:ea typeface="Droid Sans"/>
                <a:cs typeface="Droid Sans"/>
                <a:sym typeface="Droid Sans"/>
              </a:rPr>
              <a:t>Migration rates since 1994</a:t>
            </a:r>
          </a:p>
          <a:p>
            <a:pPr lvl="0" marR="0" rtl="0" algn="ctr">
              <a:lnSpc>
                <a:spcPct val="100000"/>
              </a:lnSpc>
              <a:spcBef>
                <a:spcPts val="0"/>
              </a:spcBef>
              <a:spcAft>
                <a:spcPts val="0"/>
              </a:spcAft>
              <a:buNone/>
            </a:pPr>
            <a:r>
              <a:t/>
            </a:r>
            <a:endParaRPr b="1" sz="3000">
              <a:solidFill>
                <a:srgbClr val="FFFFFF"/>
              </a:solidFill>
              <a:latin typeface="Droid Sans"/>
              <a:ea typeface="Droid Sans"/>
              <a:cs typeface="Droid Sans"/>
              <a:sym typeface="Droid Sans"/>
            </a:endParaRPr>
          </a:p>
        </p:txBody>
      </p:sp>
      <p:pic>
        <p:nvPicPr>
          <p:cNvPr id="196" name="Shape 196"/>
          <p:cNvPicPr preferRelativeResize="0"/>
          <p:nvPr/>
        </p:nvPicPr>
        <p:blipFill>
          <a:blip r:embed="rId4">
            <a:alphaModFix/>
          </a:blip>
          <a:stretch>
            <a:fillRect/>
          </a:stretch>
        </p:blipFill>
        <p:spPr>
          <a:xfrm>
            <a:off x="472000" y="1410700"/>
            <a:ext cx="8290099" cy="5126050"/>
          </a:xfrm>
          <a:prstGeom prst="rect">
            <a:avLst/>
          </a:prstGeom>
          <a:noFill/>
          <a:ln>
            <a:noFill/>
          </a:ln>
        </p:spPr>
      </p:pic>
      <p:sp>
        <p:nvSpPr>
          <p:cNvPr id="197" name="Shape 197"/>
          <p:cNvSpPr txBox="1"/>
          <p:nvPr/>
        </p:nvSpPr>
        <p:spPr>
          <a:xfrm>
            <a:off x="6282400" y="3313875"/>
            <a:ext cx="2115300" cy="11139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
                <a:solidFill>
                  <a:srgbClr val="FF0000"/>
                </a:solidFill>
              </a:rPr>
              <a:t>Very weak relationship between migration rate and time</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Shape 202"/>
          <p:cNvSpPr txBox="1"/>
          <p:nvPr>
            <p:ph type="ctrTitle"/>
          </p:nvPr>
        </p:nvSpPr>
        <p:spPr>
          <a:xfrm>
            <a:off x="744650" y="42475"/>
            <a:ext cx="8116800" cy="1027200"/>
          </a:xfrm>
          <a:prstGeom prst="rect">
            <a:avLst/>
          </a:prstGeom>
        </p:spPr>
        <p:txBody>
          <a:bodyPr anchorCtr="0" anchor="ctr" bIns="91425" lIns="91425" rIns="91425" tIns="91425">
            <a:noAutofit/>
          </a:bodyPr>
          <a:lstStyle/>
          <a:p>
            <a:pPr lvl="0" rtl="0">
              <a:spcBef>
                <a:spcPts val="0"/>
              </a:spcBef>
              <a:buNone/>
            </a:pPr>
            <a:r>
              <a:rPr lang="en" sz="3000">
                <a:latin typeface="Droid Sans"/>
                <a:ea typeface="Droid Sans"/>
                <a:cs typeface="Droid Sans"/>
                <a:sym typeface="Droid Sans"/>
              </a:rPr>
              <a:t>Migration rates</a:t>
            </a:r>
            <a:r>
              <a:rPr i="1" lang="en" sz="3000">
                <a:latin typeface="Droid Sans"/>
                <a:ea typeface="Droid Sans"/>
                <a:cs typeface="Droid Sans"/>
                <a:sym typeface="Droid Sans"/>
              </a:rPr>
              <a:t> </a:t>
            </a:r>
            <a:r>
              <a:rPr lang="en" sz="3000">
                <a:latin typeface="Droid Sans"/>
                <a:ea typeface="Droid Sans"/>
                <a:cs typeface="Droid Sans"/>
                <a:sym typeface="Droid Sans"/>
              </a:rPr>
              <a:t>vs  # days &gt; 90th percentile </a:t>
            </a:r>
          </a:p>
        </p:txBody>
      </p:sp>
      <p:sp>
        <p:nvSpPr>
          <p:cNvPr id="203" name="Shape 203"/>
          <p:cNvSpPr txBox="1"/>
          <p:nvPr/>
        </p:nvSpPr>
        <p:spPr>
          <a:xfrm>
            <a:off x="0" y="5642825"/>
            <a:ext cx="9144000" cy="1242300"/>
          </a:xfrm>
          <a:prstGeom prst="rect">
            <a:avLst/>
          </a:prstGeom>
          <a:noFill/>
          <a:ln>
            <a:noFill/>
          </a:ln>
        </p:spPr>
        <p:txBody>
          <a:bodyPr anchorCtr="0" anchor="t" bIns="91425" lIns="91425" rIns="91425" tIns="91425">
            <a:noAutofit/>
          </a:bodyPr>
          <a:lstStyle/>
          <a:p>
            <a:pPr indent="-342900" lvl="0" marL="457200" rtl="0">
              <a:spcBef>
                <a:spcPts val="0"/>
              </a:spcBef>
              <a:buClr>
                <a:srgbClr val="FFFFFF"/>
              </a:buClr>
              <a:buSzPct val="100000"/>
              <a:buFont typeface="Droid Sans"/>
              <a:buChar char="●"/>
            </a:pPr>
            <a:r>
              <a:rPr b="1" lang="en" sz="1800">
                <a:solidFill>
                  <a:srgbClr val="FFFFFF"/>
                </a:solidFill>
                <a:latin typeface="Droid Sans"/>
                <a:ea typeface="Droid Sans"/>
                <a:cs typeface="Droid Sans"/>
                <a:sym typeface="Droid Sans"/>
              </a:rPr>
              <a:t>6 Cutbanks with measurable erosion on aerial imagery</a:t>
            </a:r>
          </a:p>
          <a:p>
            <a:pPr indent="-342900" lvl="0" marL="457200" rtl="0">
              <a:spcBef>
                <a:spcPts val="0"/>
              </a:spcBef>
              <a:buClr>
                <a:srgbClr val="FFFFFF"/>
              </a:buClr>
              <a:buSzPct val="100000"/>
              <a:buFont typeface="Droid Sans"/>
              <a:buChar char="●"/>
            </a:pPr>
            <a:r>
              <a:rPr b="1" lang="en" sz="1800">
                <a:solidFill>
                  <a:srgbClr val="FFFFFF"/>
                </a:solidFill>
                <a:latin typeface="Droid Sans"/>
                <a:ea typeface="Droid Sans"/>
                <a:cs typeface="Droid Sans"/>
                <a:sym typeface="Droid Sans"/>
              </a:rPr>
              <a:t>Time periods: 1994-2001; 2001-2005; 2005-2010; 2010-2014</a:t>
            </a:r>
          </a:p>
          <a:p>
            <a:pPr indent="-342900" lvl="0" marL="457200">
              <a:spcBef>
                <a:spcPts val="0"/>
              </a:spcBef>
              <a:buClr>
                <a:srgbClr val="FFFFFF"/>
              </a:buClr>
              <a:buSzPct val="100000"/>
              <a:buFont typeface="Droid Sans"/>
              <a:buChar char="●"/>
            </a:pPr>
            <a:r>
              <a:rPr b="1" lang="en" sz="1800">
                <a:solidFill>
                  <a:srgbClr val="FFFFFF"/>
                </a:solidFill>
                <a:latin typeface="Droid Sans"/>
                <a:ea typeface="Droid Sans"/>
                <a:cs typeface="Droid Sans"/>
                <a:sym typeface="Droid Sans"/>
              </a:rPr>
              <a:t>Each cutbank eroded distance is normalized to the total local eroded distance</a:t>
            </a:r>
          </a:p>
        </p:txBody>
      </p:sp>
      <p:pic>
        <p:nvPicPr>
          <p:cNvPr id="204" name="Shape 204"/>
          <p:cNvPicPr preferRelativeResize="0"/>
          <p:nvPr/>
        </p:nvPicPr>
        <p:blipFill>
          <a:blip r:embed="rId4">
            <a:alphaModFix/>
          </a:blip>
          <a:stretch>
            <a:fillRect/>
          </a:stretch>
        </p:blipFill>
        <p:spPr>
          <a:xfrm>
            <a:off x="925153" y="1090250"/>
            <a:ext cx="7447170" cy="4605350"/>
          </a:xfrm>
          <a:prstGeom prst="rect">
            <a:avLst/>
          </a:prstGeom>
          <a:noFill/>
          <a:ln>
            <a:noFill/>
          </a:ln>
        </p:spPr>
      </p:pic>
      <p:sp>
        <p:nvSpPr>
          <p:cNvPr id="205" name="Shape 205"/>
          <p:cNvSpPr txBox="1"/>
          <p:nvPr/>
        </p:nvSpPr>
        <p:spPr>
          <a:xfrm>
            <a:off x="2432000" y="1975375"/>
            <a:ext cx="3070500" cy="6444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algn="ctr">
              <a:spcBef>
                <a:spcPts val="0"/>
              </a:spcBef>
              <a:buNone/>
            </a:pPr>
            <a:r>
              <a:rPr b="1" lang="en">
                <a:solidFill>
                  <a:srgbClr val="FF0000"/>
                </a:solidFill>
                <a:latin typeface="Droid Sans"/>
                <a:ea typeface="Droid Sans"/>
                <a:cs typeface="Droid Sans"/>
                <a:sym typeface="Droid Sans"/>
              </a:rPr>
              <a:t>No relationship between more flow days and migration rate</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09" name="Shape 209"/>
        <p:cNvGrpSpPr/>
        <p:nvPr/>
      </p:nvGrpSpPr>
      <p:grpSpPr>
        <a:xfrm>
          <a:off x="0" y="0"/>
          <a:ext cx="0" cy="0"/>
          <a:chOff x="0" y="0"/>
          <a:chExt cx="0" cy="0"/>
        </a:xfrm>
      </p:grpSpPr>
      <p:pic>
        <p:nvPicPr>
          <p:cNvPr id="210" name="Shape 210"/>
          <p:cNvPicPr preferRelativeResize="0"/>
          <p:nvPr/>
        </p:nvPicPr>
        <p:blipFill>
          <a:blip r:embed="rId4">
            <a:alphaModFix/>
          </a:blip>
          <a:stretch>
            <a:fillRect/>
          </a:stretch>
        </p:blipFill>
        <p:spPr>
          <a:xfrm>
            <a:off x="125675" y="93675"/>
            <a:ext cx="5603125" cy="3464650"/>
          </a:xfrm>
          <a:prstGeom prst="rect">
            <a:avLst/>
          </a:prstGeom>
          <a:noFill/>
          <a:ln>
            <a:noFill/>
          </a:ln>
        </p:spPr>
      </p:pic>
      <p:pic>
        <p:nvPicPr>
          <p:cNvPr id="211" name="Shape 211"/>
          <p:cNvPicPr preferRelativeResize="0"/>
          <p:nvPr/>
        </p:nvPicPr>
        <p:blipFill>
          <a:blip r:embed="rId5">
            <a:alphaModFix/>
          </a:blip>
          <a:stretch>
            <a:fillRect/>
          </a:stretch>
        </p:blipFill>
        <p:spPr>
          <a:xfrm>
            <a:off x="125675" y="3714424"/>
            <a:ext cx="4349150" cy="2693785"/>
          </a:xfrm>
          <a:prstGeom prst="rect">
            <a:avLst/>
          </a:prstGeom>
          <a:noFill/>
          <a:ln>
            <a:noFill/>
          </a:ln>
        </p:spPr>
      </p:pic>
      <p:sp>
        <p:nvSpPr>
          <p:cNvPr id="212" name="Shape 212"/>
          <p:cNvSpPr txBox="1"/>
          <p:nvPr/>
        </p:nvSpPr>
        <p:spPr>
          <a:xfrm>
            <a:off x="5963550" y="976475"/>
            <a:ext cx="3058200" cy="1907100"/>
          </a:xfrm>
          <a:prstGeom prst="rect">
            <a:avLst/>
          </a:prstGeom>
          <a:noFill/>
          <a:ln>
            <a:noFill/>
          </a:ln>
        </p:spPr>
        <p:txBody>
          <a:bodyPr anchorCtr="0" anchor="t" bIns="91425" lIns="91425" rIns="91425" tIns="91425">
            <a:noAutofit/>
          </a:bodyPr>
          <a:lstStyle/>
          <a:p>
            <a:pPr lvl="0" rtl="0" algn="ctr">
              <a:spcBef>
                <a:spcPts val="0"/>
              </a:spcBef>
              <a:buNone/>
            </a:pPr>
            <a:r>
              <a:rPr b="1" lang="en" sz="2400">
                <a:solidFill>
                  <a:srgbClr val="FF0000"/>
                </a:solidFill>
                <a:latin typeface="Droid Sans"/>
                <a:ea typeface="Droid Sans"/>
                <a:cs typeface="Droid Sans"/>
                <a:sym typeface="Droid Sans"/>
              </a:rPr>
              <a:t>No relationship between very high or moderate flows and migration rate</a:t>
            </a:r>
          </a:p>
        </p:txBody>
      </p:sp>
      <p:pic>
        <p:nvPicPr>
          <p:cNvPr id="213" name="Shape 213"/>
          <p:cNvPicPr preferRelativeResize="0"/>
          <p:nvPr/>
        </p:nvPicPr>
        <p:blipFill>
          <a:blip r:embed="rId6">
            <a:alphaModFix/>
          </a:blip>
          <a:stretch>
            <a:fillRect/>
          </a:stretch>
        </p:blipFill>
        <p:spPr>
          <a:xfrm>
            <a:off x="4603675" y="3695384"/>
            <a:ext cx="4418074" cy="273185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17" name="Shape 217"/>
        <p:cNvGrpSpPr/>
        <p:nvPr/>
      </p:nvGrpSpPr>
      <p:grpSpPr>
        <a:xfrm>
          <a:off x="0" y="0"/>
          <a:ext cx="0" cy="0"/>
          <a:chOff x="0" y="0"/>
          <a:chExt cx="0" cy="0"/>
        </a:xfrm>
      </p:grpSpPr>
      <p:sp>
        <p:nvSpPr>
          <p:cNvPr id="218" name="Shape 218"/>
          <p:cNvSpPr txBox="1"/>
          <p:nvPr/>
        </p:nvSpPr>
        <p:spPr>
          <a:xfrm>
            <a:off x="923450" y="86825"/>
            <a:ext cx="6342600" cy="616200"/>
          </a:xfrm>
          <a:prstGeom prst="rect">
            <a:avLst/>
          </a:prstGeom>
          <a:noFill/>
          <a:ln>
            <a:noFill/>
          </a:ln>
        </p:spPr>
        <p:txBody>
          <a:bodyPr anchorCtr="0" anchor="t" bIns="91425" lIns="91425" rIns="91425" tIns="91425">
            <a:noAutofit/>
          </a:bodyPr>
          <a:lstStyle/>
          <a:p>
            <a:pPr lvl="0" marR="0" rtl="0" algn="ctr">
              <a:lnSpc>
                <a:spcPct val="100000"/>
              </a:lnSpc>
              <a:spcBef>
                <a:spcPts val="0"/>
              </a:spcBef>
              <a:spcAft>
                <a:spcPts val="0"/>
              </a:spcAft>
              <a:buNone/>
            </a:pPr>
            <a:r>
              <a:rPr b="1" lang="en" sz="3000">
                <a:solidFill>
                  <a:srgbClr val="FFFFFF"/>
                </a:solidFill>
              </a:rPr>
              <a:t>Freeze-thaw activates cutbanks</a:t>
            </a:r>
          </a:p>
          <a:p>
            <a:pPr lvl="0" marR="0" rtl="0" algn="ctr">
              <a:lnSpc>
                <a:spcPct val="100000"/>
              </a:lnSpc>
              <a:spcBef>
                <a:spcPts val="0"/>
              </a:spcBef>
              <a:spcAft>
                <a:spcPts val="0"/>
              </a:spcAft>
              <a:buNone/>
            </a:pPr>
            <a:r>
              <a:t/>
            </a:r>
            <a:endParaRPr b="1" sz="3000">
              <a:solidFill>
                <a:srgbClr val="FFFFFF"/>
              </a:solidFill>
            </a:endParaRP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Shape 223"/>
          <p:cNvSpPr txBox="1"/>
          <p:nvPr/>
        </p:nvSpPr>
        <p:spPr>
          <a:xfrm>
            <a:off x="2678200" y="4791625"/>
            <a:ext cx="5229900" cy="1300200"/>
          </a:xfrm>
          <a:prstGeom prst="rect">
            <a:avLst/>
          </a:prstGeom>
          <a:noFill/>
          <a:ln>
            <a:noFill/>
          </a:ln>
        </p:spPr>
        <p:txBody>
          <a:bodyPr anchorCtr="0" anchor="t" bIns="91425" lIns="91425" rIns="91425" tIns="91425">
            <a:noAutofit/>
          </a:bodyPr>
          <a:lstStyle/>
          <a:p>
            <a:pPr lvl="0" marR="0" rtl="0" algn="l">
              <a:lnSpc>
                <a:spcPct val="100000"/>
              </a:lnSpc>
              <a:spcBef>
                <a:spcPts val="0"/>
              </a:spcBef>
              <a:spcAft>
                <a:spcPts val="0"/>
              </a:spcAft>
              <a:buNone/>
            </a:pPr>
            <a:r>
              <a:rPr lang="en" sz="2400">
                <a:solidFill>
                  <a:srgbClr val="FFFFFF"/>
                </a:solidFill>
                <a:latin typeface="Droid Sans"/>
                <a:ea typeface="Droid Sans"/>
                <a:cs typeface="Droid Sans"/>
                <a:sym typeface="Droid Sans"/>
              </a:rPr>
              <a:t>Freeze-thaw of cutbanks</a:t>
            </a:r>
          </a:p>
          <a:p>
            <a:pPr lvl="0" marR="0" rtl="0" algn="l">
              <a:lnSpc>
                <a:spcPct val="100000"/>
              </a:lnSpc>
              <a:spcBef>
                <a:spcPts val="0"/>
              </a:spcBef>
              <a:spcAft>
                <a:spcPts val="0"/>
              </a:spcAft>
              <a:buNone/>
            </a:pPr>
            <a:r>
              <a:rPr lang="en" sz="2400">
                <a:solidFill>
                  <a:srgbClr val="FFFFFF"/>
                </a:solidFill>
                <a:latin typeface="Droid Sans"/>
                <a:ea typeface="Droid Sans"/>
                <a:cs typeface="Droid Sans"/>
                <a:sym typeface="Droid Sans"/>
              </a:rPr>
              <a:t>Small grain flows/avalanches</a:t>
            </a:r>
          </a:p>
          <a:p>
            <a:pPr lvl="0" marR="0" rtl="0" algn="l">
              <a:lnSpc>
                <a:spcPct val="100000"/>
              </a:lnSpc>
              <a:spcBef>
                <a:spcPts val="0"/>
              </a:spcBef>
              <a:spcAft>
                <a:spcPts val="0"/>
              </a:spcAft>
              <a:buNone/>
            </a:pPr>
            <a:r>
              <a:rPr lang="en" sz="2400">
                <a:solidFill>
                  <a:srgbClr val="FFFFFF"/>
                </a:solidFill>
                <a:latin typeface="Droid Sans"/>
                <a:ea typeface="Droid Sans"/>
                <a:cs typeface="Droid Sans"/>
                <a:sym typeface="Droid Sans"/>
              </a:rPr>
              <a:t>Feb. 22, 2014: 77th Percentile flow</a:t>
            </a:r>
          </a:p>
          <a:p>
            <a:pPr lvl="0" marR="0" rtl="0" algn="ctr">
              <a:lnSpc>
                <a:spcPct val="100000"/>
              </a:lnSpc>
              <a:spcBef>
                <a:spcPts val="0"/>
              </a:spcBef>
              <a:spcAft>
                <a:spcPts val="0"/>
              </a:spcAft>
              <a:buNone/>
            </a:pPr>
            <a:r>
              <a:t/>
            </a:r>
            <a:endParaRPr sz="2400">
              <a:solidFill>
                <a:srgbClr val="FFFFFF"/>
              </a:solidFill>
              <a:latin typeface="Droid Sans"/>
              <a:ea typeface="Droid Sans"/>
              <a:cs typeface="Droid Sans"/>
              <a:sym typeface="Droid Sans"/>
            </a:endParaRP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27" name="Shape 227"/>
        <p:cNvGrpSpPr/>
        <p:nvPr/>
      </p:nvGrpSpPr>
      <p:grpSpPr>
        <a:xfrm>
          <a:off x="0" y="0"/>
          <a:ext cx="0" cy="0"/>
          <a:chOff x="0" y="0"/>
          <a:chExt cx="0" cy="0"/>
        </a:xfrm>
      </p:grpSpPr>
      <p:sp>
        <p:nvSpPr>
          <p:cNvPr id="228" name="Shape 228"/>
          <p:cNvSpPr txBox="1"/>
          <p:nvPr/>
        </p:nvSpPr>
        <p:spPr>
          <a:xfrm>
            <a:off x="233925" y="3687400"/>
            <a:ext cx="5436900" cy="1983300"/>
          </a:xfrm>
          <a:prstGeom prst="rect">
            <a:avLst/>
          </a:prstGeom>
          <a:noFill/>
          <a:ln>
            <a:noFill/>
          </a:ln>
        </p:spPr>
        <p:txBody>
          <a:bodyPr anchorCtr="0" anchor="t" bIns="91425" lIns="91425" rIns="91425" tIns="91425">
            <a:noAutofit/>
          </a:bodyPr>
          <a:lstStyle/>
          <a:p>
            <a:pPr lvl="0" marR="0" rtl="0" algn="ctr">
              <a:lnSpc>
                <a:spcPct val="100000"/>
              </a:lnSpc>
              <a:spcBef>
                <a:spcPts val="0"/>
              </a:spcBef>
              <a:spcAft>
                <a:spcPts val="0"/>
              </a:spcAft>
              <a:buNone/>
            </a:pPr>
            <a:r>
              <a:rPr b="1" lang="en" sz="2400">
                <a:solidFill>
                  <a:srgbClr val="FFFFFF"/>
                </a:solidFill>
                <a:latin typeface="Droid Sans"/>
                <a:ea typeface="Droid Sans"/>
                <a:cs typeface="Droid Sans"/>
                <a:sym typeface="Droid Sans"/>
              </a:rPr>
              <a:t>Freeze-thaw of cutbanks</a:t>
            </a:r>
          </a:p>
          <a:p>
            <a:pPr lvl="0" marR="0" rtl="0" algn="ctr">
              <a:lnSpc>
                <a:spcPct val="100000"/>
              </a:lnSpc>
              <a:spcBef>
                <a:spcPts val="0"/>
              </a:spcBef>
              <a:spcAft>
                <a:spcPts val="0"/>
              </a:spcAft>
              <a:buNone/>
            </a:pPr>
            <a:r>
              <a:rPr b="1" lang="en" sz="2400">
                <a:solidFill>
                  <a:srgbClr val="FFFFFF"/>
                </a:solidFill>
                <a:latin typeface="Droid Sans"/>
                <a:ea typeface="Droid Sans"/>
                <a:cs typeface="Droid Sans"/>
                <a:sym typeface="Droid Sans"/>
              </a:rPr>
              <a:t>Debris flows, slumps</a:t>
            </a:r>
          </a:p>
          <a:p>
            <a:pPr lvl="0" marR="0" rtl="0" algn="ctr">
              <a:lnSpc>
                <a:spcPct val="100000"/>
              </a:lnSpc>
              <a:spcBef>
                <a:spcPts val="0"/>
              </a:spcBef>
              <a:spcAft>
                <a:spcPts val="0"/>
              </a:spcAft>
              <a:buNone/>
            </a:pPr>
            <a:r>
              <a:rPr b="1" lang="en" sz="2400">
                <a:solidFill>
                  <a:srgbClr val="FFFFFF"/>
                </a:solidFill>
                <a:latin typeface="Droid Sans"/>
                <a:ea typeface="Droid Sans"/>
                <a:cs typeface="Droid Sans"/>
                <a:sym typeface="Droid Sans"/>
              </a:rPr>
              <a:t>March 9, 2016, Oneonta</a:t>
            </a:r>
          </a:p>
          <a:p>
            <a:pPr lvl="0" marR="0" rtl="0" algn="ctr">
              <a:lnSpc>
                <a:spcPct val="100000"/>
              </a:lnSpc>
              <a:spcBef>
                <a:spcPts val="0"/>
              </a:spcBef>
              <a:spcAft>
                <a:spcPts val="0"/>
              </a:spcAft>
              <a:buNone/>
            </a:pPr>
            <a:r>
              <a:rPr b="1" lang="en" sz="2400">
                <a:solidFill>
                  <a:srgbClr val="FFFFFF"/>
                </a:solidFill>
                <a:latin typeface="Droid Sans"/>
                <a:ea typeface="Droid Sans"/>
                <a:cs typeface="Droid Sans"/>
                <a:sym typeface="Droid Sans"/>
              </a:rPr>
              <a:t>A single event can remove 1-10+ cm from a cutbank</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32" name="Shape 232"/>
        <p:cNvGrpSpPr/>
        <p:nvPr/>
      </p:nvGrpSpPr>
      <p:grpSpPr>
        <a:xfrm>
          <a:off x="0" y="0"/>
          <a:ext cx="0" cy="0"/>
          <a:chOff x="0" y="0"/>
          <a:chExt cx="0" cy="0"/>
        </a:xfrm>
      </p:grpSpPr>
      <p:pic>
        <p:nvPicPr>
          <p:cNvPr id="233" name="Shape 233"/>
          <p:cNvPicPr preferRelativeResize="0"/>
          <p:nvPr/>
        </p:nvPicPr>
        <p:blipFill>
          <a:blip r:embed="rId4">
            <a:alphaModFix/>
          </a:blip>
          <a:stretch>
            <a:fillRect/>
          </a:stretch>
        </p:blipFill>
        <p:spPr>
          <a:xfrm>
            <a:off x="504850" y="810100"/>
            <a:ext cx="8341199" cy="5956449"/>
          </a:xfrm>
          <a:prstGeom prst="rect">
            <a:avLst/>
          </a:prstGeom>
          <a:noFill/>
          <a:ln>
            <a:noFill/>
          </a:ln>
        </p:spPr>
      </p:pic>
      <p:sp>
        <p:nvSpPr>
          <p:cNvPr id="234" name="Shape 234"/>
          <p:cNvSpPr txBox="1"/>
          <p:nvPr/>
        </p:nvSpPr>
        <p:spPr>
          <a:xfrm>
            <a:off x="6006000" y="2653800"/>
            <a:ext cx="2765700" cy="38412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b="1" lang="en" sz="2400">
                <a:solidFill>
                  <a:srgbClr val="FF0000"/>
                </a:solidFill>
              </a:rPr>
              <a:t>80 to 120 f-t events per year</a:t>
            </a:r>
          </a:p>
          <a:p>
            <a:pPr lvl="0" rtl="0" algn="ctr">
              <a:spcBef>
                <a:spcPts val="0"/>
              </a:spcBef>
              <a:buNone/>
            </a:pPr>
            <a:r>
              <a:t/>
            </a:r>
            <a:endParaRPr b="1" sz="2400">
              <a:solidFill>
                <a:srgbClr val="FF0000"/>
              </a:solidFill>
            </a:endParaRPr>
          </a:p>
          <a:p>
            <a:pPr lvl="0" rtl="0" algn="ctr">
              <a:spcBef>
                <a:spcPts val="0"/>
              </a:spcBef>
              <a:buNone/>
            </a:pPr>
            <a:r>
              <a:rPr b="1" lang="en" sz="2400">
                <a:solidFill>
                  <a:srgbClr val="FF0000"/>
                </a:solidFill>
              </a:rPr>
              <a:t>5 to 20 per yr for &gt; 5C and &lt; -5C</a:t>
            </a:r>
          </a:p>
          <a:p>
            <a:pPr lvl="0" rtl="0" algn="ctr">
              <a:spcBef>
                <a:spcPts val="0"/>
              </a:spcBef>
              <a:buNone/>
            </a:pPr>
            <a:r>
              <a:t/>
            </a:r>
            <a:endParaRPr b="1" sz="2400">
              <a:solidFill>
                <a:srgbClr val="FF0000"/>
              </a:solidFill>
            </a:endParaRPr>
          </a:p>
          <a:p>
            <a:pPr lvl="0" rtl="0" algn="ctr">
              <a:spcBef>
                <a:spcPts val="0"/>
              </a:spcBef>
              <a:buNone/>
            </a:pPr>
            <a:r>
              <a:rPr b="1" lang="en" sz="2400">
                <a:solidFill>
                  <a:srgbClr val="FF0000"/>
                </a:solidFill>
              </a:rPr>
              <a:t>The number of freeze-thaw days appears to be declining</a:t>
            </a:r>
          </a:p>
        </p:txBody>
      </p:sp>
      <p:sp>
        <p:nvSpPr>
          <p:cNvPr id="235" name="Shape 235"/>
          <p:cNvSpPr txBox="1"/>
          <p:nvPr/>
        </p:nvSpPr>
        <p:spPr>
          <a:xfrm>
            <a:off x="852000" y="613600"/>
            <a:ext cx="7919700" cy="1070100"/>
          </a:xfrm>
          <a:prstGeom prst="rect">
            <a:avLst/>
          </a:prstGeom>
          <a:noFill/>
          <a:ln>
            <a:noFill/>
          </a:ln>
        </p:spPr>
        <p:txBody>
          <a:bodyPr anchorCtr="0" anchor="ctr" bIns="91425" lIns="91425" rIns="91425" tIns="91425">
            <a:noAutofit/>
          </a:bodyPr>
          <a:lstStyle/>
          <a:p>
            <a:pPr lvl="0" marR="0" rtl="0" algn="ctr">
              <a:lnSpc>
                <a:spcPct val="100000"/>
              </a:lnSpc>
              <a:spcBef>
                <a:spcPts val="0"/>
              </a:spcBef>
              <a:spcAft>
                <a:spcPts val="0"/>
              </a:spcAft>
              <a:buNone/>
            </a:pPr>
            <a:r>
              <a:rPr b="1" lang="en" sz="3000">
                <a:solidFill>
                  <a:srgbClr val="0000FF"/>
                </a:solidFill>
              </a:rPr>
              <a:t>Freeze-</a:t>
            </a:r>
            <a:r>
              <a:rPr b="1" lang="en" sz="3000">
                <a:solidFill>
                  <a:srgbClr val="FF0000"/>
                </a:solidFill>
              </a:rPr>
              <a:t>thaw</a:t>
            </a:r>
            <a:r>
              <a:rPr b="1" lang="en" sz="3000">
                <a:solidFill>
                  <a:srgbClr val="0000FF"/>
                </a:solidFill>
              </a:rPr>
              <a:t> activated processes</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Shape 240"/>
          <p:cNvSpPr txBox="1"/>
          <p:nvPr>
            <p:ph type="ctrTitle"/>
          </p:nvPr>
        </p:nvSpPr>
        <p:spPr>
          <a:xfrm>
            <a:off x="231875" y="162150"/>
            <a:ext cx="8739600" cy="506700"/>
          </a:xfrm>
          <a:prstGeom prst="rect">
            <a:avLst/>
          </a:prstGeom>
        </p:spPr>
        <p:txBody>
          <a:bodyPr anchorCtr="0" anchor="ctr" bIns="91425" lIns="91425" rIns="91425" tIns="91425">
            <a:noAutofit/>
          </a:bodyPr>
          <a:lstStyle/>
          <a:p>
            <a:pPr lvl="0" rtl="0">
              <a:spcBef>
                <a:spcPts val="0"/>
              </a:spcBef>
              <a:buNone/>
            </a:pPr>
            <a:r>
              <a:rPr lang="en" sz="3000">
                <a:solidFill>
                  <a:srgbClr val="FFFFFF"/>
                </a:solidFill>
                <a:latin typeface="Droid Sans"/>
                <a:ea typeface="Droid Sans"/>
                <a:cs typeface="Droid Sans"/>
                <a:sym typeface="Droid Sans"/>
              </a:rPr>
              <a:t>Migration rate vs freeze-thaw days</a:t>
            </a:r>
          </a:p>
        </p:txBody>
      </p:sp>
      <p:pic>
        <p:nvPicPr>
          <p:cNvPr id="241" name="Shape 241"/>
          <p:cNvPicPr preferRelativeResize="0"/>
          <p:nvPr/>
        </p:nvPicPr>
        <p:blipFill>
          <a:blip r:embed="rId4">
            <a:alphaModFix/>
          </a:blip>
          <a:stretch>
            <a:fillRect/>
          </a:stretch>
        </p:blipFill>
        <p:spPr>
          <a:xfrm>
            <a:off x="580725" y="1384625"/>
            <a:ext cx="7667625" cy="4743450"/>
          </a:xfrm>
          <a:prstGeom prst="rect">
            <a:avLst/>
          </a:prstGeom>
          <a:noFill/>
          <a:ln>
            <a:noFill/>
          </a:ln>
        </p:spPr>
      </p:pic>
      <p:sp>
        <p:nvSpPr>
          <p:cNvPr id="242" name="Shape 242"/>
          <p:cNvSpPr txBox="1"/>
          <p:nvPr/>
        </p:nvSpPr>
        <p:spPr>
          <a:xfrm>
            <a:off x="5755050" y="3085975"/>
            <a:ext cx="2493300" cy="2481900"/>
          </a:xfrm>
          <a:prstGeom prst="rect">
            <a:avLst/>
          </a:prstGeom>
          <a:noFill/>
          <a:ln>
            <a:noFill/>
          </a:ln>
        </p:spPr>
        <p:txBody>
          <a:bodyPr anchorCtr="0" anchor="t" bIns="91425" lIns="91425" rIns="91425" tIns="91425">
            <a:noAutofit/>
          </a:bodyPr>
          <a:lstStyle/>
          <a:p>
            <a:pPr lvl="0" rtl="0" algn="ctr">
              <a:spcBef>
                <a:spcPts val="0"/>
              </a:spcBef>
              <a:buNone/>
            </a:pPr>
            <a:r>
              <a:rPr b="1" lang="en" sz="1800">
                <a:solidFill>
                  <a:srgbClr val="FF0000"/>
                </a:solidFill>
              </a:rPr>
              <a:t>There is a weak inverse relation between the # of freeze-thaw events and migration rates!</a:t>
            </a:r>
          </a:p>
          <a:p>
            <a:pPr lvl="0" rtl="0" algn="ctr">
              <a:spcBef>
                <a:spcPts val="0"/>
              </a:spcBef>
              <a:buNone/>
            </a:pPr>
            <a:r>
              <a:rPr b="1" lang="en" sz="1800">
                <a:solidFill>
                  <a:srgbClr val="FF0000"/>
                </a:solidFill>
              </a:rPr>
              <a:t>This could be from the averaging interval effect...</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48" name="Shape 48"/>
        <p:cNvGrpSpPr/>
        <p:nvPr/>
      </p:nvGrpSpPr>
      <p:grpSpPr>
        <a:xfrm>
          <a:off x="0" y="0"/>
          <a:ext cx="0" cy="0"/>
          <a:chOff x="0" y="0"/>
          <a:chExt cx="0" cy="0"/>
        </a:xfrm>
      </p:grpSpPr>
      <p:sp>
        <p:nvSpPr>
          <p:cNvPr id="49" name="Shape 49"/>
          <p:cNvSpPr txBox="1"/>
          <p:nvPr>
            <p:ph type="ctrTitle"/>
          </p:nvPr>
        </p:nvSpPr>
        <p:spPr>
          <a:xfrm>
            <a:off x="744650" y="42475"/>
            <a:ext cx="7808100" cy="788400"/>
          </a:xfrm>
          <a:prstGeom prst="rect">
            <a:avLst/>
          </a:prstGeom>
        </p:spPr>
        <p:txBody>
          <a:bodyPr anchorCtr="0" anchor="b" bIns="91425" lIns="91425" rIns="91425" tIns="91425">
            <a:noAutofit/>
          </a:bodyPr>
          <a:lstStyle/>
          <a:p>
            <a:pPr lvl="0" rtl="0">
              <a:spcBef>
                <a:spcPts val="0"/>
              </a:spcBef>
              <a:buNone/>
            </a:pPr>
            <a:r>
              <a:rPr lang="en">
                <a:solidFill>
                  <a:srgbClr val="000000"/>
                </a:solidFill>
              </a:rPr>
              <a:t>Talking Points...</a:t>
            </a:r>
          </a:p>
        </p:txBody>
      </p:sp>
      <p:sp>
        <p:nvSpPr>
          <p:cNvPr id="50" name="Shape 50"/>
          <p:cNvSpPr txBox="1"/>
          <p:nvPr/>
        </p:nvSpPr>
        <p:spPr>
          <a:xfrm>
            <a:off x="25800" y="932500"/>
            <a:ext cx="8990400" cy="5925600"/>
          </a:xfrm>
          <a:prstGeom prst="rect">
            <a:avLst/>
          </a:prstGeom>
          <a:noFill/>
          <a:ln>
            <a:noFill/>
          </a:ln>
        </p:spPr>
        <p:txBody>
          <a:bodyPr anchorCtr="0" anchor="t" bIns="91425" lIns="91425" rIns="91425" tIns="91425">
            <a:noAutofit/>
          </a:bodyPr>
          <a:lstStyle/>
          <a:p>
            <a:pPr indent="-381000" lvl="0" marL="457200" rtl="0">
              <a:spcBef>
                <a:spcPts val="0"/>
              </a:spcBef>
              <a:buClr>
                <a:srgbClr val="FFFFFF"/>
              </a:buClr>
              <a:buSzPct val="100000"/>
              <a:buChar char="●"/>
            </a:pPr>
            <a:r>
              <a:rPr lang="en" sz="2400">
                <a:solidFill>
                  <a:srgbClr val="FFFFFF"/>
                </a:solidFill>
              </a:rPr>
              <a:t>Testing geologic “rules of thumb”</a:t>
            </a:r>
          </a:p>
          <a:p>
            <a:pPr indent="-381000" lvl="0" marL="457200" rtl="0">
              <a:spcBef>
                <a:spcPts val="0"/>
              </a:spcBef>
              <a:buClr>
                <a:srgbClr val="FFFFFF"/>
              </a:buClr>
              <a:buSzPct val="100000"/>
              <a:buChar char="●"/>
            </a:pPr>
            <a:r>
              <a:rPr lang="en" sz="2400">
                <a:solidFill>
                  <a:srgbClr val="FFFFFF"/>
                </a:solidFill>
              </a:rPr>
              <a:t>Erosion Processes and Hypotheses </a:t>
            </a:r>
          </a:p>
          <a:p>
            <a:pPr indent="-381000" lvl="1" marL="914400" rtl="0">
              <a:spcBef>
                <a:spcPts val="0"/>
              </a:spcBef>
              <a:buClr>
                <a:srgbClr val="FFFFFF"/>
              </a:buClr>
              <a:buSzPct val="100000"/>
              <a:buChar char="○"/>
            </a:pPr>
            <a:r>
              <a:rPr lang="en" sz="2400">
                <a:solidFill>
                  <a:srgbClr val="FFFFFF"/>
                </a:solidFill>
              </a:rPr>
              <a:t>Larger flows erode more (bank shear stress)</a:t>
            </a:r>
          </a:p>
          <a:p>
            <a:pPr indent="-381000" lvl="1" marL="914400" rtl="0">
              <a:spcBef>
                <a:spcPts val="0"/>
              </a:spcBef>
              <a:buClr>
                <a:srgbClr val="FFFFFF"/>
              </a:buClr>
              <a:buSzPct val="100000"/>
              <a:buChar char="○"/>
            </a:pPr>
            <a:r>
              <a:rPr lang="en" sz="2400">
                <a:solidFill>
                  <a:srgbClr val="FFFFFF"/>
                </a:solidFill>
              </a:rPr>
              <a:t>Medium size flows erode more (undermine cutbanks→ bank collapse)</a:t>
            </a:r>
          </a:p>
          <a:p>
            <a:pPr indent="-381000" lvl="1" marL="914400" rtl="0">
              <a:spcBef>
                <a:spcPts val="0"/>
              </a:spcBef>
              <a:buClr>
                <a:srgbClr val="FFFFFF"/>
              </a:buClr>
              <a:buSzPct val="100000"/>
              <a:buChar char="○"/>
            </a:pPr>
            <a:r>
              <a:rPr lang="en" sz="2400">
                <a:solidFill>
                  <a:srgbClr val="FFFFFF"/>
                </a:solidFill>
              </a:rPr>
              <a:t>Freeze-thaw days erode more</a:t>
            </a:r>
          </a:p>
          <a:p>
            <a:pPr indent="-381000" lvl="0" marL="457200" rtl="0">
              <a:spcBef>
                <a:spcPts val="0"/>
              </a:spcBef>
              <a:buClr>
                <a:srgbClr val="FFFFFF"/>
              </a:buClr>
              <a:buSzPct val="100000"/>
              <a:buChar char="●"/>
            </a:pPr>
            <a:r>
              <a:rPr lang="en" sz="2400">
                <a:solidFill>
                  <a:srgbClr val="FFFFFF"/>
                </a:solidFill>
              </a:rPr>
              <a:t>Comparing one bend to the next is problematic…</a:t>
            </a:r>
          </a:p>
          <a:p>
            <a:pPr indent="-381000" lvl="2" marL="1371600" rtl="0">
              <a:spcBef>
                <a:spcPts val="0"/>
              </a:spcBef>
              <a:buClr>
                <a:srgbClr val="FFFFFF"/>
              </a:buClr>
              <a:buSzPct val="100000"/>
              <a:buChar char="■"/>
            </a:pPr>
            <a:r>
              <a:rPr lang="en" sz="2400">
                <a:solidFill>
                  <a:srgbClr val="FFFFFF"/>
                </a:solidFill>
              </a:rPr>
              <a:t>Geometric variation</a:t>
            </a:r>
          </a:p>
          <a:p>
            <a:pPr indent="-381000" lvl="2" marL="1371600" rtl="0">
              <a:spcBef>
                <a:spcPts val="0"/>
              </a:spcBef>
              <a:buClr>
                <a:srgbClr val="FFFFFF"/>
              </a:buClr>
              <a:buSzPct val="100000"/>
              <a:buChar char="■"/>
            </a:pPr>
            <a:r>
              <a:rPr lang="en" sz="2400">
                <a:solidFill>
                  <a:srgbClr val="FFFFFF"/>
                </a:solidFill>
              </a:rPr>
              <a:t>Bank materials vary</a:t>
            </a:r>
          </a:p>
          <a:p>
            <a:pPr indent="-381000" lvl="0" marL="457200" rtl="0">
              <a:spcBef>
                <a:spcPts val="0"/>
              </a:spcBef>
              <a:buClr>
                <a:srgbClr val="FFFFFF"/>
              </a:buClr>
              <a:buSzPct val="100000"/>
              <a:buChar char="●"/>
            </a:pPr>
            <a:r>
              <a:rPr lang="en" sz="2400">
                <a:solidFill>
                  <a:srgbClr val="FFFFFF"/>
                </a:solidFill>
              </a:rPr>
              <a:t>Stream records</a:t>
            </a:r>
          </a:p>
          <a:p>
            <a:pPr indent="-381000" lvl="1" marL="914400" rtl="0">
              <a:spcBef>
                <a:spcPts val="0"/>
              </a:spcBef>
              <a:buClr>
                <a:srgbClr val="FFFFFF"/>
              </a:buClr>
              <a:buSzPct val="100000"/>
              <a:buChar char="○"/>
            </a:pPr>
            <a:r>
              <a:rPr lang="en" sz="2400">
                <a:solidFill>
                  <a:srgbClr val="FFFFFF"/>
                </a:solidFill>
              </a:rPr>
              <a:t>Flow percentiles, flow proxies</a:t>
            </a:r>
          </a:p>
          <a:p>
            <a:pPr indent="-381000" lvl="0" marL="457200" rtl="0">
              <a:spcBef>
                <a:spcPts val="0"/>
              </a:spcBef>
              <a:buClr>
                <a:srgbClr val="FFFFFF"/>
              </a:buClr>
              <a:buSzPct val="100000"/>
              <a:buChar char="●"/>
            </a:pPr>
            <a:r>
              <a:rPr lang="en" sz="2400">
                <a:solidFill>
                  <a:srgbClr val="FFFFFF"/>
                </a:solidFill>
              </a:rPr>
              <a:t>Daily climate records</a:t>
            </a:r>
          </a:p>
          <a:p>
            <a:pPr indent="-381000" lvl="1" marL="914400" rtl="0">
              <a:spcBef>
                <a:spcPts val="0"/>
              </a:spcBef>
              <a:buClr>
                <a:srgbClr val="FFFFFF"/>
              </a:buClr>
              <a:buSzPct val="100000"/>
              <a:buChar char="○"/>
            </a:pPr>
            <a:r>
              <a:rPr lang="en" sz="2400">
                <a:solidFill>
                  <a:srgbClr val="FFFFFF"/>
                </a:solidFill>
              </a:rPr>
              <a:t>Freeze-thaw erosion events are complex! </a:t>
            </a:r>
          </a:p>
          <a:p>
            <a:pPr indent="-381000" lvl="1" marL="914400" rtl="0">
              <a:spcBef>
                <a:spcPts val="0"/>
              </a:spcBef>
              <a:buClr>
                <a:srgbClr val="FFFFFF"/>
              </a:buClr>
              <a:buSzPct val="100000"/>
              <a:buChar char="○"/>
            </a:pPr>
            <a:r>
              <a:rPr lang="en" sz="2400">
                <a:solidFill>
                  <a:srgbClr val="FFFFFF"/>
                </a:solidFill>
              </a:rPr>
              <a:t>And effective</a:t>
            </a:r>
          </a:p>
          <a:p>
            <a:pPr indent="-381000" lvl="1" marL="914400" rtl="0">
              <a:spcBef>
                <a:spcPts val="0"/>
              </a:spcBef>
              <a:buClr>
                <a:srgbClr val="FFFFFF"/>
              </a:buClr>
              <a:buSzPct val="100000"/>
              <a:buChar char="○"/>
            </a:pPr>
            <a:r>
              <a:rPr lang="en" sz="2400">
                <a:solidFill>
                  <a:srgbClr val="FFFFFF"/>
                </a:solidFill>
              </a:rPr>
              <a:t>And time-varying</a:t>
            </a:r>
          </a:p>
          <a:p>
            <a:pPr indent="-381000" lvl="0" marL="457200" rtl="0">
              <a:spcBef>
                <a:spcPts val="0"/>
              </a:spcBef>
              <a:buClr>
                <a:srgbClr val="FFFFFF"/>
              </a:buClr>
              <a:buSzPct val="100000"/>
              <a:buChar char="●"/>
            </a:pPr>
            <a:r>
              <a:rPr lang="en" sz="2400">
                <a:solidFill>
                  <a:srgbClr val="FFFFFF"/>
                </a:solidFill>
              </a:rPr>
              <a:t>Bank monitoring: Structure from motion</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46" name="Shape 246"/>
        <p:cNvGrpSpPr/>
        <p:nvPr/>
      </p:nvGrpSpPr>
      <p:grpSpPr>
        <a:xfrm>
          <a:off x="0" y="0"/>
          <a:ext cx="0" cy="0"/>
          <a:chOff x="0" y="0"/>
          <a:chExt cx="0" cy="0"/>
        </a:xfrm>
      </p:grpSpPr>
      <p:sp>
        <p:nvSpPr>
          <p:cNvPr id="247" name="Shape 247"/>
          <p:cNvSpPr txBox="1"/>
          <p:nvPr/>
        </p:nvSpPr>
        <p:spPr>
          <a:xfrm>
            <a:off x="172100" y="45800"/>
            <a:ext cx="8889000" cy="4242300"/>
          </a:xfrm>
          <a:prstGeom prst="rect">
            <a:avLst/>
          </a:prstGeom>
          <a:solidFill>
            <a:srgbClr val="EFEFEF"/>
          </a:solidFill>
          <a:ln>
            <a:noFill/>
          </a:ln>
        </p:spPr>
        <p:txBody>
          <a:bodyPr anchorCtr="0" anchor="t" bIns="91425" lIns="91425" rIns="91425" tIns="91425">
            <a:noAutofit/>
          </a:bodyPr>
          <a:lstStyle/>
          <a:p>
            <a:pPr lvl="0" rtl="0">
              <a:spcBef>
                <a:spcPts val="0"/>
              </a:spcBef>
              <a:buNone/>
            </a:pPr>
            <a:r>
              <a:rPr lang="en" sz="3000">
                <a:solidFill>
                  <a:srgbClr val="B45F06"/>
                </a:solidFill>
                <a:latin typeface="Droid Sans"/>
                <a:ea typeface="Droid Sans"/>
                <a:cs typeface="Droid Sans"/>
                <a:sym typeface="Droid Sans"/>
              </a:rPr>
              <a:t>Conclusions</a:t>
            </a:r>
          </a:p>
          <a:p>
            <a:pPr indent="-381000" lvl="0" marL="4572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More floods = more migration doesn’t hold</a:t>
            </a:r>
          </a:p>
          <a:p>
            <a:pPr indent="-381000" lvl="0" marL="4572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More freeze-thaw = more migration doesn’t hold</a:t>
            </a:r>
          </a:p>
          <a:p>
            <a:pPr indent="-381000" lvl="0" marL="4572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Migration rate of cutbanks appears to be:</a:t>
            </a:r>
          </a:p>
          <a:p>
            <a:pPr indent="-381000" lvl="1" marL="9144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insensitive to mid-size and larger flows</a:t>
            </a:r>
          </a:p>
          <a:p>
            <a:pPr indent="-381000" lvl="1" marL="9144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Inversely related to freeze-thaw events</a:t>
            </a:r>
          </a:p>
          <a:p>
            <a:pPr indent="-381000" lvl="0" marL="4572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Rate interval may be too long to elucidate process control (shorter interval = higher rates?)</a:t>
            </a:r>
          </a:p>
          <a:p>
            <a:pPr indent="-381000" lvl="0" marL="4572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We need higher resolution measurements to get around this logjam! UAVs are an affordable monitoring tool</a:t>
            </a:r>
          </a:p>
          <a:p>
            <a:pPr indent="-381000" lvl="0" marL="457200" rtl="0">
              <a:spcBef>
                <a:spcPts val="0"/>
              </a:spcBef>
              <a:buClr>
                <a:srgbClr val="B45F06"/>
              </a:buClr>
              <a:buSzPct val="100000"/>
              <a:buFont typeface="Droid Sans"/>
              <a:buChar char="●"/>
            </a:pPr>
            <a:r>
              <a:rPr lang="en" sz="2400">
                <a:solidFill>
                  <a:srgbClr val="B45F06"/>
                </a:solidFill>
                <a:latin typeface="Droid Sans"/>
                <a:ea typeface="Droid Sans"/>
                <a:cs typeface="Droid Sans"/>
                <a:sym typeface="Droid Sans"/>
              </a:rPr>
              <a:t>More info on Flow field? Bank stiffness? Soil water?</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Shape 252"/>
          <p:cNvSpPr txBox="1"/>
          <p:nvPr/>
        </p:nvSpPr>
        <p:spPr>
          <a:xfrm>
            <a:off x="60575" y="203725"/>
            <a:ext cx="5764500" cy="1824300"/>
          </a:xfrm>
          <a:prstGeom prst="rect">
            <a:avLst/>
          </a:prstGeom>
          <a:noFill/>
          <a:ln>
            <a:noFill/>
          </a:ln>
        </p:spPr>
        <p:txBody>
          <a:bodyPr anchorCtr="0" anchor="ctr" bIns="91425" lIns="91425" rIns="91425" tIns="91425">
            <a:noAutofit/>
          </a:bodyPr>
          <a:lstStyle/>
          <a:p>
            <a:pPr lvl="0" rtl="0" algn="ctr">
              <a:spcBef>
                <a:spcPts val="0"/>
              </a:spcBef>
              <a:buNone/>
            </a:pPr>
            <a:r>
              <a:rPr b="1" lang="en" sz="6000">
                <a:solidFill>
                  <a:schemeClr val="dk1"/>
                </a:solidFill>
                <a:latin typeface="Times New Roman"/>
                <a:ea typeface="Times New Roman"/>
                <a:cs typeface="Times New Roman"/>
                <a:sym typeface="Times New Roman"/>
              </a:rPr>
              <a:t>I’ll take your questions!</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Shape 257"/>
          <p:cNvSpPr txBox="1"/>
          <p:nvPr/>
        </p:nvSpPr>
        <p:spPr>
          <a:xfrm>
            <a:off x="3885000" y="22800"/>
            <a:ext cx="4257900" cy="1159200"/>
          </a:xfrm>
          <a:prstGeom prst="rect">
            <a:avLst/>
          </a:prstGeom>
          <a:noFill/>
          <a:ln>
            <a:noFill/>
          </a:ln>
        </p:spPr>
        <p:txBody>
          <a:bodyPr anchorCtr="0" anchor="t" bIns="91425" lIns="91425" rIns="91425" tIns="91425">
            <a:noAutofit/>
          </a:bodyPr>
          <a:lstStyle/>
          <a:p>
            <a:pPr lvl="0" marR="0" rtl="0" algn="ctr">
              <a:lnSpc>
                <a:spcPct val="100000"/>
              </a:lnSpc>
              <a:spcBef>
                <a:spcPts val="0"/>
              </a:spcBef>
              <a:spcAft>
                <a:spcPts val="0"/>
              </a:spcAft>
              <a:buNone/>
            </a:pPr>
            <a:r>
              <a:rPr lang="en" sz="2400">
                <a:latin typeface="Droid Sans"/>
                <a:ea typeface="Droid Sans"/>
                <a:cs typeface="Droid Sans"/>
                <a:sym typeface="Droid Sans"/>
              </a:rPr>
              <a:t>Bankfull flows</a:t>
            </a:r>
          </a:p>
          <a:p>
            <a:pPr lvl="0" marR="0" rtl="0" algn="ctr">
              <a:lnSpc>
                <a:spcPct val="100000"/>
              </a:lnSpc>
              <a:spcBef>
                <a:spcPts val="0"/>
              </a:spcBef>
              <a:spcAft>
                <a:spcPts val="0"/>
              </a:spcAft>
              <a:buNone/>
            </a:pPr>
            <a:r>
              <a:rPr lang="en" sz="2400">
                <a:latin typeface="Droid Sans"/>
                <a:ea typeface="Droid Sans"/>
                <a:cs typeface="Droid Sans"/>
                <a:sym typeface="Droid Sans"/>
              </a:rPr>
              <a:t>2/25/2016</a:t>
            </a:r>
          </a:p>
          <a:p>
            <a:pPr lvl="0" marR="0" rtl="0" algn="ctr">
              <a:lnSpc>
                <a:spcPct val="100000"/>
              </a:lnSpc>
              <a:spcBef>
                <a:spcPts val="0"/>
              </a:spcBef>
              <a:spcAft>
                <a:spcPts val="0"/>
              </a:spcAft>
              <a:buNone/>
            </a:pPr>
            <a:r>
              <a:rPr lang="en" sz="2400">
                <a:latin typeface="Droid Sans"/>
                <a:ea typeface="Droid Sans"/>
                <a:cs typeface="Droid Sans"/>
                <a:sym typeface="Droid Sans"/>
              </a:rPr>
              <a:t>(~99th percentile daily flow)</a:t>
            </a:r>
          </a:p>
          <a:p>
            <a:pPr lvl="0" marR="0" rtl="0" algn="ctr">
              <a:lnSpc>
                <a:spcPct val="100000"/>
              </a:lnSpc>
              <a:spcBef>
                <a:spcPts val="0"/>
              </a:spcBef>
              <a:spcAft>
                <a:spcPts val="0"/>
              </a:spcAft>
              <a:buNone/>
            </a:pPr>
            <a:r>
              <a:t/>
            </a:r>
            <a:endParaRPr sz="2400">
              <a:latin typeface="Droid Sans"/>
              <a:ea typeface="Droid Sans"/>
              <a:cs typeface="Droid Sans"/>
              <a:sym typeface="Droid Sans"/>
            </a:endParaRPr>
          </a:p>
        </p:txBody>
      </p:sp>
      <p:sp>
        <p:nvSpPr>
          <p:cNvPr id="258" name="Shape 258"/>
          <p:cNvSpPr txBox="1"/>
          <p:nvPr/>
        </p:nvSpPr>
        <p:spPr>
          <a:xfrm>
            <a:off x="1150450" y="2176000"/>
            <a:ext cx="6242700" cy="4512600"/>
          </a:xfrm>
          <a:prstGeom prst="rect">
            <a:avLst/>
          </a:prstGeom>
          <a:noFill/>
          <a:ln>
            <a:noFill/>
          </a:ln>
        </p:spPr>
        <p:txBody>
          <a:bodyPr anchorCtr="0" anchor="ctr" bIns="91425" lIns="91425" rIns="91425" tIns="91425">
            <a:noAutofit/>
          </a:bodyPr>
          <a:lstStyle/>
          <a:p>
            <a:pPr lvl="0" rtl="0">
              <a:spcBef>
                <a:spcPts val="0"/>
              </a:spcBef>
              <a:buNone/>
            </a:pPr>
            <a:r>
              <a:rPr b="1" lang="en" sz="1200">
                <a:solidFill>
                  <a:srgbClr val="FFFFFF"/>
                </a:solidFill>
                <a:latin typeface="Times New Roman"/>
                <a:ea typeface="Times New Roman"/>
                <a:cs typeface="Times New Roman"/>
                <a:sym typeface="Times New Roman"/>
              </a:rPr>
              <a:t>Abstract</a:t>
            </a:r>
          </a:p>
          <a:p>
            <a:pPr indent="228600" lvl="0" rtl="0">
              <a:spcBef>
                <a:spcPts val="0"/>
              </a:spcBef>
              <a:buNone/>
            </a:pPr>
            <a:r>
              <a:rPr lang="en" sz="1200">
                <a:solidFill>
                  <a:srgbClr val="FFFFFF"/>
                </a:solidFill>
                <a:latin typeface="Times New Roman"/>
                <a:ea typeface="Times New Roman"/>
                <a:cs typeface="Times New Roman"/>
                <a:sym typeface="Times New Roman"/>
              </a:rPr>
              <a:t>Several natural processes erode stream cutbanks including bank collapse, fluid bank shear stress during high flows, burrowing and bioturbation, and freeze-thaw events. Which of these contribute most to meander migration rate? If fluid bank shear dominates, one might expect a direct correlation with the number of days of flows exceeding a given size and migration rate. If bank collapse dominates, perhaps smaller flows are more effective at creating undercut banks, which could increase migration rate at lower flows. We develop a test for these hypotheses by determining bank migration rate at a site along Butternut Creek, a tributary to the Susquehanna River in upstate New York, which has a well-developed Holocene floodplain nestled into glacial deposits. The cutbank is ~2 m high, extends for ~100 m, and exhibits signs of recent erosion. Several floods in the last decade have overtopped the banks here. Aerial imagery from New York State GIS warehouse shows the cutbank has migrated several meters since 1994. We extracted USGS stream gage records for nearby rivers, and determined the number of days for flows exceeding the 50, 90, and 95 percentile daily flow for the time period between aerial images. The migration rate appears to be inversely related to the number of exceedance days, suggesting that higher flows stymie migration. We hypothesize that higher bank shear stress may remove a more uniform thickness from the bank, causing a reduction in bank collapse frequency, whereas lower flows may tend to undercut more effectively. We captured overlapping photographs of the stream banks on the ground, from a canoe, and from an unmanned aerial vehicle (UAV). PhotoScan, a structure-from-motion software by Agisoft, was used to construct three dimensional topographic models of the cutbank that compare favorably with aerial based Lidar surveys. We intend to monitor the bank more closely from the river’s view with these new tools to identify the dominant erosion process.</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62" name="Shape 262"/>
        <p:cNvGrpSpPr/>
        <p:nvPr/>
      </p:nvGrpSpPr>
      <p:grpSpPr>
        <a:xfrm>
          <a:off x="0" y="0"/>
          <a:ext cx="0" cy="0"/>
          <a:chOff x="0" y="0"/>
          <a:chExt cx="0" cy="0"/>
        </a:xfrm>
      </p:grpSpPr>
      <p:sp>
        <p:nvSpPr>
          <p:cNvPr id="263" name="Shape 263"/>
          <p:cNvSpPr txBox="1"/>
          <p:nvPr/>
        </p:nvSpPr>
        <p:spPr>
          <a:xfrm>
            <a:off x="251425" y="163875"/>
            <a:ext cx="8701800" cy="6149399"/>
          </a:xfrm>
          <a:prstGeom prst="rect">
            <a:avLst/>
          </a:prstGeom>
          <a:noFill/>
          <a:ln>
            <a:noFill/>
          </a:ln>
        </p:spPr>
        <p:txBody>
          <a:bodyPr anchorCtr="0" anchor="t" bIns="91425" lIns="91425" rIns="91425" tIns="91425">
            <a:noAutofit/>
          </a:bodyPr>
          <a:lstStyle/>
          <a:p>
            <a:pPr lvl="0" rtl="0">
              <a:spcBef>
                <a:spcPts val="0"/>
              </a:spcBef>
              <a:buNone/>
            </a:pPr>
            <a:r>
              <a:rPr lang="en" sz="3000">
                <a:solidFill>
                  <a:srgbClr val="FFFFFF"/>
                </a:solidFill>
                <a:latin typeface="Droid Sans"/>
                <a:ea typeface="Droid Sans"/>
                <a:cs typeface="Droid Sans"/>
                <a:sym typeface="Droid Sans"/>
              </a:rPr>
              <a:t>Links to data and software for this project</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River flow data: </a:t>
            </a:r>
            <a:r>
              <a:rPr lang="en" sz="2400" u="sng">
                <a:solidFill>
                  <a:srgbClr val="FFFFFF"/>
                </a:solidFill>
                <a:latin typeface="Droid Sans"/>
                <a:ea typeface="Droid Sans"/>
                <a:cs typeface="Droid Sans"/>
                <a:sym typeface="Droid Sans"/>
                <a:hlinkClick r:id="rId4"/>
              </a:rPr>
              <a:t>http://waterdata.usgs.gov/ny/nwis/uv?site_no=01502500</a:t>
            </a:r>
            <a:r>
              <a:rPr lang="en" sz="2400">
                <a:solidFill>
                  <a:srgbClr val="FFFFFF"/>
                </a:solidFill>
                <a:latin typeface="Droid Sans"/>
                <a:ea typeface="Droid Sans"/>
                <a:cs typeface="Droid Sans"/>
                <a:sym typeface="Droid Sans"/>
              </a:rPr>
              <a:t> </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Daily climate data, NOAA National Center for Environmental Information (site is GHCND:USC00305113):  </a:t>
            </a:r>
            <a:r>
              <a:rPr lang="en" sz="2400" u="sng">
                <a:solidFill>
                  <a:srgbClr val="FFFFFF"/>
                </a:solidFill>
                <a:latin typeface="Droid Sans"/>
                <a:ea typeface="Droid Sans"/>
                <a:cs typeface="Droid Sans"/>
                <a:sym typeface="Droid Sans"/>
                <a:hlinkClick r:id="rId5"/>
              </a:rPr>
              <a:t>http://www.ncdc.noaa.gov/cdo-web/search?datasetid=GHCND</a:t>
            </a:r>
            <a:r>
              <a:rPr lang="en" sz="2400">
                <a:solidFill>
                  <a:srgbClr val="FFFFFF"/>
                </a:solidFill>
                <a:latin typeface="Droid Sans"/>
                <a:ea typeface="Droid Sans"/>
                <a:cs typeface="Droid Sans"/>
                <a:sym typeface="Droid Sans"/>
              </a:rPr>
              <a:t> </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Aerial imagery and lidar: </a:t>
            </a:r>
            <a:r>
              <a:rPr lang="en" sz="2400" u="sng">
                <a:solidFill>
                  <a:srgbClr val="FFFFFF"/>
                </a:solidFill>
                <a:latin typeface="Droid Sans"/>
                <a:ea typeface="Droid Sans"/>
                <a:cs typeface="Droid Sans"/>
                <a:sym typeface="Droid Sans"/>
                <a:hlinkClick r:id="rId6"/>
              </a:rPr>
              <a:t>http://www.orthos.dhses.ny.gov/</a:t>
            </a:r>
            <a:r>
              <a:rPr lang="en" sz="2400">
                <a:solidFill>
                  <a:srgbClr val="FFFFFF"/>
                </a:solidFill>
                <a:latin typeface="Droid Sans"/>
                <a:ea typeface="Droid Sans"/>
                <a:cs typeface="Droid Sans"/>
                <a:sym typeface="Droid Sans"/>
              </a:rPr>
              <a:t> </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Agisoft PhotoScan: </a:t>
            </a:r>
            <a:r>
              <a:rPr lang="en" sz="2400" u="sng">
                <a:solidFill>
                  <a:srgbClr val="FFFFFF"/>
                </a:solidFill>
                <a:latin typeface="Droid Sans"/>
                <a:ea typeface="Droid Sans"/>
                <a:cs typeface="Droid Sans"/>
                <a:sym typeface="Droid Sans"/>
                <a:hlinkClick r:id="rId7"/>
              </a:rPr>
              <a:t>http://www.agisoft.com/</a:t>
            </a:r>
            <a:r>
              <a:rPr lang="en" sz="2400">
                <a:solidFill>
                  <a:srgbClr val="FFFFFF"/>
                </a:solidFill>
                <a:latin typeface="Droid Sans"/>
                <a:ea typeface="Droid Sans"/>
                <a:cs typeface="Droid Sans"/>
                <a:sym typeface="Droid Sans"/>
              </a:rPr>
              <a:t> </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Visual Structure from Motion (open source): </a:t>
            </a:r>
            <a:r>
              <a:rPr lang="en" sz="2400" u="sng">
                <a:solidFill>
                  <a:srgbClr val="FFFFFF"/>
                </a:solidFill>
                <a:latin typeface="Droid Sans"/>
                <a:ea typeface="Droid Sans"/>
                <a:cs typeface="Droid Sans"/>
                <a:sym typeface="Droid Sans"/>
                <a:hlinkClick r:id="rId8"/>
              </a:rPr>
              <a:t>http://ccwu.me/vsfm/</a:t>
            </a:r>
            <a:r>
              <a:rPr lang="en" sz="2400">
                <a:solidFill>
                  <a:srgbClr val="FFFFFF"/>
                </a:solidFill>
                <a:latin typeface="Droid Sans"/>
                <a:ea typeface="Droid Sans"/>
                <a:cs typeface="Droid Sans"/>
                <a:sym typeface="Droid Sans"/>
              </a:rPr>
              <a:t>  </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RTK set up for UAVs: </a:t>
            </a:r>
            <a:r>
              <a:rPr lang="en" sz="2400" u="sng">
                <a:solidFill>
                  <a:srgbClr val="FFFFFF"/>
                </a:solidFill>
                <a:latin typeface="Droid Sans"/>
                <a:ea typeface="Droid Sans"/>
                <a:cs typeface="Droid Sans"/>
                <a:sym typeface="Droid Sans"/>
                <a:hlinkClick r:id="rId9"/>
              </a:rPr>
              <a:t>http://store.swiftnav.com/s.nl/it.A/id.4216/.f</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Iris 3DR UAV: </a:t>
            </a:r>
            <a:r>
              <a:rPr lang="en" sz="2400" u="sng">
                <a:solidFill>
                  <a:srgbClr val="FFFFFF"/>
                </a:solidFill>
                <a:latin typeface="Droid Sans"/>
                <a:ea typeface="Droid Sans"/>
                <a:cs typeface="Droid Sans"/>
                <a:sym typeface="Droid Sans"/>
                <a:hlinkClick r:id="rId10"/>
              </a:rPr>
              <a:t>https://3drobotics.com/kb/iris/</a:t>
            </a:r>
            <a:r>
              <a:rPr lang="en" sz="2400">
                <a:solidFill>
                  <a:srgbClr val="FFFFFF"/>
                </a:solidFill>
                <a:latin typeface="Droid Sans"/>
                <a:ea typeface="Droid Sans"/>
                <a:cs typeface="Droid Sans"/>
                <a:sym typeface="Droid Sans"/>
              </a:rPr>
              <a:t> </a:t>
            </a:r>
          </a:p>
          <a:p>
            <a:pPr indent="-381000" lvl="0" marL="457200" rtl="0">
              <a:spcBef>
                <a:spcPts val="0"/>
              </a:spcBef>
              <a:buClr>
                <a:srgbClr val="FFFFFF"/>
              </a:buClr>
              <a:buSzPct val="100000"/>
              <a:buFont typeface="Droid Sans"/>
              <a:buChar char="●"/>
            </a:pPr>
            <a:r>
              <a:rPr lang="en" sz="2400">
                <a:solidFill>
                  <a:srgbClr val="FFFFFF"/>
                </a:solidFill>
                <a:latin typeface="Droid Sans"/>
                <a:ea typeface="Droid Sans"/>
                <a:cs typeface="Droid Sans"/>
                <a:sym typeface="Droid Sans"/>
              </a:rPr>
              <a:t>UAV Control Software (open source): </a:t>
            </a:r>
            <a:r>
              <a:rPr lang="en" sz="2400" u="sng">
                <a:solidFill>
                  <a:srgbClr val="FFFFFF"/>
                </a:solidFill>
                <a:latin typeface="Droid Sans"/>
                <a:ea typeface="Droid Sans"/>
                <a:cs typeface="Droid Sans"/>
                <a:sym typeface="Droid Sans"/>
                <a:hlinkClick r:id="rId11"/>
              </a:rPr>
              <a:t>http://copter.ardupilot.com/</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267" name="Shape 267"/>
        <p:cNvGrpSpPr/>
        <p:nvPr/>
      </p:nvGrpSpPr>
      <p:grpSpPr>
        <a:xfrm>
          <a:off x="0" y="0"/>
          <a:ext cx="0" cy="0"/>
          <a:chOff x="0" y="0"/>
          <a:chExt cx="0" cy="0"/>
        </a:xfrm>
      </p:grpSpPr>
      <p:sp>
        <p:nvSpPr>
          <p:cNvPr id="268" name="Shape 268"/>
          <p:cNvSpPr txBox="1"/>
          <p:nvPr/>
        </p:nvSpPr>
        <p:spPr>
          <a:xfrm>
            <a:off x="569625" y="116875"/>
            <a:ext cx="8155200" cy="33348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indent="-381000" lvl="0" marL="457200" rtl="0">
              <a:spcBef>
                <a:spcPts val="0"/>
              </a:spcBef>
              <a:buClr>
                <a:srgbClr val="FF0000"/>
              </a:buClr>
              <a:buSzPct val="100000"/>
              <a:buFont typeface="Times New Roman"/>
              <a:buChar char="●"/>
            </a:pPr>
            <a:r>
              <a:rPr lang="en" sz="2400">
                <a:solidFill>
                  <a:srgbClr val="FF0000"/>
                </a:solidFill>
                <a:latin typeface="Times New Roman"/>
                <a:ea typeface="Times New Roman"/>
                <a:cs typeface="Times New Roman"/>
                <a:sym typeface="Times New Roman"/>
              </a:rPr>
              <a:t>Measuring cutbanks with SfM: Take overlapping photos</a:t>
            </a:r>
          </a:p>
          <a:p>
            <a:pPr indent="-381000" lvl="0" marL="457200" rtl="0">
              <a:spcBef>
                <a:spcPts val="0"/>
              </a:spcBef>
              <a:buClr>
                <a:srgbClr val="FF0000"/>
              </a:buClr>
              <a:buSzPct val="100000"/>
              <a:buFont typeface="Times New Roman"/>
              <a:buChar char="●"/>
            </a:pPr>
            <a:r>
              <a:rPr lang="en" sz="2400">
                <a:solidFill>
                  <a:srgbClr val="FF0000"/>
                </a:solidFill>
                <a:latin typeface="Times New Roman"/>
                <a:ea typeface="Times New Roman"/>
                <a:cs typeface="Times New Roman"/>
                <a:sym typeface="Times New Roman"/>
              </a:rPr>
              <a:t>The software (PhotoScan, by Agisoft):</a:t>
            </a:r>
          </a:p>
          <a:p>
            <a:pPr indent="-381000" lvl="1" marL="914400" rtl="0">
              <a:spcBef>
                <a:spcPts val="0"/>
              </a:spcBef>
              <a:buClr>
                <a:srgbClr val="FF0000"/>
              </a:buClr>
              <a:buSzPct val="100000"/>
              <a:buFont typeface="Times New Roman"/>
              <a:buChar char="○"/>
            </a:pPr>
            <a:r>
              <a:rPr lang="en" sz="2400">
                <a:solidFill>
                  <a:srgbClr val="FF0000"/>
                </a:solidFill>
                <a:latin typeface="Times New Roman"/>
                <a:ea typeface="Times New Roman"/>
                <a:cs typeface="Times New Roman"/>
                <a:sym typeface="Times New Roman"/>
              </a:rPr>
              <a:t>Aligns photos</a:t>
            </a:r>
          </a:p>
          <a:p>
            <a:pPr indent="-381000" lvl="1" marL="914400" rtl="0">
              <a:spcBef>
                <a:spcPts val="0"/>
              </a:spcBef>
              <a:buClr>
                <a:srgbClr val="FF0000"/>
              </a:buClr>
              <a:buSzPct val="100000"/>
              <a:buFont typeface="Times New Roman"/>
              <a:buChar char="○"/>
            </a:pPr>
            <a:r>
              <a:rPr lang="en" sz="2400">
                <a:solidFill>
                  <a:srgbClr val="FF0000"/>
                </a:solidFill>
                <a:latin typeface="Times New Roman"/>
                <a:ea typeface="Times New Roman"/>
                <a:cs typeface="Times New Roman"/>
                <a:sym typeface="Times New Roman"/>
              </a:rPr>
              <a:t>Finds common points in photos</a:t>
            </a:r>
          </a:p>
          <a:p>
            <a:pPr indent="-381000" lvl="1" marL="914400" rtl="0">
              <a:spcBef>
                <a:spcPts val="0"/>
              </a:spcBef>
              <a:buClr>
                <a:srgbClr val="FF0000"/>
              </a:buClr>
              <a:buSzPct val="100000"/>
              <a:buFont typeface="Times New Roman"/>
              <a:buChar char="○"/>
            </a:pPr>
            <a:r>
              <a:rPr lang="en" sz="2400">
                <a:solidFill>
                  <a:srgbClr val="FF0000"/>
                </a:solidFill>
                <a:latin typeface="Times New Roman"/>
                <a:ea typeface="Times New Roman"/>
                <a:cs typeface="Times New Roman"/>
                <a:sym typeface="Times New Roman"/>
              </a:rPr>
              <a:t>Calculates 3D coordinates of each point</a:t>
            </a:r>
          </a:p>
          <a:p>
            <a:pPr indent="-381000" lvl="1" marL="914400" rtl="0">
              <a:spcBef>
                <a:spcPts val="0"/>
              </a:spcBef>
              <a:buClr>
                <a:srgbClr val="FF0000"/>
              </a:buClr>
              <a:buSzPct val="100000"/>
              <a:buFont typeface="Times New Roman"/>
              <a:buChar char="○"/>
            </a:pPr>
            <a:r>
              <a:rPr lang="en" sz="2400">
                <a:solidFill>
                  <a:srgbClr val="FF0000"/>
                </a:solidFill>
                <a:latin typeface="Times New Roman"/>
                <a:ea typeface="Times New Roman"/>
                <a:cs typeface="Times New Roman"/>
                <a:sym typeface="Times New Roman"/>
              </a:rPr>
              <a:t>Colors the point</a:t>
            </a:r>
          </a:p>
          <a:p>
            <a:pPr indent="-381000" lvl="1" marL="914400" rtl="0">
              <a:spcBef>
                <a:spcPts val="0"/>
              </a:spcBef>
              <a:buClr>
                <a:srgbClr val="FF0000"/>
              </a:buClr>
              <a:buSzPct val="100000"/>
              <a:buFont typeface="Times New Roman"/>
              <a:buChar char="○"/>
            </a:pPr>
            <a:r>
              <a:rPr lang="en" sz="2400">
                <a:solidFill>
                  <a:srgbClr val="FF0000"/>
                </a:solidFill>
                <a:latin typeface="Times New Roman"/>
                <a:ea typeface="Times New Roman"/>
                <a:cs typeface="Times New Roman"/>
                <a:sym typeface="Times New Roman"/>
              </a:rPr>
              <a:t>Rectifies the coordinates, if ground control points are known</a:t>
            </a:r>
          </a:p>
        </p:txBody>
      </p:sp>
      <p:pic>
        <p:nvPicPr>
          <p:cNvPr id="269" name="Shape 269"/>
          <p:cNvPicPr preferRelativeResize="0"/>
          <p:nvPr/>
        </p:nvPicPr>
        <p:blipFill>
          <a:blip r:embed="rId3">
            <a:alphaModFix/>
          </a:blip>
          <a:stretch>
            <a:fillRect/>
          </a:stretch>
        </p:blipFill>
        <p:spPr>
          <a:xfrm>
            <a:off x="624150" y="3451662"/>
            <a:ext cx="3817875" cy="2863412"/>
          </a:xfrm>
          <a:prstGeom prst="rect">
            <a:avLst/>
          </a:prstGeom>
          <a:noFill/>
          <a:ln>
            <a:noFill/>
          </a:ln>
        </p:spPr>
      </p:pic>
      <p:pic>
        <p:nvPicPr>
          <p:cNvPr id="270" name="Shape 270"/>
          <p:cNvPicPr preferRelativeResize="0"/>
          <p:nvPr/>
        </p:nvPicPr>
        <p:blipFill>
          <a:blip r:embed="rId4">
            <a:alphaModFix/>
          </a:blip>
          <a:stretch>
            <a:fillRect/>
          </a:stretch>
        </p:blipFill>
        <p:spPr>
          <a:xfrm>
            <a:off x="4823025" y="3451650"/>
            <a:ext cx="3763625" cy="282667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54" name="Shape 54"/>
        <p:cNvGrpSpPr/>
        <p:nvPr/>
      </p:nvGrpSpPr>
      <p:grpSpPr>
        <a:xfrm>
          <a:off x="0" y="0"/>
          <a:ext cx="0" cy="0"/>
          <a:chOff x="0" y="0"/>
          <a:chExt cx="0" cy="0"/>
        </a:xfrm>
      </p:grpSpPr>
      <p:sp>
        <p:nvSpPr>
          <p:cNvPr id="55" name="Shape 55"/>
          <p:cNvSpPr txBox="1"/>
          <p:nvPr>
            <p:ph type="ctrTitle"/>
          </p:nvPr>
        </p:nvSpPr>
        <p:spPr>
          <a:xfrm>
            <a:off x="744650" y="42475"/>
            <a:ext cx="8116800" cy="1125900"/>
          </a:xfrm>
          <a:prstGeom prst="rect">
            <a:avLst/>
          </a:prstGeom>
        </p:spPr>
        <p:txBody>
          <a:bodyPr anchorCtr="0" anchor="b" bIns="91425" lIns="91425" rIns="91425" tIns="91425">
            <a:noAutofit/>
          </a:bodyPr>
          <a:lstStyle/>
          <a:p>
            <a:pPr lvl="0" rtl="0">
              <a:spcBef>
                <a:spcPts val="0"/>
              </a:spcBef>
              <a:buNone/>
            </a:pPr>
            <a:r>
              <a:rPr lang="en"/>
              <a:t>First up: a revision</a:t>
            </a:r>
          </a:p>
        </p:txBody>
      </p:sp>
      <p:pic>
        <p:nvPicPr>
          <p:cNvPr id="56" name="Shape 56"/>
          <p:cNvPicPr preferRelativeResize="0"/>
          <p:nvPr/>
        </p:nvPicPr>
        <p:blipFill>
          <a:blip r:embed="rId3">
            <a:alphaModFix/>
          </a:blip>
          <a:stretch>
            <a:fillRect/>
          </a:stretch>
        </p:blipFill>
        <p:spPr>
          <a:xfrm>
            <a:off x="990600" y="1168375"/>
            <a:ext cx="7583449" cy="5595350"/>
          </a:xfrm>
          <a:prstGeom prst="rect">
            <a:avLst/>
          </a:prstGeom>
          <a:noFill/>
          <a:ln>
            <a:noFill/>
          </a:ln>
        </p:spPr>
      </p:pic>
      <p:sp>
        <p:nvSpPr>
          <p:cNvPr id="57" name="Shape 57"/>
          <p:cNvSpPr txBox="1"/>
          <p:nvPr/>
        </p:nvSpPr>
        <p:spPr>
          <a:xfrm>
            <a:off x="6543725" y="3174725"/>
            <a:ext cx="1964100" cy="3387000"/>
          </a:xfrm>
          <a:prstGeom prst="rect">
            <a:avLst/>
          </a:prstGeom>
          <a:noFill/>
          <a:ln cap="flat" cmpd="sng" w="9525">
            <a:solidFill>
              <a:srgbClr val="000000"/>
            </a:solidFill>
            <a:prstDash val="solid"/>
            <a:round/>
            <a:headEnd len="med" w="med" type="none"/>
            <a:tailEnd len="med" w="med" type="none"/>
          </a:ln>
        </p:spPr>
        <p:txBody>
          <a:bodyPr anchorCtr="0" anchor="t" bIns="91425" lIns="91425" rIns="91425" tIns="91425">
            <a:noAutofit/>
          </a:bodyPr>
          <a:lstStyle/>
          <a:p>
            <a:pPr lvl="0" rtl="0">
              <a:spcBef>
                <a:spcPts val="0"/>
              </a:spcBef>
              <a:buNone/>
            </a:pPr>
            <a:r>
              <a:rPr b="1" lang="en" sz="1800">
                <a:solidFill>
                  <a:srgbClr val="FF0000"/>
                </a:solidFill>
              </a:rPr>
              <a:t>So what’s going on here??!!</a:t>
            </a:r>
          </a:p>
          <a:p>
            <a:pPr lvl="0" rtl="0">
              <a:spcBef>
                <a:spcPts val="0"/>
              </a:spcBef>
              <a:buNone/>
            </a:pPr>
            <a:r>
              <a:t/>
            </a:r>
            <a:endParaRPr/>
          </a:p>
          <a:p>
            <a:pPr lvl="0" rtl="0">
              <a:spcBef>
                <a:spcPts val="0"/>
              </a:spcBef>
              <a:buNone/>
            </a:pPr>
            <a:r>
              <a:rPr lang="en"/>
              <a:t>More high flow days appear to stymie migration.</a:t>
            </a:r>
          </a:p>
          <a:p>
            <a:pPr lvl="0" rtl="0">
              <a:spcBef>
                <a:spcPts val="0"/>
              </a:spcBef>
              <a:buNone/>
            </a:pPr>
            <a:r>
              <a:t/>
            </a:r>
            <a:endParaRPr/>
          </a:p>
          <a:p>
            <a:pPr lvl="0" rtl="0">
              <a:spcBef>
                <a:spcPts val="0"/>
              </a:spcBef>
              <a:buNone/>
            </a:pPr>
            <a:r>
              <a:rPr lang="en"/>
              <a:t>Do they suppress undercutting and bank collapse?</a:t>
            </a:r>
          </a:p>
          <a:p>
            <a:pPr lvl="0" rtl="0">
              <a:spcBef>
                <a:spcPts val="0"/>
              </a:spcBef>
              <a:buNone/>
            </a:pPr>
            <a:r>
              <a:t/>
            </a:r>
            <a:endParaRPr/>
          </a:p>
          <a:p>
            <a:pPr lvl="0" rtl="0">
              <a:spcBef>
                <a:spcPts val="0"/>
              </a:spcBef>
              <a:buNone/>
            </a:pPr>
            <a:r>
              <a:rPr lang="en"/>
              <a:t>We could use more close range observations of processes...</a:t>
            </a:r>
          </a:p>
        </p:txBody>
      </p:sp>
      <p:sp>
        <p:nvSpPr>
          <p:cNvPr id="58" name="Shape 58"/>
          <p:cNvSpPr txBox="1"/>
          <p:nvPr/>
        </p:nvSpPr>
        <p:spPr>
          <a:xfrm rot="993126">
            <a:off x="2764393" y="2671567"/>
            <a:ext cx="2148219" cy="401971"/>
          </a:xfrm>
          <a:prstGeom prst="rect">
            <a:avLst/>
          </a:prstGeom>
          <a:noFill/>
          <a:ln>
            <a:noFill/>
          </a:ln>
        </p:spPr>
        <p:txBody>
          <a:bodyPr anchorCtr="0" anchor="t" bIns="91425" lIns="91425" rIns="91425" tIns="91425">
            <a:noAutofit/>
          </a:bodyPr>
          <a:lstStyle/>
          <a:p>
            <a:pPr lvl="0">
              <a:spcBef>
                <a:spcPts val="0"/>
              </a:spcBef>
              <a:buNone/>
            </a:pPr>
            <a:r>
              <a:rPr b="1" lang="en">
                <a:solidFill>
                  <a:srgbClr val="FF0000"/>
                </a:solidFill>
              </a:rPr>
              <a:t>I can’t replicate this!!!!!</a:t>
            </a:r>
          </a:p>
        </p:txBody>
      </p:sp>
      <p:sp>
        <p:nvSpPr>
          <p:cNvPr id="59" name="Shape 59"/>
          <p:cNvSpPr txBox="1"/>
          <p:nvPr/>
        </p:nvSpPr>
        <p:spPr>
          <a:xfrm>
            <a:off x="196200" y="972075"/>
            <a:ext cx="5484600" cy="561900"/>
          </a:xfrm>
          <a:prstGeom prst="rect">
            <a:avLst/>
          </a:prstGeom>
          <a:noFill/>
          <a:ln>
            <a:noFill/>
          </a:ln>
        </p:spPr>
        <p:txBody>
          <a:bodyPr anchorCtr="0" anchor="t" bIns="91425" lIns="91425" rIns="91425" tIns="91425">
            <a:noAutofit/>
          </a:bodyPr>
          <a:lstStyle/>
          <a:p>
            <a:pPr lvl="0" rtl="0">
              <a:spcBef>
                <a:spcPts val="0"/>
              </a:spcBef>
              <a:buNone/>
            </a:pPr>
            <a:r>
              <a:rPr i="1" lang="en" sz="1800">
                <a:latin typeface="Times New Roman"/>
                <a:ea typeface="Times New Roman"/>
                <a:cs typeface="Times New Roman"/>
                <a:sym typeface="Times New Roman"/>
              </a:rPr>
              <a:t>Slide presented at GSA 2015, Baltimore</a:t>
            </a:r>
          </a:p>
          <a:p>
            <a:pPr lvl="0">
              <a:spcBef>
                <a:spcPts val="0"/>
              </a:spcBef>
              <a:buNone/>
            </a:pPr>
            <a:r>
              <a:rPr i="1" lang="en" sz="1800">
                <a:latin typeface="Times New Roman"/>
                <a:ea typeface="Times New Roman"/>
                <a:cs typeface="Times New Roman"/>
                <a:sym typeface="Times New Roman"/>
              </a:rPr>
              <a:t>And the basis for abstract submitted to NE GSA 2016</a:t>
            </a:r>
          </a:p>
        </p:txBody>
      </p:sp>
      <p:sp>
        <p:nvSpPr>
          <p:cNvPr id="60" name="Shape 60"/>
          <p:cNvSpPr txBox="1"/>
          <p:nvPr/>
        </p:nvSpPr>
        <p:spPr>
          <a:xfrm>
            <a:off x="169450" y="5716475"/>
            <a:ext cx="1658700" cy="845400"/>
          </a:xfrm>
          <a:prstGeom prst="rect">
            <a:avLst/>
          </a:prstGeom>
          <a:noFill/>
          <a:ln>
            <a:noFill/>
          </a:ln>
        </p:spPr>
        <p:txBody>
          <a:bodyPr anchorCtr="0" anchor="t" bIns="91425" lIns="91425" rIns="91425" tIns="91425">
            <a:noAutofit/>
          </a:bodyPr>
          <a:lstStyle/>
          <a:p>
            <a:pPr lvl="0">
              <a:spcBef>
                <a:spcPts val="0"/>
              </a:spcBef>
              <a:buNone/>
            </a:pPr>
            <a:r>
              <a:rPr b="1" lang="en">
                <a:solidFill>
                  <a:srgbClr val="0000FF"/>
                </a:solidFill>
              </a:rPr>
              <a:t>More on this later...</a:t>
            </a:r>
          </a:p>
        </p:txBody>
      </p:sp>
      <p:sp>
        <p:nvSpPr>
          <p:cNvPr id="61" name="Shape 61"/>
          <p:cNvSpPr/>
          <p:nvPr/>
        </p:nvSpPr>
        <p:spPr>
          <a:xfrm rot="851650">
            <a:off x="2270564" y="2668914"/>
            <a:ext cx="4355471" cy="836169"/>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2" name="Shape 62"/>
          <p:cNvSpPr/>
          <p:nvPr/>
        </p:nvSpPr>
        <p:spPr>
          <a:xfrm>
            <a:off x="6103750" y="3906325"/>
            <a:ext cx="2667900" cy="954300"/>
          </a:xfrm>
          <a:prstGeom prst="ellipse">
            <a:avLst/>
          </a:prstGeom>
          <a:noFill/>
          <a:ln cap="flat" cmpd="sng" w="76200">
            <a:solidFill>
              <a:srgbClr val="07376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pic>
        <p:nvPicPr>
          <p:cNvPr id="67" name="Shape 67"/>
          <p:cNvPicPr preferRelativeResize="0"/>
          <p:nvPr/>
        </p:nvPicPr>
        <p:blipFill>
          <a:blip r:embed="rId3">
            <a:alphaModFix/>
          </a:blip>
          <a:stretch>
            <a:fillRect/>
          </a:stretch>
        </p:blipFill>
        <p:spPr>
          <a:xfrm>
            <a:off x="504860" y="87675"/>
            <a:ext cx="8639141" cy="6694124"/>
          </a:xfrm>
          <a:prstGeom prst="rect">
            <a:avLst/>
          </a:prstGeom>
          <a:noFill/>
          <a:ln>
            <a:noFill/>
          </a:ln>
        </p:spPr>
      </p:pic>
      <p:pic>
        <p:nvPicPr>
          <p:cNvPr id="68" name="Shape 68"/>
          <p:cNvPicPr preferRelativeResize="0"/>
          <p:nvPr/>
        </p:nvPicPr>
        <p:blipFill>
          <a:blip r:embed="rId4">
            <a:alphaModFix/>
          </a:blip>
          <a:stretch>
            <a:fillRect/>
          </a:stretch>
        </p:blipFill>
        <p:spPr>
          <a:xfrm>
            <a:off x="63325" y="0"/>
            <a:ext cx="3618225" cy="3720775"/>
          </a:xfrm>
          <a:prstGeom prst="rect">
            <a:avLst/>
          </a:prstGeom>
          <a:noFill/>
          <a:ln>
            <a:noFill/>
          </a:ln>
        </p:spPr>
      </p:pic>
      <p:cxnSp>
        <p:nvCxnSpPr>
          <p:cNvPr id="69" name="Shape 69"/>
          <p:cNvCxnSpPr/>
          <p:nvPr/>
        </p:nvCxnSpPr>
        <p:spPr>
          <a:xfrm rot="10800000">
            <a:off x="920300" y="1959699"/>
            <a:ext cx="3109199" cy="1459200"/>
          </a:xfrm>
          <a:prstGeom prst="straightConnector1">
            <a:avLst/>
          </a:prstGeom>
          <a:noFill/>
          <a:ln cap="flat" cmpd="sng" w="28575">
            <a:solidFill>
              <a:srgbClr val="FF0000"/>
            </a:solidFill>
            <a:prstDash val="solid"/>
            <a:round/>
            <a:headEnd len="lg" w="lg" type="triangle"/>
            <a:tailEnd len="lg" w="lg" type="triangle"/>
          </a:ln>
        </p:spPr>
      </p:cxnSp>
      <p:sp>
        <p:nvSpPr>
          <p:cNvPr id="70" name="Shape 70"/>
          <p:cNvSpPr txBox="1"/>
          <p:nvPr>
            <p:ph type="ctrTitle"/>
          </p:nvPr>
        </p:nvSpPr>
        <p:spPr>
          <a:xfrm>
            <a:off x="5540525" y="4178850"/>
            <a:ext cx="3468300" cy="2231700"/>
          </a:xfrm>
          <a:prstGeom prst="rect">
            <a:avLst/>
          </a:prstGeom>
        </p:spPr>
        <p:txBody>
          <a:bodyPr anchorCtr="0" anchor="ctr" bIns="91425" lIns="91425" rIns="91425" tIns="91425">
            <a:noAutofit/>
          </a:bodyPr>
          <a:lstStyle/>
          <a:p>
            <a:pPr indent="228600" lvl="0" rtl="0">
              <a:spcBef>
                <a:spcPts val="0"/>
              </a:spcBef>
              <a:buNone/>
            </a:pPr>
            <a:r>
              <a:rPr b="0" lang="en" sz="3000">
                <a:latin typeface="Times New Roman"/>
                <a:ea typeface="Times New Roman"/>
                <a:cs typeface="Times New Roman"/>
                <a:sym typeface="Times New Roman"/>
              </a:rPr>
              <a:t>Field Sites: </a:t>
            </a:r>
          </a:p>
          <a:p>
            <a:pPr indent="228600" lvl="0" rtl="0">
              <a:spcBef>
                <a:spcPts val="0"/>
              </a:spcBef>
              <a:buNone/>
            </a:pPr>
            <a:r>
              <a:rPr b="0" lang="en" sz="3000">
                <a:latin typeface="Times New Roman"/>
                <a:ea typeface="Times New Roman"/>
                <a:cs typeface="Times New Roman"/>
                <a:sym typeface="Times New Roman"/>
              </a:rPr>
              <a:t>Butternut Creek, a tributary to Susquehanna River </a:t>
            </a:r>
          </a:p>
        </p:txBody>
      </p:sp>
      <p:sp>
        <p:nvSpPr>
          <p:cNvPr id="71" name="Shape 71"/>
          <p:cNvSpPr/>
          <p:nvPr/>
        </p:nvSpPr>
        <p:spPr>
          <a:xfrm>
            <a:off x="1596000" y="2029147"/>
            <a:ext cx="307200" cy="349200"/>
          </a:xfrm>
          <a:prstGeom prst="sun">
            <a:avLst>
              <a:gd fmla="val 25000" name="adj"/>
            </a:avLst>
          </a:prstGeom>
          <a:solidFill>
            <a:srgbClr val="FFFF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72" name="Shape 72"/>
          <p:cNvCxnSpPr>
            <a:stCxn id="71" idx="3"/>
          </p:cNvCxnSpPr>
          <p:nvPr/>
        </p:nvCxnSpPr>
        <p:spPr>
          <a:xfrm flipH="1" rot="10800000">
            <a:off x="1903200" y="1829647"/>
            <a:ext cx="2636100" cy="374100"/>
          </a:xfrm>
          <a:prstGeom prst="straightConnector1">
            <a:avLst/>
          </a:prstGeom>
          <a:noFill/>
          <a:ln cap="flat" cmpd="sng" w="28575">
            <a:solidFill>
              <a:srgbClr val="FFFF00"/>
            </a:solidFill>
            <a:prstDash val="solid"/>
            <a:round/>
            <a:headEnd len="lg" w="lg" type="triangle"/>
            <a:tailEnd len="lg" w="lg" type="none"/>
          </a:ln>
        </p:spPr>
      </p:cxnSp>
      <p:sp>
        <p:nvSpPr>
          <p:cNvPr id="73" name="Shape 73"/>
          <p:cNvSpPr txBox="1"/>
          <p:nvPr/>
        </p:nvSpPr>
        <p:spPr>
          <a:xfrm>
            <a:off x="4503875" y="1563100"/>
            <a:ext cx="1229100" cy="549000"/>
          </a:xfrm>
          <a:prstGeom prst="rect">
            <a:avLst/>
          </a:prstGeom>
          <a:noFill/>
          <a:ln>
            <a:noFill/>
          </a:ln>
        </p:spPr>
        <p:txBody>
          <a:bodyPr anchorCtr="0" anchor="t" bIns="91425" lIns="91425" rIns="91425" tIns="91425">
            <a:noAutofit/>
          </a:bodyPr>
          <a:lstStyle/>
          <a:p>
            <a:pPr lvl="0">
              <a:spcBef>
                <a:spcPts val="0"/>
              </a:spcBef>
              <a:buNone/>
            </a:pPr>
            <a:r>
              <a:rPr lang="en"/>
              <a:t>Climate data location</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77" name="Shape 77"/>
        <p:cNvGrpSpPr/>
        <p:nvPr/>
      </p:nvGrpSpPr>
      <p:grpSpPr>
        <a:xfrm>
          <a:off x="0" y="0"/>
          <a:ext cx="0" cy="0"/>
          <a:chOff x="0" y="0"/>
          <a:chExt cx="0" cy="0"/>
        </a:xfrm>
      </p:grpSpPr>
      <p:sp>
        <p:nvSpPr>
          <p:cNvPr id="78" name="Shape 78"/>
          <p:cNvSpPr txBox="1"/>
          <p:nvPr>
            <p:ph type="ctrTitle"/>
          </p:nvPr>
        </p:nvSpPr>
        <p:spPr>
          <a:xfrm>
            <a:off x="363650" y="423475"/>
            <a:ext cx="8116800" cy="1922999"/>
          </a:xfrm>
          <a:prstGeom prst="rect">
            <a:avLst/>
          </a:prstGeom>
        </p:spPr>
        <p:txBody>
          <a:bodyPr anchorCtr="0" anchor="ctr" bIns="91425" lIns="91425" rIns="91425" tIns="91425">
            <a:noAutofit/>
          </a:bodyPr>
          <a:lstStyle/>
          <a:p>
            <a:pPr lvl="0" rtl="0">
              <a:spcBef>
                <a:spcPts val="0"/>
              </a:spcBef>
              <a:buNone/>
            </a:pPr>
            <a:r>
              <a:rPr lang="en">
                <a:solidFill>
                  <a:srgbClr val="FFFFFF"/>
                </a:solidFill>
              </a:rPr>
              <a:t>Which processes are most responsible for bank migration?</a:t>
            </a:r>
          </a:p>
        </p:txBody>
      </p:sp>
      <p:sp>
        <p:nvSpPr>
          <p:cNvPr id="79" name="Shape 79"/>
          <p:cNvSpPr txBox="1"/>
          <p:nvPr/>
        </p:nvSpPr>
        <p:spPr>
          <a:xfrm>
            <a:off x="743250" y="3513725"/>
            <a:ext cx="8267100" cy="2759400"/>
          </a:xfrm>
          <a:prstGeom prst="rect">
            <a:avLst/>
          </a:prstGeom>
          <a:noFill/>
          <a:ln>
            <a:noFill/>
          </a:ln>
        </p:spPr>
        <p:txBody>
          <a:bodyPr anchorCtr="0" anchor="t" bIns="91425" lIns="91425" rIns="91425" tIns="91425">
            <a:noAutofit/>
          </a:bodyPr>
          <a:lstStyle/>
          <a:p>
            <a:pPr indent="-419100" lvl="0" marL="457200" marR="0" rtl="0" algn="l">
              <a:lnSpc>
                <a:spcPct val="100000"/>
              </a:lnSpc>
              <a:spcBef>
                <a:spcPts val="0"/>
              </a:spcBef>
              <a:spcAft>
                <a:spcPts val="0"/>
              </a:spcAft>
              <a:buClr>
                <a:schemeClr val="accent6"/>
              </a:buClr>
              <a:buSzPct val="100000"/>
              <a:buFont typeface="Arial"/>
              <a:buChar char="●"/>
            </a:pPr>
            <a:r>
              <a:rPr b="1" lang="en" sz="3000">
                <a:solidFill>
                  <a:schemeClr val="accent6"/>
                </a:solidFill>
              </a:rPr>
              <a:t>Frost action?</a:t>
            </a:r>
          </a:p>
          <a:p>
            <a:pPr indent="-419100" lvl="0" marL="457200" marR="0" rtl="0" algn="l">
              <a:lnSpc>
                <a:spcPct val="100000"/>
              </a:lnSpc>
              <a:spcBef>
                <a:spcPts val="0"/>
              </a:spcBef>
              <a:spcAft>
                <a:spcPts val="0"/>
              </a:spcAft>
              <a:buClr>
                <a:schemeClr val="accent6"/>
              </a:buClr>
              <a:buSzPct val="100000"/>
              <a:buChar char="●"/>
            </a:pPr>
            <a:r>
              <a:rPr b="1" lang="en" sz="3000">
                <a:solidFill>
                  <a:schemeClr val="accent6"/>
                </a:solidFill>
              </a:rPr>
              <a:t>Bank scour via fluid shear stress?</a:t>
            </a:r>
          </a:p>
          <a:p>
            <a:pPr indent="-419100" lvl="0" marL="457200" marR="0" rtl="0" algn="l">
              <a:lnSpc>
                <a:spcPct val="100000"/>
              </a:lnSpc>
              <a:spcBef>
                <a:spcPts val="0"/>
              </a:spcBef>
              <a:spcAft>
                <a:spcPts val="0"/>
              </a:spcAft>
              <a:buClr>
                <a:schemeClr val="accent6"/>
              </a:buClr>
              <a:buSzPct val="100000"/>
              <a:buChar char="●"/>
            </a:pPr>
            <a:r>
              <a:rPr b="1" lang="en" sz="3000">
                <a:solidFill>
                  <a:schemeClr val="accent6"/>
                </a:solidFill>
              </a:rPr>
              <a:t>Bank collapse via undercutting?</a:t>
            </a:r>
          </a:p>
          <a:p>
            <a:pPr indent="-419100" lvl="0" marL="457200" marR="0" rtl="0" algn="l">
              <a:lnSpc>
                <a:spcPct val="100000"/>
              </a:lnSpc>
              <a:spcBef>
                <a:spcPts val="0"/>
              </a:spcBef>
              <a:spcAft>
                <a:spcPts val="0"/>
              </a:spcAft>
              <a:buClr>
                <a:schemeClr val="accent6"/>
              </a:buClr>
              <a:buSzPct val="100000"/>
              <a:buChar char="●"/>
            </a:pPr>
            <a:r>
              <a:rPr b="1" lang="en" sz="3000">
                <a:solidFill>
                  <a:schemeClr val="accent6"/>
                </a:solidFill>
              </a:rPr>
              <a:t>Local mass movements (particle and debris flow, etc)</a:t>
            </a:r>
          </a:p>
          <a:p>
            <a:pPr lvl="0" marR="0" rtl="0" algn="l">
              <a:lnSpc>
                <a:spcPct val="100000"/>
              </a:lnSpc>
              <a:spcBef>
                <a:spcPts val="0"/>
              </a:spcBef>
              <a:spcAft>
                <a:spcPts val="0"/>
              </a:spcAft>
              <a:buNone/>
            </a:pPr>
            <a:r>
              <a:rPr b="1" lang="en" sz="2400">
                <a:solidFill>
                  <a:schemeClr val="accent6"/>
                </a:solidFill>
              </a:rPr>
              <a:t>Note: All of these are threshold dependent</a:t>
            </a:r>
          </a:p>
          <a:p>
            <a:pPr lvl="0" marR="0" rtl="0" algn="ctr">
              <a:lnSpc>
                <a:spcPct val="100000"/>
              </a:lnSpc>
              <a:spcBef>
                <a:spcPts val="0"/>
              </a:spcBef>
              <a:spcAft>
                <a:spcPts val="0"/>
              </a:spcAft>
              <a:buNone/>
            </a:pPr>
            <a:r>
              <a:t/>
            </a:r>
            <a:endParaRPr b="1" sz="3000">
              <a:solidFill>
                <a:schemeClr val="accent6"/>
              </a:solidFill>
            </a:endParaRP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83" name="Shape 83"/>
        <p:cNvGrpSpPr/>
        <p:nvPr/>
      </p:nvGrpSpPr>
      <p:grpSpPr>
        <a:xfrm>
          <a:off x="0" y="0"/>
          <a:ext cx="0" cy="0"/>
          <a:chOff x="0" y="0"/>
          <a:chExt cx="0" cy="0"/>
        </a:xfrm>
      </p:grpSpPr>
      <p:sp>
        <p:nvSpPr>
          <p:cNvPr id="84" name="Shape 84"/>
          <p:cNvSpPr txBox="1"/>
          <p:nvPr/>
        </p:nvSpPr>
        <p:spPr>
          <a:xfrm>
            <a:off x="124850" y="-21725"/>
            <a:ext cx="8900400" cy="1242000"/>
          </a:xfrm>
          <a:prstGeom prst="rect">
            <a:avLst/>
          </a:prstGeom>
          <a:noFill/>
          <a:ln>
            <a:noFill/>
          </a:ln>
        </p:spPr>
        <p:txBody>
          <a:bodyPr anchorCtr="0" anchor="ctr" bIns="91425" lIns="91425" rIns="91425" tIns="91425">
            <a:noAutofit/>
          </a:bodyPr>
          <a:lstStyle/>
          <a:p>
            <a:pPr lvl="0" marR="0" rtl="0" algn="ctr">
              <a:lnSpc>
                <a:spcPct val="100000"/>
              </a:lnSpc>
              <a:spcBef>
                <a:spcPts val="0"/>
              </a:spcBef>
              <a:spcAft>
                <a:spcPts val="0"/>
              </a:spcAft>
              <a:buNone/>
            </a:pPr>
            <a:r>
              <a:rPr lang="en" sz="2400"/>
              <a:t>Hypothesis: Larger flows drive more migration</a:t>
            </a:r>
          </a:p>
          <a:p>
            <a:pPr lvl="0" marR="0" rtl="0" algn="ctr">
              <a:lnSpc>
                <a:spcPct val="100000"/>
              </a:lnSpc>
              <a:spcBef>
                <a:spcPts val="0"/>
              </a:spcBef>
              <a:spcAft>
                <a:spcPts val="0"/>
              </a:spcAft>
              <a:buNone/>
            </a:pPr>
            <a:r>
              <a:rPr lang="en" sz="2400"/>
              <a:t>9/8/2011 (TS Lee), clearly overbank</a:t>
            </a:r>
          </a:p>
          <a:p>
            <a:pPr lvl="0" marR="0" rtl="0" algn="ctr">
              <a:lnSpc>
                <a:spcPct val="100000"/>
              </a:lnSpc>
              <a:spcBef>
                <a:spcPts val="0"/>
              </a:spcBef>
              <a:spcAft>
                <a:spcPts val="0"/>
              </a:spcAft>
              <a:buNone/>
            </a:pPr>
            <a:r>
              <a:rPr lang="en" sz="2400"/>
              <a:t>&gt; 99.99 percentile flow (flood of record since 1929)</a:t>
            </a:r>
          </a:p>
        </p:txBody>
      </p:sp>
      <p:pic>
        <p:nvPicPr>
          <p:cNvPr id="85" name="Shape 85"/>
          <p:cNvPicPr preferRelativeResize="0"/>
          <p:nvPr/>
        </p:nvPicPr>
        <p:blipFill>
          <a:blip r:embed="rId3">
            <a:alphaModFix/>
          </a:blip>
          <a:stretch>
            <a:fillRect/>
          </a:stretch>
        </p:blipFill>
        <p:spPr>
          <a:xfrm>
            <a:off x="0" y="1228885"/>
            <a:ext cx="9144001" cy="4705029"/>
          </a:xfrm>
          <a:prstGeom prst="rect">
            <a:avLst/>
          </a:prstGeom>
          <a:noFill/>
          <a:ln>
            <a:noFill/>
          </a:ln>
        </p:spPr>
      </p:pic>
      <p:cxnSp>
        <p:nvCxnSpPr>
          <p:cNvPr id="86" name="Shape 86"/>
          <p:cNvCxnSpPr/>
          <p:nvPr/>
        </p:nvCxnSpPr>
        <p:spPr>
          <a:xfrm rot="10800000">
            <a:off x="914650" y="3502525"/>
            <a:ext cx="7223400" cy="1710900"/>
          </a:xfrm>
          <a:prstGeom prst="straightConnector1">
            <a:avLst/>
          </a:prstGeom>
          <a:noFill/>
          <a:ln cap="flat" cmpd="sng" w="38100">
            <a:solidFill>
              <a:srgbClr val="000000"/>
            </a:solidFill>
            <a:prstDash val="solid"/>
            <a:round/>
            <a:headEnd len="lg" w="lg" type="none"/>
            <a:tailEnd len="lg" w="lg" type="triangle"/>
          </a:ln>
        </p:spPr>
      </p:cxnSp>
      <p:sp>
        <p:nvSpPr>
          <p:cNvPr id="87" name="Shape 87"/>
          <p:cNvSpPr txBox="1"/>
          <p:nvPr/>
        </p:nvSpPr>
        <p:spPr>
          <a:xfrm>
            <a:off x="717500" y="5933925"/>
            <a:ext cx="7000800" cy="808200"/>
          </a:xfrm>
          <a:prstGeom prst="rect">
            <a:avLst/>
          </a:prstGeom>
          <a:noFill/>
          <a:ln>
            <a:noFill/>
          </a:ln>
        </p:spPr>
        <p:txBody>
          <a:bodyPr anchorCtr="0" anchor="t" bIns="91425" lIns="91425" rIns="91425" tIns="91425">
            <a:noAutofit/>
          </a:bodyPr>
          <a:lstStyle/>
          <a:p>
            <a:pPr lvl="0" rtl="0">
              <a:spcBef>
                <a:spcPts val="0"/>
              </a:spcBef>
              <a:buNone/>
            </a:pPr>
            <a:r>
              <a:rPr lang="en" sz="2400"/>
              <a:t>What processes are active at the cutbank? </a:t>
            </a:r>
          </a:p>
          <a:p>
            <a:pPr lvl="0">
              <a:spcBef>
                <a:spcPts val="0"/>
              </a:spcBef>
              <a:buNone/>
            </a:pPr>
            <a:r>
              <a:rPr lang="en" sz="2400"/>
              <a:t>Does it matter once the river goes over the bank?</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Shape 92"/>
          <p:cNvSpPr txBox="1"/>
          <p:nvPr/>
        </p:nvSpPr>
        <p:spPr>
          <a:xfrm>
            <a:off x="594400" y="1972650"/>
            <a:ext cx="3525900" cy="2281799"/>
          </a:xfrm>
          <a:prstGeom prst="rect">
            <a:avLst/>
          </a:prstGeom>
          <a:noFill/>
          <a:ln>
            <a:noFill/>
          </a:ln>
        </p:spPr>
        <p:txBody>
          <a:bodyPr anchorCtr="0" anchor="t" bIns="91425" lIns="91425" rIns="91425" tIns="91425">
            <a:noAutofit/>
          </a:bodyPr>
          <a:lstStyle/>
          <a:p>
            <a:pPr lvl="0" marR="0" rtl="0" algn="ctr">
              <a:lnSpc>
                <a:spcPct val="100000"/>
              </a:lnSpc>
              <a:spcBef>
                <a:spcPts val="0"/>
              </a:spcBef>
              <a:spcAft>
                <a:spcPts val="0"/>
              </a:spcAft>
              <a:buNone/>
            </a:pPr>
            <a:r>
              <a:rPr lang="en" sz="3000"/>
              <a:t>Smooth bank: eroded by fluid shear stress on the bank</a:t>
            </a:r>
          </a:p>
        </p:txBody>
      </p:sp>
      <p:sp>
        <p:nvSpPr>
          <p:cNvPr id="93" name="Shape 93"/>
          <p:cNvSpPr txBox="1"/>
          <p:nvPr>
            <p:ph type="ctrTitle"/>
          </p:nvPr>
        </p:nvSpPr>
        <p:spPr>
          <a:xfrm>
            <a:off x="3645050" y="5050000"/>
            <a:ext cx="5293200" cy="1377599"/>
          </a:xfrm>
          <a:prstGeom prst="rect">
            <a:avLst/>
          </a:prstGeom>
        </p:spPr>
        <p:txBody>
          <a:bodyPr anchorCtr="0" anchor="ctr" bIns="91425" lIns="91425" rIns="91425" tIns="91425">
            <a:noAutofit/>
          </a:bodyPr>
          <a:lstStyle/>
          <a:p>
            <a:pPr lvl="0" rtl="0">
              <a:spcBef>
                <a:spcPts val="0"/>
              </a:spcBef>
              <a:buNone/>
            </a:pPr>
            <a:r>
              <a:rPr b="0" lang="en" sz="2400">
                <a:solidFill>
                  <a:srgbClr val="000000"/>
                </a:solidFill>
              </a:rPr>
              <a:t>Undercut and collapse</a:t>
            </a:r>
          </a:p>
          <a:p>
            <a:pPr lvl="0" rtl="0">
              <a:spcBef>
                <a:spcPts val="0"/>
              </a:spcBef>
              <a:buClr>
                <a:schemeClr val="dk1"/>
              </a:buClr>
              <a:buSzPct val="45833"/>
              <a:buFont typeface="Arial"/>
              <a:buNone/>
            </a:pPr>
            <a:r>
              <a:rPr b="0" lang="en" sz="2400"/>
              <a:t>Photo taken: 9/18/2011 </a:t>
            </a:r>
          </a:p>
          <a:p>
            <a:pPr lvl="0" rtl="0">
              <a:spcBef>
                <a:spcPts val="0"/>
              </a:spcBef>
              <a:buClr>
                <a:schemeClr val="dk1"/>
              </a:buClr>
              <a:buSzPct val="45833"/>
              <a:buFont typeface="Arial"/>
              <a:buNone/>
            </a:pPr>
            <a:r>
              <a:rPr b="0" lang="en" sz="2400"/>
              <a:t>Current water level =72 percentile</a:t>
            </a:r>
          </a:p>
        </p:txBody>
      </p:sp>
      <p:sp>
        <p:nvSpPr>
          <p:cNvPr id="94" name="Shape 94"/>
          <p:cNvSpPr txBox="1"/>
          <p:nvPr/>
        </p:nvSpPr>
        <p:spPr>
          <a:xfrm>
            <a:off x="3074275" y="312150"/>
            <a:ext cx="5580900" cy="1578300"/>
          </a:xfrm>
          <a:prstGeom prst="rect">
            <a:avLst/>
          </a:prstGeom>
          <a:noFill/>
          <a:ln>
            <a:noFill/>
          </a:ln>
        </p:spPr>
        <p:txBody>
          <a:bodyPr anchorCtr="0" anchor="t" bIns="91425" lIns="91425" rIns="91425" tIns="91425">
            <a:noAutofit/>
          </a:bodyPr>
          <a:lstStyle/>
          <a:p>
            <a:pPr lvl="0" algn="ctr">
              <a:spcBef>
                <a:spcPts val="0"/>
              </a:spcBef>
              <a:buNone/>
            </a:pPr>
            <a:r>
              <a:rPr lang="en" sz="3000"/>
              <a:t>Next several slides reveal bank conditions and erosional processes, after a major flood</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98" name="Shape 98"/>
        <p:cNvGrpSpPr/>
        <p:nvPr/>
      </p:nvGrpSpPr>
      <p:grpSpPr>
        <a:xfrm>
          <a:off x="0" y="0"/>
          <a:ext cx="0" cy="0"/>
          <a:chOff x="0" y="0"/>
          <a:chExt cx="0" cy="0"/>
        </a:xfrm>
      </p:grpSpPr>
      <p:sp>
        <p:nvSpPr>
          <p:cNvPr id="99" name="Shape 99"/>
          <p:cNvSpPr txBox="1"/>
          <p:nvPr>
            <p:ph type="ctrTitle"/>
          </p:nvPr>
        </p:nvSpPr>
        <p:spPr>
          <a:xfrm>
            <a:off x="2602475" y="4288000"/>
            <a:ext cx="5433900" cy="1377600"/>
          </a:xfrm>
          <a:prstGeom prst="rect">
            <a:avLst/>
          </a:prstGeom>
        </p:spPr>
        <p:txBody>
          <a:bodyPr anchorCtr="0" anchor="ctr" bIns="91425" lIns="91425" rIns="91425" tIns="91425">
            <a:noAutofit/>
          </a:bodyPr>
          <a:lstStyle/>
          <a:p>
            <a:pPr lvl="0" rtl="0">
              <a:spcBef>
                <a:spcPts val="0"/>
              </a:spcBef>
              <a:buNone/>
            </a:pPr>
            <a:r>
              <a:rPr b="0" lang="en" sz="3000">
                <a:solidFill>
                  <a:srgbClr val="000000"/>
                </a:solidFill>
              </a:rPr>
              <a:t>Bank collapse</a:t>
            </a:r>
          </a:p>
          <a:p>
            <a:pPr lvl="0" rtl="0">
              <a:spcBef>
                <a:spcPts val="0"/>
              </a:spcBef>
              <a:buClr>
                <a:schemeClr val="dk1"/>
              </a:buClr>
              <a:buSzPct val="36666"/>
              <a:buFont typeface="Arial"/>
              <a:buNone/>
            </a:pPr>
            <a:r>
              <a:rPr b="0" lang="en" sz="3000"/>
              <a:t>9/18/2011; </a:t>
            </a:r>
          </a:p>
          <a:p>
            <a:pPr lvl="0" rtl="0">
              <a:spcBef>
                <a:spcPts val="0"/>
              </a:spcBef>
              <a:buClr>
                <a:schemeClr val="dk1"/>
              </a:buClr>
              <a:buSzPct val="36666"/>
              <a:buFont typeface="Arial"/>
              <a:buNone/>
            </a:pPr>
            <a:r>
              <a:rPr b="0" lang="en" sz="3000"/>
              <a:t>Current flow is 72 percentile</a:t>
            </a:r>
          </a:p>
          <a:p>
            <a:pPr lvl="0" rtl="0">
              <a:spcBef>
                <a:spcPts val="0"/>
              </a:spcBef>
              <a:buNone/>
            </a:pPr>
            <a:r>
              <a:t/>
            </a:r>
            <a:endParaRPr b="0" sz="3000">
              <a:solidFill>
                <a:srgbClr val="000000"/>
              </a:solidFill>
            </a:endParaRPr>
          </a:p>
        </p:txBody>
      </p:sp>
      <p:sp>
        <p:nvSpPr>
          <p:cNvPr id="100" name="Shape 100"/>
          <p:cNvSpPr txBox="1"/>
          <p:nvPr/>
        </p:nvSpPr>
        <p:spPr>
          <a:xfrm>
            <a:off x="1429700" y="803825"/>
            <a:ext cx="5580900" cy="679800"/>
          </a:xfrm>
          <a:prstGeom prst="rect">
            <a:avLst/>
          </a:prstGeom>
          <a:noFill/>
          <a:ln>
            <a:noFill/>
          </a:ln>
        </p:spPr>
        <p:txBody>
          <a:bodyPr anchorCtr="0" anchor="t" bIns="91425" lIns="91425" rIns="91425" tIns="91425">
            <a:noAutofit/>
          </a:bodyPr>
          <a:lstStyle/>
          <a:p>
            <a:pPr lvl="0" rtl="0">
              <a:spcBef>
                <a:spcPts val="0"/>
              </a:spcBef>
              <a:buNone/>
            </a:pPr>
            <a:r>
              <a:rPr lang="en" sz="3000"/>
              <a:t>After Tropical Storm Lee</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