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3.xml" ContentType="application/vnd.openxmlformats-officedocument.presentationml.comments+xml"/>
  <Override PartName="/ppt/notesSlides/notesSlide6.xml" ContentType="application/vnd.openxmlformats-officedocument.presentationml.notesSlide+xml"/>
  <Override PartName="/ppt/comments/comment4.xml" ContentType="application/vnd.openxmlformats-officedocument.presentationml.comments+xml"/>
  <Override PartName="/ppt/notesSlides/notesSlide7.xml" ContentType="application/vnd.openxmlformats-officedocument.presentationml.notesSlide+xml"/>
  <Override PartName="/ppt/comments/comment5.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6.xml" ContentType="application/vnd.openxmlformats-officedocument.presentationml.comments+xml"/>
  <Override PartName="/ppt/notesSlides/notesSlide14.xml" ContentType="application/vnd.openxmlformats-officedocument.presentationml.notesSlide+xml"/>
  <Override PartName="/ppt/comments/comment7.xml" ContentType="application/vnd.openxmlformats-officedocument.presentationml.comments+xml"/>
  <Override PartName="/ppt/notesSlides/notesSlide15.xml" ContentType="application/vnd.openxmlformats-officedocument.presentationml.notesSlide+xml"/>
  <Override PartName="/ppt/comments/comment8.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9.xml" ContentType="application/vnd.openxmlformats-officedocument.presentationml.comments+xml"/>
  <Override PartName="/ppt/notesSlides/notesSlide19.xml" ContentType="application/vnd.openxmlformats-officedocument.presentationml.notesSlide+xml"/>
  <Override PartName="/ppt/comments/comment10.xml" ContentType="application/vnd.openxmlformats-officedocument.presentationml.comments+xml"/>
  <Override PartName="/ppt/notesSlides/notesSlide20.xml" ContentType="application/vnd.openxmlformats-officedocument.presentationml.notesSlide+xml"/>
  <Override PartName="/ppt/comments/comment1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380" r:id="rId2"/>
    <p:sldId id="342" r:id="rId3"/>
    <p:sldId id="287" r:id="rId4"/>
    <p:sldId id="361" r:id="rId5"/>
    <p:sldId id="362" r:id="rId6"/>
    <p:sldId id="367" r:id="rId7"/>
    <p:sldId id="392" r:id="rId8"/>
    <p:sldId id="288" r:id="rId9"/>
    <p:sldId id="394" r:id="rId10"/>
    <p:sldId id="298" r:id="rId11"/>
    <p:sldId id="364" r:id="rId12"/>
    <p:sldId id="393" r:id="rId13"/>
    <p:sldId id="386" r:id="rId14"/>
    <p:sldId id="384" r:id="rId15"/>
    <p:sldId id="388" r:id="rId16"/>
    <p:sldId id="387" r:id="rId17"/>
    <p:sldId id="385" r:id="rId18"/>
    <p:sldId id="389" r:id="rId19"/>
    <p:sldId id="390" r:id="rId20"/>
    <p:sldId id="391" r:id="rId21"/>
    <p:sldId id="359"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oward Dooley" initials="HD [7]" lastIdx="1" clrIdx="6">
    <p:extLst/>
  </p:cmAuthor>
  <p:cmAuthor id="1" name="Howard Dooley" initials="HD" lastIdx="1" clrIdx="0">
    <p:extLst/>
  </p:cmAuthor>
  <p:cmAuthor id="8" name="Howard Dooley" initials="HD [8]" lastIdx="1" clrIdx="7">
    <p:extLst/>
  </p:cmAuthor>
  <p:cmAuthor id="2" name="Howard Dooley" initials="HD [2]" lastIdx="1" clrIdx="1">
    <p:extLst/>
  </p:cmAuthor>
  <p:cmAuthor id="3" name="Howard Dooley" initials="HD [3]" lastIdx="1" clrIdx="2">
    <p:extLst/>
  </p:cmAuthor>
  <p:cmAuthor id="4" name="Howard Dooley" initials="HD [4]" lastIdx="1" clrIdx="3">
    <p:extLst/>
  </p:cmAuthor>
  <p:cmAuthor id="5" name="Howard Dooley" initials="HD [5]" lastIdx="1" clrIdx="4">
    <p:extLst/>
  </p:cmAuthor>
  <p:cmAuthor id="6" name="Howard Dooley" initials="HD [6]"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56" autoAdjust="0"/>
    <p:restoredTop sz="70839" autoAdjust="0"/>
  </p:normalViewPr>
  <p:slideViewPr>
    <p:cSldViewPr snapToObjects="1">
      <p:cViewPr>
        <p:scale>
          <a:sx n="112" d="100"/>
          <a:sy n="112" d="100"/>
        </p:scale>
        <p:origin x="-135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2" d="100"/>
        <a:sy n="72" d="100"/>
      </p:scale>
      <p:origin x="0" y="0"/>
    </p:cViewPr>
  </p:sorterViewPr>
  <p:notesViewPr>
    <p:cSldViewPr snapToGrid="0" snapToObjects="1">
      <p:cViewPr varScale="1">
        <p:scale>
          <a:sx n="49" d="100"/>
          <a:sy n="49" d="100"/>
        </p:scale>
        <p:origin x="-291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commentAuthors" Target="commentAuthors.xml"/><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3-10T10:52:45.392" idx="1">
    <p:pos x="6264" y="2700"/>
    <p:text>What are the Resource Teams?</p:text>
    <p:extLst>
      <p:ext uri="{C676402C-5697-4E1C-873F-D02D1690AC5C}">
        <p15:threadingInfo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16-03-10T10:52:45.392" idx="1">
    <p:pos x="6264" y="2700"/>
    <p:text>What are the Resource Teams?</p:text>
    <p:extLst>
      <p:ext uri="{C676402C-5697-4E1C-873F-D02D1690AC5C}">
        <p15:threadingInfo xmlns:p15="http://schemas.microsoft.com/office/powerpoint/2012/main" timeZoneBias="30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8" dt="2016-03-10T15:54:02.907" idx="1">
    <p:pos x="10" y="10"/>
    <p:text>Where do the links point to?</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6-03-10T13:27:20.089" idx="1">
    <p:pos x="10" y="10"/>
    <p:text>Insert CSE &amp; STEM+C </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16-03-10T13:34:54.455" idx="1">
    <p:pos x="10" y="10"/>
    <p:text>Sarah's Article!</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5" dt="2016-03-10T15:51:18.914" idx="1">
    <p:pos x="10" y="10"/>
    <p:text>Needs re-format</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5" dt="2016-03-10T15:51:18.914" idx="1">
    <p:pos x="10" y="10"/>
    <p:text>Needs re-format</p:text>
    <p:extLst>
      <p:ext uri="{C676402C-5697-4E1C-873F-D02D1690AC5C}">
        <p15:threadingInfo xmlns:p15="http://schemas.microsoft.com/office/powerpoint/2012/main" timeZoneBias="30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7" dt="2016-03-10T15:53:19.189" idx="1">
    <p:pos x="10" y="10"/>
    <p:text>Format</p:text>
    <p:extLst>
      <p:ext uri="{C676402C-5697-4E1C-873F-D02D1690AC5C}">
        <p15:threadingInfo xmlns:p15="http://schemas.microsoft.com/office/powerpoint/2012/main" timeZoneBias="30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7" dt="2016-03-10T15:53:19.189" idx="1">
    <p:pos x="10" y="10"/>
    <p:text>Format</p:text>
    <p:extLst>
      <p:ext uri="{C676402C-5697-4E1C-873F-D02D1690AC5C}">
        <p15:threadingInfo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7" dt="2016-03-10T15:53:19.189" idx="1">
    <p:pos x="10" y="10"/>
    <p:text>Format</p:text>
    <p:extLst>
      <p:ext uri="{C676402C-5697-4E1C-873F-D02D1690AC5C}">
        <p15:threadingInfo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16-03-10T10:52:45.392" idx="1">
    <p:pos x="6264" y="2700"/>
    <p:text>What are the Resource Teams?</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BF8609-DF54-EA44-8142-84DE631605BD}" type="datetimeFigureOut">
              <a:rPr lang="en-US" smtClean="0"/>
              <a:t>4/19/16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C99924-9447-5C4B-BD21-AB851B8E365B}" type="slidenum">
              <a:rPr lang="en-US" smtClean="0"/>
              <a:t>‹#›</a:t>
            </a:fld>
            <a:endParaRPr lang="en-US"/>
          </a:p>
        </p:txBody>
      </p:sp>
    </p:spTree>
    <p:extLst>
      <p:ext uri="{BB962C8B-B14F-4D97-AF65-F5344CB8AC3E}">
        <p14:creationId xmlns:p14="http://schemas.microsoft.com/office/powerpoint/2010/main" val="15898905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prism.mspnet.org/index.cfm/14307"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93" name="Shape 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Font typeface="Arial"/>
              <a:buNone/>
            </a:pPr>
            <a:endParaRPr lang="en-US" sz="1000" b="0" i="0" u="none" strike="noStrike" cap="none" baseline="0" dirty="0"/>
          </a:p>
        </p:txBody>
      </p:sp>
      <p:sp>
        <p:nvSpPr>
          <p:cNvPr id="94" name="Shape 94"/>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t>1</a:t>
            </a:fld>
            <a:endParaRPr lang="en-US" sz="1200" b="0" i="0" u="none" strike="noStrike" cap="none" baseline="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17742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Shape 104"/>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spAutoFit/>
          </a:bodyPr>
          <a:lstStyle/>
          <a:p>
            <a:pPr eaLnBrk="1" hangingPunct="1">
              <a:spcBef>
                <a:spcPct val="0"/>
              </a:spcBef>
            </a:pPr>
            <a:endParaRPr lang="en-US" dirty="0">
              <a:latin typeface="Calibri" charset="0"/>
            </a:endParaRPr>
          </a:p>
          <a:p>
            <a:pPr marL="171450" marR="0" indent="-171450" algn="l" defTabSz="457200" rtl="0" eaLnBrk="1" fontAlgn="auto" latinLnBrk="0" hangingPunct="1">
              <a:lnSpc>
                <a:spcPct val="100000"/>
              </a:lnSpc>
              <a:spcBef>
                <a:spcPct val="0"/>
              </a:spcBef>
              <a:spcAft>
                <a:spcPts val="0"/>
              </a:spcAft>
              <a:buClrTx/>
              <a:buSzTx/>
              <a:buFont typeface="Arial"/>
              <a:buChar char="•"/>
              <a:tabLst/>
              <a:defRPr/>
            </a:pPr>
            <a:r>
              <a:rPr lang="en-US" sz="1200" dirty="0" smtClean="0">
                <a:latin typeface="Calibri" charset="0"/>
                <a:ea typeface="ＭＳ Ｐゴシック" charset="0"/>
                <a:cs typeface="ＭＳ Ｐゴシック" charset="0"/>
              </a:rPr>
              <a:t>The PD which the Resource Teams were responsible for designing and implementing.</a:t>
            </a:r>
          </a:p>
          <a:p>
            <a:pPr eaLnBrk="1" hangingPunct="1">
              <a:spcBef>
                <a:spcPct val="0"/>
              </a:spcBef>
            </a:pPr>
            <a:endParaRPr lang="en-US" b="1" dirty="0" smtClean="0">
              <a:latin typeface="Calibri" charset="0"/>
            </a:endParaRPr>
          </a:p>
        </p:txBody>
      </p:sp>
    </p:spTree>
    <p:extLst>
      <p:ext uri="{BB962C8B-B14F-4D97-AF65-F5344CB8AC3E}">
        <p14:creationId xmlns:p14="http://schemas.microsoft.com/office/powerpoint/2010/main" val="192542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latin typeface="Calibri" charset="0"/>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93F8E09-4190-1142-93D1-EA60C1CD2F6C}" type="slidenum">
              <a:rPr lang="en-US" sz="1200"/>
              <a:pPr eaLnBrk="1" hangingPunct="1"/>
              <a:t>11</a:t>
            </a:fld>
            <a:endParaRPr lang="en-US" sz="1200"/>
          </a:p>
        </p:txBody>
      </p:sp>
    </p:spTree>
    <p:extLst>
      <p:ext uri="{BB962C8B-B14F-4D97-AF65-F5344CB8AC3E}">
        <p14:creationId xmlns:p14="http://schemas.microsoft.com/office/powerpoint/2010/main" val="235874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latin typeface="Calibri" charset="0"/>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493F8E09-4190-1142-93D1-EA60C1CD2F6C}" type="slidenum">
              <a:rPr lang="en-US" sz="1200"/>
              <a:pPr eaLnBrk="1" hangingPunct="1"/>
              <a:t>12</a:t>
            </a:fld>
            <a:endParaRPr lang="en-US" sz="1200"/>
          </a:p>
        </p:txBody>
      </p:sp>
    </p:spTree>
    <p:extLst>
      <p:ext uri="{BB962C8B-B14F-4D97-AF65-F5344CB8AC3E}">
        <p14:creationId xmlns:p14="http://schemas.microsoft.com/office/powerpoint/2010/main" val="988306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the people</a:t>
            </a:r>
            <a:r>
              <a:rPr lang="en-US" baseline="0" dirty="0" smtClean="0"/>
              <a:t> on the State Council which pushed the adoption were RITES participants, and the effort was nurtured by the RITES partnership.</a:t>
            </a:r>
          </a:p>
          <a:p>
            <a:endParaRPr lang="en-US" baseline="0" dirty="0" smtClean="0"/>
          </a:p>
          <a:p>
            <a:r>
              <a:rPr lang="en-US" baseline="0" dirty="0" smtClean="0"/>
              <a:t>Data sharing includes student level data that is often not shared with temporary research grants. Results of data has been shared in other presentations.</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C99924-9447-5C4B-BD21-AB851B8E365B}" type="slidenum">
              <a:rPr lang="en-US" smtClean="0"/>
              <a:t>14</a:t>
            </a:fld>
            <a:endParaRPr lang="en-US"/>
          </a:p>
        </p:txBody>
      </p:sp>
    </p:spTree>
    <p:extLst>
      <p:ext uri="{BB962C8B-B14F-4D97-AF65-F5344CB8AC3E}">
        <p14:creationId xmlns:p14="http://schemas.microsoft.com/office/powerpoint/2010/main" val="852081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points are not necessarily found in these types of partnerships. They came out of many discussions, taking ideas and concerns from higher </a:t>
            </a:r>
            <a:r>
              <a:rPr lang="en-US" baseline="0" dirty="0" err="1" smtClean="0"/>
              <a:t>ed</a:t>
            </a:r>
            <a:r>
              <a:rPr lang="en-US" baseline="0" dirty="0" smtClean="0"/>
              <a:t> faculty and administrators; LEA teachers and administrators; local science education experts.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C99924-9447-5C4B-BD21-AB851B8E365B}" type="slidenum">
              <a:rPr lang="en-US" smtClean="0"/>
              <a:t>15</a:t>
            </a:fld>
            <a:endParaRPr lang="en-US"/>
          </a:p>
        </p:txBody>
      </p:sp>
    </p:spTree>
    <p:extLst>
      <p:ext uri="{BB962C8B-B14F-4D97-AF65-F5344CB8AC3E}">
        <p14:creationId xmlns:p14="http://schemas.microsoft.com/office/powerpoint/2010/main" val="1302924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of the people</a:t>
            </a:r>
            <a:r>
              <a:rPr lang="en-US" baseline="0" dirty="0" smtClean="0"/>
              <a:t> on the State Council for NGSS which pushed the adoption were RITES participants, and that effort was nurtured by the RITES partnership.</a:t>
            </a:r>
          </a:p>
          <a:p>
            <a:endParaRPr lang="en-US" baseline="0" dirty="0" smtClean="0"/>
          </a:p>
          <a:p>
            <a:r>
              <a:rPr lang="en-US" baseline="0" dirty="0" smtClean="0"/>
              <a:t>This was not coincidental. The RT’s designs took NGSS ideas into account; for example, </a:t>
            </a:r>
          </a:p>
          <a:p>
            <a:endParaRPr lang="en-US" baseline="0" dirty="0" smtClean="0"/>
          </a:p>
          <a:p>
            <a:r>
              <a:rPr lang="en-US" baseline="0" dirty="0" smtClean="0"/>
              <a:t>Two important consequences re NGSS: RI was receptive to NGSS in part because of what was happening in RITES. </a:t>
            </a:r>
          </a:p>
          <a:p>
            <a:r>
              <a:rPr lang="en-US" baseline="0" dirty="0" smtClean="0"/>
              <a:t>							RITES investigations and materials are more easily aligned to NGSS.</a:t>
            </a:r>
          </a:p>
          <a:p>
            <a:endParaRPr lang="en-US" baseline="0" dirty="0" smtClean="0"/>
          </a:p>
          <a:p>
            <a:r>
              <a:rPr lang="en-US" baseline="0" dirty="0" smtClean="0"/>
              <a:t>The RITES partnership and PD provide the ideal foundation to develop statewide gains in CT and CS.</a:t>
            </a:r>
          </a:p>
          <a:p>
            <a:r>
              <a:rPr lang="en-US" baseline="0" dirty="0" smtClean="0"/>
              <a:t>   RITES MSP is growing into RITES+C through STEM+C = new PIs, new districts, new teachers, new partners.</a:t>
            </a:r>
          </a:p>
          <a:p>
            <a:endParaRPr lang="en-US" dirty="0"/>
          </a:p>
        </p:txBody>
      </p:sp>
      <p:sp>
        <p:nvSpPr>
          <p:cNvPr id="4" name="Slide Number Placeholder 3"/>
          <p:cNvSpPr>
            <a:spLocks noGrp="1"/>
          </p:cNvSpPr>
          <p:nvPr>
            <p:ph type="sldNum" sz="quarter" idx="10"/>
          </p:nvPr>
        </p:nvSpPr>
        <p:spPr/>
        <p:txBody>
          <a:bodyPr/>
          <a:lstStyle/>
          <a:p>
            <a:fld id="{CAC99924-9447-5C4B-BD21-AB851B8E365B}" type="slidenum">
              <a:rPr lang="en-US" smtClean="0"/>
              <a:t>16</a:t>
            </a:fld>
            <a:endParaRPr lang="en-US"/>
          </a:p>
        </p:txBody>
      </p:sp>
    </p:spTree>
    <p:extLst>
      <p:ext uri="{BB962C8B-B14F-4D97-AF65-F5344CB8AC3E}">
        <p14:creationId xmlns:p14="http://schemas.microsoft.com/office/powerpoint/2010/main" val="939455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Systemic change – Led to quicker acceptance across state. Led to teacher leader development in districts.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AC99924-9447-5C4B-BD21-AB851B8E365B}" type="slidenum">
              <a:rPr lang="en-US" smtClean="0"/>
              <a:t>17</a:t>
            </a:fld>
            <a:endParaRPr lang="en-US"/>
          </a:p>
        </p:txBody>
      </p:sp>
    </p:spTree>
    <p:extLst>
      <p:ext uri="{BB962C8B-B14F-4D97-AF65-F5344CB8AC3E}">
        <p14:creationId xmlns:p14="http://schemas.microsoft.com/office/powerpoint/2010/main" val="164109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ULTIMATELY – The partnership is</a:t>
            </a:r>
            <a:r>
              <a:rPr lang="en-US" baseline="0" dirty="0" smtClean="0"/>
              <a:t> succeeding, because it is built on TRUST amongst the partners; because we listen to each other, at all levels; and because we see each other as equals in all we undertake. Never lose sight of these three!</a:t>
            </a:r>
          </a:p>
          <a:p>
            <a:endParaRPr lang="en-US" baseline="0" dirty="0" smtClean="0"/>
          </a:p>
          <a:p>
            <a:r>
              <a:rPr lang="en-US" baseline="0" dirty="0" smtClean="0"/>
              <a:t>And these 3 relate to the PRISM rubric categories - Communication, &amp;c</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AC99924-9447-5C4B-BD21-AB851B8E365B}" type="slidenum">
              <a:rPr lang="en-US" smtClean="0"/>
              <a:t>18</a:t>
            </a:fld>
            <a:endParaRPr lang="en-US"/>
          </a:p>
        </p:txBody>
      </p:sp>
    </p:spTree>
    <p:extLst>
      <p:ext uri="{BB962C8B-B14F-4D97-AF65-F5344CB8AC3E}">
        <p14:creationId xmlns:p14="http://schemas.microsoft.com/office/powerpoint/2010/main" val="448490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7126" y="4343400"/>
            <a:ext cx="5486400" cy="4114800"/>
          </a:xfrm>
        </p:spPr>
        <p:txBody>
          <a:bodyPr/>
          <a:lstStyle/>
          <a:p>
            <a:pPr lvl="0"/>
            <a:endParaRPr lang="en-US" dirty="0"/>
          </a:p>
          <a:p>
            <a:pPr lvl="0">
              <a:buSzPct val="25000"/>
            </a:pPr>
            <a:r>
              <a:rPr lang="en-US" dirty="0"/>
              <a:t>“We will describe our current efforts to determine how best to include lead teachers, higher education faculty and participating classroom teachers in discussions about the meaning of the NGSS standards and how best to foster students' computational thinking through the design of our next generation of investigations.” – Abstract</a:t>
            </a:r>
          </a:p>
          <a:p>
            <a:pPr lvl="0"/>
            <a:endParaRPr lang="en-US" dirty="0"/>
          </a:p>
          <a:p>
            <a:pPr lvl="0">
              <a:buSzPct val="25000"/>
            </a:pPr>
            <a:r>
              <a:rPr lang="en-US" dirty="0"/>
              <a:t>The purpose of this talk is to share with you a successful model to develop materials to improve STEM literacy statewide. We will focus on examples in ESS and explain how they can be remodeled to NGSS.</a:t>
            </a:r>
          </a:p>
          <a:p>
            <a:pPr lvl="0"/>
            <a:endParaRPr lang="en-US" dirty="0"/>
          </a:p>
          <a:p>
            <a:pPr lvl="0">
              <a:buSzPct val="25000"/>
            </a:pPr>
            <a:r>
              <a:rPr lang="en-US" dirty="0"/>
              <a:t>And finally, CT and ??? are of great interest to the </a:t>
            </a:r>
            <a:r>
              <a:rPr lang="en-US" dirty="0" err="1"/>
              <a:t>ed</a:t>
            </a:r>
            <a:r>
              <a:rPr lang="en-US" dirty="0"/>
              <a:t> community, and we have begun to blend these into our investigations, and we will provide our ideas on that.</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CAC99924-9447-5C4B-BD21-AB851B8E365B}" type="slidenum">
              <a:rPr lang="en-US" smtClean="0"/>
              <a:t>19</a:t>
            </a:fld>
            <a:endParaRPr lang="en-US"/>
          </a:p>
        </p:txBody>
      </p:sp>
    </p:spTree>
    <p:extLst>
      <p:ext uri="{BB962C8B-B14F-4D97-AF65-F5344CB8AC3E}">
        <p14:creationId xmlns:p14="http://schemas.microsoft.com/office/powerpoint/2010/main" val="501014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7126" y="4343400"/>
            <a:ext cx="5486400" cy="4114800"/>
          </a:xfrm>
        </p:spPr>
        <p:txBody>
          <a:bodyPr/>
          <a:lstStyle/>
          <a:p>
            <a:pPr lvl="0"/>
            <a:endParaRPr lang="en-US" dirty="0"/>
          </a:p>
        </p:txBody>
      </p:sp>
      <p:sp>
        <p:nvSpPr>
          <p:cNvPr id="4" name="Slide Number Placeholder 3"/>
          <p:cNvSpPr>
            <a:spLocks noGrp="1"/>
          </p:cNvSpPr>
          <p:nvPr>
            <p:ph type="sldNum" sz="quarter" idx="10"/>
          </p:nvPr>
        </p:nvSpPr>
        <p:spPr/>
        <p:txBody>
          <a:bodyPr/>
          <a:lstStyle/>
          <a:p>
            <a:fld id="{CAC99924-9447-5C4B-BD21-AB851B8E365B}" type="slidenum">
              <a:rPr lang="en-US" smtClean="0"/>
              <a:t>20</a:t>
            </a:fld>
            <a:endParaRPr lang="en-US"/>
          </a:p>
        </p:txBody>
      </p:sp>
    </p:spTree>
    <p:extLst>
      <p:ext uri="{BB962C8B-B14F-4D97-AF65-F5344CB8AC3E}">
        <p14:creationId xmlns:p14="http://schemas.microsoft.com/office/powerpoint/2010/main" val="216550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7126" y="4343400"/>
            <a:ext cx="5486400" cy="4114800"/>
          </a:xfrm>
        </p:spPr>
        <p:txBody>
          <a:bodyPr/>
          <a:lstStyle/>
          <a:p>
            <a:pPr lvl="0"/>
            <a:endParaRPr lang="en-US" dirty="0"/>
          </a:p>
        </p:txBody>
      </p:sp>
      <p:sp>
        <p:nvSpPr>
          <p:cNvPr id="4" name="Slide Number Placeholder 3"/>
          <p:cNvSpPr>
            <a:spLocks noGrp="1"/>
          </p:cNvSpPr>
          <p:nvPr>
            <p:ph type="sldNum" sz="quarter" idx="10"/>
          </p:nvPr>
        </p:nvSpPr>
        <p:spPr/>
        <p:txBody>
          <a:bodyPr/>
          <a:lstStyle/>
          <a:p>
            <a:fld id="{CAC99924-9447-5C4B-BD21-AB851B8E365B}" type="slidenum">
              <a:rPr lang="en-US" smtClean="0"/>
              <a:t>2</a:t>
            </a:fld>
            <a:endParaRPr lang="en-US" dirty="0"/>
          </a:p>
        </p:txBody>
      </p:sp>
    </p:spTree>
    <p:extLst>
      <p:ext uri="{BB962C8B-B14F-4D97-AF65-F5344CB8AC3E}">
        <p14:creationId xmlns:p14="http://schemas.microsoft.com/office/powerpoint/2010/main" val="895557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lvl="0" rtl="0">
              <a:spcBef>
                <a:spcPts val="0"/>
              </a:spcBef>
              <a:buNone/>
            </a:pPr>
            <a:r>
              <a:rPr lang="en-US" dirty="0" smtClean="0"/>
              <a:t>Hand-outs –</a:t>
            </a:r>
          </a:p>
          <a:p>
            <a:pPr lvl="0" rtl="0">
              <a:spcBef>
                <a:spcPts val="0"/>
              </a:spcBef>
              <a:buNone/>
            </a:pPr>
            <a:endParaRPr lang="en-US" dirty="0" smtClean="0"/>
          </a:p>
          <a:p>
            <a:pPr lvl="0" rtl="0">
              <a:spcBef>
                <a:spcPts val="0"/>
              </a:spcBef>
              <a:buNone/>
            </a:pPr>
            <a:r>
              <a:rPr lang="en-US" dirty="0" smtClean="0"/>
              <a:t>*  3 slides / page</a:t>
            </a:r>
          </a:p>
          <a:p>
            <a:pPr lvl="0" rtl="0">
              <a:spcBef>
                <a:spcPts val="0"/>
              </a:spcBef>
              <a:buNone/>
            </a:pPr>
            <a:endParaRPr lang="en-US" dirty="0" smtClean="0"/>
          </a:p>
          <a:p>
            <a:pPr lvl="0" rtl="0">
              <a:spcBef>
                <a:spcPts val="0"/>
              </a:spcBef>
              <a:buNone/>
            </a:pPr>
            <a:r>
              <a:rPr lang="en-US" dirty="0" smtClean="0"/>
              <a:t>*  </a:t>
            </a:r>
          </a:p>
          <a:p>
            <a:pPr lvl="0" rtl="0">
              <a:spcBef>
                <a:spcPts val="0"/>
              </a:spcBef>
              <a:buNone/>
            </a:pPr>
            <a:endParaRPr dirty="0"/>
          </a:p>
        </p:txBody>
      </p:sp>
      <p:sp>
        <p:nvSpPr>
          <p:cNvPr id="212" name="Shape 2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67253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sz="1200" kern="1200" dirty="0" smtClean="0">
                <a:solidFill>
                  <a:schemeClr val="tx1"/>
                </a:solidFill>
                <a:effectLst/>
                <a:latin typeface="+mn-lt"/>
                <a:ea typeface="+mn-ea"/>
                <a:cs typeface="+mn-cs"/>
              </a:rPr>
              <a:t>GOAL</a:t>
            </a:r>
          </a:p>
          <a:p>
            <a:pPr lvl="3"/>
            <a:r>
              <a:rPr lang="en-US" sz="1200" kern="1200" dirty="0" smtClean="0">
                <a:solidFill>
                  <a:schemeClr val="tx1"/>
                </a:solidFill>
                <a:effectLst/>
                <a:latin typeface="+mn-lt"/>
                <a:ea typeface="+mn-ea"/>
                <a:cs typeface="+mn-cs"/>
              </a:rPr>
              <a:t>Systemic growth of STEM literacy throughout RI</a:t>
            </a:r>
          </a:p>
          <a:p>
            <a:r>
              <a:rPr lang="en-US" sz="1200" kern="1200" dirty="0" smtClean="0">
                <a:solidFill>
                  <a:schemeClr val="tx1"/>
                </a:solidFill>
                <a:effectLst/>
                <a:latin typeface="+mn-lt"/>
                <a:ea typeface="+mn-ea"/>
                <a:cs typeface="+mn-cs"/>
              </a:rPr>
              <a:t>			Application to elsewhere in the country</a:t>
            </a:r>
          </a:p>
          <a:p>
            <a:pPr lvl="2"/>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IMPLEMENTATION PROJECT</a:t>
            </a:r>
          </a:p>
          <a:p>
            <a:pPr lvl="3"/>
            <a:r>
              <a:rPr lang="en-US" sz="1200" kern="1200" dirty="0" smtClean="0">
                <a:solidFill>
                  <a:schemeClr val="tx1"/>
                </a:solidFill>
                <a:effectLst/>
                <a:latin typeface="+mn-lt"/>
                <a:ea typeface="+mn-ea"/>
                <a:cs typeface="+mn-cs"/>
              </a:rPr>
              <a:t>Inclusive, “open-ended” experiment</a:t>
            </a:r>
          </a:p>
          <a:p>
            <a:pPr lvl="2"/>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Why RI?</a:t>
            </a:r>
          </a:p>
          <a:p>
            <a:pPr lvl="3"/>
            <a:r>
              <a:rPr lang="en-US" sz="1200" kern="1200" dirty="0" smtClean="0">
                <a:solidFill>
                  <a:schemeClr val="tx1"/>
                </a:solidFill>
                <a:effectLst/>
                <a:latin typeface="+mn-lt"/>
                <a:ea typeface="+mn-ea"/>
                <a:cs typeface="+mn-cs"/>
              </a:rPr>
              <a:t>Petri dish analogy</a:t>
            </a:r>
          </a:p>
          <a:p>
            <a:pPr lvl="2"/>
            <a:endParaRPr lang="en-US" sz="1200" kern="1200" dirty="0" smtClean="0">
              <a:solidFill>
                <a:schemeClr val="tx1"/>
              </a:solidFill>
              <a:effectLst/>
              <a:latin typeface="+mn-lt"/>
              <a:ea typeface="+mn-ea"/>
              <a:cs typeface="+mn-cs"/>
            </a:endParaRPr>
          </a:p>
          <a:p>
            <a:pPr lvl="2"/>
            <a:r>
              <a:rPr lang="en-US" sz="1200" kern="1200" dirty="0" smtClean="0">
                <a:solidFill>
                  <a:schemeClr val="tx1"/>
                </a:solidFill>
                <a:effectLst/>
                <a:latin typeface="+mn-lt"/>
                <a:ea typeface="+mn-ea"/>
                <a:cs typeface="+mn-cs"/>
              </a:rPr>
              <a:t>COMPONENTS OF RITES</a:t>
            </a:r>
          </a:p>
          <a:p>
            <a:pPr lvl="3"/>
            <a:r>
              <a:rPr lang="en-US" sz="1200" kern="1200" dirty="0" smtClean="0">
                <a:solidFill>
                  <a:schemeClr val="tx1"/>
                </a:solidFill>
                <a:effectLst/>
                <a:latin typeface="+mn-lt"/>
                <a:ea typeface="+mn-ea"/>
                <a:cs typeface="+mn-cs"/>
              </a:rPr>
              <a:t>PARTNERSHIP</a:t>
            </a:r>
          </a:p>
          <a:p>
            <a:pPr lvl="3"/>
            <a:r>
              <a:rPr lang="en-US" sz="1200" kern="1200" dirty="0" smtClean="0">
                <a:solidFill>
                  <a:schemeClr val="tx1"/>
                </a:solidFill>
                <a:effectLst/>
                <a:latin typeface="+mn-lt"/>
                <a:ea typeface="+mn-ea"/>
                <a:cs typeface="+mn-cs"/>
              </a:rPr>
              <a:t>PROFESSIONAL DEVELOPMENT</a:t>
            </a:r>
          </a:p>
          <a:p>
            <a:pPr lvl="3"/>
            <a:r>
              <a:rPr lang="en-US" sz="1200" kern="1200" dirty="0" smtClean="0">
                <a:solidFill>
                  <a:schemeClr val="tx1"/>
                </a:solidFill>
                <a:effectLst/>
                <a:latin typeface="+mn-lt"/>
                <a:ea typeface="+mn-ea"/>
                <a:cs typeface="+mn-cs"/>
              </a:rPr>
              <a:t>TECHNOLOGY</a:t>
            </a:r>
          </a:p>
          <a:p>
            <a:pPr lvl="3"/>
            <a:r>
              <a:rPr lang="en-US" sz="1200" kern="1200" dirty="0" smtClean="0">
                <a:solidFill>
                  <a:schemeClr val="tx1"/>
                </a:solidFill>
                <a:effectLst/>
                <a:latin typeface="+mn-lt"/>
                <a:ea typeface="+mn-ea"/>
                <a:cs typeface="+mn-cs"/>
              </a:rPr>
              <a:t>EVALUATION</a:t>
            </a:r>
          </a:p>
          <a:p>
            <a:pPr lvl="3"/>
            <a:r>
              <a:rPr lang="en-US" sz="1200" kern="1200" dirty="0" smtClean="0">
                <a:solidFill>
                  <a:schemeClr val="tx1"/>
                </a:solidFill>
                <a:effectLst/>
                <a:latin typeface="+mn-lt"/>
                <a:ea typeface="+mn-ea"/>
                <a:cs typeface="+mn-cs"/>
              </a:rPr>
              <a:t>DISSEMINATION	</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CAC99924-9447-5C4B-BD21-AB851B8E365B}" type="slidenum">
              <a:rPr lang="en-US" smtClean="0"/>
              <a:t>3</a:t>
            </a:fld>
            <a:endParaRPr lang="en-US" dirty="0"/>
          </a:p>
        </p:txBody>
      </p:sp>
    </p:spTree>
    <p:extLst>
      <p:ext uri="{BB962C8B-B14F-4D97-AF65-F5344CB8AC3E}">
        <p14:creationId xmlns:p14="http://schemas.microsoft.com/office/powerpoint/2010/main" val="1592722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a:buNone/>
              <a:tabLst/>
              <a:defRPr/>
            </a:pPr>
            <a:r>
              <a:rPr lang="en-US" dirty="0" smtClean="0"/>
              <a:t>RITES is now moving towards RITES+C, moving strategies to</a:t>
            </a:r>
            <a:r>
              <a:rPr lang="en-US" baseline="0" dirty="0" smtClean="0"/>
              <a:t> include computing and computer science domains</a:t>
            </a:r>
            <a:endParaRPr lang="en-US" dirty="0"/>
          </a:p>
        </p:txBody>
      </p:sp>
      <p:sp>
        <p:nvSpPr>
          <p:cNvPr id="4" name="Slide Number Placeholder 3"/>
          <p:cNvSpPr>
            <a:spLocks noGrp="1"/>
          </p:cNvSpPr>
          <p:nvPr>
            <p:ph type="sldNum" sz="quarter" idx="10"/>
          </p:nvPr>
        </p:nvSpPr>
        <p:spPr/>
        <p:txBody>
          <a:bodyPr/>
          <a:lstStyle/>
          <a:p>
            <a:fld id="{CAC99924-9447-5C4B-BD21-AB851B8E365B}" type="slidenum">
              <a:rPr lang="en-US" smtClean="0"/>
              <a:t>4</a:t>
            </a:fld>
            <a:endParaRPr lang="en-US"/>
          </a:p>
        </p:txBody>
      </p:sp>
    </p:spTree>
    <p:extLst>
      <p:ext uri="{BB962C8B-B14F-4D97-AF65-F5344CB8AC3E}">
        <p14:creationId xmlns:p14="http://schemas.microsoft.com/office/powerpoint/2010/main" val="1592722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Multiple layers of participation</a:t>
            </a:r>
          </a:p>
          <a:p>
            <a:endParaRPr lang="en-US" dirty="0" smtClean="0"/>
          </a:p>
          <a:p>
            <a:r>
              <a:rPr lang="en-US" dirty="0" smtClean="0"/>
              <a:t>These</a:t>
            </a:r>
            <a:r>
              <a:rPr lang="en-US" baseline="0" dirty="0" smtClean="0"/>
              <a:t> groups are the work-horses. They do not constitute all the partners.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C99924-9447-5C4B-BD21-AB851B8E365B}" type="slidenum">
              <a:rPr lang="en-US" smtClean="0"/>
              <a:t>5</a:t>
            </a:fld>
            <a:endParaRPr lang="en-US"/>
          </a:p>
        </p:txBody>
      </p:sp>
    </p:spTree>
    <p:extLst>
      <p:ext uri="{BB962C8B-B14F-4D97-AF65-F5344CB8AC3E}">
        <p14:creationId xmlns:p14="http://schemas.microsoft.com/office/powerpoint/2010/main" val="209241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rPr>
              <a:t>Leadership Team members throughout</a:t>
            </a:r>
            <a:r>
              <a:rPr lang="en-US" baseline="0" dirty="0" smtClean="0">
                <a:latin typeface="Calibri" charset="0"/>
              </a:rPr>
              <a:t> the 8 year history. Johnston is the original district in the grant proposal. All others joined in year 2, except South Kingstown which joined in year 4.</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latin typeface="Calibri" charset="0"/>
            </a:endParaRPr>
          </a:p>
          <a:p>
            <a:endParaRPr lang="en-US" dirty="0">
              <a:latin typeface="Calibri" charset="0"/>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DECF5EF-4891-A843-97AB-81570B5F1331}" type="slidenum">
              <a:rPr lang="en-US" sz="1200"/>
              <a:pPr eaLnBrk="1" hangingPunct="1"/>
              <a:t>6</a:t>
            </a:fld>
            <a:endParaRPr lang="en-US" sz="1200"/>
          </a:p>
        </p:txBody>
      </p:sp>
    </p:spTree>
    <p:extLst>
      <p:ext uri="{BB962C8B-B14F-4D97-AF65-F5344CB8AC3E}">
        <p14:creationId xmlns:p14="http://schemas.microsoft.com/office/powerpoint/2010/main" val="1326427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sym typeface="Wingdings"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latin typeface="Calibri" charset="0"/>
                <a:sym typeface="Wingdings" charset="0"/>
              </a:rPr>
              <a:t>The</a:t>
            </a:r>
            <a:r>
              <a:rPr lang="en-US" baseline="0" dirty="0" smtClean="0">
                <a:latin typeface="Calibri" charset="0"/>
                <a:sym typeface="Wingdings" charset="0"/>
              </a:rPr>
              <a:t> PRISM Rubric - </a:t>
            </a:r>
            <a:r>
              <a:rPr lang="en-US" dirty="0" smtClean="0">
                <a:latin typeface="Calibri" charset="0"/>
                <a:sym typeface="Wingdings" charset="0"/>
              </a:rPr>
              <a:t>The lower right </a:t>
            </a:r>
            <a:r>
              <a:rPr lang="en-US" dirty="0" smtClean="0">
                <a:latin typeface="Calibri" charset="0"/>
              </a:rPr>
              <a:t>figure </a:t>
            </a:r>
            <a:r>
              <a:rPr lang="en-US" dirty="0">
                <a:latin typeface="Calibri" charset="0"/>
              </a:rPr>
              <a:t>shows how the RITES partnership has matured and deepened over the course of the grant, through 2012.  A third data set will be collected and analyzed this </a:t>
            </a:r>
            <a:r>
              <a:rPr lang="en-US" dirty="0" smtClean="0">
                <a:latin typeface="Calibri" charset="0"/>
              </a:rPr>
              <a:t>spring (2016). </a:t>
            </a:r>
            <a:r>
              <a:rPr lang="en-US" dirty="0">
                <a:latin typeface="Calibri" charset="0"/>
              </a:rPr>
              <a:t>The lines show a clear movement towards a level of “Accomplished” in all five aspects measured: shared vision &amp; goals; decision making; communication; responsibilities; and sustainability. Early results show that the deepening of the partnership has continued, as more cohorts (districts and teachers) have risen to leadership roles in RITES.  Note:  RITES used the PRISM rubric for this, as it was developed by another </a:t>
            </a:r>
            <a:r>
              <a:rPr lang="en-US" dirty="0" smtClean="0">
                <a:latin typeface="Calibri" charset="0"/>
              </a:rPr>
              <a:t>MSP. See </a:t>
            </a:r>
            <a:r>
              <a:rPr lang="en-US" dirty="0" err="1" smtClean="0">
                <a:latin typeface="Calibri" charset="0"/>
              </a:rPr>
              <a:t>MSPnet</a:t>
            </a:r>
            <a:r>
              <a:rPr lang="en-US" dirty="0" smtClean="0">
                <a:latin typeface="Calibri" charset="0"/>
              </a:rPr>
              <a:t> </a:t>
            </a:r>
            <a:r>
              <a:rPr lang="en-US" u="sng" dirty="0" smtClean="0">
                <a:latin typeface="Calibri" charset="0"/>
                <a:hlinkClick r:id="rId3"/>
              </a:rPr>
              <a:t>http://hub.mspnet.org/index.cfm/14308?</a:t>
            </a:r>
            <a:endParaRPr lang="en-US" dirty="0" smtClean="0">
              <a:latin typeface="Calibri" charset="0"/>
            </a:endParaRPr>
          </a:p>
          <a:p>
            <a:endParaRPr lang="en-US" dirty="0" smtClean="0">
              <a:latin typeface="Calibri" charset="0"/>
            </a:endParaRPr>
          </a:p>
          <a:p>
            <a:r>
              <a:rPr lang="en-US" dirty="0" smtClean="0">
                <a:latin typeface="Calibri" charset="0"/>
              </a:rPr>
              <a:t>Increasingly</a:t>
            </a:r>
            <a:r>
              <a:rPr lang="en-US" baseline="0" dirty="0" smtClean="0">
                <a:latin typeface="Calibri" charset="0"/>
              </a:rPr>
              <a:t> K12 has taken leadership and are beginning to own RITES, making decisions about direction, design, and funding.</a:t>
            </a:r>
            <a:endParaRPr lang="en-US" dirty="0">
              <a:latin typeface="Calibri" charset="0"/>
            </a:endParaRPr>
          </a:p>
          <a:p>
            <a:endParaRPr lang="en-US" dirty="0">
              <a:latin typeface="Calibri" charset="0"/>
            </a:endParaRPr>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2DECF5EF-4891-A843-97AB-81570B5F1331}" type="slidenum">
              <a:rPr lang="en-US" sz="1200"/>
              <a:pPr eaLnBrk="1" hangingPunct="1"/>
              <a:t>7</a:t>
            </a:fld>
            <a:endParaRPr lang="en-US" sz="1200"/>
          </a:p>
        </p:txBody>
      </p:sp>
    </p:spTree>
    <p:extLst>
      <p:ext uri="{BB962C8B-B14F-4D97-AF65-F5344CB8AC3E}">
        <p14:creationId xmlns:p14="http://schemas.microsoft.com/office/powerpoint/2010/main" val="626505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PD</a:t>
            </a:r>
            <a:r>
              <a:rPr lang="en-US" baseline="0" dirty="0" smtClean="0"/>
              <a:t> has two purposes - to create the materials and to generate an authentic partnership.</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AC99924-9447-5C4B-BD21-AB851B8E365B}" type="slidenum">
              <a:rPr lang="en-US" smtClean="0"/>
              <a:t>8</a:t>
            </a:fld>
            <a:endParaRPr lang="en-US"/>
          </a:p>
        </p:txBody>
      </p:sp>
    </p:spTree>
    <p:extLst>
      <p:ext uri="{BB962C8B-B14F-4D97-AF65-F5344CB8AC3E}">
        <p14:creationId xmlns:p14="http://schemas.microsoft.com/office/powerpoint/2010/main" val="270500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24" name="Shape 1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Font typeface="Arial"/>
              <a:buNone/>
            </a:pPr>
            <a:r>
              <a:rPr lang="en-US" sz="1000" b="0" i="0" u="none" strike="noStrike" cap="none" baseline="0" dirty="0" smtClean="0"/>
              <a:t>Shows how to access investigations through the portal</a:t>
            </a:r>
            <a:endParaRPr lang="en-US" sz="1000" b="0" i="0" u="none" strike="noStrike" cap="none" baseline="0" dirty="0"/>
          </a:p>
          <a:p>
            <a:pPr marL="0" marR="0" lvl="0" indent="0" algn="l" rtl="0">
              <a:spcBef>
                <a:spcPts val="0"/>
              </a:spcBef>
              <a:buFont typeface="Arial"/>
              <a:buNone/>
            </a:pPr>
            <a:endParaRPr sz="1000" b="0" i="0" u="none" strike="noStrike" cap="none" baseline="0" dirty="0"/>
          </a:p>
          <a:p>
            <a:pPr marL="0" marR="0" lvl="0" indent="0" algn="l" rtl="0">
              <a:spcBef>
                <a:spcPts val="0"/>
              </a:spcBef>
              <a:buSzPct val="25000"/>
              <a:buFont typeface="Arial"/>
              <a:buNone/>
            </a:pPr>
            <a:r>
              <a:rPr lang="en-US" sz="1000" b="0" i="0" u="none" strike="noStrike" cap="none" baseline="0" dirty="0" smtClean="0"/>
              <a:t>We will select </a:t>
            </a:r>
            <a:r>
              <a:rPr lang="en-US" sz="1000" b="0" i="0" u="none" strike="noStrike" cap="none" baseline="0" dirty="0"/>
              <a:t>out one to look at closely </a:t>
            </a:r>
            <a:r>
              <a:rPr lang="en-US" sz="1000" b="0" i="0" u="none" strike="noStrike" cap="none" baseline="0" dirty="0" smtClean="0"/>
              <a:t>– Earthquakes.</a:t>
            </a:r>
            <a:endParaRPr lang="en-US" sz="1000" b="0" i="0" u="none" strike="noStrike" cap="none" baseline="0" dirty="0"/>
          </a:p>
        </p:txBody>
      </p:sp>
      <p:sp>
        <p:nvSpPr>
          <p:cNvPr id="125" name="Shape 125"/>
          <p:cNvSpPr txBox="1"/>
          <p:nvPr/>
        </p:nvSpPr>
        <p:spPr>
          <a:xfrm>
            <a:off x="3884612" y="8685211"/>
            <a:ext cx="2971799" cy="4572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rgbClr val="000000"/>
              </a:buClr>
              <a:buSzPct val="25000"/>
              <a:buFont typeface="Calibri"/>
              <a:buNone/>
            </a:pPr>
            <a:fld id="{00000000-1234-1234-1234-123412341234}" type="slidenum">
              <a:rPr lang="en-US" sz="1200" b="0" i="0" u="none" strike="noStrike" cap="none" baseline="0">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ct val="25000"/>
                <a:buFont typeface="Calibri"/>
                <a:buNone/>
              </a:pPr>
              <a:t>9</a:t>
            </a:fld>
            <a:endParaRPr lang="en-US" sz="1200" b="0" i="0" u="none" strike="noStrike" cap="none" baseline="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5800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21 March 2016</a:t>
            </a:r>
            <a:endParaRPr lang="en-US"/>
          </a:p>
        </p:txBody>
      </p:sp>
      <p:sp>
        <p:nvSpPr>
          <p:cNvPr id="5" name="Footer Placeholder 4"/>
          <p:cNvSpPr>
            <a:spLocks noGrp="1"/>
          </p:cNvSpPr>
          <p:nvPr>
            <p:ph type="ftr" sz="quarter" idx="11"/>
          </p:nvPr>
        </p:nvSpPr>
        <p:spPr/>
        <p:txBody>
          <a:bodyPr/>
          <a:lstStyle/>
          <a:p>
            <a:r>
              <a:rPr lang="en-US" smtClean="0"/>
              <a:t>Northeast GSA</a:t>
            </a:r>
            <a:endParaRPr lang="en-US"/>
          </a:p>
        </p:txBody>
      </p:sp>
      <p:sp>
        <p:nvSpPr>
          <p:cNvPr id="6" name="Slide Number Placeholder 5"/>
          <p:cNvSpPr>
            <a:spLocks noGrp="1"/>
          </p:cNvSpPr>
          <p:nvPr>
            <p:ph type="sldNum" sz="quarter" idx="12"/>
          </p:nvPr>
        </p:nvSpPr>
        <p:spPr/>
        <p:txBody>
          <a:bodyPr/>
          <a:lstStyle/>
          <a:p>
            <a:fld id="{D68E5EC6-8D25-B44C-B09F-B6DA6A5272C3}" type="slidenum">
              <a:rPr lang="en-US" smtClean="0"/>
              <a:t>‹#›</a:t>
            </a:fld>
            <a:endParaRPr lang="en-US"/>
          </a:p>
        </p:txBody>
      </p:sp>
    </p:spTree>
    <p:extLst>
      <p:ext uri="{BB962C8B-B14F-4D97-AF65-F5344CB8AC3E}">
        <p14:creationId xmlns:p14="http://schemas.microsoft.com/office/powerpoint/2010/main" val="3909741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21 March 2016</a:t>
            </a:r>
            <a:endParaRPr lang="en-US"/>
          </a:p>
        </p:txBody>
      </p:sp>
      <p:sp>
        <p:nvSpPr>
          <p:cNvPr id="5" name="Footer Placeholder 4"/>
          <p:cNvSpPr>
            <a:spLocks noGrp="1"/>
          </p:cNvSpPr>
          <p:nvPr>
            <p:ph type="ftr" sz="quarter" idx="11"/>
          </p:nvPr>
        </p:nvSpPr>
        <p:spPr/>
        <p:txBody>
          <a:bodyPr/>
          <a:lstStyle/>
          <a:p>
            <a:r>
              <a:rPr lang="en-US" smtClean="0"/>
              <a:t>Northeast GSA</a:t>
            </a:r>
            <a:endParaRPr lang="en-US"/>
          </a:p>
        </p:txBody>
      </p:sp>
      <p:sp>
        <p:nvSpPr>
          <p:cNvPr id="6" name="Slide Number Placeholder 5"/>
          <p:cNvSpPr>
            <a:spLocks noGrp="1"/>
          </p:cNvSpPr>
          <p:nvPr>
            <p:ph type="sldNum" sz="quarter" idx="12"/>
          </p:nvPr>
        </p:nvSpPr>
        <p:spPr/>
        <p:txBody>
          <a:bodyPr/>
          <a:lstStyle/>
          <a:p>
            <a:fld id="{D68E5EC6-8D25-B44C-B09F-B6DA6A5272C3}" type="slidenum">
              <a:rPr lang="en-US" smtClean="0"/>
              <a:t>‹#›</a:t>
            </a:fld>
            <a:endParaRPr lang="en-US"/>
          </a:p>
        </p:txBody>
      </p:sp>
    </p:spTree>
    <p:extLst>
      <p:ext uri="{BB962C8B-B14F-4D97-AF65-F5344CB8AC3E}">
        <p14:creationId xmlns:p14="http://schemas.microsoft.com/office/powerpoint/2010/main" val="689042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21 March 2016</a:t>
            </a:r>
            <a:endParaRPr lang="en-US"/>
          </a:p>
        </p:txBody>
      </p:sp>
      <p:sp>
        <p:nvSpPr>
          <p:cNvPr id="5" name="Footer Placeholder 4"/>
          <p:cNvSpPr>
            <a:spLocks noGrp="1"/>
          </p:cNvSpPr>
          <p:nvPr>
            <p:ph type="ftr" sz="quarter" idx="11"/>
          </p:nvPr>
        </p:nvSpPr>
        <p:spPr/>
        <p:txBody>
          <a:bodyPr/>
          <a:lstStyle/>
          <a:p>
            <a:r>
              <a:rPr lang="en-US" smtClean="0"/>
              <a:t>Northeast GSA</a:t>
            </a:r>
            <a:endParaRPr lang="en-US"/>
          </a:p>
        </p:txBody>
      </p:sp>
      <p:sp>
        <p:nvSpPr>
          <p:cNvPr id="6" name="Slide Number Placeholder 5"/>
          <p:cNvSpPr>
            <a:spLocks noGrp="1"/>
          </p:cNvSpPr>
          <p:nvPr>
            <p:ph type="sldNum" sz="quarter" idx="12"/>
          </p:nvPr>
        </p:nvSpPr>
        <p:spPr/>
        <p:txBody>
          <a:bodyPr/>
          <a:lstStyle/>
          <a:p>
            <a:fld id="{D68E5EC6-8D25-B44C-B09F-B6DA6A5272C3}" type="slidenum">
              <a:rPr lang="en-US" smtClean="0"/>
              <a:t>‹#›</a:t>
            </a:fld>
            <a:endParaRPr lang="en-US"/>
          </a:p>
        </p:txBody>
      </p:sp>
    </p:spTree>
    <p:extLst>
      <p:ext uri="{BB962C8B-B14F-4D97-AF65-F5344CB8AC3E}">
        <p14:creationId xmlns:p14="http://schemas.microsoft.com/office/powerpoint/2010/main" val="3544214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a:spLocks noGrp="1"/>
          </p:cNvSpPr>
          <p:nvPr>
            <p:ph type="title"/>
          </p:nvPr>
        </p:nvSpPr>
        <p:spPr>
          <a:xfrm>
            <a:off x="457200" y="274637"/>
            <a:ext cx="8229600" cy="1143000"/>
          </a:xfrm>
          <a:prstGeom prst="rect">
            <a:avLst/>
          </a:prstGeom>
          <a:noFill/>
          <a:ln>
            <a:noFill/>
          </a:ln>
        </p:spPr>
        <p:txBody>
          <a:bodyPr lIns="91422" tIns="91422" rIns="91422" bIns="91422"/>
          <a:lstStyle>
            <a:lvl1pPr algn="l" rtl="0">
              <a:spcBef>
                <a:spcPts val="0"/>
              </a:spcBef>
              <a:buSzPct val="100000"/>
              <a:buFont typeface="Arial"/>
              <a:buNone/>
              <a:defRPr sz="3600" b="1">
                <a:solidFill>
                  <a:schemeClr val="dk1"/>
                </a:solidFill>
                <a:latin typeface="Arial" panose="00000000000000000000"/>
                <a:ea typeface="Arial" panose="00000000000000000000"/>
                <a:cs typeface="Arial" panose="00000000000000000000"/>
                <a:sym typeface="Arial" panose="00000000000000000000"/>
              </a:defRPr>
            </a:lvl1pPr>
            <a:lvl2pPr algn="l" rtl="0">
              <a:spcBef>
                <a:spcPts val="0"/>
              </a:spcBef>
              <a:buSzPct val="100000"/>
              <a:buFont typeface="Arial"/>
              <a:buNone/>
              <a:defRPr sz="3600" b="1">
                <a:solidFill>
                  <a:schemeClr val="dk1"/>
                </a:solidFill>
                <a:latin typeface="Arial" panose="00000000000000000000"/>
                <a:ea typeface="Arial" panose="00000000000000000000"/>
                <a:cs typeface="Arial" panose="00000000000000000000"/>
                <a:sym typeface="Arial" panose="00000000000000000000"/>
              </a:defRPr>
            </a:lvl2pPr>
            <a:lvl3pPr algn="l" rtl="0">
              <a:spcBef>
                <a:spcPts val="0"/>
              </a:spcBef>
              <a:buSzPct val="100000"/>
              <a:buFont typeface="Arial"/>
              <a:buNone/>
              <a:defRPr sz="3600" b="1">
                <a:solidFill>
                  <a:schemeClr val="dk1"/>
                </a:solidFill>
                <a:latin typeface="Arial" panose="00000000000000000000"/>
                <a:ea typeface="Arial" panose="00000000000000000000"/>
                <a:cs typeface="Arial" panose="00000000000000000000"/>
                <a:sym typeface="Arial" panose="00000000000000000000"/>
              </a:defRPr>
            </a:lvl3pPr>
            <a:lvl4pPr algn="l" rtl="0">
              <a:spcBef>
                <a:spcPts val="0"/>
              </a:spcBef>
              <a:buSzPct val="100000"/>
              <a:buFont typeface="Arial"/>
              <a:buNone/>
              <a:defRPr sz="3600" b="1">
                <a:solidFill>
                  <a:schemeClr val="dk1"/>
                </a:solidFill>
                <a:latin typeface="Arial" panose="00000000000000000000"/>
                <a:ea typeface="Arial" panose="00000000000000000000"/>
                <a:cs typeface="Arial" panose="00000000000000000000"/>
                <a:sym typeface="Arial" panose="00000000000000000000"/>
              </a:defRPr>
            </a:lvl4pPr>
            <a:lvl5pPr algn="l" rtl="0">
              <a:spcBef>
                <a:spcPts val="0"/>
              </a:spcBef>
              <a:buSzPct val="100000"/>
              <a:buFont typeface="Arial"/>
              <a:buNone/>
              <a:defRPr sz="3600" b="1">
                <a:solidFill>
                  <a:schemeClr val="dk1"/>
                </a:solidFill>
                <a:latin typeface="Arial" panose="00000000000000000000"/>
                <a:ea typeface="Arial" panose="00000000000000000000"/>
                <a:cs typeface="Arial" panose="00000000000000000000"/>
                <a:sym typeface="Arial" panose="00000000000000000000"/>
              </a:defRPr>
            </a:lvl5pPr>
            <a:lvl6pPr algn="l" rtl="0">
              <a:spcBef>
                <a:spcPts val="0"/>
              </a:spcBef>
              <a:buSzPct val="100000"/>
              <a:buFont typeface="Arial"/>
              <a:buNone/>
              <a:defRPr sz="3600" b="1">
                <a:solidFill>
                  <a:schemeClr val="dk1"/>
                </a:solidFill>
                <a:latin typeface="Arial" panose="00000000000000000000"/>
                <a:ea typeface="Arial" panose="00000000000000000000"/>
                <a:cs typeface="Arial" panose="00000000000000000000"/>
                <a:sym typeface="Arial" panose="00000000000000000000"/>
              </a:defRPr>
            </a:lvl6pPr>
            <a:lvl7pPr algn="l" rtl="0">
              <a:spcBef>
                <a:spcPts val="0"/>
              </a:spcBef>
              <a:buSzPct val="100000"/>
              <a:buFont typeface="Arial"/>
              <a:buNone/>
              <a:defRPr sz="3600" b="1">
                <a:solidFill>
                  <a:schemeClr val="dk1"/>
                </a:solidFill>
                <a:latin typeface="Arial" panose="00000000000000000000"/>
                <a:ea typeface="Arial" panose="00000000000000000000"/>
                <a:cs typeface="Arial" panose="00000000000000000000"/>
                <a:sym typeface="Arial" panose="00000000000000000000"/>
              </a:defRPr>
            </a:lvl7pPr>
            <a:lvl8pPr algn="l" rtl="0">
              <a:spcBef>
                <a:spcPts val="0"/>
              </a:spcBef>
              <a:buSzPct val="100000"/>
              <a:buFont typeface="Arial"/>
              <a:buNone/>
              <a:defRPr sz="3600" b="1">
                <a:solidFill>
                  <a:schemeClr val="dk1"/>
                </a:solidFill>
                <a:latin typeface="Arial" panose="00000000000000000000"/>
                <a:ea typeface="Arial" panose="00000000000000000000"/>
                <a:cs typeface="Arial" panose="00000000000000000000"/>
                <a:sym typeface="Arial" panose="00000000000000000000"/>
              </a:defRPr>
            </a:lvl8pPr>
            <a:lvl9pPr algn="l" rtl="0">
              <a:spcBef>
                <a:spcPts val="0"/>
              </a:spcBef>
              <a:buSzPct val="100000"/>
              <a:buFont typeface="Arial"/>
              <a:buNone/>
              <a:defRPr sz="3600" b="1">
                <a:solidFill>
                  <a:schemeClr val="dk1"/>
                </a:solidFill>
                <a:latin typeface="Arial" panose="00000000000000000000"/>
                <a:ea typeface="Arial" panose="00000000000000000000"/>
                <a:cs typeface="Arial" panose="00000000000000000000"/>
                <a:sym typeface="Arial" panose="00000000000000000000"/>
              </a:defRPr>
            </a:lvl9pPr>
          </a:lstStyle>
          <a:p>
            <a:endParaRPr/>
          </a:p>
        </p:txBody>
      </p:sp>
      <p:sp>
        <p:nvSpPr>
          <p:cNvPr id="12" name="Shape 12"/>
          <p:cNvSpPr>
            <a:spLocks noGrp="1"/>
          </p:cNvSpPr>
          <p:nvPr>
            <p:ph type="body" idx="1"/>
          </p:nvPr>
        </p:nvSpPr>
        <p:spPr>
          <a:xfrm>
            <a:off x="457200" y="1600202"/>
            <a:ext cx="8229600" cy="4967574"/>
          </a:xfrm>
          <a:prstGeom prst="rect">
            <a:avLst/>
          </a:prstGeom>
          <a:noFill/>
          <a:ln>
            <a:noFill/>
          </a:ln>
        </p:spPr>
        <p:txBody>
          <a:bodyPr lIns="91422" tIns="91422" rIns="91422" bIns="91422"/>
          <a:lstStyle>
            <a:lvl1pPr rtl="0">
              <a:defRPr/>
            </a:lvl1pPr>
            <a:lvl2pPr marL="742928" indent="-285741" rtl="0">
              <a:defRPr/>
            </a:lvl2pPr>
            <a:lvl3pPr marL="1142966" indent="-228593" rtl="0">
              <a:defRPr/>
            </a:lvl3pPr>
            <a:lvl4pPr marL="1600152" indent="-228593"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2714122252"/>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21 March 2016</a:t>
            </a:r>
            <a:endParaRPr lang="en-US"/>
          </a:p>
        </p:txBody>
      </p:sp>
      <p:sp>
        <p:nvSpPr>
          <p:cNvPr id="5" name="Footer Placeholder 4"/>
          <p:cNvSpPr>
            <a:spLocks noGrp="1"/>
          </p:cNvSpPr>
          <p:nvPr>
            <p:ph type="ftr" sz="quarter" idx="11"/>
          </p:nvPr>
        </p:nvSpPr>
        <p:spPr/>
        <p:txBody>
          <a:bodyPr/>
          <a:lstStyle/>
          <a:p>
            <a:r>
              <a:rPr lang="en-US" smtClean="0"/>
              <a:t>Northeast GSA</a:t>
            </a:r>
            <a:endParaRPr lang="en-US"/>
          </a:p>
        </p:txBody>
      </p:sp>
      <p:sp>
        <p:nvSpPr>
          <p:cNvPr id="6" name="Slide Number Placeholder 5"/>
          <p:cNvSpPr>
            <a:spLocks noGrp="1"/>
          </p:cNvSpPr>
          <p:nvPr>
            <p:ph type="sldNum" sz="quarter" idx="12"/>
          </p:nvPr>
        </p:nvSpPr>
        <p:spPr/>
        <p:txBody>
          <a:bodyPr/>
          <a:lstStyle/>
          <a:p>
            <a:fld id="{D68E5EC6-8D25-B44C-B09F-B6DA6A5272C3}" type="slidenum">
              <a:rPr lang="en-US" smtClean="0"/>
              <a:t>‹#›</a:t>
            </a:fld>
            <a:endParaRPr lang="en-US"/>
          </a:p>
        </p:txBody>
      </p:sp>
    </p:spTree>
    <p:extLst>
      <p:ext uri="{BB962C8B-B14F-4D97-AF65-F5344CB8AC3E}">
        <p14:creationId xmlns:p14="http://schemas.microsoft.com/office/powerpoint/2010/main" val="859733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21 March 2016</a:t>
            </a:r>
            <a:endParaRPr lang="en-US"/>
          </a:p>
        </p:txBody>
      </p:sp>
      <p:sp>
        <p:nvSpPr>
          <p:cNvPr id="5" name="Footer Placeholder 4"/>
          <p:cNvSpPr>
            <a:spLocks noGrp="1"/>
          </p:cNvSpPr>
          <p:nvPr>
            <p:ph type="ftr" sz="quarter" idx="11"/>
          </p:nvPr>
        </p:nvSpPr>
        <p:spPr/>
        <p:txBody>
          <a:bodyPr/>
          <a:lstStyle/>
          <a:p>
            <a:r>
              <a:rPr lang="en-US" smtClean="0"/>
              <a:t>Northeast GSA</a:t>
            </a:r>
            <a:endParaRPr lang="en-US"/>
          </a:p>
        </p:txBody>
      </p:sp>
      <p:sp>
        <p:nvSpPr>
          <p:cNvPr id="6" name="Slide Number Placeholder 5"/>
          <p:cNvSpPr>
            <a:spLocks noGrp="1"/>
          </p:cNvSpPr>
          <p:nvPr>
            <p:ph type="sldNum" sz="quarter" idx="12"/>
          </p:nvPr>
        </p:nvSpPr>
        <p:spPr/>
        <p:txBody>
          <a:bodyPr/>
          <a:lstStyle/>
          <a:p>
            <a:fld id="{D68E5EC6-8D25-B44C-B09F-B6DA6A5272C3}" type="slidenum">
              <a:rPr lang="en-US" smtClean="0"/>
              <a:t>‹#›</a:t>
            </a:fld>
            <a:endParaRPr lang="en-US"/>
          </a:p>
        </p:txBody>
      </p:sp>
    </p:spTree>
    <p:extLst>
      <p:ext uri="{BB962C8B-B14F-4D97-AF65-F5344CB8AC3E}">
        <p14:creationId xmlns:p14="http://schemas.microsoft.com/office/powerpoint/2010/main" val="3808019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21 March 2016</a:t>
            </a:r>
            <a:endParaRPr lang="en-US"/>
          </a:p>
        </p:txBody>
      </p:sp>
      <p:sp>
        <p:nvSpPr>
          <p:cNvPr id="6" name="Footer Placeholder 5"/>
          <p:cNvSpPr>
            <a:spLocks noGrp="1"/>
          </p:cNvSpPr>
          <p:nvPr>
            <p:ph type="ftr" sz="quarter" idx="11"/>
          </p:nvPr>
        </p:nvSpPr>
        <p:spPr/>
        <p:txBody>
          <a:bodyPr/>
          <a:lstStyle/>
          <a:p>
            <a:r>
              <a:rPr lang="en-US" smtClean="0"/>
              <a:t>Northeast GSA</a:t>
            </a:r>
            <a:endParaRPr lang="en-US"/>
          </a:p>
        </p:txBody>
      </p:sp>
      <p:sp>
        <p:nvSpPr>
          <p:cNvPr id="7" name="Slide Number Placeholder 6"/>
          <p:cNvSpPr>
            <a:spLocks noGrp="1"/>
          </p:cNvSpPr>
          <p:nvPr>
            <p:ph type="sldNum" sz="quarter" idx="12"/>
          </p:nvPr>
        </p:nvSpPr>
        <p:spPr/>
        <p:txBody>
          <a:bodyPr/>
          <a:lstStyle/>
          <a:p>
            <a:fld id="{D68E5EC6-8D25-B44C-B09F-B6DA6A5272C3}" type="slidenum">
              <a:rPr lang="en-US" smtClean="0"/>
              <a:t>‹#›</a:t>
            </a:fld>
            <a:endParaRPr lang="en-US"/>
          </a:p>
        </p:txBody>
      </p:sp>
    </p:spTree>
    <p:extLst>
      <p:ext uri="{BB962C8B-B14F-4D97-AF65-F5344CB8AC3E}">
        <p14:creationId xmlns:p14="http://schemas.microsoft.com/office/powerpoint/2010/main" val="1187415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21 March 2016</a:t>
            </a:r>
            <a:endParaRPr lang="en-US"/>
          </a:p>
        </p:txBody>
      </p:sp>
      <p:sp>
        <p:nvSpPr>
          <p:cNvPr id="8" name="Footer Placeholder 7"/>
          <p:cNvSpPr>
            <a:spLocks noGrp="1"/>
          </p:cNvSpPr>
          <p:nvPr>
            <p:ph type="ftr" sz="quarter" idx="11"/>
          </p:nvPr>
        </p:nvSpPr>
        <p:spPr/>
        <p:txBody>
          <a:bodyPr/>
          <a:lstStyle/>
          <a:p>
            <a:r>
              <a:rPr lang="en-US" smtClean="0"/>
              <a:t>Northeast GSA</a:t>
            </a:r>
            <a:endParaRPr lang="en-US"/>
          </a:p>
        </p:txBody>
      </p:sp>
      <p:sp>
        <p:nvSpPr>
          <p:cNvPr id="9" name="Slide Number Placeholder 8"/>
          <p:cNvSpPr>
            <a:spLocks noGrp="1"/>
          </p:cNvSpPr>
          <p:nvPr>
            <p:ph type="sldNum" sz="quarter" idx="12"/>
          </p:nvPr>
        </p:nvSpPr>
        <p:spPr/>
        <p:txBody>
          <a:bodyPr/>
          <a:lstStyle/>
          <a:p>
            <a:fld id="{D68E5EC6-8D25-B44C-B09F-B6DA6A5272C3}" type="slidenum">
              <a:rPr lang="en-US" smtClean="0"/>
              <a:t>‹#›</a:t>
            </a:fld>
            <a:endParaRPr lang="en-US"/>
          </a:p>
        </p:txBody>
      </p:sp>
    </p:spTree>
    <p:extLst>
      <p:ext uri="{BB962C8B-B14F-4D97-AF65-F5344CB8AC3E}">
        <p14:creationId xmlns:p14="http://schemas.microsoft.com/office/powerpoint/2010/main" val="2351741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21 March 2016</a:t>
            </a:r>
            <a:endParaRPr lang="en-US" dirty="0"/>
          </a:p>
        </p:txBody>
      </p:sp>
      <p:sp>
        <p:nvSpPr>
          <p:cNvPr id="4" name="Footer Placeholder 3"/>
          <p:cNvSpPr>
            <a:spLocks noGrp="1"/>
          </p:cNvSpPr>
          <p:nvPr>
            <p:ph type="ftr" sz="quarter" idx="11"/>
          </p:nvPr>
        </p:nvSpPr>
        <p:spPr/>
        <p:txBody>
          <a:bodyPr/>
          <a:lstStyle/>
          <a:p>
            <a:r>
              <a:rPr lang="en-US" smtClean="0"/>
              <a:t>Northeast GSA</a:t>
            </a:r>
            <a:endParaRPr lang="en-US" dirty="0"/>
          </a:p>
        </p:txBody>
      </p:sp>
      <p:sp>
        <p:nvSpPr>
          <p:cNvPr id="5" name="Slide Number Placeholder 4"/>
          <p:cNvSpPr>
            <a:spLocks noGrp="1"/>
          </p:cNvSpPr>
          <p:nvPr>
            <p:ph type="sldNum" sz="quarter" idx="12"/>
          </p:nvPr>
        </p:nvSpPr>
        <p:spPr/>
        <p:txBody>
          <a:bodyPr/>
          <a:lstStyle/>
          <a:p>
            <a:fld id="{D68E5EC6-8D25-B44C-B09F-B6DA6A5272C3}" type="slidenum">
              <a:rPr lang="en-US" smtClean="0"/>
              <a:t>‹#›</a:t>
            </a:fld>
            <a:endParaRPr lang="en-US" dirty="0"/>
          </a:p>
        </p:txBody>
      </p:sp>
      <p:sp>
        <p:nvSpPr>
          <p:cNvPr id="7" name="Picture Placeholder 6"/>
          <p:cNvSpPr>
            <a:spLocks noGrp="1"/>
          </p:cNvSpPr>
          <p:nvPr>
            <p:ph type="pic" sz="quarter" idx="13"/>
          </p:nvPr>
        </p:nvSpPr>
        <p:spPr>
          <a:xfrm>
            <a:off x="457200" y="274638"/>
            <a:ext cx="1981200" cy="563562"/>
          </a:xfrm>
        </p:spPr>
        <p:txBody>
          <a:bodyPr/>
          <a:lstStyle/>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630" y="274638"/>
            <a:ext cx="2895600" cy="874021"/>
          </a:xfrm>
          <a:prstGeom prst="rect">
            <a:avLst/>
          </a:prstGeom>
        </p:spPr>
      </p:pic>
    </p:spTree>
    <p:extLst>
      <p:ext uri="{BB962C8B-B14F-4D97-AF65-F5344CB8AC3E}">
        <p14:creationId xmlns:p14="http://schemas.microsoft.com/office/powerpoint/2010/main" val="2679931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21 March 2016</a:t>
            </a:r>
            <a:endParaRPr lang="en-US"/>
          </a:p>
        </p:txBody>
      </p:sp>
      <p:sp>
        <p:nvSpPr>
          <p:cNvPr id="3" name="Footer Placeholder 2"/>
          <p:cNvSpPr>
            <a:spLocks noGrp="1"/>
          </p:cNvSpPr>
          <p:nvPr>
            <p:ph type="ftr" sz="quarter" idx="11"/>
          </p:nvPr>
        </p:nvSpPr>
        <p:spPr/>
        <p:txBody>
          <a:bodyPr/>
          <a:lstStyle/>
          <a:p>
            <a:r>
              <a:rPr lang="en-US" smtClean="0"/>
              <a:t>Northeast GSA</a:t>
            </a:r>
            <a:endParaRPr lang="en-US"/>
          </a:p>
        </p:txBody>
      </p:sp>
      <p:sp>
        <p:nvSpPr>
          <p:cNvPr id="4" name="Slide Number Placeholder 3"/>
          <p:cNvSpPr>
            <a:spLocks noGrp="1"/>
          </p:cNvSpPr>
          <p:nvPr>
            <p:ph type="sldNum" sz="quarter" idx="12"/>
          </p:nvPr>
        </p:nvSpPr>
        <p:spPr/>
        <p:txBody>
          <a:bodyPr/>
          <a:lstStyle/>
          <a:p>
            <a:fld id="{D68E5EC6-8D25-B44C-B09F-B6DA6A5272C3}" type="slidenum">
              <a:rPr lang="en-US" smtClean="0"/>
              <a:t>‹#›</a:t>
            </a:fld>
            <a:endParaRPr lang="en-US"/>
          </a:p>
        </p:txBody>
      </p:sp>
    </p:spTree>
    <p:extLst>
      <p:ext uri="{BB962C8B-B14F-4D97-AF65-F5344CB8AC3E}">
        <p14:creationId xmlns:p14="http://schemas.microsoft.com/office/powerpoint/2010/main" val="2434965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21 March 2016</a:t>
            </a:r>
            <a:endParaRPr lang="en-US"/>
          </a:p>
        </p:txBody>
      </p:sp>
      <p:sp>
        <p:nvSpPr>
          <p:cNvPr id="6" name="Footer Placeholder 5"/>
          <p:cNvSpPr>
            <a:spLocks noGrp="1"/>
          </p:cNvSpPr>
          <p:nvPr>
            <p:ph type="ftr" sz="quarter" idx="11"/>
          </p:nvPr>
        </p:nvSpPr>
        <p:spPr/>
        <p:txBody>
          <a:bodyPr/>
          <a:lstStyle/>
          <a:p>
            <a:r>
              <a:rPr lang="en-US" smtClean="0"/>
              <a:t>Northeast GSA</a:t>
            </a:r>
            <a:endParaRPr lang="en-US"/>
          </a:p>
        </p:txBody>
      </p:sp>
      <p:sp>
        <p:nvSpPr>
          <p:cNvPr id="7" name="Slide Number Placeholder 6"/>
          <p:cNvSpPr>
            <a:spLocks noGrp="1"/>
          </p:cNvSpPr>
          <p:nvPr>
            <p:ph type="sldNum" sz="quarter" idx="12"/>
          </p:nvPr>
        </p:nvSpPr>
        <p:spPr/>
        <p:txBody>
          <a:bodyPr/>
          <a:lstStyle/>
          <a:p>
            <a:fld id="{D68E5EC6-8D25-B44C-B09F-B6DA6A5272C3}" type="slidenum">
              <a:rPr lang="en-US" smtClean="0"/>
              <a:t>‹#›</a:t>
            </a:fld>
            <a:endParaRPr lang="en-US"/>
          </a:p>
        </p:txBody>
      </p:sp>
    </p:spTree>
    <p:extLst>
      <p:ext uri="{BB962C8B-B14F-4D97-AF65-F5344CB8AC3E}">
        <p14:creationId xmlns:p14="http://schemas.microsoft.com/office/powerpoint/2010/main" val="2610119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21 March 2016</a:t>
            </a:r>
            <a:endParaRPr lang="en-US"/>
          </a:p>
        </p:txBody>
      </p:sp>
      <p:sp>
        <p:nvSpPr>
          <p:cNvPr id="6" name="Footer Placeholder 5"/>
          <p:cNvSpPr>
            <a:spLocks noGrp="1"/>
          </p:cNvSpPr>
          <p:nvPr>
            <p:ph type="ftr" sz="quarter" idx="11"/>
          </p:nvPr>
        </p:nvSpPr>
        <p:spPr/>
        <p:txBody>
          <a:bodyPr/>
          <a:lstStyle/>
          <a:p>
            <a:r>
              <a:rPr lang="en-US" smtClean="0"/>
              <a:t>Northeast GSA</a:t>
            </a:r>
            <a:endParaRPr lang="en-US"/>
          </a:p>
        </p:txBody>
      </p:sp>
      <p:sp>
        <p:nvSpPr>
          <p:cNvPr id="7" name="Slide Number Placeholder 6"/>
          <p:cNvSpPr>
            <a:spLocks noGrp="1"/>
          </p:cNvSpPr>
          <p:nvPr>
            <p:ph type="sldNum" sz="quarter" idx="12"/>
          </p:nvPr>
        </p:nvSpPr>
        <p:spPr/>
        <p:txBody>
          <a:bodyPr/>
          <a:lstStyle/>
          <a:p>
            <a:fld id="{D68E5EC6-8D25-B44C-B09F-B6DA6A5272C3}" type="slidenum">
              <a:rPr lang="en-US" smtClean="0"/>
              <a:t>‹#›</a:t>
            </a:fld>
            <a:endParaRPr lang="en-US"/>
          </a:p>
        </p:txBody>
      </p:sp>
    </p:spTree>
    <p:extLst>
      <p:ext uri="{BB962C8B-B14F-4D97-AF65-F5344CB8AC3E}">
        <p14:creationId xmlns:p14="http://schemas.microsoft.com/office/powerpoint/2010/main" val="10623383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21 March 2016</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Northeast GSA</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8E5EC6-8D25-B44C-B09F-B6DA6A5272C3}" type="slidenum">
              <a:rPr lang="en-US" smtClean="0"/>
              <a:t>‹#›</a:t>
            </a:fld>
            <a:endParaRPr lang="en-US"/>
          </a:p>
        </p:txBody>
      </p:sp>
    </p:spTree>
    <p:extLst>
      <p:ext uri="{BB962C8B-B14F-4D97-AF65-F5344CB8AC3E}">
        <p14:creationId xmlns:p14="http://schemas.microsoft.com/office/powerpoint/2010/main" val="292718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comments" Target="../comments/comment6.xm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comments" Target="../comments/comment7.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tiff"/><Relationship Id="rId5" Type="http://schemas.openxmlformats.org/officeDocument/2006/relationships/image" Target="../media/image18.tiff"/><Relationship Id="rId6" Type="http://schemas.openxmlformats.org/officeDocument/2006/relationships/image" Target="../media/image2.png"/><Relationship Id="rId7" Type="http://schemas.openxmlformats.org/officeDocument/2006/relationships/comments" Target="../comments/comment8.xm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comments" Target="../comments/comment9.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JPG"/><Relationship Id="rId5" Type="http://schemas.openxmlformats.org/officeDocument/2006/relationships/comments" Target="../comments/comment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comments" Target="../comments/comment10.xm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1" Type="http://schemas.microsoft.com/office/2007/relationships/hdphoto" Target="../media/hdphoto1.wdp"/><Relationship Id="rId12" Type="http://schemas.openxmlformats.org/officeDocument/2006/relationships/comments" Target="../comments/comment11.xml"/><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mailto:dpmurray@uri.edu" TargetMode="External"/><Relationship Id="rId4" Type="http://schemas.openxmlformats.org/officeDocument/2006/relationships/hyperlink" Target="mailto:hdooley@uri.edu" TargetMode="External"/><Relationship Id="rId5" Type="http://schemas.openxmlformats.org/officeDocument/2006/relationships/hyperlink" Target="mailto:Donna.Casanova@ppsd.org" TargetMode="External"/><Relationship Id="rId6" Type="http://schemas.openxmlformats.org/officeDocument/2006/relationships/image" Target="../media/image3.jpg"/><Relationship Id="rId7" Type="http://schemas.openxmlformats.org/officeDocument/2006/relationships/image" Target="../media/image4.png"/><Relationship Id="rId8" Type="http://schemas.openxmlformats.org/officeDocument/2006/relationships/image" Target="../media/image2.png"/><Relationship Id="rId9" Type="http://schemas.openxmlformats.org/officeDocument/2006/relationships/hyperlink" Target="http://www.ritesproject.net/research/negsa_2016" TargetMode="External"/><Relationship Id="rId10"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png"/><Relationship Id="rId5" Type="http://schemas.openxmlformats.org/officeDocument/2006/relationships/comments" Target="../comments/comment2.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comments" Target="../comments/comment3.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comments" Target="../comments/comment4.xml"/><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hyperlink" Target="http://hub.mspnet.org/index.cfm/14308?" TargetMode="External"/><Relationship Id="rId5" Type="http://schemas.openxmlformats.org/officeDocument/2006/relationships/image" Target="../media/image2.png"/><Relationship Id="rId6" Type="http://schemas.openxmlformats.org/officeDocument/2006/relationships/comments" Target="../comments/comment5.xml"/><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546100" y="1847850"/>
            <a:ext cx="7912199" cy="2038499"/>
          </a:xfrm>
          <a:prstGeom prst="rect">
            <a:avLst/>
          </a:prstGeom>
          <a:noFill/>
          <a:ln>
            <a:noFill/>
          </a:ln>
        </p:spPr>
        <p:txBody>
          <a:bodyPr lIns="91425" tIns="45700" rIns="91425" bIns="45700" anchor="ctr" anchorCtr="0">
            <a:noAutofit/>
          </a:bodyPr>
          <a:lstStyle/>
          <a:p>
            <a:pPr>
              <a:spcBef>
                <a:spcPts val="0"/>
              </a:spcBef>
              <a:buClr>
                <a:schemeClr val="dk1"/>
              </a:buClr>
              <a:buSzPct val="25000"/>
            </a:pPr>
            <a:r>
              <a:rPr lang="en-US" sz="3600" b="1" dirty="0">
                <a:solidFill>
                  <a:schemeClr val="accent5"/>
                </a:solidFill>
                <a:latin typeface="Arial"/>
                <a:cs typeface="Arial"/>
              </a:rPr>
              <a:t>T</a:t>
            </a:r>
            <a:r>
              <a:rPr lang="en-US" sz="2800" b="1" dirty="0">
                <a:solidFill>
                  <a:schemeClr val="accent5"/>
                </a:solidFill>
                <a:latin typeface="Arial"/>
                <a:cs typeface="Arial"/>
              </a:rPr>
              <a:t>HE </a:t>
            </a:r>
            <a:r>
              <a:rPr lang="en-US" sz="3600" b="1" dirty="0">
                <a:solidFill>
                  <a:schemeClr val="accent5"/>
                </a:solidFill>
                <a:latin typeface="Arial"/>
                <a:cs typeface="Arial"/>
              </a:rPr>
              <a:t>R</a:t>
            </a:r>
            <a:r>
              <a:rPr lang="en-US" sz="2800" b="1" dirty="0">
                <a:solidFill>
                  <a:schemeClr val="accent5"/>
                </a:solidFill>
                <a:latin typeface="Arial"/>
                <a:cs typeface="Arial"/>
              </a:rPr>
              <a:t>ITES </a:t>
            </a:r>
            <a:r>
              <a:rPr lang="en-US" sz="3600" b="1" dirty="0">
                <a:solidFill>
                  <a:schemeClr val="accent5"/>
                </a:solidFill>
                <a:latin typeface="Arial"/>
                <a:cs typeface="Arial"/>
              </a:rPr>
              <a:t>P</a:t>
            </a:r>
            <a:r>
              <a:rPr lang="en-US" sz="2800" b="1" dirty="0">
                <a:solidFill>
                  <a:schemeClr val="accent5"/>
                </a:solidFill>
                <a:latin typeface="Arial"/>
                <a:cs typeface="Arial"/>
              </a:rPr>
              <a:t>ATH TO </a:t>
            </a:r>
            <a:r>
              <a:rPr lang="en-US" sz="3600" b="1" dirty="0">
                <a:solidFill>
                  <a:schemeClr val="accent5"/>
                </a:solidFill>
                <a:latin typeface="Arial"/>
                <a:cs typeface="Arial"/>
              </a:rPr>
              <a:t>F</a:t>
            </a:r>
            <a:r>
              <a:rPr lang="en-US" sz="2800" b="1" dirty="0">
                <a:solidFill>
                  <a:schemeClr val="accent5"/>
                </a:solidFill>
                <a:latin typeface="Arial"/>
                <a:cs typeface="Arial"/>
              </a:rPr>
              <a:t>ORMING </a:t>
            </a:r>
            <a:r>
              <a:rPr lang="en-US" sz="3600" b="1" dirty="0">
                <a:solidFill>
                  <a:schemeClr val="accent5"/>
                </a:solidFill>
                <a:latin typeface="Arial"/>
                <a:cs typeface="Arial"/>
              </a:rPr>
              <a:t>K-12 </a:t>
            </a:r>
            <a:r>
              <a:rPr lang="en-US" sz="2800" b="1" dirty="0">
                <a:solidFill>
                  <a:schemeClr val="accent5"/>
                </a:solidFill>
                <a:latin typeface="Arial"/>
                <a:cs typeface="Arial"/>
              </a:rPr>
              <a:t>&amp; </a:t>
            </a:r>
            <a:r>
              <a:rPr lang="en-US" sz="3600" b="1" dirty="0">
                <a:solidFill>
                  <a:schemeClr val="accent5"/>
                </a:solidFill>
                <a:latin typeface="Arial"/>
                <a:cs typeface="Arial"/>
              </a:rPr>
              <a:t>H</a:t>
            </a:r>
            <a:r>
              <a:rPr lang="en-US" sz="2800" b="1" dirty="0">
                <a:solidFill>
                  <a:schemeClr val="accent5"/>
                </a:solidFill>
                <a:latin typeface="Arial"/>
                <a:cs typeface="Arial"/>
              </a:rPr>
              <a:t>IGHER </a:t>
            </a:r>
            <a:r>
              <a:rPr lang="en-US" sz="3600" b="1" dirty="0">
                <a:solidFill>
                  <a:schemeClr val="accent5"/>
                </a:solidFill>
                <a:latin typeface="Arial"/>
                <a:cs typeface="Arial"/>
              </a:rPr>
              <a:t>E</a:t>
            </a:r>
            <a:r>
              <a:rPr lang="en-US" sz="2800" b="1" dirty="0">
                <a:solidFill>
                  <a:schemeClr val="accent5"/>
                </a:solidFill>
                <a:latin typeface="Arial"/>
                <a:cs typeface="Arial"/>
              </a:rPr>
              <a:t>DUCATION </a:t>
            </a:r>
            <a:r>
              <a:rPr lang="en-US" sz="3600" b="1" dirty="0">
                <a:solidFill>
                  <a:schemeClr val="accent5"/>
                </a:solidFill>
                <a:latin typeface="Arial"/>
                <a:cs typeface="Arial"/>
              </a:rPr>
              <a:t>P</a:t>
            </a:r>
            <a:r>
              <a:rPr lang="en-US" sz="2800" b="1" dirty="0">
                <a:solidFill>
                  <a:schemeClr val="accent5"/>
                </a:solidFill>
                <a:latin typeface="Arial"/>
                <a:cs typeface="Arial"/>
              </a:rPr>
              <a:t>ARTNERSHIP</a:t>
            </a:r>
            <a:r>
              <a:rPr lang="en-US" sz="2800" b="1" dirty="0">
                <a:solidFill>
                  <a:schemeClr val="tx2">
                    <a:lumMod val="40000"/>
                    <a:lumOff val="60000"/>
                  </a:schemeClr>
                </a:solidFill>
                <a:latin typeface="Arial"/>
                <a:cs typeface="Arial"/>
              </a:rPr>
              <a:t>S</a:t>
            </a:r>
            <a:r>
              <a:rPr lang="en-US" sz="3200" dirty="0">
                <a:latin typeface="Arial"/>
                <a:cs typeface="Arial"/>
              </a:rPr>
              <a:t/>
            </a:r>
            <a:br>
              <a:rPr lang="en-US" sz="3200" dirty="0">
                <a:latin typeface="Arial"/>
                <a:cs typeface="Arial"/>
              </a:rPr>
            </a:br>
            <a:endParaRPr lang="en-US" sz="3200" b="1" dirty="0">
              <a:solidFill>
                <a:schemeClr val="accent5"/>
              </a:solidFill>
              <a:latin typeface="Arial"/>
              <a:ea typeface="Arial"/>
              <a:cs typeface="Arial"/>
              <a:sym typeface="Arial"/>
            </a:endParaRPr>
          </a:p>
        </p:txBody>
      </p:sp>
      <p:sp>
        <p:nvSpPr>
          <p:cNvPr id="85" name="Shape 85"/>
          <p:cNvSpPr txBox="1">
            <a:spLocks noGrp="1"/>
          </p:cNvSpPr>
          <p:nvPr>
            <p:ph type="subTitle" idx="1"/>
          </p:nvPr>
        </p:nvSpPr>
        <p:spPr>
          <a:xfrm>
            <a:off x="1371600" y="3505200"/>
            <a:ext cx="6400799" cy="1752600"/>
          </a:xfrm>
          <a:prstGeom prst="rect">
            <a:avLst/>
          </a:prstGeom>
          <a:noFill/>
          <a:ln>
            <a:noFill/>
          </a:ln>
        </p:spPr>
        <p:txBody>
          <a:bodyPr lIns="91425" tIns="45700" rIns="91425" bIns="45700" anchor="t" anchorCtr="0">
            <a:noAutofit/>
          </a:bodyPr>
          <a:lstStyle/>
          <a:p>
            <a:pPr marL="0" marR="0" lvl="0" indent="0" rtl="0">
              <a:lnSpc>
                <a:spcPct val="115000"/>
              </a:lnSpc>
              <a:spcBef>
                <a:spcPts val="0"/>
              </a:spcBef>
              <a:spcAft>
                <a:spcPts val="0"/>
              </a:spcAft>
              <a:buClr>
                <a:srgbClr val="898989"/>
              </a:buClr>
              <a:buSzPct val="25000"/>
              <a:buFont typeface="Arial"/>
              <a:buNone/>
            </a:pPr>
            <a:r>
              <a:rPr lang="en-US" sz="2400" b="0" i="0" u="none" strike="noStrike" cap="none" baseline="0" dirty="0">
                <a:solidFill>
                  <a:srgbClr val="999999"/>
                </a:solidFill>
                <a:latin typeface="Arial"/>
                <a:ea typeface="Arial"/>
                <a:cs typeface="Arial"/>
                <a:sym typeface="Arial"/>
              </a:rPr>
              <a:t>Geological Society of </a:t>
            </a:r>
            <a:r>
              <a:rPr lang="en-US" sz="2400" b="0" i="0" u="none" strike="noStrike" cap="none" baseline="0" dirty="0" smtClean="0">
                <a:solidFill>
                  <a:srgbClr val="999999"/>
                </a:solidFill>
                <a:latin typeface="Arial"/>
                <a:ea typeface="Arial"/>
                <a:cs typeface="Arial"/>
                <a:sym typeface="Arial"/>
              </a:rPr>
              <a:t>America</a:t>
            </a:r>
          </a:p>
          <a:p>
            <a:pPr marL="0" marR="0" lvl="0" indent="0" rtl="0">
              <a:lnSpc>
                <a:spcPct val="115000"/>
              </a:lnSpc>
              <a:spcBef>
                <a:spcPts val="0"/>
              </a:spcBef>
              <a:spcAft>
                <a:spcPts val="0"/>
              </a:spcAft>
              <a:buClr>
                <a:srgbClr val="898989"/>
              </a:buClr>
              <a:buSzPct val="25000"/>
              <a:buFont typeface="Arial"/>
              <a:buNone/>
            </a:pPr>
            <a:r>
              <a:rPr lang="en-US" sz="2400" dirty="0" smtClean="0">
                <a:solidFill>
                  <a:srgbClr val="999999"/>
                </a:solidFill>
                <a:latin typeface="Arial"/>
                <a:ea typeface="Arial"/>
                <a:cs typeface="Arial"/>
                <a:sym typeface="Arial"/>
              </a:rPr>
              <a:t>Northeast Section</a:t>
            </a:r>
            <a:endParaRPr lang="en-US" sz="2400" b="0" i="0" u="none" strike="noStrike" cap="none" baseline="0" dirty="0">
              <a:solidFill>
                <a:srgbClr val="999999"/>
              </a:solidFill>
              <a:latin typeface="Arial"/>
              <a:ea typeface="Arial"/>
              <a:cs typeface="Arial"/>
              <a:sym typeface="Arial"/>
            </a:endParaRPr>
          </a:p>
          <a:p>
            <a:pPr marL="0" marR="0" lvl="0" indent="0" algn="ctr" rtl="0">
              <a:lnSpc>
                <a:spcPct val="115000"/>
              </a:lnSpc>
              <a:spcBef>
                <a:spcPts val="0"/>
              </a:spcBef>
              <a:spcAft>
                <a:spcPts val="0"/>
              </a:spcAft>
              <a:buClr>
                <a:srgbClr val="898989"/>
              </a:buClr>
              <a:buSzPct val="25000"/>
              <a:buFont typeface="Arial"/>
              <a:buNone/>
            </a:pPr>
            <a:r>
              <a:rPr lang="en-US" sz="1800" dirty="0" smtClean="0">
                <a:solidFill>
                  <a:srgbClr val="999999"/>
                </a:solidFill>
                <a:latin typeface="Arial"/>
                <a:ea typeface="Arial"/>
                <a:cs typeface="Arial"/>
                <a:sym typeface="Arial"/>
              </a:rPr>
              <a:t>Albany, NY</a:t>
            </a:r>
            <a:endParaRPr lang="en-US" sz="1800" dirty="0">
              <a:solidFill>
                <a:srgbClr val="999999"/>
              </a:solidFill>
              <a:latin typeface="Arial"/>
              <a:ea typeface="Arial"/>
              <a:cs typeface="Arial"/>
              <a:sym typeface="Arial"/>
            </a:endParaRPr>
          </a:p>
          <a:p>
            <a:pPr marL="0" marR="0" lvl="0" indent="0" algn="ctr" rtl="0">
              <a:lnSpc>
                <a:spcPct val="115000"/>
              </a:lnSpc>
              <a:spcBef>
                <a:spcPts val="640"/>
              </a:spcBef>
              <a:spcAft>
                <a:spcPts val="0"/>
              </a:spcAft>
              <a:buClr>
                <a:srgbClr val="898989"/>
              </a:buClr>
              <a:buSzPct val="25000"/>
              <a:buFont typeface="Arial"/>
              <a:buNone/>
            </a:pPr>
            <a:r>
              <a:rPr lang="en-US" sz="2400" b="0" i="0" u="none" strike="noStrike" cap="none" baseline="0" dirty="0" smtClean="0">
                <a:solidFill>
                  <a:srgbClr val="999999"/>
                </a:solidFill>
                <a:latin typeface="Arial"/>
                <a:ea typeface="Arial"/>
                <a:cs typeface="Arial"/>
                <a:sym typeface="Arial"/>
              </a:rPr>
              <a:t>March 21, 2016</a:t>
            </a:r>
            <a:endParaRPr lang="en-US" sz="2400" b="0" i="0" u="none" strike="noStrike" cap="none" baseline="0" dirty="0">
              <a:solidFill>
                <a:srgbClr val="999999"/>
              </a:solidFill>
              <a:latin typeface="Arial"/>
              <a:ea typeface="Arial"/>
              <a:cs typeface="Arial"/>
              <a:sym typeface="Arial"/>
            </a:endParaRPr>
          </a:p>
          <a:p>
            <a:pPr marL="0" marR="0" lvl="0" indent="0" algn="ctr" rtl="0">
              <a:lnSpc>
                <a:spcPct val="100000"/>
              </a:lnSpc>
              <a:spcBef>
                <a:spcPts val="640"/>
              </a:spcBef>
              <a:spcAft>
                <a:spcPts val="0"/>
              </a:spcAft>
              <a:buClr>
                <a:srgbClr val="898989"/>
              </a:buClr>
              <a:buFont typeface="Arial"/>
              <a:buNone/>
            </a:pPr>
            <a:endParaRPr sz="2400" dirty="0">
              <a:latin typeface="Arial"/>
              <a:ea typeface="Arial"/>
              <a:cs typeface="Arial"/>
              <a:sym typeface="Arial"/>
            </a:endParaRPr>
          </a:p>
        </p:txBody>
      </p:sp>
      <p:pic>
        <p:nvPicPr>
          <p:cNvPr id="86" name="Shape 86"/>
          <p:cNvPicPr preferRelativeResize="0"/>
          <p:nvPr/>
        </p:nvPicPr>
        <p:blipFill>
          <a:blip r:embed="rId3">
            <a:alphaModFix/>
          </a:blip>
          <a:stretch>
            <a:fillRect/>
          </a:stretch>
        </p:blipFill>
        <p:spPr>
          <a:xfrm>
            <a:off x="641225" y="606425"/>
            <a:ext cx="4095750" cy="1238250"/>
          </a:xfrm>
          <a:prstGeom prst="rect">
            <a:avLst/>
          </a:prstGeom>
          <a:noFill/>
          <a:ln>
            <a:noFill/>
          </a:ln>
        </p:spPr>
      </p:pic>
      <p:pic>
        <p:nvPicPr>
          <p:cNvPr id="87" name="Shape 87"/>
          <p:cNvPicPr preferRelativeResize="0"/>
          <p:nvPr/>
        </p:nvPicPr>
        <p:blipFill>
          <a:blip r:embed="rId4">
            <a:alphaModFix/>
          </a:blip>
          <a:stretch>
            <a:fillRect/>
          </a:stretch>
        </p:blipFill>
        <p:spPr>
          <a:xfrm>
            <a:off x="3923032" y="5378194"/>
            <a:ext cx="1158324" cy="1158324"/>
          </a:xfrm>
          <a:prstGeom prst="rect">
            <a:avLst/>
          </a:prstGeom>
          <a:noFill/>
          <a:ln>
            <a:noFill/>
          </a:ln>
        </p:spPr>
      </p:pic>
      <p:sp>
        <p:nvSpPr>
          <p:cNvPr id="88" name="Shape 88"/>
          <p:cNvSpPr txBox="1"/>
          <p:nvPr/>
        </p:nvSpPr>
        <p:spPr>
          <a:xfrm>
            <a:off x="5501825" y="5537075"/>
            <a:ext cx="3201300" cy="840600"/>
          </a:xfrm>
          <a:prstGeom prst="rect">
            <a:avLst/>
          </a:prstGeom>
          <a:noFill/>
          <a:ln>
            <a:noFill/>
          </a:ln>
        </p:spPr>
        <p:txBody>
          <a:bodyPr lIns="91425" tIns="91425" rIns="91425" bIns="91425" anchor="t" anchorCtr="0">
            <a:noAutofit/>
          </a:bodyPr>
          <a:lstStyle/>
          <a:p>
            <a:pPr>
              <a:spcBef>
                <a:spcPts val="0"/>
              </a:spcBef>
              <a:buNone/>
            </a:pPr>
            <a:r>
              <a:rPr lang="en-US" sz="1200" i="1" dirty="0">
                <a:solidFill>
                  <a:srgbClr val="999999"/>
                </a:solidFill>
              </a:rPr>
              <a:t>This material is based upon work supported by the National Science Foundation under Grants No. MSP 0831974, CSE 0831974, and STEM+C 1542892. </a:t>
            </a:r>
          </a:p>
        </p:txBody>
      </p:sp>
      <p:sp>
        <p:nvSpPr>
          <p:cNvPr id="89" name="Shape 89"/>
          <p:cNvSpPr txBox="1"/>
          <p:nvPr/>
        </p:nvSpPr>
        <p:spPr>
          <a:xfrm>
            <a:off x="641225" y="5537062"/>
            <a:ext cx="3502200" cy="840600"/>
          </a:xfrm>
          <a:prstGeom prst="rect">
            <a:avLst/>
          </a:prstGeom>
          <a:noFill/>
          <a:ln>
            <a:noFill/>
          </a:ln>
        </p:spPr>
        <p:txBody>
          <a:bodyPr lIns="91425" tIns="91425" rIns="91425" bIns="91425" anchor="t" anchorCtr="0">
            <a:noAutofit/>
          </a:bodyPr>
          <a:lstStyle/>
          <a:p>
            <a:pPr rtl="0">
              <a:lnSpc>
                <a:spcPct val="115000"/>
              </a:lnSpc>
              <a:spcBef>
                <a:spcPts val="0"/>
              </a:spcBef>
              <a:buNone/>
            </a:pPr>
            <a:r>
              <a:rPr lang="en-US" sz="1200" i="1" dirty="0">
                <a:solidFill>
                  <a:srgbClr val="999999"/>
                </a:solidFill>
              </a:rPr>
              <a:t>Presented by:</a:t>
            </a:r>
          </a:p>
          <a:p>
            <a:pPr rtl="0">
              <a:spcBef>
                <a:spcPts val="0"/>
              </a:spcBef>
              <a:buNone/>
            </a:pPr>
            <a:r>
              <a:rPr lang="en-US" sz="1200" i="1" dirty="0"/>
              <a:t>   </a:t>
            </a:r>
            <a:r>
              <a:rPr lang="en-US" sz="1200" i="1" dirty="0" smtClean="0">
                <a:solidFill>
                  <a:schemeClr val="accent5"/>
                </a:solidFill>
              </a:rPr>
              <a:t>Daniel </a:t>
            </a:r>
            <a:r>
              <a:rPr lang="en-US" sz="1200" i="1" dirty="0">
                <a:solidFill>
                  <a:schemeClr val="accent5"/>
                </a:solidFill>
              </a:rPr>
              <a:t>Murray, Principal Investigator</a:t>
            </a:r>
          </a:p>
          <a:p>
            <a:pPr rtl="0">
              <a:spcBef>
                <a:spcPts val="0"/>
              </a:spcBef>
              <a:buNone/>
            </a:pPr>
            <a:r>
              <a:rPr lang="en-US" sz="1200" i="1" dirty="0">
                <a:solidFill>
                  <a:schemeClr val="accent5"/>
                </a:solidFill>
              </a:rPr>
              <a:t>   </a:t>
            </a:r>
            <a:r>
              <a:rPr lang="en-US" sz="1200" i="1" dirty="0" smtClean="0">
                <a:solidFill>
                  <a:schemeClr val="accent5"/>
                </a:solidFill>
              </a:rPr>
              <a:t>Howard </a:t>
            </a:r>
            <a:r>
              <a:rPr lang="en-US" sz="1200" i="1" dirty="0">
                <a:solidFill>
                  <a:schemeClr val="accent5"/>
                </a:solidFill>
              </a:rPr>
              <a:t>Dooley, Project </a:t>
            </a:r>
            <a:r>
              <a:rPr lang="en-US" sz="1200" i="1" dirty="0" smtClean="0">
                <a:solidFill>
                  <a:schemeClr val="accent5"/>
                </a:solidFill>
              </a:rPr>
              <a:t>Manager</a:t>
            </a:r>
          </a:p>
          <a:p>
            <a:pPr rtl="0">
              <a:spcBef>
                <a:spcPts val="0"/>
              </a:spcBef>
              <a:buNone/>
            </a:pPr>
            <a:r>
              <a:rPr lang="en-US" sz="1200" i="1" dirty="0" smtClean="0">
                <a:solidFill>
                  <a:schemeClr val="accent5"/>
                </a:solidFill>
              </a:rPr>
              <a:t>  Donna Casanova, Co-Principal Investigator</a:t>
            </a:r>
            <a:endParaRPr lang="en-US" sz="1200" i="1" dirty="0">
              <a:solidFill>
                <a:schemeClr val="accent5"/>
              </a:solidFill>
            </a:endParaRPr>
          </a:p>
        </p:txBody>
      </p:sp>
      <p:pic>
        <p:nvPicPr>
          <p:cNvPr id="90" name="Shape 90"/>
          <p:cNvPicPr preferRelativeResize="0"/>
          <p:nvPr/>
        </p:nvPicPr>
        <p:blipFill>
          <a:blip r:embed="rId5">
            <a:alphaModFix/>
          </a:blip>
          <a:stretch>
            <a:fillRect/>
          </a:stretch>
        </p:blipFill>
        <p:spPr>
          <a:xfrm>
            <a:off x="7378025" y="405950"/>
            <a:ext cx="1325099" cy="1639200"/>
          </a:xfrm>
          <a:prstGeom prst="rect">
            <a:avLst/>
          </a:prstGeom>
          <a:noFill/>
          <a:ln>
            <a:noFill/>
          </a:ln>
        </p:spPr>
      </p:pic>
    </p:spTree>
    <p:extLst>
      <p:ext uri="{BB962C8B-B14F-4D97-AF65-F5344CB8AC3E}">
        <p14:creationId xmlns:p14="http://schemas.microsoft.com/office/powerpoint/2010/main" val="319157280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286000" y="533400"/>
            <a:ext cx="6206004" cy="808557"/>
          </a:xfrm>
          <a:ln>
            <a:solidFill>
              <a:srgbClr val="FFFFFF"/>
            </a:solidFill>
          </a:ln>
        </p:spPr>
        <p:style>
          <a:lnRef idx="2">
            <a:schemeClr val="dk1"/>
          </a:lnRef>
          <a:fillRef idx="1">
            <a:schemeClr val="lt1"/>
          </a:fillRef>
          <a:effectRef idx="0">
            <a:schemeClr val="dk1"/>
          </a:effectRef>
          <a:fontRef idx="minor">
            <a:schemeClr val="dk1"/>
          </a:fontRef>
        </p:style>
        <p:txBody>
          <a:bodyPr>
            <a:noAutofit/>
          </a:bodyPr>
          <a:lstStyle/>
          <a:p>
            <a:pPr algn="ctr" eaLnBrk="1" hangingPunct="1">
              <a:spcBef>
                <a:spcPct val="0"/>
              </a:spcBef>
              <a:buSzTx/>
              <a:buFontTx/>
              <a:buNone/>
              <a:defRPr/>
            </a:pPr>
            <a:r>
              <a:rPr lang="en-US" sz="4000" dirty="0" smtClean="0">
                <a:solidFill>
                  <a:srgbClr val="4BACC6"/>
                </a:solidFill>
                <a:latin typeface="Calibri" charset="0"/>
                <a:ea typeface="ＭＳ Ｐゴシック" charset="0"/>
                <a:cs typeface="Arial" charset="0"/>
                <a:sym typeface="Arial" charset="0"/>
              </a:rPr>
              <a:t>Professional Development</a:t>
            </a:r>
            <a:endParaRPr lang="en-US" sz="4000" dirty="0">
              <a:solidFill>
                <a:srgbClr val="4BACC6"/>
              </a:solidFill>
              <a:latin typeface="Calibri" charset="0"/>
              <a:ea typeface="ＭＳ Ｐゴシック" charset="0"/>
              <a:cs typeface="Arial" charset="0"/>
              <a:sym typeface="Arial" charset="0"/>
            </a:endParaRPr>
          </a:p>
        </p:txBody>
      </p:sp>
      <p:sp>
        <p:nvSpPr>
          <p:cNvPr id="2" name="Shape 100"/>
          <p:cNvSpPr>
            <a:spLocks noGrp="1"/>
          </p:cNvSpPr>
          <p:nvPr>
            <p:ph type="body" idx="1"/>
          </p:nvPr>
        </p:nvSpPr>
        <p:spPr>
          <a:xfrm>
            <a:off x="343047" y="1381968"/>
            <a:ext cx="5181601" cy="5105977"/>
          </a:xfrm>
        </p:spPr>
        <p:txBody>
          <a:bodyPr wrap="square" anchor="ctr">
            <a:spAutoFit/>
          </a:bodyPr>
          <a:lstStyle/>
          <a:p>
            <a:pPr marL="0" indent="0" eaLnBrk="1" hangingPunct="1">
              <a:spcAft>
                <a:spcPts val="600"/>
              </a:spcAft>
              <a:buNone/>
            </a:pPr>
            <a:r>
              <a:rPr lang="en-US" sz="2000" b="1" dirty="0" smtClean="0">
                <a:solidFill>
                  <a:srgbClr val="4BACC6"/>
                </a:solidFill>
                <a:latin typeface="Calibri" charset="0"/>
                <a:ea typeface="ＭＳ Ｐゴシック" charset="0"/>
                <a:cs typeface="ＭＳ Ｐゴシック" charset="0"/>
              </a:rPr>
              <a:t>Short Course Design</a:t>
            </a:r>
          </a:p>
          <a:p>
            <a:pPr lvl="1">
              <a:spcAft>
                <a:spcPts val="600"/>
              </a:spcAft>
            </a:pPr>
            <a:r>
              <a:rPr lang="en-US" sz="1800" dirty="0" smtClean="0">
                <a:latin typeface="Calibri" charset="0"/>
                <a:ea typeface="ＭＳ Ｐゴシック" charset="0"/>
                <a:cs typeface="ＭＳ Ｐゴシック" charset="0"/>
              </a:rPr>
              <a:t>2 </a:t>
            </a:r>
            <a:r>
              <a:rPr lang="en-US" sz="1800" dirty="0">
                <a:latin typeface="Calibri" charset="0"/>
                <a:ea typeface="ＭＳ Ｐゴシック" charset="0"/>
                <a:cs typeface="ＭＳ Ｐゴシック" charset="0"/>
              </a:rPr>
              <a:t>½ Days in </a:t>
            </a:r>
            <a:r>
              <a:rPr lang="en-US" sz="1800" dirty="0" smtClean="0">
                <a:latin typeface="Calibri" charset="0"/>
                <a:ea typeface="ＭＳ Ｐゴシック" charset="0"/>
                <a:cs typeface="ＭＳ Ｐゴシック" charset="0"/>
              </a:rPr>
              <a:t>a 2 week Summer Institute</a:t>
            </a:r>
          </a:p>
          <a:p>
            <a:pPr lvl="1">
              <a:spcAft>
                <a:spcPts val="600"/>
              </a:spcAft>
            </a:pPr>
            <a:r>
              <a:rPr lang="en-US" sz="1800" dirty="0">
                <a:latin typeface="Calibri" charset="0"/>
                <a:ea typeface="ＭＳ Ｐゴシック" charset="0"/>
                <a:cs typeface="ＭＳ Ｐゴシック" charset="0"/>
              </a:rPr>
              <a:t>Developed by Gr6-12/HE Resource </a:t>
            </a:r>
            <a:r>
              <a:rPr lang="en-US" sz="1800" dirty="0" smtClean="0">
                <a:latin typeface="Calibri" charset="0"/>
                <a:ea typeface="ＭＳ Ｐゴシック" charset="0"/>
                <a:cs typeface="ＭＳ Ｐゴシック" charset="0"/>
              </a:rPr>
              <a:t>Teams</a:t>
            </a:r>
          </a:p>
          <a:p>
            <a:pPr lvl="1">
              <a:spcAft>
                <a:spcPts val="600"/>
              </a:spcAft>
            </a:pPr>
            <a:r>
              <a:rPr lang="en-US" sz="1800" dirty="0" smtClean="0">
                <a:latin typeface="Calibri" charset="0"/>
                <a:ea typeface="ＭＳ Ｐゴシック" charset="0"/>
                <a:cs typeface="ＭＳ Ｐゴシック" charset="0"/>
              </a:rPr>
              <a:t>Organized </a:t>
            </a:r>
            <a:r>
              <a:rPr lang="en-US" sz="1800" dirty="0">
                <a:latin typeface="Calibri" charset="0"/>
                <a:ea typeface="ＭＳ Ｐゴシック" charset="0"/>
                <a:cs typeface="ＭＳ Ｐゴシック" charset="0"/>
              </a:rPr>
              <a:t>around RITES </a:t>
            </a:r>
            <a:r>
              <a:rPr lang="en-US" sz="1800" dirty="0" smtClean="0">
                <a:latin typeface="Calibri" charset="0"/>
                <a:ea typeface="ＭＳ Ｐゴシック" charset="0"/>
                <a:cs typeface="ＭＳ Ｐゴシック" charset="0"/>
              </a:rPr>
              <a:t>Investigations</a:t>
            </a:r>
          </a:p>
          <a:p>
            <a:pPr lvl="1">
              <a:spcAft>
                <a:spcPts val="600"/>
              </a:spcAft>
            </a:pPr>
            <a:r>
              <a:rPr lang="en-US" sz="1800" dirty="0" smtClean="0">
                <a:solidFill>
                  <a:srgbClr val="000000"/>
                </a:solidFill>
                <a:latin typeface="Calibri" charset="0"/>
                <a:ea typeface="ＭＳ Ｐゴシック" charset="0"/>
                <a:cs typeface="ＭＳ Ｐゴシック" charset="0"/>
              </a:rPr>
              <a:t>High Expectations &amp; Incentives</a:t>
            </a:r>
            <a:endParaRPr lang="en-US" sz="1400" dirty="0">
              <a:solidFill>
                <a:srgbClr val="000000"/>
              </a:solidFill>
              <a:latin typeface="Calibri" charset="0"/>
              <a:ea typeface="ＭＳ Ｐゴシック" charset="0"/>
              <a:cs typeface="ＭＳ Ｐゴシック" charset="0"/>
            </a:endParaRPr>
          </a:p>
          <a:p>
            <a:pPr marL="0" indent="0" eaLnBrk="1" hangingPunct="1">
              <a:spcAft>
                <a:spcPts val="600"/>
              </a:spcAft>
              <a:buNone/>
            </a:pPr>
            <a:endParaRPr lang="en-US" sz="2000" b="1" dirty="0" smtClean="0">
              <a:solidFill>
                <a:srgbClr val="4BACC6"/>
              </a:solidFill>
              <a:latin typeface="Calibri" charset="0"/>
              <a:ea typeface="ＭＳ Ｐゴシック" charset="0"/>
              <a:cs typeface="ＭＳ Ｐゴシック" charset="0"/>
            </a:endParaRPr>
          </a:p>
          <a:p>
            <a:pPr marL="0" indent="0" eaLnBrk="1" hangingPunct="1">
              <a:spcAft>
                <a:spcPts val="600"/>
              </a:spcAft>
              <a:buNone/>
            </a:pPr>
            <a:r>
              <a:rPr lang="en-US" sz="2000" b="1" dirty="0" smtClean="0">
                <a:solidFill>
                  <a:srgbClr val="4BACC6"/>
                </a:solidFill>
                <a:latin typeface="Calibri" charset="0"/>
                <a:ea typeface="ＭＳ Ｐゴシック" charset="0"/>
                <a:cs typeface="ＭＳ Ｐゴシック" charset="0"/>
              </a:rPr>
              <a:t>Short Course Outputs</a:t>
            </a:r>
          </a:p>
          <a:p>
            <a:pPr lvl="1">
              <a:spcAft>
                <a:spcPts val="600"/>
              </a:spcAft>
            </a:pPr>
            <a:r>
              <a:rPr lang="en-US" sz="1800" dirty="0">
                <a:latin typeface="Calibri" charset="0"/>
                <a:ea typeface="ＭＳ Ｐゴシック" charset="0"/>
                <a:cs typeface="ＭＳ Ｐゴシック" charset="0"/>
              </a:rPr>
              <a:t>40 Short </a:t>
            </a:r>
            <a:r>
              <a:rPr lang="en-US" sz="1800" dirty="0" smtClean="0">
                <a:latin typeface="Calibri" charset="0"/>
                <a:ea typeface="ＭＳ Ｐゴシック" charset="0"/>
                <a:cs typeface="ＭＳ Ｐゴシック" charset="0"/>
              </a:rPr>
              <a:t>Courses:  </a:t>
            </a:r>
            <a:r>
              <a:rPr lang="en-US" sz="1800" dirty="0">
                <a:latin typeface="Calibri" charset="0"/>
                <a:ea typeface="ＭＳ Ｐゴシック" charset="0"/>
                <a:cs typeface="ＭＳ Ｐゴシック" charset="0"/>
              </a:rPr>
              <a:t>PS,   LS,  </a:t>
            </a:r>
            <a:r>
              <a:rPr lang="en-US" sz="1800" dirty="0" smtClean="0">
                <a:latin typeface="Calibri" charset="0"/>
                <a:ea typeface="ＭＳ Ｐゴシック" charset="0"/>
                <a:cs typeface="ＭＳ Ｐゴシック" charset="0"/>
              </a:rPr>
              <a:t>ESS</a:t>
            </a:r>
          </a:p>
          <a:p>
            <a:pPr lvl="1">
              <a:spcAft>
                <a:spcPts val="600"/>
              </a:spcAft>
            </a:pPr>
            <a:r>
              <a:rPr lang="en-US" sz="1800" dirty="0" smtClean="0">
                <a:solidFill>
                  <a:srgbClr val="000000"/>
                </a:solidFill>
                <a:latin typeface="Calibri" charset="0"/>
                <a:ea typeface="ＭＳ Ｐゴシック" charset="0"/>
                <a:cs typeface="ＭＳ Ｐゴシック" charset="0"/>
              </a:rPr>
              <a:t>500</a:t>
            </a:r>
            <a:r>
              <a:rPr lang="en-US" sz="1800" dirty="0">
                <a:solidFill>
                  <a:srgbClr val="000000"/>
                </a:solidFill>
                <a:latin typeface="Calibri" charset="0"/>
                <a:ea typeface="ＭＳ Ｐゴシック" charset="0"/>
                <a:cs typeface="ＭＳ Ｐゴシック" charset="0"/>
              </a:rPr>
              <a:t>+ Teachers (Grades 5-12 </a:t>
            </a:r>
            <a:r>
              <a:rPr lang="en-US" sz="1800" dirty="0" smtClean="0">
                <a:solidFill>
                  <a:srgbClr val="000000"/>
                </a:solidFill>
                <a:latin typeface="Calibri" charset="0"/>
                <a:ea typeface="ＭＳ Ｐゴシック" charset="0"/>
                <a:cs typeface="ＭＳ Ｐゴシック" charset="0"/>
              </a:rPr>
              <a:t>)</a:t>
            </a:r>
            <a:endParaRPr lang="en-US" sz="1800" dirty="0">
              <a:solidFill>
                <a:srgbClr val="000000"/>
              </a:solidFill>
              <a:latin typeface="Calibri" charset="0"/>
              <a:ea typeface="ＭＳ Ｐゴシック" charset="0"/>
              <a:cs typeface="ＭＳ Ｐゴシック" charset="0"/>
            </a:endParaRPr>
          </a:p>
          <a:p>
            <a:pPr lvl="1">
              <a:spcAft>
                <a:spcPts val="600"/>
              </a:spcAft>
            </a:pPr>
            <a:r>
              <a:rPr lang="en-US" sz="1800" dirty="0" smtClean="0">
                <a:solidFill>
                  <a:srgbClr val="000000"/>
                </a:solidFill>
                <a:latin typeface="Calibri" charset="0"/>
                <a:ea typeface="ＭＳ Ｐゴシック" charset="0"/>
                <a:cs typeface="ＭＳ Ｐゴシック" charset="0"/>
              </a:rPr>
              <a:t>27 </a:t>
            </a:r>
            <a:r>
              <a:rPr lang="en-US" sz="1800" dirty="0">
                <a:solidFill>
                  <a:srgbClr val="000000"/>
                </a:solidFill>
                <a:latin typeface="Calibri" charset="0"/>
                <a:ea typeface="ＭＳ Ｐゴシック" charset="0"/>
                <a:cs typeface="ＭＳ Ｐゴシック" charset="0"/>
              </a:rPr>
              <a:t>of 36 </a:t>
            </a:r>
            <a:r>
              <a:rPr lang="en-US" sz="1800" dirty="0" smtClean="0">
                <a:solidFill>
                  <a:srgbClr val="000000"/>
                </a:solidFill>
                <a:latin typeface="Calibri" charset="0"/>
                <a:ea typeface="ＭＳ Ｐゴシック" charset="0"/>
                <a:cs typeface="ＭＳ Ｐゴシック" charset="0"/>
              </a:rPr>
              <a:t>Districts</a:t>
            </a:r>
          </a:p>
          <a:p>
            <a:pPr lvl="1">
              <a:spcAft>
                <a:spcPts val="600"/>
              </a:spcAft>
            </a:pPr>
            <a:r>
              <a:rPr lang="en-US" sz="1800" dirty="0">
                <a:latin typeface="Calibri" charset="0"/>
                <a:ea typeface="ＭＳ Ｐゴシック" charset="0"/>
                <a:cs typeface="ＭＳ Ｐゴシック" charset="0"/>
              </a:rPr>
              <a:t>Foundation for growth of RITES </a:t>
            </a:r>
            <a:r>
              <a:rPr lang="en-US" sz="1800" dirty="0" smtClean="0">
                <a:latin typeface="Calibri" charset="0"/>
                <a:ea typeface="ＭＳ Ｐゴシック" charset="0"/>
                <a:cs typeface="ＭＳ Ｐゴシック" charset="0"/>
              </a:rPr>
              <a:t>partnership</a:t>
            </a:r>
            <a:endParaRPr lang="en-US" sz="1800" dirty="0">
              <a:solidFill>
                <a:srgbClr val="000000"/>
              </a:solidFill>
              <a:latin typeface="Calibri" charset="0"/>
              <a:ea typeface="ＭＳ Ｐゴシック" charset="0"/>
              <a:cs typeface="ＭＳ Ｐゴシック" charset="0"/>
            </a:endParaRPr>
          </a:p>
          <a:p>
            <a:pPr eaLnBrk="1" hangingPunct="1">
              <a:spcAft>
                <a:spcPts val="600"/>
              </a:spcAft>
            </a:pPr>
            <a:endParaRPr lang="en-US" sz="2000" dirty="0">
              <a:latin typeface="Calibri" charset="0"/>
              <a:ea typeface="ＭＳ Ｐゴシック" charset="0"/>
              <a:cs typeface="ＭＳ Ｐゴシック" charset="0"/>
            </a:endParaRPr>
          </a:p>
        </p:txBody>
      </p:sp>
      <p:pic>
        <p:nvPicPr>
          <p:cNvPr id="6" name="Picture 5" descr="Cranston Stream Observati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1524000"/>
            <a:ext cx="2895600" cy="2171700"/>
          </a:xfrm>
          <a:prstGeom prst="rect">
            <a:avLst/>
          </a:prstGeom>
        </p:spPr>
      </p:pic>
      <p:pic>
        <p:nvPicPr>
          <p:cNvPr id="7" name="Picture 6" descr="Engineering - Asking Questions.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8938" y="3934956"/>
            <a:ext cx="3207753" cy="2138502"/>
          </a:xfrm>
          <a:prstGeom prst="rect">
            <a:avLst/>
          </a:prstGeom>
        </p:spPr>
      </p:pic>
      <p:pic>
        <p:nvPicPr>
          <p:cNvPr id="8" name="Shape 86"/>
          <p:cNvPicPr preferRelativeResize="0"/>
          <p:nvPr/>
        </p:nvPicPr>
        <p:blipFill>
          <a:blip r:embed="rId5">
            <a:alphaModFix/>
          </a:blip>
          <a:stretch>
            <a:fillRect/>
          </a:stretch>
        </p:blipFill>
        <p:spPr>
          <a:xfrm>
            <a:off x="184150" y="228599"/>
            <a:ext cx="2101850" cy="710495"/>
          </a:xfrm>
          <a:prstGeom prst="rect">
            <a:avLst/>
          </a:prstGeom>
          <a:noFill/>
          <a:ln>
            <a:noFill/>
          </a:ln>
        </p:spPr>
      </p:pic>
      <p:sp>
        <p:nvSpPr>
          <p:cNvPr id="12" name="Date Placeholder 2"/>
          <p:cNvSpPr txBox="1">
            <a:spLocks/>
          </p:cNvSpPr>
          <p:nvPr/>
        </p:nvSpPr>
        <p:spPr>
          <a:xfrm>
            <a:off x="457200" y="6478667"/>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smtClean="0">
                <a:solidFill>
                  <a:schemeClr val="bg1">
                    <a:lumMod val="65000"/>
                  </a:schemeClr>
                </a:solidFill>
              </a:rPr>
              <a:t>21 March 2016</a:t>
            </a:r>
            <a:endParaRPr lang="en-US" sz="1200" dirty="0">
              <a:solidFill>
                <a:schemeClr val="bg1">
                  <a:lumMod val="65000"/>
                </a:schemeClr>
              </a:solidFill>
            </a:endParaRPr>
          </a:p>
        </p:txBody>
      </p:sp>
      <p:sp>
        <p:nvSpPr>
          <p:cNvPr id="13" name="Footer Placeholder 3"/>
          <p:cNvSpPr txBox="1">
            <a:spLocks/>
          </p:cNvSpPr>
          <p:nvPr/>
        </p:nvSpPr>
        <p:spPr>
          <a:xfrm>
            <a:off x="3124200" y="6492875"/>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solidFill>
                  <a:schemeClr val="bg1">
                    <a:lumMod val="65000"/>
                  </a:schemeClr>
                </a:solidFill>
              </a:rPr>
              <a:t>Northeast GSA</a:t>
            </a:r>
            <a:endParaRPr lang="en-US" sz="1200" dirty="0">
              <a:solidFill>
                <a:schemeClr val="bg1">
                  <a:lumMod val="65000"/>
                </a:schemeClr>
              </a:solidFill>
            </a:endParaRPr>
          </a:p>
        </p:txBody>
      </p:sp>
      <p:sp>
        <p:nvSpPr>
          <p:cNvPr id="14" name="Slide Number Placeholder 4"/>
          <p:cNvSpPr txBox="1">
            <a:spLocks/>
          </p:cNvSpPr>
          <p:nvPr/>
        </p:nvSpPr>
        <p:spPr>
          <a:xfrm>
            <a:off x="6553200" y="6479669"/>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dirty="0" smtClean="0">
                <a:solidFill>
                  <a:schemeClr val="bg1">
                    <a:lumMod val="65000"/>
                  </a:schemeClr>
                </a:solidFill>
              </a:rPr>
              <a:t>10</a:t>
            </a:r>
            <a:endParaRPr lang="en-US" sz="1200" dirty="0">
              <a:solidFill>
                <a:schemeClr val="bg1">
                  <a:lumMod val="65000"/>
                </a:schemeClr>
              </a:solidFill>
            </a:endParaRPr>
          </a:p>
        </p:txBody>
      </p:sp>
    </p:spTree>
    <p:extLst>
      <p:ext uri="{BB962C8B-B14F-4D97-AF65-F5344CB8AC3E}">
        <p14:creationId xmlns:p14="http://schemas.microsoft.com/office/powerpoint/2010/main" val="26559187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Placeholder 2"/>
          <p:cNvSpPr>
            <a:spLocks noGrp="1"/>
          </p:cNvSpPr>
          <p:nvPr>
            <p:ph type="body" idx="1"/>
          </p:nvPr>
        </p:nvSpPr>
        <p:spPr>
          <a:xfrm>
            <a:off x="592931" y="1369046"/>
            <a:ext cx="7958137" cy="4329113"/>
          </a:xfrm>
        </p:spPr>
        <p:txBody>
          <a:bodyPr>
            <a:noAutofit/>
          </a:bodyPr>
          <a:lstStyle/>
          <a:p>
            <a:pPr>
              <a:lnSpc>
                <a:spcPct val="130000"/>
              </a:lnSpc>
              <a:spcBef>
                <a:spcPts val="1800"/>
              </a:spcBef>
            </a:pPr>
            <a:r>
              <a:rPr lang="en-US" sz="2400" dirty="0" smtClean="0">
                <a:ea typeface="ＭＳ Ｐゴシック" charset="0"/>
                <a:cs typeface="ＭＳ Ｐゴシック" charset="0"/>
              </a:rPr>
              <a:t>A </a:t>
            </a:r>
            <a:r>
              <a:rPr lang="en-US" sz="2400" dirty="0">
                <a:ea typeface="ＭＳ Ｐゴシック" charset="0"/>
                <a:cs typeface="ＭＳ Ｐゴシック" charset="0"/>
              </a:rPr>
              <a:t>minimum of 70 contact </a:t>
            </a:r>
            <a:r>
              <a:rPr lang="en-US" sz="2400" dirty="0" smtClean="0">
                <a:ea typeface="ＭＳ Ｐゴシック" charset="0"/>
                <a:cs typeface="ＭＳ Ｐゴシック" charset="0"/>
              </a:rPr>
              <a:t>hours </a:t>
            </a:r>
            <a:r>
              <a:rPr lang="en-US" sz="2400" dirty="0">
                <a:ea typeface="ＭＳ Ｐゴシック" charset="0"/>
                <a:cs typeface="ＭＳ Ｐゴシック" charset="0"/>
              </a:rPr>
              <a:t>of PD is estimated as the necessary amount for significant impact to be </a:t>
            </a:r>
            <a:r>
              <a:rPr lang="en-US" sz="2400" dirty="0" smtClean="0">
                <a:ea typeface="ＭＳ Ｐゴシック" charset="0"/>
                <a:cs typeface="ＭＳ Ｐゴシック" charset="0"/>
              </a:rPr>
              <a:t>reached.  </a:t>
            </a:r>
            <a:r>
              <a:rPr lang="en-US" sz="2400" dirty="0" smtClean="0">
                <a:ea typeface="ＭＳ Ｐゴシック" charset="0"/>
              </a:rPr>
              <a:t>Impact </a:t>
            </a:r>
            <a:r>
              <a:rPr lang="en-US" sz="2400" dirty="0">
                <a:ea typeface="ＭＳ Ｐゴシック" charset="0"/>
              </a:rPr>
              <a:t>became significant after a complete cycle (2 years</a:t>
            </a:r>
            <a:r>
              <a:rPr lang="en-US" sz="2400" dirty="0" smtClean="0">
                <a:ea typeface="ＭＳ Ｐゴシック" charset="0"/>
              </a:rPr>
              <a:t>).</a:t>
            </a:r>
            <a:endParaRPr lang="en-US" sz="2400" dirty="0">
              <a:ea typeface="ＭＳ Ｐゴシック" charset="0"/>
            </a:endParaRPr>
          </a:p>
          <a:p>
            <a:pPr>
              <a:lnSpc>
                <a:spcPct val="130000"/>
              </a:lnSpc>
              <a:spcBef>
                <a:spcPts val="1800"/>
              </a:spcBef>
            </a:pPr>
            <a:r>
              <a:rPr lang="en-US" sz="2400" dirty="0">
                <a:ea typeface="ＭＳ Ｐゴシック" charset="0"/>
                <a:cs typeface="ＭＳ Ｐゴシック" charset="0"/>
              </a:rPr>
              <a:t>A critical mass of teacher participation is also necessary. Higher level of participation contributes to faster </a:t>
            </a:r>
            <a:r>
              <a:rPr lang="en-US" sz="2400" dirty="0" smtClean="0">
                <a:ea typeface="ＭＳ Ｐゴシック" charset="0"/>
                <a:cs typeface="ＭＳ Ｐゴシック" charset="0"/>
              </a:rPr>
              <a:t>impact.</a:t>
            </a:r>
            <a:endParaRPr lang="en-US" sz="2400" dirty="0">
              <a:ea typeface="ＭＳ Ｐゴシック" charset="0"/>
              <a:cs typeface="ＭＳ Ｐゴシック" charset="0"/>
            </a:endParaRPr>
          </a:p>
          <a:p>
            <a:pPr>
              <a:lnSpc>
                <a:spcPct val="130000"/>
              </a:lnSpc>
              <a:spcBef>
                <a:spcPts val="1800"/>
              </a:spcBef>
            </a:pPr>
            <a:r>
              <a:rPr lang="en-US" sz="2400" dirty="0">
                <a:ea typeface="ＭＳ Ｐゴシック" charset="0"/>
                <a:cs typeface="ＭＳ Ｐゴシック" charset="0"/>
              </a:rPr>
              <a:t>Punctuated experiences (average of twice annually) is sufficient for students to reap benefits</a:t>
            </a:r>
            <a:r>
              <a:rPr lang="en-US" sz="2400" dirty="0" smtClean="0">
                <a:ea typeface="ＭＳ Ｐゴシック" charset="0"/>
                <a:cs typeface="ＭＳ Ｐゴシック" charset="0"/>
              </a:rPr>
              <a:t>.</a:t>
            </a:r>
            <a:endParaRPr lang="en-US" sz="2400" dirty="0">
              <a:ea typeface="ＭＳ Ｐゴシック" charset="0"/>
              <a:cs typeface="ＭＳ Ｐゴシック" charset="0"/>
            </a:endParaRPr>
          </a:p>
        </p:txBody>
      </p:sp>
      <p:pic>
        <p:nvPicPr>
          <p:cNvPr id="4" name="Shape 86"/>
          <p:cNvPicPr preferRelativeResize="0"/>
          <p:nvPr/>
        </p:nvPicPr>
        <p:blipFill>
          <a:blip r:embed="rId3">
            <a:alphaModFix/>
          </a:blip>
          <a:stretch>
            <a:fillRect/>
          </a:stretch>
        </p:blipFill>
        <p:spPr>
          <a:xfrm>
            <a:off x="184150" y="228599"/>
            <a:ext cx="2101850" cy="710495"/>
          </a:xfrm>
          <a:prstGeom prst="rect">
            <a:avLst/>
          </a:prstGeom>
          <a:noFill/>
          <a:ln>
            <a:noFill/>
          </a:ln>
        </p:spPr>
      </p:pic>
      <p:sp>
        <p:nvSpPr>
          <p:cNvPr id="5" name="Date Placeholder 2"/>
          <p:cNvSpPr txBox="1">
            <a:spLocks/>
          </p:cNvSpPr>
          <p:nvPr/>
        </p:nvSpPr>
        <p:spPr>
          <a:xfrm>
            <a:off x="457200" y="6478667"/>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smtClean="0">
                <a:solidFill>
                  <a:schemeClr val="bg1">
                    <a:lumMod val="65000"/>
                  </a:schemeClr>
                </a:solidFill>
              </a:rPr>
              <a:t>21 March 2016</a:t>
            </a:r>
            <a:endParaRPr lang="en-US" sz="1200" dirty="0">
              <a:solidFill>
                <a:schemeClr val="bg1">
                  <a:lumMod val="65000"/>
                </a:schemeClr>
              </a:solidFill>
            </a:endParaRPr>
          </a:p>
        </p:txBody>
      </p:sp>
      <p:sp>
        <p:nvSpPr>
          <p:cNvPr id="6" name="Footer Placeholder 3"/>
          <p:cNvSpPr txBox="1">
            <a:spLocks/>
          </p:cNvSpPr>
          <p:nvPr/>
        </p:nvSpPr>
        <p:spPr>
          <a:xfrm>
            <a:off x="3124200" y="6492875"/>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solidFill>
                  <a:schemeClr val="bg1">
                    <a:lumMod val="65000"/>
                  </a:schemeClr>
                </a:solidFill>
              </a:rPr>
              <a:t>Northeast GSA</a:t>
            </a:r>
            <a:endParaRPr lang="en-US" sz="1200" dirty="0">
              <a:solidFill>
                <a:schemeClr val="bg1">
                  <a:lumMod val="65000"/>
                </a:schemeClr>
              </a:solidFill>
            </a:endParaRPr>
          </a:p>
        </p:txBody>
      </p:sp>
      <p:sp>
        <p:nvSpPr>
          <p:cNvPr id="7" name="Slide Number Placeholder 4"/>
          <p:cNvSpPr txBox="1">
            <a:spLocks/>
          </p:cNvSpPr>
          <p:nvPr/>
        </p:nvSpPr>
        <p:spPr>
          <a:xfrm>
            <a:off x="6553200" y="6479669"/>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dirty="0" smtClean="0">
                <a:solidFill>
                  <a:schemeClr val="bg1">
                    <a:lumMod val="65000"/>
                  </a:schemeClr>
                </a:solidFill>
              </a:rPr>
              <a:t>11</a:t>
            </a:r>
            <a:endParaRPr lang="en-US" sz="1200" dirty="0">
              <a:solidFill>
                <a:schemeClr val="bg1">
                  <a:lumMod val="65000"/>
                </a:schemeClr>
              </a:solidFill>
            </a:endParaRPr>
          </a:p>
        </p:txBody>
      </p:sp>
      <p:sp>
        <p:nvSpPr>
          <p:cNvPr id="8" name="Title 1"/>
          <p:cNvSpPr>
            <a:spLocks noGrp="1"/>
          </p:cNvSpPr>
          <p:nvPr>
            <p:ph type="title"/>
          </p:nvPr>
        </p:nvSpPr>
        <p:spPr>
          <a:xfrm>
            <a:off x="2286000" y="533400"/>
            <a:ext cx="6206004" cy="808557"/>
          </a:xfrm>
          <a:ln>
            <a:solidFill>
              <a:srgbClr val="FFFFFF"/>
            </a:solidFill>
          </a:ln>
        </p:spPr>
        <p:style>
          <a:lnRef idx="2">
            <a:schemeClr val="dk1"/>
          </a:lnRef>
          <a:fillRef idx="1">
            <a:schemeClr val="lt1"/>
          </a:fillRef>
          <a:effectRef idx="0">
            <a:schemeClr val="dk1"/>
          </a:effectRef>
          <a:fontRef idx="minor">
            <a:schemeClr val="dk1"/>
          </a:fontRef>
        </p:style>
        <p:txBody>
          <a:bodyPr>
            <a:noAutofit/>
          </a:bodyPr>
          <a:lstStyle/>
          <a:p>
            <a:pPr algn="ctr" eaLnBrk="1" hangingPunct="1">
              <a:spcBef>
                <a:spcPct val="0"/>
              </a:spcBef>
              <a:buSzTx/>
              <a:buFontTx/>
              <a:buNone/>
              <a:defRPr/>
            </a:pPr>
            <a:r>
              <a:rPr lang="en-US" sz="4000" dirty="0" smtClean="0">
                <a:solidFill>
                  <a:srgbClr val="4BACC6"/>
                </a:solidFill>
                <a:latin typeface="Calibri" charset="0"/>
                <a:ea typeface="ＭＳ Ｐゴシック" charset="0"/>
                <a:cs typeface="Arial" charset="0"/>
                <a:sym typeface="Arial" charset="0"/>
              </a:rPr>
              <a:t>Lessons Learned from PD</a:t>
            </a:r>
            <a:endParaRPr lang="en-US" sz="4000" dirty="0">
              <a:solidFill>
                <a:srgbClr val="4BACC6"/>
              </a:solidFill>
              <a:latin typeface="Calibri" charset="0"/>
              <a:ea typeface="ＭＳ Ｐゴシック" charset="0"/>
              <a:cs typeface="Arial" charset="0"/>
              <a:sym typeface="Arial" charset="0"/>
            </a:endParaRPr>
          </a:p>
        </p:txBody>
      </p:sp>
    </p:spTree>
    <p:extLst>
      <p:ext uri="{BB962C8B-B14F-4D97-AF65-F5344CB8AC3E}">
        <p14:creationId xmlns:p14="http://schemas.microsoft.com/office/powerpoint/2010/main" val="728735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Placeholder 2"/>
          <p:cNvSpPr>
            <a:spLocks noGrp="1"/>
          </p:cNvSpPr>
          <p:nvPr>
            <p:ph type="body" idx="1"/>
          </p:nvPr>
        </p:nvSpPr>
        <p:spPr>
          <a:xfrm>
            <a:off x="592931" y="1369046"/>
            <a:ext cx="7958137" cy="4329113"/>
          </a:xfrm>
        </p:spPr>
        <p:txBody>
          <a:bodyPr>
            <a:noAutofit/>
          </a:bodyPr>
          <a:lstStyle/>
          <a:p>
            <a:pPr>
              <a:lnSpc>
                <a:spcPct val="130000"/>
              </a:lnSpc>
              <a:spcBef>
                <a:spcPts val="1800"/>
              </a:spcBef>
            </a:pPr>
            <a:r>
              <a:rPr lang="en-US" sz="2400" dirty="0" smtClean="0">
                <a:ea typeface="ＭＳ Ｐゴシック" charset="0"/>
                <a:cs typeface="ＭＳ Ｐゴシック" charset="0"/>
              </a:rPr>
              <a:t>Starting </a:t>
            </a:r>
            <a:r>
              <a:rPr lang="en-US" sz="2400" dirty="0">
                <a:ea typeface="ＭＳ Ｐゴシック" charset="0"/>
                <a:cs typeface="ＭＳ Ｐゴシック" charset="0"/>
              </a:rPr>
              <a:t>the PD from the standards is </a:t>
            </a:r>
            <a:r>
              <a:rPr lang="en-US" sz="2400" dirty="0" smtClean="0">
                <a:ea typeface="ＭＳ Ｐゴシック" charset="0"/>
                <a:cs typeface="ＭＳ Ｐゴシック" charset="0"/>
              </a:rPr>
              <a:t>effective.  </a:t>
            </a:r>
            <a:r>
              <a:rPr lang="en-US" sz="2400" dirty="0" smtClean="0">
                <a:ea typeface="ＭＳ Ｐゴシック" charset="0"/>
              </a:rPr>
              <a:t>It </a:t>
            </a:r>
            <a:r>
              <a:rPr lang="en-US" sz="2400" dirty="0">
                <a:ea typeface="ＭＳ Ｐゴシック" charset="0"/>
              </a:rPr>
              <a:t>makes alignment with appropriate curricula </a:t>
            </a:r>
            <a:r>
              <a:rPr lang="en-US" sz="2400" dirty="0" smtClean="0">
                <a:ea typeface="ＭＳ Ｐゴシック" charset="0"/>
              </a:rPr>
              <a:t>possible.  It enhances </a:t>
            </a:r>
            <a:r>
              <a:rPr lang="en-US" sz="2400" dirty="0">
                <a:ea typeface="ＭＳ Ｐゴシック" charset="0"/>
              </a:rPr>
              <a:t>the likelihood of buy </a:t>
            </a:r>
            <a:r>
              <a:rPr lang="en-US" sz="2400" dirty="0" smtClean="0">
                <a:ea typeface="ＭＳ Ｐゴシック" charset="0"/>
              </a:rPr>
              <a:t>in/adoption.</a:t>
            </a:r>
            <a:endParaRPr lang="en-US" sz="2400" dirty="0">
              <a:ea typeface="ＭＳ Ｐゴシック" charset="0"/>
            </a:endParaRPr>
          </a:p>
          <a:p>
            <a:pPr>
              <a:lnSpc>
                <a:spcPct val="130000"/>
              </a:lnSpc>
              <a:spcBef>
                <a:spcPts val="1800"/>
              </a:spcBef>
            </a:pPr>
            <a:r>
              <a:rPr lang="en-US" sz="2400" dirty="0">
                <a:ea typeface="ＭＳ Ｐゴシック" charset="0"/>
                <a:cs typeface="ＭＳ Ｐゴシック" charset="0"/>
              </a:rPr>
              <a:t>Technology-based investigations provide appropriate inquiry opportunities to affect students</a:t>
            </a:r>
            <a:r>
              <a:rPr lang="ja-JP" altLang="en-US" sz="2400" dirty="0">
                <a:ea typeface="ＭＳ Ｐゴシック" charset="0"/>
                <a:cs typeface="ＭＳ Ｐゴシック" charset="0"/>
              </a:rPr>
              <a:t>’</a:t>
            </a:r>
            <a:r>
              <a:rPr lang="en-US" altLang="ja-JP" sz="2400" dirty="0">
                <a:ea typeface="ＭＳ Ｐゴシック" charset="0"/>
                <a:cs typeface="ＭＳ Ｐゴシック" charset="0"/>
              </a:rPr>
              <a:t> analytical </a:t>
            </a:r>
            <a:r>
              <a:rPr lang="en-US" altLang="ja-JP" sz="2400" dirty="0" smtClean="0">
                <a:ea typeface="ＭＳ Ｐゴシック" charset="0"/>
                <a:cs typeface="ＭＳ Ｐゴシック" charset="0"/>
              </a:rPr>
              <a:t>skills.</a:t>
            </a:r>
            <a:endParaRPr lang="en-US" altLang="ja-JP" sz="2400" dirty="0">
              <a:ea typeface="ＭＳ Ｐゴシック" charset="0"/>
              <a:cs typeface="ＭＳ Ｐゴシック" charset="0"/>
            </a:endParaRPr>
          </a:p>
          <a:p>
            <a:pPr>
              <a:lnSpc>
                <a:spcPct val="130000"/>
              </a:lnSpc>
              <a:spcBef>
                <a:spcPts val="1800"/>
              </a:spcBef>
            </a:pPr>
            <a:r>
              <a:rPr lang="en-US" sz="2400" dirty="0">
                <a:ea typeface="ＭＳ Ｐゴシック" charset="0"/>
                <a:cs typeface="ＭＳ Ｐゴシック" charset="0"/>
              </a:rPr>
              <a:t>A focus on inquiry will help students develop skills transferrable to new </a:t>
            </a:r>
            <a:r>
              <a:rPr lang="en-US" sz="2400" dirty="0" smtClean="0">
                <a:ea typeface="ＭＳ Ｐゴシック" charset="0"/>
                <a:cs typeface="ＭＳ Ｐゴシック" charset="0"/>
              </a:rPr>
              <a:t>contexts.</a:t>
            </a:r>
            <a:endParaRPr lang="en-US" sz="2400" dirty="0">
              <a:ea typeface="ＭＳ Ｐゴシック" charset="0"/>
              <a:cs typeface="ＭＳ Ｐゴシック" charset="0"/>
            </a:endParaRPr>
          </a:p>
        </p:txBody>
      </p:sp>
      <p:pic>
        <p:nvPicPr>
          <p:cNvPr id="4" name="Shape 86"/>
          <p:cNvPicPr preferRelativeResize="0"/>
          <p:nvPr/>
        </p:nvPicPr>
        <p:blipFill>
          <a:blip r:embed="rId3">
            <a:alphaModFix/>
          </a:blip>
          <a:stretch>
            <a:fillRect/>
          </a:stretch>
        </p:blipFill>
        <p:spPr>
          <a:xfrm>
            <a:off x="184150" y="228599"/>
            <a:ext cx="2101850" cy="710495"/>
          </a:xfrm>
          <a:prstGeom prst="rect">
            <a:avLst/>
          </a:prstGeom>
          <a:noFill/>
          <a:ln>
            <a:noFill/>
          </a:ln>
        </p:spPr>
      </p:pic>
      <p:sp>
        <p:nvSpPr>
          <p:cNvPr id="5" name="Date Placeholder 2"/>
          <p:cNvSpPr txBox="1">
            <a:spLocks/>
          </p:cNvSpPr>
          <p:nvPr/>
        </p:nvSpPr>
        <p:spPr>
          <a:xfrm>
            <a:off x="457200" y="6478667"/>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smtClean="0">
                <a:solidFill>
                  <a:schemeClr val="bg1">
                    <a:lumMod val="65000"/>
                  </a:schemeClr>
                </a:solidFill>
              </a:rPr>
              <a:t>21 March 2016</a:t>
            </a:r>
            <a:endParaRPr lang="en-US" sz="1200" dirty="0">
              <a:solidFill>
                <a:schemeClr val="bg1">
                  <a:lumMod val="65000"/>
                </a:schemeClr>
              </a:solidFill>
            </a:endParaRPr>
          </a:p>
        </p:txBody>
      </p:sp>
      <p:sp>
        <p:nvSpPr>
          <p:cNvPr id="6" name="Footer Placeholder 3"/>
          <p:cNvSpPr txBox="1">
            <a:spLocks/>
          </p:cNvSpPr>
          <p:nvPr/>
        </p:nvSpPr>
        <p:spPr>
          <a:xfrm>
            <a:off x="3124200" y="6492875"/>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smtClean="0">
                <a:solidFill>
                  <a:schemeClr val="bg1">
                    <a:lumMod val="65000"/>
                  </a:schemeClr>
                </a:solidFill>
              </a:rPr>
              <a:t>Northeast GSA</a:t>
            </a:r>
            <a:endParaRPr lang="en-US" sz="1200" dirty="0">
              <a:solidFill>
                <a:schemeClr val="bg1">
                  <a:lumMod val="65000"/>
                </a:schemeClr>
              </a:solidFill>
            </a:endParaRPr>
          </a:p>
        </p:txBody>
      </p:sp>
      <p:sp>
        <p:nvSpPr>
          <p:cNvPr id="7" name="Slide Number Placeholder 4"/>
          <p:cNvSpPr txBox="1">
            <a:spLocks/>
          </p:cNvSpPr>
          <p:nvPr/>
        </p:nvSpPr>
        <p:spPr>
          <a:xfrm>
            <a:off x="6553200" y="6479669"/>
            <a:ext cx="2133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dirty="0" smtClean="0">
                <a:solidFill>
                  <a:schemeClr val="bg1">
                    <a:lumMod val="65000"/>
                  </a:schemeClr>
                </a:solidFill>
              </a:rPr>
              <a:t>12</a:t>
            </a:r>
            <a:endParaRPr lang="en-US" sz="1200" dirty="0">
              <a:solidFill>
                <a:schemeClr val="bg1">
                  <a:lumMod val="65000"/>
                </a:schemeClr>
              </a:solidFill>
            </a:endParaRPr>
          </a:p>
        </p:txBody>
      </p:sp>
      <p:sp>
        <p:nvSpPr>
          <p:cNvPr id="8" name="Title 1"/>
          <p:cNvSpPr>
            <a:spLocks noGrp="1"/>
          </p:cNvSpPr>
          <p:nvPr>
            <p:ph type="title"/>
          </p:nvPr>
        </p:nvSpPr>
        <p:spPr>
          <a:xfrm>
            <a:off x="2286000" y="533400"/>
            <a:ext cx="6206004" cy="808557"/>
          </a:xfrm>
          <a:ln>
            <a:solidFill>
              <a:srgbClr val="FFFFFF"/>
            </a:solidFill>
          </a:ln>
        </p:spPr>
        <p:style>
          <a:lnRef idx="2">
            <a:schemeClr val="dk1"/>
          </a:lnRef>
          <a:fillRef idx="1">
            <a:schemeClr val="lt1"/>
          </a:fillRef>
          <a:effectRef idx="0">
            <a:schemeClr val="dk1"/>
          </a:effectRef>
          <a:fontRef idx="minor">
            <a:schemeClr val="dk1"/>
          </a:fontRef>
        </p:style>
        <p:txBody>
          <a:bodyPr>
            <a:noAutofit/>
          </a:bodyPr>
          <a:lstStyle/>
          <a:p>
            <a:pPr algn="ctr" eaLnBrk="1" hangingPunct="1">
              <a:spcBef>
                <a:spcPct val="0"/>
              </a:spcBef>
              <a:buSzTx/>
              <a:buFontTx/>
              <a:buNone/>
              <a:defRPr/>
            </a:pPr>
            <a:r>
              <a:rPr lang="en-US" sz="4000" dirty="0" smtClean="0">
                <a:solidFill>
                  <a:srgbClr val="4BACC6"/>
                </a:solidFill>
                <a:latin typeface="Calibri" charset="0"/>
                <a:ea typeface="ＭＳ Ｐゴシック" charset="0"/>
                <a:cs typeface="Arial" charset="0"/>
                <a:sym typeface="Arial" charset="0"/>
              </a:rPr>
              <a:t>Lessons Learned from PD</a:t>
            </a:r>
            <a:endParaRPr lang="en-US" sz="4000" dirty="0">
              <a:solidFill>
                <a:srgbClr val="4BACC6"/>
              </a:solidFill>
              <a:latin typeface="Calibri" charset="0"/>
              <a:ea typeface="ＭＳ Ｐゴシック" charset="0"/>
              <a:cs typeface="Arial" charset="0"/>
              <a:sym typeface="Arial" charset="0"/>
            </a:endParaRPr>
          </a:p>
        </p:txBody>
      </p:sp>
    </p:spTree>
    <p:extLst>
      <p:ext uri="{BB962C8B-B14F-4D97-AF65-F5344CB8AC3E}">
        <p14:creationId xmlns:p14="http://schemas.microsoft.com/office/powerpoint/2010/main" val="142345190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400800" cy="914400"/>
          </a:xfrm>
        </p:spPr>
        <p:txBody>
          <a:bodyPr>
            <a:normAutofit fontScale="90000"/>
          </a:bodyPr>
          <a:lstStyle/>
          <a:p>
            <a:r>
              <a:rPr lang="en-US" sz="4000" b="1" dirty="0" smtClean="0">
                <a:solidFill>
                  <a:srgbClr val="4BACC6"/>
                </a:solidFill>
              </a:rPr>
              <a:t>Impacts of Resource Team Model</a:t>
            </a:r>
            <a:endParaRPr lang="en-US" sz="4000" dirty="0"/>
          </a:p>
        </p:txBody>
      </p:sp>
      <p:sp>
        <p:nvSpPr>
          <p:cNvPr id="3" name="Content Placeholder 2"/>
          <p:cNvSpPr>
            <a:spLocks noGrp="1"/>
          </p:cNvSpPr>
          <p:nvPr>
            <p:ph idx="1"/>
          </p:nvPr>
        </p:nvSpPr>
        <p:spPr/>
        <p:txBody>
          <a:bodyPr>
            <a:normAutofit/>
          </a:bodyPr>
          <a:lstStyle/>
          <a:p>
            <a:r>
              <a:rPr lang="en-US" dirty="0" smtClean="0"/>
              <a:t>Either Add a slide for</a:t>
            </a:r>
          </a:p>
          <a:p>
            <a:endParaRPr lang="en-US" dirty="0"/>
          </a:p>
          <a:p>
            <a:endParaRPr lang="en-US" dirty="0" smtClean="0"/>
          </a:p>
          <a:p>
            <a:endParaRPr lang="en-US" dirty="0"/>
          </a:p>
          <a:p>
            <a:endParaRPr lang="en-US" dirty="0" smtClean="0"/>
          </a:p>
          <a:p>
            <a:endParaRPr lang="en-US" dirty="0" smtClean="0"/>
          </a:p>
          <a:p>
            <a:pPr marL="457200" lvl="1" indent="0">
              <a:buNone/>
            </a:pPr>
            <a:endParaRPr lang="en-US" sz="1400" dirty="0" smtClean="0"/>
          </a:p>
          <a:p>
            <a:pPr marL="457200" lvl="1" indent="0">
              <a:buNone/>
            </a:pPr>
            <a:r>
              <a:rPr lang="en-US" sz="1200" dirty="0" smtClean="0"/>
              <a:t>Knowlton et al. (2015). Higher Education Collaboration</a:t>
            </a:r>
          </a:p>
          <a:p>
            <a:pPr marL="457200" lvl="1" indent="0">
              <a:buNone/>
            </a:pPr>
            <a:r>
              <a:rPr lang="en-US" sz="1200" dirty="0"/>
              <a:t> </a:t>
            </a:r>
            <a:r>
              <a:rPr lang="en-US" sz="1200" dirty="0" smtClean="0"/>
              <a:t>    with K-12 Teachers as a Professional Development</a:t>
            </a:r>
          </a:p>
          <a:p>
            <a:pPr marL="457200" lvl="1" indent="0">
              <a:buNone/>
            </a:pPr>
            <a:r>
              <a:rPr lang="en-US" sz="1200" dirty="0"/>
              <a:t> </a:t>
            </a:r>
            <a:r>
              <a:rPr lang="en-US" sz="1200" dirty="0" smtClean="0"/>
              <a:t>    Activity for Faculty</a:t>
            </a:r>
            <a:r>
              <a:rPr lang="en-US" sz="1200" i="1" dirty="0" smtClean="0"/>
              <a:t>. Journal of College Science Teaching</a:t>
            </a:r>
            <a:r>
              <a:rPr lang="en-US" sz="1200" dirty="0" smtClean="0"/>
              <a:t>. 44(4), 46-53.</a:t>
            </a:r>
            <a:endParaRPr lang="en-US" sz="1200" dirty="0"/>
          </a:p>
        </p:txBody>
      </p:sp>
      <p:pic>
        <p:nvPicPr>
          <p:cNvPr id="4" name="Picture 3"/>
          <p:cNvPicPr>
            <a:picLocks noChangeAspect="1"/>
          </p:cNvPicPr>
          <p:nvPr/>
        </p:nvPicPr>
        <p:blipFill>
          <a:blip r:embed="rId2"/>
          <a:stretch>
            <a:fillRect/>
          </a:stretch>
        </p:blipFill>
        <p:spPr>
          <a:xfrm>
            <a:off x="457200" y="1451928"/>
            <a:ext cx="4318000" cy="3581400"/>
          </a:xfrm>
          <a:prstGeom prst="rect">
            <a:avLst/>
          </a:prstGeom>
        </p:spPr>
      </p:pic>
      <p:pic>
        <p:nvPicPr>
          <p:cNvPr id="5" name="Picture 4"/>
          <p:cNvPicPr>
            <a:picLocks noChangeAspect="1"/>
          </p:cNvPicPr>
          <p:nvPr/>
        </p:nvPicPr>
        <p:blipFill>
          <a:blip r:embed="rId3"/>
          <a:stretch>
            <a:fillRect/>
          </a:stretch>
        </p:blipFill>
        <p:spPr>
          <a:xfrm>
            <a:off x="5334000" y="1455738"/>
            <a:ext cx="3352800" cy="4084568"/>
          </a:xfrm>
          <a:prstGeom prst="rect">
            <a:avLst/>
          </a:prstGeom>
        </p:spPr>
      </p:pic>
      <p:pic>
        <p:nvPicPr>
          <p:cNvPr id="6" name="Shape 86"/>
          <p:cNvPicPr preferRelativeResize="0"/>
          <p:nvPr/>
        </p:nvPicPr>
        <p:blipFill>
          <a:blip r:embed="rId4">
            <a:alphaModFix/>
          </a:blip>
          <a:stretch>
            <a:fillRect/>
          </a:stretch>
        </p:blipFill>
        <p:spPr>
          <a:xfrm>
            <a:off x="184150" y="228599"/>
            <a:ext cx="2101850" cy="710495"/>
          </a:xfrm>
          <a:prstGeom prst="rect">
            <a:avLst/>
          </a:prstGeom>
          <a:noFill/>
          <a:ln>
            <a:noFill/>
          </a:ln>
        </p:spPr>
      </p:pic>
      <p:sp>
        <p:nvSpPr>
          <p:cNvPr id="7" name="Date Placeholder 6"/>
          <p:cNvSpPr>
            <a:spLocks noGrp="1"/>
          </p:cNvSpPr>
          <p:nvPr>
            <p:ph type="dt" sz="half" idx="10"/>
          </p:nvPr>
        </p:nvSpPr>
        <p:spPr/>
        <p:txBody>
          <a:bodyPr/>
          <a:lstStyle/>
          <a:p>
            <a:r>
              <a:rPr lang="en-US" smtClean="0"/>
              <a:t>21 March 2016</a:t>
            </a:r>
            <a:endParaRPr lang="en-US"/>
          </a:p>
        </p:txBody>
      </p:sp>
      <p:sp>
        <p:nvSpPr>
          <p:cNvPr id="8" name="Footer Placeholder 7"/>
          <p:cNvSpPr>
            <a:spLocks noGrp="1"/>
          </p:cNvSpPr>
          <p:nvPr>
            <p:ph type="ftr" sz="quarter" idx="11"/>
          </p:nvPr>
        </p:nvSpPr>
        <p:spPr/>
        <p:txBody>
          <a:bodyPr/>
          <a:lstStyle/>
          <a:p>
            <a:r>
              <a:rPr lang="en-US" smtClean="0"/>
              <a:t>Northeast GSA</a:t>
            </a:r>
            <a:endParaRPr lang="en-US"/>
          </a:p>
        </p:txBody>
      </p:sp>
      <p:sp>
        <p:nvSpPr>
          <p:cNvPr id="11" name="Slide Number Placeholder 10"/>
          <p:cNvSpPr>
            <a:spLocks noGrp="1"/>
          </p:cNvSpPr>
          <p:nvPr>
            <p:ph type="sldNum" sz="quarter" idx="12"/>
          </p:nvPr>
        </p:nvSpPr>
        <p:spPr/>
        <p:txBody>
          <a:bodyPr/>
          <a:lstStyle/>
          <a:p>
            <a:fld id="{D68E5EC6-8D25-B44C-B09F-B6DA6A5272C3}" type="slidenum">
              <a:rPr lang="en-US" smtClean="0"/>
              <a:t>13</a:t>
            </a:fld>
            <a:endParaRPr lang="en-US"/>
          </a:p>
        </p:txBody>
      </p:sp>
    </p:spTree>
    <p:extLst>
      <p:ext uri="{BB962C8B-B14F-4D97-AF65-F5344CB8AC3E}">
        <p14:creationId xmlns:p14="http://schemas.microsoft.com/office/powerpoint/2010/main" val="114044396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400800" cy="914400"/>
          </a:xfrm>
        </p:spPr>
        <p:txBody>
          <a:bodyPr>
            <a:normAutofit/>
          </a:bodyPr>
          <a:lstStyle/>
          <a:p>
            <a:r>
              <a:rPr lang="en-US" sz="4000" b="1" dirty="0" smtClean="0">
                <a:solidFill>
                  <a:schemeClr val="accent5"/>
                </a:solidFill>
              </a:rPr>
              <a:t>Is the Partnership a Success?</a:t>
            </a:r>
            <a:endParaRPr lang="en-US" sz="4000" b="1" dirty="0">
              <a:solidFill>
                <a:schemeClr val="accent5"/>
              </a:solidFill>
            </a:endParaRPr>
          </a:p>
        </p:txBody>
      </p:sp>
      <p:sp>
        <p:nvSpPr>
          <p:cNvPr id="3" name="Content Placeholder 2"/>
          <p:cNvSpPr>
            <a:spLocks noGrp="1"/>
          </p:cNvSpPr>
          <p:nvPr>
            <p:ph idx="1"/>
          </p:nvPr>
        </p:nvSpPr>
        <p:spPr/>
        <p:txBody>
          <a:bodyPr>
            <a:noAutofit/>
          </a:bodyPr>
          <a:lstStyle/>
          <a:p>
            <a:pPr marL="0" indent="0">
              <a:buNone/>
            </a:pPr>
            <a:r>
              <a:rPr lang="en-US" sz="2800" dirty="0" smtClean="0">
                <a:solidFill>
                  <a:schemeClr val="accent5"/>
                </a:solidFill>
              </a:rPr>
              <a:t>Sustainability</a:t>
            </a:r>
            <a:endParaRPr lang="en-US" sz="2800" dirty="0">
              <a:solidFill>
                <a:schemeClr val="accent5"/>
              </a:solidFill>
            </a:endParaRPr>
          </a:p>
          <a:p>
            <a:pPr lvl="1"/>
            <a:r>
              <a:rPr lang="en-US" sz="2400" dirty="0"/>
              <a:t>Initially HE directed, but has evolved to be a true peer partnership, driven by the K12 community</a:t>
            </a:r>
          </a:p>
          <a:p>
            <a:pPr lvl="1"/>
            <a:r>
              <a:rPr lang="en-US" sz="2400" dirty="0"/>
              <a:t>Partnership has remained even as original NSF funding has ended</a:t>
            </a:r>
          </a:p>
          <a:p>
            <a:pPr lvl="1"/>
            <a:r>
              <a:rPr lang="en-US" sz="2400" dirty="0"/>
              <a:t>Seeing changes in the cultures</a:t>
            </a:r>
          </a:p>
          <a:p>
            <a:pPr lvl="2"/>
            <a:r>
              <a:rPr lang="en-US" dirty="0"/>
              <a:t>Greater recognition of having educators in tenured faculty positions</a:t>
            </a:r>
          </a:p>
          <a:p>
            <a:pPr lvl="2"/>
            <a:r>
              <a:rPr lang="en-US" dirty="0"/>
              <a:t>Greater use of inquiry based science activities in middle and high school science classes</a:t>
            </a:r>
          </a:p>
          <a:p>
            <a:pPr lvl="1"/>
            <a:r>
              <a:rPr lang="en-US" sz="2400" dirty="0"/>
              <a:t>Data sharing at a deep level</a:t>
            </a:r>
          </a:p>
        </p:txBody>
      </p:sp>
      <p:pic>
        <p:nvPicPr>
          <p:cNvPr id="4" name="Shape 86"/>
          <p:cNvPicPr preferRelativeResize="0"/>
          <p:nvPr/>
        </p:nvPicPr>
        <p:blipFill>
          <a:blip r:embed="rId3">
            <a:alphaModFix/>
          </a:blip>
          <a:stretch>
            <a:fillRect/>
          </a:stretch>
        </p:blipFill>
        <p:spPr>
          <a:xfrm>
            <a:off x="184150" y="228599"/>
            <a:ext cx="2101850" cy="710495"/>
          </a:xfrm>
          <a:prstGeom prst="rect">
            <a:avLst/>
          </a:prstGeom>
          <a:noFill/>
          <a:ln>
            <a:noFill/>
          </a:ln>
        </p:spPr>
      </p:pic>
      <p:sp>
        <p:nvSpPr>
          <p:cNvPr id="5" name="Date Placeholder 4"/>
          <p:cNvSpPr>
            <a:spLocks noGrp="1"/>
          </p:cNvSpPr>
          <p:nvPr>
            <p:ph type="dt" sz="half" idx="10"/>
          </p:nvPr>
        </p:nvSpPr>
        <p:spPr/>
        <p:txBody>
          <a:bodyPr/>
          <a:lstStyle/>
          <a:p>
            <a:r>
              <a:rPr lang="en-US" smtClean="0"/>
              <a:t>21 March 2016</a:t>
            </a:r>
            <a:endParaRPr lang="en-US"/>
          </a:p>
        </p:txBody>
      </p:sp>
      <p:sp>
        <p:nvSpPr>
          <p:cNvPr id="6" name="Footer Placeholder 5"/>
          <p:cNvSpPr>
            <a:spLocks noGrp="1"/>
          </p:cNvSpPr>
          <p:nvPr>
            <p:ph type="ftr" sz="quarter" idx="11"/>
          </p:nvPr>
        </p:nvSpPr>
        <p:spPr/>
        <p:txBody>
          <a:bodyPr/>
          <a:lstStyle/>
          <a:p>
            <a:r>
              <a:rPr lang="en-US" smtClean="0"/>
              <a:t>Northeast GSA</a:t>
            </a:r>
            <a:endParaRPr lang="en-US"/>
          </a:p>
        </p:txBody>
      </p:sp>
      <p:sp>
        <p:nvSpPr>
          <p:cNvPr id="9" name="Slide Number Placeholder 8"/>
          <p:cNvSpPr>
            <a:spLocks noGrp="1"/>
          </p:cNvSpPr>
          <p:nvPr>
            <p:ph type="sldNum" sz="quarter" idx="12"/>
          </p:nvPr>
        </p:nvSpPr>
        <p:spPr/>
        <p:txBody>
          <a:bodyPr/>
          <a:lstStyle/>
          <a:p>
            <a:fld id="{D68E5EC6-8D25-B44C-B09F-B6DA6A5272C3}" type="slidenum">
              <a:rPr lang="en-US" smtClean="0"/>
              <a:t>14</a:t>
            </a:fld>
            <a:endParaRPr lang="en-US"/>
          </a:p>
        </p:txBody>
      </p:sp>
    </p:spTree>
    <p:extLst>
      <p:ext uri="{BB962C8B-B14F-4D97-AF65-F5344CB8AC3E}">
        <p14:creationId xmlns:p14="http://schemas.microsoft.com/office/powerpoint/2010/main" val="98937647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n-US" sz="2800" dirty="0" smtClean="0">
                <a:solidFill>
                  <a:schemeClr val="accent5"/>
                </a:solidFill>
              </a:rPr>
              <a:t>RITES adds self-determined value to districts </a:t>
            </a:r>
            <a:r>
              <a:rPr lang="en-US" sz="2800" i="1" dirty="0" smtClean="0">
                <a:solidFill>
                  <a:schemeClr val="accent5"/>
                </a:solidFill>
              </a:rPr>
              <a:t>and </a:t>
            </a:r>
            <a:r>
              <a:rPr lang="en-US" sz="2800" dirty="0" smtClean="0">
                <a:solidFill>
                  <a:schemeClr val="accent5"/>
                </a:solidFill>
              </a:rPr>
              <a:t>their </a:t>
            </a:r>
          </a:p>
          <a:p>
            <a:pPr marL="0" indent="0">
              <a:buNone/>
            </a:pPr>
            <a:r>
              <a:rPr lang="en-US" sz="2800" dirty="0">
                <a:solidFill>
                  <a:schemeClr val="accent5"/>
                </a:solidFill>
              </a:rPr>
              <a:t> </a:t>
            </a:r>
            <a:r>
              <a:rPr lang="en-US" sz="2800" dirty="0" smtClean="0">
                <a:solidFill>
                  <a:schemeClr val="accent5"/>
                </a:solidFill>
              </a:rPr>
              <a:t>        teachers</a:t>
            </a:r>
          </a:p>
          <a:p>
            <a:pPr lvl="1"/>
            <a:r>
              <a:rPr lang="en-US" sz="2400" dirty="0"/>
              <a:t>Materials support existing curriculum reforms, not initiate reform</a:t>
            </a:r>
          </a:p>
          <a:p>
            <a:pPr lvl="1"/>
            <a:r>
              <a:rPr lang="en-US" sz="2400" dirty="0"/>
              <a:t>Materials </a:t>
            </a:r>
            <a:r>
              <a:rPr lang="en-US" sz="2400" dirty="0" smtClean="0"/>
              <a:t>punctuate </a:t>
            </a:r>
            <a:r>
              <a:rPr lang="en-US" sz="2400" dirty="0"/>
              <a:t>the curriculum, </a:t>
            </a:r>
            <a:r>
              <a:rPr lang="en-US" sz="2400" dirty="0" smtClean="0"/>
              <a:t>does not provide a </a:t>
            </a:r>
            <a:r>
              <a:rPr lang="en-US" sz="2400" dirty="0"/>
              <a:t>curriculum </a:t>
            </a:r>
            <a:r>
              <a:rPr lang="en-US" sz="2400" i="1" dirty="0"/>
              <a:t>per se</a:t>
            </a:r>
            <a:endParaRPr lang="en-US" sz="2400" dirty="0"/>
          </a:p>
          <a:p>
            <a:pPr lvl="1"/>
            <a:r>
              <a:rPr lang="en-US" sz="2400" dirty="0"/>
              <a:t>Materials are modular, flexible</a:t>
            </a:r>
          </a:p>
          <a:p>
            <a:pPr lvl="1"/>
            <a:r>
              <a:rPr lang="en-US" sz="2400" dirty="0"/>
              <a:t>Materials provided in different formats (paper, whole-class projection, student-group, one-to-one) to match existing tech </a:t>
            </a:r>
            <a:r>
              <a:rPr lang="en-US" sz="2400" dirty="0" smtClean="0"/>
              <a:t>environments</a:t>
            </a:r>
            <a:endParaRPr lang="en-US" sz="2400" dirty="0"/>
          </a:p>
        </p:txBody>
      </p:sp>
      <p:pic>
        <p:nvPicPr>
          <p:cNvPr id="4" name="Shape 86"/>
          <p:cNvPicPr preferRelativeResize="0"/>
          <p:nvPr/>
        </p:nvPicPr>
        <p:blipFill>
          <a:blip r:embed="rId3">
            <a:alphaModFix/>
          </a:blip>
          <a:stretch>
            <a:fillRect/>
          </a:stretch>
        </p:blipFill>
        <p:spPr>
          <a:xfrm>
            <a:off x="184150" y="228599"/>
            <a:ext cx="2101850" cy="710495"/>
          </a:xfrm>
          <a:prstGeom prst="rect">
            <a:avLst/>
          </a:prstGeom>
          <a:noFill/>
          <a:ln>
            <a:noFill/>
          </a:ln>
        </p:spPr>
      </p:pic>
      <p:sp>
        <p:nvSpPr>
          <p:cNvPr id="6" name="Title 1"/>
          <p:cNvSpPr txBox="1">
            <a:spLocks/>
          </p:cNvSpPr>
          <p:nvPr/>
        </p:nvSpPr>
        <p:spPr>
          <a:xfrm>
            <a:off x="2286000" y="457200"/>
            <a:ext cx="6400800" cy="914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accent5"/>
                </a:solidFill>
              </a:rPr>
              <a:t>Is the Partnership a Success?</a:t>
            </a:r>
            <a:endParaRPr lang="en-US" sz="4000" b="1" dirty="0">
              <a:solidFill>
                <a:schemeClr val="accent5"/>
              </a:solidFill>
            </a:endParaRPr>
          </a:p>
        </p:txBody>
      </p:sp>
      <p:sp>
        <p:nvSpPr>
          <p:cNvPr id="7" name="Date Placeholder 6"/>
          <p:cNvSpPr>
            <a:spLocks noGrp="1"/>
          </p:cNvSpPr>
          <p:nvPr>
            <p:ph type="dt" sz="half" idx="10"/>
          </p:nvPr>
        </p:nvSpPr>
        <p:spPr/>
        <p:txBody>
          <a:bodyPr/>
          <a:lstStyle/>
          <a:p>
            <a:r>
              <a:rPr lang="en-US" smtClean="0"/>
              <a:t>21 March 2016</a:t>
            </a:r>
            <a:endParaRPr lang="en-US"/>
          </a:p>
        </p:txBody>
      </p:sp>
      <p:sp>
        <p:nvSpPr>
          <p:cNvPr id="8" name="Footer Placeholder 7"/>
          <p:cNvSpPr>
            <a:spLocks noGrp="1"/>
          </p:cNvSpPr>
          <p:nvPr>
            <p:ph type="ftr" sz="quarter" idx="11"/>
          </p:nvPr>
        </p:nvSpPr>
        <p:spPr/>
        <p:txBody>
          <a:bodyPr/>
          <a:lstStyle/>
          <a:p>
            <a:r>
              <a:rPr lang="en-US" smtClean="0"/>
              <a:t>Northeast GSA</a:t>
            </a:r>
            <a:endParaRPr lang="en-US"/>
          </a:p>
        </p:txBody>
      </p:sp>
      <p:sp>
        <p:nvSpPr>
          <p:cNvPr id="11" name="Slide Number Placeholder 10"/>
          <p:cNvSpPr>
            <a:spLocks noGrp="1"/>
          </p:cNvSpPr>
          <p:nvPr>
            <p:ph type="sldNum" sz="quarter" idx="12"/>
          </p:nvPr>
        </p:nvSpPr>
        <p:spPr/>
        <p:txBody>
          <a:bodyPr/>
          <a:lstStyle/>
          <a:p>
            <a:fld id="{D68E5EC6-8D25-B44C-B09F-B6DA6A5272C3}" type="slidenum">
              <a:rPr lang="en-US" smtClean="0"/>
              <a:t>15</a:t>
            </a:fld>
            <a:endParaRPr lang="en-US"/>
          </a:p>
        </p:txBody>
      </p:sp>
    </p:spTree>
    <p:extLst>
      <p:ext uri="{BB962C8B-B14F-4D97-AF65-F5344CB8AC3E}">
        <p14:creationId xmlns:p14="http://schemas.microsoft.com/office/powerpoint/2010/main" val="70449100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n-US" sz="2800" dirty="0">
                <a:solidFill>
                  <a:schemeClr val="accent5"/>
                </a:solidFill>
              </a:rPr>
              <a:t>RI the first state </a:t>
            </a:r>
            <a:r>
              <a:rPr lang="en-US" sz="2800" dirty="0"/>
              <a:t>to adopt the Next Generation Science Standards</a:t>
            </a:r>
          </a:p>
          <a:p>
            <a:pPr marL="0" indent="0">
              <a:buNone/>
            </a:pPr>
            <a:r>
              <a:rPr lang="en-US" sz="2800" dirty="0">
                <a:solidFill>
                  <a:schemeClr val="accent5"/>
                </a:solidFill>
              </a:rPr>
              <a:t>RITES partners have committed </a:t>
            </a:r>
            <a:r>
              <a:rPr lang="en-US" sz="2800" dirty="0"/>
              <a:t>to expanding work to </a:t>
            </a:r>
            <a:r>
              <a:rPr lang="en-US" sz="2800" dirty="0" smtClean="0"/>
              <a:t>computing and computer science</a:t>
            </a:r>
          </a:p>
          <a:p>
            <a:pPr lvl="1"/>
            <a:r>
              <a:rPr lang="en-US" sz="2400" dirty="0" smtClean="0"/>
              <a:t>have </a:t>
            </a:r>
            <a:r>
              <a:rPr lang="en-US" sz="2400" dirty="0"/>
              <a:t>won more funding for this, and are working towards making this a </a:t>
            </a:r>
            <a:r>
              <a:rPr lang="en-US" sz="2400" dirty="0" smtClean="0"/>
              <a:t>reality</a:t>
            </a:r>
          </a:p>
          <a:p>
            <a:pPr lvl="1"/>
            <a:r>
              <a:rPr lang="en-US" sz="2400" dirty="0" smtClean="0"/>
              <a:t>CT and CS </a:t>
            </a:r>
            <a:r>
              <a:rPr lang="en-US" sz="2400" dirty="0"/>
              <a:t>Literacy efforts built on a foundation of RITES</a:t>
            </a:r>
          </a:p>
        </p:txBody>
      </p:sp>
      <p:pic>
        <p:nvPicPr>
          <p:cNvPr id="4" name="Picture 3"/>
          <p:cNvPicPr>
            <a:picLocks noChangeAspect="1"/>
          </p:cNvPicPr>
          <p:nvPr/>
        </p:nvPicPr>
        <p:blipFill>
          <a:blip r:embed="rId3"/>
          <a:stretch>
            <a:fillRect/>
          </a:stretch>
        </p:blipFill>
        <p:spPr>
          <a:xfrm>
            <a:off x="6019800" y="4876800"/>
            <a:ext cx="2590800" cy="1701292"/>
          </a:xfrm>
          <a:prstGeom prst="rect">
            <a:avLst/>
          </a:prstGeom>
        </p:spPr>
      </p:pic>
      <p:pic>
        <p:nvPicPr>
          <p:cNvPr id="5" name="Picture 4"/>
          <p:cNvPicPr>
            <a:picLocks noChangeAspect="1"/>
          </p:cNvPicPr>
          <p:nvPr/>
        </p:nvPicPr>
        <p:blipFill>
          <a:blip r:embed="rId4"/>
          <a:stretch>
            <a:fillRect/>
          </a:stretch>
        </p:blipFill>
        <p:spPr>
          <a:xfrm>
            <a:off x="2667000" y="5070475"/>
            <a:ext cx="2667000" cy="1238250"/>
          </a:xfrm>
          <a:prstGeom prst="rect">
            <a:avLst/>
          </a:prstGeom>
        </p:spPr>
      </p:pic>
      <p:pic>
        <p:nvPicPr>
          <p:cNvPr id="6" name="Picture 5"/>
          <p:cNvPicPr>
            <a:picLocks noChangeAspect="1"/>
          </p:cNvPicPr>
          <p:nvPr/>
        </p:nvPicPr>
        <p:blipFill>
          <a:blip r:embed="rId5"/>
          <a:stretch>
            <a:fillRect/>
          </a:stretch>
        </p:blipFill>
        <p:spPr>
          <a:xfrm>
            <a:off x="609600" y="4866386"/>
            <a:ext cx="1592262" cy="1592262"/>
          </a:xfrm>
          <a:prstGeom prst="rect">
            <a:avLst/>
          </a:prstGeom>
        </p:spPr>
      </p:pic>
      <p:pic>
        <p:nvPicPr>
          <p:cNvPr id="7" name="Shape 86"/>
          <p:cNvPicPr preferRelativeResize="0"/>
          <p:nvPr/>
        </p:nvPicPr>
        <p:blipFill>
          <a:blip r:embed="rId6">
            <a:alphaModFix/>
          </a:blip>
          <a:stretch>
            <a:fillRect/>
          </a:stretch>
        </p:blipFill>
        <p:spPr>
          <a:xfrm>
            <a:off x="184150" y="228599"/>
            <a:ext cx="2101850" cy="710495"/>
          </a:xfrm>
          <a:prstGeom prst="rect">
            <a:avLst/>
          </a:prstGeom>
          <a:noFill/>
          <a:ln>
            <a:noFill/>
          </a:ln>
        </p:spPr>
      </p:pic>
      <p:sp>
        <p:nvSpPr>
          <p:cNvPr id="10" name="Title 1"/>
          <p:cNvSpPr txBox="1">
            <a:spLocks/>
          </p:cNvSpPr>
          <p:nvPr/>
        </p:nvSpPr>
        <p:spPr>
          <a:xfrm>
            <a:off x="2286000" y="457200"/>
            <a:ext cx="6400800" cy="9144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accent5"/>
                </a:solidFill>
              </a:rPr>
              <a:t>Is the Partnership a Success?</a:t>
            </a:r>
            <a:endParaRPr lang="en-US" sz="4000" b="1" dirty="0">
              <a:solidFill>
                <a:schemeClr val="accent5"/>
              </a:solidFill>
            </a:endParaRPr>
          </a:p>
        </p:txBody>
      </p:sp>
      <p:sp>
        <p:nvSpPr>
          <p:cNvPr id="11" name="Date Placeholder 10"/>
          <p:cNvSpPr>
            <a:spLocks noGrp="1"/>
          </p:cNvSpPr>
          <p:nvPr>
            <p:ph type="dt" sz="half" idx="10"/>
          </p:nvPr>
        </p:nvSpPr>
        <p:spPr/>
        <p:txBody>
          <a:bodyPr/>
          <a:lstStyle/>
          <a:p>
            <a:r>
              <a:rPr lang="en-US" smtClean="0"/>
              <a:t>21 March 2016</a:t>
            </a:r>
            <a:endParaRPr lang="en-US"/>
          </a:p>
        </p:txBody>
      </p:sp>
      <p:sp>
        <p:nvSpPr>
          <p:cNvPr id="12" name="Footer Placeholder 11"/>
          <p:cNvSpPr>
            <a:spLocks noGrp="1"/>
          </p:cNvSpPr>
          <p:nvPr>
            <p:ph type="ftr" sz="quarter" idx="11"/>
          </p:nvPr>
        </p:nvSpPr>
        <p:spPr/>
        <p:txBody>
          <a:bodyPr/>
          <a:lstStyle/>
          <a:p>
            <a:r>
              <a:rPr lang="en-US" smtClean="0"/>
              <a:t>Northeast GSA</a:t>
            </a:r>
            <a:endParaRPr lang="en-US"/>
          </a:p>
        </p:txBody>
      </p:sp>
      <p:sp>
        <p:nvSpPr>
          <p:cNvPr id="15" name="Slide Number Placeholder 14"/>
          <p:cNvSpPr>
            <a:spLocks noGrp="1"/>
          </p:cNvSpPr>
          <p:nvPr>
            <p:ph type="sldNum" sz="quarter" idx="12"/>
          </p:nvPr>
        </p:nvSpPr>
        <p:spPr/>
        <p:txBody>
          <a:bodyPr/>
          <a:lstStyle/>
          <a:p>
            <a:fld id="{D68E5EC6-8D25-B44C-B09F-B6DA6A5272C3}" type="slidenum">
              <a:rPr lang="en-US" smtClean="0"/>
              <a:t>16</a:t>
            </a:fld>
            <a:endParaRPr lang="en-US"/>
          </a:p>
        </p:txBody>
      </p:sp>
    </p:spTree>
    <p:extLst>
      <p:ext uri="{BB962C8B-B14F-4D97-AF65-F5344CB8AC3E}">
        <p14:creationId xmlns:p14="http://schemas.microsoft.com/office/powerpoint/2010/main" val="54321963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chemeClr val="accent5"/>
                </a:solidFill>
              </a:rPr>
              <a:t>Teacher-centric</a:t>
            </a:r>
          </a:p>
          <a:p>
            <a:pPr lvl="1"/>
            <a:r>
              <a:rPr lang="en-US" dirty="0"/>
              <a:t>Bottom up approach </a:t>
            </a:r>
            <a:endParaRPr lang="en-US" dirty="0" smtClean="0">
              <a:solidFill>
                <a:schemeClr val="accent5"/>
              </a:solidFill>
            </a:endParaRPr>
          </a:p>
          <a:p>
            <a:r>
              <a:rPr lang="en-US" dirty="0" smtClean="0">
                <a:solidFill>
                  <a:schemeClr val="accent5"/>
                </a:solidFill>
              </a:rPr>
              <a:t>Peer Collaboration </a:t>
            </a:r>
            <a:r>
              <a:rPr lang="en-US" sz="2800" dirty="0" smtClean="0"/>
              <a:t>on processes and products</a:t>
            </a:r>
            <a:endParaRPr lang="en-US" sz="2800" dirty="0" smtClean="0">
              <a:solidFill>
                <a:schemeClr val="accent5"/>
              </a:solidFill>
            </a:endParaRPr>
          </a:p>
          <a:p>
            <a:pPr lvl="1"/>
            <a:r>
              <a:rPr lang="en-US" dirty="0" smtClean="0"/>
              <a:t>on Design, Content, Pedagogy, Technology</a:t>
            </a:r>
          </a:p>
          <a:p>
            <a:pPr lvl="1"/>
            <a:r>
              <a:rPr lang="en-US" dirty="0" smtClean="0"/>
              <a:t>on Development </a:t>
            </a:r>
          </a:p>
          <a:p>
            <a:r>
              <a:rPr lang="en-US" dirty="0" smtClean="0">
                <a:solidFill>
                  <a:schemeClr val="accent5"/>
                </a:solidFill>
              </a:rPr>
              <a:t>Eye to systemic change</a:t>
            </a:r>
          </a:p>
          <a:p>
            <a:pPr lvl="1"/>
            <a:r>
              <a:rPr lang="en-US" dirty="0" smtClean="0"/>
              <a:t>“going to scale” was part of RITES’ plan from </a:t>
            </a:r>
            <a:r>
              <a:rPr lang="en-US" i="1" dirty="0" smtClean="0"/>
              <a:t>Day One</a:t>
            </a:r>
          </a:p>
          <a:p>
            <a:endParaRPr lang="en-US" dirty="0"/>
          </a:p>
        </p:txBody>
      </p:sp>
      <p:pic>
        <p:nvPicPr>
          <p:cNvPr id="4" name="Shape 86"/>
          <p:cNvPicPr preferRelativeResize="0"/>
          <p:nvPr/>
        </p:nvPicPr>
        <p:blipFill>
          <a:blip r:embed="rId3">
            <a:alphaModFix/>
          </a:blip>
          <a:stretch>
            <a:fillRect/>
          </a:stretch>
        </p:blipFill>
        <p:spPr>
          <a:xfrm>
            <a:off x="184150" y="228599"/>
            <a:ext cx="2101850" cy="710495"/>
          </a:xfrm>
          <a:prstGeom prst="rect">
            <a:avLst/>
          </a:prstGeom>
          <a:noFill/>
          <a:ln>
            <a:noFill/>
          </a:ln>
        </p:spPr>
      </p:pic>
      <p:sp>
        <p:nvSpPr>
          <p:cNvPr id="6" name="Title 1"/>
          <p:cNvSpPr txBox="1">
            <a:spLocks/>
          </p:cNvSpPr>
          <p:nvPr/>
        </p:nvSpPr>
        <p:spPr>
          <a:xfrm>
            <a:off x="2286000" y="570707"/>
            <a:ext cx="6400800" cy="9144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accent5"/>
                </a:solidFill>
              </a:rPr>
              <a:t>Why is the Partnership a Success?</a:t>
            </a:r>
            <a:endParaRPr lang="en-US" sz="4000" b="1" dirty="0">
              <a:solidFill>
                <a:schemeClr val="accent5"/>
              </a:solidFill>
            </a:endParaRPr>
          </a:p>
        </p:txBody>
      </p:sp>
      <p:sp>
        <p:nvSpPr>
          <p:cNvPr id="7" name="Date Placeholder 6"/>
          <p:cNvSpPr>
            <a:spLocks noGrp="1"/>
          </p:cNvSpPr>
          <p:nvPr>
            <p:ph type="dt" sz="half" idx="10"/>
          </p:nvPr>
        </p:nvSpPr>
        <p:spPr/>
        <p:txBody>
          <a:bodyPr/>
          <a:lstStyle/>
          <a:p>
            <a:r>
              <a:rPr lang="en-US" smtClean="0"/>
              <a:t>21 March 2016</a:t>
            </a:r>
            <a:endParaRPr lang="en-US"/>
          </a:p>
        </p:txBody>
      </p:sp>
      <p:sp>
        <p:nvSpPr>
          <p:cNvPr id="8" name="Footer Placeholder 7"/>
          <p:cNvSpPr>
            <a:spLocks noGrp="1"/>
          </p:cNvSpPr>
          <p:nvPr>
            <p:ph type="ftr" sz="quarter" idx="11"/>
          </p:nvPr>
        </p:nvSpPr>
        <p:spPr/>
        <p:txBody>
          <a:bodyPr/>
          <a:lstStyle/>
          <a:p>
            <a:r>
              <a:rPr lang="en-US" smtClean="0"/>
              <a:t>Northeast GSA</a:t>
            </a:r>
            <a:endParaRPr lang="en-US"/>
          </a:p>
        </p:txBody>
      </p:sp>
      <p:sp>
        <p:nvSpPr>
          <p:cNvPr id="11" name="Slide Number Placeholder 10"/>
          <p:cNvSpPr>
            <a:spLocks noGrp="1"/>
          </p:cNvSpPr>
          <p:nvPr>
            <p:ph type="sldNum" sz="quarter" idx="12"/>
          </p:nvPr>
        </p:nvSpPr>
        <p:spPr/>
        <p:txBody>
          <a:bodyPr/>
          <a:lstStyle/>
          <a:p>
            <a:fld id="{D68E5EC6-8D25-B44C-B09F-B6DA6A5272C3}" type="slidenum">
              <a:rPr lang="en-US" smtClean="0"/>
              <a:t>17</a:t>
            </a:fld>
            <a:endParaRPr lang="en-US"/>
          </a:p>
        </p:txBody>
      </p:sp>
    </p:spTree>
    <p:extLst>
      <p:ext uri="{BB962C8B-B14F-4D97-AF65-F5344CB8AC3E}">
        <p14:creationId xmlns:p14="http://schemas.microsoft.com/office/powerpoint/2010/main" val="88206090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scene3d>
              <a:camera prst="orthographicFront">
                <a:rot lat="0" lon="0" rev="0"/>
              </a:camera>
              <a:lightRig rig="threePt" dir="t"/>
            </a:scene3d>
            <a:sp3d contourW="127000" prstMaterial="powder"/>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9600" b="1" spc="200" dirty="0" smtClean="0">
                <a:solidFill>
                  <a:schemeClr val="accent5"/>
                </a:solidFill>
                <a:effectLst>
                  <a:innerShdw blurRad="63500" dist="50800">
                    <a:prstClr val="black">
                      <a:alpha val="50000"/>
                    </a:prstClr>
                  </a:innerShdw>
                  <a:reflection blurRad="6350" stA="55000" endA="50" endPos="85000" dist="60007" dir="5400000" sy="-100000" algn="bl" rotWithShape="0"/>
                </a:effectLst>
              </a:rPr>
              <a:t>T R U S T</a:t>
            </a:r>
          </a:p>
          <a:p>
            <a:pPr marL="0" marR="0" lvl="0" indent="0" algn="ctr" defTabSz="914400" eaLnBrk="1" fontAlgn="auto" latinLnBrk="0" hangingPunct="1">
              <a:lnSpc>
                <a:spcPct val="100000"/>
              </a:lnSpc>
              <a:spcBef>
                <a:spcPts val="0"/>
              </a:spcBef>
              <a:spcAft>
                <a:spcPts val="0"/>
              </a:spcAft>
              <a:buClrTx/>
              <a:buSzTx/>
              <a:buFontTx/>
              <a:buNone/>
              <a:tabLst/>
              <a:defRPr/>
            </a:pPr>
            <a:r>
              <a:rPr lang="en-US" sz="9600" b="1" spc="200" dirty="0" smtClean="0">
                <a:solidFill>
                  <a:schemeClr val="accent5"/>
                </a:solidFill>
                <a:effectLst>
                  <a:innerShdw blurRad="63500" dist="50800">
                    <a:prstClr val="black">
                      <a:alpha val="50000"/>
                    </a:prstClr>
                  </a:innerShdw>
                  <a:reflection blurRad="6350" stA="55000" endA="50" endPos="85000" dist="60007" dir="5400000" sy="-100000" algn="bl" rotWithShape="0"/>
                </a:effectLst>
              </a:rPr>
              <a:t>L I S T E N</a:t>
            </a:r>
          </a:p>
          <a:p>
            <a:pPr marL="0" marR="0" lvl="0" indent="0" algn="ctr" defTabSz="914400" eaLnBrk="1" fontAlgn="auto" latinLnBrk="0" hangingPunct="1">
              <a:lnSpc>
                <a:spcPct val="100000"/>
              </a:lnSpc>
              <a:spcBef>
                <a:spcPts val="0"/>
              </a:spcBef>
              <a:spcAft>
                <a:spcPts val="0"/>
              </a:spcAft>
              <a:buClrTx/>
              <a:buSzTx/>
              <a:buFontTx/>
              <a:buNone/>
              <a:tabLst/>
              <a:defRPr/>
            </a:pPr>
            <a:r>
              <a:rPr lang="en-US" sz="9600" b="1" spc="200" dirty="0" smtClean="0">
                <a:solidFill>
                  <a:schemeClr val="accent5"/>
                </a:solidFill>
                <a:effectLst>
                  <a:innerShdw blurRad="63500" dist="50800">
                    <a:prstClr val="black">
                      <a:alpha val="50000"/>
                    </a:prstClr>
                  </a:innerShdw>
                  <a:reflection blurRad="6350" stA="55000" endA="50" endPos="85000" dist="60007" dir="5400000" sy="-100000" algn="bl" rotWithShape="0"/>
                </a:effectLst>
              </a:rPr>
              <a:t>E Q U A L</a:t>
            </a:r>
            <a:endParaRPr lang="en-US" sz="9600" b="1" spc="200" dirty="0">
              <a:solidFill>
                <a:schemeClr val="accent5"/>
              </a:solidFill>
              <a:effectLst>
                <a:innerShdw blurRad="63500" dist="50800">
                  <a:prstClr val="black">
                    <a:alpha val="50000"/>
                  </a:prstClr>
                </a:innerShdw>
                <a:reflection blurRad="6350" stA="55000" endA="50" endPos="85000" dist="60007" dir="5400000" sy="-100000" algn="bl" rotWithShape="0"/>
              </a:effectLst>
            </a:endParaRPr>
          </a:p>
        </p:txBody>
      </p:sp>
      <p:pic>
        <p:nvPicPr>
          <p:cNvPr id="4" name="Shape 86"/>
          <p:cNvPicPr preferRelativeResize="0"/>
          <p:nvPr/>
        </p:nvPicPr>
        <p:blipFill>
          <a:blip r:embed="rId3">
            <a:alphaModFix/>
          </a:blip>
          <a:stretch>
            <a:fillRect/>
          </a:stretch>
        </p:blipFill>
        <p:spPr>
          <a:xfrm>
            <a:off x="184150" y="228599"/>
            <a:ext cx="2101850" cy="710495"/>
          </a:xfrm>
          <a:prstGeom prst="rect">
            <a:avLst/>
          </a:prstGeom>
          <a:noFill/>
          <a:ln>
            <a:noFill/>
          </a:ln>
        </p:spPr>
      </p:pic>
      <p:sp>
        <p:nvSpPr>
          <p:cNvPr id="7" name="Date Placeholder 6"/>
          <p:cNvSpPr>
            <a:spLocks noGrp="1"/>
          </p:cNvSpPr>
          <p:nvPr>
            <p:ph type="dt" sz="half" idx="10"/>
          </p:nvPr>
        </p:nvSpPr>
        <p:spPr/>
        <p:txBody>
          <a:bodyPr/>
          <a:lstStyle/>
          <a:p>
            <a:r>
              <a:rPr lang="en-US" smtClean="0"/>
              <a:t>21 March 2016</a:t>
            </a:r>
            <a:endParaRPr lang="en-US"/>
          </a:p>
        </p:txBody>
      </p:sp>
      <p:sp>
        <p:nvSpPr>
          <p:cNvPr id="8" name="Footer Placeholder 7"/>
          <p:cNvSpPr>
            <a:spLocks noGrp="1"/>
          </p:cNvSpPr>
          <p:nvPr>
            <p:ph type="ftr" sz="quarter" idx="11"/>
          </p:nvPr>
        </p:nvSpPr>
        <p:spPr/>
        <p:txBody>
          <a:bodyPr/>
          <a:lstStyle/>
          <a:p>
            <a:r>
              <a:rPr lang="en-US" smtClean="0"/>
              <a:t>Northeast GSA</a:t>
            </a:r>
            <a:endParaRPr lang="en-US"/>
          </a:p>
        </p:txBody>
      </p:sp>
      <p:sp>
        <p:nvSpPr>
          <p:cNvPr id="11" name="Slide Number Placeholder 10"/>
          <p:cNvSpPr>
            <a:spLocks noGrp="1"/>
          </p:cNvSpPr>
          <p:nvPr>
            <p:ph type="sldNum" sz="quarter" idx="12"/>
          </p:nvPr>
        </p:nvSpPr>
        <p:spPr/>
        <p:txBody>
          <a:bodyPr/>
          <a:lstStyle/>
          <a:p>
            <a:fld id="{D68E5EC6-8D25-B44C-B09F-B6DA6A5272C3}" type="slidenum">
              <a:rPr lang="en-US" smtClean="0"/>
              <a:t>18</a:t>
            </a:fld>
            <a:endParaRPr lang="en-US"/>
          </a:p>
        </p:txBody>
      </p:sp>
      <p:sp>
        <p:nvSpPr>
          <p:cNvPr id="9" name="Title 1"/>
          <p:cNvSpPr txBox="1">
            <a:spLocks/>
          </p:cNvSpPr>
          <p:nvPr/>
        </p:nvSpPr>
        <p:spPr>
          <a:xfrm>
            <a:off x="2286000" y="570707"/>
            <a:ext cx="6400800" cy="9144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accent5"/>
                </a:solidFill>
              </a:rPr>
              <a:t>Why is the Partnership a Success?</a:t>
            </a:r>
            <a:endParaRPr lang="en-US" sz="4000" b="1" dirty="0">
              <a:solidFill>
                <a:schemeClr val="accent5"/>
              </a:solidFill>
            </a:endParaRPr>
          </a:p>
        </p:txBody>
      </p:sp>
    </p:spTree>
    <p:extLst>
      <p:ext uri="{BB962C8B-B14F-4D97-AF65-F5344CB8AC3E}">
        <p14:creationId xmlns:p14="http://schemas.microsoft.com/office/powerpoint/2010/main" val="16199349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0"/>
                                        <p:tgtEl>
                                          <p:spTgt spid="3">
                                            <p:txEl>
                                              <p:pRg st="1" end="1"/>
                                            </p:txEl>
                                          </p:spTgt>
                                        </p:tgtEl>
                                      </p:cBhvr>
                                    </p:animEffect>
                                  </p:childTnLst>
                                </p:cTn>
                              </p:par>
                            </p:childTnLst>
                          </p:cTn>
                        </p:par>
                        <p:par>
                          <p:cTn id="12" fill="hold">
                            <p:stCondLst>
                              <p:cond delay="7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526772"/>
            <a:ext cx="5968593" cy="824644"/>
          </a:xfrm>
        </p:spPr>
        <p:txBody>
          <a:bodyPr>
            <a:normAutofit/>
          </a:bodyPr>
          <a:lstStyle/>
          <a:p>
            <a:r>
              <a:rPr lang="en-US" sz="4000" b="1" dirty="0" smtClean="0">
                <a:solidFill>
                  <a:srgbClr val="4BACC6"/>
                </a:solidFill>
              </a:rPr>
              <a:t>Lessons Learned</a:t>
            </a:r>
            <a:endParaRPr lang="en-US" sz="4000" b="1" dirty="0">
              <a:solidFill>
                <a:srgbClr val="4BACC6"/>
              </a:solidFill>
            </a:endParaRPr>
          </a:p>
        </p:txBody>
      </p:sp>
      <p:sp>
        <p:nvSpPr>
          <p:cNvPr id="3" name="Content Placeholder 2"/>
          <p:cNvSpPr>
            <a:spLocks noGrp="1"/>
          </p:cNvSpPr>
          <p:nvPr>
            <p:ph idx="1"/>
          </p:nvPr>
        </p:nvSpPr>
        <p:spPr>
          <a:xfrm>
            <a:off x="1066800" y="1763738"/>
            <a:ext cx="6705600" cy="4415700"/>
          </a:xfrm>
          <a:ln>
            <a:solidFill>
              <a:schemeClr val="accent5"/>
            </a:solidFill>
          </a:ln>
        </p:spPr>
        <p:txBody>
          <a:bodyPr>
            <a:normAutofit fontScale="70000" lnSpcReduction="20000"/>
          </a:bodyPr>
          <a:lstStyle/>
          <a:p>
            <a:pPr marL="0" lvl="0" indent="0">
              <a:buNone/>
            </a:pPr>
            <a:endParaRPr lang="en-US" sz="2400" b="1" cap="small" dirty="0" smtClean="0">
              <a:solidFill>
                <a:schemeClr val="accent5"/>
              </a:solidFill>
            </a:endParaRPr>
          </a:p>
          <a:p>
            <a:pPr marL="0" lvl="0" indent="0">
              <a:lnSpc>
                <a:spcPct val="120000"/>
              </a:lnSpc>
              <a:spcBef>
                <a:spcPts val="0"/>
              </a:spcBef>
              <a:spcAft>
                <a:spcPts val="300"/>
              </a:spcAft>
              <a:buNone/>
            </a:pPr>
            <a:r>
              <a:rPr lang="en-US" sz="2400" b="1" cap="small" dirty="0" smtClean="0">
                <a:solidFill>
                  <a:schemeClr val="accent5"/>
                </a:solidFill>
              </a:rPr>
              <a:t>How was the Partnership successful?</a:t>
            </a:r>
          </a:p>
          <a:p>
            <a:pPr lvl="1">
              <a:lnSpc>
                <a:spcPct val="120000"/>
              </a:lnSpc>
              <a:spcBef>
                <a:spcPts val="0"/>
              </a:spcBef>
              <a:spcAft>
                <a:spcPts val="300"/>
              </a:spcAft>
            </a:pPr>
            <a:r>
              <a:rPr lang="en-US" sz="1900" dirty="0" smtClean="0"/>
              <a:t>The </a:t>
            </a:r>
            <a:r>
              <a:rPr lang="en-US" sz="1900" dirty="0"/>
              <a:t>partnership provided the platform to hear and involve </a:t>
            </a:r>
            <a:r>
              <a:rPr lang="en-US" sz="1900" dirty="0" smtClean="0"/>
              <a:t>teachers and faculty </a:t>
            </a:r>
            <a:r>
              <a:rPr lang="en-US" sz="1900" dirty="0"/>
              <a:t>in expressing their needs and assisting in designing and participating in their PD.</a:t>
            </a:r>
          </a:p>
          <a:p>
            <a:pPr lvl="1">
              <a:lnSpc>
                <a:spcPct val="120000"/>
              </a:lnSpc>
              <a:spcBef>
                <a:spcPts val="0"/>
              </a:spcBef>
              <a:spcAft>
                <a:spcPts val="300"/>
              </a:spcAft>
            </a:pPr>
            <a:r>
              <a:rPr lang="en-US" sz="1900" dirty="0" smtClean="0"/>
              <a:t>Resource </a:t>
            </a:r>
            <a:r>
              <a:rPr lang="en-US" sz="1900" dirty="0"/>
              <a:t>Teams were the beginning of the partnership, with both sides talking and working together. These relationships were deepened in the professional development program and program </a:t>
            </a:r>
            <a:r>
              <a:rPr lang="en-US" sz="1900" dirty="0" smtClean="0"/>
              <a:t>implementation.</a:t>
            </a:r>
          </a:p>
          <a:p>
            <a:pPr lvl="1">
              <a:lnSpc>
                <a:spcPct val="120000"/>
              </a:lnSpc>
              <a:spcBef>
                <a:spcPts val="0"/>
              </a:spcBef>
              <a:spcAft>
                <a:spcPts val="300"/>
              </a:spcAft>
            </a:pPr>
            <a:r>
              <a:rPr lang="en-US" sz="1900" dirty="0" smtClean="0"/>
              <a:t>From these relationships, trust and value grew at the institutional levels</a:t>
            </a:r>
            <a:endParaRPr lang="en-US" sz="1900" b="1" cap="small" dirty="0" smtClean="0">
              <a:solidFill>
                <a:schemeClr val="accent5"/>
              </a:solidFill>
            </a:endParaRPr>
          </a:p>
          <a:p>
            <a:pPr marL="0" lvl="0" indent="0">
              <a:lnSpc>
                <a:spcPct val="120000"/>
              </a:lnSpc>
              <a:spcBef>
                <a:spcPts val="0"/>
              </a:spcBef>
              <a:spcAft>
                <a:spcPts val="300"/>
              </a:spcAft>
              <a:buNone/>
            </a:pPr>
            <a:endParaRPr lang="en-US" sz="1900" b="1" cap="small" dirty="0" smtClean="0">
              <a:solidFill>
                <a:schemeClr val="accent5"/>
              </a:solidFill>
            </a:endParaRPr>
          </a:p>
          <a:p>
            <a:pPr marL="0" lvl="0" indent="0">
              <a:lnSpc>
                <a:spcPct val="120000"/>
              </a:lnSpc>
              <a:spcBef>
                <a:spcPts val="0"/>
              </a:spcBef>
              <a:spcAft>
                <a:spcPts val="300"/>
              </a:spcAft>
              <a:buNone/>
            </a:pPr>
            <a:r>
              <a:rPr lang="en-US" sz="2400" b="1" cap="small" dirty="0" smtClean="0">
                <a:solidFill>
                  <a:schemeClr val="accent5"/>
                </a:solidFill>
              </a:rPr>
              <a:t>Why Are Partnerships between K12 &amp; Higher Education Important?</a:t>
            </a:r>
          </a:p>
          <a:p>
            <a:pPr marL="857250" lvl="1" indent="-228600">
              <a:lnSpc>
                <a:spcPct val="120000"/>
              </a:lnSpc>
              <a:spcBef>
                <a:spcPts val="0"/>
              </a:spcBef>
              <a:spcAft>
                <a:spcPts val="300"/>
              </a:spcAft>
            </a:pPr>
            <a:r>
              <a:rPr lang="en-US" sz="1900" dirty="0"/>
              <a:t>P</a:t>
            </a:r>
            <a:r>
              <a:rPr lang="en-US" sz="1900" dirty="0" smtClean="0"/>
              <a:t>artnership </a:t>
            </a:r>
            <a:r>
              <a:rPr lang="en-US" sz="1900" dirty="0"/>
              <a:t>is the bridge between K12 and higher education. We need that bridge to develop new earth scientists and teachers. </a:t>
            </a:r>
          </a:p>
          <a:p>
            <a:pPr marL="857250" lvl="1" indent="-228600">
              <a:lnSpc>
                <a:spcPct val="120000"/>
              </a:lnSpc>
              <a:spcBef>
                <a:spcPts val="0"/>
              </a:spcBef>
              <a:spcAft>
                <a:spcPts val="300"/>
              </a:spcAft>
            </a:pPr>
            <a:r>
              <a:rPr lang="en-US" sz="1900" dirty="0"/>
              <a:t>Both sides need to </a:t>
            </a:r>
            <a:r>
              <a:rPr lang="en-US" sz="1900" dirty="0" smtClean="0"/>
              <a:t>understand each other’s culture and needs to be successful.</a:t>
            </a:r>
            <a:endParaRPr lang="en-US" sz="1900" dirty="0"/>
          </a:p>
          <a:p>
            <a:pPr marL="857250" lvl="1" indent="-228600">
              <a:lnSpc>
                <a:spcPct val="120000"/>
              </a:lnSpc>
              <a:spcBef>
                <a:spcPts val="0"/>
              </a:spcBef>
              <a:spcAft>
                <a:spcPts val="300"/>
              </a:spcAft>
            </a:pPr>
            <a:r>
              <a:rPr lang="en-US" sz="1900" dirty="0"/>
              <a:t>The greatest </a:t>
            </a:r>
            <a:r>
              <a:rPr lang="en-US" sz="1900" dirty="0" smtClean="0"/>
              <a:t>needs in </a:t>
            </a:r>
            <a:r>
              <a:rPr lang="en-US" sz="1900" dirty="0"/>
              <a:t>K12 science is in the Earth &amp; Space Sciences.</a:t>
            </a:r>
          </a:p>
          <a:p>
            <a:pPr lvl="0"/>
            <a:endParaRPr lang="en-US" sz="2100" b="1" cap="small" dirty="0" smtClean="0">
              <a:solidFill>
                <a:schemeClr val="accent5"/>
              </a:solidFill>
            </a:endParaRPr>
          </a:p>
        </p:txBody>
      </p:sp>
      <p:pic>
        <p:nvPicPr>
          <p:cNvPr id="5" name="Shape 86"/>
          <p:cNvPicPr preferRelativeResize="0"/>
          <p:nvPr/>
        </p:nvPicPr>
        <p:blipFill>
          <a:blip r:embed="rId3">
            <a:alphaModFix/>
          </a:blip>
          <a:stretch>
            <a:fillRect/>
          </a:stretch>
        </p:blipFill>
        <p:spPr>
          <a:xfrm>
            <a:off x="184150" y="228599"/>
            <a:ext cx="2101850" cy="710495"/>
          </a:xfrm>
          <a:prstGeom prst="rect">
            <a:avLst/>
          </a:prstGeom>
          <a:noFill/>
          <a:ln>
            <a:noFill/>
          </a:ln>
        </p:spPr>
      </p:pic>
      <p:sp>
        <p:nvSpPr>
          <p:cNvPr id="4" name="Date Placeholder 3"/>
          <p:cNvSpPr>
            <a:spLocks noGrp="1"/>
          </p:cNvSpPr>
          <p:nvPr>
            <p:ph type="dt" sz="half" idx="10"/>
          </p:nvPr>
        </p:nvSpPr>
        <p:spPr/>
        <p:txBody>
          <a:bodyPr/>
          <a:lstStyle/>
          <a:p>
            <a:r>
              <a:rPr lang="en-US" smtClean="0"/>
              <a:t>21 March 2016</a:t>
            </a:r>
            <a:endParaRPr lang="en-US"/>
          </a:p>
        </p:txBody>
      </p:sp>
      <p:sp>
        <p:nvSpPr>
          <p:cNvPr id="6" name="Footer Placeholder 5"/>
          <p:cNvSpPr>
            <a:spLocks noGrp="1"/>
          </p:cNvSpPr>
          <p:nvPr>
            <p:ph type="ftr" sz="quarter" idx="11"/>
          </p:nvPr>
        </p:nvSpPr>
        <p:spPr/>
        <p:txBody>
          <a:bodyPr/>
          <a:lstStyle/>
          <a:p>
            <a:r>
              <a:rPr lang="en-US" smtClean="0"/>
              <a:t>Northeast GSA</a:t>
            </a:r>
            <a:endParaRPr lang="en-US"/>
          </a:p>
        </p:txBody>
      </p:sp>
      <p:sp>
        <p:nvSpPr>
          <p:cNvPr id="9" name="Slide Number Placeholder 8"/>
          <p:cNvSpPr>
            <a:spLocks noGrp="1"/>
          </p:cNvSpPr>
          <p:nvPr>
            <p:ph type="sldNum" sz="quarter" idx="12"/>
          </p:nvPr>
        </p:nvSpPr>
        <p:spPr/>
        <p:txBody>
          <a:bodyPr/>
          <a:lstStyle/>
          <a:p>
            <a:fld id="{D68E5EC6-8D25-B44C-B09F-B6DA6A5272C3}" type="slidenum">
              <a:rPr lang="en-US" smtClean="0"/>
              <a:t>19</a:t>
            </a:fld>
            <a:endParaRPr lang="en-US"/>
          </a:p>
        </p:txBody>
      </p:sp>
    </p:spTree>
    <p:extLst>
      <p:ext uri="{BB962C8B-B14F-4D97-AF65-F5344CB8AC3E}">
        <p14:creationId xmlns:p14="http://schemas.microsoft.com/office/powerpoint/2010/main" val="6460509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59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526773"/>
            <a:ext cx="5968593" cy="616228"/>
          </a:xfrm>
        </p:spPr>
        <p:txBody>
          <a:bodyPr>
            <a:normAutofit fontScale="90000"/>
          </a:bodyPr>
          <a:lstStyle/>
          <a:p>
            <a:r>
              <a:rPr lang="en-US" sz="4000" b="1" dirty="0" smtClean="0">
                <a:solidFill>
                  <a:srgbClr val="4BACC6"/>
                </a:solidFill>
              </a:rPr>
              <a:t>Plan of Talk</a:t>
            </a:r>
            <a:endParaRPr lang="en-US" sz="4000" b="1" dirty="0">
              <a:solidFill>
                <a:srgbClr val="4BACC6"/>
              </a:solidFill>
            </a:endParaRPr>
          </a:p>
        </p:txBody>
      </p:sp>
      <p:sp>
        <p:nvSpPr>
          <p:cNvPr id="3" name="Content Placeholder 2"/>
          <p:cNvSpPr>
            <a:spLocks noGrp="1"/>
          </p:cNvSpPr>
          <p:nvPr>
            <p:ph idx="1"/>
          </p:nvPr>
        </p:nvSpPr>
        <p:spPr>
          <a:xfrm>
            <a:off x="1066800" y="1763738"/>
            <a:ext cx="6705600" cy="4415700"/>
          </a:xfrm>
          <a:ln>
            <a:solidFill>
              <a:schemeClr val="accent1"/>
            </a:solidFill>
            <a:bevel/>
          </a:ln>
        </p:spPr>
        <p:txBody>
          <a:bodyPr>
            <a:normAutofit/>
          </a:bodyPr>
          <a:lstStyle/>
          <a:p>
            <a:pPr lvl="0"/>
            <a:endParaRPr lang="en-US" sz="2100" dirty="0" smtClean="0"/>
          </a:p>
          <a:p>
            <a:pPr marL="0" lvl="0" indent="0">
              <a:buNone/>
            </a:pPr>
            <a:r>
              <a:rPr lang="en-US" sz="2100" b="1" dirty="0" smtClean="0">
                <a:solidFill>
                  <a:schemeClr val="accent5"/>
                </a:solidFill>
              </a:rPr>
              <a:t>WHAT IS RITES?</a:t>
            </a:r>
          </a:p>
          <a:p>
            <a:pPr marL="0" indent="0">
              <a:buNone/>
            </a:pPr>
            <a:endParaRPr lang="en-US" sz="2100" b="1" dirty="0" smtClean="0">
              <a:solidFill>
                <a:schemeClr val="accent5"/>
              </a:solidFill>
            </a:endParaRPr>
          </a:p>
          <a:p>
            <a:pPr marL="0" lvl="0" indent="0">
              <a:buNone/>
            </a:pPr>
            <a:r>
              <a:rPr lang="en-US" sz="2100" b="1" dirty="0" smtClean="0">
                <a:solidFill>
                  <a:schemeClr val="accent5"/>
                </a:solidFill>
              </a:rPr>
              <a:t>WHAT IS THE RITES</a:t>
            </a:r>
          </a:p>
          <a:p>
            <a:pPr marL="0" indent="0">
              <a:buNone/>
            </a:pPr>
            <a:r>
              <a:rPr lang="en-US" sz="2100" b="1" dirty="0" smtClean="0">
                <a:solidFill>
                  <a:schemeClr val="accent5"/>
                </a:solidFill>
              </a:rPr>
              <a:t>			PARTNERSHIP?</a:t>
            </a:r>
          </a:p>
          <a:p>
            <a:pPr marL="0" lvl="0" indent="0">
              <a:buNone/>
            </a:pPr>
            <a:endParaRPr lang="en-US" sz="2100" b="1" dirty="0" smtClean="0">
              <a:solidFill>
                <a:schemeClr val="accent5"/>
              </a:solidFill>
            </a:endParaRPr>
          </a:p>
          <a:p>
            <a:pPr marL="0" lvl="0" indent="0">
              <a:buNone/>
            </a:pPr>
            <a:r>
              <a:rPr lang="en-US" sz="2100" b="1" dirty="0" smtClean="0">
                <a:solidFill>
                  <a:schemeClr val="accent5"/>
                </a:solidFill>
              </a:rPr>
              <a:t>IS THE PARTNERSHIP</a:t>
            </a:r>
          </a:p>
          <a:p>
            <a:pPr marL="0" indent="0">
              <a:buNone/>
            </a:pPr>
            <a:r>
              <a:rPr lang="en-US" sz="2100" b="1" dirty="0">
                <a:solidFill>
                  <a:schemeClr val="accent5"/>
                </a:solidFill>
              </a:rPr>
              <a:t>	</a:t>
            </a:r>
            <a:r>
              <a:rPr lang="en-US" sz="2100" b="1" dirty="0" smtClean="0">
                <a:solidFill>
                  <a:schemeClr val="accent5"/>
                </a:solidFill>
              </a:rPr>
              <a:t>			SUCCESSFUL?</a:t>
            </a:r>
          </a:p>
          <a:p>
            <a:pPr marL="0" lvl="0" indent="0">
              <a:buNone/>
            </a:pPr>
            <a:endParaRPr lang="en-US" sz="2100" b="1" dirty="0" smtClean="0">
              <a:solidFill>
                <a:schemeClr val="accent5"/>
              </a:solidFill>
            </a:endParaRPr>
          </a:p>
          <a:p>
            <a:pPr marL="0" lvl="0" indent="0">
              <a:buNone/>
            </a:pPr>
            <a:r>
              <a:rPr lang="en-US" sz="2100" b="1" dirty="0" smtClean="0">
                <a:solidFill>
                  <a:schemeClr val="accent5"/>
                </a:solidFill>
              </a:rPr>
              <a:t>WHY IS THE PARTNERSHIP </a:t>
            </a:r>
          </a:p>
          <a:p>
            <a:pPr marL="0" indent="0">
              <a:buNone/>
            </a:pPr>
            <a:r>
              <a:rPr lang="en-US" sz="2100" b="1" dirty="0">
                <a:solidFill>
                  <a:schemeClr val="accent5"/>
                </a:solidFill>
              </a:rPr>
              <a:t>	</a:t>
            </a:r>
            <a:r>
              <a:rPr lang="en-US" sz="2100" b="1" dirty="0" smtClean="0">
                <a:solidFill>
                  <a:schemeClr val="accent5"/>
                </a:solidFill>
              </a:rPr>
              <a:t>				SUCCESSFUL?</a:t>
            </a:r>
          </a:p>
        </p:txBody>
      </p:sp>
      <p:pic>
        <p:nvPicPr>
          <p:cNvPr id="5" name="Shape 86"/>
          <p:cNvPicPr preferRelativeResize="0"/>
          <p:nvPr/>
        </p:nvPicPr>
        <p:blipFill>
          <a:blip r:embed="rId3">
            <a:alphaModFix/>
          </a:blip>
          <a:stretch>
            <a:fillRect/>
          </a:stretch>
        </p:blipFill>
        <p:spPr>
          <a:xfrm>
            <a:off x="184150" y="228599"/>
            <a:ext cx="2101850" cy="710495"/>
          </a:xfrm>
          <a:prstGeom prst="rect">
            <a:avLst/>
          </a:prstGeom>
          <a:noFill/>
          <a:ln>
            <a:noFill/>
          </a:ln>
        </p:spPr>
      </p:pic>
      <p:sp>
        <p:nvSpPr>
          <p:cNvPr id="4" name="Date Placeholder 3"/>
          <p:cNvSpPr>
            <a:spLocks noGrp="1"/>
          </p:cNvSpPr>
          <p:nvPr>
            <p:ph type="dt" sz="half" idx="10"/>
          </p:nvPr>
        </p:nvSpPr>
        <p:spPr/>
        <p:txBody>
          <a:bodyPr/>
          <a:lstStyle/>
          <a:p>
            <a:r>
              <a:rPr lang="en-US" dirty="0" smtClean="0"/>
              <a:t>21 March 2016</a:t>
            </a:r>
            <a:endParaRPr lang="en-US" dirty="0"/>
          </a:p>
        </p:txBody>
      </p:sp>
      <p:sp>
        <p:nvSpPr>
          <p:cNvPr id="6" name="Footer Placeholder 5"/>
          <p:cNvSpPr>
            <a:spLocks noGrp="1"/>
          </p:cNvSpPr>
          <p:nvPr>
            <p:ph type="ftr" sz="quarter" idx="11"/>
          </p:nvPr>
        </p:nvSpPr>
        <p:spPr/>
        <p:txBody>
          <a:bodyPr/>
          <a:lstStyle/>
          <a:p>
            <a:r>
              <a:rPr lang="en-US" dirty="0" smtClean="0"/>
              <a:t>Northeast GSA</a:t>
            </a:r>
            <a:endParaRPr lang="en-US" dirty="0"/>
          </a:p>
        </p:txBody>
      </p:sp>
      <p:sp>
        <p:nvSpPr>
          <p:cNvPr id="9" name="Slide Number Placeholder 8"/>
          <p:cNvSpPr>
            <a:spLocks noGrp="1"/>
          </p:cNvSpPr>
          <p:nvPr>
            <p:ph type="sldNum" sz="quarter" idx="12"/>
          </p:nvPr>
        </p:nvSpPr>
        <p:spPr/>
        <p:txBody>
          <a:bodyPr/>
          <a:lstStyle/>
          <a:p>
            <a:fld id="{D68E5EC6-8D25-B44C-B09F-B6DA6A5272C3}" type="slidenum">
              <a:rPr lang="en-US" smtClean="0"/>
              <a:t>2</a:t>
            </a:fld>
            <a:endParaRPr lang="en-US" dirty="0"/>
          </a:p>
        </p:txBody>
      </p:sp>
      <p:pic>
        <p:nvPicPr>
          <p:cNvPr id="7" name="Picture 6"/>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572000" y="1441175"/>
            <a:ext cx="4216400" cy="3664224"/>
          </a:xfrm>
          <a:prstGeom prst="rect">
            <a:avLst/>
          </a:prstGeom>
          <a:noFill/>
        </p:spPr>
      </p:pic>
    </p:spTree>
    <p:extLst>
      <p:ext uri="{BB962C8B-B14F-4D97-AF65-F5344CB8AC3E}">
        <p14:creationId xmlns:p14="http://schemas.microsoft.com/office/powerpoint/2010/main" val="2069490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526772"/>
            <a:ext cx="5968593" cy="824644"/>
          </a:xfrm>
        </p:spPr>
        <p:txBody>
          <a:bodyPr>
            <a:normAutofit/>
          </a:bodyPr>
          <a:lstStyle/>
          <a:p>
            <a:r>
              <a:rPr lang="en-US" sz="4000" b="1" dirty="0" smtClean="0">
                <a:solidFill>
                  <a:srgbClr val="4BACC6"/>
                </a:solidFill>
              </a:rPr>
              <a:t>Acknowledgments</a:t>
            </a:r>
            <a:endParaRPr lang="en-US" sz="4000" b="1" dirty="0">
              <a:solidFill>
                <a:srgbClr val="4BACC6"/>
              </a:solidFill>
            </a:endParaRPr>
          </a:p>
        </p:txBody>
      </p:sp>
      <p:sp>
        <p:nvSpPr>
          <p:cNvPr id="3" name="Content Placeholder 2"/>
          <p:cNvSpPr>
            <a:spLocks noGrp="1"/>
          </p:cNvSpPr>
          <p:nvPr>
            <p:ph idx="1"/>
          </p:nvPr>
        </p:nvSpPr>
        <p:spPr>
          <a:xfrm>
            <a:off x="457200" y="2585624"/>
            <a:ext cx="8229600" cy="2976976"/>
          </a:xfrm>
          <a:ln>
            <a:solidFill>
              <a:schemeClr val="accent5"/>
            </a:solidFill>
          </a:ln>
        </p:spPr>
        <p:txBody>
          <a:bodyPr numCol="3">
            <a:normAutofit/>
          </a:bodyPr>
          <a:lstStyle/>
          <a:p>
            <a:pPr marL="0" indent="0">
              <a:buNone/>
            </a:pPr>
            <a:r>
              <a:rPr lang="en-US" sz="2000" dirty="0" smtClean="0"/>
              <a:t>      </a:t>
            </a:r>
          </a:p>
          <a:p>
            <a:pPr marL="0" indent="0">
              <a:buNone/>
            </a:pPr>
            <a:r>
              <a:rPr lang="en-US" sz="2000" dirty="0" smtClean="0"/>
              <a:t>      </a:t>
            </a:r>
          </a:p>
          <a:p>
            <a:pPr marL="0" indent="0">
              <a:buNone/>
            </a:pPr>
            <a:endParaRPr lang="en-US" sz="2000" dirty="0" smtClean="0"/>
          </a:p>
          <a:p>
            <a:pPr marL="0" indent="0">
              <a:buNone/>
            </a:pPr>
            <a:endParaRPr lang="en-US" sz="2000" dirty="0" smtClean="0"/>
          </a:p>
          <a:p>
            <a:pPr marL="0" indent="0">
              <a:buNone/>
            </a:pPr>
            <a:endParaRPr lang="en-US" sz="2000" dirty="0" smtClean="0"/>
          </a:p>
        </p:txBody>
      </p:sp>
      <p:pic>
        <p:nvPicPr>
          <p:cNvPr id="5" name="Shape 86"/>
          <p:cNvPicPr preferRelativeResize="0"/>
          <p:nvPr/>
        </p:nvPicPr>
        <p:blipFill>
          <a:blip r:embed="rId3">
            <a:alphaModFix/>
          </a:blip>
          <a:stretch>
            <a:fillRect/>
          </a:stretch>
        </p:blipFill>
        <p:spPr>
          <a:xfrm>
            <a:off x="184150" y="228599"/>
            <a:ext cx="2101850" cy="710495"/>
          </a:xfrm>
          <a:prstGeom prst="rect">
            <a:avLst/>
          </a:prstGeom>
          <a:noFill/>
          <a:ln>
            <a:noFill/>
          </a:ln>
        </p:spPr>
      </p:pic>
      <p:sp>
        <p:nvSpPr>
          <p:cNvPr id="4" name="TextBox 3"/>
          <p:cNvSpPr txBox="1"/>
          <p:nvPr/>
        </p:nvSpPr>
        <p:spPr>
          <a:xfrm>
            <a:off x="762000" y="1417320"/>
            <a:ext cx="7772400" cy="923330"/>
          </a:xfrm>
          <a:prstGeom prst="rect">
            <a:avLst/>
          </a:prstGeom>
          <a:noFill/>
        </p:spPr>
        <p:txBody>
          <a:bodyPr wrap="square" rtlCol="0">
            <a:spAutoFit/>
          </a:bodyPr>
          <a:lstStyle/>
          <a:p>
            <a:pPr algn="ctr"/>
            <a:r>
              <a:rPr lang="en-US" dirty="0" smtClean="0">
                <a:solidFill>
                  <a:schemeClr val="accent1">
                    <a:lumMod val="75000"/>
                  </a:schemeClr>
                </a:solidFill>
              </a:rPr>
              <a:t>Though there are too many individuals to thank here for the constant support and hard work which formed and continues to support the Partnership, there are a few we would note ~</a:t>
            </a:r>
            <a:endParaRPr lang="en-US" dirty="0">
              <a:solidFill>
                <a:schemeClr val="accent1">
                  <a:lumMod val="75000"/>
                </a:schemeClr>
              </a:solidFill>
            </a:endParaRPr>
          </a:p>
        </p:txBody>
      </p:sp>
      <p:sp>
        <p:nvSpPr>
          <p:cNvPr id="8" name="Date Placeholder 7"/>
          <p:cNvSpPr>
            <a:spLocks noGrp="1"/>
          </p:cNvSpPr>
          <p:nvPr>
            <p:ph type="dt" sz="half" idx="10"/>
          </p:nvPr>
        </p:nvSpPr>
        <p:spPr/>
        <p:txBody>
          <a:bodyPr/>
          <a:lstStyle/>
          <a:p>
            <a:r>
              <a:rPr lang="en-US" dirty="0" smtClean="0"/>
              <a:t>21 March 2016</a:t>
            </a:r>
            <a:endParaRPr lang="en-US" dirty="0"/>
          </a:p>
        </p:txBody>
      </p:sp>
      <p:sp>
        <p:nvSpPr>
          <p:cNvPr id="9" name="Footer Placeholder 8"/>
          <p:cNvSpPr>
            <a:spLocks noGrp="1"/>
          </p:cNvSpPr>
          <p:nvPr>
            <p:ph type="ftr" sz="quarter" idx="11"/>
          </p:nvPr>
        </p:nvSpPr>
        <p:spPr/>
        <p:txBody>
          <a:bodyPr/>
          <a:lstStyle/>
          <a:p>
            <a:r>
              <a:rPr lang="en-US" dirty="0" smtClean="0"/>
              <a:t>Northeast GSA</a:t>
            </a:r>
            <a:endParaRPr lang="en-US" dirty="0"/>
          </a:p>
        </p:txBody>
      </p:sp>
      <p:sp>
        <p:nvSpPr>
          <p:cNvPr id="12" name="Slide Number Placeholder 11"/>
          <p:cNvSpPr>
            <a:spLocks noGrp="1"/>
          </p:cNvSpPr>
          <p:nvPr>
            <p:ph type="sldNum" sz="quarter" idx="12"/>
          </p:nvPr>
        </p:nvSpPr>
        <p:spPr/>
        <p:txBody>
          <a:bodyPr/>
          <a:lstStyle/>
          <a:p>
            <a:fld id="{D68E5EC6-8D25-B44C-B09F-B6DA6A5272C3}" type="slidenum">
              <a:rPr lang="en-US" smtClean="0"/>
              <a:t>20</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18741453"/>
              </p:ext>
            </p:extLst>
          </p:nvPr>
        </p:nvGraphicFramePr>
        <p:xfrm>
          <a:off x="457200" y="2400244"/>
          <a:ext cx="8229600" cy="3959900"/>
        </p:xfrm>
        <a:graphic>
          <a:graphicData uri="http://schemas.openxmlformats.org/drawingml/2006/table">
            <a:tbl>
              <a:tblPr firstRow="1" bandRow="1">
                <a:effectLst>
                  <a:innerShdw blurRad="63500" dist="50800" dir="2700000">
                    <a:prstClr val="black">
                      <a:alpha val="50000"/>
                    </a:prstClr>
                  </a:innerShdw>
                </a:effectLst>
                <a:tableStyleId>{5C22544A-7EE6-4342-B048-85BDC9FD1C3A}</a:tableStyleId>
              </a:tblPr>
              <a:tblGrid>
                <a:gridCol w="2743200"/>
                <a:gridCol w="2743200"/>
                <a:gridCol w="2743200"/>
              </a:tblGrid>
              <a:tr h="3959900">
                <a:tc>
                  <a:txBody>
                    <a:bodyPr/>
                    <a:lstStyle/>
                    <a:p>
                      <a:pPr marL="0" indent="0" algn="ctr">
                        <a:buNone/>
                      </a:pPr>
                      <a:endParaRPr lang="en-US" sz="1400" dirty="0" smtClean="0"/>
                    </a:p>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Dr. </a:t>
                      </a:r>
                      <a:r>
                        <a:rPr lang="en-US" sz="1800" dirty="0" err="1" smtClean="0"/>
                        <a:t>Glênisson</a:t>
                      </a:r>
                      <a:r>
                        <a:rPr lang="en-US" sz="1800" dirty="0" smtClean="0"/>
                        <a:t> de Oliveira</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smtClean="0"/>
                        <a:t>Peter McLaren</a:t>
                      </a:r>
                    </a:p>
                    <a:p>
                      <a:pPr marL="0" indent="0" algn="ctr">
                        <a:buNone/>
                      </a:pPr>
                      <a:endParaRPr lang="en-US" sz="1800" dirty="0" smtClean="0"/>
                    </a:p>
                    <a:p>
                      <a:pPr marL="0" indent="0" algn="ctr">
                        <a:buNone/>
                      </a:pPr>
                      <a:r>
                        <a:rPr lang="en-US" sz="1800" dirty="0" smtClean="0"/>
                        <a:t>Dr. Dawn </a:t>
                      </a:r>
                      <a:r>
                        <a:rPr lang="en-US" sz="1800" dirty="0" err="1" smtClean="0"/>
                        <a:t>Cardace</a:t>
                      </a:r>
                      <a:r>
                        <a:rPr lang="en-US" sz="1800" dirty="0" smtClean="0"/>
                        <a:t>   </a:t>
                      </a:r>
                    </a:p>
                    <a:p>
                      <a:pPr marL="0" indent="0" algn="ctr">
                        <a:buNone/>
                      </a:pPr>
                      <a:r>
                        <a:rPr lang="en-US" sz="1800" dirty="0" smtClean="0"/>
                        <a:t>Dr. Jay </a:t>
                      </a:r>
                      <a:r>
                        <a:rPr lang="en-US" sz="1800" dirty="0" err="1" smtClean="0"/>
                        <a:t>Fogleman</a:t>
                      </a:r>
                      <a:endParaRPr lang="en-US" sz="1800" dirty="0" smtClean="0"/>
                    </a:p>
                    <a:p>
                      <a:pPr marL="0" lvl="0" indent="0" algn="ctr">
                        <a:buNone/>
                      </a:pPr>
                      <a:endParaRPr lang="en-US" sz="2400" dirty="0" smtClean="0"/>
                    </a:p>
                    <a:p>
                      <a:pPr marL="0" lvl="0" indent="0" algn="ctr">
                        <a:buNone/>
                      </a:pPr>
                      <a:r>
                        <a:rPr lang="en-US" sz="1800" dirty="0" smtClean="0"/>
                        <a:t>Donna Casanova</a:t>
                      </a:r>
                    </a:p>
                    <a:p>
                      <a:pPr marL="0" lvl="0" indent="0" algn="ctr">
                        <a:buNone/>
                      </a:pPr>
                      <a:r>
                        <a:rPr lang="en-US" sz="1800" dirty="0" smtClean="0"/>
                        <a:t>Jane Daly</a:t>
                      </a:r>
                    </a:p>
                    <a:p>
                      <a:pPr marL="0" lvl="0" indent="0" algn="ctr">
                        <a:buNone/>
                      </a:pPr>
                      <a:endParaRPr lang="en-US" sz="2400" dirty="0" smtClean="0"/>
                    </a:p>
                    <a:p>
                      <a:pPr marL="0" lvl="0" indent="0" algn="ctr">
                        <a:buNone/>
                      </a:pPr>
                      <a:r>
                        <a:rPr lang="en-US" sz="1800" dirty="0" smtClean="0"/>
                        <a:t>Amber &amp; Joshua</a:t>
                      </a:r>
                      <a:r>
                        <a:rPr lang="en-US" sz="1800" baseline="0" dirty="0" smtClean="0"/>
                        <a:t> </a:t>
                      </a:r>
                      <a:r>
                        <a:rPr lang="en-US" sz="1800" dirty="0" err="1" smtClean="0"/>
                        <a:t>Caulkins</a:t>
                      </a:r>
                      <a:endParaRPr lang="en-US" sz="1800" dirty="0" smtClean="0"/>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smtClean="0"/>
                        <a:t>Frieda </a:t>
                      </a:r>
                      <a:r>
                        <a:rPr lang="en-US" sz="1800" dirty="0" err="1" smtClean="0"/>
                        <a:t>Reischmann</a:t>
                      </a:r>
                      <a:endParaRPr lang="en-US" sz="1800" dirty="0" smtClean="0"/>
                    </a:p>
                    <a:p>
                      <a:pPr algn="ctr"/>
                      <a:endParaRPr lang="en-US" sz="800" dirty="0" smtClean="0"/>
                    </a:p>
                    <a:p>
                      <a:pPr algn="ctr"/>
                      <a:r>
                        <a:rPr lang="en-US" sz="1800" dirty="0" smtClean="0"/>
                        <a:t>Sean </a:t>
                      </a:r>
                      <a:r>
                        <a:rPr lang="en-US" sz="1800" dirty="0" err="1" smtClean="0"/>
                        <a:t>Dacey</a:t>
                      </a:r>
                      <a:endParaRPr lang="en-US" dirty="0"/>
                    </a:p>
                  </a:txBody>
                  <a:tcPr>
                    <a:lnR w="12700" cmpd="sng">
                      <a:noFill/>
                    </a:lnR>
                  </a:tcPr>
                </a:tc>
                <a:tc>
                  <a:txBody>
                    <a:bodyPr/>
                    <a:lstStyle/>
                    <a:p>
                      <a:pPr marL="0" indent="0" algn="ctr">
                        <a:buNone/>
                      </a:pPr>
                      <a:r>
                        <a:rPr lang="en-US" sz="1200" cap="small" dirty="0" smtClean="0">
                          <a:solidFill>
                            <a:srgbClr val="FFC000"/>
                          </a:solidFill>
                        </a:rPr>
                        <a:t>PRINCIPAL</a:t>
                      </a:r>
                      <a:r>
                        <a:rPr lang="en-US" sz="1200" cap="small" baseline="0" dirty="0" smtClean="0">
                          <a:solidFill>
                            <a:srgbClr val="FFC000"/>
                          </a:solidFill>
                        </a:rPr>
                        <a:t> INVESTIGATORS</a:t>
                      </a:r>
                    </a:p>
                    <a:p>
                      <a:pPr marL="0" indent="0" algn="ctr">
                        <a:buNone/>
                      </a:pPr>
                      <a:r>
                        <a:rPr lang="en-US" sz="1800" cap="small" baseline="0" dirty="0" smtClean="0"/>
                        <a:t>Dr. Daniel Murray</a:t>
                      </a:r>
                    </a:p>
                    <a:p>
                      <a:pPr marL="0" indent="0" algn="ctr">
                        <a:buNone/>
                      </a:pPr>
                      <a:endParaRPr lang="en-US" sz="1200" cap="small" dirty="0" smtClean="0"/>
                    </a:p>
                    <a:p>
                      <a:pPr marL="0" indent="0" algn="ctr">
                        <a:buNone/>
                      </a:pPr>
                      <a:endParaRPr lang="en-US" sz="1200" cap="small" dirty="0" smtClean="0"/>
                    </a:p>
                    <a:p>
                      <a:pPr marL="0" indent="0" algn="ctr">
                        <a:buNone/>
                      </a:pPr>
                      <a:r>
                        <a:rPr lang="en-US" sz="1200" cap="all" dirty="0" smtClean="0">
                          <a:solidFill>
                            <a:srgbClr val="FFC000"/>
                          </a:solidFill>
                        </a:rPr>
                        <a:t>Higher</a:t>
                      </a:r>
                      <a:r>
                        <a:rPr lang="en-US" sz="1200" cap="all" baseline="0" dirty="0" smtClean="0">
                          <a:solidFill>
                            <a:srgbClr val="FFC000"/>
                          </a:solidFill>
                        </a:rPr>
                        <a:t> Education</a:t>
                      </a:r>
                      <a:endParaRPr lang="en-US" sz="1200" cap="all" dirty="0" smtClean="0">
                        <a:solidFill>
                          <a:srgbClr val="FFC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smtClean="0"/>
                        <a:t>Dr.</a:t>
                      </a:r>
                      <a:r>
                        <a:rPr lang="en-US" sz="1800" baseline="0" dirty="0" smtClean="0"/>
                        <a:t> </a:t>
                      </a:r>
                      <a:r>
                        <a:rPr lang="en-US" sz="1800" dirty="0" smtClean="0"/>
                        <a:t>Karen </a:t>
                      </a:r>
                      <a:r>
                        <a:rPr lang="en-US" sz="1800" dirty="0" err="1" smtClean="0"/>
                        <a:t>Kortz</a:t>
                      </a:r>
                      <a:endParaRPr lang="en-US" sz="1800" dirty="0" smtClean="0"/>
                    </a:p>
                    <a:p>
                      <a:pPr marL="0" indent="0" algn="ctr">
                        <a:buNone/>
                      </a:pPr>
                      <a:r>
                        <a:rPr lang="en-US" sz="1800" dirty="0" smtClean="0"/>
                        <a:t>Dr. Sarah Knowlton</a:t>
                      </a:r>
                    </a:p>
                    <a:p>
                      <a:pPr marL="0" indent="0" algn="ctr">
                        <a:buNone/>
                      </a:pPr>
                      <a:endParaRPr lang="en-US" sz="1200" dirty="0" smtClean="0"/>
                    </a:p>
                    <a:p>
                      <a:pPr marL="0" indent="0" algn="ctr">
                        <a:buNone/>
                      </a:pPr>
                      <a:r>
                        <a:rPr lang="en-US" sz="1200" cap="all" dirty="0" smtClean="0">
                          <a:solidFill>
                            <a:srgbClr val="FFC000"/>
                          </a:solidFill>
                        </a:rPr>
                        <a:t>Local</a:t>
                      </a:r>
                      <a:r>
                        <a:rPr lang="en-US" sz="1200" cap="all" baseline="0" dirty="0" smtClean="0">
                          <a:solidFill>
                            <a:srgbClr val="FFC000"/>
                          </a:solidFill>
                        </a:rPr>
                        <a:t> Education</a:t>
                      </a:r>
                      <a:endParaRPr lang="en-US" sz="1200" cap="all" dirty="0" smtClean="0">
                        <a:solidFill>
                          <a:srgbClr val="FFC000"/>
                        </a:solidFill>
                      </a:endParaRPr>
                    </a:p>
                    <a:p>
                      <a:pPr marL="0" indent="0" algn="ctr">
                        <a:buNone/>
                      </a:pPr>
                      <a:r>
                        <a:rPr lang="en-US" sz="1800" dirty="0" smtClean="0"/>
                        <a:t>Judith </a:t>
                      </a:r>
                      <a:r>
                        <a:rPr lang="en-US" sz="1800" dirty="0" err="1" smtClean="0"/>
                        <a:t>Lundsten</a:t>
                      </a:r>
                      <a:endParaRPr lang="en-US" sz="1800" dirty="0" smtClean="0"/>
                    </a:p>
                    <a:p>
                      <a:pPr marL="0" indent="0" algn="ctr">
                        <a:buNone/>
                      </a:pPr>
                      <a:r>
                        <a:rPr lang="en-US" sz="1800" dirty="0" smtClean="0"/>
                        <a:t>Heather Taylor</a:t>
                      </a:r>
                    </a:p>
                    <a:p>
                      <a:pPr algn="ctr"/>
                      <a:endParaRPr lang="en-US" sz="1200" dirty="0" smtClean="0"/>
                    </a:p>
                    <a:p>
                      <a:pPr algn="ctr"/>
                      <a:r>
                        <a:rPr lang="en-US" sz="1200" cap="all" dirty="0" smtClean="0">
                          <a:solidFill>
                            <a:srgbClr val="FFC000"/>
                          </a:solidFill>
                        </a:rPr>
                        <a:t>RITES</a:t>
                      </a:r>
                      <a:r>
                        <a:rPr lang="en-US" sz="1200" cap="all" baseline="0" dirty="0" smtClean="0">
                          <a:solidFill>
                            <a:srgbClr val="FFC000"/>
                          </a:solidFill>
                        </a:rPr>
                        <a:t> Staff &amp; Support</a:t>
                      </a:r>
                      <a:endParaRPr lang="en-US" sz="1200" cap="all" dirty="0" smtClean="0">
                        <a:solidFill>
                          <a:srgbClr val="FFC000"/>
                        </a:solidFill>
                      </a:endParaRPr>
                    </a:p>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William Day</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smtClean="0"/>
                        <a:t>Robert Tinker</a:t>
                      </a:r>
                    </a:p>
                    <a:p>
                      <a:pPr algn="ct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lvl="0" indent="0" algn="ctr">
                        <a:buNone/>
                      </a:pPr>
                      <a:endParaRPr lang="en-US" sz="1400" dirty="0" smtClean="0"/>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smtClean="0"/>
                        <a:t>Dr. Anne </a:t>
                      </a:r>
                      <a:r>
                        <a:rPr lang="en-US" sz="1800" dirty="0" err="1" smtClean="0"/>
                        <a:t>Veeger</a:t>
                      </a:r>
                      <a:endParaRPr lang="en-US" sz="1800" dirty="0" smtClean="0"/>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smtClean="0"/>
                        <a:t>Alicia </a:t>
                      </a:r>
                      <a:r>
                        <a:rPr lang="en-US" sz="1800" dirty="0" err="1" smtClean="0"/>
                        <a:t>Storey</a:t>
                      </a:r>
                      <a:endParaRPr lang="en-US" sz="1800" dirty="0" smtClean="0"/>
                    </a:p>
                    <a:p>
                      <a:pPr marL="0" lvl="0" indent="0" algn="ctr">
                        <a:buNone/>
                      </a:pPr>
                      <a:endParaRPr lang="en-US" sz="1800" dirty="0" smtClean="0"/>
                    </a:p>
                    <a:p>
                      <a:pPr marL="0" lvl="0" indent="0" algn="ctr">
                        <a:buNone/>
                      </a:pPr>
                      <a:r>
                        <a:rPr lang="en-US" sz="1800" dirty="0" smtClean="0"/>
                        <a:t>Dr. Victor Fay-Wolfe</a:t>
                      </a:r>
                    </a:p>
                    <a:p>
                      <a:pPr marL="0" lvl="0" indent="0" algn="ctr">
                        <a:buNone/>
                      </a:pPr>
                      <a:r>
                        <a:rPr lang="en-US" sz="1800" dirty="0" smtClean="0"/>
                        <a:t>Dr. Rob </a:t>
                      </a:r>
                      <a:r>
                        <a:rPr lang="en-US" sz="1800" dirty="0" err="1" smtClean="0"/>
                        <a:t>Pockalny</a:t>
                      </a:r>
                      <a:r>
                        <a:rPr lang="en-US" sz="1800" dirty="0" smtClean="0"/>
                        <a:t>        </a:t>
                      </a:r>
                    </a:p>
                    <a:p>
                      <a:pPr marL="0" lvl="0" indent="0" algn="ctr">
                        <a:buNone/>
                      </a:pPr>
                      <a:endParaRPr lang="en-US" sz="1800" dirty="0" smtClean="0"/>
                    </a:p>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Arthur </a:t>
                      </a:r>
                      <a:r>
                        <a:rPr lang="en-US" sz="1800" dirty="0" err="1" smtClean="0"/>
                        <a:t>Petrosinelli</a:t>
                      </a:r>
                      <a:endParaRPr lang="en-US" sz="1800" dirty="0" smtClean="0"/>
                    </a:p>
                    <a:p>
                      <a:pPr marL="0" indent="0" algn="ctr">
                        <a:buNone/>
                      </a:pPr>
                      <a:r>
                        <a:rPr lang="en-US" sz="1800" dirty="0" smtClean="0"/>
                        <a:t>Timothy McGee</a:t>
                      </a:r>
                    </a:p>
                    <a:p>
                      <a:pPr marL="0" indent="0" algn="ctr">
                        <a:buNone/>
                      </a:pPr>
                      <a:endParaRPr lang="en-US" sz="2800" dirty="0" smtClean="0"/>
                    </a:p>
                    <a:p>
                      <a:pPr marL="0" indent="0" algn="ctr">
                        <a:buNone/>
                      </a:pPr>
                      <a:r>
                        <a:rPr lang="en-US" sz="1800" dirty="0" smtClean="0"/>
                        <a:t>Amy O’Donnell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smtClean="0"/>
                        <a:t>Henry </a:t>
                      </a:r>
                      <a:r>
                        <a:rPr lang="en-US" sz="1800" dirty="0" err="1" smtClean="0"/>
                        <a:t>Wladkowski</a:t>
                      </a:r>
                      <a:endParaRPr lang="en-US" sz="1800" dirty="0" smtClean="0"/>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800" dirty="0" smtClean="0"/>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dirty="0" smtClean="0"/>
                        <a:t>Lori </a:t>
                      </a:r>
                      <a:r>
                        <a:rPr lang="en-US" sz="1800" dirty="0" err="1" smtClean="0"/>
                        <a:t>Jacolucci</a:t>
                      </a:r>
                      <a:endParaRPr lang="en-US" sz="1800" dirty="0" smtClean="0"/>
                    </a:p>
                  </a:txBody>
                  <a:tcPr>
                    <a:lnL w="12700" cmpd="sng">
                      <a:noFill/>
                    </a:lnL>
                  </a:tcPr>
                </a:tc>
              </a:tr>
            </a:tbl>
          </a:graphicData>
        </a:graphic>
      </p:graphicFrame>
    </p:spTree>
    <p:extLst>
      <p:ext uri="{BB962C8B-B14F-4D97-AF65-F5344CB8AC3E}">
        <p14:creationId xmlns:p14="http://schemas.microsoft.com/office/powerpoint/2010/main" val="179727027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Shape 203"/>
          <p:cNvSpPr txBox="1">
            <a:spLocks noGrp="1"/>
          </p:cNvSpPr>
          <p:nvPr>
            <p:ph type="title"/>
          </p:nvPr>
        </p:nvSpPr>
        <p:spPr>
          <a:xfrm>
            <a:off x="2286000" y="457201"/>
            <a:ext cx="6400800" cy="763646"/>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000" b="1" dirty="0">
                <a:solidFill>
                  <a:schemeClr val="accent5"/>
                </a:solidFill>
                <a:latin typeface="Arial"/>
                <a:ea typeface="Arial"/>
                <a:cs typeface="Arial"/>
                <a:sym typeface="Arial"/>
              </a:rPr>
              <a:t>Resources</a:t>
            </a:r>
          </a:p>
        </p:txBody>
      </p:sp>
      <p:sp>
        <p:nvSpPr>
          <p:cNvPr id="204" name="Shape 204"/>
          <p:cNvSpPr txBox="1">
            <a:spLocks noGrp="1"/>
          </p:cNvSpPr>
          <p:nvPr>
            <p:ph type="body" idx="1"/>
          </p:nvPr>
        </p:nvSpPr>
        <p:spPr>
          <a:xfrm>
            <a:off x="494670" y="1518796"/>
            <a:ext cx="8169899" cy="3669693"/>
          </a:xfrm>
          <a:prstGeom prst="rect">
            <a:avLst/>
          </a:prstGeom>
          <a:noFill/>
          <a:ln w="9525" cap="flat" cmpd="sng">
            <a:solidFill>
              <a:schemeClr val="accent5"/>
            </a:solidFill>
            <a:prstDash val="solid"/>
            <a:round/>
            <a:headEnd type="none" w="med" len="med"/>
            <a:tailEnd type="none" w="med" len="med"/>
          </a:ln>
        </p:spPr>
        <p:txBody>
          <a:bodyPr lIns="91425" tIns="45700" rIns="91425" bIns="45700" anchor="t" anchorCtr="0">
            <a:noAutofit/>
          </a:bodyPr>
          <a:lstStyle/>
          <a:p>
            <a:pPr marL="457200" marR="0" lvl="0" indent="-228600" rtl="0">
              <a:spcBef>
                <a:spcPts val="0"/>
              </a:spcBef>
              <a:buClr>
                <a:schemeClr val="accent2"/>
              </a:buClr>
              <a:buSzPct val="100000"/>
            </a:pPr>
            <a:r>
              <a:rPr lang="en-US" sz="1800" b="1" dirty="0">
                <a:solidFill>
                  <a:schemeClr val="accent2"/>
                </a:solidFill>
              </a:rPr>
              <a:t>Presenters </a:t>
            </a:r>
          </a:p>
          <a:p>
            <a:pPr marL="914400" marR="0" lvl="1" indent="-228600" algn="l" rtl="0">
              <a:spcBef>
                <a:spcPts val="0"/>
              </a:spcBef>
              <a:buClr>
                <a:srgbClr val="000000"/>
              </a:buClr>
              <a:buSzPct val="100000"/>
            </a:pPr>
            <a:r>
              <a:rPr lang="en-US" sz="1800" dirty="0">
                <a:solidFill>
                  <a:srgbClr val="000000"/>
                </a:solidFill>
              </a:rPr>
              <a:t>Dr. Daniel Murray	</a:t>
            </a:r>
            <a:r>
              <a:rPr lang="en-US" sz="1800" u="sng" dirty="0">
                <a:solidFill>
                  <a:schemeClr val="hlink"/>
                </a:solidFill>
                <a:hlinkClick r:id="rId3"/>
              </a:rPr>
              <a:t>dpmurray@uri.edu</a:t>
            </a:r>
            <a:r>
              <a:rPr lang="en-US" sz="1800" dirty="0">
                <a:solidFill>
                  <a:srgbClr val="000000"/>
                </a:solidFill>
              </a:rPr>
              <a:t>	</a:t>
            </a:r>
            <a:r>
              <a:rPr lang="en-US" sz="1800" dirty="0" smtClean="0">
                <a:solidFill>
                  <a:srgbClr val="000000"/>
                </a:solidFill>
              </a:rPr>
              <a:t>		</a:t>
            </a:r>
            <a:r>
              <a:rPr lang="en-US" sz="1400" dirty="0" smtClean="0">
                <a:solidFill>
                  <a:srgbClr val="000000"/>
                </a:solidFill>
              </a:rPr>
              <a:t>Geosciences emeritus, URI</a:t>
            </a:r>
            <a:endParaRPr lang="en-US" sz="1400" dirty="0">
              <a:solidFill>
                <a:srgbClr val="000000"/>
              </a:solidFill>
            </a:endParaRPr>
          </a:p>
          <a:p>
            <a:pPr marL="914400" marR="0" lvl="1" indent="-228600" algn="l" rtl="0">
              <a:spcBef>
                <a:spcPts val="0"/>
              </a:spcBef>
              <a:buClr>
                <a:srgbClr val="000000"/>
              </a:buClr>
              <a:buSzPct val="100000"/>
            </a:pPr>
            <a:r>
              <a:rPr lang="en-US" sz="1800" dirty="0" smtClean="0">
                <a:solidFill>
                  <a:srgbClr val="000000"/>
                </a:solidFill>
              </a:rPr>
              <a:t>Howard </a:t>
            </a:r>
            <a:r>
              <a:rPr lang="en-US" sz="1800" dirty="0">
                <a:solidFill>
                  <a:srgbClr val="000000"/>
                </a:solidFill>
              </a:rPr>
              <a:t>Dooley, </a:t>
            </a:r>
            <a:r>
              <a:rPr lang="en-US" sz="1800" dirty="0" smtClean="0">
                <a:solidFill>
                  <a:srgbClr val="000000"/>
                </a:solidFill>
              </a:rPr>
              <a:t>Jr.</a:t>
            </a:r>
            <a:r>
              <a:rPr lang="en-US" sz="1800" dirty="0">
                <a:solidFill>
                  <a:srgbClr val="000000"/>
                </a:solidFill>
              </a:rPr>
              <a:t>	</a:t>
            </a:r>
            <a:r>
              <a:rPr lang="en-US" sz="1800" u="sng" dirty="0">
                <a:solidFill>
                  <a:schemeClr val="hlink"/>
                </a:solidFill>
                <a:hlinkClick r:id="rId4"/>
              </a:rPr>
              <a:t>hdooley@uri.edu</a:t>
            </a:r>
            <a:r>
              <a:rPr lang="en-US" sz="1800" dirty="0">
                <a:solidFill>
                  <a:srgbClr val="000000"/>
                </a:solidFill>
              </a:rPr>
              <a:t>		</a:t>
            </a:r>
            <a:r>
              <a:rPr lang="en-US" sz="1800" dirty="0" smtClean="0">
                <a:solidFill>
                  <a:srgbClr val="000000"/>
                </a:solidFill>
              </a:rPr>
              <a:t>	</a:t>
            </a:r>
            <a:r>
              <a:rPr lang="en-US" sz="1400" dirty="0" smtClean="0">
                <a:solidFill>
                  <a:srgbClr val="000000"/>
                </a:solidFill>
              </a:rPr>
              <a:t>Project Manager</a:t>
            </a:r>
          </a:p>
          <a:p>
            <a:pPr marL="914400" marR="0" lvl="1" indent="-228600" algn="l" rtl="0">
              <a:spcBef>
                <a:spcPts val="0"/>
              </a:spcBef>
              <a:buClr>
                <a:srgbClr val="000000"/>
              </a:buClr>
              <a:buSzPct val="100000"/>
            </a:pPr>
            <a:r>
              <a:rPr lang="en-US" sz="1800" dirty="0" smtClean="0">
                <a:solidFill>
                  <a:srgbClr val="000000"/>
                </a:solidFill>
              </a:rPr>
              <a:t>Donna Casanova	</a:t>
            </a:r>
            <a:r>
              <a:rPr lang="en-US" sz="1800" dirty="0" smtClean="0">
                <a:solidFill>
                  <a:srgbClr val="000000"/>
                </a:solidFill>
                <a:hlinkClick r:id="rId5"/>
              </a:rPr>
              <a:t>Donna.Casanova@ppsd.org</a:t>
            </a:r>
            <a:r>
              <a:rPr lang="en-US" sz="1800" dirty="0" smtClean="0">
                <a:solidFill>
                  <a:srgbClr val="000000"/>
                </a:solidFill>
              </a:rPr>
              <a:t>	</a:t>
            </a:r>
            <a:r>
              <a:rPr lang="en-US" sz="1400" dirty="0" smtClean="0">
                <a:solidFill>
                  <a:srgbClr val="000000"/>
                </a:solidFill>
              </a:rPr>
              <a:t>K12 Science Coordinator,</a:t>
            </a:r>
          </a:p>
          <a:p>
            <a:pPr marL="685800" marR="0" lvl="1" indent="0" algn="l" rtl="0">
              <a:spcBef>
                <a:spcPts val="0"/>
              </a:spcBef>
              <a:buClr>
                <a:srgbClr val="000000"/>
              </a:buClr>
              <a:buSzPct val="100000"/>
              <a:buNone/>
            </a:pPr>
            <a:r>
              <a:rPr lang="en-US" sz="1400" dirty="0" smtClean="0">
                <a:solidFill>
                  <a:srgbClr val="000000"/>
                </a:solidFill>
              </a:rPr>
              <a:t>											Providence Public </a:t>
            </a:r>
            <a:r>
              <a:rPr lang="en-US" sz="1400" dirty="0" smtClean="0">
                <a:solidFill>
                  <a:srgbClr val="000000"/>
                </a:solidFill>
              </a:rPr>
              <a:t>School</a:t>
            </a:r>
            <a:endParaRPr lang="en-US" sz="1400" b="1" dirty="0" smtClean="0">
              <a:solidFill>
                <a:schemeClr val="accent2"/>
              </a:solidFill>
            </a:endParaRPr>
          </a:p>
        </p:txBody>
      </p:sp>
      <p:sp>
        <p:nvSpPr>
          <p:cNvPr id="205" name="Shape 205"/>
          <p:cNvSpPr txBox="1"/>
          <p:nvPr/>
        </p:nvSpPr>
        <p:spPr>
          <a:xfrm>
            <a:off x="1678675" y="5393500"/>
            <a:ext cx="5738399" cy="1143000"/>
          </a:xfrm>
          <a:prstGeom prst="rect">
            <a:avLst/>
          </a:prstGeom>
          <a:noFill/>
          <a:ln>
            <a:noFill/>
          </a:ln>
        </p:spPr>
        <p:txBody>
          <a:bodyPr lIns="91425" tIns="91425" rIns="91425" bIns="91425" anchor="t" anchorCtr="0">
            <a:noAutofit/>
          </a:bodyPr>
          <a:lstStyle/>
          <a:p>
            <a:pPr lvl="0" rtl="0">
              <a:spcBef>
                <a:spcPts val="0"/>
              </a:spcBef>
              <a:buClr>
                <a:schemeClr val="dk1"/>
              </a:buClr>
              <a:buSzPct val="25000"/>
              <a:buFont typeface="Arial"/>
              <a:buNone/>
            </a:pPr>
            <a:r>
              <a:rPr lang="en-US" sz="1200" i="1">
                <a:solidFill>
                  <a:srgbClr val="999999"/>
                </a:solidFill>
              </a:rPr>
              <a:t>Any opinions, findings, and conclusions or recommendations expressed in this material are those of the authors and do not necessarily reflect the views of the National Science Foundation.</a:t>
            </a:r>
          </a:p>
          <a:p>
            <a:pPr lvl="0" rtl="0">
              <a:spcBef>
                <a:spcPts val="0"/>
              </a:spcBef>
              <a:buClr>
                <a:schemeClr val="dk1"/>
              </a:buClr>
              <a:buFont typeface="Arial"/>
              <a:buNone/>
            </a:pPr>
            <a:endParaRPr sz="800" i="1">
              <a:solidFill>
                <a:srgbClr val="999999"/>
              </a:solidFill>
            </a:endParaRPr>
          </a:p>
          <a:p>
            <a:pPr lvl="0" rtl="0">
              <a:spcBef>
                <a:spcPts val="0"/>
              </a:spcBef>
              <a:buClr>
                <a:schemeClr val="dk1"/>
              </a:buClr>
              <a:buSzPct val="91666"/>
              <a:buFont typeface="Arial"/>
              <a:buNone/>
            </a:pPr>
            <a:r>
              <a:rPr lang="en-US" sz="1200" i="1">
                <a:solidFill>
                  <a:srgbClr val="999999"/>
                </a:solidFill>
              </a:rPr>
              <a:t>This material is based upon work supported by the National Science Foundation under Grants No. MSP 0831974, CSE 0831974, and STEM+C 1542892. </a:t>
            </a:r>
          </a:p>
        </p:txBody>
      </p:sp>
      <p:pic>
        <p:nvPicPr>
          <p:cNvPr id="206" name="Shape 206"/>
          <p:cNvPicPr preferRelativeResize="0"/>
          <p:nvPr/>
        </p:nvPicPr>
        <p:blipFill>
          <a:blip r:embed="rId6">
            <a:alphaModFix/>
          </a:blip>
          <a:stretch>
            <a:fillRect/>
          </a:stretch>
        </p:blipFill>
        <p:spPr>
          <a:xfrm>
            <a:off x="7544794" y="5378219"/>
            <a:ext cx="1158324" cy="1158324"/>
          </a:xfrm>
          <a:prstGeom prst="rect">
            <a:avLst/>
          </a:prstGeom>
          <a:noFill/>
          <a:ln>
            <a:noFill/>
          </a:ln>
        </p:spPr>
      </p:pic>
      <p:cxnSp>
        <p:nvCxnSpPr>
          <p:cNvPr id="207" name="Shape 207"/>
          <p:cNvCxnSpPr/>
          <p:nvPr/>
        </p:nvCxnSpPr>
        <p:spPr>
          <a:xfrm rot="10800000" flipH="1">
            <a:off x="487050" y="5289649"/>
            <a:ext cx="8169899" cy="11100"/>
          </a:xfrm>
          <a:prstGeom prst="straightConnector1">
            <a:avLst/>
          </a:prstGeom>
          <a:noFill/>
          <a:ln w="9525" cap="flat" cmpd="sng">
            <a:solidFill>
              <a:schemeClr val="dk2"/>
            </a:solidFill>
            <a:prstDash val="solid"/>
            <a:round/>
            <a:headEnd type="none" w="lg" len="lg"/>
            <a:tailEnd type="none" w="lg" len="lg"/>
          </a:ln>
        </p:spPr>
      </p:cxnSp>
      <p:sp>
        <p:nvSpPr>
          <p:cNvPr id="208" name="Shape 208"/>
          <p:cNvSpPr txBox="1"/>
          <p:nvPr/>
        </p:nvSpPr>
        <p:spPr>
          <a:xfrm>
            <a:off x="5972263" y="3011100"/>
            <a:ext cx="2207614" cy="1507991"/>
          </a:xfrm>
          <a:prstGeom prst="rect">
            <a:avLst/>
          </a:prstGeom>
          <a:noFill/>
          <a:ln w="9525" cap="flat" cmpd="sng">
            <a:noFill/>
            <a:prstDash val="solid"/>
            <a:round/>
            <a:headEnd type="none" w="med" len="med"/>
            <a:tailEnd type="none" w="med" len="med"/>
          </a:ln>
        </p:spPr>
        <p:txBody>
          <a:bodyPr lIns="91425" tIns="91425" rIns="91425" bIns="91425" anchor="t" anchorCtr="0">
            <a:noAutofit/>
          </a:bodyPr>
          <a:lstStyle/>
          <a:p>
            <a:pPr algn="ctr" rtl="0">
              <a:spcBef>
                <a:spcPts val="0"/>
              </a:spcBef>
              <a:buNone/>
            </a:pPr>
            <a:r>
              <a:rPr lang="en-US" dirty="0" smtClean="0">
                <a:solidFill>
                  <a:schemeClr val="accent2"/>
                </a:solidFill>
              </a:rPr>
              <a:t> Insert</a:t>
            </a:r>
            <a:endParaRPr b="1" dirty="0">
              <a:solidFill>
                <a:schemeClr val="accent2"/>
              </a:solidFill>
            </a:endParaRPr>
          </a:p>
        </p:txBody>
      </p:sp>
      <p:pic>
        <p:nvPicPr>
          <p:cNvPr id="209" name="Shape 209"/>
          <p:cNvPicPr preferRelativeResize="0"/>
          <p:nvPr/>
        </p:nvPicPr>
        <p:blipFill>
          <a:blip r:embed="rId7">
            <a:alphaModFix/>
          </a:blip>
          <a:stretch>
            <a:fillRect/>
          </a:stretch>
        </p:blipFill>
        <p:spPr>
          <a:xfrm>
            <a:off x="550225" y="5378175"/>
            <a:ext cx="936358" cy="1158325"/>
          </a:xfrm>
          <a:prstGeom prst="rect">
            <a:avLst/>
          </a:prstGeom>
          <a:noFill/>
          <a:ln>
            <a:noFill/>
          </a:ln>
        </p:spPr>
      </p:pic>
      <p:pic>
        <p:nvPicPr>
          <p:cNvPr id="10" name="Shape 86"/>
          <p:cNvPicPr preferRelativeResize="0"/>
          <p:nvPr/>
        </p:nvPicPr>
        <p:blipFill>
          <a:blip r:embed="rId8">
            <a:alphaModFix/>
          </a:blip>
          <a:stretch>
            <a:fillRect/>
          </a:stretch>
        </p:blipFill>
        <p:spPr>
          <a:xfrm>
            <a:off x="184150" y="228599"/>
            <a:ext cx="2101850" cy="710495"/>
          </a:xfrm>
          <a:prstGeom prst="rect">
            <a:avLst/>
          </a:prstGeom>
          <a:noFill/>
          <a:ln>
            <a:noFill/>
          </a:ln>
        </p:spPr>
      </p:pic>
      <p:sp>
        <p:nvSpPr>
          <p:cNvPr id="12" name="Slide Number Placeholder 11"/>
          <p:cNvSpPr>
            <a:spLocks noGrp="1"/>
          </p:cNvSpPr>
          <p:nvPr>
            <p:ph type="sldNum" sz="quarter" idx="12"/>
          </p:nvPr>
        </p:nvSpPr>
        <p:spPr/>
        <p:txBody>
          <a:bodyPr/>
          <a:lstStyle/>
          <a:p>
            <a:fld id="{D68E5EC6-8D25-B44C-B09F-B6DA6A5272C3}" type="slidenum">
              <a:rPr lang="en-US" smtClean="0"/>
              <a:t>21</a:t>
            </a:fld>
            <a:endParaRPr lang="en-US"/>
          </a:p>
        </p:txBody>
      </p:sp>
      <p:pic>
        <p:nvPicPr>
          <p:cNvPr id="3" name="Picture 2" descr="Takes you to the NEGSA 2016 webpage on the ritesproject.net website." title="NEGSA 2016">
            <a:hlinkHover r:id="rId9" highlightClick="1"/>
          </p:cNvPr>
          <p:cNvPicPr>
            <a:picLocks noChangeAspect="1"/>
          </p:cNvPicPr>
          <p:nvPr/>
        </p:nvPicPr>
        <p:blipFill>
          <a:blip r:embed="rId10">
            <a:extLst>
              <a:ext uri="{BEBA8EAE-BF5A-486C-A8C5-ECC9F3942E4B}">
                <a14:imgProps xmlns:a14="http://schemas.microsoft.com/office/drawing/2010/main">
                  <a14:imgLayer r:embed="rId11">
                    <a14:imgEffect>
                      <a14:sharpenSoften amount="100000"/>
                    </a14:imgEffect>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6477000" y="2960301"/>
            <a:ext cx="1482997" cy="1482997"/>
          </a:xfrm>
          <a:prstGeom prst="rect">
            <a:avLst/>
          </a:prstGeom>
          <a:noFill/>
          <a:ln>
            <a:noFill/>
          </a:ln>
        </p:spPr>
      </p:pic>
    </p:spTree>
    <p:extLst>
      <p:ext uri="{BB962C8B-B14F-4D97-AF65-F5344CB8AC3E}">
        <p14:creationId xmlns:p14="http://schemas.microsoft.com/office/powerpoint/2010/main" val="1757448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3355673" y="4451985"/>
            <a:ext cx="2973229" cy="2280285"/>
          </a:xfrm>
          <a:prstGeom prst="rect">
            <a:avLst/>
          </a:prstGeom>
          <a:solidFill>
            <a:srgbClr val="6FA8DC"/>
          </a:solidFill>
          <a:ln w="9525">
            <a:solidFill>
              <a:srgbClr val="00FFFF"/>
            </a:solidFill>
            <a:miter lim="800000"/>
            <a:headEnd/>
            <a:tailEnd/>
          </a:ln>
        </p:spPr>
        <p:txBody>
          <a:bodyPr lIns="82296" tIns="41148" rIns="82296" bIns="41148"/>
          <a:lstStyle/>
          <a:p>
            <a:endParaRPr lang="en-US" dirty="0"/>
          </a:p>
        </p:txBody>
      </p:sp>
      <p:sp>
        <p:nvSpPr>
          <p:cNvPr id="14339" name="Rectangle 1"/>
          <p:cNvSpPr>
            <a:spLocks noGrp="1" noChangeArrowheads="1"/>
          </p:cNvSpPr>
          <p:nvPr>
            <p:ph type="title"/>
          </p:nvPr>
        </p:nvSpPr>
        <p:spPr>
          <a:xfrm>
            <a:off x="2286000" y="501897"/>
            <a:ext cx="6711315" cy="641103"/>
          </a:xfrm>
        </p:spPr>
        <p:txBody>
          <a:bodyPr lIns="0" tIns="0" rIns="0" bIns="0" anchor="t">
            <a:noAutofit/>
          </a:bodyPr>
          <a:lstStyle/>
          <a:p>
            <a:pPr>
              <a:lnSpc>
                <a:spcPct val="95000"/>
              </a:lnSpc>
            </a:pPr>
            <a:r>
              <a:rPr lang="en-US" sz="4000" b="1" dirty="0" smtClean="0">
                <a:solidFill>
                  <a:schemeClr val="accent5"/>
                </a:solidFill>
                <a:latin typeface="+mn-lt"/>
              </a:rPr>
              <a:t>What </a:t>
            </a:r>
            <a:r>
              <a:rPr lang="en-US" sz="4000" b="1" dirty="0">
                <a:solidFill>
                  <a:schemeClr val="accent5"/>
                </a:solidFill>
                <a:latin typeface="+mn-lt"/>
              </a:rPr>
              <a:t>is RITES?</a:t>
            </a:r>
            <a:r>
              <a:rPr lang="en-US" sz="4000" dirty="0">
                <a:solidFill>
                  <a:schemeClr val="accent5"/>
                </a:solidFill>
                <a:latin typeface="+mn-lt"/>
              </a:rPr>
              <a:t/>
            </a:r>
            <a:br>
              <a:rPr lang="en-US" sz="4000" dirty="0">
                <a:solidFill>
                  <a:schemeClr val="accent5"/>
                </a:solidFill>
                <a:latin typeface="+mn-lt"/>
              </a:rPr>
            </a:br>
            <a:endParaRPr lang="en-US" sz="4000" dirty="0">
              <a:solidFill>
                <a:schemeClr val="accent5"/>
              </a:solidFill>
              <a:latin typeface="+mn-lt"/>
            </a:endParaRPr>
          </a:p>
        </p:txBody>
      </p:sp>
      <p:pic>
        <p:nvPicPr>
          <p:cNvPr id="1434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526280"/>
            <a:ext cx="2651760" cy="208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idx="1"/>
          </p:nvPr>
        </p:nvSpPr>
        <p:spPr>
          <a:xfrm>
            <a:off x="662940" y="1783080"/>
            <a:ext cx="7772400" cy="3086100"/>
          </a:xfrm>
        </p:spPr>
        <p:txBody>
          <a:bodyPr lIns="0" tIns="0" rIns="0" bIns="0">
            <a:noAutofit/>
          </a:bodyPr>
          <a:lstStyle/>
          <a:p>
            <a:pPr marL="411480" lvl="1" indent="-308610">
              <a:lnSpc>
                <a:spcPct val="95000"/>
              </a:lnSpc>
              <a:spcBef>
                <a:spcPct val="0"/>
              </a:spcBef>
              <a:buClr>
                <a:srgbClr val="990000"/>
              </a:buClr>
              <a:buFontTx/>
              <a:buChar char="•"/>
              <a:defRPr/>
            </a:pPr>
            <a:r>
              <a:rPr lang="en-US" sz="1800" dirty="0">
                <a:solidFill>
                  <a:schemeClr val="tx1"/>
                </a:solidFill>
              </a:rPr>
              <a:t>A</a:t>
            </a:r>
            <a:r>
              <a:rPr lang="en-US" sz="1800" b="1" dirty="0">
                <a:solidFill>
                  <a:schemeClr val="tx1"/>
                </a:solidFill>
              </a:rPr>
              <a:t> </a:t>
            </a:r>
            <a:r>
              <a:rPr lang="en-US" sz="1800" b="1" dirty="0">
                <a:solidFill>
                  <a:srgbClr val="4BACC6"/>
                </a:solidFill>
              </a:rPr>
              <a:t>Partne</a:t>
            </a:r>
            <a:r>
              <a:rPr lang="en-US" sz="1800" b="1" dirty="0">
                <a:solidFill>
                  <a:schemeClr val="accent5"/>
                </a:solidFill>
              </a:rPr>
              <a:t>rship</a:t>
            </a:r>
            <a:r>
              <a:rPr lang="en-US" sz="1800" dirty="0">
                <a:solidFill>
                  <a:schemeClr val="accent5"/>
                </a:solidFill>
              </a:rPr>
              <a:t> </a:t>
            </a:r>
            <a:r>
              <a:rPr lang="en-US" sz="1800" dirty="0">
                <a:solidFill>
                  <a:schemeClr val="tx1"/>
                </a:solidFill>
              </a:rPr>
              <a:t>between higher education, school districts, middle &amp; high school science teachers and </a:t>
            </a:r>
            <a:r>
              <a:rPr lang="en-US" sz="1800" dirty="0" smtClean="0">
                <a:solidFill>
                  <a:schemeClr val="tx1"/>
                </a:solidFill>
              </a:rPr>
              <a:t>RI’s state Department of Education </a:t>
            </a:r>
            <a:r>
              <a:rPr lang="en-US" sz="1800" dirty="0">
                <a:solidFill>
                  <a:schemeClr val="tx1"/>
                </a:solidFill>
              </a:rPr>
              <a:t>designed to support the transformative work already underway by the partners to reform science education </a:t>
            </a:r>
            <a:r>
              <a:rPr lang="en-US" sz="1800" dirty="0" smtClean="0"/>
              <a:t>throughout</a:t>
            </a:r>
            <a:r>
              <a:rPr lang="en-US" sz="1800" dirty="0" smtClean="0">
                <a:solidFill>
                  <a:schemeClr val="tx1"/>
                </a:solidFill>
              </a:rPr>
              <a:t> </a:t>
            </a:r>
            <a:r>
              <a:rPr lang="en-US" sz="1800" dirty="0">
                <a:solidFill>
                  <a:schemeClr val="tx1"/>
                </a:solidFill>
              </a:rPr>
              <a:t>RI</a:t>
            </a:r>
          </a:p>
          <a:p>
            <a:pPr marL="102870" lvl="1" indent="0">
              <a:lnSpc>
                <a:spcPct val="95000"/>
              </a:lnSpc>
              <a:spcBef>
                <a:spcPct val="0"/>
              </a:spcBef>
              <a:buClr>
                <a:srgbClr val="990000"/>
              </a:buClr>
              <a:buNone/>
              <a:defRPr/>
            </a:pPr>
            <a:endParaRPr lang="en-US" sz="900" dirty="0"/>
          </a:p>
          <a:p>
            <a:pPr marL="411480" lvl="1" indent="-308610">
              <a:lnSpc>
                <a:spcPct val="95000"/>
              </a:lnSpc>
              <a:spcBef>
                <a:spcPct val="0"/>
              </a:spcBef>
              <a:buClr>
                <a:srgbClr val="000000"/>
              </a:buClr>
              <a:buFontTx/>
              <a:buChar char="•"/>
              <a:defRPr/>
            </a:pPr>
            <a:r>
              <a:rPr lang="en-US" sz="1800" dirty="0" smtClean="0">
                <a:solidFill>
                  <a:srgbClr val="000000"/>
                </a:solidFill>
              </a:rPr>
              <a:t>An </a:t>
            </a:r>
            <a:r>
              <a:rPr lang="en-US" sz="1800" b="1" dirty="0" smtClean="0">
                <a:solidFill>
                  <a:srgbClr val="4BACC6"/>
                </a:solidFill>
              </a:rPr>
              <a:t>NSF STEM </a:t>
            </a:r>
            <a:r>
              <a:rPr lang="en-US" sz="1800" b="1" dirty="0">
                <a:solidFill>
                  <a:srgbClr val="4BACC6"/>
                </a:solidFill>
              </a:rPr>
              <a:t>initiative</a:t>
            </a:r>
            <a:r>
              <a:rPr lang="en-US" sz="1800" dirty="0">
                <a:solidFill>
                  <a:srgbClr val="000000"/>
                </a:solidFill>
              </a:rPr>
              <a:t> funded by a </a:t>
            </a:r>
            <a:r>
              <a:rPr lang="en-US" sz="1800" dirty="0" smtClean="0">
                <a:solidFill>
                  <a:srgbClr val="000000"/>
                </a:solidFill>
              </a:rPr>
              <a:t>5</a:t>
            </a:r>
            <a:r>
              <a:rPr lang="en-US" sz="1800" dirty="0">
                <a:solidFill>
                  <a:srgbClr val="000000"/>
                </a:solidFill>
              </a:rPr>
              <a:t>+</a:t>
            </a:r>
            <a:r>
              <a:rPr lang="en-US" sz="1800" dirty="0" smtClean="0">
                <a:solidFill>
                  <a:srgbClr val="000000"/>
                </a:solidFill>
              </a:rPr>
              <a:t>year, Math Science Partnership Grant</a:t>
            </a:r>
          </a:p>
          <a:p>
            <a:pPr marL="411480" lvl="1" indent="-308610">
              <a:lnSpc>
                <a:spcPct val="95000"/>
              </a:lnSpc>
              <a:spcBef>
                <a:spcPct val="0"/>
              </a:spcBef>
              <a:buClr>
                <a:srgbClr val="000000"/>
              </a:buClr>
              <a:buFontTx/>
              <a:buChar char="•"/>
              <a:defRPr/>
            </a:pPr>
            <a:endParaRPr lang="en-US" sz="900" dirty="0"/>
          </a:p>
          <a:p>
            <a:pPr marL="411480" lvl="1" indent="-308610">
              <a:lnSpc>
                <a:spcPct val="95000"/>
              </a:lnSpc>
              <a:spcBef>
                <a:spcPct val="0"/>
              </a:spcBef>
              <a:buClr>
                <a:srgbClr val="000000"/>
              </a:buClr>
              <a:buFontTx/>
              <a:buChar char="•"/>
              <a:defRPr/>
            </a:pPr>
            <a:r>
              <a:rPr lang="en-US" sz="1800" b="1" i="1" dirty="0">
                <a:solidFill>
                  <a:srgbClr val="4BACC6"/>
                </a:solidFill>
              </a:rPr>
              <a:t>Inquiry-rich</a:t>
            </a:r>
            <a:r>
              <a:rPr lang="en-US" sz="1800" dirty="0">
                <a:solidFill>
                  <a:srgbClr val="4BACC6"/>
                </a:solidFill>
              </a:rPr>
              <a:t>, </a:t>
            </a:r>
            <a:r>
              <a:rPr lang="en-US" sz="1800" b="1" i="1" dirty="0">
                <a:solidFill>
                  <a:srgbClr val="4BACC6"/>
                </a:solidFill>
              </a:rPr>
              <a:t>content-deep </a:t>
            </a:r>
            <a:r>
              <a:rPr lang="en-US" sz="1800" dirty="0">
                <a:solidFill>
                  <a:srgbClr val="000000"/>
                </a:solidFill>
              </a:rPr>
              <a:t>and </a:t>
            </a:r>
            <a:r>
              <a:rPr lang="en-US" sz="1800" b="1" i="1" dirty="0">
                <a:solidFill>
                  <a:srgbClr val="4BACC6"/>
                </a:solidFill>
              </a:rPr>
              <a:t>technology-enhanced </a:t>
            </a:r>
            <a:r>
              <a:rPr lang="en-US" sz="1800" dirty="0">
                <a:solidFill>
                  <a:srgbClr val="000000"/>
                </a:solidFill>
              </a:rPr>
              <a:t>professional development opportunities and </a:t>
            </a:r>
            <a:r>
              <a:rPr lang="en-US" sz="1800" dirty="0" smtClean="0">
                <a:solidFill>
                  <a:srgbClr val="000000"/>
                </a:solidFill>
              </a:rPr>
              <a:t>on-line investigations</a:t>
            </a:r>
            <a:endParaRPr lang="en-US" sz="1800" dirty="0">
              <a:solidFill>
                <a:srgbClr val="000000"/>
              </a:solidFill>
            </a:endParaRPr>
          </a:p>
          <a:p>
            <a:pPr marL="102870" lvl="1" indent="0">
              <a:lnSpc>
                <a:spcPct val="95000"/>
              </a:lnSpc>
              <a:spcBef>
                <a:spcPct val="0"/>
              </a:spcBef>
              <a:buClr>
                <a:srgbClr val="000000"/>
              </a:buClr>
              <a:buNone/>
              <a:defRPr/>
            </a:pPr>
            <a:endParaRPr lang="en-US" sz="900" dirty="0"/>
          </a:p>
          <a:p>
            <a:pPr marL="411480" lvl="1" indent="-308610">
              <a:lnSpc>
                <a:spcPct val="95000"/>
              </a:lnSpc>
              <a:spcBef>
                <a:spcPct val="0"/>
              </a:spcBef>
              <a:buClr>
                <a:srgbClr val="000000"/>
              </a:buClr>
              <a:buFontTx/>
              <a:buChar char="•"/>
              <a:defRPr/>
            </a:pPr>
            <a:r>
              <a:rPr lang="en-US" sz="1800" dirty="0">
                <a:solidFill>
                  <a:srgbClr val="000000"/>
                </a:solidFill>
              </a:rPr>
              <a:t>A professional learning </a:t>
            </a:r>
            <a:r>
              <a:rPr lang="en-US" sz="1800" b="1" dirty="0">
                <a:solidFill>
                  <a:srgbClr val="4BACC6"/>
                </a:solidFill>
              </a:rPr>
              <a:t>community</a:t>
            </a:r>
          </a:p>
          <a:p>
            <a:pPr marL="0" indent="0">
              <a:lnSpc>
                <a:spcPct val="95000"/>
              </a:lnSpc>
              <a:spcBef>
                <a:spcPct val="0"/>
              </a:spcBef>
              <a:buClr>
                <a:srgbClr val="000000"/>
              </a:buClr>
              <a:buNone/>
              <a:defRPr/>
            </a:pPr>
            <a:endParaRPr lang="en-US" sz="1800" dirty="0">
              <a:solidFill>
                <a:srgbClr val="000000"/>
              </a:solidFill>
              <a:latin typeface="Arial" charset="0"/>
            </a:endParaRPr>
          </a:p>
        </p:txBody>
      </p:sp>
      <p:sp>
        <p:nvSpPr>
          <p:cNvPr id="14343" name="Text Box 7"/>
          <p:cNvSpPr txBox="1">
            <a:spLocks noChangeArrowheads="1"/>
          </p:cNvSpPr>
          <p:nvPr/>
        </p:nvSpPr>
        <p:spPr bwMode="auto">
          <a:xfrm>
            <a:off x="6553200" y="5715000"/>
            <a:ext cx="2310289" cy="278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5000"/>
              </a:lnSpc>
            </a:pPr>
            <a:r>
              <a:rPr lang="en-US" sz="1900" b="1" i="1" dirty="0" smtClean="0">
                <a:solidFill>
                  <a:srgbClr val="4BACC6"/>
                </a:solidFill>
                <a:latin typeface="Arial" charset="0"/>
              </a:rPr>
              <a:t>By Doing Science…</a:t>
            </a:r>
            <a:endParaRPr lang="en-US" sz="1900" i="1" dirty="0">
              <a:latin typeface="Arial" charset="0"/>
            </a:endParaRPr>
          </a:p>
        </p:txBody>
      </p:sp>
      <p:sp>
        <p:nvSpPr>
          <p:cNvPr id="14344" name="Text Box 7"/>
          <p:cNvSpPr txBox="1">
            <a:spLocks noChangeArrowheads="1"/>
          </p:cNvSpPr>
          <p:nvPr/>
        </p:nvSpPr>
        <p:spPr bwMode="auto">
          <a:xfrm>
            <a:off x="914400" y="4931875"/>
            <a:ext cx="2326263" cy="280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5000"/>
              </a:lnSpc>
            </a:pPr>
            <a:r>
              <a:rPr lang="en-US" sz="1900" b="1" i="1" dirty="0" smtClean="0">
                <a:solidFill>
                  <a:srgbClr val="4BACC6"/>
                </a:solidFill>
                <a:latin typeface="Arial" charset="0"/>
              </a:rPr>
              <a:t>Learning </a:t>
            </a:r>
            <a:r>
              <a:rPr lang="en-US" sz="1900" b="1" i="1" dirty="0">
                <a:solidFill>
                  <a:srgbClr val="4BACC6"/>
                </a:solidFill>
                <a:latin typeface="Arial" charset="0"/>
              </a:rPr>
              <a:t>S</a:t>
            </a:r>
            <a:r>
              <a:rPr lang="en-US" sz="1900" b="1" i="1" dirty="0" smtClean="0">
                <a:solidFill>
                  <a:srgbClr val="4BACC6"/>
                </a:solidFill>
                <a:latin typeface="Arial" charset="0"/>
              </a:rPr>
              <a:t>cience…</a:t>
            </a:r>
            <a:endParaRPr lang="en-US" sz="1900" b="1" i="1" dirty="0">
              <a:solidFill>
                <a:srgbClr val="4BACC6"/>
              </a:solidFill>
              <a:latin typeface="Arial" charset="0"/>
            </a:endParaRPr>
          </a:p>
        </p:txBody>
      </p:sp>
      <p:pic>
        <p:nvPicPr>
          <p:cNvPr id="10" name="Shape 86"/>
          <p:cNvPicPr preferRelativeResize="0"/>
          <p:nvPr/>
        </p:nvPicPr>
        <p:blipFill>
          <a:blip r:embed="rId4">
            <a:alphaModFix/>
          </a:blip>
          <a:stretch>
            <a:fillRect/>
          </a:stretch>
        </p:blipFill>
        <p:spPr>
          <a:xfrm>
            <a:off x="184150" y="228599"/>
            <a:ext cx="2101850" cy="710495"/>
          </a:xfrm>
          <a:prstGeom prst="rect">
            <a:avLst/>
          </a:prstGeom>
          <a:noFill/>
          <a:ln>
            <a:noFill/>
          </a:ln>
        </p:spPr>
      </p:pic>
      <p:sp>
        <p:nvSpPr>
          <p:cNvPr id="2" name="Date Placeholder 1"/>
          <p:cNvSpPr>
            <a:spLocks noGrp="1"/>
          </p:cNvSpPr>
          <p:nvPr>
            <p:ph type="dt" sz="half" idx="10"/>
          </p:nvPr>
        </p:nvSpPr>
        <p:spPr/>
        <p:txBody>
          <a:bodyPr/>
          <a:lstStyle/>
          <a:p>
            <a:r>
              <a:rPr lang="en-US" dirty="0" smtClean="0"/>
              <a:t>21 March 2016</a:t>
            </a:r>
            <a:endParaRPr lang="en-US" dirty="0"/>
          </a:p>
        </p:txBody>
      </p:sp>
      <p:sp>
        <p:nvSpPr>
          <p:cNvPr id="5" name="Footer Placeholder 4"/>
          <p:cNvSpPr>
            <a:spLocks noGrp="1"/>
          </p:cNvSpPr>
          <p:nvPr>
            <p:ph type="ftr" sz="quarter" idx="11"/>
          </p:nvPr>
        </p:nvSpPr>
        <p:spPr/>
        <p:txBody>
          <a:bodyPr/>
          <a:lstStyle/>
          <a:p>
            <a:r>
              <a:rPr lang="en-US" dirty="0" smtClean="0"/>
              <a:t>Northeast GSA</a:t>
            </a:r>
            <a:endParaRPr lang="en-US" dirty="0"/>
          </a:p>
        </p:txBody>
      </p:sp>
      <p:sp>
        <p:nvSpPr>
          <p:cNvPr id="7" name="Slide Number Placeholder 6"/>
          <p:cNvSpPr>
            <a:spLocks noGrp="1"/>
          </p:cNvSpPr>
          <p:nvPr>
            <p:ph type="sldNum" sz="quarter" idx="12"/>
          </p:nvPr>
        </p:nvSpPr>
        <p:spPr/>
        <p:txBody>
          <a:bodyPr/>
          <a:lstStyle/>
          <a:p>
            <a:fld id="{D68E5EC6-8D25-B44C-B09F-B6DA6A5272C3}" type="slidenum">
              <a:rPr lang="en-US" smtClean="0"/>
              <a:t>3</a:t>
            </a:fld>
            <a:endParaRPr lang="en-US" dirty="0"/>
          </a:p>
        </p:txBody>
      </p:sp>
    </p:spTree>
    <p:extLst>
      <p:ext uri="{BB962C8B-B14F-4D97-AF65-F5344CB8AC3E}">
        <p14:creationId xmlns:p14="http://schemas.microsoft.com/office/powerpoint/2010/main" val="344597006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
          <p:cNvSpPr>
            <a:spLocks noGrp="1" noChangeArrowheads="1"/>
          </p:cNvSpPr>
          <p:nvPr>
            <p:ph type="title"/>
          </p:nvPr>
        </p:nvSpPr>
        <p:spPr>
          <a:xfrm>
            <a:off x="2301240" y="500970"/>
            <a:ext cx="6621145" cy="589998"/>
          </a:xfrm>
        </p:spPr>
        <p:txBody>
          <a:bodyPr lIns="0" tIns="0" rIns="0" bIns="0" anchor="t">
            <a:noAutofit/>
          </a:bodyPr>
          <a:lstStyle/>
          <a:p>
            <a:pPr>
              <a:lnSpc>
                <a:spcPct val="95000"/>
              </a:lnSpc>
            </a:pPr>
            <a:r>
              <a:rPr lang="en-US" sz="4000" b="1" dirty="0" smtClean="0">
                <a:solidFill>
                  <a:schemeClr val="accent5"/>
                </a:solidFill>
                <a:latin typeface="+mn-lt"/>
              </a:rPr>
              <a:t>What </a:t>
            </a:r>
            <a:r>
              <a:rPr lang="en-US" sz="4000" b="1" dirty="0">
                <a:solidFill>
                  <a:schemeClr val="accent5"/>
                </a:solidFill>
                <a:latin typeface="+mn-lt"/>
              </a:rPr>
              <a:t>is RITES?</a:t>
            </a:r>
            <a:r>
              <a:rPr lang="en-US" sz="4000" dirty="0">
                <a:solidFill>
                  <a:schemeClr val="accent5"/>
                </a:solidFill>
                <a:latin typeface="+mn-lt"/>
              </a:rPr>
              <a:t/>
            </a:r>
            <a:br>
              <a:rPr lang="en-US" sz="4000" dirty="0">
                <a:solidFill>
                  <a:schemeClr val="accent5"/>
                </a:solidFill>
                <a:latin typeface="+mn-lt"/>
              </a:rPr>
            </a:br>
            <a:endParaRPr lang="en-US" sz="4000" dirty="0">
              <a:solidFill>
                <a:schemeClr val="accent5"/>
              </a:solidFill>
              <a:latin typeface="+mn-lt"/>
            </a:endParaRPr>
          </a:p>
        </p:txBody>
      </p:sp>
      <p:pic>
        <p:nvPicPr>
          <p:cNvPr id="10" name="Shape 86"/>
          <p:cNvPicPr preferRelativeResize="0"/>
          <p:nvPr/>
        </p:nvPicPr>
        <p:blipFill>
          <a:blip r:embed="rId3">
            <a:alphaModFix/>
          </a:blip>
          <a:stretch>
            <a:fillRect/>
          </a:stretch>
        </p:blipFill>
        <p:spPr>
          <a:xfrm>
            <a:off x="184150" y="228599"/>
            <a:ext cx="2101850" cy="710495"/>
          </a:xfrm>
          <a:prstGeom prst="rect">
            <a:avLst/>
          </a:prstGeom>
          <a:noFill/>
          <a:ln>
            <a:noFill/>
          </a:ln>
        </p:spPr>
      </p:pic>
      <p:pic>
        <p:nvPicPr>
          <p:cNvPr id="12" name="Content Placeholder 6" descr="RI DISTRICTS.png"/>
          <p:cNvPicPr>
            <a:picLocks noChangeAspect="1"/>
          </p:cNvPicPr>
          <p:nvPr/>
        </p:nvPicPr>
        <p:blipFill>
          <a:blip r:embed="rId4">
            <a:extLst>
              <a:ext uri="{28A0092B-C50C-407E-A947-70E740481C1C}">
                <a14:useLocalDpi xmlns:a14="http://schemas.microsoft.com/office/drawing/2010/main" val="0"/>
              </a:ext>
            </a:extLst>
          </a:blip>
          <a:srcRect t="-8702" b="-10263"/>
          <a:stretch>
            <a:fillRect/>
          </a:stretch>
        </p:blipFill>
        <p:spPr bwMode="auto">
          <a:xfrm>
            <a:off x="125798" y="1143712"/>
            <a:ext cx="410845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2"/>
          <p:cNvSpPr txBox="1">
            <a:spLocks/>
          </p:cNvSpPr>
          <p:nvPr/>
        </p:nvSpPr>
        <p:spPr>
          <a:xfrm>
            <a:off x="4551842" y="1686596"/>
            <a:ext cx="4114800" cy="159948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lnSpc>
                <a:spcPct val="90000"/>
              </a:lnSpc>
              <a:buFont typeface="Arial" charset="0"/>
              <a:buChar char="•"/>
            </a:pPr>
            <a:r>
              <a:rPr lang="en-US" sz="1800" dirty="0" smtClean="0">
                <a:latin typeface="News Gothic MT" charset="0"/>
                <a:ea typeface="ＭＳ Ｐゴシック" charset="0"/>
                <a:cs typeface="ＭＳ Ｐゴシック" charset="0"/>
              </a:rPr>
              <a:t>5 year MSP Target project</a:t>
            </a:r>
          </a:p>
          <a:p>
            <a:pPr marL="457200" indent="-457200">
              <a:lnSpc>
                <a:spcPct val="90000"/>
              </a:lnSpc>
              <a:buFont typeface="Arial" charset="0"/>
              <a:buChar char="•"/>
            </a:pPr>
            <a:r>
              <a:rPr lang="en-US" sz="1800" dirty="0" smtClean="0">
                <a:latin typeface="News Gothic MT" charset="0"/>
                <a:ea typeface="ＭＳ Ｐゴシック" charset="0"/>
                <a:cs typeface="ＭＳ Ｐゴシック" charset="0"/>
              </a:rPr>
              <a:t>Supplemental PD</a:t>
            </a:r>
          </a:p>
          <a:p>
            <a:pPr marL="457200" indent="-457200">
              <a:lnSpc>
                <a:spcPct val="90000"/>
              </a:lnSpc>
              <a:buFont typeface="Arial" charset="0"/>
              <a:buChar char="•"/>
            </a:pPr>
            <a:r>
              <a:rPr lang="en-US" sz="1800" dirty="0" smtClean="0">
                <a:latin typeface="News Gothic MT" charset="0"/>
                <a:ea typeface="ＭＳ Ｐゴシック" charset="0"/>
                <a:cs typeface="ＭＳ Ｐゴシック" charset="0"/>
              </a:rPr>
              <a:t>Premise: Teacher gains =&gt; Student gains</a:t>
            </a:r>
          </a:p>
          <a:p>
            <a:pPr marL="457200" indent="-457200">
              <a:lnSpc>
                <a:spcPct val="90000"/>
              </a:lnSpc>
              <a:buFont typeface="Arial" charset="0"/>
              <a:buChar char="•"/>
            </a:pPr>
            <a:r>
              <a:rPr lang="en-US" sz="1800" dirty="0" smtClean="0">
                <a:latin typeface="News Gothic MT" charset="0"/>
                <a:ea typeface="ＭＳ Ｐゴシック" charset="0"/>
                <a:cs typeface="ＭＳ Ｐゴシック" charset="0"/>
              </a:rPr>
              <a:t>Statewide effort</a:t>
            </a:r>
          </a:p>
        </p:txBody>
      </p:sp>
      <p:sp>
        <p:nvSpPr>
          <p:cNvPr id="14" name="TextBox 2"/>
          <p:cNvSpPr txBox="1">
            <a:spLocks noChangeArrowheads="1"/>
          </p:cNvSpPr>
          <p:nvPr/>
        </p:nvSpPr>
        <p:spPr bwMode="auto">
          <a:xfrm>
            <a:off x="6075048" y="1316709"/>
            <a:ext cx="1068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a:solidFill>
                  <a:schemeClr val="accent1"/>
                </a:solidFill>
                <a:latin typeface="Arial" charset="0"/>
                <a:cs typeface="Arial" charset="0"/>
              </a:rPr>
              <a:t>DESIGN</a:t>
            </a:r>
          </a:p>
        </p:txBody>
      </p:sp>
      <p:sp>
        <p:nvSpPr>
          <p:cNvPr id="15" name="TextBox 5"/>
          <p:cNvSpPr txBox="1">
            <a:spLocks noChangeArrowheads="1"/>
          </p:cNvSpPr>
          <p:nvPr/>
        </p:nvSpPr>
        <p:spPr bwMode="auto">
          <a:xfrm>
            <a:off x="5986827" y="3286639"/>
            <a:ext cx="1244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dirty="0" smtClean="0">
                <a:solidFill>
                  <a:schemeClr val="accent1"/>
                </a:solidFill>
                <a:latin typeface="Arial" charset="0"/>
                <a:cs typeface="Arial" charset="0"/>
              </a:rPr>
              <a:t>RESULTS</a:t>
            </a:r>
            <a:endParaRPr lang="en-US" sz="1800" b="1" dirty="0">
              <a:solidFill>
                <a:schemeClr val="accent1"/>
              </a:solidFill>
              <a:latin typeface="Arial" charset="0"/>
              <a:cs typeface="Arial" charset="0"/>
            </a:endParaRPr>
          </a:p>
        </p:txBody>
      </p:sp>
      <p:sp>
        <p:nvSpPr>
          <p:cNvPr id="16" name="Rectangle 3"/>
          <p:cNvSpPr>
            <a:spLocks noChangeArrowheads="1"/>
          </p:cNvSpPr>
          <p:nvPr/>
        </p:nvSpPr>
        <p:spPr bwMode="auto">
          <a:xfrm>
            <a:off x="4551842" y="3701968"/>
            <a:ext cx="434816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buFont typeface="Arial" charset="0"/>
              <a:buChar char="•"/>
            </a:pPr>
            <a:r>
              <a:rPr lang="en-US" dirty="0">
                <a:latin typeface="News Gothic MT" charset="0"/>
              </a:rPr>
              <a:t>75% </a:t>
            </a:r>
            <a:r>
              <a:rPr lang="en-US" dirty="0" smtClean="0">
                <a:latin typeface="News Gothic MT" charset="0"/>
              </a:rPr>
              <a:t>science teacher </a:t>
            </a:r>
            <a:r>
              <a:rPr lang="en-US" dirty="0">
                <a:latin typeface="News Gothic MT" charset="0"/>
              </a:rPr>
              <a:t>participation</a:t>
            </a:r>
          </a:p>
          <a:p>
            <a:pPr marL="457200" indent="-457200">
              <a:buFont typeface="Arial" charset="0"/>
              <a:buChar char="•"/>
            </a:pPr>
            <a:r>
              <a:rPr lang="en-US" dirty="0">
                <a:latin typeface="News Gothic MT" charset="0"/>
              </a:rPr>
              <a:t>~40,000 student involvement / </a:t>
            </a:r>
            <a:r>
              <a:rPr lang="en-US" dirty="0" err="1" smtClean="0">
                <a:latin typeface="News Gothic MT" charset="0"/>
              </a:rPr>
              <a:t>yr</a:t>
            </a:r>
            <a:endParaRPr lang="en-US" dirty="0">
              <a:latin typeface="News Gothic MT" charset="0"/>
            </a:endParaRPr>
          </a:p>
          <a:p>
            <a:pPr marL="457200" indent="-457200">
              <a:buFont typeface="Arial" charset="0"/>
              <a:buChar char="•"/>
            </a:pPr>
            <a:r>
              <a:rPr lang="en-US" dirty="0">
                <a:latin typeface="News Gothic MT" charset="0"/>
              </a:rPr>
              <a:t>Robust partnership</a:t>
            </a:r>
          </a:p>
          <a:p>
            <a:pPr marL="457200" indent="-457200">
              <a:buFont typeface="Arial" charset="0"/>
              <a:buChar char="•"/>
            </a:pPr>
            <a:r>
              <a:rPr lang="en-US" dirty="0">
                <a:latin typeface="News Gothic MT" charset="0"/>
              </a:rPr>
              <a:t>Student gains in science inquiry </a:t>
            </a:r>
            <a:r>
              <a:rPr lang="en-US" dirty="0" smtClean="0">
                <a:latin typeface="News Gothic MT" charset="0"/>
              </a:rPr>
              <a:t>component of state exam</a:t>
            </a:r>
            <a:endParaRPr lang="en-US" dirty="0">
              <a:latin typeface="News Gothic MT" charset="0"/>
            </a:endParaRPr>
          </a:p>
          <a:p>
            <a:pPr marL="457200" indent="-457200">
              <a:buFont typeface="Arial" charset="0"/>
              <a:buChar char="•"/>
            </a:pPr>
            <a:r>
              <a:rPr lang="en-US" dirty="0">
                <a:latin typeface="News Gothic MT" charset="0"/>
              </a:rPr>
              <a:t>Teacher gains in</a:t>
            </a:r>
          </a:p>
          <a:p>
            <a:pPr marL="914400" lvl="1" indent="-457200">
              <a:buFont typeface="Arial" charset="0"/>
              <a:buChar char="•"/>
            </a:pPr>
            <a:r>
              <a:rPr lang="en-US" dirty="0" smtClean="0">
                <a:latin typeface="News Gothic MT" charset="0"/>
              </a:rPr>
              <a:t>science </a:t>
            </a:r>
            <a:r>
              <a:rPr lang="en-US" dirty="0">
                <a:latin typeface="News Gothic MT" charset="0"/>
              </a:rPr>
              <a:t>content</a:t>
            </a:r>
          </a:p>
          <a:p>
            <a:pPr marL="914400" lvl="1" indent="-457200">
              <a:buFont typeface="Arial" charset="0"/>
              <a:buChar char="•"/>
            </a:pPr>
            <a:r>
              <a:rPr lang="en-US" dirty="0">
                <a:latin typeface="News Gothic MT" charset="0"/>
              </a:rPr>
              <a:t>technology literacy</a:t>
            </a:r>
          </a:p>
          <a:p>
            <a:pPr marL="914400" lvl="1" indent="-457200">
              <a:buFont typeface="Arial" charset="0"/>
              <a:buChar char="•"/>
            </a:pPr>
            <a:r>
              <a:rPr lang="en-US" dirty="0">
                <a:latin typeface="News Gothic MT" charset="0"/>
              </a:rPr>
              <a:t>best science practices</a:t>
            </a:r>
          </a:p>
          <a:p>
            <a:pPr marL="914400" lvl="1" indent="-457200">
              <a:buFont typeface="Arial" charset="0"/>
              <a:buChar char="•"/>
            </a:pPr>
            <a:r>
              <a:rPr lang="en-US" dirty="0">
                <a:latin typeface="News Gothic MT" charset="0"/>
              </a:rPr>
              <a:t>reformed teaching practices</a:t>
            </a:r>
          </a:p>
        </p:txBody>
      </p:sp>
      <p:sp>
        <p:nvSpPr>
          <p:cNvPr id="2" name="Date Placeholder 1"/>
          <p:cNvSpPr>
            <a:spLocks noGrp="1"/>
          </p:cNvSpPr>
          <p:nvPr>
            <p:ph type="dt" sz="half" idx="10"/>
          </p:nvPr>
        </p:nvSpPr>
        <p:spPr/>
        <p:txBody>
          <a:bodyPr/>
          <a:lstStyle/>
          <a:p>
            <a:r>
              <a:rPr lang="en-US" smtClean="0"/>
              <a:t>21 March 2016</a:t>
            </a:r>
            <a:endParaRPr lang="en-US"/>
          </a:p>
        </p:txBody>
      </p:sp>
      <p:sp>
        <p:nvSpPr>
          <p:cNvPr id="3" name="Footer Placeholder 2"/>
          <p:cNvSpPr>
            <a:spLocks noGrp="1"/>
          </p:cNvSpPr>
          <p:nvPr>
            <p:ph type="ftr" sz="quarter" idx="11"/>
          </p:nvPr>
        </p:nvSpPr>
        <p:spPr/>
        <p:txBody>
          <a:bodyPr/>
          <a:lstStyle/>
          <a:p>
            <a:r>
              <a:rPr lang="en-US" smtClean="0"/>
              <a:t>Northeast GSA</a:t>
            </a:r>
            <a:endParaRPr lang="en-US"/>
          </a:p>
        </p:txBody>
      </p:sp>
      <p:sp>
        <p:nvSpPr>
          <p:cNvPr id="6" name="Slide Number Placeholder 5"/>
          <p:cNvSpPr>
            <a:spLocks noGrp="1"/>
          </p:cNvSpPr>
          <p:nvPr>
            <p:ph type="sldNum" sz="quarter" idx="12"/>
          </p:nvPr>
        </p:nvSpPr>
        <p:spPr/>
        <p:txBody>
          <a:bodyPr/>
          <a:lstStyle/>
          <a:p>
            <a:fld id="{D68E5EC6-8D25-B44C-B09F-B6DA6A5272C3}" type="slidenum">
              <a:rPr lang="en-US" smtClean="0"/>
              <a:t>4</a:t>
            </a:fld>
            <a:endParaRPr lang="en-US"/>
          </a:p>
        </p:txBody>
      </p:sp>
    </p:spTree>
    <p:extLst>
      <p:ext uri="{BB962C8B-B14F-4D97-AF65-F5344CB8AC3E}">
        <p14:creationId xmlns:p14="http://schemas.microsoft.com/office/powerpoint/2010/main" val="312355405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533400"/>
            <a:ext cx="6400800" cy="838200"/>
          </a:xfrm>
        </p:spPr>
        <p:txBody>
          <a:bodyPr>
            <a:normAutofit fontScale="90000"/>
          </a:bodyPr>
          <a:lstStyle/>
          <a:p>
            <a:r>
              <a:rPr lang="en-US" sz="4000" b="1" dirty="0" smtClean="0">
                <a:solidFill>
                  <a:srgbClr val="4BACC6"/>
                </a:solidFill>
              </a:rPr>
              <a:t>What is the RITES Partnership?</a:t>
            </a:r>
            <a:endParaRPr lang="en-US" sz="4000" dirty="0"/>
          </a:p>
        </p:txBody>
      </p:sp>
      <p:sp>
        <p:nvSpPr>
          <p:cNvPr id="3" name="Content Placeholder 2"/>
          <p:cNvSpPr>
            <a:spLocks noGrp="1"/>
          </p:cNvSpPr>
          <p:nvPr>
            <p:ph idx="1"/>
          </p:nvPr>
        </p:nvSpPr>
        <p:spPr/>
        <p:txBody>
          <a:bodyPr>
            <a:normAutofit fontScale="92500"/>
          </a:bodyPr>
          <a:lstStyle/>
          <a:p>
            <a:r>
              <a:rPr lang="en-US" b="1" dirty="0" smtClean="0">
                <a:solidFill>
                  <a:schemeClr val="accent5"/>
                </a:solidFill>
              </a:rPr>
              <a:t>Leadership Team</a:t>
            </a:r>
          </a:p>
          <a:p>
            <a:pPr lvl="1"/>
            <a:r>
              <a:rPr lang="en-US" dirty="0" smtClean="0"/>
              <a:t>Monthly meetings bring together decision makers from all partners</a:t>
            </a:r>
          </a:p>
          <a:p>
            <a:r>
              <a:rPr lang="en-US" b="1" dirty="0" smtClean="0">
                <a:solidFill>
                  <a:schemeClr val="accent5"/>
                </a:solidFill>
              </a:rPr>
              <a:t>Resource Teams as Professional Development</a:t>
            </a:r>
          </a:p>
          <a:p>
            <a:pPr lvl="1"/>
            <a:r>
              <a:rPr lang="en-US" dirty="0" smtClean="0"/>
              <a:t>Product design and development brings together K12 and HE faculties as collaborators</a:t>
            </a:r>
          </a:p>
          <a:p>
            <a:r>
              <a:rPr lang="en-US" b="1" dirty="0" smtClean="0">
                <a:solidFill>
                  <a:schemeClr val="accent5"/>
                </a:solidFill>
              </a:rPr>
              <a:t>RITES staff</a:t>
            </a:r>
          </a:p>
          <a:p>
            <a:pPr lvl="1"/>
            <a:r>
              <a:rPr lang="en-US" dirty="0" smtClean="0"/>
              <a:t>Individualize to district-specific needs, learning environments and pedagogies</a:t>
            </a:r>
            <a:endParaRPr lang="en-US" dirty="0"/>
          </a:p>
          <a:p>
            <a:pPr lvl="1"/>
            <a:endParaRPr lang="en-US" dirty="0" smtClean="0">
              <a:solidFill>
                <a:srgbClr val="FF0000"/>
              </a:solidFill>
            </a:endParaRPr>
          </a:p>
          <a:p>
            <a:pPr marL="0" indent="0">
              <a:buNone/>
            </a:pPr>
            <a:endParaRPr lang="en-US" dirty="0"/>
          </a:p>
        </p:txBody>
      </p:sp>
      <p:pic>
        <p:nvPicPr>
          <p:cNvPr id="4" name="Shape 86"/>
          <p:cNvPicPr preferRelativeResize="0"/>
          <p:nvPr/>
        </p:nvPicPr>
        <p:blipFill>
          <a:blip r:embed="rId3">
            <a:alphaModFix/>
          </a:blip>
          <a:stretch>
            <a:fillRect/>
          </a:stretch>
        </p:blipFill>
        <p:spPr>
          <a:xfrm>
            <a:off x="184150" y="228599"/>
            <a:ext cx="2101850" cy="710495"/>
          </a:xfrm>
          <a:prstGeom prst="rect">
            <a:avLst/>
          </a:prstGeom>
          <a:noFill/>
          <a:ln>
            <a:noFill/>
          </a:ln>
        </p:spPr>
      </p:pic>
      <p:sp>
        <p:nvSpPr>
          <p:cNvPr id="5" name="Date Placeholder 4"/>
          <p:cNvSpPr>
            <a:spLocks noGrp="1"/>
          </p:cNvSpPr>
          <p:nvPr>
            <p:ph type="dt" sz="half" idx="10"/>
          </p:nvPr>
        </p:nvSpPr>
        <p:spPr/>
        <p:txBody>
          <a:bodyPr/>
          <a:lstStyle/>
          <a:p>
            <a:r>
              <a:rPr lang="en-US" smtClean="0"/>
              <a:t>21 March 2016</a:t>
            </a:r>
            <a:endParaRPr lang="en-US"/>
          </a:p>
        </p:txBody>
      </p:sp>
      <p:sp>
        <p:nvSpPr>
          <p:cNvPr id="6" name="Footer Placeholder 5"/>
          <p:cNvSpPr>
            <a:spLocks noGrp="1"/>
          </p:cNvSpPr>
          <p:nvPr>
            <p:ph type="ftr" sz="quarter" idx="11"/>
          </p:nvPr>
        </p:nvSpPr>
        <p:spPr/>
        <p:txBody>
          <a:bodyPr/>
          <a:lstStyle/>
          <a:p>
            <a:r>
              <a:rPr lang="en-US" smtClean="0"/>
              <a:t>Northeast GSA</a:t>
            </a:r>
            <a:endParaRPr lang="en-US"/>
          </a:p>
        </p:txBody>
      </p:sp>
      <p:sp>
        <p:nvSpPr>
          <p:cNvPr id="9" name="Slide Number Placeholder 8"/>
          <p:cNvSpPr>
            <a:spLocks noGrp="1"/>
          </p:cNvSpPr>
          <p:nvPr>
            <p:ph type="sldNum" sz="quarter" idx="12"/>
          </p:nvPr>
        </p:nvSpPr>
        <p:spPr/>
        <p:txBody>
          <a:bodyPr/>
          <a:lstStyle/>
          <a:p>
            <a:fld id="{D68E5EC6-8D25-B44C-B09F-B6DA6A5272C3}" type="slidenum">
              <a:rPr lang="en-US" smtClean="0"/>
              <a:t>5</a:t>
            </a:fld>
            <a:endParaRPr lang="en-US"/>
          </a:p>
        </p:txBody>
      </p:sp>
    </p:spTree>
    <p:extLst>
      <p:ext uri="{BB962C8B-B14F-4D97-AF65-F5344CB8AC3E}">
        <p14:creationId xmlns:p14="http://schemas.microsoft.com/office/powerpoint/2010/main" val="17865818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286000" y="457200"/>
            <a:ext cx="6400800" cy="9604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rgbClr val="4BACC6"/>
                </a:solidFill>
              </a:rPr>
              <a:t>Leadership Team</a:t>
            </a:r>
            <a:endParaRPr lang="en-US" sz="4000" dirty="0"/>
          </a:p>
        </p:txBody>
      </p:sp>
      <p:sp>
        <p:nvSpPr>
          <p:cNvPr id="9" name="TextBox 8"/>
          <p:cNvSpPr txBox="1"/>
          <p:nvPr/>
        </p:nvSpPr>
        <p:spPr>
          <a:xfrm>
            <a:off x="619712" y="1125250"/>
            <a:ext cx="2818272" cy="584775"/>
          </a:xfrm>
          <a:prstGeom prst="rect">
            <a:avLst/>
          </a:prstGeom>
          <a:noFill/>
        </p:spPr>
        <p:txBody>
          <a:bodyPr wrap="none" rtlCol="0">
            <a:spAutoFit/>
          </a:bodyPr>
          <a:lstStyle/>
          <a:p>
            <a:r>
              <a:rPr lang="en-US" sz="3200" b="1" dirty="0" smtClean="0">
                <a:solidFill>
                  <a:schemeClr val="accent5"/>
                </a:solidFill>
              </a:rPr>
              <a:t>Team Members</a:t>
            </a:r>
            <a:endParaRPr lang="en-US" sz="3200" dirty="0"/>
          </a:p>
        </p:txBody>
      </p:sp>
      <p:sp>
        <p:nvSpPr>
          <p:cNvPr id="10" name="TextBox 9"/>
          <p:cNvSpPr txBox="1"/>
          <p:nvPr/>
        </p:nvSpPr>
        <p:spPr>
          <a:xfrm>
            <a:off x="619712" y="1748125"/>
            <a:ext cx="8403519" cy="3816429"/>
          </a:xfrm>
          <a:prstGeom prst="rect">
            <a:avLst/>
          </a:prstGeom>
          <a:noFill/>
        </p:spPr>
        <p:txBody>
          <a:bodyPr wrap="none" rtlCol="0">
            <a:spAutoFit/>
          </a:bodyPr>
          <a:lstStyle/>
          <a:p>
            <a:r>
              <a:rPr lang="en-US" sz="2800" dirty="0" smtClean="0">
                <a:solidFill>
                  <a:schemeClr val="accent5"/>
                </a:solidFill>
              </a:rPr>
              <a:t>Higher Education </a:t>
            </a:r>
            <a:r>
              <a:rPr lang="en-US" sz="2800" dirty="0" smtClean="0"/>
              <a:t>- University of RI, RI College</a:t>
            </a:r>
          </a:p>
          <a:p>
            <a:pPr marL="285750" indent="-285750">
              <a:buFont typeface="Arial" charset="0"/>
              <a:buChar char="•"/>
            </a:pPr>
            <a:endParaRPr lang="en-US" sz="2800" dirty="0"/>
          </a:p>
          <a:p>
            <a:pPr marL="285750" indent="-285750">
              <a:buFont typeface="Arial" charset="0"/>
              <a:buChar char="•"/>
            </a:pPr>
            <a:endParaRPr lang="en-US" dirty="0"/>
          </a:p>
          <a:p>
            <a:r>
              <a:rPr lang="en-US" sz="2800" dirty="0" smtClean="0">
                <a:solidFill>
                  <a:schemeClr val="accent5"/>
                </a:solidFill>
              </a:rPr>
              <a:t>Public School Districts </a:t>
            </a:r>
            <a:r>
              <a:rPr lang="en-US" sz="2800" dirty="0" smtClean="0"/>
              <a:t>- </a:t>
            </a:r>
            <a:r>
              <a:rPr lang="en-US" sz="2800" dirty="0" err="1" smtClean="0"/>
              <a:t>Chariho</a:t>
            </a:r>
            <a:r>
              <a:rPr lang="en-US" sz="2800" dirty="0" smtClean="0"/>
              <a:t>, Cranston, Johnston,</a:t>
            </a:r>
          </a:p>
          <a:p>
            <a:r>
              <a:rPr lang="en-US" sz="2800" dirty="0"/>
              <a:t> </a:t>
            </a:r>
            <a:r>
              <a:rPr lang="en-US" sz="2800" dirty="0" smtClean="0"/>
              <a:t>      Providence, South Kingstown, Westerly, Woonsocket</a:t>
            </a:r>
          </a:p>
          <a:p>
            <a:endParaRPr lang="en-US" sz="2800" dirty="0"/>
          </a:p>
          <a:p>
            <a:endParaRPr lang="en-US" sz="2800" dirty="0" smtClean="0"/>
          </a:p>
          <a:p>
            <a:endParaRPr lang="en-US" sz="2800" dirty="0"/>
          </a:p>
          <a:p>
            <a:endParaRPr lang="en-US" sz="2800" dirty="0" smtClean="0"/>
          </a:p>
        </p:txBody>
      </p:sp>
      <p:sp>
        <p:nvSpPr>
          <p:cNvPr id="11" name="TextBox 10"/>
          <p:cNvSpPr txBox="1"/>
          <p:nvPr/>
        </p:nvSpPr>
        <p:spPr>
          <a:xfrm>
            <a:off x="472440" y="5813285"/>
            <a:ext cx="8214360" cy="646331"/>
          </a:xfrm>
          <a:prstGeom prst="rect">
            <a:avLst/>
          </a:prstGeom>
          <a:noFill/>
        </p:spPr>
        <p:txBody>
          <a:bodyPr wrap="square" rtlCol="0">
            <a:spAutoFit/>
          </a:bodyPr>
          <a:lstStyle/>
          <a:p>
            <a:r>
              <a:rPr lang="en-US" dirty="0" smtClean="0">
                <a:solidFill>
                  <a:schemeClr val="accent5"/>
                </a:solidFill>
              </a:rPr>
              <a:t>Supporting partners </a:t>
            </a:r>
            <a:r>
              <a:rPr lang="en-US" dirty="0" smtClean="0"/>
              <a:t>– include the Community College of RI, Brown University, the RI Department of Education and The Concord Consortium.</a:t>
            </a:r>
            <a:endParaRPr lang="en-US" dirty="0"/>
          </a:p>
        </p:txBody>
      </p:sp>
      <p:pic>
        <p:nvPicPr>
          <p:cNvPr id="12" name="Shape 86"/>
          <p:cNvPicPr preferRelativeResize="0"/>
          <p:nvPr/>
        </p:nvPicPr>
        <p:blipFill>
          <a:blip r:embed="rId3">
            <a:alphaModFix/>
          </a:blip>
          <a:stretch>
            <a:fillRect/>
          </a:stretch>
        </p:blipFill>
        <p:spPr>
          <a:xfrm>
            <a:off x="184150" y="228599"/>
            <a:ext cx="2101850" cy="710495"/>
          </a:xfrm>
          <a:prstGeom prst="rect">
            <a:avLst/>
          </a:prstGeom>
          <a:noFill/>
          <a:ln>
            <a:noFill/>
          </a:ln>
        </p:spPr>
      </p:pic>
      <p:sp>
        <p:nvSpPr>
          <p:cNvPr id="3" name="Date Placeholder 2"/>
          <p:cNvSpPr>
            <a:spLocks noGrp="1"/>
          </p:cNvSpPr>
          <p:nvPr>
            <p:ph type="dt" sz="half" idx="10"/>
          </p:nvPr>
        </p:nvSpPr>
        <p:spPr>
          <a:xfrm>
            <a:off x="457200" y="6478667"/>
            <a:ext cx="2133600" cy="365125"/>
          </a:xfrm>
        </p:spPr>
        <p:txBody>
          <a:bodyPr/>
          <a:lstStyle/>
          <a:p>
            <a:r>
              <a:rPr lang="en-US" smtClean="0"/>
              <a:t>21 March 2016</a:t>
            </a:r>
            <a:endParaRPr lang="en-US" dirty="0"/>
          </a:p>
        </p:txBody>
      </p:sp>
      <p:sp>
        <p:nvSpPr>
          <p:cNvPr id="4" name="Footer Placeholder 3"/>
          <p:cNvSpPr>
            <a:spLocks noGrp="1"/>
          </p:cNvSpPr>
          <p:nvPr>
            <p:ph type="ftr" sz="quarter" idx="11"/>
          </p:nvPr>
        </p:nvSpPr>
        <p:spPr>
          <a:xfrm>
            <a:off x="3124200" y="6492875"/>
            <a:ext cx="2895600" cy="365125"/>
          </a:xfrm>
        </p:spPr>
        <p:txBody>
          <a:bodyPr/>
          <a:lstStyle/>
          <a:p>
            <a:r>
              <a:rPr lang="en-US" dirty="0" smtClean="0"/>
              <a:t>Northeast GSA</a:t>
            </a:r>
            <a:endParaRPr lang="en-US" dirty="0"/>
          </a:p>
        </p:txBody>
      </p:sp>
      <p:sp>
        <p:nvSpPr>
          <p:cNvPr id="13" name="Slide Number Placeholder 12"/>
          <p:cNvSpPr>
            <a:spLocks noGrp="1"/>
          </p:cNvSpPr>
          <p:nvPr>
            <p:ph type="sldNum" sz="quarter" idx="12"/>
          </p:nvPr>
        </p:nvSpPr>
        <p:spPr>
          <a:xfrm>
            <a:off x="6553200" y="6478666"/>
            <a:ext cx="2133600" cy="365125"/>
          </a:xfrm>
        </p:spPr>
        <p:txBody>
          <a:bodyPr/>
          <a:lstStyle/>
          <a:p>
            <a:fld id="{D68E5EC6-8D25-B44C-B09F-B6DA6A5272C3}" type="slidenum">
              <a:rPr lang="en-US" smtClean="0"/>
              <a:t>6</a:t>
            </a:fld>
            <a:endParaRPr lang="en-US" dirty="0"/>
          </a:p>
        </p:txBody>
      </p:sp>
    </p:spTree>
    <p:extLst>
      <p:ext uri="{BB962C8B-B14F-4D97-AF65-F5344CB8AC3E}">
        <p14:creationId xmlns:p14="http://schemas.microsoft.com/office/powerpoint/2010/main" val="570618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212784" y="1051222"/>
            <a:ext cx="8718431" cy="5353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6217074" y="5758307"/>
            <a:ext cx="2714141" cy="646331"/>
          </a:xfrm>
          <a:prstGeom prst="rect">
            <a:avLst/>
          </a:prstGeom>
          <a:noFill/>
        </p:spPr>
        <p:txBody>
          <a:bodyPr wrap="none" rtlCol="0">
            <a:spAutoFit/>
          </a:bodyPr>
          <a:lstStyle/>
          <a:p>
            <a:r>
              <a:rPr lang="en-US" sz="1200" dirty="0" smtClean="0"/>
              <a:t>PRISM Leadership Team (2007).</a:t>
            </a:r>
          </a:p>
          <a:p>
            <a:r>
              <a:rPr lang="en-US" sz="1200" i="1" dirty="0" smtClean="0"/>
              <a:t>Partnership Rubric</a:t>
            </a:r>
            <a:r>
              <a:rPr lang="en-US" sz="1200" dirty="0" smtClean="0"/>
              <a:t>. Retrieved from</a:t>
            </a:r>
          </a:p>
          <a:p>
            <a:r>
              <a:rPr lang="en-US" sz="1200" dirty="0" smtClean="0">
                <a:hlinkClick r:id="rId4"/>
              </a:rPr>
              <a:t>http:hub.mspnet.org/index.cfm/14308?</a:t>
            </a:r>
            <a:r>
              <a:rPr lang="en-US" sz="1200" dirty="0" smtClean="0"/>
              <a:t> </a:t>
            </a:r>
            <a:endParaRPr lang="en-US" sz="1200" dirty="0"/>
          </a:p>
        </p:txBody>
      </p:sp>
      <p:pic>
        <p:nvPicPr>
          <p:cNvPr id="12" name="Shape 86"/>
          <p:cNvPicPr preferRelativeResize="0"/>
          <p:nvPr/>
        </p:nvPicPr>
        <p:blipFill>
          <a:blip r:embed="rId5">
            <a:alphaModFix/>
          </a:blip>
          <a:stretch>
            <a:fillRect/>
          </a:stretch>
        </p:blipFill>
        <p:spPr>
          <a:xfrm>
            <a:off x="184150" y="228599"/>
            <a:ext cx="2101850" cy="710495"/>
          </a:xfrm>
          <a:prstGeom prst="rect">
            <a:avLst/>
          </a:prstGeom>
          <a:noFill/>
          <a:ln>
            <a:noFill/>
          </a:ln>
        </p:spPr>
      </p:pic>
      <p:sp>
        <p:nvSpPr>
          <p:cNvPr id="3" name="Date Placeholder 2"/>
          <p:cNvSpPr>
            <a:spLocks noGrp="1"/>
          </p:cNvSpPr>
          <p:nvPr>
            <p:ph type="dt" sz="half" idx="10"/>
          </p:nvPr>
        </p:nvSpPr>
        <p:spPr>
          <a:xfrm>
            <a:off x="457200" y="6478667"/>
            <a:ext cx="2133600" cy="365125"/>
          </a:xfrm>
        </p:spPr>
        <p:txBody>
          <a:bodyPr/>
          <a:lstStyle/>
          <a:p>
            <a:r>
              <a:rPr lang="en-US" smtClean="0"/>
              <a:t>21 March 2016</a:t>
            </a:r>
            <a:endParaRPr lang="en-US" dirty="0"/>
          </a:p>
        </p:txBody>
      </p:sp>
      <p:sp>
        <p:nvSpPr>
          <p:cNvPr id="4" name="Footer Placeholder 3"/>
          <p:cNvSpPr>
            <a:spLocks noGrp="1"/>
          </p:cNvSpPr>
          <p:nvPr>
            <p:ph type="ftr" sz="quarter" idx="11"/>
          </p:nvPr>
        </p:nvSpPr>
        <p:spPr>
          <a:xfrm>
            <a:off x="3124200" y="6492875"/>
            <a:ext cx="2895600" cy="365125"/>
          </a:xfrm>
        </p:spPr>
        <p:txBody>
          <a:bodyPr/>
          <a:lstStyle/>
          <a:p>
            <a:r>
              <a:rPr lang="en-US" dirty="0" smtClean="0"/>
              <a:t>Northeast GSA</a:t>
            </a:r>
            <a:endParaRPr lang="en-US" dirty="0"/>
          </a:p>
        </p:txBody>
      </p:sp>
      <p:sp>
        <p:nvSpPr>
          <p:cNvPr id="13" name="Slide Number Placeholder 12"/>
          <p:cNvSpPr>
            <a:spLocks noGrp="1"/>
          </p:cNvSpPr>
          <p:nvPr>
            <p:ph type="sldNum" sz="quarter" idx="12"/>
          </p:nvPr>
        </p:nvSpPr>
        <p:spPr>
          <a:xfrm>
            <a:off x="6553200" y="6478666"/>
            <a:ext cx="2133600" cy="365125"/>
          </a:xfrm>
        </p:spPr>
        <p:txBody>
          <a:bodyPr/>
          <a:lstStyle/>
          <a:p>
            <a:fld id="{D68E5EC6-8D25-B44C-B09F-B6DA6A5272C3}" type="slidenum">
              <a:rPr lang="en-US" smtClean="0"/>
              <a:t>7</a:t>
            </a:fld>
            <a:endParaRPr lang="en-US" dirty="0"/>
          </a:p>
        </p:txBody>
      </p:sp>
    </p:spTree>
    <p:extLst>
      <p:ext uri="{BB962C8B-B14F-4D97-AF65-F5344CB8AC3E}">
        <p14:creationId xmlns:p14="http://schemas.microsoft.com/office/powerpoint/2010/main" val="8455123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0" y="457200"/>
            <a:ext cx="6156325" cy="1142999"/>
          </a:xfrm>
        </p:spPr>
        <p:txBody>
          <a:bodyPr>
            <a:normAutofit fontScale="90000"/>
          </a:bodyPr>
          <a:lstStyle/>
          <a:p>
            <a:r>
              <a:rPr lang="en-US" b="1" dirty="0" smtClean="0">
                <a:solidFill>
                  <a:srgbClr val="4BACC6"/>
                </a:solidFill>
              </a:rPr>
              <a:t>Professional Development Model</a:t>
            </a:r>
            <a:endParaRPr lang="en-US" b="1" dirty="0">
              <a:solidFill>
                <a:srgbClr val="4BACC6"/>
              </a:solidFill>
            </a:endParaRPr>
          </a:p>
        </p:txBody>
      </p:sp>
      <p:sp>
        <p:nvSpPr>
          <p:cNvPr id="5" name="Content Placeholder 4"/>
          <p:cNvSpPr>
            <a:spLocks noGrp="1"/>
          </p:cNvSpPr>
          <p:nvPr>
            <p:ph idx="1"/>
          </p:nvPr>
        </p:nvSpPr>
        <p:spPr>
          <a:xfrm>
            <a:off x="533400" y="1676400"/>
            <a:ext cx="7451725" cy="3694018"/>
          </a:xfrm>
        </p:spPr>
        <p:txBody>
          <a:bodyPr>
            <a:noAutofit/>
          </a:bodyPr>
          <a:lstStyle/>
          <a:p>
            <a:r>
              <a:rPr lang="en-US" sz="1800" b="1" dirty="0" smtClean="0">
                <a:solidFill>
                  <a:srgbClr val="4BACC6"/>
                </a:solidFill>
              </a:rPr>
              <a:t>Resource Teams </a:t>
            </a:r>
            <a:r>
              <a:rPr lang="en-US" sz="1800" dirty="0"/>
              <a:t>p</a:t>
            </a:r>
            <a:r>
              <a:rPr lang="en-US" sz="1800" dirty="0" smtClean="0"/>
              <a:t>air master teachers with content specialists</a:t>
            </a:r>
            <a:endParaRPr lang="en-US" sz="1800" b="1" dirty="0" smtClean="0"/>
          </a:p>
          <a:p>
            <a:endParaRPr lang="en-US" sz="900" b="1" dirty="0" smtClean="0"/>
          </a:p>
          <a:p>
            <a:r>
              <a:rPr lang="en-US" sz="1800" b="1" dirty="0" smtClean="0">
                <a:solidFill>
                  <a:srgbClr val="4BACC6"/>
                </a:solidFill>
              </a:rPr>
              <a:t>investigations</a:t>
            </a:r>
            <a:r>
              <a:rPr lang="en-US" sz="1800" dirty="0" smtClean="0">
                <a:solidFill>
                  <a:srgbClr val="4BACC6"/>
                </a:solidFill>
              </a:rPr>
              <a:t> </a:t>
            </a:r>
            <a:r>
              <a:rPr lang="en-US" sz="1800" dirty="0" smtClean="0"/>
              <a:t>built on deeper content knowledge, scientific practices, </a:t>
            </a:r>
          </a:p>
          <a:p>
            <a:pPr marL="0" indent="0">
              <a:buNone/>
            </a:pPr>
            <a:r>
              <a:rPr lang="en-US" sz="1800" dirty="0"/>
              <a:t>	</a:t>
            </a:r>
            <a:r>
              <a:rPr lang="en-US" sz="1800" dirty="0" smtClean="0"/>
              <a:t>	processes and tools</a:t>
            </a:r>
          </a:p>
          <a:p>
            <a:endParaRPr lang="en-US" sz="900" dirty="0" smtClean="0"/>
          </a:p>
          <a:p>
            <a:r>
              <a:rPr lang="en-US" sz="1800" b="1" dirty="0" smtClean="0">
                <a:solidFill>
                  <a:srgbClr val="4BACC6"/>
                </a:solidFill>
              </a:rPr>
              <a:t>Short Courses </a:t>
            </a:r>
            <a:r>
              <a:rPr lang="en-US" sz="1800" dirty="0" smtClean="0"/>
              <a:t>model best teaching and learning practices</a:t>
            </a:r>
            <a:endParaRPr lang="en-US" sz="1800" b="1" dirty="0" smtClean="0"/>
          </a:p>
          <a:p>
            <a:endParaRPr lang="en-US" sz="900" dirty="0"/>
          </a:p>
          <a:p>
            <a:r>
              <a:rPr lang="en-US" sz="1800" b="1" dirty="0" smtClean="0">
                <a:solidFill>
                  <a:srgbClr val="4BACC6"/>
                </a:solidFill>
              </a:rPr>
              <a:t>Action Research </a:t>
            </a:r>
            <a:r>
              <a:rPr lang="en-US" sz="1800" dirty="0" smtClean="0"/>
              <a:t>fosters reflection on teaching strategies</a:t>
            </a:r>
          </a:p>
          <a:p>
            <a:pPr marL="0" indent="0">
              <a:buNone/>
            </a:pPr>
            <a:endParaRPr lang="en-US" sz="900" dirty="0"/>
          </a:p>
          <a:p>
            <a:r>
              <a:rPr lang="en-US" sz="1800" b="1" dirty="0" smtClean="0">
                <a:solidFill>
                  <a:srgbClr val="4BACC6"/>
                </a:solidFill>
              </a:rPr>
              <a:t>Classroom data</a:t>
            </a:r>
            <a:r>
              <a:rPr lang="en-US" sz="1800" dirty="0" smtClean="0"/>
              <a:t> improves teacher actions and student outcomes</a:t>
            </a:r>
          </a:p>
          <a:p>
            <a:endParaRPr lang="en-US" sz="900" dirty="0"/>
          </a:p>
          <a:p>
            <a:r>
              <a:rPr lang="en-US" sz="1800" b="1" dirty="0">
                <a:solidFill>
                  <a:srgbClr val="4BACC6"/>
                </a:solidFill>
              </a:rPr>
              <a:t>Spring </a:t>
            </a:r>
            <a:r>
              <a:rPr lang="en-US" sz="1800" b="1" dirty="0" smtClean="0">
                <a:solidFill>
                  <a:srgbClr val="4BACC6"/>
                </a:solidFill>
              </a:rPr>
              <a:t>Conferences</a:t>
            </a:r>
            <a:r>
              <a:rPr lang="en-US" sz="1800" dirty="0">
                <a:solidFill>
                  <a:srgbClr val="4BACC6"/>
                </a:solidFill>
              </a:rPr>
              <a:t> </a:t>
            </a:r>
            <a:r>
              <a:rPr lang="en-US" sz="1800" dirty="0" smtClean="0"/>
              <a:t>provides a platform for teachers showcasing and </a:t>
            </a:r>
          </a:p>
          <a:p>
            <a:pPr marL="0" indent="0">
              <a:buNone/>
            </a:pPr>
            <a:r>
              <a:rPr lang="en-US" sz="1800" dirty="0"/>
              <a:t> </a:t>
            </a:r>
            <a:r>
              <a:rPr lang="en-US" sz="1800" dirty="0" smtClean="0"/>
              <a:t>              sharing their learning</a:t>
            </a:r>
            <a:r>
              <a:rPr lang="en-US" sz="1800" dirty="0"/>
              <a:t> </a:t>
            </a:r>
            <a:endParaRPr lang="en-US" sz="1800" b="1" dirty="0"/>
          </a:p>
        </p:txBody>
      </p:sp>
      <p:pic>
        <p:nvPicPr>
          <p:cNvPr id="8" name="Shape 86"/>
          <p:cNvPicPr preferRelativeResize="0"/>
          <p:nvPr/>
        </p:nvPicPr>
        <p:blipFill>
          <a:blip r:embed="rId3">
            <a:alphaModFix/>
          </a:blip>
          <a:stretch>
            <a:fillRect/>
          </a:stretch>
        </p:blipFill>
        <p:spPr>
          <a:xfrm>
            <a:off x="184150" y="228599"/>
            <a:ext cx="2101850" cy="710495"/>
          </a:xfrm>
          <a:prstGeom prst="rect">
            <a:avLst/>
          </a:prstGeom>
          <a:noFill/>
          <a:ln>
            <a:noFill/>
          </a:ln>
        </p:spPr>
      </p:pic>
      <p:pic>
        <p:nvPicPr>
          <p:cNvPr id="6" name="Picture 2"/>
          <p:cNvPicPr>
            <a:picLocks noChangeAspect="1" noChangeArrowheads="1"/>
          </p:cNvPicPr>
          <p:nvPr/>
        </p:nvPicPr>
        <p:blipFill rotWithShape="1">
          <a:blip r:embed="rId4"/>
          <a:srcRect t="-54523" b="-54523"/>
          <a:stretch/>
        </p:blipFill>
        <p:spPr bwMode="auto">
          <a:xfrm>
            <a:off x="345860" y="4495800"/>
            <a:ext cx="8417140" cy="2776250"/>
          </a:xfrm>
          <a:prstGeom prst="rect">
            <a:avLst/>
          </a:prstGeom>
          <a:ln w="38100" cap="sq">
            <a:noFill/>
            <a:prstDash val="solid"/>
            <a:miter lim="800000"/>
          </a:ln>
          <a:effectLst>
            <a:outerShdw blurRad="50800" dist="38100" dir="2700000" algn="tl" rotWithShape="0">
              <a:srgbClr val="000000">
                <a:alpha val="43000"/>
              </a:srgbClr>
            </a:outerShdw>
          </a:effectLst>
          <a:extLst/>
        </p:spPr>
      </p:pic>
      <p:sp>
        <p:nvSpPr>
          <p:cNvPr id="2" name="Date Placeholder 1"/>
          <p:cNvSpPr>
            <a:spLocks noGrp="1"/>
          </p:cNvSpPr>
          <p:nvPr>
            <p:ph type="dt" sz="half" idx="10"/>
          </p:nvPr>
        </p:nvSpPr>
        <p:spPr>
          <a:xfrm>
            <a:off x="457200" y="6492875"/>
            <a:ext cx="2133600" cy="365125"/>
          </a:xfrm>
        </p:spPr>
        <p:txBody>
          <a:bodyPr/>
          <a:lstStyle/>
          <a:p>
            <a:r>
              <a:rPr lang="en-US" smtClean="0"/>
              <a:t>21 March 2016</a:t>
            </a:r>
            <a:endParaRPr lang="en-US"/>
          </a:p>
        </p:txBody>
      </p:sp>
      <p:sp>
        <p:nvSpPr>
          <p:cNvPr id="3" name="Footer Placeholder 2"/>
          <p:cNvSpPr>
            <a:spLocks noGrp="1"/>
          </p:cNvSpPr>
          <p:nvPr>
            <p:ph type="ftr" sz="quarter" idx="11"/>
          </p:nvPr>
        </p:nvSpPr>
        <p:spPr>
          <a:xfrm>
            <a:off x="3124200" y="6492875"/>
            <a:ext cx="2895600" cy="365125"/>
          </a:xfrm>
        </p:spPr>
        <p:txBody>
          <a:bodyPr/>
          <a:lstStyle/>
          <a:p>
            <a:r>
              <a:rPr lang="en-US" smtClean="0"/>
              <a:t>Northeast GSA</a:t>
            </a:r>
            <a:endParaRPr lang="en-US"/>
          </a:p>
        </p:txBody>
      </p:sp>
      <p:sp>
        <p:nvSpPr>
          <p:cNvPr id="10" name="Slide Number Placeholder 9"/>
          <p:cNvSpPr>
            <a:spLocks noGrp="1"/>
          </p:cNvSpPr>
          <p:nvPr>
            <p:ph type="sldNum" sz="quarter" idx="12"/>
          </p:nvPr>
        </p:nvSpPr>
        <p:spPr>
          <a:xfrm>
            <a:off x="6553200" y="6492874"/>
            <a:ext cx="2133600" cy="365125"/>
          </a:xfrm>
        </p:spPr>
        <p:txBody>
          <a:bodyPr/>
          <a:lstStyle/>
          <a:p>
            <a:r>
              <a:rPr lang="en-US" dirty="0" smtClean="0"/>
              <a:t>8</a:t>
            </a:r>
            <a:endParaRPr lang="en-US" dirty="0"/>
          </a:p>
        </p:txBody>
      </p:sp>
    </p:spTree>
    <p:extLst>
      <p:ext uri="{BB962C8B-B14F-4D97-AF65-F5344CB8AC3E}">
        <p14:creationId xmlns:p14="http://schemas.microsoft.com/office/powerpoint/2010/main" val="236883058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533400"/>
            <a:ext cx="8229600" cy="96608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400" b="1" i="0" u="none" strike="noStrike" cap="none" baseline="0" dirty="0">
                <a:solidFill>
                  <a:schemeClr val="accent5"/>
                </a:solidFill>
                <a:latin typeface="Arial"/>
                <a:ea typeface="Arial"/>
                <a:cs typeface="Arial"/>
                <a:sym typeface="Arial"/>
              </a:rPr>
              <a:t>RITES Investigations	</a:t>
            </a:r>
          </a:p>
        </p:txBody>
      </p:sp>
      <p:pic>
        <p:nvPicPr>
          <p:cNvPr id="114" name="Shape 114"/>
          <p:cNvPicPr preferRelativeResize="0"/>
          <p:nvPr/>
        </p:nvPicPr>
        <p:blipFill>
          <a:blip r:embed="rId3">
            <a:alphaModFix/>
          </a:blip>
          <a:stretch>
            <a:fillRect/>
          </a:stretch>
        </p:blipFill>
        <p:spPr>
          <a:xfrm>
            <a:off x="1323975" y="1647012"/>
            <a:ext cx="6248399" cy="2926621"/>
          </a:xfrm>
          <a:prstGeom prst="rect">
            <a:avLst/>
          </a:prstGeom>
          <a:noFill/>
          <a:ln>
            <a:noFill/>
          </a:ln>
        </p:spPr>
      </p:pic>
      <p:pic>
        <p:nvPicPr>
          <p:cNvPr id="115" name="Shape 115"/>
          <p:cNvPicPr preferRelativeResize="0"/>
          <p:nvPr/>
        </p:nvPicPr>
        <p:blipFill>
          <a:blip r:embed="rId4">
            <a:alphaModFix/>
          </a:blip>
          <a:stretch>
            <a:fillRect/>
          </a:stretch>
        </p:blipFill>
        <p:spPr>
          <a:xfrm>
            <a:off x="457200" y="3763664"/>
            <a:ext cx="8449301" cy="2801974"/>
          </a:xfrm>
          <a:prstGeom prst="rect">
            <a:avLst/>
          </a:prstGeom>
          <a:noFill/>
          <a:ln>
            <a:noFill/>
          </a:ln>
        </p:spPr>
      </p:pic>
      <p:pic>
        <p:nvPicPr>
          <p:cNvPr id="11" name="Shape 86"/>
          <p:cNvPicPr preferRelativeResize="0"/>
          <p:nvPr/>
        </p:nvPicPr>
        <p:blipFill>
          <a:blip r:embed="rId5">
            <a:alphaModFix/>
          </a:blip>
          <a:stretch>
            <a:fillRect/>
          </a:stretch>
        </p:blipFill>
        <p:spPr>
          <a:xfrm>
            <a:off x="69330" y="68130"/>
            <a:ext cx="3286343" cy="730901"/>
          </a:xfrm>
          <a:prstGeom prst="rect">
            <a:avLst/>
          </a:prstGeom>
          <a:noFill/>
          <a:ln>
            <a:noFill/>
          </a:ln>
        </p:spPr>
      </p:pic>
      <p:sp>
        <p:nvSpPr>
          <p:cNvPr id="7" name="Date Placeholder 1"/>
          <p:cNvSpPr>
            <a:spLocks noGrp="1"/>
          </p:cNvSpPr>
          <p:nvPr>
            <p:ph type="dt" sz="half" idx="10"/>
          </p:nvPr>
        </p:nvSpPr>
        <p:spPr>
          <a:xfrm>
            <a:off x="457200" y="6492875"/>
            <a:ext cx="2133600" cy="365125"/>
          </a:xfrm>
        </p:spPr>
        <p:txBody>
          <a:bodyPr/>
          <a:lstStyle/>
          <a:p>
            <a:r>
              <a:rPr lang="en-US" smtClean="0"/>
              <a:t>21 March 2016</a:t>
            </a:r>
            <a:endParaRPr lang="en-US"/>
          </a:p>
        </p:txBody>
      </p:sp>
      <p:sp>
        <p:nvSpPr>
          <p:cNvPr id="8" name="Footer Placeholder 2"/>
          <p:cNvSpPr txBox="1">
            <a:spLocks/>
          </p:cNvSpPr>
          <p:nvPr/>
        </p:nvSpPr>
        <p:spPr>
          <a:xfrm>
            <a:off x="3124200" y="6492875"/>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Northeast GSA</a:t>
            </a:r>
            <a:endParaRPr lang="en-US"/>
          </a:p>
        </p:txBody>
      </p:sp>
    </p:spTree>
    <p:extLst>
      <p:ext uri="{BB962C8B-B14F-4D97-AF65-F5344CB8AC3E}">
        <p14:creationId xmlns:p14="http://schemas.microsoft.com/office/powerpoint/2010/main" val="119710894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9418</TotalTime>
  <Words>2005</Words>
  <Application>Microsoft Macintosh PowerPoint</Application>
  <PresentationFormat>On-screen Show (4:3)</PresentationFormat>
  <Paragraphs>351</Paragraphs>
  <Slides>21</Slides>
  <Notes>20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THE RITES PATH TO FORMING K-12 &amp; HIGHER EDUCATION PARTNERSHIPS </vt:lpstr>
      <vt:lpstr>Plan of Talk</vt:lpstr>
      <vt:lpstr>What is RITES? </vt:lpstr>
      <vt:lpstr>What is RITES? </vt:lpstr>
      <vt:lpstr>What is the RITES Partnership?</vt:lpstr>
      <vt:lpstr>PowerPoint Presentation</vt:lpstr>
      <vt:lpstr>PowerPoint Presentation</vt:lpstr>
      <vt:lpstr>Professional Development Model</vt:lpstr>
      <vt:lpstr>RITES Investigations </vt:lpstr>
      <vt:lpstr>Professional Development</vt:lpstr>
      <vt:lpstr>Lessons Learned from PD</vt:lpstr>
      <vt:lpstr>Lessons Learned from PD</vt:lpstr>
      <vt:lpstr>Impacts of Resource Team Model</vt:lpstr>
      <vt:lpstr>Is the Partnership a Success?</vt:lpstr>
      <vt:lpstr>PowerPoint Presentation</vt:lpstr>
      <vt:lpstr>PowerPoint Presentation</vt:lpstr>
      <vt:lpstr>PowerPoint Presentation</vt:lpstr>
      <vt:lpstr>PowerPoint Presentation</vt:lpstr>
      <vt:lpstr>Lessons Learned</vt:lpstr>
      <vt:lpstr>Acknowledgments</vt:lpstr>
      <vt:lpstr>Resources</vt:lpstr>
    </vt:vector>
  </TitlesOfParts>
  <Manager/>
  <Company>UNIV RHODE ISLAND</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ADAPTING AN EFFECTIVE  MATH SCIENCE PARTNERSHIP TO SUPPORT THE NEXT GENERATION SCIENCE STANDARDS</dc:title>
  <dc:subject/>
  <dc:creator>DAN MURRAY</dc:creator>
  <cp:keywords/>
  <dc:description/>
  <cp:lastModifiedBy>DAN MURRAY</cp:lastModifiedBy>
  <cp:revision>115</cp:revision>
  <dcterms:created xsi:type="dcterms:W3CDTF">2015-10-28T22:46:40Z</dcterms:created>
  <dcterms:modified xsi:type="dcterms:W3CDTF">2016-04-19T18:49:10Z</dcterms:modified>
  <cp:category/>
</cp:coreProperties>
</file>