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256" r:id="rId2"/>
    <p:sldId id="270" r:id="rId3"/>
    <p:sldId id="271" r:id="rId4"/>
    <p:sldId id="304" r:id="rId5"/>
    <p:sldId id="269" r:id="rId6"/>
    <p:sldId id="274" r:id="rId7"/>
    <p:sldId id="275" r:id="rId8"/>
    <p:sldId id="276" r:id="rId9"/>
    <p:sldId id="318" r:id="rId10"/>
    <p:sldId id="281" r:id="rId11"/>
    <p:sldId id="301" r:id="rId12"/>
    <p:sldId id="313" r:id="rId13"/>
    <p:sldId id="303" r:id="rId14"/>
    <p:sldId id="277" r:id="rId15"/>
    <p:sldId id="300" r:id="rId16"/>
    <p:sldId id="278" r:id="rId17"/>
    <p:sldId id="279" r:id="rId18"/>
    <p:sldId id="309" r:id="rId19"/>
    <p:sldId id="280" r:id="rId20"/>
    <p:sldId id="305" r:id="rId21"/>
    <p:sldId id="292" r:id="rId22"/>
    <p:sldId id="293" r:id="rId23"/>
    <p:sldId id="317" r:id="rId24"/>
    <p:sldId id="315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442"/>
    <a:srgbClr val="A3FF73"/>
    <a:srgbClr val="FFB94B"/>
    <a:srgbClr val="525252"/>
    <a:srgbClr val="FFFF00"/>
    <a:srgbClr val="55FF00"/>
    <a:srgbClr val="343434"/>
    <a:srgbClr val="F0F0F0"/>
    <a:srgbClr val="FFFF99"/>
    <a:srgbClr val="99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6259" autoAdjust="0"/>
  </p:normalViewPr>
  <p:slideViewPr>
    <p:cSldViewPr snapToGrid="0">
      <p:cViewPr varScale="1">
        <p:scale>
          <a:sx n="74" d="100"/>
          <a:sy n="74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Grain Size %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11"/>
            <c:spPr>
              <a:solidFill>
                <a:schemeClr val="accent4"/>
              </a:solidFill>
              <a:ln w="25400">
                <a:solidFill>
                  <a:schemeClr val="bg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Gravel</c:v>
                </c:pt>
                <c:pt idx="1">
                  <c:v>Sand</c:v>
                </c:pt>
                <c:pt idx="2">
                  <c:v>Silt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</c:v>
                </c:pt>
                <c:pt idx="1">
                  <c:v>48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622501465319791"/>
          <c:y val="0.88696628937007882"/>
          <c:w val="0.68136225287497443"/>
          <c:h val="9.42837106299212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4E80C-4CFA-42A7-955B-39018F665BD5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9CEC6-E12A-4221-90F7-DD46133CF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98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9CEC6-E12A-4221-90F7-DD46133CFC8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0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9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5A2FA-C70C-4847-A1E8-6FCE4302C1D9}" type="datetimeFigureOut">
              <a:rPr lang="en-US" smtClean="0"/>
              <a:t>3/20/2016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97D99-5E21-4B2C-A5CF-8E930D419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3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25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"/>
            <a:ext cx="9144000" cy="23127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672" y="88751"/>
            <a:ext cx="8991600" cy="1219037"/>
          </a:xfrm>
          <a:prstGeom prst="rect">
            <a:avLst/>
          </a:prstGeom>
          <a:solidFill>
            <a:srgbClr val="162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Variable Rates Of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horeline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hange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long </a:t>
            </a: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he Rhode Island South Shore: A Closer Look At Processes And Methods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094652" y="1354698"/>
            <a:ext cx="6983742" cy="397411"/>
          </a:xfrm>
          <a:solidFill>
            <a:schemeClr val="accent1">
              <a:lumMod val="75000"/>
            </a:schemeClr>
          </a:solidFill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Hollis R. J. </a:t>
            </a:r>
            <a:r>
              <a:rPr lang="en-US" b="1" baseline="30000" dirty="0">
                <a:solidFill>
                  <a:schemeClr val="bg1"/>
                </a:solidFill>
              </a:rPr>
              <a:t>1, 2 </a:t>
            </a:r>
            <a:r>
              <a:rPr lang="en-US" b="1" dirty="0">
                <a:solidFill>
                  <a:schemeClr val="bg1"/>
                </a:solidFill>
              </a:rPr>
              <a:t>,</a:t>
            </a:r>
            <a:r>
              <a:rPr lang="en-US" b="1" baseline="3000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Oakley B. A. </a:t>
            </a:r>
            <a:r>
              <a:rPr lang="en-US" b="1" baseline="30000" dirty="0">
                <a:solidFill>
                  <a:schemeClr val="bg1"/>
                </a:solidFill>
              </a:rPr>
              <a:t>1,3 </a:t>
            </a:r>
            <a:r>
              <a:rPr lang="en-US" b="1" dirty="0">
                <a:solidFill>
                  <a:schemeClr val="bg1"/>
                </a:solidFill>
              </a:rPr>
              <a:t>and Jon C. Boothroyd</a:t>
            </a:r>
            <a:r>
              <a:rPr lang="en-US" b="1" baseline="30000" dirty="0">
                <a:solidFill>
                  <a:schemeClr val="bg1"/>
                </a:solidFill>
              </a:rPr>
              <a:t>1,2</a:t>
            </a:r>
            <a:r>
              <a:rPr lang="en-US" b="1" dirty="0" smtClean="0">
                <a:solidFill>
                  <a:schemeClr val="bg1"/>
                </a:solidFill>
              </a:rPr>
              <a:t>*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3344" y="1666439"/>
            <a:ext cx="745400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8600" indent="-228600" algn="ctr">
              <a:buAutoNum type="arabicParenR"/>
            </a:pPr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Rhode Island Geological Survey </a:t>
            </a:r>
            <a:r>
              <a:rPr lang="en-US" sz="1200" b="1" dirty="0" smtClean="0">
                <a:solidFill>
                  <a:schemeClr val="bg1"/>
                </a:solidFill>
                <a:cs typeface="Arial" charset="0"/>
              </a:rPr>
              <a:t> ( * deceased)</a:t>
            </a:r>
            <a:r>
              <a:rPr lang="en-US" sz="1200" b="1" dirty="0">
                <a:solidFill>
                  <a:schemeClr val="bg1"/>
                </a:solidFill>
                <a:cs typeface="Arial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cs typeface="Arial" charset="0"/>
              </a:rPr>
            </a:br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(2) Department of Geosciences, University of Rhode Island, Kingston RI 02881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cs typeface="Arial" panose="020B0604020202020204" pitchFamily="34" charset="0"/>
              </a:rPr>
              <a:t>3) Environmental Earth Science Department, Eastern Connecticut State University, Willimantic, CT </a:t>
            </a:r>
            <a:r>
              <a:rPr lang="en-US" sz="1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06226</a:t>
            </a:r>
            <a:endParaRPr lang="en-US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2777" y="1511600"/>
            <a:ext cx="669774" cy="61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0" y="1467526"/>
            <a:ext cx="498515" cy="397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76" b="12034"/>
          <a:stretch/>
        </p:blipFill>
        <p:spPr>
          <a:xfrm>
            <a:off x="-9055" y="2359680"/>
            <a:ext cx="9153053" cy="4435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067" r="5628"/>
          <a:stretch/>
        </p:blipFill>
        <p:spPr>
          <a:xfrm>
            <a:off x="129092" y="1977606"/>
            <a:ext cx="1045442" cy="26630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102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Highest Percent of Large Waves SE/SW Approach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8109" y="3206448"/>
            <a:ext cx="374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 ̊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4306" r="9369" b="952"/>
          <a:stretch/>
        </p:blipFill>
        <p:spPr>
          <a:xfrm>
            <a:off x="295275" y="579068"/>
            <a:ext cx="8553450" cy="6166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6263" y="3244334"/>
            <a:ext cx="173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Sandy H</a:t>
            </a:r>
            <a:r>
              <a:rPr lang="en-US" baseline="-25000" dirty="0" smtClean="0"/>
              <a:t>s</a:t>
            </a:r>
            <a:r>
              <a:rPr lang="en-US" dirty="0" smtClean="0"/>
              <a:t> 9.48 m</a:t>
            </a:r>
          </a:p>
          <a:p>
            <a:pPr algn="ctr"/>
            <a:r>
              <a:rPr lang="en-US" dirty="0" smtClean="0"/>
              <a:t>164 ̊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156" y="3258773"/>
            <a:ext cx="168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Irene H</a:t>
            </a:r>
            <a:r>
              <a:rPr lang="en-US" baseline="-25000" dirty="0" smtClean="0"/>
              <a:t>s</a:t>
            </a:r>
            <a:r>
              <a:rPr lang="en-US" dirty="0" smtClean="0"/>
              <a:t> 9.39 m</a:t>
            </a:r>
          </a:p>
          <a:p>
            <a:pPr algn="ctr"/>
            <a:r>
              <a:rPr lang="en-US" dirty="0" smtClean="0"/>
              <a:t>221 ̊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7024914" y="3309257"/>
            <a:ext cx="261257" cy="217714"/>
          </a:xfrm>
          <a:custGeom>
            <a:avLst/>
            <a:gdLst>
              <a:gd name="connsiteX0" fmla="*/ 58057 w 261257"/>
              <a:gd name="connsiteY0" fmla="*/ 217714 h 217714"/>
              <a:gd name="connsiteX1" fmla="*/ 254000 w 261257"/>
              <a:gd name="connsiteY1" fmla="*/ 217714 h 217714"/>
              <a:gd name="connsiteX2" fmla="*/ 261257 w 261257"/>
              <a:gd name="connsiteY2" fmla="*/ 94343 h 217714"/>
              <a:gd name="connsiteX3" fmla="*/ 203200 w 261257"/>
              <a:gd name="connsiteY3" fmla="*/ 7257 h 217714"/>
              <a:gd name="connsiteX4" fmla="*/ 137886 w 261257"/>
              <a:gd name="connsiteY4" fmla="*/ 0 h 217714"/>
              <a:gd name="connsiteX5" fmla="*/ 29029 w 261257"/>
              <a:gd name="connsiteY5" fmla="*/ 0 h 217714"/>
              <a:gd name="connsiteX6" fmla="*/ 0 w 261257"/>
              <a:gd name="connsiteY6" fmla="*/ 94343 h 217714"/>
              <a:gd name="connsiteX7" fmla="*/ 0 w 261257"/>
              <a:gd name="connsiteY7" fmla="*/ 210457 h 217714"/>
              <a:gd name="connsiteX8" fmla="*/ 58057 w 261257"/>
              <a:gd name="connsiteY8" fmla="*/ 217714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257" h="217714">
                <a:moveTo>
                  <a:pt x="58057" y="217714"/>
                </a:moveTo>
                <a:lnTo>
                  <a:pt x="254000" y="217714"/>
                </a:lnTo>
                <a:lnTo>
                  <a:pt x="261257" y="94343"/>
                </a:lnTo>
                <a:lnTo>
                  <a:pt x="203200" y="7257"/>
                </a:lnTo>
                <a:lnTo>
                  <a:pt x="137886" y="0"/>
                </a:lnTo>
                <a:lnTo>
                  <a:pt x="29029" y="0"/>
                </a:lnTo>
                <a:lnTo>
                  <a:pt x="0" y="94343"/>
                </a:lnTo>
                <a:lnTo>
                  <a:pt x="0" y="210457"/>
                </a:lnTo>
                <a:lnTo>
                  <a:pt x="58057" y="21771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29784" y="3258773"/>
            <a:ext cx="37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̊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01886" y="3025211"/>
            <a:ext cx="3415633" cy="371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2683041" y="1034715"/>
            <a:ext cx="120316" cy="13234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7881" y="3064354"/>
            <a:ext cx="201163" cy="3425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38279" y="3168358"/>
            <a:ext cx="201163" cy="3425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576" y="3064354"/>
            <a:ext cx="400110" cy="311792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Significant Wave Height (m)</a:t>
            </a:r>
            <a:endParaRPr 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7348" y="3039501"/>
            <a:ext cx="416675" cy="3554512"/>
            <a:chOff x="367348" y="3039501"/>
            <a:chExt cx="416675" cy="3554512"/>
          </a:xfrm>
        </p:grpSpPr>
        <p:sp>
          <p:nvSpPr>
            <p:cNvPr id="16" name="TextBox 15"/>
            <p:cNvSpPr txBox="1"/>
            <p:nvPr/>
          </p:nvSpPr>
          <p:spPr>
            <a:xfrm>
              <a:off x="367348" y="3039501"/>
              <a:ext cx="416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2691" y="3662387"/>
              <a:ext cx="265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2691" y="4312388"/>
              <a:ext cx="265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2691" y="5642385"/>
              <a:ext cx="265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2691" y="6286236"/>
              <a:ext cx="265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2691" y="4992384"/>
              <a:ext cx="265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4</a:t>
              </a:r>
              <a:endParaRPr lang="en-US" sz="1400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649044" y="6594013"/>
            <a:ext cx="4589235" cy="143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9044" y="6497489"/>
            <a:ext cx="60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2010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491912" y="6497489"/>
            <a:ext cx="60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2011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338082" y="6497489"/>
            <a:ext cx="60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2012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786808" y="6497489"/>
            <a:ext cx="60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2015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143103" y="6497489"/>
            <a:ext cx="60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2013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989273" y="6497489"/>
            <a:ext cx="603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2014</a:t>
            </a:r>
            <a:endParaRPr lang="en-US" sz="1400" dirty="0"/>
          </a:p>
        </p:txBody>
      </p:sp>
      <p:sp>
        <p:nvSpPr>
          <p:cNvPr id="33" name="Freeform 32"/>
          <p:cNvSpPr/>
          <p:nvPr/>
        </p:nvSpPr>
        <p:spPr>
          <a:xfrm>
            <a:off x="1068946" y="1493949"/>
            <a:ext cx="2331077" cy="914400"/>
          </a:xfrm>
          <a:custGeom>
            <a:avLst/>
            <a:gdLst>
              <a:gd name="connsiteX0" fmla="*/ 0 w 2331077"/>
              <a:gd name="connsiteY0" fmla="*/ 579550 h 914400"/>
              <a:gd name="connsiteX1" fmla="*/ 2228046 w 2331077"/>
              <a:gd name="connsiteY1" fmla="*/ 0 h 914400"/>
              <a:gd name="connsiteX2" fmla="*/ 2331077 w 2331077"/>
              <a:gd name="connsiteY2" fmla="*/ 321972 h 914400"/>
              <a:gd name="connsiteX3" fmla="*/ 115910 w 2331077"/>
              <a:gd name="connsiteY3" fmla="*/ 914400 h 914400"/>
              <a:gd name="connsiteX4" fmla="*/ 38637 w 2331077"/>
              <a:gd name="connsiteY4" fmla="*/ 631065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1077" h="914400">
                <a:moveTo>
                  <a:pt x="0" y="579550"/>
                </a:moveTo>
                <a:lnTo>
                  <a:pt x="2228046" y="0"/>
                </a:lnTo>
                <a:lnTo>
                  <a:pt x="2331077" y="321972"/>
                </a:lnTo>
                <a:lnTo>
                  <a:pt x="115910" y="914400"/>
                </a:lnTo>
                <a:lnTo>
                  <a:pt x="38637" y="631065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579517" y="1627709"/>
            <a:ext cx="168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Irene H</a:t>
            </a:r>
            <a:r>
              <a:rPr lang="en-US" baseline="-25000" dirty="0" smtClean="0"/>
              <a:t>s</a:t>
            </a:r>
            <a:r>
              <a:rPr lang="en-US" dirty="0" smtClean="0"/>
              <a:t> = 4.1 m</a:t>
            </a:r>
          </a:p>
          <a:p>
            <a:pPr algn="ctr"/>
            <a:r>
              <a:rPr lang="en-US" dirty="0" smtClean="0"/>
              <a:t>H</a:t>
            </a:r>
            <a:r>
              <a:rPr lang="en-US" baseline="-25000" dirty="0" smtClean="0"/>
              <a:t>max</a:t>
            </a:r>
            <a:r>
              <a:rPr lang="en-US" dirty="0" smtClean="0"/>
              <a:t> = 6.8 m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227812" y="1531534"/>
            <a:ext cx="94284" cy="96174"/>
          </a:xfrm>
          <a:prstGeom prst="ellipse">
            <a:avLst/>
          </a:prstGeom>
          <a:solidFill>
            <a:srgbClr val="55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3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 animBg="1"/>
      <p:bldP spid="33" grpId="0" animBg="1"/>
      <p:bldP spid="31" grpId="0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Bathymetric Differences Cause Wave Refraction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848" r="1027"/>
          <a:stretch/>
        </p:blipFill>
        <p:spPr>
          <a:xfrm>
            <a:off x="357762" y="1556321"/>
            <a:ext cx="8571210" cy="3916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5911" y="6397520"/>
            <a:ext cx="202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NOAA Chart 13215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712927" y="1964867"/>
            <a:ext cx="74816" cy="3773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66940" y="1681523"/>
            <a:ext cx="837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SK-TB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948296" y="3062910"/>
            <a:ext cx="2765762" cy="2301025"/>
            <a:chOff x="948296" y="3062910"/>
            <a:chExt cx="2765762" cy="2301025"/>
          </a:xfrm>
        </p:grpSpPr>
        <p:grpSp>
          <p:nvGrpSpPr>
            <p:cNvPr id="50" name="Group 49"/>
            <p:cNvGrpSpPr/>
            <p:nvPr/>
          </p:nvGrpSpPr>
          <p:grpSpPr>
            <a:xfrm>
              <a:off x="948296" y="3930406"/>
              <a:ext cx="2003499" cy="1433529"/>
              <a:chOff x="948296" y="3930406"/>
              <a:chExt cx="2003499" cy="1433529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1880183" y="4404145"/>
                <a:ext cx="100405" cy="17953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948296" y="3930406"/>
                <a:ext cx="2003499" cy="143352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1709428" y="3062910"/>
              <a:ext cx="2003499" cy="1433529"/>
              <a:chOff x="948296" y="3930406"/>
              <a:chExt cx="2003499" cy="1433529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V="1">
                <a:off x="1880183" y="4404145"/>
                <a:ext cx="100405" cy="17953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948296" y="3930406"/>
                <a:ext cx="2003499" cy="143352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1194683" y="3570467"/>
              <a:ext cx="2003499" cy="1433529"/>
              <a:chOff x="948296" y="3930406"/>
              <a:chExt cx="2003499" cy="1433529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flipV="1">
                <a:off x="1880183" y="4404145"/>
                <a:ext cx="100405" cy="17953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48296" y="3930406"/>
                <a:ext cx="2003499" cy="1433529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Freeform 65"/>
            <p:cNvSpPr/>
            <p:nvPr/>
          </p:nvSpPr>
          <p:spPr>
            <a:xfrm>
              <a:off x="2332849" y="4342424"/>
              <a:ext cx="724820" cy="76322"/>
            </a:xfrm>
            <a:custGeom>
              <a:avLst/>
              <a:gdLst>
                <a:gd name="connsiteX0" fmla="*/ 0 w 994228"/>
                <a:gd name="connsiteY0" fmla="*/ 43543 h 102621"/>
                <a:gd name="connsiteX1" fmla="*/ 595085 w 994228"/>
                <a:gd name="connsiteY1" fmla="*/ 101600 h 102621"/>
                <a:gd name="connsiteX2" fmla="*/ 994228 w 994228"/>
                <a:gd name="connsiteY2" fmla="*/ 0 h 10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228" h="102621">
                  <a:moveTo>
                    <a:pt x="0" y="43543"/>
                  </a:moveTo>
                  <a:cubicBezTo>
                    <a:pt x="214690" y="76200"/>
                    <a:pt x="429380" y="108857"/>
                    <a:pt x="595085" y="101600"/>
                  </a:cubicBezTo>
                  <a:cubicBezTo>
                    <a:pt x="760790" y="94343"/>
                    <a:pt x="877509" y="47171"/>
                    <a:pt x="994228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2741599" y="3758107"/>
              <a:ext cx="972459" cy="145661"/>
            </a:xfrm>
            <a:custGeom>
              <a:avLst/>
              <a:gdLst>
                <a:gd name="connsiteX0" fmla="*/ 0 w 994228"/>
                <a:gd name="connsiteY0" fmla="*/ 43543 h 102621"/>
                <a:gd name="connsiteX1" fmla="*/ 595085 w 994228"/>
                <a:gd name="connsiteY1" fmla="*/ 101600 h 102621"/>
                <a:gd name="connsiteX2" fmla="*/ 994228 w 994228"/>
                <a:gd name="connsiteY2" fmla="*/ 0 h 10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228" h="102621">
                  <a:moveTo>
                    <a:pt x="0" y="43543"/>
                  </a:moveTo>
                  <a:cubicBezTo>
                    <a:pt x="214690" y="76200"/>
                    <a:pt x="429380" y="108857"/>
                    <a:pt x="595085" y="101600"/>
                  </a:cubicBezTo>
                  <a:cubicBezTo>
                    <a:pt x="760790" y="94343"/>
                    <a:pt x="877509" y="47171"/>
                    <a:pt x="994228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6507" y="2445245"/>
            <a:ext cx="4624453" cy="2918690"/>
            <a:chOff x="3656507" y="2445245"/>
            <a:chExt cx="4624453" cy="2918690"/>
          </a:xfrm>
        </p:grpSpPr>
        <p:grpSp>
          <p:nvGrpSpPr>
            <p:cNvPr id="41" name="Group 40"/>
            <p:cNvGrpSpPr/>
            <p:nvPr/>
          </p:nvGrpSpPr>
          <p:grpSpPr>
            <a:xfrm>
              <a:off x="6285245" y="4241791"/>
              <a:ext cx="1995715" cy="1122144"/>
              <a:chOff x="6055703" y="4271906"/>
              <a:chExt cx="1995715" cy="112214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6917846" y="4646272"/>
                <a:ext cx="129279" cy="18670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V="1">
                <a:off x="6055703" y="4271906"/>
                <a:ext cx="1995715" cy="1122144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926035" y="2445245"/>
              <a:ext cx="1995715" cy="1122144"/>
              <a:chOff x="6055703" y="4271906"/>
              <a:chExt cx="1995715" cy="1122144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6917846" y="4646272"/>
                <a:ext cx="129279" cy="18670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6055703" y="4271906"/>
                <a:ext cx="1995715" cy="1122144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/>
          </p:nvGrpSpPr>
          <p:grpSpPr>
            <a:xfrm>
              <a:off x="5322625" y="3779674"/>
              <a:ext cx="1995715" cy="1122144"/>
              <a:chOff x="6055703" y="4271906"/>
              <a:chExt cx="1995715" cy="1122144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6917846" y="4646272"/>
                <a:ext cx="129279" cy="18670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6055703" y="4271906"/>
                <a:ext cx="1995715" cy="1122144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Freeform 68"/>
            <p:cNvSpPr/>
            <p:nvPr/>
          </p:nvSpPr>
          <p:spPr>
            <a:xfrm>
              <a:off x="5034884" y="4287231"/>
              <a:ext cx="1250361" cy="139445"/>
            </a:xfrm>
            <a:custGeom>
              <a:avLst/>
              <a:gdLst>
                <a:gd name="connsiteX0" fmla="*/ 1219200 w 1250361"/>
                <a:gd name="connsiteY0" fmla="*/ 43543 h 139445"/>
                <a:gd name="connsiteX1" fmla="*/ 1153886 w 1250361"/>
                <a:gd name="connsiteY1" fmla="*/ 72571 h 139445"/>
                <a:gd name="connsiteX2" fmla="*/ 413657 w 1250361"/>
                <a:gd name="connsiteY2" fmla="*/ 137885 h 139445"/>
                <a:gd name="connsiteX3" fmla="*/ 0 w 1250361"/>
                <a:gd name="connsiteY3" fmla="*/ 0 h 13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361" h="139445">
                  <a:moveTo>
                    <a:pt x="1219200" y="43543"/>
                  </a:moveTo>
                  <a:cubicBezTo>
                    <a:pt x="1253671" y="50195"/>
                    <a:pt x="1288143" y="56847"/>
                    <a:pt x="1153886" y="72571"/>
                  </a:cubicBezTo>
                  <a:cubicBezTo>
                    <a:pt x="1019629" y="88295"/>
                    <a:pt x="605971" y="149980"/>
                    <a:pt x="413657" y="137885"/>
                  </a:cubicBezTo>
                  <a:cubicBezTo>
                    <a:pt x="221343" y="125790"/>
                    <a:pt x="110671" y="62895"/>
                    <a:pt x="0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656507" y="3189870"/>
              <a:ext cx="915493" cy="45719"/>
            </a:xfrm>
            <a:custGeom>
              <a:avLst/>
              <a:gdLst>
                <a:gd name="connsiteX0" fmla="*/ 1219200 w 1250361"/>
                <a:gd name="connsiteY0" fmla="*/ 43543 h 139445"/>
                <a:gd name="connsiteX1" fmla="*/ 1153886 w 1250361"/>
                <a:gd name="connsiteY1" fmla="*/ 72571 h 139445"/>
                <a:gd name="connsiteX2" fmla="*/ 413657 w 1250361"/>
                <a:gd name="connsiteY2" fmla="*/ 137885 h 139445"/>
                <a:gd name="connsiteX3" fmla="*/ 0 w 1250361"/>
                <a:gd name="connsiteY3" fmla="*/ 0 h 13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361" h="139445">
                  <a:moveTo>
                    <a:pt x="1219200" y="43543"/>
                  </a:moveTo>
                  <a:cubicBezTo>
                    <a:pt x="1253671" y="50195"/>
                    <a:pt x="1288143" y="56847"/>
                    <a:pt x="1153886" y="72571"/>
                  </a:cubicBezTo>
                  <a:cubicBezTo>
                    <a:pt x="1019629" y="88295"/>
                    <a:pt x="605971" y="149980"/>
                    <a:pt x="413657" y="137885"/>
                  </a:cubicBezTo>
                  <a:cubicBezTo>
                    <a:pt x="221343" y="125790"/>
                    <a:pt x="110671" y="62895"/>
                    <a:pt x="0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3230489" y="2394481"/>
            <a:ext cx="805782" cy="2208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897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Storms frequency and surge elevations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926" t="4609" b="3731"/>
          <a:stretch/>
        </p:blipFill>
        <p:spPr>
          <a:xfrm>
            <a:off x="591002" y="679010"/>
            <a:ext cx="7965168" cy="57935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37863" y="6507156"/>
            <a:ext cx="120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Boothroyd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0541" y="898282"/>
            <a:ext cx="2326341" cy="1562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02120" y="1298602"/>
            <a:ext cx="24688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02120" y="1781416"/>
            <a:ext cx="24688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02120" y="2271913"/>
            <a:ext cx="24688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828800" y="875230"/>
            <a:ext cx="0" cy="17373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757287" y="875230"/>
            <a:ext cx="0" cy="17373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224733" y="875230"/>
            <a:ext cx="0" cy="17373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99862" y="875230"/>
            <a:ext cx="0" cy="17373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287280" y="875230"/>
            <a:ext cx="0" cy="17373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42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Barrier Roll Over Affects Barrier Position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1610" y="6472550"/>
            <a:ext cx="135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Boothroyd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eb_1938small_2008"/>
          <p:cNvPicPr>
            <a:picLocks noChangeAspect="1" noChangeArrowheads="1"/>
          </p:cNvPicPr>
          <p:nvPr/>
        </p:nvPicPr>
        <p:blipFill>
          <a:blip r:embed="rId3" cstate="print"/>
          <a:srcRect l="223"/>
          <a:stretch>
            <a:fillRect/>
          </a:stretch>
        </p:blipFill>
        <p:spPr bwMode="auto">
          <a:xfrm>
            <a:off x="569273" y="854768"/>
            <a:ext cx="7898532" cy="550814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08913" y="2090057"/>
            <a:ext cx="140610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Arial" charset="0"/>
                <a:cs typeface="Arial" charset="0"/>
              </a:rPr>
              <a:t>View East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Glacial Bluff Retreat = Not Coming Back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730"/>
            <a:ext cx="9144000" cy="5185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98970" y="6453051"/>
            <a:ext cx="77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92801" y="4417821"/>
            <a:ext cx="658906" cy="201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48425" y="4334008"/>
            <a:ext cx="103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MHW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5459" y="4703340"/>
            <a:ext cx="83156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65257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(Former) Boardwalk at SK-TB atop Glacial Bluff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AutoShape 4" descr="Displaying 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79010"/>
            <a:ext cx="7753350" cy="582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21040" y="6542916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Oakley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16324" y="5705600"/>
            <a:ext cx="18806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 smtClean="0"/>
              <a:t>Oct 2005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98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Glacial Bluff at SK-TB Post Sandy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871" r="1054" b="1548"/>
          <a:stretch/>
        </p:blipFill>
        <p:spPr>
          <a:xfrm>
            <a:off x="542925" y="967821"/>
            <a:ext cx="8058150" cy="53670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65054" y="6404394"/>
            <a:ext cx="97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RIDOT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75334" y="3926541"/>
            <a:ext cx="138313" cy="23052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75334" y="3926541"/>
            <a:ext cx="613443" cy="23052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1037" y="3630958"/>
            <a:ext cx="182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Boardwalk Pilings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574508" y="5538791"/>
            <a:ext cx="18806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 smtClean="0"/>
              <a:t>Oct 2012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0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91733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Size Composition of Glacial Bluff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1"/>
          <a:stretch/>
        </p:blipFill>
        <p:spPr>
          <a:xfrm>
            <a:off x="173506" y="746408"/>
            <a:ext cx="1562733" cy="536518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86304" y="664627"/>
            <a:ext cx="720091" cy="5949244"/>
            <a:chOff x="2302509" y="672799"/>
            <a:chExt cx="720091" cy="5949244"/>
          </a:xfrm>
        </p:grpSpPr>
        <p:grpSp>
          <p:nvGrpSpPr>
            <p:cNvPr id="19" name="Group 18"/>
            <p:cNvGrpSpPr/>
            <p:nvPr/>
          </p:nvGrpSpPr>
          <p:grpSpPr>
            <a:xfrm>
              <a:off x="2302509" y="893108"/>
              <a:ext cx="720091" cy="5469592"/>
              <a:chOff x="2302509" y="893108"/>
              <a:chExt cx="990600" cy="546959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302509" y="1333546"/>
                <a:ext cx="990600" cy="939800"/>
              </a:xfrm>
              <a:prstGeom prst="rect">
                <a:avLst/>
              </a:prstGeom>
              <a:solidFill>
                <a:srgbClr val="34343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302509" y="2268702"/>
                <a:ext cx="990600" cy="3775492"/>
              </a:xfrm>
              <a:prstGeom prst="rect">
                <a:avLst/>
              </a:prstGeom>
              <a:solidFill>
                <a:srgbClr val="9999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302509" y="6044193"/>
                <a:ext cx="990600" cy="318507"/>
              </a:xfrm>
              <a:prstGeom prst="rect">
                <a:avLst/>
              </a:prstGeom>
              <a:solidFill>
                <a:srgbClr val="CC66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02509" y="893108"/>
                <a:ext cx="990600" cy="440437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Up Arrow 10"/>
            <p:cNvSpPr/>
            <p:nvPr/>
          </p:nvSpPr>
          <p:spPr>
            <a:xfrm>
              <a:off x="2550794" y="672799"/>
              <a:ext cx="223519" cy="36239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2550794" y="6292323"/>
              <a:ext cx="223519" cy="32972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06393" y="891099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Washover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6393" y="1550734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Plow Zone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075" y="3596143"/>
            <a:ext cx="120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Eolian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Mantle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6393" y="5939029"/>
            <a:ext cx="136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Stratified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Deposits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6239" y="664627"/>
            <a:ext cx="56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3846" y="5874439"/>
            <a:ext cx="5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44 % of Plow Zone and Eolian Mantle Lost in Storms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1"/>
          <a:stretch/>
        </p:blipFill>
        <p:spPr>
          <a:xfrm>
            <a:off x="173506" y="746408"/>
            <a:ext cx="1562733" cy="536518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86304" y="664627"/>
            <a:ext cx="720091" cy="5949244"/>
            <a:chOff x="2302509" y="672799"/>
            <a:chExt cx="720091" cy="5949244"/>
          </a:xfrm>
        </p:grpSpPr>
        <p:grpSp>
          <p:nvGrpSpPr>
            <p:cNvPr id="19" name="Group 18"/>
            <p:cNvGrpSpPr/>
            <p:nvPr/>
          </p:nvGrpSpPr>
          <p:grpSpPr>
            <a:xfrm>
              <a:off x="2302509" y="893108"/>
              <a:ext cx="720091" cy="5469592"/>
              <a:chOff x="2302509" y="893108"/>
              <a:chExt cx="990600" cy="546959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302509" y="1333546"/>
                <a:ext cx="990600" cy="939800"/>
              </a:xfrm>
              <a:prstGeom prst="rect">
                <a:avLst/>
              </a:prstGeom>
              <a:solidFill>
                <a:srgbClr val="34343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302509" y="2268702"/>
                <a:ext cx="990600" cy="3775492"/>
              </a:xfrm>
              <a:prstGeom prst="rect">
                <a:avLst/>
              </a:prstGeom>
              <a:solidFill>
                <a:srgbClr val="9999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302509" y="6044193"/>
                <a:ext cx="990600" cy="318507"/>
              </a:xfrm>
              <a:prstGeom prst="rect">
                <a:avLst/>
              </a:prstGeom>
              <a:solidFill>
                <a:srgbClr val="CC66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02509" y="893108"/>
                <a:ext cx="990600" cy="440437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Up Arrow 10"/>
            <p:cNvSpPr/>
            <p:nvPr/>
          </p:nvSpPr>
          <p:spPr>
            <a:xfrm>
              <a:off x="2550794" y="672799"/>
              <a:ext cx="223519" cy="36239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2550794" y="6292323"/>
              <a:ext cx="223519" cy="32972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06393" y="891099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Washover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6393" y="1550734"/>
            <a:ext cx="162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Plow Zone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7075" y="3596143"/>
            <a:ext cx="120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Eolian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Mantle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6393" y="5939029"/>
            <a:ext cx="136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Stratified </a:t>
            </a:r>
          </a:p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Deposits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1028231554"/>
              </p:ext>
            </p:extLst>
          </p:nvPr>
        </p:nvGraphicFramePr>
        <p:xfrm>
          <a:off x="5212398" y="1352764"/>
          <a:ext cx="4104906" cy="4373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21"/>
          <p:cNvSpPr/>
          <p:nvPr/>
        </p:nvSpPr>
        <p:spPr>
          <a:xfrm>
            <a:off x="2972138" y="1325373"/>
            <a:ext cx="1499633" cy="471064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Brace 22"/>
          <p:cNvSpPr/>
          <p:nvPr/>
        </p:nvSpPr>
        <p:spPr>
          <a:xfrm>
            <a:off x="4709623" y="1352764"/>
            <a:ext cx="394019" cy="4683257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12488" y="3220886"/>
            <a:ext cx="71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44%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6239" y="664627"/>
            <a:ext cx="56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53846" y="5874439"/>
            <a:ext cx="56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SK-TB 28 February 2016 Glacial Bluff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r="21053"/>
          <a:stretch/>
        </p:blipFill>
        <p:spPr>
          <a:xfrm>
            <a:off x="794479" y="776684"/>
            <a:ext cx="7555042" cy="59675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1706" y="-17481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What’s the issue? Why is it important?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3" descr="Mat_unk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" b="1407"/>
          <a:stretch/>
        </p:blipFill>
        <p:spPr>
          <a:xfrm>
            <a:off x="571727" y="679011"/>
            <a:ext cx="8010960" cy="5873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15240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6912812" y="6488669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1950’s- CRMC Archive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SK-TB 28 February 2016 Glacial Bluff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8283" r="5166" b="821"/>
          <a:stretch/>
        </p:blipFill>
        <p:spPr>
          <a:xfrm>
            <a:off x="738832" y="781280"/>
            <a:ext cx="7666336" cy="59583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66885" y="796012"/>
            <a:ext cx="3738283" cy="2136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SK-TB Pre and Post Sandy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"/>
          <a:stretch/>
        </p:blipFill>
        <p:spPr>
          <a:xfrm>
            <a:off x="82564" y="1260955"/>
            <a:ext cx="8978871" cy="5013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17389" y="4055550"/>
            <a:ext cx="10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 Sandy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47089" y="4055550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 Sandy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39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~9 Meter Bluff Retreat in Sandy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5" y="1218434"/>
            <a:ext cx="8925830" cy="5084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2228" y="3177584"/>
            <a:ext cx="455893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12% is silt and will not be redeposited onshore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999290" y="1298961"/>
            <a:ext cx="3725966" cy="1478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50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19" y="788646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0783" y="2619189"/>
            <a:ext cx="7258930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Even a 1 year event can cause shoreline migration and larger storms cause severe bluff retreat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0783" y="1307763"/>
            <a:ext cx="7258930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Waves from SW-SE directions are focused to </a:t>
            </a:r>
            <a:r>
              <a:rPr lang="en-US" sz="2400" dirty="0">
                <a:solidFill>
                  <a:schemeClr val="bg1"/>
                </a:solidFill>
              </a:rPr>
              <a:t>this portion of the headland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0783" y="5242040"/>
            <a:ext cx="7258930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</a:rPr>
              <a:t>Silt portion of bluff composition is lost to the offshore environment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0784" y="3930615"/>
            <a:ext cx="7258930" cy="83099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</a:rPr>
              <a:t>Narrow reflective beach increases likelihood of bluff retreat</a:t>
            </a:r>
          </a:p>
        </p:txBody>
      </p:sp>
    </p:spTree>
    <p:extLst>
      <p:ext uri="{BB962C8B-B14F-4D97-AF65-F5344CB8AC3E}">
        <p14:creationId xmlns:p14="http://schemas.microsoft.com/office/powerpoint/2010/main" val="19757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How’s the beach doing? When do I get that view!?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" descr="RoyC_mmck_Google_10447197_25oct20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7"/>
          <a:stretch/>
        </p:blipFill>
        <p:spPr bwMode="auto">
          <a:xfrm>
            <a:off x="225425" y="1794083"/>
            <a:ext cx="8693150" cy="39327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54389" y="6472550"/>
            <a:ext cx="178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MMCK Oct 2005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64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Thank you! Questions?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0271" y="838199"/>
            <a:ext cx="7514104" cy="5842299"/>
          </a:xfrm>
          <a:prstGeom prst="rect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9581" y="2789713"/>
            <a:ext cx="1567920" cy="143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395" y="2798040"/>
            <a:ext cx="1809949" cy="1442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956" y="1522591"/>
            <a:ext cx="1743312" cy="658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067" r="5628"/>
          <a:stretch/>
        </p:blipFill>
        <p:spPr>
          <a:xfrm>
            <a:off x="3197291" y="4839198"/>
            <a:ext cx="2605314" cy="66365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482" y="1537493"/>
            <a:ext cx="1775392" cy="643310"/>
          </a:xfrm>
          <a:prstGeom prst="rect">
            <a:avLst/>
          </a:prstGeom>
        </p:spPr>
      </p:pic>
      <p:pic>
        <p:nvPicPr>
          <p:cNvPr id="1026" name="Picture 2" descr="http://web.uri.edu/cels/files/jcb-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78" y="2382173"/>
            <a:ext cx="3007540" cy="22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85695" y="4292118"/>
            <a:ext cx="58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9754" y="923926"/>
            <a:ext cx="7317220" cy="5670512"/>
          </a:xfrm>
          <a:prstGeom prst="rect">
            <a:avLst/>
          </a:prstGeom>
          <a:noFill/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80190" y="5555770"/>
            <a:ext cx="6614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Undergraduate Research Assistants: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Allen Tevyaw, Charlie Lindner, Christopher Wallace, Kevin </a:t>
            </a:r>
            <a:r>
              <a:rPr lang="en-US" dirty="0" smtClean="0">
                <a:solidFill>
                  <a:schemeClr val="bg1"/>
                </a:solidFill>
              </a:rPr>
              <a:t>Ormerod, Paige </a:t>
            </a:r>
            <a:r>
              <a:rPr lang="en-US" dirty="0">
                <a:solidFill>
                  <a:schemeClr val="bg1"/>
                </a:solidFill>
              </a:rPr>
              <a:t>McLaughlin, Samantha Noone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1762" y="913311"/>
            <a:ext cx="380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Acknowledgements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1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What’s the issue? Why is it important?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/>
          <a:stretch/>
        </p:blipFill>
        <p:spPr>
          <a:xfrm>
            <a:off x="0" y="720454"/>
            <a:ext cx="9144000" cy="61375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2430" y="6472550"/>
            <a:ext cx="22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2012- Independent RI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754453" y="339505"/>
            <a:ext cx="2834925" cy="3576484"/>
          </a:xfrm>
          <a:custGeom>
            <a:avLst/>
            <a:gdLst>
              <a:gd name="connsiteX0" fmla="*/ 32732 w 2834925"/>
              <a:gd name="connsiteY0" fmla="*/ 0 h 3576484"/>
              <a:gd name="connsiteX1" fmla="*/ 69603 w 2834925"/>
              <a:gd name="connsiteY1" fmla="*/ 2330245 h 3576484"/>
              <a:gd name="connsiteX2" fmla="*/ 652164 w 2834925"/>
              <a:gd name="connsiteY2" fmla="*/ 3045542 h 3576484"/>
              <a:gd name="connsiteX3" fmla="*/ 1522319 w 2834925"/>
              <a:gd name="connsiteY3" fmla="*/ 3156155 h 3576484"/>
              <a:gd name="connsiteX4" fmla="*/ 2834925 w 2834925"/>
              <a:gd name="connsiteY4" fmla="*/ 3576484 h 35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925" h="3576484">
                <a:moveTo>
                  <a:pt x="32732" y="0"/>
                </a:moveTo>
                <a:cubicBezTo>
                  <a:pt x="-452" y="911327"/>
                  <a:pt x="-33636" y="1822655"/>
                  <a:pt x="69603" y="2330245"/>
                </a:cubicBezTo>
                <a:cubicBezTo>
                  <a:pt x="172842" y="2837835"/>
                  <a:pt x="410045" y="2907890"/>
                  <a:pt x="652164" y="3045542"/>
                </a:cubicBezTo>
                <a:cubicBezTo>
                  <a:pt x="894283" y="3183194"/>
                  <a:pt x="1158526" y="3067665"/>
                  <a:pt x="1522319" y="3156155"/>
                </a:cubicBezTo>
                <a:cubicBezTo>
                  <a:pt x="1886112" y="3244645"/>
                  <a:pt x="2360518" y="3410564"/>
                  <a:pt x="2834925" y="357648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0710" y="582561"/>
            <a:ext cx="2160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Matunuck Beach 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Rhode Island South Shore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5256"/>
          <a:stretch/>
        </p:blipFill>
        <p:spPr>
          <a:xfrm>
            <a:off x="0" y="1068432"/>
            <a:ext cx="9144000" cy="51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2">
                <a:lumMod val="75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304940" y="488785"/>
              <a:ext cx="8595360" cy="5943600"/>
            </a:xfrm>
            <a:prstGeom prst="ellipse">
              <a:avLst/>
            </a:prstGeom>
            <a:solidFill>
              <a:schemeClr val="bg1">
                <a:alpha val="8000"/>
              </a:schemeClr>
            </a:solidFill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Shoreline Change Mapping and Beach Profiling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4123" t="13472" r="18485" b="6672"/>
          <a:stretch/>
        </p:blipFill>
        <p:spPr>
          <a:xfrm>
            <a:off x="304940" y="745617"/>
            <a:ext cx="4441257" cy="346494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235001" y="1233294"/>
            <a:ext cx="174633" cy="12245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21867" y="945758"/>
            <a:ext cx="73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SK-TB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5802" y="1088916"/>
            <a:ext cx="315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Shoreline </a:t>
            </a:r>
            <a:r>
              <a:rPr lang="en-US" sz="2400" dirty="0">
                <a:solidFill>
                  <a:schemeClr val="bg1"/>
                </a:solidFill>
              </a:rPr>
              <a:t>Proxies(LHTS)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digitized from multiple aerial imagery sets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5990" y="2243078"/>
            <a:ext cx="292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Spatial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Poor Temporal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for overall trends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3918" y="4330368"/>
            <a:ext cx="339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Modified Emery Method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(Two Sticks and a String)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7668" y="4559105"/>
            <a:ext cx="5333219" cy="2102864"/>
            <a:chOff x="304940" y="4596881"/>
            <a:chExt cx="5333219" cy="2102864"/>
          </a:xfrm>
        </p:grpSpPr>
        <p:cxnSp>
          <p:nvCxnSpPr>
            <p:cNvPr id="3073" name="Straight Connector 3072"/>
            <p:cNvCxnSpPr/>
            <p:nvPr/>
          </p:nvCxnSpPr>
          <p:spPr>
            <a:xfrm flipV="1">
              <a:off x="2618757" y="4596881"/>
              <a:ext cx="0" cy="84262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304940" y="4617814"/>
              <a:ext cx="5333219" cy="2081931"/>
              <a:chOff x="304940" y="4617814"/>
              <a:chExt cx="5333219" cy="2081931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3003665" y="4756062"/>
                <a:ext cx="248" cy="858014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304940" y="4617814"/>
                <a:ext cx="5333219" cy="2081931"/>
                <a:chOff x="304940" y="4566458"/>
                <a:chExt cx="5333219" cy="2081931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2618757" y="4596881"/>
                  <a:ext cx="0" cy="83425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3003665" y="4756062"/>
                  <a:ext cx="0" cy="85801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" name="Group 6"/>
                <p:cNvGrpSpPr/>
                <p:nvPr/>
              </p:nvGrpSpPr>
              <p:grpSpPr>
                <a:xfrm>
                  <a:off x="304940" y="4566458"/>
                  <a:ext cx="5333219" cy="2081931"/>
                  <a:chOff x="304940" y="4566458"/>
                  <a:chExt cx="5333219" cy="2081931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304940" y="5099809"/>
                    <a:ext cx="4713947" cy="1536965"/>
                    <a:chOff x="523568" y="5107183"/>
                    <a:chExt cx="4713947" cy="1536965"/>
                  </a:xfrm>
                </p:grpSpPr>
                <p:sp>
                  <p:nvSpPr>
                    <p:cNvPr id="13" name="Freeform 12"/>
                    <p:cNvSpPr/>
                    <p:nvPr/>
                  </p:nvSpPr>
                  <p:spPr>
                    <a:xfrm>
                      <a:off x="525405" y="5107183"/>
                      <a:ext cx="4712110" cy="1514843"/>
                    </a:xfrm>
                    <a:custGeom>
                      <a:avLst/>
                      <a:gdLst>
                        <a:gd name="connsiteX0" fmla="*/ 0 w 4712110"/>
                        <a:gd name="connsiteY0" fmla="*/ 25256 h 1514843"/>
                        <a:gd name="connsiteX1" fmla="*/ 1850923 w 4712110"/>
                        <a:gd name="connsiteY1" fmla="*/ 202237 h 1514843"/>
                        <a:gd name="connsiteX2" fmla="*/ 4712110 w 4712110"/>
                        <a:gd name="connsiteY2" fmla="*/ 1514843 h 1514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712110" h="1514843">
                          <a:moveTo>
                            <a:pt x="0" y="25256"/>
                          </a:moveTo>
                          <a:cubicBezTo>
                            <a:pt x="532785" y="-10386"/>
                            <a:pt x="1065571" y="-46027"/>
                            <a:pt x="1850923" y="202237"/>
                          </a:cubicBezTo>
                          <a:cubicBezTo>
                            <a:pt x="2636275" y="450501"/>
                            <a:pt x="3674192" y="982672"/>
                            <a:pt x="4712110" y="1514843"/>
                          </a:cubicBezTo>
                        </a:path>
                      </a:pathLst>
                    </a:custGeom>
                    <a:solidFill>
                      <a:srgbClr val="FFFF99"/>
                    </a:solidFill>
                    <a:ln>
                      <a:solidFill>
                        <a:srgbClr val="FFFF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" name="Freeform 27"/>
                    <p:cNvSpPr/>
                    <p:nvPr/>
                  </p:nvSpPr>
                  <p:spPr>
                    <a:xfrm>
                      <a:off x="523568" y="5125065"/>
                      <a:ext cx="4712109" cy="1519083"/>
                    </a:xfrm>
                    <a:custGeom>
                      <a:avLst/>
                      <a:gdLst>
                        <a:gd name="connsiteX0" fmla="*/ 4712109 w 4712109"/>
                        <a:gd name="connsiteY0" fmla="*/ 1519083 h 1519083"/>
                        <a:gd name="connsiteX1" fmla="*/ 0 w 4712109"/>
                        <a:gd name="connsiteY1" fmla="*/ 1467464 h 1519083"/>
                        <a:gd name="connsiteX2" fmla="*/ 7374 w 4712109"/>
                        <a:gd name="connsiteY2" fmla="*/ 0 h 1519083"/>
                        <a:gd name="connsiteX3" fmla="*/ 324464 w 4712109"/>
                        <a:gd name="connsiteY3" fmla="*/ 44245 h 1519083"/>
                        <a:gd name="connsiteX4" fmla="*/ 1312606 w 4712109"/>
                        <a:gd name="connsiteY4" fmla="*/ 250722 h 1519083"/>
                        <a:gd name="connsiteX5" fmla="*/ 1423219 w 4712109"/>
                        <a:gd name="connsiteY5" fmla="*/ 280219 h 1519083"/>
                        <a:gd name="connsiteX6" fmla="*/ 1445342 w 4712109"/>
                        <a:gd name="connsiteY6" fmla="*/ 280219 h 1519083"/>
                        <a:gd name="connsiteX7" fmla="*/ 2050026 w 4712109"/>
                        <a:gd name="connsiteY7" fmla="*/ 545690 h 1519083"/>
                        <a:gd name="connsiteX8" fmla="*/ 2145890 w 4712109"/>
                        <a:gd name="connsiteY8" fmla="*/ 582561 h 1519083"/>
                        <a:gd name="connsiteX9" fmla="*/ 2190135 w 4712109"/>
                        <a:gd name="connsiteY9" fmla="*/ 597309 h 1519083"/>
                        <a:gd name="connsiteX10" fmla="*/ 2241755 w 4712109"/>
                        <a:gd name="connsiteY10" fmla="*/ 612058 h 1519083"/>
                        <a:gd name="connsiteX11" fmla="*/ 3303638 w 4712109"/>
                        <a:gd name="connsiteY11" fmla="*/ 951270 h 1519083"/>
                        <a:gd name="connsiteX12" fmla="*/ 3362632 w 4712109"/>
                        <a:gd name="connsiteY12" fmla="*/ 995516 h 1519083"/>
                        <a:gd name="connsiteX13" fmla="*/ 4077929 w 4712109"/>
                        <a:gd name="connsiteY13" fmla="*/ 1231490 h 1519083"/>
                        <a:gd name="connsiteX14" fmla="*/ 4151671 w 4712109"/>
                        <a:gd name="connsiteY14" fmla="*/ 1260987 h 1519083"/>
                        <a:gd name="connsiteX15" fmla="*/ 4712109 w 4712109"/>
                        <a:gd name="connsiteY15" fmla="*/ 1519083 h 15190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4712109" h="1519083">
                          <a:moveTo>
                            <a:pt x="4712109" y="1519083"/>
                          </a:moveTo>
                          <a:lnTo>
                            <a:pt x="0" y="1467464"/>
                          </a:lnTo>
                          <a:lnTo>
                            <a:pt x="7374" y="0"/>
                          </a:lnTo>
                          <a:lnTo>
                            <a:pt x="324464" y="44245"/>
                          </a:lnTo>
                          <a:lnTo>
                            <a:pt x="1312606" y="250722"/>
                          </a:lnTo>
                          <a:cubicBezTo>
                            <a:pt x="1343920" y="260116"/>
                            <a:pt x="1387768" y="275788"/>
                            <a:pt x="1423219" y="280219"/>
                          </a:cubicBezTo>
                          <a:cubicBezTo>
                            <a:pt x="1430536" y="281134"/>
                            <a:pt x="1437968" y="280219"/>
                            <a:pt x="1445342" y="280219"/>
                          </a:cubicBezTo>
                          <a:lnTo>
                            <a:pt x="2050026" y="545690"/>
                          </a:lnTo>
                          <a:cubicBezTo>
                            <a:pt x="2081981" y="557980"/>
                            <a:pt x="2113410" y="571735"/>
                            <a:pt x="2145890" y="582561"/>
                          </a:cubicBezTo>
                          <a:cubicBezTo>
                            <a:pt x="2160638" y="587477"/>
                            <a:pt x="2175701" y="591535"/>
                            <a:pt x="2190135" y="597309"/>
                          </a:cubicBezTo>
                          <a:cubicBezTo>
                            <a:pt x="2231571" y="613884"/>
                            <a:pt x="2213769" y="612058"/>
                            <a:pt x="2241755" y="612058"/>
                          </a:cubicBezTo>
                          <a:lnTo>
                            <a:pt x="3303638" y="951270"/>
                          </a:lnTo>
                          <a:lnTo>
                            <a:pt x="3362632" y="995516"/>
                          </a:lnTo>
                          <a:lnTo>
                            <a:pt x="4077929" y="1231490"/>
                          </a:lnTo>
                          <a:cubicBezTo>
                            <a:pt x="4146543" y="1261985"/>
                            <a:pt x="4120088" y="1260987"/>
                            <a:pt x="4151671" y="1260987"/>
                          </a:cubicBezTo>
                          <a:lnTo>
                            <a:pt x="4712109" y="1519083"/>
                          </a:lnTo>
                          <a:close/>
                        </a:path>
                      </a:pathLst>
                    </a:custGeom>
                    <a:solidFill>
                      <a:srgbClr val="FFFF99"/>
                    </a:solidFill>
                    <a:ln>
                      <a:solidFill>
                        <a:srgbClr val="FFFF99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30" name="Freeform 29"/>
                  <p:cNvSpPr/>
                  <p:nvPr/>
                </p:nvSpPr>
                <p:spPr>
                  <a:xfrm>
                    <a:off x="4226990" y="6190803"/>
                    <a:ext cx="1411169" cy="457586"/>
                  </a:xfrm>
                  <a:custGeom>
                    <a:avLst/>
                    <a:gdLst>
                      <a:gd name="connsiteX0" fmla="*/ 0 w 1253612"/>
                      <a:gd name="connsiteY0" fmla="*/ 58994 h 427704"/>
                      <a:gd name="connsiteX1" fmla="*/ 641554 w 1253612"/>
                      <a:gd name="connsiteY1" fmla="*/ 412955 h 427704"/>
                      <a:gd name="connsiteX2" fmla="*/ 1253612 w 1253612"/>
                      <a:gd name="connsiteY2" fmla="*/ 427704 h 427704"/>
                      <a:gd name="connsiteX3" fmla="*/ 1106129 w 1253612"/>
                      <a:gd name="connsiteY3" fmla="*/ 287594 h 427704"/>
                      <a:gd name="connsiteX4" fmla="*/ 1017638 w 1253612"/>
                      <a:gd name="connsiteY4" fmla="*/ 228600 h 427704"/>
                      <a:gd name="connsiteX5" fmla="*/ 811161 w 1253612"/>
                      <a:gd name="connsiteY5" fmla="*/ 176981 h 427704"/>
                      <a:gd name="connsiteX6" fmla="*/ 737419 w 1253612"/>
                      <a:gd name="connsiteY6" fmla="*/ 169607 h 427704"/>
                      <a:gd name="connsiteX7" fmla="*/ 575187 w 1253612"/>
                      <a:gd name="connsiteY7" fmla="*/ 103239 h 427704"/>
                      <a:gd name="connsiteX8" fmla="*/ 420329 w 1253612"/>
                      <a:gd name="connsiteY8" fmla="*/ 73742 h 427704"/>
                      <a:gd name="connsiteX9" fmla="*/ 199103 w 1253612"/>
                      <a:gd name="connsiteY9" fmla="*/ 22123 h 427704"/>
                      <a:gd name="connsiteX10" fmla="*/ 117987 w 1253612"/>
                      <a:gd name="connsiteY10" fmla="*/ 0 h 427704"/>
                      <a:gd name="connsiteX11" fmla="*/ 51619 w 1253612"/>
                      <a:gd name="connsiteY11" fmla="*/ 0 h 427704"/>
                      <a:gd name="connsiteX12" fmla="*/ 51619 w 1253612"/>
                      <a:gd name="connsiteY12" fmla="*/ 0 h 427704"/>
                      <a:gd name="connsiteX13" fmla="*/ 0 w 1253612"/>
                      <a:gd name="connsiteY13" fmla="*/ 58994 h 427704"/>
                      <a:gd name="connsiteX0" fmla="*/ 0 w 1253612"/>
                      <a:gd name="connsiteY0" fmla="*/ 74658 h 443368"/>
                      <a:gd name="connsiteX1" fmla="*/ 641554 w 1253612"/>
                      <a:gd name="connsiteY1" fmla="*/ 428619 h 443368"/>
                      <a:gd name="connsiteX2" fmla="*/ 1253612 w 1253612"/>
                      <a:gd name="connsiteY2" fmla="*/ 443368 h 443368"/>
                      <a:gd name="connsiteX3" fmla="*/ 1106129 w 1253612"/>
                      <a:gd name="connsiteY3" fmla="*/ 303258 h 443368"/>
                      <a:gd name="connsiteX4" fmla="*/ 1017638 w 1253612"/>
                      <a:gd name="connsiteY4" fmla="*/ 244264 h 443368"/>
                      <a:gd name="connsiteX5" fmla="*/ 811161 w 1253612"/>
                      <a:gd name="connsiteY5" fmla="*/ 192645 h 443368"/>
                      <a:gd name="connsiteX6" fmla="*/ 892807 w 1253612"/>
                      <a:gd name="connsiteY6" fmla="*/ 0 h 443368"/>
                      <a:gd name="connsiteX7" fmla="*/ 575187 w 1253612"/>
                      <a:gd name="connsiteY7" fmla="*/ 118903 h 443368"/>
                      <a:gd name="connsiteX8" fmla="*/ 420329 w 1253612"/>
                      <a:gd name="connsiteY8" fmla="*/ 89406 h 443368"/>
                      <a:gd name="connsiteX9" fmla="*/ 199103 w 1253612"/>
                      <a:gd name="connsiteY9" fmla="*/ 37787 h 443368"/>
                      <a:gd name="connsiteX10" fmla="*/ 117987 w 1253612"/>
                      <a:gd name="connsiteY10" fmla="*/ 15664 h 443368"/>
                      <a:gd name="connsiteX11" fmla="*/ 51619 w 1253612"/>
                      <a:gd name="connsiteY11" fmla="*/ 15664 h 443368"/>
                      <a:gd name="connsiteX12" fmla="*/ 51619 w 1253612"/>
                      <a:gd name="connsiteY12" fmla="*/ 15664 h 443368"/>
                      <a:gd name="connsiteX13" fmla="*/ 0 w 1253612"/>
                      <a:gd name="connsiteY13" fmla="*/ 74658 h 443368"/>
                      <a:gd name="connsiteX0" fmla="*/ 0 w 1253612"/>
                      <a:gd name="connsiteY0" fmla="*/ 77062 h 445772"/>
                      <a:gd name="connsiteX1" fmla="*/ 641554 w 1253612"/>
                      <a:gd name="connsiteY1" fmla="*/ 431023 h 445772"/>
                      <a:gd name="connsiteX2" fmla="*/ 1253612 w 1253612"/>
                      <a:gd name="connsiteY2" fmla="*/ 445772 h 445772"/>
                      <a:gd name="connsiteX3" fmla="*/ 1106129 w 1253612"/>
                      <a:gd name="connsiteY3" fmla="*/ 305662 h 445772"/>
                      <a:gd name="connsiteX4" fmla="*/ 1017638 w 1253612"/>
                      <a:gd name="connsiteY4" fmla="*/ 246668 h 445772"/>
                      <a:gd name="connsiteX5" fmla="*/ 1074125 w 1253612"/>
                      <a:gd name="connsiteY5" fmla="*/ 3802 h 445772"/>
                      <a:gd name="connsiteX6" fmla="*/ 892807 w 1253612"/>
                      <a:gd name="connsiteY6" fmla="*/ 2404 h 445772"/>
                      <a:gd name="connsiteX7" fmla="*/ 575187 w 1253612"/>
                      <a:gd name="connsiteY7" fmla="*/ 121307 h 445772"/>
                      <a:gd name="connsiteX8" fmla="*/ 420329 w 1253612"/>
                      <a:gd name="connsiteY8" fmla="*/ 91810 h 445772"/>
                      <a:gd name="connsiteX9" fmla="*/ 199103 w 1253612"/>
                      <a:gd name="connsiteY9" fmla="*/ 40191 h 445772"/>
                      <a:gd name="connsiteX10" fmla="*/ 117987 w 1253612"/>
                      <a:gd name="connsiteY10" fmla="*/ 18068 h 445772"/>
                      <a:gd name="connsiteX11" fmla="*/ 51619 w 1253612"/>
                      <a:gd name="connsiteY11" fmla="*/ 18068 h 445772"/>
                      <a:gd name="connsiteX12" fmla="*/ 51619 w 1253612"/>
                      <a:gd name="connsiteY12" fmla="*/ 18068 h 445772"/>
                      <a:gd name="connsiteX13" fmla="*/ 0 w 1253612"/>
                      <a:gd name="connsiteY13" fmla="*/ 77062 h 445772"/>
                      <a:gd name="connsiteX0" fmla="*/ 0 w 1274626"/>
                      <a:gd name="connsiteY0" fmla="*/ 99335 h 468045"/>
                      <a:gd name="connsiteX1" fmla="*/ 641554 w 1274626"/>
                      <a:gd name="connsiteY1" fmla="*/ 453296 h 468045"/>
                      <a:gd name="connsiteX2" fmla="*/ 1253612 w 1274626"/>
                      <a:gd name="connsiteY2" fmla="*/ 468045 h 468045"/>
                      <a:gd name="connsiteX3" fmla="*/ 1106129 w 1274626"/>
                      <a:gd name="connsiteY3" fmla="*/ 327935 h 468045"/>
                      <a:gd name="connsiteX4" fmla="*/ 1274626 w 1274626"/>
                      <a:gd name="connsiteY4" fmla="*/ 0 h 468045"/>
                      <a:gd name="connsiteX5" fmla="*/ 1074125 w 1274626"/>
                      <a:gd name="connsiteY5" fmla="*/ 26075 h 468045"/>
                      <a:gd name="connsiteX6" fmla="*/ 892807 w 1274626"/>
                      <a:gd name="connsiteY6" fmla="*/ 24677 h 468045"/>
                      <a:gd name="connsiteX7" fmla="*/ 575187 w 1274626"/>
                      <a:gd name="connsiteY7" fmla="*/ 143580 h 468045"/>
                      <a:gd name="connsiteX8" fmla="*/ 420329 w 1274626"/>
                      <a:gd name="connsiteY8" fmla="*/ 114083 h 468045"/>
                      <a:gd name="connsiteX9" fmla="*/ 199103 w 1274626"/>
                      <a:gd name="connsiteY9" fmla="*/ 62464 h 468045"/>
                      <a:gd name="connsiteX10" fmla="*/ 117987 w 1274626"/>
                      <a:gd name="connsiteY10" fmla="*/ 40341 h 468045"/>
                      <a:gd name="connsiteX11" fmla="*/ 51619 w 1274626"/>
                      <a:gd name="connsiteY11" fmla="*/ 40341 h 468045"/>
                      <a:gd name="connsiteX12" fmla="*/ 51619 w 1274626"/>
                      <a:gd name="connsiteY12" fmla="*/ 40341 h 468045"/>
                      <a:gd name="connsiteX13" fmla="*/ 0 w 1274626"/>
                      <a:gd name="connsiteY13" fmla="*/ 99335 h 468045"/>
                      <a:gd name="connsiteX0" fmla="*/ 0 w 1274626"/>
                      <a:gd name="connsiteY0" fmla="*/ 99335 h 468045"/>
                      <a:gd name="connsiteX1" fmla="*/ 641554 w 1274626"/>
                      <a:gd name="connsiteY1" fmla="*/ 453296 h 468045"/>
                      <a:gd name="connsiteX2" fmla="*/ 1253612 w 1274626"/>
                      <a:gd name="connsiteY2" fmla="*/ 468045 h 468045"/>
                      <a:gd name="connsiteX3" fmla="*/ 1249564 w 1274626"/>
                      <a:gd name="connsiteY3" fmla="*/ 321958 h 468045"/>
                      <a:gd name="connsiteX4" fmla="*/ 1274626 w 1274626"/>
                      <a:gd name="connsiteY4" fmla="*/ 0 h 468045"/>
                      <a:gd name="connsiteX5" fmla="*/ 1074125 w 1274626"/>
                      <a:gd name="connsiteY5" fmla="*/ 26075 h 468045"/>
                      <a:gd name="connsiteX6" fmla="*/ 892807 w 1274626"/>
                      <a:gd name="connsiteY6" fmla="*/ 24677 h 468045"/>
                      <a:gd name="connsiteX7" fmla="*/ 575187 w 1274626"/>
                      <a:gd name="connsiteY7" fmla="*/ 143580 h 468045"/>
                      <a:gd name="connsiteX8" fmla="*/ 420329 w 1274626"/>
                      <a:gd name="connsiteY8" fmla="*/ 114083 h 468045"/>
                      <a:gd name="connsiteX9" fmla="*/ 199103 w 1274626"/>
                      <a:gd name="connsiteY9" fmla="*/ 62464 h 468045"/>
                      <a:gd name="connsiteX10" fmla="*/ 117987 w 1274626"/>
                      <a:gd name="connsiteY10" fmla="*/ 40341 h 468045"/>
                      <a:gd name="connsiteX11" fmla="*/ 51619 w 1274626"/>
                      <a:gd name="connsiteY11" fmla="*/ 40341 h 468045"/>
                      <a:gd name="connsiteX12" fmla="*/ 51619 w 1274626"/>
                      <a:gd name="connsiteY12" fmla="*/ 40341 h 468045"/>
                      <a:gd name="connsiteX13" fmla="*/ 0 w 1274626"/>
                      <a:gd name="connsiteY13" fmla="*/ 99335 h 468045"/>
                      <a:gd name="connsiteX0" fmla="*/ 0 w 1262673"/>
                      <a:gd name="connsiteY0" fmla="*/ 77063 h 445773"/>
                      <a:gd name="connsiteX1" fmla="*/ 641554 w 1262673"/>
                      <a:gd name="connsiteY1" fmla="*/ 431024 h 445773"/>
                      <a:gd name="connsiteX2" fmla="*/ 1253612 w 1262673"/>
                      <a:gd name="connsiteY2" fmla="*/ 445773 h 445773"/>
                      <a:gd name="connsiteX3" fmla="*/ 1249564 w 1262673"/>
                      <a:gd name="connsiteY3" fmla="*/ 299686 h 445773"/>
                      <a:gd name="connsiteX4" fmla="*/ 1262673 w 1262673"/>
                      <a:gd name="connsiteY4" fmla="*/ 19563 h 445773"/>
                      <a:gd name="connsiteX5" fmla="*/ 1074125 w 1262673"/>
                      <a:gd name="connsiteY5" fmla="*/ 3803 h 445773"/>
                      <a:gd name="connsiteX6" fmla="*/ 892807 w 1262673"/>
                      <a:gd name="connsiteY6" fmla="*/ 2405 h 445773"/>
                      <a:gd name="connsiteX7" fmla="*/ 575187 w 1262673"/>
                      <a:gd name="connsiteY7" fmla="*/ 121308 h 445773"/>
                      <a:gd name="connsiteX8" fmla="*/ 420329 w 1262673"/>
                      <a:gd name="connsiteY8" fmla="*/ 91811 h 445773"/>
                      <a:gd name="connsiteX9" fmla="*/ 199103 w 1262673"/>
                      <a:gd name="connsiteY9" fmla="*/ 40192 h 445773"/>
                      <a:gd name="connsiteX10" fmla="*/ 117987 w 1262673"/>
                      <a:gd name="connsiteY10" fmla="*/ 18069 h 445773"/>
                      <a:gd name="connsiteX11" fmla="*/ 51619 w 1262673"/>
                      <a:gd name="connsiteY11" fmla="*/ 18069 h 445773"/>
                      <a:gd name="connsiteX12" fmla="*/ 51619 w 1262673"/>
                      <a:gd name="connsiteY12" fmla="*/ 18069 h 445773"/>
                      <a:gd name="connsiteX13" fmla="*/ 0 w 1262673"/>
                      <a:gd name="connsiteY13" fmla="*/ 77063 h 445773"/>
                      <a:gd name="connsiteX0" fmla="*/ 0 w 1262673"/>
                      <a:gd name="connsiteY0" fmla="*/ 80635 h 449345"/>
                      <a:gd name="connsiteX1" fmla="*/ 641554 w 1262673"/>
                      <a:gd name="connsiteY1" fmla="*/ 434596 h 449345"/>
                      <a:gd name="connsiteX2" fmla="*/ 1253612 w 1262673"/>
                      <a:gd name="connsiteY2" fmla="*/ 449345 h 449345"/>
                      <a:gd name="connsiteX3" fmla="*/ 1249564 w 1262673"/>
                      <a:gd name="connsiteY3" fmla="*/ 303258 h 449345"/>
                      <a:gd name="connsiteX4" fmla="*/ 1262673 w 1262673"/>
                      <a:gd name="connsiteY4" fmla="*/ 23135 h 449345"/>
                      <a:gd name="connsiteX5" fmla="*/ 1074125 w 1262673"/>
                      <a:gd name="connsiteY5" fmla="*/ 7375 h 449345"/>
                      <a:gd name="connsiteX6" fmla="*/ 874878 w 1262673"/>
                      <a:gd name="connsiteY6" fmla="*/ 1 h 449345"/>
                      <a:gd name="connsiteX7" fmla="*/ 575187 w 1262673"/>
                      <a:gd name="connsiteY7" fmla="*/ 124880 h 449345"/>
                      <a:gd name="connsiteX8" fmla="*/ 420329 w 1262673"/>
                      <a:gd name="connsiteY8" fmla="*/ 95383 h 449345"/>
                      <a:gd name="connsiteX9" fmla="*/ 199103 w 1262673"/>
                      <a:gd name="connsiteY9" fmla="*/ 43764 h 449345"/>
                      <a:gd name="connsiteX10" fmla="*/ 117987 w 1262673"/>
                      <a:gd name="connsiteY10" fmla="*/ 21641 h 449345"/>
                      <a:gd name="connsiteX11" fmla="*/ 51619 w 1262673"/>
                      <a:gd name="connsiteY11" fmla="*/ 21641 h 449345"/>
                      <a:gd name="connsiteX12" fmla="*/ 51619 w 1262673"/>
                      <a:gd name="connsiteY12" fmla="*/ 21641 h 449345"/>
                      <a:gd name="connsiteX13" fmla="*/ 0 w 1262673"/>
                      <a:gd name="connsiteY13" fmla="*/ 80635 h 449345"/>
                      <a:gd name="connsiteX0" fmla="*/ 0 w 1262673"/>
                      <a:gd name="connsiteY0" fmla="*/ 77063 h 445773"/>
                      <a:gd name="connsiteX1" fmla="*/ 641554 w 1262673"/>
                      <a:gd name="connsiteY1" fmla="*/ 431024 h 445773"/>
                      <a:gd name="connsiteX2" fmla="*/ 1253612 w 1262673"/>
                      <a:gd name="connsiteY2" fmla="*/ 445773 h 445773"/>
                      <a:gd name="connsiteX3" fmla="*/ 1249564 w 1262673"/>
                      <a:gd name="connsiteY3" fmla="*/ 299686 h 445773"/>
                      <a:gd name="connsiteX4" fmla="*/ 1262673 w 1262673"/>
                      <a:gd name="connsiteY4" fmla="*/ 19563 h 445773"/>
                      <a:gd name="connsiteX5" fmla="*/ 1074125 w 1262673"/>
                      <a:gd name="connsiteY5" fmla="*/ 3803 h 445773"/>
                      <a:gd name="connsiteX6" fmla="*/ 868902 w 1262673"/>
                      <a:gd name="connsiteY6" fmla="*/ 2405 h 445773"/>
                      <a:gd name="connsiteX7" fmla="*/ 575187 w 1262673"/>
                      <a:gd name="connsiteY7" fmla="*/ 121308 h 445773"/>
                      <a:gd name="connsiteX8" fmla="*/ 420329 w 1262673"/>
                      <a:gd name="connsiteY8" fmla="*/ 91811 h 445773"/>
                      <a:gd name="connsiteX9" fmla="*/ 199103 w 1262673"/>
                      <a:gd name="connsiteY9" fmla="*/ 40192 h 445773"/>
                      <a:gd name="connsiteX10" fmla="*/ 117987 w 1262673"/>
                      <a:gd name="connsiteY10" fmla="*/ 18069 h 445773"/>
                      <a:gd name="connsiteX11" fmla="*/ 51619 w 1262673"/>
                      <a:gd name="connsiteY11" fmla="*/ 18069 h 445773"/>
                      <a:gd name="connsiteX12" fmla="*/ 51619 w 1262673"/>
                      <a:gd name="connsiteY12" fmla="*/ 18069 h 445773"/>
                      <a:gd name="connsiteX13" fmla="*/ 0 w 1262673"/>
                      <a:gd name="connsiteY13" fmla="*/ 77063 h 445773"/>
                      <a:gd name="connsiteX0" fmla="*/ 0 w 1262673"/>
                      <a:gd name="connsiteY0" fmla="*/ 77063 h 445773"/>
                      <a:gd name="connsiteX1" fmla="*/ 641554 w 1262673"/>
                      <a:gd name="connsiteY1" fmla="*/ 431024 h 445773"/>
                      <a:gd name="connsiteX2" fmla="*/ 1253612 w 1262673"/>
                      <a:gd name="connsiteY2" fmla="*/ 445773 h 445773"/>
                      <a:gd name="connsiteX3" fmla="*/ 1249564 w 1262673"/>
                      <a:gd name="connsiteY3" fmla="*/ 299686 h 445773"/>
                      <a:gd name="connsiteX4" fmla="*/ 1262673 w 1262673"/>
                      <a:gd name="connsiteY4" fmla="*/ 19563 h 445773"/>
                      <a:gd name="connsiteX5" fmla="*/ 1068149 w 1262673"/>
                      <a:gd name="connsiteY5" fmla="*/ 3803 h 445773"/>
                      <a:gd name="connsiteX6" fmla="*/ 868902 w 1262673"/>
                      <a:gd name="connsiteY6" fmla="*/ 2405 h 445773"/>
                      <a:gd name="connsiteX7" fmla="*/ 575187 w 1262673"/>
                      <a:gd name="connsiteY7" fmla="*/ 121308 h 445773"/>
                      <a:gd name="connsiteX8" fmla="*/ 420329 w 1262673"/>
                      <a:gd name="connsiteY8" fmla="*/ 91811 h 445773"/>
                      <a:gd name="connsiteX9" fmla="*/ 199103 w 1262673"/>
                      <a:gd name="connsiteY9" fmla="*/ 40192 h 445773"/>
                      <a:gd name="connsiteX10" fmla="*/ 117987 w 1262673"/>
                      <a:gd name="connsiteY10" fmla="*/ 18069 h 445773"/>
                      <a:gd name="connsiteX11" fmla="*/ 51619 w 1262673"/>
                      <a:gd name="connsiteY11" fmla="*/ 18069 h 445773"/>
                      <a:gd name="connsiteX12" fmla="*/ 51619 w 1262673"/>
                      <a:gd name="connsiteY12" fmla="*/ 18069 h 445773"/>
                      <a:gd name="connsiteX13" fmla="*/ 0 w 1262673"/>
                      <a:gd name="connsiteY13" fmla="*/ 77063 h 445773"/>
                      <a:gd name="connsiteX0" fmla="*/ 0 w 1262673"/>
                      <a:gd name="connsiteY0" fmla="*/ 77063 h 445773"/>
                      <a:gd name="connsiteX1" fmla="*/ 641554 w 1262673"/>
                      <a:gd name="connsiteY1" fmla="*/ 431024 h 445773"/>
                      <a:gd name="connsiteX2" fmla="*/ 1253612 w 1262673"/>
                      <a:gd name="connsiteY2" fmla="*/ 445773 h 445773"/>
                      <a:gd name="connsiteX3" fmla="*/ 1249564 w 1262673"/>
                      <a:gd name="connsiteY3" fmla="*/ 299686 h 445773"/>
                      <a:gd name="connsiteX4" fmla="*/ 1262673 w 1262673"/>
                      <a:gd name="connsiteY4" fmla="*/ 19563 h 445773"/>
                      <a:gd name="connsiteX5" fmla="*/ 1068149 w 1262673"/>
                      <a:gd name="connsiteY5" fmla="*/ 3803 h 445773"/>
                      <a:gd name="connsiteX6" fmla="*/ 868902 w 1262673"/>
                      <a:gd name="connsiteY6" fmla="*/ 2405 h 445773"/>
                      <a:gd name="connsiteX7" fmla="*/ 545305 w 1262673"/>
                      <a:gd name="connsiteY7" fmla="*/ 1779 h 445773"/>
                      <a:gd name="connsiteX8" fmla="*/ 420329 w 1262673"/>
                      <a:gd name="connsiteY8" fmla="*/ 91811 h 445773"/>
                      <a:gd name="connsiteX9" fmla="*/ 199103 w 1262673"/>
                      <a:gd name="connsiteY9" fmla="*/ 40192 h 445773"/>
                      <a:gd name="connsiteX10" fmla="*/ 117987 w 1262673"/>
                      <a:gd name="connsiteY10" fmla="*/ 18069 h 445773"/>
                      <a:gd name="connsiteX11" fmla="*/ 51619 w 1262673"/>
                      <a:gd name="connsiteY11" fmla="*/ 18069 h 445773"/>
                      <a:gd name="connsiteX12" fmla="*/ 51619 w 1262673"/>
                      <a:gd name="connsiteY12" fmla="*/ 18069 h 445773"/>
                      <a:gd name="connsiteX13" fmla="*/ 0 w 1262673"/>
                      <a:gd name="connsiteY13" fmla="*/ 77063 h 445773"/>
                      <a:gd name="connsiteX0" fmla="*/ 0 w 1262673"/>
                      <a:gd name="connsiteY0" fmla="*/ 86852 h 455562"/>
                      <a:gd name="connsiteX1" fmla="*/ 641554 w 1262673"/>
                      <a:gd name="connsiteY1" fmla="*/ 440813 h 455562"/>
                      <a:gd name="connsiteX2" fmla="*/ 1253612 w 1262673"/>
                      <a:gd name="connsiteY2" fmla="*/ 455562 h 455562"/>
                      <a:gd name="connsiteX3" fmla="*/ 1249564 w 1262673"/>
                      <a:gd name="connsiteY3" fmla="*/ 309475 h 455562"/>
                      <a:gd name="connsiteX4" fmla="*/ 1262673 w 1262673"/>
                      <a:gd name="connsiteY4" fmla="*/ 29352 h 455562"/>
                      <a:gd name="connsiteX5" fmla="*/ 1068149 w 1262673"/>
                      <a:gd name="connsiteY5" fmla="*/ 13592 h 455562"/>
                      <a:gd name="connsiteX6" fmla="*/ 868902 w 1262673"/>
                      <a:gd name="connsiteY6" fmla="*/ 12194 h 455562"/>
                      <a:gd name="connsiteX7" fmla="*/ 545305 w 1262673"/>
                      <a:gd name="connsiteY7" fmla="*/ 11568 h 455562"/>
                      <a:gd name="connsiteX8" fmla="*/ 360564 w 1262673"/>
                      <a:gd name="connsiteY8" fmla="*/ 0 h 455562"/>
                      <a:gd name="connsiteX9" fmla="*/ 199103 w 1262673"/>
                      <a:gd name="connsiteY9" fmla="*/ 49981 h 455562"/>
                      <a:gd name="connsiteX10" fmla="*/ 117987 w 1262673"/>
                      <a:gd name="connsiteY10" fmla="*/ 27858 h 455562"/>
                      <a:gd name="connsiteX11" fmla="*/ 51619 w 1262673"/>
                      <a:gd name="connsiteY11" fmla="*/ 27858 h 455562"/>
                      <a:gd name="connsiteX12" fmla="*/ 51619 w 1262673"/>
                      <a:gd name="connsiteY12" fmla="*/ 27858 h 455562"/>
                      <a:gd name="connsiteX13" fmla="*/ 0 w 1262673"/>
                      <a:gd name="connsiteY13" fmla="*/ 86852 h 455562"/>
                      <a:gd name="connsiteX0" fmla="*/ 0 w 1262673"/>
                      <a:gd name="connsiteY0" fmla="*/ 86852 h 455562"/>
                      <a:gd name="connsiteX1" fmla="*/ 641554 w 1262673"/>
                      <a:gd name="connsiteY1" fmla="*/ 440813 h 455562"/>
                      <a:gd name="connsiteX2" fmla="*/ 1253612 w 1262673"/>
                      <a:gd name="connsiteY2" fmla="*/ 455562 h 455562"/>
                      <a:gd name="connsiteX3" fmla="*/ 1249564 w 1262673"/>
                      <a:gd name="connsiteY3" fmla="*/ 309475 h 455562"/>
                      <a:gd name="connsiteX4" fmla="*/ 1262673 w 1262673"/>
                      <a:gd name="connsiteY4" fmla="*/ 29352 h 455562"/>
                      <a:gd name="connsiteX5" fmla="*/ 1068149 w 1262673"/>
                      <a:gd name="connsiteY5" fmla="*/ 13592 h 455562"/>
                      <a:gd name="connsiteX6" fmla="*/ 868902 w 1262673"/>
                      <a:gd name="connsiteY6" fmla="*/ 12194 h 455562"/>
                      <a:gd name="connsiteX7" fmla="*/ 545305 w 1262673"/>
                      <a:gd name="connsiteY7" fmla="*/ 11568 h 455562"/>
                      <a:gd name="connsiteX8" fmla="*/ 360564 w 1262673"/>
                      <a:gd name="connsiteY8" fmla="*/ 0 h 455562"/>
                      <a:gd name="connsiteX9" fmla="*/ 199103 w 1262673"/>
                      <a:gd name="connsiteY9" fmla="*/ 8146 h 455562"/>
                      <a:gd name="connsiteX10" fmla="*/ 117987 w 1262673"/>
                      <a:gd name="connsiteY10" fmla="*/ 27858 h 455562"/>
                      <a:gd name="connsiteX11" fmla="*/ 51619 w 1262673"/>
                      <a:gd name="connsiteY11" fmla="*/ 27858 h 455562"/>
                      <a:gd name="connsiteX12" fmla="*/ 51619 w 1262673"/>
                      <a:gd name="connsiteY12" fmla="*/ 27858 h 455562"/>
                      <a:gd name="connsiteX13" fmla="*/ 0 w 1262673"/>
                      <a:gd name="connsiteY13" fmla="*/ 86852 h 455562"/>
                      <a:gd name="connsiteX0" fmla="*/ 0 w 1262673"/>
                      <a:gd name="connsiteY0" fmla="*/ 86852 h 455562"/>
                      <a:gd name="connsiteX1" fmla="*/ 641554 w 1262673"/>
                      <a:gd name="connsiteY1" fmla="*/ 440813 h 455562"/>
                      <a:gd name="connsiteX2" fmla="*/ 1253612 w 1262673"/>
                      <a:gd name="connsiteY2" fmla="*/ 455562 h 455562"/>
                      <a:gd name="connsiteX3" fmla="*/ 1249564 w 1262673"/>
                      <a:gd name="connsiteY3" fmla="*/ 309475 h 455562"/>
                      <a:gd name="connsiteX4" fmla="*/ 1262673 w 1262673"/>
                      <a:gd name="connsiteY4" fmla="*/ 29352 h 455562"/>
                      <a:gd name="connsiteX5" fmla="*/ 1068149 w 1262673"/>
                      <a:gd name="connsiteY5" fmla="*/ 13592 h 455562"/>
                      <a:gd name="connsiteX6" fmla="*/ 868902 w 1262673"/>
                      <a:gd name="connsiteY6" fmla="*/ 12194 h 455562"/>
                      <a:gd name="connsiteX7" fmla="*/ 545305 w 1262673"/>
                      <a:gd name="connsiteY7" fmla="*/ 11568 h 455562"/>
                      <a:gd name="connsiteX8" fmla="*/ 360564 w 1262673"/>
                      <a:gd name="connsiteY8" fmla="*/ 0 h 455562"/>
                      <a:gd name="connsiteX9" fmla="*/ 199103 w 1262673"/>
                      <a:gd name="connsiteY9" fmla="*/ 8146 h 455562"/>
                      <a:gd name="connsiteX10" fmla="*/ 112010 w 1262673"/>
                      <a:gd name="connsiteY10" fmla="*/ 9929 h 455562"/>
                      <a:gd name="connsiteX11" fmla="*/ 51619 w 1262673"/>
                      <a:gd name="connsiteY11" fmla="*/ 27858 h 455562"/>
                      <a:gd name="connsiteX12" fmla="*/ 51619 w 1262673"/>
                      <a:gd name="connsiteY12" fmla="*/ 27858 h 455562"/>
                      <a:gd name="connsiteX13" fmla="*/ 0 w 1262673"/>
                      <a:gd name="connsiteY13" fmla="*/ 86852 h 455562"/>
                      <a:gd name="connsiteX0" fmla="*/ 157557 w 1420230"/>
                      <a:gd name="connsiteY0" fmla="*/ 88876 h 457586"/>
                      <a:gd name="connsiteX1" fmla="*/ 799111 w 1420230"/>
                      <a:gd name="connsiteY1" fmla="*/ 442837 h 457586"/>
                      <a:gd name="connsiteX2" fmla="*/ 1411169 w 1420230"/>
                      <a:gd name="connsiteY2" fmla="*/ 457586 h 457586"/>
                      <a:gd name="connsiteX3" fmla="*/ 1407121 w 1420230"/>
                      <a:gd name="connsiteY3" fmla="*/ 311499 h 457586"/>
                      <a:gd name="connsiteX4" fmla="*/ 1420230 w 1420230"/>
                      <a:gd name="connsiteY4" fmla="*/ 31376 h 457586"/>
                      <a:gd name="connsiteX5" fmla="*/ 1225706 w 1420230"/>
                      <a:gd name="connsiteY5" fmla="*/ 15616 h 457586"/>
                      <a:gd name="connsiteX6" fmla="*/ 1026459 w 1420230"/>
                      <a:gd name="connsiteY6" fmla="*/ 14218 h 457586"/>
                      <a:gd name="connsiteX7" fmla="*/ 702862 w 1420230"/>
                      <a:gd name="connsiteY7" fmla="*/ 13592 h 457586"/>
                      <a:gd name="connsiteX8" fmla="*/ 518121 w 1420230"/>
                      <a:gd name="connsiteY8" fmla="*/ 2024 h 457586"/>
                      <a:gd name="connsiteX9" fmla="*/ 356660 w 1420230"/>
                      <a:gd name="connsiteY9" fmla="*/ 10170 h 457586"/>
                      <a:gd name="connsiteX10" fmla="*/ 269567 w 1420230"/>
                      <a:gd name="connsiteY10" fmla="*/ 11953 h 457586"/>
                      <a:gd name="connsiteX11" fmla="*/ 209176 w 1420230"/>
                      <a:gd name="connsiteY11" fmla="*/ 29882 h 457586"/>
                      <a:gd name="connsiteX12" fmla="*/ 0 w 1420230"/>
                      <a:gd name="connsiteY12" fmla="*/ 0 h 457586"/>
                      <a:gd name="connsiteX13" fmla="*/ 157557 w 1420230"/>
                      <a:gd name="connsiteY13" fmla="*/ 88876 h 457586"/>
                      <a:gd name="connsiteX0" fmla="*/ 157557 w 1420230"/>
                      <a:gd name="connsiteY0" fmla="*/ 88876 h 457586"/>
                      <a:gd name="connsiteX1" fmla="*/ 799111 w 1420230"/>
                      <a:gd name="connsiteY1" fmla="*/ 442837 h 457586"/>
                      <a:gd name="connsiteX2" fmla="*/ 1411169 w 1420230"/>
                      <a:gd name="connsiteY2" fmla="*/ 457586 h 457586"/>
                      <a:gd name="connsiteX3" fmla="*/ 1407121 w 1420230"/>
                      <a:gd name="connsiteY3" fmla="*/ 311499 h 457586"/>
                      <a:gd name="connsiteX4" fmla="*/ 1420230 w 1420230"/>
                      <a:gd name="connsiteY4" fmla="*/ 31376 h 457586"/>
                      <a:gd name="connsiteX5" fmla="*/ 1225706 w 1420230"/>
                      <a:gd name="connsiteY5" fmla="*/ 15616 h 457586"/>
                      <a:gd name="connsiteX6" fmla="*/ 1026459 w 1420230"/>
                      <a:gd name="connsiteY6" fmla="*/ 14218 h 457586"/>
                      <a:gd name="connsiteX7" fmla="*/ 702862 w 1420230"/>
                      <a:gd name="connsiteY7" fmla="*/ 13592 h 457586"/>
                      <a:gd name="connsiteX8" fmla="*/ 518121 w 1420230"/>
                      <a:gd name="connsiteY8" fmla="*/ 2024 h 457586"/>
                      <a:gd name="connsiteX9" fmla="*/ 356660 w 1420230"/>
                      <a:gd name="connsiteY9" fmla="*/ 10170 h 457586"/>
                      <a:gd name="connsiteX10" fmla="*/ 269567 w 1420230"/>
                      <a:gd name="connsiteY10" fmla="*/ 11953 h 457586"/>
                      <a:gd name="connsiteX11" fmla="*/ 179293 w 1420230"/>
                      <a:gd name="connsiteY11" fmla="*/ 5976 h 457586"/>
                      <a:gd name="connsiteX12" fmla="*/ 0 w 1420230"/>
                      <a:gd name="connsiteY12" fmla="*/ 0 h 457586"/>
                      <a:gd name="connsiteX13" fmla="*/ 157557 w 1420230"/>
                      <a:gd name="connsiteY13" fmla="*/ 88876 h 457586"/>
                      <a:gd name="connsiteX0" fmla="*/ 157557 w 1420230"/>
                      <a:gd name="connsiteY0" fmla="*/ 88876 h 457586"/>
                      <a:gd name="connsiteX1" fmla="*/ 799111 w 1420230"/>
                      <a:gd name="connsiteY1" fmla="*/ 442837 h 457586"/>
                      <a:gd name="connsiteX2" fmla="*/ 1411169 w 1420230"/>
                      <a:gd name="connsiteY2" fmla="*/ 457586 h 457586"/>
                      <a:gd name="connsiteX3" fmla="*/ 1407121 w 1420230"/>
                      <a:gd name="connsiteY3" fmla="*/ 311499 h 457586"/>
                      <a:gd name="connsiteX4" fmla="*/ 1420230 w 1420230"/>
                      <a:gd name="connsiteY4" fmla="*/ 31376 h 457586"/>
                      <a:gd name="connsiteX5" fmla="*/ 1225706 w 1420230"/>
                      <a:gd name="connsiteY5" fmla="*/ 15616 h 457586"/>
                      <a:gd name="connsiteX6" fmla="*/ 1026459 w 1420230"/>
                      <a:gd name="connsiteY6" fmla="*/ 14218 h 457586"/>
                      <a:gd name="connsiteX7" fmla="*/ 702862 w 1420230"/>
                      <a:gd name="connsiteY7" fmla="*/ 13592 h 457586"/>
                      <a:gd name="connsiteX8" fmla="*/ 521200 w 1420230"/>
                      <a:gd name="connsiteY8" fmla="*/ 5103 h 457586"/>
                      <a:gd name="connsiteX9" fmla="*/ 356660 w 1420230"/>
                      <a:gd name="connsiteY9" fmla="*/ 10170 h 457586"/>
                      <a:gd name="connsiteX10" fmla="*/ 269567 w 1420230"/>
                      <a:gd name="connsiteY10" fmla="*/ 11953 h 457586"/>
                      <a:gd name="connsiteX11" fmla="*/ 179293 w 1420230"/>
                      <a:gd name="connsiteY11" fmla="*/ 5976 h 457586"/>
                      <a:gd name="connsiteX12" fmla="*/ 0 w 1420230"/>
                      <a:gd name="connsiteY12" fmla="*/ 0 h 457586"/>
                      <a:gd name="connsiteX13" fmla="*/ 157557 w 1420230"/>
                      <a:gd name="connsiteY13" fmla="*/ 88876 h 457586"/>
                      <a:gd name="connsiteX0" fmla="*/ 157557 w 1411169"/>
                      <a:gd name="connsiteY0" fmla="*/ 88876 h 457586"/>
                      <a:gd name="connsiteX1" fmla="*/ 799111 w 1411169"/>
                      <a:gd name="connsiteY1" fmla="*/ 442837 h 457586"/>
                      <a:gd name="connsiteX2" fmla="*/ 1411169 w 1411169"/>
                      <a:gd name="connsiteY2" fmla="*/ 457586 h 457586"/>
                      <a:gd name="connsiteX3" fmla="*/ 1407121 w 1411169"/>
                      <a:gd name="connsiteY3" fmla="*/ 311499 h 457586"/>
                      <a:gd name="connsiteX4" fmla="*/ 1410993 w 1411169"/>
                      <a:gd name="connsiteY4" fmla="*/ 15982 h 457586"/>
                      <a:gd name="connsiteX5" fmla="*/ 1225706 w 1411169"/>
                      <a:gd name="connsiteY5" fmla="*/ 15616 h 457586"/>
                      <a:gd name="connsiteX6" fmla="*/ 1026459 w 1411169"/>
                      <a:gd name="connsiteY6" fmla="*/ 14218 h 457586"/>
                      <a:gd name="connsiteX7" fmla="*/ 702862 w 1411169"/>
                      <a:gd name="connsiteY7" fmla="*/ 13592 h 457586"/>
                      <a:gd name="connsiteX8" fmla="*/ 521200 w 1411169"/>
                      <a:gd name="connsiteY8" fmla="*/ 5103 h 457586"/>
                      <a:gd name="connsiteX9" fmla="*/ 356660 w 1411169"/>
                      <a:gd name="connsiteY9" fmla="*/ 10170 h 457586"/>
                      <a:gd name="connsiteX10" fmla="*/ 269567 w 1411169"/>
                      <a:gd name="connsiteY10" fmla="*/ 11953 h 457586"/>
                      <a:gd name="connsiteX11" fmla="*/ 179293 w 1411169"/>
                      <a:gd name="connsiteY11" fmla="*/ 5976 h 457586"/>
                      <a:gd name="connsiteX12" fmla="*/ 0 w 1411169"/>
                      <a:gd name="connsiteY12" fmla="*/ 0 h 457586"/>
                      <a:gd name="connsiteX13" fmla="*/ 157557 w 1411169"/>
                      <a:gd name="connsiteY13" fmla="*/ 88876 h 457586"/>
                      <a:gd name="connsiteX0" fmla="*/ 157557 w 1416499"/>
                      <a:gd name="connsiteY0" fmla="*/ 88876 h 457586"/>
                      <a:gd name="connsiteX1" fmla="*/ 799111 w 1416499"/>
                      <a:gd name="connsiteY1" fmla="*/ 442837 h 457586"/>
                      <a:gd name="connsiteX2" fmla="*/ 1411169 w 1416499"/>
                      <a:gd name="connsiteY2" fmla="*/ 457586 h 457586"/>
                      <a:gd name="connsiteX3" fmla="*/ 1416357 w 1416499"/>
                      <a:gd name="connsiteY3" fmla="*/ 308420 h 457586"/>
                      <a:gd name="connsiteX4" fmla="*/ 1410993 w 1416499"/>
                      <a:gd name="connsiteY4" fmla="*/ 15982 h 457586"/>
                      <a:gd name="connsiteX5" fmla="*/ 1225706 w 1416499"/>
                      <a:gd name="connsiteY5" fmla="*/ 15616 h 457586"/>
                      <a:gd name="connsiteX6" fmla="*/ 1026459 w 1416499"/>
                      <a:gd name="connsiteY6" fmla="*/ 14218 h 457586"/>
                      <a:gd name="connsiteX7" fmla="*/ 702862 w 1416499"/>
                      <a:gd name="connsiteY7" fmla="*/ 13592 h 457586"/>
                      <a:gd name="connsiteX8" fmla="*/ 521200 w 1416499"/>
                      <a:gd name="connsiteY8" fmla="*/ 5103 h 457586"/>
                      <a:gd name="connsiteX9" fmla="*/ 356660 w 1416499"/>
                      <a:gd name="connsiteY9" fmla="*/ 10170 h 457586"/>
                      <a:gd name="connsiteX10" fmla="*/ 269567 w 1416499"/>
                      <a:gd name="connsiteY10" fmla="*/ 11953 h 457586"/>
                      <a:gd name="connsiteX11" fmla="*/ 179293 w 1416499"/>
                      <a:gd name="connsiteY11" fmla="*/ 5976 h 457586"/>
                      <a:gd name="connsiteX12" fmla="*/ 0 w 1416499"/>
                      <a:gd name="connsiteY12" fmla="*/ 0 h 457586"/>
                      <a:gd name="connsiteX13" fmla="*/ 157557 w 1416499"/>
                      <a:gd name="connsiteY13" fmla="*/ 88876 h 457586"/>
                      <a:gd name="connsiteX0" fmla="*/ 157557 w 1411169"/>
                      <a:gd name="connsiteY0" fmla="*/ 88876 h 457586"/>
                      <a:gd name="connsiteX1" fmla="*/ 799111 w 1411169"/>
                      <a:gd name="connsiteY1" fmla="*/ 442837 h 457586"/>
                      <a:gd name="connsiteX2" fmla="*/ 1411169 w 1411169"/>
                      <a:gd name="connsiteY2" fmla="*/ 457586 h 457586"/>
                      <a:gd name="connsiteX3" fmla="*/ 1410993 w 1411169"/>
                      <a:gd name="connsiteY3" fmla="*/ 15982 h 457586"/>
                      <a:gd name="connsiteX4" fmla="*/ 1225706 w 1411169"/>
                      <a:gd name="connsiteY4" fmla="*/ 15616 h 457586"/>
                      <a:gd name="connsiteX5" fmla="*/ 1026459 w 1411169"/>
                      <a:gd name="connsiteY5" fmla="*/ 14218 h 457586"/>
                      <a:gd name="connsiteX6" fmla="*/ 702862 w 1411169"/>
                      <a:gd name="connsiteY6" fmla="*/ 13592 h 457586"/>
                      <a:gd name="connsiteX7" fmla="*/ 521200 w 1411169"/>
                      <a:gd name="connsiteY7" fmla="*/ 5103 h 457586"/>
                      <a:gd name="connsiteX8" fmla="*/ 356660 w 1411169"/>
                      <a:gd name="connsiteY8" fmla="*/ 10170 h 457586"/>
                      <a:gd name="connsiteX9" fmla="*/ 269567 w 1411169"/>
                      <a:gd name="connsiteY9" fmla="*/ 11953 h 457586"/>
                      <a:gd name="connsiteX10" fmla="*/ 179293 w 1411169"/>
                      <a:gd name="connsiteY10" fmla="*/ 5976 h 457586"/>
                      <a:gd name="connsiteX11" fmla="*/ 0 w 1411169"/>
                      <a:gd name="connsiteY11" fmla="*/ 0 h 457586"/>
                      <a:gd name="connsiteX12" fmla="*/ 157557 w 1411169"/>
                      <a:gd name="connsiteY12" fmla="*/ 88876 h 457586"/>
                      <a:gd name="connsiteX0" fmla="*/ 157557 w 1411169"/>
                      <a:gd name="connsiteY0" fmla="*/ 88876 h 458230"/>
                      <a:gd name="connsiteX1" fmla="*/ 814505 w 1411169"/>
                      <a:gd name="connsiteY1" fmla="*/ 458230 h 458230"/>
                      <a:gd name="connsiteX2" fmla="*/ 1411169 w 1411169"/>
                      <a:gd name="connsiteY2" fmla="*/ 457586 h 458230"/>
                      <a:gd name="connsiteX3" fmla="*/ 1410993 w 1411169"/>
                      <a:gd name="connsiteY3" fmla="*/ 15982 h 458230"/>
                      <a:gd name="connsiteX4" fmla="*/ 1225706 w 1411169"/>
                      <a:gd name="connsiteY4" fmla="*/ 15616 h 458230"/>
                      <a:gd name="connsiteX5" fmla="*/ 1026459 w 1411169"/>
                      <a:gd name="connsiteY5" fmla="*/ 14218 h 458230"/>
                      <a:gd name="connsiteX6" fmla="*/ 702862 w 1411169"/>
                      <a:gd name="connsiteY6" fmla="*/ 13592 h 458230"/>
                      <a:gd name="connsiteX7" fmla="*/ 521200 w 1411169"/>
                      <a:gd name="connsiteY7" fmla="*/ 5103 h 458230"/>
                      <a:gd name="connsiteX8" fmla="*/ 356660 w 1411169"/>
                      <a:gd name="connsiteY8" fmla="*/ 10170 h 458230"/>
                      <a:gd name="connsiteX9" fmla="*/ 269567 w 1411169"/>
                      <a:gd name="connsiteY9" fmla="*/ 11953 h 458230"/>
                      <a:gd name="connsiteX10" fmla="*/ 179293 w 1411169"/>
                      <a:gd name="connsiteY10" fmla="*/ 5976 h 458230"/>
                      <a:gd name="connsiteX11" fmla="*/ 0 w 1411169"/>
                      <a:gd name="connsiteY11" fmla="*/ 0 h 458230"/>
                      <a:gd name="connsiteX12" fmla="*/ 157557 w 1411169"/>
                      <a:gd name="connsiteY12" fmla="*/ 88876 h 458230"/>
                      <a:gd name="connsiteX0" fmla="*/ 157557 w 1411169"/>
                      <a:gd name="connsiteY0" fmla="*/ 88876 h 457586"/>
                      <a:gd name="connsiteX1" fmla="*/ 805269 w 1411169"/>
                      <a:gd name="connsiteY1" fmla="*/ 455152 h 457586"/>
                      <a:gd name="connsiteX2" fmla="*/ 1411169 w 1411169"/>
                      <a:gd name="connsiteY2" fmla="*/ 457586 h 457586"/>
                      <a:gd name="connsiteX3" fmla="*/ 1410993 w 1411169"/>
                      <a:gd name="connsiteY3" fmla="*/ 15982 h 457586"/>
                      <a:gd name="connsiteX4" fmla="*/ 1225706 w 1411169"/>
                      <a:gd name="connsiteY4" fmla="*/ 15616 h 457586"/>
                      <a:gd name="connsiteX5" fmla="*/ 1026459 w 1411169"/>
                      <a:gd name="connsiteY5" fmla="*/ 14218 h 457586"/>
                      <a:gd name="connsiteX6" fmla="*/ 702862 w 1411169"/>
                      <a:gd name="connsiteY6" fmla="*/ 13592 h 457586"/>
                      <a:gd name="connsiteX7" fmla="*/ 521200 w 1411169"/>
                      <a:gd name="connsiteY7" fmla="*/ 5103 h 457586"/>
                      <a:gd name="connsiteX8" fmla="*/ 356660 w 1411169"/>
                      <a:gd name="connsiteY8" fmla="*/ 10170 h 457586"/>
                      <a:gd name="connsiteX9" fmla="*/ 269567 w 1411169"/>
                      <a:gd name="connsiteY9" fmla="*/ 11953 h 457586"/>
                      <a:gd name="connsiteX10" fmla="*/ 179293 w 1411169"/>
                      <a:gd name="connsiteY10" fmla="*/ 5976 h 457586"/>
                      <a:gd name="connsiteX11" fmla="*/ 0 w 1411169"/>
                      <a:gd name="connsiteY11" fmla="*/ 0 h 457586"/>
                      <a:gd name="connsiteX12" fmla="*/ 157557 w 1411169"/>
                      <a:gd name="connsiteY12" fmla="*/ 88876 h 457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11169" h="457586">
                        <a:moveTo>
                          <a:pt x="157557" y="88876"/>
                        </a:moveTo>
                        <a:lnTo>
                          <a:pt x="805269" y="455152"/>
                        </a:lnTo>
                        <a:lnTo>
                          <a:pt x="1411169" y="457586"/>
                        </a:lnTo>
                        <a:cubicBezTo>
                          <a:pt x="1411110" y="310385"/>
                          <a:pt x="1411052" y="163183"/>
                          <a:pt x="1410993" y="15982"/>
                        </a:cubicBezTo>
                        <a:lnTo>
                          <a:pt x="1225706" y="15616"/>
                        </a:lnTo>
                        <a:cubicBezTo>
                          <a:pt x="1156895" y="7971"/>
                          <a:pt x="1056092" y="14218"/>
                          <a:pt x="1026459" y="14218"/>
                        </a:cubicBezTo>
                        <a:lnTo>
                          <a:pt x="702862" y="13592"/>
                        </a:lnTo>
                        <a:lnTo>
                          <a:pt x="521200" y="5103"/>
                        </a:lnTo>
                        <a:lnTo>
                          <a:pt x="356660" y="10170"/>
                        </a:lnTo>
                        <a:lnTo>
                          <a:pt x="269567" y="11953"/>
                        </a:lnTo>
                        <a:lnTo>
                          <a:pt x="179293" y="5976"/>
                        </a:lnTo>
                        <a:lnTo>
                          <a:pt x="0" y="0"/>
                        </a:lnTo>
                        <a:lnTo>
                          <a:pt x="157557" y="8887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2081379" y="4566458"/>
                    <a:ext cx="497603" cy="793447"/>
                    <a:chOff x="2081379" y="4566458"/>
                    <a:chExt cx="497603" cy="793447"/>
                  </a:xfrm>
                </p:grpSpPr>
                <p:sp>
                  <p:nvSpPr>
                    <p:cNvPr id="3076" name="Oval 3075"/>
                    <p:cNvSpPr/>
                    <p:nvPr/>
                  </p:nvSpPr>
                  <p:spPr>
                    <a:xfrm>
                      <a:off x="2266248" y="4566458"/>
                      <a:ext cx="205403" cy="2282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3085" name="Straight Connector 3084"/>
                    <p:cNvCxnSpPr/>
                    <p:nvPr/>
                  </p:nvCxnSpPr>
                  <p:spPr>
                    <a:xfrm flipH="1">
                      <a:off x="2081379" y="4756062"/>
                      <a:ext cx="281630" cy="506534"/>
                    </a:xfrm>
                    <a:prstGeom prst="line">
                      <a:avLst/>
                    </a:prstGeom>
                    <a:ln w="476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/>
                    <p:cNvCxnSpPr/>
                    <p:nvPr/>
                  </p:nvCxnSpPr>
                  <p:spPr>
                    <a:xfrm>
                      <a:off x="2221718" y="5014010"/>
                      <a:ext cx="141290" cy="177626"/>
                    </a:xfrm>
                    <a:prstGeom prst="line">
                      <a:avLst/>
                    </a:prstGeom>
                    <a:ln w="476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 flipH="1">
                      <a:off x="2309888" y="5166680"/>
                      <a:ext cx="43677" cy="193225"/>
                    </a:xfrm>
                    <a:prstGeom prst="line">
                      <a:avLst/>
                    </a:prstGeom>
                    <a:ln w="476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 flipH="1" flipV="1">
                      <a:off x="2300037" y="4893875"/>
                      <a:ext cx="278945" cy="53398"/>
                    </a:xfrm>
                    <a:prstGeom prst="line">
                      <a:avLst/>
                    </a:prstGeom>
                    <a:ln w="476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99" name="Straight Connector 3098"/>
                  <p:cNvCxnSpPr/>
                  <p:nvPr/>
                </p:nvCxnSpPr>
                <p:spPr>
                  <a:xfrm>
                    <a:off x="2658533" y="4744119"/>
                    <a:ext cx="2103120" cy="714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7" name="TextBox 26"/>
          <p:cNvSpPr txBox="1"/>
          <p:nvPr/>
        </p:nvSpPr>
        <p:spPr>
          <a:xfrm>
            <a:off x="5733356" y="5077549"/>
            <a:ext cx="2923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Poor Spatial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Temporal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for short term trends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2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Shoreline Change Alongshore Trends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61" y="768285"/>
            <a:ext cx="8039477" cy="60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4320" y="898282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Glacial Stratified has Highest Shoreline Change Rates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401814"/>
              </p:ext>
            </p:extLst>
          </p:nvPr>
        </p:nvGraphicFramePr>
        <p:xfrm>
          <a:off x="186954" y="882164"/>
          <a:ext cx="8770092" cy="2419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2523"/>
                <a:gridCol w="2192523"/>
                <a:gridCol w="2192523"/>
                <a:gridCol w="2192523"/>
              </a:tblGrid>
              <a:tr h="6876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Shoreline Type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Shoreline Change Distance</a:t>
                      </a:r>
                      <a:r>
                        <a:rPr lang="en-US" baseline="0" dirty="0" smtClean="0"/>
                        <a:t> (m)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Shoreline Change</a:t>
                      </a:r>
                      <a:r>
                        <a:rPr lang="en-US" baseline="0" dirty="0" smtClean="0"/>
                        <a:t> Rate (m*yr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South Shore Shoreline</a:t>
                      </a:r>
                      <a:endParaRPr lang="en-US" dirty="0"/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44618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Glacial Stratified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B9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-49.27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-0.76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4618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Barrier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-35.89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-0.57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63%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618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Glacial</a:t>
                      </a:r>
                      <a:r>
                        <a:rPr lang="en-US" b="1" baseline="0" dirty="0" smtClean="0">
                          <a:solidFill>
                            <a:sysClr val="windowText" lastClr="000000"/>
                          </a:solidFill>
                        </a:rPr>
                        <a:t> Till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solidFill>
                      <a:srgbClr val="A3FF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-18.41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-0.31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31%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2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Bedrock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F54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-12.22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-0.25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&gt;1%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86954" y="3505200"/>
            <a:ext cx="8770092" cy="3213722"/>
            <a:chOff x="186954" y="3505200"/>
            <a:chExt cx="8770092" cy="32137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954" y="3505200"/>
              <a:ext cx="8770092" cy="32137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622849" y="3685416"/>
              <a:ext cx="6494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2014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2849" y="4927395"/>
              <a:ext cx="7093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1951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97758" y="4054748"/>
            <a:ext cx="12684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-91 m</a:t>
            </a:r>
          </a:p>
          <a:p>
            <a:pPr algn="ctr"/>
            <a:r>
              <a:rPr lang="en-US" dirty="0" smtClean="0"/>
              <a:t>-1.44m*yr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400800" y="3870082"/>
            <a:ext cx="196948" cy="14266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784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68" t="4078" b="3622"/>
          <a:stretch/>
        </p:blipFill>
        <p:spPr>
          <a:xfrm>
            <a:off x="0" y="0"/>
            <a:ext cx="9144000" cy="6841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33313" y="892894"/>
            <a:ext cx="8595360" cy="5943600"/>
          </a:xfrm>
          <a:prstGeom prst="ellipse">
            <a:avLst/>
          </a:prstGeom>
          <a:solidFill>
            <a:schemeClr val="bg1">
              <a:alpha val="8000"/>
            </a:schemeClr>
          </a:solidFill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79010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Traits of Matunuck Headland contributing to erosion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656" y="1310148"/>
            <a:ext cx="881068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Varied storm response of barrier and headland beaches (specifically Matunuck Headland)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Beach Morphology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Bluff Elevation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Bluff composition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Beach Slope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Beach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Shoreface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Wave Refraction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Sediment transport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.9|11|13.1|2.2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5.4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4369</TotalTime>
  <Words>515</Words>
  <Application>Microsoft Office PowerPoint</Application>
  <PresentationFormat>On-screen Show (4:3)</PresentationFormat>
  <Paragraphs>140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Variable rates of shoreline change along the Rhode Island south shore</dc:title>
  <dc:creator>JCB</dc:creator>
  <cp:lastModifiedBy>Rob Hollis</cp:lastModifiedBy>
  <cp:revision>141</cp:revision>
  <dcterms:created xsi:type="dcterms:W3CDTF">2016-03-08T13:40:40Z</dcterms:created>
  <dcterms:modified xsi:type="dcterms:W3CDTF">2016-03-20T21:26:16Z</dcterms:modified>
</cp:coreProperties>
</file>