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notesMasterIdLst>
    <p:notesMasterId r:id="rId18"/>
  </p:notesMasterIdLst>
  <p:sldIdLst>
    <p:sldId id="256" r:id="rId2"/>
    <p:sldId id="258" r:id="rId3"/>
    <p:sldId id="257" r:id="rId4"/>
    <p:sldId id="274" r:id="rId5"/>
    <p:sldId id="261" r:id="rId6"/>
    <p:sldId id="275" r:id="rId7"/>
    <p:sldId id="259" r:id="rId8"/>
    <p:sldId id="262" r:id="rId9"/>
    <p:sldId id="276" r:id="rId10"/>
    <p:sldId id="263" r:id="rId11"/>
    <p:sldId id="270" r:id="rId12"/>
    <p:sldId id="271" r:id="rId13"/>
    <p:sldId id="265" r:id="rId14"/>
    <p:sldId id="267" r:id="rId15"/>
    <p:sldId id="273" r:id="rId16"/>
    <p:sldId id="272" r:id="rId1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48"/>
    <p:restoredTop sz="60577" autoAdjust="0"/>
  </p:normalViewPr>
  <p:slideViewPr>
    <p:cSldViewPr snapToGrid="0" snapToObjects="1">
      <p:cViewPr varScale="1">
        <p:scale>
          <a:sx n="99" d="100"/>
          <a:sy n="99" d="100"/>
        </p:scale>
        <p:origin x="1488"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6" d="100"/>
          <a:sy n="96" d="100"/>
        </p:scale>
        <p:origin x="1928" y="16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A66CBC-0E82-4C47-8CBA-E1D639AD5E0D}" type="datetimeFigureOut">
              <a:t>10/25/17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AF9909-A33C-A74E-A6DC-38D74C36A1CD}" type="slidenum">
              <a:t>‹#›</a:t>
            </a:fld>
            <a:endParaRPr lang="en-US"/>
          </a:p>
        </p:txBody>
      </p:sp>
    </p:spTree>
    <p:extLst>
      <p:ext uri="{BB962C8B-B14F-4D97-AF65-F5344CB8AC3E}">
        <p14:creationId xmlns:p14="http://schemas.microsoft.com/office/powerpoint/2010/main" val="4214483276"/>
      </p:ext>
    </p:extLst>
  </p:cSld>
  <p:clrMap bg1="lt1" tx1="dk1" bg2="lt2" tx2="dk2" accent1="accent1" accent2="accent2" accent3="accent3" accent4="accent4" accent5="accent5" accent6="accent6" hlink="hlink" folHlink="folHlink"/>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a:t>I’m here to talk</a:t>
            </a:r>
            <a:r>
              <a:rPr lang="en-US" baseline="0"/>
              <a:t> to you today about this picture, distorted by Powerpoint, of a pile of windblow dust that has been accumulating through the Pleistocene epoch</a:t>
            </a:r>
            <a:endParaRPr lang="en-US"/>
          </a:p>
        </p:txBody>
      </p:sp>
      <p:sp>
        <p:nvSpPr>
          <p:cNvPr id="4" name="Slide Number Placeholder 3"/>
          <p:cNvSpPr>
            <a:spLocks noGrp="1"/>
          </p:cNvSpPr>
          <p:nvPr>
            <p:ph type="sldNum" sz="quarter" idx="10"/>
          </p:nvPr>
        </p:nvSpPr>
        <p:spPr/>
        <p:txBody>
          <a:bodyPr/>
          <a:lstStyle/>
          <a:p>
            <a:fld id="{FCAF9909-A33C-A74E-A6DC-38D74C36A1CD}" type="slidenum">
              <a:rPr lang="uk-UA"/>
              <a:t>1</a:t>
            </a:fld>
            <a:endParaRPr lang="uk-UA"/>
          </a:p>
        </p:txBody>
      </p:sp>
    </p:spTree>
    <p:extLst>
      <p:ext uri="{BB962C8B-B14F-4D97-AF65-F5344CB8AC3E}">
        <p14:creationId xmlns:p14="http://schemas.microsoft.com/office/powerpoint/2010/main" val="396242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a:t>This is a picture of a very thin slice of intact soil that has been filled in with resin, under a petrographic microscope</a:t>
            </a:r>
          </a:p>
          <a:p>
            <a:endParaRPr lang="en-US"/>
          </a:p>
          <a:p>
            <a:r>
              <a:rPr lang="en-US"/>
              <a:t>With</a:t>
            </a:r>
            <a:r>
              <a:rPr lang="en-US" baseline="0"/>
              <a:t> these thin sections you are able to see the individual grains and also some of the specific details of larger structures within soil not as easily visible to the eye</a:t>
            </a:r>
          </a:p>
          <a:p>
            <a:endParaRPr lang="en-US"/>
          </a:p>
          <a:p>
            <a:r>
              <a:rPr lang="en-US"/>
              <a:t>For</a:t>
            </a:r>
            <a:r>
              <a:rPr lang="en-US" baseline="0"/>
              <a:t> example, on left is a thin section that contains a very visible aggreagte, which is just soil clumped together; while you can see aggregates in the field, you do not get as clear of a view on its composition as you do under the microscope</a:t>
            </a:r>
          </a:p>
          <a:p>
            <a:endParaRPr lang="en-US" baseline="0"/>
          </a:p>
          <a:p>
            <a:r>
              <a:rPr lang="en-US" baseline="0"/>
              <a:t>Within the yellow circles are opaques, which are grains that stay black when looking at them under a microscope, and within the red circles are red grains, which I believed to be hematite. Both opaques and hemtatite are Fe-bearing particles</a:t>
            </a:r>
            <a:endParaRPr lang="en-US"/>
          </a:p>
          <a:p>
            <a:endParaRPr lang="en-US"/>
          </a:p>
          <a:p>
            <a:r>
              <a:rPr lang="en-US"/>
              <a:t>These two thin</a:t>
            </a:r>
            <a:r>
              <a:rPr lang="en-US" baseline="0"/>
              <a:t> section were chosen to show the differences between samples of high magnetic susceptibility (the TS on the left) and samples of low magnetic susceptibility (the TS on the right) </a:t>
            </a:r>
          </a:p>
          <a:p>
            <a:endParaRPr lang="en-US" baseline="0"/>
          </a:p>
          <a:p>
            <a:r>
              <a:rPr lang="en-US" baseline="0"/>
              <a:t>The thin sections with a high magnetic susceptibility contain more opaques and red grains than thin sections with low magnetic susceptibility</a:t>
            </a:r>
          </a:p>
        </p:txBody>
      </p:sp>
      <p:sp>
        <p:nvSpPr>
          <p:cNvPr id="4" name="Slide Number Placeholder 3"/>
          <p:cNvSpPr>
            <a:spLocks noGrp="1"/>
          </p:cNvSpPr>
          <p:nvPr>
            <p:ph type="sldNum" sz="quarter" idx="10"/>
          </p:nvPr>
        </p:nvSpPr>
        <p:spPr/>
        <p:txBody>
          <a:bodyPr/>
          <a:lstStyle/>
          <a:p>
            <a:fld id="{FCAF9909-A33C-A74E-A6DC-38D74C36A1CD}" type="slidenum">
              <a:t>10</a:t>
            </a:fld>
            <a:endParaRPr lang="en-US"/>
          </a:p>
        </p:txBody>
      </p:sp>
    </p:spTree>
    <p:extLst>
      <p:ext uri="{BB962C8B-B14F-4D97-AF65-F5344CB8AC3E}">
        <p14:creationId xmlns:p14="http://schemas.microsoft.com/office/powerpoint/2010/main" val="194976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These</a:t>
            </a:r>
            <a:r>
              <a:rPr lang="en-US" baseline="0" dirty="0"/>
              <a:t> next two slides contain SEM and EDS data on the Fe-bearing particles</a:t>
            </a:r>
          </a:p>
          <a:p>
            <a:endParaRPr lang="en-US" baseline="0" dirty="0"/>
          </a:p>
          <a:p>
            <a:r>
              <a:rPr lang="en-US" baseline="0" dirty="0"/>
              <a:t>When using SEM, I used the </a:t>
            </a:r>
            <a:r>
              <a:rPr lang="en-US" baseline="0" dirty="0" smtClean="0"/>
              <a:t>Backscatter Detector (BSE) </a:t>
            </a:r>
            <a:r>
              <a:rPr lang="en-US" baseline="0" dirty="0" err="1"/>
              <a:t>dector</a:t>
            </a:r>
            <a:r>
              <a:rPr lang="en-US" baseline="0" dirty="0"/>
              <a:t>, which will make grains with a higher atomic number appear lighter in color than grains with a lower atomic number</a:t>
            </a:r>
          </a:p>
          <a:p>
            <a:endParaRPr lang="en-US" baseline="0" dirty="0"/>
          </a:p>
          <a:p>
            <a:r>
              <a:rPr lang="en-US" baseline="0" dirty="0"/>
              <a:t>As I moved around in SEM, I would focus in on these light grains and use EDS to get an elemental map of the grains to gather the composition of the grains</a:t>
            </a:r>
          </a:p>
          <a:p>
            <a:endParaRPr lang="en-US" baseline="0" dirty="0"/>
          </a:p>
          <a:p>
            <a:r>
              <a:rPr lang="en-US" baseline="0" dirty="0"/>
              <a:t>When moving around in SEM, I also noticed that in the TS of high magnetic susceptibility, there were more white colored grains compared to the TS of low magnetic susceptibility </a:t>
            </a:r>
            <a:endParaRPr lang="en-US" dirty="0"/>
          </a:p>
        </p:txBody>
      </p:sp>
      <p:sp>
        <p:nvSpPr>
          <p:cNvPr id="4" name="Slide Number Placeholder 3"/>
          <p:cNvSpPr>
            <a:spLocks noGrp="1"/>
          </p:cNvSpPr>
          <p:nvPr>
            <p:ph type="sldNum" sz="quarter" idx="10"/>
          </p:nvPr>
        </p:nvSpPr>
        <p:spPr/>
        <p:txBody>
          <a:bodyPr/>
          <a:lstStyle/>
          <a:p>
            <a:fld id="{FCAF9909-A33C-A74E-A6DC-38D74C36A1CD}" type="slidenum">
              <a:rPr lang="uk-UA"/>
              <a:t>11</a:t>
            </a:fld>
            <a:endParaRPr lang="uk-UA"/>
          </a:p>
        </p:txBody>
      </p:sp>
    </p:spTree>
    <p:extLst>
      <p:ext uri="{BB962C8B-B14F-4D97-AF65-F5344CB8AC3E}">
        <p14:creationId xmlns:p14="http://schemas.microsoft.com/office/powerpoint/2010/main" val="927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r>
              <a:rPr lang="en-US" baseline="0" dirty="0"/>
              <a:t>This image shows the grains overlaid with the EDS map, which display the elemental analysis of the grain</a:t>
            </a:r>
          </a:p>
          <a:p>
            <a:endParaRPr lang="en-US" baseline="0" dirty="0"/>
          </a:p>
          <a:p>
            <a:r>
              <a:rPr lang="en-US" baseline="0" dirty="0"/>
              <a:t>In the image on the left, the green areas are Calcium, the purple areas are Titanium, and the red areas are Iron</a:t>
            </a:r>
          </a:p>
          <a:p>
            <a:r>
              <a:rPr lang="en-US" baseline="0" dirty="0"/>
              <a:t>In the image on the right, the red area represents Iron</a:t>
            </a:r>
          </a:p>
          <a:p>
            <a:endParaRPr lang="en-US" baseline="0" dirty="0"/>
          </a:p>
          <a:p>
            <a:r>
              <a:rPr lang="en-US" baseline="0" dirty="0"/>
              <a:t>The grains in each thin section ranged in composition across every sample, no matter the magnetic susceptibility</a:t>
            </a:r>
          </a:p>
          <a:p>
            <a:r>
              <a:rPr lang="en-US" baseline="0" dirty="0"/>
              <a:t>All of them contained high percentages of Fe, but sometimes the grain would also contain Al, </a:t>
            </a:r>
            <a:r>
              <a:rPr lang="en-US" baseline="0" dirty="0" err="1"/>
              <a:t>Ti</a:t>
            </a:r>
            <a:r>
              <a:rPr lang="en-US" baseline="0" dirty="0"/>
              <a:t>, or Mg</a:t>
            </a:r>
          </a:p>
          <a:p>
            <a:endParaRPr lang="en-US" baseline="0" dirty="0"/>
          </a:p>
          <a:p>
            <a:r>
              <a:rPr lang="en-US" baseline="0" dirty="0"/>
              <a:t>This EDS data confirmed the presence of Fe-bearing particles within the loess </a:t>
            </a:r>
            <a:r>
              <a:rPr lang="en-US" baseline="0" dirty="0" err="1"/>
              <a:t>paleosol</a:t>
            </a:r>
            <a:r>
              <a:rPr lang="en-US" baseline="0" dirty="0"/>
              <a:t> sequences at </a:t>
            </a:r>
            <a:r>
              <a:rPr lang="en-US" baseline="0" dirty="0" smtClean="0"/>
              <a:t>Clyde</a:t>
            </a:r>
          </a:p>
          <a:p>
            <a:endParaRPr lang="en-US" baseline="0" dirty="0" smtClean="0"/>
          </a:p>
          <a:p>
            <a:r>
              <a:rPr lang="en-US" baseline="0" dirty="0" smtClean="0"/>
              <a:t>When calculating the Fe/O ratio, many of these iron-bearing particles were confirmed to be Goethite (1.8), Hematite (1.5), and Magnetite (1.3). Many of the values fell between Goethite and Hematite because the two can be converted from one to another during the soil formation process.</a:t>
            </a:r>
          </a:p>
          <a:p>
            <a:endParaRPr lang="en-US" baseline="0" dirty="0" smtClean="0"/>
          </a:p>
          <a:p>
            <a:r>
              <a:rPr lang="en-US" baseline="0" dirty="0" smtClean="0"/>
              <a:t>The Fe/O ratio values did not always fall between the expected values because the Fe/O percentages were not close to 100%</a:t>
            </a:r>
            <a:endParaRPr lang="en-US" baseline="0" dirty="0"/>
          </a:p>
        </p:txBody>
      </p:sp>
      <p:sp>
        <p:nvSpPr>
          <p:cNvPr id="4" name="Slide Number Placeholder 3"/>
          <p:cNvSpPr>
            <a:spLocks noGrp="1"/>
          </p:cNvSpPr>
          <p:nvPr>
            <p:ph type="sldNum" sz="quarter" idx="10"/>
          </p:nvPr>
        </p:nvSpPr>
        <p:spPr/>
        <p:txBody>
          <a:bodyPr/>
          <a:lstStyle/>
          <a:p>
            <a:fld id="{FCAF9909-A33C-A74E-A6DC-38D74C36A1CD}" type="slidenum">
              <a:t>12</a:t>
            </a:fld>
            <a:endParaRPr lang="en-US"/>
          </a:p>
        </p:txBody>
      </p:sp>
    </p:spTree>
    <p:extLst>
      <p:ext uri="{BB962C8B-B14F-4D97-AF65-F5344CB8AC3E}">
        <p14:creationId xmlns:p14="http://schemas.microsoft.com/office/powerpoint/2010/main" val="162660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endParaRPr lang="en-US" baseline="0"/>
          </a:p>
          <a:p>
            <a:endParaRPr lang="en-US" baseline="0"/>
          </a:p>
          <a:p>
            <a:r>
              <a:rPr lang="en-US" baseline="0"/>
              <a:t>This image demonstrates the interesting pattern within some of the aggreagates of high magnetic susceptibility compared to the average aggregate of low magnetic susceptibility </a:t>
            </a:r>
          </a:p>
          <a:p>
            <a:endParaRPr lang="en-US" baseline="0"/>
          </a:p>
          <a:p>
            <a:r>
              <a:rPr lang="en-US" baseline="0"/>
              <a:t>The image on the left is from a TS with high magnetic susceptibility and it demonstrates a criss cross pattern within an aggregate, with Fe-bearing particles included within, that did not appear in TS with low magnetic susceptibility </a:t>
            </a:r>
          </a:p>
          <a:p>
            <a:endParaRPr lang="en-US" baseline="0"/>
          </a:p>
          <a:p>
            <a:r>
              <a:rPr lang="en-US" baseline="0"/>
              <a:t>In comparison, the image on the right, from a TS with low magnetic susceptibility, does not contain this interesting pattern and this pattern was not found within the low magnetic susceptibility TSs</a:t>
            </a:r>
          </a:p>
        </p:txBody>
      </p:sp>
      <p:sp>
        <p:nvSpPr>
          <p:cNvPr id="4" name="Slide Number Placeholder 3"/>
          <p:cNvSpPr>
            <a:spLocks noGrp="1"/>
          </p:cNvSpPr>
          <p:nvPr>
            <p:ph type="sldNum" sz="quarter" idx="10"/>
          </p:nvPr>
        </p:nvSpPr>
        <p:spPr/>
        <p:txBody>
          <a:bodyPr/>
          <a:lstStyle/>
          <a:p>
            <a:fld id="{FCAF9909-A33C-A74E-A6DC-38D74C36A1CD}" type="slidenum">
              <a:t>13</a:t>
            </a:fld>
            <a:endParaRPr lang="en-US"/>
          </a:p>
        </p:txBody>
      </p:sp>
    </p:spTree>
    <p:extLst>
      <p:ext uri="{BB962C8B-B14F-4D97-AF65-F5344CB8AC3E}">
        <p14:creationId xmlns:p14="http://schemas.microsoft.com/office/powerpoint/2010/main" val="3282640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The</a:t>
            </a:r>
            <a:r>
              <a:rPr lang="en-US" baseline="0" dirty="0"/>
              <a:t> image on the left, overlaid with EDS, shows that the grains contain Fe in red and </a:t>
            </a:r>
            <a:r>
              <a:rPr lang="en-US" baseline="0" dirty="0" err="1"/>
              <a:t>Ti</a:t>
            </a:r>
            <a:r>
              <a:rPr lang="en-US" baseline="0" dirty="0"/>
              <a:t> in purple within the aggregate while </a:t>
            </a:r>
          </a:p>
          <a:p>
            <a:r>
              <a:rPr lang="en-US" baseline="0" dirty="0"/>
              <a:t>The image on the left, overlaid with EDS, shows high amounts of Ca in the green and Al in the red within the aggregates </a:t>
            </a:r>
          </a:p>
          <a:p>
            <a:endParaRPr lang="en-US" baseline="0" dirty="0"/>
          </a:p>
          <a:p>
            <a:r>
              <a:rPr lang="en-US" baseline="0" dirty="0"/>
              <a:t>This was an interesting trend within the </a:t>
            </a:r>
            <a:r>
              <a:rPr lang="en-US" baseline="0" dirty="0" err="1"/>
              <a:t>aggreagates</a:t>
            </a:r>
            <a:r>
              <a:rPr lang="en-US" baseline="0" dirty="0"/>
              <a:t> that was unique to thin sections of high magnetic susceptibility </a:t>
            </a:r>
            <a:endParaRPr lang="en-US" baseline="0" dirty="0" smtClean="0"/>
          </a:p>
          <a:p>
            <a:endParaRPr lang="en-US" baseline="0" dirty="0" smtClean="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r>
              <a:rPr lang="en-US" baseline="0" dirty="0"/>
              <a:t>Clays or small micas</a:t>
            </a:r>
            <a:endParaRPr lang="en-US" dirty="0"/>
          </a:p>
        </p:txBody>
      </p:sp>
      <p:sp>
        <p:nvSpPr>
          <p:cNvPr id="4" name="Slide Number Placeholder 3"/>
          <p:cNvSpPr>
            <a:spLocks noGrp="1"/>
          </p:cNvSpPr>
          <p:nvPr>
            <p:ph type="sldNum" sz="quarter" idx="10"/>
          </p:nvPr>
        </p:nvSpPr>
        <p:spPr/>
        <p:txBody>
          <a:bodyPr/>
          <a:lstStyle/>
          <a:p>
            <a:fld id="{FCAF9909-A33C-A74E-A6DC-38D74C36A1CD}" type="slidenum">
              <a:rPr lang="uk-UA"/>
              <a:t>14</a:t>
            </a:fld>
            <a:endParaRPr lang="uk-UA"/>
          </a:p>
        </p:txBody>
      </p:sp>
    </p:spTree>
    <p:extLst>
      <p:ext uri="{BB962C8B-B14F-4D97-AF65-F5344CB8AC3E}">
        <p14:creationId xmlns:p14="http://schemas.microsoft.com/office/powerpoint/2010/main" val="197789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a:t>I started this project looking to see if there were Fe-bearing particles within the loess</a:t>
            </a:r>
            <a:r>
              <a:rPr lang="en-US" baseline="0"/>
              <a:t> and if there were any trends between magnetic susceptibility and Fe-bearing minerals</a:t>
            </a:r>
          </a:p>
          <a:p>
            <a:endParaRPr lang="en-US" baseline="0"/>
          </a:p>
          <a:p>
            <a:r>
              <a:rPr lang="en-US" baseline="0"/>
              <a:t>I found that yes there are Fe-bearing particles within the loess and that with a high magnetic susceptibility, there is a greater presence of Fe-bearing particles</a:t>
            </a:r>
            <a:endParaRPr lang="en-US"/>
          </a:p>
          <a:p>
            <a:endParaRPr lang="en-US"/>
          </a:p>
          <a:p>
            <a:r>
              <a:rPr lang="en-US"/>
              <a:t>The future</a:t>
            </a:r>
            <a:r>
              <a:rPr lang="en-US" baseline="0"/>
              <a:t> research for this project is to create magnetic acquisition curves from the samples to understand more specifcally what phases of Fe-bearing particles are present</a:t>
            </a:r>
            <a:endParaRPr lang="en-US"/>
          </a:p>
          <a:p>
            <a:endParaRPr lang="en-US"/>
          </a:p>
          <a:p>
            <a:r>
              <a:rPr lang="en-US"/>
              <a:t>The</a:t>
            </a:r>
            <a:r>
              <a:rPr lang="en-US" baseline="0"/>
              <a:t> future research will allow for a more complete understanding of the Fe-bearing minerals present and what environmental processes would have lead to their acummulation within the soil providing a proxy for paleoclimate</a:t>
            </a:r>
            <a:endParaRPr lang="en-US"/>
          </a:p>
        </p:txBody>
      </p:sp>
      <p:sp>
        <p:nvSpPr>
          <p:cNvPr id="4" name="Slide Number Placeholder 3"/>
          <p:cNvSpPr>
            <a:spLocks noGrp="1"/>
          </p:cNvSpPr>
          <p:nvPr>
            <p:ph type="sldNum" sz="quarter" idx="10"/>
          </p:nvPr>
        </p:nvSpPr>
        <p:spPr/>
        <p:txBody>
          <a:bodyPr/>
          <a:lstStyle/>
          <a:p>
            <a:fld id="{FCAF9909-A33C-A74E-A6DC-38D74C36A1CD}" type="slidenum">
              <a:rPr lang="uk-UA"/>
              <a:t>15</a:t>
            </a:fld>
            <a:endParaRPr lang="uk-UA"/>
          </a:p>
        </p:txBody>
      </p:sp>
    </p:spTree>
    <p:extLst>
      <p:ext uri="{BB962C8B-B14F-4D97-AF65-F5344CB8AC3E}">
        <p14:creationId xmlns:p14="http://schemas.microsoft.com/office/powerpoint/2010/main" val="158586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AF9909-A33C-A74E-A6DC-38D74C36A1CD}" type="slidenum">
              <a:rPr lang="uk-UA"/>
              <a:t>16</a:t>
            </a:fld>
            <a:endParaRPr lang="uk-UA"/>
          </a:p>
        </p:txBody>
      </p:sp>
    </p:spTree>
    <p:extLst>
      <p:ext uri="{BB962C8B-B14F-4D97-AF65-F5344CB8AC3E}">
        <p14:creationId xmlns:p14="http://schemas.microsoft.com/office/powerpoint/2010/main" val="117480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1991139"/>
          </a:xfrm>
        </p:spPr>
        <p:txBody>
          <a:bodyPr/>
          <a:lstStyle/>
          <a:p>
            <a:endParaRPr lang="en-US" dirty="0"/>
          </a:p>
          <a:p>
            <a:endParaRPr lang="en-US" dirty="0"/>
          </a:p>
          <a:p>
            <a:r>
              <a:rPr lang="en-US" dirty="0"/>
              <a:t>Before getting into my presentation,</a:t>
            </a:r>
            <a:r>
              <a:rPr lang="en-US" baseline="0" dirty="0"/>
              <a:t> what is loess? </a:t>
            </a:r>
            <a:r>
              <a:rPr lang="en-US" baseline="0" dirty="0" smtClean="0"/>
              <a:t>Loess is wind-blown silt-sized sediment </a:t>
            </a:r>
          </a:p>
          <a:p>
            <a:endParaRPr lang="en-US" baseline="0" dirty="0" smtClean="0"/>
          </a:p>
          <a:p>
            <a:r>
              <a:rPr lang="en-US" baseline="0" dirty="0" smtClean="0"/>
              <a:t>Within the Palouse Hills of Eastern Washington there are outcroppings of loess in the region</a:t>
            </a:r>
            <a:endParaRPr lang="en-US" baseline="0" dirty="0"/>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from this </a:t>
            </a:r>
            <a:r>
              <a:rPr lang="en-US" baseline="0" dirty="0" smtClean="0"/>
              <a:t>abundance </a:t>
            </a:r>
            <a:r>
              <a:rPr lang="en-US" baseline="0" dirty="0"/>
              <a:t>of loess within the </a:t>
            </a:r>
            <a:r>
              <a:rPr lang="en-US" baseline="0" dirty="0" smtClean="0"/>
              <a:t>Palouse, </a:t>
            </a:r>
            <a:r>
              <a:rPr lang="en-US" baseline="0" dirty="0"/>
              <a:t>this project has an overall goal of g</a:t>
            </a:r>
            <a:r>
              <a:rPr lang="en-US" dirty="0"/>
              <a:t>athering magnetic susceptibility data to find trends and relate these trends to the paleoclimate of the Palouse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Specifically, my goal was to (1) Investigate abundance and distribution of iron in loess, and (2) See if any changes correlate with magnetic susceptibility</a:t>
            </a:r>
          </a:p>
          <a:p>
            <a:endParaRPr lang="en-US" dirty="0"/>
          </a:p>
        </p:txBody>
      </p:sp>
      <p:sp>
        <p:nvSpPr>
          <p:cNvPr id="4" name="Slide Number Placeholder 3"/>
          <p:cNvSpPr>
            <a:spLocks noGrp="1"/>
          </p:cNvSpPr>
          <p:nvPr>
            <p:ph type="sldNum" sz="quarter" idx="10"/>
          </p:nvPr>
        </p:nvSpPr>
        <p:spPr>
          <a:xfrm>
            <a:off x="3886200" y="6172200"/>
            <a:ext cx="2971800" cy="457200"/>
          </a:xfrm>
        </p:spPr>
        <p:txBody>
          <a:bodyPr/>
          <a:lstStyle/>
          <a:p>
            <a:fld id="{FCAF9909-A33C-A74E-A6DC-38D74C36A1CD}" type="slidenum">
              <a:rPr lang="uk-UA"/>
              <a:t>2</a:t>
            </a:fld>
            <a:endParaRPr lang="uk-UA"/>
          </a:p>
        </p:txBody>
      </p:sp>
    </p:spTree>
    <p:extLst>
      <p:ext uri="{BB962C8B-B14F-4D97-AF65-F5344CB8AC3E}">
        <p14:creationId xmlns:p14="http://schemas.microsoft.com/office/powerpoint/2010/main" val="128018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a:t>Microscopy just being the microscope work I did </a:t>
            </a:r>
          </a:p>
        </p:txBody>
      </p:sp>
      <p:sp>
        <p:nvSpPr>
          <p:cNvPr id="4" name="Slide Number Placeholder 3"/>
          <p:cNvSpPr>
            <a:spLocks noGrp="1"/>
          </p:cNvSpPr>
          <p:nvPr>
            <p:ph type="sldNum" sz="quarter" idx="10"/>
          </p:nvPr>
        </p:nvSpPr>
        <p:spPr/>
        <p:txBody>
          <a:bodyPr/>
          <a:lstStyle/>
          <a:p>
            <a:fld id="{FCAF9909-A33C-A74E-A6DC-38D74C36A1CD}" type="slidenum">
              <a:rPr lang="uk-UA"/>
              <a:t>3</a:t>
            </a:fld>
            <a:endParaRPr lang="uk-UA"/>
          </a:p>
        </p:txBody>
      </p:sp>
    </p:spTree>
    <p:extLst>
      <p:ext uri="{BB962C8B-B14F-4D97-AF65-F5344CB8AC3E}">
        <p14:creationId xmlns:p14="http://schemas.microsoft.com/office/powerpoint/2010/main" val="132094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a:t>What we are looking at</a:t>
            </a:r>
            <a:r>
              <a:rPr lang="en-US" baseline="0" dirty="0"/>
              <a:t> is a picture of Washington and parts of Oregon and Idaho. To help orient us, you can see the Columbia River and the Snake </a:t>
            </a:r>
            <a:r>
              <a:rPr lang="en-US" baseline="0" dirty="0" smtClean="0"/>
              <a:t>River. North is the top of the picture</a:t>
            </a:r>
            <a:endParaRPr lang="en-US" baseline="0" dirty="0"/>
          </a:p>
          <a:p>
            <a:endParaRPr lang="en-US" baseline="0" dirty="0"/>
          </a:p>
          <a:p>
            <a:r>
              <a:rPr lang="en-US" baseline="0" dirty="0"/>
              <a:t>The yellow patches on this map are areas where loess has accumulated in the Palouse</a:t>
            </a:r>
          </a:p>
          <a:p>
            <a:endParaRPr lang="en-US" dirty="0"/>
          </a:p>
          <a:p>
            <a:r>
              <a:rPr lang="en-US" dirty="0"/>
              <a:t>Loess within the Palouse covers up to 50,000km of southeastern</a:t>
            </a:r>
            <a:r>
              <a:rPr lang="en-US" baseline="0" dirty="0"/>
              <a:t> WA, along with parts of Oregon and Idaho</a:t>
            </a:r>
          </a:p>
          <a:p>
            <a:endParaRPr lang="en-US" baseline="0" dirty="0"/>
          </a:p>
          <a:p>
            <a:r>
              <a:rPr lang="en-US" baseline="0" dirty="0"/>
              <a:t>Loess has been accumulating throughout the Quaternary period, with a maximum age of 2 million years old and maximum thickness of 75m</a:t>
            </a:r>
          </a:p>
          <a:p>
            <a:endParaRPr lang="en-US" baseline="0" dirty="0"/>
          </a:p>
          <a:p>
            <a:r>
              <a:rPr lang="en-US" baseline="0" dirty="0"/>
              <a:t>The Clyde site is within the Palouse and contains 12 loess </a:t>
            </a:r>
            <a:r>
              <a:rPr lang="en-US" baseline="0" dirty="0" err="1"/>
              <a:t>paleosol</a:t>
            </a:r>
            <a:r>
              <a:rPr lang="en-US" baseline="0" dirty="0"/>
              <a:t> sequences</a:t>
            </a:r>
            <a:endParaRPr lang="en-US" dirty="0"/>
          </a:p>
        </p:txBody>
      </p:sp>
      <p:sp>
        <p:nvSpPr>
          <p:cNvPr id="4" name="Slide Number Placeholder 3"/>
          <p:cNvSpPr>
            <a:spLocks noGrp="1"/>
          </p:cNvSpPr>
          <p:nvPr>
            <p:ph type="sldNum" sz="quarter" idx="10"/>
          </p:nvPr>
        </p:nvSpPr>
        <p:spPr/>
        <p:txBody>
          <a:bodyPr/>
          <a:lstStyle/>
          <a:p>
            <a:fld id="{FCAF9909-A33C-A74E-A6DC-38D74C36A1CD}" type="slidenum">
              <a:rPr lang="uk-UA"/>
              <a:t>4</a:t>
            </a:fld>
            <a:endParaRPr lang="uk-UA"/>
          </a:p>
        </p:txBody>
      </p:sp>
    </p:spTree>
    <p:extLst>
      <p:ext uri="{BB962C8B-B14F-4D97-AF65-F5344CB8AC3E}">
        <p14:creationId xmlns:p14="http://schemas.microsoft.com/office/powerpoint/2010/main" val="263638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smtClean="0"/>
              <a:t>R</a:t>
            </a:r>
            <a:r>
              <a:rPr lang="en-US" baseline="0" dirty="0" smtClean="0"/>
              <a:t>esearch </a:t>
            </a:r>
            <a:r>
              <a:rPr lang="en-US" baseline="0" dirty="0"/>
              <a:t>has been performed on </a:t>
            </a:r>
            <a:r>
              <a:rPr lang="en-US" baseline="0" dirty="0" smtClean="0"/>
              <a:t>other loess </a:t>
            </a:r>
            <a:r>
              <a:rPr lang="en-US" baseline="0" dirty="0"/>
              <a:t>plateaus </a:t>
            </a:r>
            <a:r>
              <a:rPr lang="en-US" baseline="0" dirty="0" smtClean="0"/>
              <a:t>around the world</a:t>
            </a:r>
          </a:p>
          <a:p>
            <a:endParaRPr lang="en-US" baseline="0" dirty="0"/>
          </a:p>
          <a:p>
            <a:r>
              <a:rPr lang="en-US" baseline="0" dirty="0"/>
              <a:t>This research has examined if trends in magnetic susceptibility can be used as a proxy for paleoclimate, but this research hasn’t been applied to the Palouse – we are trying to figure out what does magnetic susceptibility mean for the Palouse?</a:t>
            </a:r>
          </a:p>
          <a:p>
            <a:endParaRPr lang="en-US" baseline="0" dirty="0"/>
          </a:p>
          <a:p>
            <a:r>
              <a:rPr lang="en-US" baseline="0" dirty="0"/>
              <a:t>Magnetic susceptibility is the degree to which a sample responds to an external magnetic field</a:t>
            </a:r>
          </a:p>
          <a:p>
            <a:endParaRPr lang="en-US" baseline="0" dirty="0"/>
          </a:p>
          <a:p>
            <a:r>
              <a:rPr lang="en-US" baseline="0" dirty="0"/>
              <a:t>Magnetic susceptibility can mean a lot of things, For example, higher magnetic susceptibility within the Chinese loess correlated to higher rainfall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Within the Palouse, we are trying to see if a high magnetic susceptibility means a higher concentration of Fe-bearing particles and what are those Fe-particles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FD stands for frequency dependent and that is the percentage of magnetic susceptibility based on the smallest size range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 low FD means that there are fewer of these very small particles</a:t>
            </a:r>
          </a:p>
          <a:p>
            <a:endParaRPr lang="en-US" baseline="0" dirty="0"/>
          </a:p>
          <a:p>
            <a:endParaRPr lang="en-US" baseline="0" dirty="0"/>
          </a:p>
          <a:p>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CAF9909-A33C-A74E-A6DC-38D74C36A1CD}" type="slidenum">
              <a:rPr lang="uk-UA"/>
              <a:t>5</a:t>
            </a:fld>
            <a:endParaRPr lang="uk-UA"/>
          </a:p>
        </p:txBody>
      </p:sp>
    </p:spTree>
    <p:extLst>
      <p:ext uri="{BB962C8B-B14F-4D97-AF65-F5344CB8AC3E}">
        <p14:creationId xmlns:p14="http://schemas.microsoft.com/office/powerpoint/2010/main" val="19826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endParaRPr lang="en-US" baseline="0"/>
          </a:p>
          <a:p>
            <a:endParaRPr lang="en-US" baseline="0"/>
          </a:p>
          <a:p>
            <a:r>
              <a:rPr lang="en-US" baseline="0"/>
              <a:t>The Clyde site is composed of</a:t>
            </a:r>
            <a:r>
              <a:rPr lang="en-US"/>
              <a:t> quartzofeldspathic loess;</a:t>
            </a:r>
            <a:r>
              <a:rPr lang="en-US" baseline="0"/>
              <a:t> loess being the name given to windblown silt, with silt being the grain size between sand and clay</a:t>
            </a:r>
            <a:endParaRPr lang="en-US"/>
          </a:p>
          <a:p>
            <a:endParaRPr lang="en-US"/>
          </a:p>
          <a:p>
            <a:r>
              <a:rPr lang="en-US"/>
              <a:t>Our site also contains tephras, which are</a:t>
            </a:r>
            <a:r>
              <a:rPr lang="en-US" baseline="0"/>
              <a:t> made of</a:t>
            </a:r>
            <a:r>
              <a:rPr lang="en-US"/>
              <a:t> shards of volcanic ash</a:t>
            </a:r>
            <a:r>
              <a:rPr lang="en-US" baseline="0"/>
              <a:t> </a:t>
            </a:r>
            <a:r>
              <a:rPr lang="en-US"/>
              <a:t>and aggregates, which is</a:t>
            </a:r>
            <a:r>
              <a:rPr lang="en-US" baseline="0"/>
              <a:t> soil that is clumped together</a:t>
            </a:r>
            <a:endParaRPr lang="en-US"/>
          </a:p>
          <a:p>
            <a:r>
              <a:rPr lang="en-US"/>
              <a:t> </a:t>
            </a:r>
          </a:p>
          <a:p>
            <a:r>
              <a:rPr lang="en-US"/>
              <a:t>With</a:t>
            </a:r>
            <a:r>
              <a:rPr lang="en-US" baseline="0"/>
              <a:t> my research I am hoping to confirm the presence of Fe-bearing particles within the loess paleosol sequences at the Clyde site</a:t>
            </a:r>
            <a:endParaRPr lang="en-US"/>
          </a:p>
          <a:p>
            <a:endParaRPr lang="en-US"/>
          </a:p>
        </p:txBody>
      </p:sp>
      <p:sp>
        <p:nvSpPr>
          <p:cNvPr id="4" name="Slide Number Placeholder 3"/>
          <p:cNvSpPr>
            <a:spLocks noGrp="1"/>
          </p:cNvSpPr>
          <p:nvPr>
            <p:ph type="sldNum" sz="quarter" idx="10"/>
          </p:nvPr>
        </p:nvSpPr>
        <p:spPr/>
        <p:txBody>
          <a:bodyPr/>
          <a:lstStyle/>
          <a:p>
            <a:fld id="{FCAF9909-A33C-A74E-A6DC-38D74C36A1CD}" type="slidenum">
              <a:rPr lang="uk-UA"/>
              <a:t>6</a:t>
            </a:fld>
            <a:endParaRPr lang="uk-UA"/>
          </a:p>
        </p:txBody>
      </p:sp>
    </p:spTree>
    <p:extLst>
      <p:ext uri="{BB962C8B-B14F-4D97-AF65-F5344CB8AC3E}">
        <p14:creationId xmlns:p14="http://schemas.microsoft.com/office/powerpoint/2010/main" val="390418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endParaRPr lang="en-US" baseline="0"/>
          </a:p>
          <a:p>
            <a:endParaRPr lang="en-US"/>
          </a:p>
          <a:p>
            <a:r>
              <a:rPr lang="en-US"/>
              <a:t>Quick</a:t>
            </a:r>
            <a:r>
              <a:rPr lang="en-US" baseline="0"/>
              <a:t> b</a:t>
            </a:r>
            <a:r>
              <a:rPr lang="en-US"/>
              <a:t>ackground</a:t>
            </a:r>
            <a:r>
              <a:rPr lang="en-US" baseline="0"/>
              <a:t> on how the loess came to be deposited at the Clyde site:</a:t>
            </a:r>
          </a:p>
          <a:p>
            <a:endParaRPr lang="en-US" baseline="0"/>
          </a:p>
          <a:p>
            <a:r>
              <a:rPr lang="en-US" baseline="0"/>
              <a:t>Ice age floods swept acros Northeastern Washington and were channeled by the Columbia River</a:t>
            </a:r>
          </a:p>
          <a:p>
            <a:endParaRPr lang="en-US" baseline="0"/>
          </a:p>
          <a:p>
            <a:r>
              <a:rPr lang="en-US" baseline="0"/>
              <a:t>Then all the particles the floods were holding were deposited in Pasco Basin and Walla Walla Valley due to backflooding</a:t>
            </a:r>
          </a:p>
          <a:p>
            <a:endParaRPr lang="en-US" baseline="0"/>
          </a:p>
          <a:p>
            <a:r>
              <a:rPr lang="en-US" baseline="0"/>
              <a:t>Finally these sediments were reworked by winds coming from the Southwest and deposited within the Palouse and at the Clyde site</a:t>
            </a:r>
            <a:endParaRPr lang="en-US"/>
          </a:p>
          <a:p>
            <a:endParaRPr lang="en-US"/>
          </a:p>
        </p:txBody>
      </p:sp>
      <p:sp>
        <p:nvSpPr>
          <p:cNvPr id="4" name="Slide Number Placeholder 3"/>
          <p:cNvSpPr>
            <a:spLocks noGrp="1"/>
          </p:cNvSpPr>
          <p:nvPr>
            <p:ph type="sldNum" sz="quarter" idx="10"/>
          </p:nvPr>
        </p:nvSpPr>
        <p:spPr/>
        <p:txBody>
          <a:bodyPr/>
          <a:lstStyle/>
          <a:p>
            <a:fld id="{FCAF9909-A33C-A74E-A6DC-38D74C36A1CD}" type="slidenum">
              <a:rPr lang="uk-UA"/>
              <a:t>7</a:t>
            </a:fld>
            <a:endParaRPr lang="uk-UA"/>
          </a:p>
        </p:txBody>
      </p:sp>
    </p:spTree>
    <p:extLst>
      <p:ext uri="{BB962C8B-B14F-4D97-AF65-F5344CB8AC3E}">
        <p14:creationId xmlns:p14="http://schemas.microsoft.com/office/powerpoint/2010/main" val="202284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r>
              <a:rPr lang="en-US" dirty="0" smtClean="0"/>
              <a:t>A</a:t>
            </a:r>
            <a:r>
              <a:rPr lang="en-US" baseline="0" dirty="0" smtClean="0"/>
              <a:t> </a:t>
            </a:r>
            <a:r>
              <a:rPr lang="en-US" baseline="0" dirty="0"/>
              <a:t>quick </a:t>
            </a:r>
            <a:r>
              <a:rPr lang="en-US" baseline="0" dirty="0" smtClean="0"/>
              <a:t>overview of our methods</a:t>
            </a:r>
            <a:endParaRPr lang="en-US" baseline="0" dirty="0"/>
          </a:p>
          <a:p>
            <a:endParaRPr lang="en-US" baseline="0" dirty="0"/>
          </a:p>
          <a:p>
            <a:r>
              <a:rPr lang="en-US" baseline="0" dirty="0"/>
              <a:t>In the field we dug </a:t>
            </a:r>
            <a:r>
              <a:rPr lang="en-US" baseline="0" dirty="0" smtClean="0"/>
              <a:t>trenches with plastic trowels and shovels </a:t>
            </a:r>
            <a:r>
              <a:rPr lang="en-US" baseline="0" dirty="0"/>
              <a:t>to collect our samples, which we then took back to the lab to measure their magnetic </a:t>
            </a:r>
            <a:r>
              <a:rPr lang="en-US" baseline="0" dirty="0" smtClean="0"/>
              <a:t>susceptibility at a low frequency and a high frequency.</a:t>
            </a:r>
          </a:p>
          <a:p>
            <a:endParaRPr lang="en-US" baseline="0" dirty="0"/>
          </a:p>
          <a:p>
            <a:r>
              <a:rPr lang="en-US" baseline="0" dirty="0" smtClean="0"/>
              <a:t>I then </a:t>
            </a:r>
            <a:r>
              <a:rPr lang="en-US" baseline="0" dirty="0"/>
              <a:t>examined 7 thin sections, chosen due to their magnetic susceptibility values, and examined them with a petrographic microscope </a:t>
            </a:r>
          </a:p>
          <a:p>
            <a:endParaRPr lang="en-US" baseline="0" dirty="0"/>
          </a:p>
          <a:p>
            <a:r>
              <a:rPr lang="en-US" baseline="0" dirty="0"/>
              <a:t>I also examined them with a Scanning Electron Microscope (also known as SEM), which provided me a very clear picture of the grains</a:t>
            </a:r>
          </a:p>
          <a:p>
            <a:endParaRPr lang="en-US" baseline="0" dirty="0"/>
          </a:p>
          <a:p>
            <a:r>
              <a:rPr lang="en-US" baseline="0" dirty="0"/>
              <a:t>Through SEM I was able to use Energy-Dispersive X-ray Spectroscopy (also known as EDS), which allows me to measure the elemental composition of the grains</a:t>
            </a:r>
          </a:p>
        </p:txBody>
      </p:sp>
      <p:sp>
        <p:nvSpPr>
          <p:cNvPr id="4" name="Slide Number Placeholder 3"/>
          <p:cNvSpPr>
            <a:spLocks noGrp="1"/>
          </p:cNvSpPr>
          <p:nvPr>
            <p:ph type="sldNum" sz="quarter" idx="10"/>
          </p:nvPr>
        </p:nvSpPr>
        <p:spPr/>
        <p:txBody>
          <a:bodyPr/>
          <a:lstStyle/>
          <a:p>
            <a:fld id="{FCAF9909-A33C-A74E-A6DC-38D74C36A1CD}" type="slidenum">
              <a:rPr lang="uk-UA"/>
              <a:t>8</a:t>
            </a:fld>
            <a:endParaRPr lang="uk-UA"/>
          </a:p>
        </p:txBody>
      </p:sp>
    </p:spTree>
    <p:extLst>
      <p:ext uri="{BB962C8B-B14F-4D97-AF65-F5344CB8AC3E}">
        <p14:creationId xmlns:p14="http://schemas.microsoft.com/office/powerpoint/2010/main" val="2631152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graph on the right with the Chi_LF axis is the</a:t>
            </a:r>
            <a:r>
              <a:rPr lang="en-US" baseline="0" dirty="0" smtClean="0"/>
              <a:t> measurement of magnetic susceptibility at low frequency</a:t>
            </a:r>
          </a:p>
          <a:p>
            <a:endParaRPr lang="en-US" baseline="0" dirty="0" smtClean="0"/>
          </a:p>
          <a:p>
            <a:r>
              <a:rPr lang="en-US" baseline="0" dirty="0" smtClean="0"/>
              <a:t>Our study site has been previously studied and those scientists left behind a nail at the site to mark the presence of a tephra, but this nail influenced the Magnetic susceptibility data</a:t>
            </a:r>
          </a:p>
        </p:txBody>
      </p:sp>
      <p:sp>
        <p:nvSpPr>
          <p:cNvPr id="4" name="Slide Number Placeholder 3"/>
          <p:cNvSpPr>
            <a:spLocks noGrp="1"/>
          </p:cNvSpPr>
          <p:nvPr>
            <p:ph type="sldNum" sz="quarter" idx="10"/>
          </p:nvPr>
        </p:nvSpPr>
        <p:spPr/>
        <p:txBody>
          <a:bodyPr/>
          <a:lstStyle/>
          <a:p>
            <a:fld id="{FCAF9909-A33C-A74E-A6DC-38D74C36A1CD}" type="slidenum">
              <a:rPr lang="uk-UA" smtClean="0"/>
              <a:t>9</a:t>
            </a:fld>
            <a:endParaRPr lang="uk-UA"/>
          </a:p>
        </p:txBody>
      </p:sp>
    </p:spTree>
    <p:extLst>
      <p:ext uri="{BB962C8B-B14F-4D97-AF65-F5344CB8AC3E}">
        <p14:creationId xmlns:p14="http://schemas.microsoft.com/office/powerpoint/2010/main" val="1324574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A432C8-69A7-458B-9684-2BFA64B31948}" type="datetime2">
              <a:rPr lang="en-US" smtClean="0"/>
              <a:t>Wednesday, October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73962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Wednesday, October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60216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4549AC-EB31-477F-92A9-B1988E232878}" type="datetime2">
              <a:rPr lang="en-US" smtClean="0"/>
              <a:t>Wednesday, October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19254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Wednesday, October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037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October 25, 2017</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5368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EBA98F-560C-4997-81C4-81D4D9187EAB}" type="datetime2">
              <a:rPr lang="en-US" smtClean="0"/>
              <a:t>Wednesday, October 25, 2017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137795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0972B2-CA5C-437D-87D0-8081271A9E4B}" type="datetime2">
              <a:rPr lang="en-US" smtClean="0"/>
              <a:t>Wednesday, October 25, 2017</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3980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Wednesday, October 25, 2017</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066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October 25, 2017</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29388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October 25, 2017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280263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October 25, 2017</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7820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80CB818-7379-467D-8E76-EF9D9074A26C}" type="datetime2">
              <a:rPr lang="en-US" smtClean="0"/>
              <a:t>Wednesday, October 25, 2017</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24993730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11.t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4" Type="http://schemas.openxmlformats.org/officeDocument/2006/relationships/image" Target="file://localhost/Users/gabby/Desktop/MCC16-1_004%20copy.tif" TargetMode="External"/><Relationship Id="rId5" Type="http://schemas.openxmlformats.org/officeDocument/2006/relationships/image" Target="../media/image13.tif"/><Relationship Id="rId6" Type="http://schemas.openxmlformats.org/officeDocument/2006/relationships/image" Target="file://localhost/Users/gabby/Desktop/NBC16-3_003%20copy.tif"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Relationship Id="rId4" Type="http://schemas.openxmlformats.org/officeDocument/2006/relationships/image" Target="file://localhost/Users/gabby/Desktop/NBC16-5_003%20copy.tif" TargetMode="External"/><Relationship Id="rId5" Type="http://schemas.openxmlformats.org/officeDocument/2006/relationships/image" Target="../media/image17.tif"/><Relationship Id="rId6" Type="http://schemas.openxmlformats.org/officeDocument/2006/relationships/image" Target="file://localhost/Users/gabby/Desktop/GMC16-1_001%20copy.tif"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0.jpg"/><Relationship Id="rId5"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file://localhost/Users/gabby/Desktop/Screen%20Shot%202017-04-02%20at%2012.13.42%20PM.png"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file://localhost/Users/gabby/Downloads/IMG_6510.JPG" TargetMode="External"/><Relationship Id="rId5" Type="http://schemas.openxmlformats.org/officeDocument/2006/relationships/image" Target="../media/image7.jpeg"/><Relationship Id="rId6"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1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17027" y="481115"/>
            <a:ext cx="6475600" cy="1102519"/>
          </a:xfrm>
        </p:spPr>
        <p:txBody>
          <a:bodyPr>
            <a:normAutofit/>
          </a:bodyPr>
          <a:lstStyle/>
          <a:p>
            <a:r>
              <a:rPr lang="en-US"/>
              <a:t>Magnetic Susceptibility of the Palouse Loess: Paleoclimate Proxy?</a:t>
            </a:r>
          </a:p>
        </p:txBody>
      </p:sp>
      <p:sp>
        <p:nvSpPr>
          <p:cNvPr id="3" name="Subtitle 2"/>
          <p:cNvSpPr>
            <a:spLocks noGrp="1"/>
          </p:cNvSpPr>
          <p:nvPr>
            <p:ph type="subTitle" idx="1"/>
          </p:nvPr>
        </p:nvSpPr>
        <p:spPr>
          <a:xfrm>
            <a:off x="1143000" y="4508211"/>
            <a:ext cx="5702886" cy="670236"/>
          </a:xfrm>
        </p:spPr>
        <p:txBody>
          <a:bodyPr>
            <a:normAutofit lnSpcReduction="10000"/>
          </a:bodyPr>
          <a:lstStyle/>
          <a:p>
            <a:pPr algn="l"/>
            <a:r>
              <a:rPr lang="en-US" sz="1800">
                <a:solidFill>
                  <a:schemeClr val="tx1"/>
                </a:solidFill>
              </a:rPr>
              <a:t>By: Gabby McGann</a:t>
            </a:r>
          </a:p>
          <a:p>
            <a:pPr algn="l"/>
            <a:r>
              <a:rPr lang="en-US" sz="1800">
                <a:solidFill>
                  <a:schemeClr val="tx1"/>
                </a:solidFill>
              </a:rPr>
              <a:t>Whitman College Geology: Loess Division</a:t>
            </a:r>
          </a:p>
        </p:txBody>
      </p:sp>
      <p:sp>
        <p:nvSpPr>
          <p:cNvPr id="4" name="TextBox 3"/>
          <p:cNvSpPr txBox="1"/>
          <p:nvPr/>
        </p:nvSpPr>
        <p:spPr>
          <a:xfrm>
            <a:off x="6845886" y="4957497"/>
            <a:ext cx="1079142" cy="207749"/>
          </a:xfrm>
          <a:prstGeom prst="rect">
            <a:avLst/>
          </a:prstGeom>
          <a:noFill/>
        </p:spPr>
        <p:txBody>
          <a:bodyPr wrap="none" rtlCol="0">
            <a:spAutoFit/>
          </a:bodyPr>
          <a:lstStyle/>
          <a:p>
            <a:r>
              <a:rPr lang="en-US" sz="750"/>
              <a:t>Photo from Nick Bader</a:t>
            </a:r>
          </a:p>
        </p:txBody>
      </p:sp>
    </p:spTree>
    <p:extLst>
      <p:ext uri="{BB962C8B-B14F-4D97-AF65-F5344CB8AC3E}">
        <p14:creationId xmlns:p14="http://schemas.microsoft.com/office/powerpoint/2010/main" val="1358206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 Microscopy</a:t>
            </a:r>
          </a:p>
        </p:txBody>
      </p:sp>
      <p:sp>
        <p:nvSpPr>
          <p:cNvPr id="6" name="TextBox 5"/>
          <p:cNvSpPr txBox="1"/>
          <p:nvPr/>
        </p:nvSpPr>
        <p:spPr>
          <a:xfrm>
            <a:off x="2008708" y="1029359"/>
            <a:ext cx="1918227" cy="248209"/>
          </a:xfrm>
          <a:prstGeom prst="rect">
            <a:avLst/>
          </a:prstGeom>
          <a:noFill/>
        </p:spPr>
        <p:txBody>
          <a:bodyPr wrap="square" rtlCol="0">
            <a:spAutoFit/>
          </a:bodyPr>
          <a:lstStyle/>
          <a:p>
            <a:r>
              <a:rPr lang="en-US" sz="1013"/>
              <a:t>NBC16-3: high MS + FD</a:t>
            </a:r>
          </a:p>
        </p:txBody>
      </p:sp>
      <p:sp>
        <p:nvSpPr>
          <p:cNvPr id="7" name="TextBox 6"/>
          <p:cNvSpPr txBox="1"/>
          <p:nvPr/>
        </p:nvSpPr>
        <p:spPr>
          <a:xfrm>
            <a:off x="5058973" y="1016125"/>
            <a:ext cx="2554941" cy="248209"/>
          </a:xfrm>
          <a:prstGeom prst="rect">
            <a:avLst/>
          </a:prstGeom>
          <a:noFill/>
        </p:spPr>
        <p:txBody>
          <a:bodyPr wrap="square" rtlCol="0">
            <a:spAutoFit/>
          </a:bodyPr>
          <a:lstStyle/>
          <a:p>
            <a:r>
              <a:rPr lang="en-US" sz="1013"/>
              <a:t>MCC16-1: local MS + FD minimum</a:t>
            </a:r>
          </a:p>
        </p:txBody>
      </p:sp>
      <p:sp>
        <p:nvSpPr>
          <p:cNvPr id="8" name="TextBox 7"/>
          <p:cNvSpPr txBox="1"/>
          <p:nvPr/>
        </p:nvSpPr>
        <p:spPr>
          <a:xfrm>
            <a:off x="1952011" y="4322413"/>
            <a:ext cx="1974924" cy="248209"/>
          </a:xfrm>
          <a:prstGeom prst="rect">
            <a:avLst/>
          </a:prstGeom>
          <a:noFill/>
        </p:spPr>
        <p:txBody>
          <a:bodyPr wrap="square" rtlCol="0">
            <a:spAutoFit/>
          </a:bodyPr>
          <a:lstStyle/>
          <a:p>
            <a:r>
              <a:rPr lang="en-US" sz="1013"/>
              <a:t>4 x 0.10 magnification PPL</a:t>
            </a:r>
          </a:p>
        </p:txBody>
      </p:sp>
      <p:sp>
        <p:nvSpPr>
          <p:cNvPr id="9" name="TextBox 8"/>
          <p:cNvSpPr txBox="1"/>
          <p:nvPr/>
        </p:nvSpPr>
        <p:spPr>
          <a:xfrm>
            <a:off x="5316468" y="4317525"/>
            <a:ext cx="2040916" cy="248209"/>
          </a:xfrm>
          <a:prstGeom prst="rect">
            <a:avLst/>
          </a:prstGeom>
          <a:noFill/>
        </p:spPr>
        <p:txBody>
          <a:bodyPr wrap="square" rtlCol="0">
            <a:spAutoFit/>
          </a:bodyPr>
          <a:lstStyle/>
          <a:p>
            <a:r>
              <a:rPr lang="en-US" sz="1013"/>
              <a:t>4 x 0.10 magnification PPL</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68" y="1317823"/>
            <a:ext cx="3464174" cy="295154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713" y="1317824"/>
            <a:ext cx="3451462" cy="2947394"/>
          </a:xfrm>
          <a:prstGeom prst="rect">
            <a:avLst/>
          </a:prstGeom>
        </p:spPr>
      </p:pic>
    </p:spTree>
    <p:extLst>
      <p:ext uri="{BB962C8B-B14F-4D97-AF65-F5344CB8AC3E}">
        <p14:creationId xmlns:p14="http://schemas.microsoft.com/office/powerpoint/2010/main" val="2129910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 SEM</a:t>
            </a:r>
          </a:p>
        </p:txBody>
      </p:sp>
      <p:pic>
        <p:nvPicPr>
          <p:cNvPr id="4" name="MCC16-1_004 copy.tif" descr="/Users/gabby/Desktop/MCC16-1_004 copy.tif"/>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837716" y="1363392"/>
            <a:ext cx="3554139" cy="3273001"/>
          </a:xfrm>
          <a:prstGeom prst="rect">
            <a:avLst/>
          </a:prstGeom>
        </p:spPr>
      </p:pic>
      <p:sp>
        <p:nvSpPr>
          <p:cNvPr id="6" name="TextBox 5"/>
          <p:cNvSpPr txBox="1"/>
          <p:nvPr/>
        </p:nvSpPr>
        <p:spPr>
          <a:xfrm>
            <a:off x="1625458" y="1062498"/>
            <a:ext cx="2622586" cy="248209"/>
          </a:xfrm>
          <a:prstGeom prst="rect">
            <a:avLst/>
          </a:prstGeom>
          <a:noFill/>
        </p:spPr>
        <p:txBody>
          <a:bodyPr wrap="square" rtlCol="0">
            <a:spAutoFit/>
          </a:bodyPr>
          <a:lstStyle/>
          <a:p>
            <a:r>
              <a:rPr lang="en-US" sz="1013"/>
              <a:t>MCC16-1: local MS + FD minimum</a:t>
            </a:r>
          </a:p>
        </p:txBody>
      </p:sp>
      <p:sp>
        <p:nvSpPr>
          <p:cNvPr id="7" name="TextBox 6"/>
          <p:cNvSpPr txBox="1"/>
          <p:nvPr/>
        </p:nvSpPr>
        <p:spPr>
          <a:xfrm>
            <a:off x="5727603" y="1062498"/>
            <a:ext cx="1843233" cy="248209"/>
          </a:xfrm>
          <a:prstGeom prst="rect">
            <a:avLst/>
          </a:prstGeom>
          <a:noFill/>
        </p:spPr>
        <p:txBody>
          <a:bodyPr wrap="square" rtlCol="0">
            <a:spAutoFit/>
          </a:bodyPr>
          <a:lstStyle/>
          <a:p>
            <a:r>
              <a:rPr lang="en-US" sz="1013"/>
              <a:t>NBC16-3: high MS + FD</a:t>
            </a:r>
          </a:p>
        </p:txBody>
      </p:sp>
      <p:pic>
        <p:nvPicPr>
          <p:cNvPr id="8" name="NBC16-3_003 copy.tif" descr="/Users/gabby/Desktop/NBC16-3_003 copy.tif"/>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624679" y="1339498"/>
            <a:ext cx="3580085" cy="3296895"/>
          </a:xfrm>
          <a:prstGeom prst="rect">
            <a:avLst/>
          </a:prstGeom>
        </p:spPr>
      </p:pic>
    </p:spTree>
    <p:extLst>
      <p:ext uri="{BB962C8B-B14F-4D97-AF65-F5344CB8AC3E}">
        <p14:creationId xmlns:p14="http://schemas.microsoft.com/office/powerpoint/2010/main" val="3219226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 EDS</a:t>
            </a:r>
          </a:p>
        </p:txBody>
      </p:sp>
      <p:pic>
        <p:nvPicPr>
          <p:cNvPr id="4" name="Picture 3"/>
          <p:cNvPicPr>
            <a:picLocks noChangeAspect="1"/>
          </p:cNvPicPr>
          <p:nvPr/>
        </p:nvPicPr>
        <p:blipFill>
          <a:blip r:embed="rId3"/>
          <a:stretch>
            <a:fillRect/>
          </a:stretch>
        </p:blipFill>
        <p:spPr>
          <a:xfrm>
            <a:off x="978794" y="1063228"/>
            <a:ext cx="3331102" cy="4799974"/>
          </a:xfrm>
          <a:prstGeom prst="rect">
            <a:avLst/>
          </a:prstGeom>
        </p:spPr>
      </p:pic>
      <p:pic>
        <p:nvPicPr>
          <p:cNvPr id="6" name="Picture 5"/>
          <p:cNvPicPr>
            <a:picLocks noChangeAspect="1"/>
          </p:cNvPicPr>
          <p:nvPr/>
        </p:nvPicPr>
        <p:blipFill>
          <a:blip r:embed="rId4"/>
          <a:stretch>
            <a:fillRect/>
          </a:stretch>
        </p:blipFill>
        <p:spPr>
          <a:xfrm>
            <a:off x="4834103" y="1063227"/>
            <a:ext cx="3356859" cy="4837089"/>
          </a:xfrm>
          <a:prstGeom prst="rect">
            <a:avLst/>
          </a:prstGeom>
        </p:spPr>
      </p:pic>
    </p:spTree>
    <p:extLst>
      <p:ext uri="{BB962C8B-B14F-4D97-AF65-F5344CB8AC3E}">
        <p14:creationId xmlns:p14="http://schemas.microsoft.com/office/powerpoint/2010/main" val="3945926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 SEM</a:t>
            </a:r>
          </a:p>
        </p:txBody>
      </p:sp>
      <p:pic>
        <p:nvPicPr>
          <p:cNvPr id="5" name="NBC16-5_003 copy.tif" descr="/Users/gabby/Desktop/NBC16-5_003 copy.tif"/>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617075" y="1348507"/>
            <a:ext cx="3187522" cy="3332672"/>
          </a:xfrm>
          <a:prstGeom prst="rect">
            <a:avLst/>
          </a:prstGeom>
        </p:spPr>
      </p:pic>
      <p:sp>
        <p:nvSpPr>
          <p:cNvPr id="8" name="TextBox 7"/>
          <p:cNvSpPr txBox="1"/>
          <p:nvPr/>
        </p:nvSpPr>
        <p:spPr>
          <a:xfrm>
            <a:off x="2293476" y="1030020"/>
            <a:ext cx="1447370" cy="248209"/>
          </a:xfrm>
          <a:prstGeom prst="rect">
            <a:avLst/>
          </a:prstGeom>
          <a:noFill/>
        </p:spPr>
        <p:txBody>
          <a:bodyPr wrap="square" rtlCol="0">
            <a:spAutoFit/>
          </a:bodyPr>
          <a:lstStyle/>
          <a:p>
            <a:r>
              <a:rPr lang="en-US" sz="1013"/>
              <a:t>NBC16-4: LF peak</a:t>
            </a:r>
          </a:p>
        </p:txBody>
      </p:sp>
      <p:sp>
        <p:nvSpPr>
          <p:cNvPr id="9" name="TextBox 8"/>
          <p:cNvSpPr txBox="1"/>
          <p:nvPr/>
        </p:nvSpPr>
        <p:spPr>
          <a:xfrm>
            <a:off x="4617075" y="1030020"/>
            <a:ext cx="3041026" cy="248209"/>
          </a:xfrm>
          <a:prstGeom prst="rect">
            <a:avLst/>
          </a:prstGeom>
          <a:noFill/>
        </p:spPr>
        <p:txBody>
          <a:bodyPr wrap="square" rtlCol="0">
            <a:spAutoFit/>
          </a:bodyPr>
          <a:lstStyle/>
          <a:p>
            <a:r>
              <a:rPr lang="en-US" sz="1013"/>
              <a:t>NBC16-5: local FD peak + moderate MS</a:t>
            </a:r>
          </a:p>
        </p:txBody>
      </p:sp>
      <p:pic>
        <p:nvPicPr>
          <p:cNvPr id="3" name="GMC16-1_001 copy.tif" descr="/Users/gabby/Desktop/GMC16-1_001 copy.tif"/>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1339404" y="1348507"/>
            <a:ext cx="3187522" cy="3332673"/>
          </a:xfrm>
          <a:prstGeom prst="rect">
            <a:avLst/>
          </a:prstGeom>
        </p:spPr>
      </p:pic>
      <p:sp>
        <p:nvSpPr>
          <p:cNvPr id="4" name="TextBox 3"/>
          <p:cNvSpPr txBox="1"/>
          <p:nvPr/>
        </p:nvSpPr>
        <p:spPr>
          <a:xfrm>
            <a:off x="1687311" y="1030020"/>
            <a:ext cx="2690596" cy="248209"/>
          </a:xfrm>
          <a:prstGeom prst="rect">
            <a:avLst/>
          </a:prstGeom>
          <a:solidFill>
            <a:srgbClr val="FFFFFF"/>
          </a:solidFill>
        </p:spPr>
        <p:txBody>
          <a:bodyPr wrap="square" rtlCol="0">
            <a:spAutoFit/>
          </a:bodyPr>
          <a:lstStyle/>
          <a:p>
            <a:r>
              <a:rPr lang="en-US" sz="1013"/>
              <a:t>GMC16-1: high MS + FD minimum</a:t>
            </a:r>
          </a:p>
        </p:txBody>
      </p:sp>
    </p:spTree>
    <p:extLst>
      <p:ext uri="{BB962C8B-B14F-4D97-AF65-F5344CB8AC3E}">
        <p14:creationId xmlns:p14="http://schemas.microsoft.com/office/powerpoint/2010/main" val="1058425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 EDS</a:t>
            </a:r>
          </a:p>
        </p:txBody>
      </p:sp>
      <p:pic>
        <p:nvPicPr>
          <p:cNvPr id="4" name="Picture 3"/>
          <p:cNvPicPr>
            <a:picLocks noChangeAspect="1"/>
          </p:cNvPicPr>
          <p:nvPr/>
        </p:nvPicPr>
        <p:blipFill>
          <a:blip r:embed="rId3"/>
          <a:stretch>
            <a:fillRect/>
          </a:stretch>
        </p:blipFill>
        <p:spPr>
          <a:xfrm>
            <a:off x="4917162" y="1063228"/>
            <a:ext cx="3170770" cy="4720136"/>
          </a:xfrm>
          <a:prstGeom prst="rect">
            <a:avLst/>
          </a:prstGeom>
        </p:spPr>
      </p:pic>
      <p:pic>
        <p:nvPicPr>
          <p:cNvPr id="3" name="Picture 2"/>
          <p:cNvPicPr>
            <a:picLocks noChangeAspect="1"/>
          </p:cNvPicPr>
          <p:nvPr/>
        </p:nvPicPr>
        <p:blipFill>
          <a:blip r:embed="rId4"/>
          <a:stretch>
            <a:fillRect/>
          </a:stretch>
        </p:blipFill>
        <p:spPr>
          <a:xfrm>
            <a:off x="1086615" y="1063228"/>
            <a:ext cx="3234051" cy="4654992"/>
          </a:xfrm>
          <a:prstGeom prst="rect">
            <a:avLst/>
          </a:prstGeom>
        </p:spPr>
      </p:pic>
    </p:spTree>
    <p:extLst>
      <p:ext uri="{BB962C8B-B14F-4D97-AF65-F5344CB8AC3E}">
        <p14:creationId xmlns:p14="http://schemas.microsoft.com/office/powerpoint/2010/main" val="4261673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a:t>
            </a:r>
          </a:p>
        </p:txBody>
      </p:sp>
      <p:sp>
        <p:nvSpPr>
          <p:cNvPr id="3" name="Content Placeholder 2"/>
          <p:cNvSpPr>
            <a:spLocks noGrp="1"/>
          </p:cNvSpPr>
          <p:nvPr>
            <p:ph idx="1"/>
          </p:nvPr>
        </p:nvSpPr>
        <p:spPr/>
        <p:txBody>
          <a:bodyPr>
            <a:normAutofit/>
          </a:bodyPr>
          <a:lstStyle/>
          <a:p>
            <a:r>
              <a:rPr lang="en-US"/>
              <a:t>Findings: (1) Small amounts of iron-bearing particles within loess, and (2) Positive correlation between magnetic susceptibility and presence of iron-bearing particles</a:t>
            </a:r>
          </a:p>
          <a:p>
            <a:r>
              <a:rPr lang="en-US"/>
              <a:t>Future research: Create magnetic acquisition curves from samples to understand what phases of iron-bearing particles are present</a:t>
            </a:r>
          </a:p>
        </p:txBody>
      </p:sp>
    </p:spTree>
    <p:extLst>
      <p:ext uri="{BB962C8B-B14F-4D97-AF65-F5344CB8AC3E}">
        <p14:creationId xmlns:p14="http://schemas.microsoft.com/office/powerpoint/2010/main" val="2103806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71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n>
                  <a:solidFill>
                    <a:srgbClr val="000000"/>
                  </a:solidFill>
                </a:ln>
                <a:solidFill>
                  <a:srgbClr val="FFFFFF"/>
                </a:solidFill>
              </a:rPr>
              <a:t>Thank you!</a:t>
            </a:r>
          </a:p>
        </p:txBody>
      </p:sp>
      <p:sp>
        <p:nvSpPr>
          <p:cNvPr id="4" name="TextBox 3"/>
          <p:cNvSpPr txBox="1"/>
          <p:nvPr/>
        </p:nvSpPr>
        <p:spPr>
          <a:xfrm>
            <a:off x="6881463" y="4957497"/>
            <a:ext cx="1079142" cy="207749"/>
          </a:xfrm>
          <a:prstGeom prst="rect">
            <a:avLst/>
          </a:prstGeom>
          <a:noFill/>
        </p:spPr>
        <p:txBody>
          <a:bodyPr wrap="none" rtlCol="0">
            <a:spAutoFit/>
          </a:bodyPr>
          <a:lstStyle/>
          <a:p>
            <a:r>
              <a:rPr lang="en-US" sz="750"/>
              <a:t>Photo from Nick Bader</a:t>
            </a:r>
          </a:p>
        </p:txBody>
      </p:sp>
      <p:sp>
        <p:nvSpPr>
          <p:cNvPr id="6" name="Rectangle 5"/>
          <p:cNvSpPr/>
          <p:nvPr/>
        </p:nvSpPr>
        <p:spPr>
          <a:xfrm>
            <a:off x="1485900" y="1167539"/>
            <a:ext cx="3381998" cy="1516671"/>
          </a:xfrm>
          <a:prstGeom prst="rect">
            <a:avLst/>
          </a:prstGeom>
          <a:solidFill>
            <a:srgbClr val="FFFFFF"/>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901" y="1167539"/>
            <a:ext cx="2426674" cy="1516671"/>
          </a:xfrm>
          <a:prstGeom prst="rect">
            <a:avLst/>
          </a:prstGeom>
        </p:spPr>
      </p:pic>
      <p:pic>
        <p:nvPicPr>
          <p:cNvPr id="8" name="Picture 7" descr="whitman_logo_4.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1625" y="1257828"/>
            <a:ext cx="2168903" cy="611580"/>
          </a:xfrm>
          <a:prstGeom prst="rect">
            <a:avLst/>
          </a:prstGeom>
        </p:spPr>
      </p:pic>
      <p:sp>
        <p:nvSpPr>
          <p:cNvPr id="9" name="TextBox 8"/>
          <p:cNvSpPr txBox="1"/>
          <p:nvPr/>
        </p:nvSpPr>
        <p:spPr>
          <a:xfrm>
            <a:off x="1485900" y="3000648"/>
            <a:ext cx="1483726" cy="715837"/>
          </a:xfrm>
          <a:prstGeom prst="rect">
            <a:avLst/>
          </a:prstGeom>
          <a:solidFill>
            <a:srgbClr val="FFFFFF"/>
          </a:solidFill>
          <a:ln>
            <a:solidFill>
              <a:srgbClr val="95B3D7"/>
            </a:solidFill>
          </a:ln>
        </p:spPr>
        <p:txBody>
          <a:bodyPr wrap="square" rtlCol="0">
            <a:spAutoFit/>
          </a:bodyPr>
          <a:lstStyle/>
          <a:p>
            <a:r>
              <a:rPr lang="en-US" sz="1013"/>
              <a:t>Loess Division:</a:t>
            </a:r>
          </a:p>
          <a:p>
            <a:endParaRPr lang="en-US" sz="1013"/>
          </a:p>
          <a:p>
            <a:r>
              <a:rPr lang="en-US" sz="1013"/>
              <a:t>Prof. Nick Bader</a:t>
            </a:r>
          </a:p>
          <a:p>
            <a:r>
              <a:rPr lang="en-US" sz="1013"/>
              <a:t>Molly Coates (Jr.)</a:t>
            </a:r>
          </a:p>
        </p:txBody>
      </p:sp>
    </p:spTree>
    <p:extLst>
      <p:ext uri="{BB962C8B-B14F-4D97-AF65-F5344CB8AC3E}">
        <p14:creationId xmlns:p14="http://schemas.microsoft.com/office/powerpoint/2010/main" val="4282562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51960"/>
            <a:ext cx="6172200" cy="857250"/>
          </a:xfrm>
        </p:spPr>
        <p:txBody>
          <a:bodyPr/>
          <a:lstStyle/>
          <a:p>
            <a:r>
              <a:rPr lang="en-US" dirty="0"/>
              <a:t>Research Goals</a:t>
            </a:r>
          </a:p>
        </p:txBody>
      </p:sp>
      <p:sp>
        <p:nvSpPr>
          <p:cNvPr id="3" name="Content Placeholder 2"/>
          <p:cNvSpPr>
            <a:spLocks noGrp="1"/>
          </p:cNvSpPr>
          <p:nvPr>
            <p:ph idx="1"/>
          </p:nvPr>
        </p:nvSpPr>
        <p:spPr>
          <a:xfrm>
            <a:off x="621102" y="940347"/>
            <a:ext cx="7983747" cy="3394472"/>
          </a:xfrm>
        </p:spPr>
        <p:txBody>
          <a:bodyPr>
            <a:normAutofit/>
          </a:bodyPr>
          <a:lstStyle/>
          <a:p>
            <a:r>
              <a:rPr lang="en-US" dirty="0"/>
              <a:t>Overall Goal: Gather magnetic susceptibility data to find trends and relate these trends to the paleoclimate of the Palouse area</a:t>
            </a:r>
          </a:p>
          <a:p>
            <a:r>
              <a:rPr lang="en-US" dirty="0"/>
              <a:t>My Goal: (1) Investigate abundance and distribution of iron in loess, and (2) See if any changes correlate with magnetic susceptibility</a:t>
            </a:r>
          </a:p>
        </p:txBody>
      </p:sp>
      <p:pic>
        <p:nvPicPr>
          <p:cNvPr id="4" name="Picture 3" descr="Palouse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02" y="3288198"/>
            <a:ext cx="7983747" cy="1691239"/>
          </a:xfrm>
          <a:prstGeom prst="rect">
            <a:avLst/>
          </a:prstGeom>
        </p:spPr>
      </p:pic>
      <p:sp>
        <p:nvSpPr>
          <p:cNvPr id="5" name="TextBox 4"/>
          <p:cNvSpPr txBox="1"/>
          <p:nvPr/>
        </p:nvSpPr>
        <p:spPr>
          <a:xfrm>
            <a:off x="621102" y="4979436"/>
            <a:ext cx="1125732" cy="207749"/>
          </a:xfrm>
          <a:prstGeom prst="rect">
            <a:avLst/>
          </a:prstGeom>
          <a:noFill/>
        </p:spPr>
        <p:txBody>
          <a:bodyPr wrap="square" rtlCol="0">
            <a:spAutoFit/>
          </a:bodyPr>
          <a:lstStyle/>
          <a:p>
            <a:r>
              <a:rPr lang="en-US" sz="750"/>
              <a:t>Photo from Nick Bader</a:t>
            </a:r>
          </a:p>
        </p:txBody>
      </p:sp>
    </p:spTree>
    <p:extLst>
      <p:ext uri="{BB962C8B-B14F-4D97-AF65-F5344CB8AC3E}">
        <p14:creationId xmlns:p14="http://schemas.microsoft.com/office/powerpoint/2010/main" val="4234514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sp>
        <p:nvSpPr>
          <p:cNvPr id="3" name="Content Placeholder 2"/>
          <p:cNvSpPr>
            <a:spLocks noGrp="1"/>
          </p:cNvSpPr>
          <p:nvPr>
            <p:ph idx="1"/>
          </p:nvPr>
        </p:nvSpPr>
        <p:spPr/>
        <p:txBody>
          <a:bodyPr>
            <a:normAutofit/>
          </a:bodyPr>
          <a:lstStyle/>
          <a:p>
            <a:r>
              <a:rPr lang="en-US"/>
              <a:t>Palouse loess </a:t>
            </a:r>
          </a:p>
          <a:p>
            <a:r>
              <a:rPr lang="en-US"/>
              <a:t>Magnetic susceptibility and background of Clyde site</a:t>
            </a:r>
          </a:p>
          <a:p>
            <a:r>
              <a:rPr lang="en-US"/>
              <a:t>Field work, magnetic susceptibility, and microscopy</a:t>
            </a:r>
          </a:p>
          <a:p>
            <a:r>
              <a:rPr lang="en-US"/>
              <a:t>Microscopy data</a:t>
            </a:r>
          </a:p>
          <a:p>
            <a:r>
              <a:rPr lang="en-US"/>
              <a:t>Trends between microscopy and magnetic suscptibility, as well as future research</a:t>
            </a:r>
          </a:p>
        </p:txBody>
      </p:sp>
    </p:spTree>
    <p:extLst>
      <p:ext uri="{BB962C8B-B14F-4D97-AF65-F5344CB8AC3E}">
        <p14:creationId xmlns:p14="http://schemas.microsoft.com/office/powerpoint/2010/main" val="1744922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Palouse Loess History</a:t>
            </a:r>
          </a:p>
        </p:txBody>
      </p:sp>
      <p:pic>
        <p:nvPicPr>
          <p:cNvPr id="3" name="Picture 2" descr="Palou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911202"/>
            <a:ext cx="6172200" cy="3888485"/>
          </a:xfrm>
          <a:prstGeom prst="rect">
            <a:avLst/>
          </a:prstGeom>
        </p:spPr>
      </p:pic>
      <p:sp>
        <p:nvSpPr>
          <p:cNvPr id="4" name="TextBox 3"/>
          <p:cNvSpPr txBox="1"/>
          <p:nvPr/>
        </p:nvSpPr>
        <p:spPr>
          <a:xfrm>
            <a:off x="1485900" y="4794771"/>
            <a:ext cx="1125732" cy="207749"/>
          </a:xfrm>
          <a:prstGeom prst="rect">
            <a:avLst/>
          </a:prstGeom>
          <a:noFill/>
        </p:spPr>
        <p:txBody>
          <a:bodyPr wrap="square" rtlCol="0">
            <a:spAutoFit/>
          </a:bodyPr>
          <a:lstStyle/>
          <a:p>
            <a:r>
              <a:rPr lang="en-US" sz="750"/>
              <a:t>Photo from Nick Bader</a:t>
            </a:r>
          </a:p>
        </p:txBody>
      </p:sp>
    </p:spTree>
    <p:extLst>
      <p:ext uri="{BB962C8B-B14F-4D97-AF65-F5344CB8AC3E}">
        <p14:creationId xmlns:p14="http://schemas.microsoft.com/office/powerpoint/2010/main" val="3242511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Magnetic Susceptibility</a:t>
            </a:r>
          </a:p>
        </p:txBody>
      </p:sp>
      <p:sp>
        <p:nvSpPr>
          <p:cNvPr id="3" name="Content Placeholder 2"/>
          <p:cNvSpPr>
            <a:spLocks noGrp="1"/>
          </p:cNvSpPr>
          <p:nvPr>
            <p:ph idx="1"/>
          </p:nvPr>
        </p:nvSpPr>
        <p:spPr/>
        <p:txBody>
          <a:bodyPr/>
          <a:lstStyle/>
          <a:p>
            <a:r>
              <a:rPr lang="en-US"/>
              <a:t>Research on other loess paleosol sequences has examined trends in magnetic susceptibility as a proxy for paleoclimate</a:t>
            </a:r>
          </a:p>
          <a:p>
            <a:r>
              <a:rPr lang="en-US"/>
              <a:t>Magnetic Susceptibility: degree to which a sample responds to an external magnetic field</a:t>
            </a:r>
          </a:p>
          <a:p>
            <a:r>
              <a:rPr lang="en-US"/>
              <a:t>FD (frequency dependent): percentage of magnetic susceptibility based on the smallest size range</a:t>
            </a:r>
          </a:p>
        </p:txBody>
      </p:sp>
    </p:spTree>
    <p:extLst>
      <p:ext uri="{BB962C8B-B14F-4D97-AF65-F5344CB8AC3E}">
        <p14:creationId xmlns:p14="http://schemas.microsoft.com/office/powerpoint/2010/main" val="3075026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Clyde Site Loess Characteristics</a:t>
            </a:r>
          </a:p>
        </p:txBody>
      </p:sp>
      <p:sp>
        <p:nvSpPr>
          <p:cNvPr id="6" name="Content Placeholder 5"/>
          <p:cNvSpPr>
            <a:spLocks noGrp="1"/>
          </p:cNvSpPr>
          <p:nvPr>
            <p:ph idx="1"/>
          </p:nvPr>
        </p:nvSpPr>
        <p:spPr>
          <a:xfrm>
            <a:off x="457200" y="1209895"/>
            <a:ext cx="4035668" cy="3394472"/>
          </a:xfrm>
        </p:spPr>
        <p:txBody>
          <a:bodyPr>
            <a:normAutofit/>
          </a:bodyPr>
          <a:lstStyle/>
          <a:p>
            <a:r>
              <a:rPr lang="en-US" dirty="0"/>
              <a:t>Clyde site made of </a:t>
            </a:r>
            <a:r>
              <a:rPr lang="en-US" dirty="0" err="1"/>
              <a:t>quartzofeldspathic</a:t>
            </a:r>
            <a:r>
              <a:rPr lang="en-US" dirty="0"/>
              <a:t> loess</a:t>
            </a:r>
          </a:p>
          <a:p>
            <a:r>
              <a:rPr lang="en-US" dirty="0" smtClean="0"/>
              <a:t>Contains </a:t>
            </a:r>
            <a:r>
              <a:rPr lang="en-US" dirty="0" err="1"/>
              <a:t>tephras</a:t>
            </a:r>
            <a:r>
              <a:rPr lang="en-US" dirty="0"/>
              <a:t> and aggregates</a:t>
            </a:r>
          </a:p>
          <a:p>
            <a:r>
              <a:rPr lang="en-US" dirty="0"/>
              <a:t>Fe-bearing particles?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868" y="1200150"/>
            <a:ext cx="4193931" cy="3145448"/>
          </a:xfrm>
          <a:prstGeom prst="rect">
            <a:avLst/>
          </a:prstGeom>
        </p:spPr>
      </p:pic>
      <p:sp>
        <p:nvSpPr>
          <p:cNvPr id="5" name="TextBox 4"/>
          <p:cNvSpPr txBox="1"/>
          <p:nvPr/>
        </p:nvSpPr>
        <p:spPr>
          <a:xfrm>
            <a:off x="7561067" y="4326450"/>
            <a:ext cx="1125732" cy="207749"/>
          </a:xfrm>
          <a:prstGeom prst="rect">
            <a:avLst/>
          </a:prstGeom>
          <a:noFill/>
        </p:spPr>
        <p:txBody>
          <a:bodyPr wrap="square" rtlCol="0">
            <a:spAutoFit/>
          </a:bodyPr>
          <a:lstStyle/>
          <a:p>
            <a:r>
              <a:rPr lang="en-US" sz="750" dirty="0"/>
              <a:t>Photo from Nick Bader</a:t>
            </a:r>
          </a:p>
        </p:txBody>
      </p:sp>
    </p:spTree>
    <p:extLst>
      <p:ext uri="{BB962C8B-B14F-4D97-AF65-F5344CB8AC3E}">
        <p14:creationId xmlns:p14="http://schemas.microsoft.com/office/powerpoint/2010/main" val="2871965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Clyde Site Background</a:t>
            </a:r>
          </a:p>
        </p:txBody>
      </p:sp>
      <p:pic>
        <p:nvPicPr>
          <p:cNvPr id="6" name="Screen Shot 2017-04-02 at 12.13.42 PM.png" descr="/Users/gabby/Desktop/Screen Shot 2017-04-02 at 12.13.42 PM.pn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165538" y="1063229"/>
            <a:ext cx="6812924" cy="3840480"/>
          </a:xfrm>
          <a:prstGeom prst="rect">
            <a:avLst/>
          </a:prstGeom>
        </p:spPr>
      </p:pic>
    </p:spTree>
    <p:extLst>
      <p:ext uri="{BB962C8B-B14F-4D97-AF65-F5344CB8AC3E}">
        <p14:creationId xmlns:p14="http://schemas.microsoft.com/office/powerpoint/2010/main" val="593658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Methods</a:t>
            </a:r>
          </a:p>
        </p:txBody>
      </p:sp>
      <p:pic>
        <p:nvPicPr>
          <p:cNvPr id="8" name="IMG_6510.JPG" descr="/Users/gabby/Downloads/IMG_6510.JPG"/>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130632" y="3063885"/>
            <a:ext cx="3556168" cy="1789729"/>
          </a:xfrm>
          <a:prstGeom prst="rect">
            <a:avLst/>
          </a:prstGeom>
        </p:spPr>
      </p:pic>
      <p:sp>
        <p:nvSpPr>
          <p:cNvPr id="9" name="TextBox 8"/>
          <p:cNvSpPr txBox="1"/>
          <p:nvPr/>
        </p:nvSpPr>
        <p:spPr>
          <a:xfrm>
            <a:off x="2962141" y="1063230"/>
            <a:ext cx="1760312" cy="3785652"/>
          </a:xfrm>
          <a:prstGeom prst="rect">
            <a:avLst/>
          </a:prstGeom>
          <a:noFill/>
        </p:spPr>
        <p:txBody>
          <a:bodyPr wrap="square" rtlCol="0">
            <a:spAutoFit/>
          </a:bodyPr>
          <a:lstStyle/>
          <a:p>
            <a:r>
              <a:rPr lang="en-US" sz="2000" dirty="0"/>
              <a:t>Left: Trench dug at Clyde </a:t>
            </a:r>
            <a:r>
              <a:rPr lang="en-US" sz="2000" dirty="0" smtClean="0"/>
              <a:t>site</a:t>
            </a:r>
            <a:endParaRPr lang="en-US" sz="2000" dirty="0"/>
          </a:p>
          <a:p>
            <a:endParaRPr lang="en-US" sz="2000" dirty="0"/>
          </a:p>
          <a:p>
            <a:r>
              <a:rPr lang="en-US" sz="2000" dirty="0"/>
              <a:t>Top Right: Magnetic susceptibility</a:t>
            </a:r>
          </a:p>
          <a:p>
            <a:endParaRPr lang="en-US" sz="2000" dirty="0"/>
          </a:p>
          <a:p>
            <a:endParaRPr lang="en-US" sz="2000" dirty="0"/>
          </a:p>
          <a:p>
            <a:r>
              <a:rPr lang="en-US" sz="2000" dirty="0"/>
              <a:t>Bottom Right: SEM work on thin sections</a:t>
            </a:r>
          </a:p>
        </p:txBody>
      </p:sp>
      <p:sp>
        <p:nvSpPr>
          <p:cNvPr id="10" name="TextBox 9"/>
          <p:cNvSpPr txBox="1"/>
          <p:nvPr/>
        </p:nvSpPr>
        <p:spPr>
          <a:xfrm>
            <a:off x="679021" y="4853615"/>
            <a:ext cx="1918508" cy="207749"/>
          </a:xfrm>
          <a:prstGeom prst="rect">
            <a:avLst/>
          </a:prstGeom>
          <a:noFill/>
        </p:spPr>
        <p:txBody>
          <a:bodyPr wrap="square" rtlCol="0">
            <a:spAutoFit/>
          </a:bodyPr>
          <a:lstStyle/>
          <a:p>
            <a:r>
              <a:rPr lang="en-US" sz="750"/>
              <a:t>Photo from Nick Bader</a:t>
            </a:r>
          </a:p>
        </p:txBody>
      </p:sp>
      <p:sp>
        <p:nvSpPr>
          <p:cNvPr id="11" name="TextBox 10"/>
          <p:cNvSpPr txBox="1"/>
          <p:nvPr/>
        </p:nvSpPr>
        <p:spPr>
          <a:xfrm>
            <a:off x="7276206" y="676317"/>
            <a:ext cx="2821188" cy="207749"/>
          </a:xfrm>
          <a:prstGeom prst="rect">
            <a:avLst/>
          </a:prstGeom>
          <a:noFill/>
        </p:spPr>
        <p:txBody>
          <a:bodyPr wrap="square" rtlCol="0">
            <a:spAutoFit/>
          </a:bodyPr>
          <a:lstStyle/>
          <a:p>
            <a:r>
              <a:rPr lang="en-US" sz="750" dirty="0"/>
              <a:t>Photo from Nick Bader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021" y="1013055"/>
            <a:ext cx="2089937" cy="38405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632" y="1015510"/>
            <a:ext cx="3556168" cy="1815880"/>
          </a:xfrm>
          <a:prstGeom prst="rect">
            <a:avLst/>
          </a:prstGeom>
        </p:spPr>
      </p:pic>
    </p:spTree>
    <p:extLst>
      <p:ext uri="{BB962C8B-B14F-4D97-AF65-F5344CB8AC3E}">
        <p14:creationId xmlns:p14="http://schemas.microsoft.com/office/powerpoint/2010/main" val="3674865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r>
              <a:rPr lang="mr-IN" dirty="0" smtClean="0"/>
              <a:t>–</a:t>
            </a:r>
            <a:r>
              <a:rPr lang="en-US" dirty="0" smtClean="0"/>
              <a:t> Magnetic Susceptibility</a:t>
            </a:r>
            <a:endParaRPr lang="en-US" dirty="0"/>
          </a:p>
        </p:txBody>
      </p:sp>
      <p:sp>
        <p:nvSpPr>
          <p:cNvPr id="5" name="TextBox 4"/>
          <p:cNvSpPr txBox="1"/>
          <p:nvPr/>
        </p:nvSpPr>
        <p:spPr>
          <a:xfrm>
            <a:off x="1045954" y="1345903"/>
            <a:ext cx="4069511" cy="2308324"/>
          </a:xfrm>
          <a:prstGeom prst="rect">
            <a:avLst/>
          </a:prstGeom>
          <a:noFill/>
        </p:spPr>
        <p:txBody>
          <a:bodyPr wrap="square" rtlCol="0">
            <a:spAutoFit/>
          </a:bodyPr>
          <a:lstStyle/>
          <a:p>
            <a:pPr marL="214313" indent="-214313">
              <a:buFont typeface="Arial" charset="0"/>
              <a:buChar char="•"/>
            </a:pPr>
            <a:r>
              <a:rPr lang="en-US" sz="2400" dirty="0"/>
              <a:t>Magnetic Susceptibility varied with depth and  between the paleosols </a:t>
            </a:r>
          </a:p>
          <a:p>
            <a:pPr marL="214313" indent="-214313">
              <a:buFont typeface="Arial" charset="0"/>
              <a:buChar char="•"/>
            </a:pPr>
            <a:r>
              <a:rPr lang="en-US" sz="2400" dirty="0"/>
              <a:t>Higher variance occurred around 875cm depth due to presence of nail</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5465" y="882318"/>
            <a:ext cx="2692807" cy="3907766"/>
          </a:xfrm>
        </p:spPr>
      </p:pic>
    </p:spTree>
    <p:extLst>
      <p:ext uri="{BB962C8B-B14F-4D97-AF65-F5344CB8AC3E}">
        <p14:creationId xmlns:p14="http://schemas.microsoft.com/office/powerpoint/2010/main" val="814845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3360</TotalTime>
  <Words>1890</Words>
  <Application>Microsoft Macintosh PowerPoint</Application>
  <PresentationFormat>On-screen Show (16:9)</PresentationFormat>
  <Paragraphs>228</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Mangal</vt:lpstr>
      <vt:lpstr>Office Theme</vt:lpstr>
      <vt:lpstr>Magnetic Susceptibility of the Palouse Loess: Paleoclimate Proxy?</vt:lpstr>
      <vt:lpstr>Research Goals</vt:lpstr>
      <vt:lpstr>Overview</vt:lpstr>
      <vt:lpstr>Palouse Loess History</vt:lpstr>
      <vt:lpstr>Magnetic Susceptibility</vt:lpstr>
      <vt:lpstr>Clyde Site Loess Characteristics</vt:lpstr>
      <vt:lpstr>Clyde Site Background</vt:lpstr>
      <vt:lpstr>Methods</vt:lpstr>
      <vt:lpstr>Results – Magnetic Susceptibility</vt:lpstr>
      <vt:lpstr>Results - Microscopy</vt:lpstr>
      <vt:lpstr>Results - SEM</vt:lpstr>
      <vt:lpstr>Results - EDS</vt:lpstr>
      <vt:lpstr>Results - SEM</vt:lpstr>
      <vt:lpstr>Results - EDS</vt:lpstr>
      <vt:lpstr>Conclusion</vt:lpstr>
      <vt:lpstr>Thank you!</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Magnetic Susceptibility of Clyde &amp; Paleoclimate</dc:title>
  <dc:creator>Joe McGann</dc:creator>
  <cp:lastModifiedBy>Gabriella "Gabby" McGann</cp:lastModifiedBy>
  <cp:revision>511</cp:revision>
  <cp:lastPrinted>2017-10-24T04:28:45Z</cp:lastPrinted>
  <dcterms:created xsi:type="dcterms:W3CDTF">2017-04-02T16:02:53Z</dcterms:created>
  <dcterms:modified xsi:type="dcterms:W3CDTF">2017-10-25T17:11:54Z</dcterms:modified>
</cp:coreProperties>
</file>