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71" r:id="rId5"/>
    <p:sldId id="290" r:id="rId6"/>
    <p:sldId id="293" r:id="rId7"/>
    <p:sldId id="267" r:id="rId8"/>
    <p:sldId id="269" r:id="rId9"/>
    <p:sldId id="283" r:id="rId10"/>
    <p:sldId id="263" r:id="rId11"/>
    <p:sldId id="275" r:id="rId12"/>
    <p:sldId id="265" r:id="rId13"/>
    <p:sldId id="261" r:id="rId14"/>
    <p:sldId id="262" r:id="rId15"/>
    <p:sldId id="289" r:id="rId16"/>
    <p:sldId id="292" r:id="rId17"/>
    <p:sldId id="270" r:id="rId18"/>
    <p:sldId id="258" r:id="rId19"/>
    <p:sldId id="276" r:id="rId20"/>
    <p:sldId id="274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1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69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34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384-70CF-473D-A3E4-50927C7A5E9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2F8C-A2A1-4FCE-A3CA-36572B20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54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384-70CF-473D-A3E4-50927C7A5E9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2F8C-A2A1-4FCE-A3CA-36572B20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3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384-70CF-473D-A3E4-50927C7A5E9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2F8C-A2A1-4FCE-A3CA-36572B20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3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384-70CF-473D-A3E4-50927C7A5E9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2F8C-A2A1-4FCE-A3CA-36572B20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9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384-70CF-473D-A3E4-50927C7A5E9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2F8C-A2A1-4FCE-A3CA-36572B20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42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384-70CF-473D-A3E4-50927C7A5E9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2F8C-A2A1-4FCE-A3CA-36572B20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55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384-70CF-473D-A3E4-50927C7A5E9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2F8C-A2A1-4FCE-A3CA-36572B20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96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384-70CF-473D-A3E4-50927C7A5E9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2F8C-A2A1-4FCE-A3CA-36572B20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20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384-70CF-473D-A3E4-50927C7A5E9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2F8C-A2A1-4FCE-A3CA-36572B20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1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384-70CF-473D-A3E4-50927C7A5E9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2F8C-A2A1-4FCE-A3CA-36572B20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11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9384-70CF-473D-A3E4-50927C7A5E9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2F8C-A2A1-4FCE-A3CA-36572B20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49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C9384-70CF-473D-A3E4-50927C7A5E9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62F8C-A2A1-4FCE-A3CA-36572B20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2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914" y="-537079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Times New Roman" panose="02020603050405020304" pitchFamily="18" charset="0"/>
              </a:rPr>
              <a:t>A Cambrian </a:t>
            </a:r>
            <a:r>
              <a:rPr lang="en-US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Times New Roman" panose="02020603050405020304" pitchFamily="18" charset="0"/>
              </a:rPr>
              <a:t>meraspid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Times New Roman" panose="02020603050405020304" pitchFamily="18" charset="0"/>
              </a:rPr>
              <a:t> cluster : evidence of trilobite egg deposition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5212" y="329723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David R. Schwimmer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William M. Montante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3813" y="3297238"/>
            <a:ext cx="2060203" cy="1120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07" y="3048065"/>
            <a:ext cx="4577016" cy="33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2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965" y="197019"/>
            <a:ext cx="4907282" cy="585387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7019"/>
            <a:ext cx="7046424" cy="604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01" y="1406308"/>
            <a:ext cx="1967603" cy="126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939646" y="2817583"/>
            <a:ext cx="537328" cy="6127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55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3"/>
          <a:stretch/>
        </p:blipFill>
        <p:spPr>
          <a:xfrm rot="10800000">
            <a:off x="91278" y="954362"/>
            <a:ext cx="5856733" cy="5510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9324" y="1079663"/>
            <a:ext cx="6104487" cy="50765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298153" y="83806"/>
            <a:ext cx="411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Outcrop of  Conasauga Fm. claystones at Tibbs Bridge site, Murray Co. GA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834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84" y="102370"/>
            <a:ext cx="4586529" cy="5593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561" y="12504"/>
            <a:ext cx="4565872" cy="5823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245" y="5948768"/>
            <a:ext cx="7120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Aphelaspis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brachyphasis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comprising &gt;95% of 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polymeroid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trilobites,</a:t>
            </a:r>
          </a:p>
          <a:p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superabundant at the Tibbs Bridge site, Conasauga Fm.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035095" y="4164676"/>
            <a:ext cx="0" cy="12884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35095" y="466344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7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6" t="1162" r="71382" b="58358"/>
          <a:stretch/>
        </p:blipFill>
        <p:spPr>
          <a:xfrm>
            <a:off x="1104238" y="1220474"/>
            <a:ext cx="2268808" cy="4307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6977" y="548638"/>
            <a:ext cx="2478387" cy="51786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04238" y="5616532"/>
            <a:ext cx="230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Agnostus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inexpectans</a:t>
            </a:r>
            <a:endParaRPr lang="en-US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4046" y="5542648"/>
            <a:ext cx="2381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Aspidagnostus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rugosus</a:t>
            </a:r>
            <a:endParaRPr lang="en-US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73575" y="5849796"/>
            <a:ext cx="25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Glyptagnostus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reticulatus</a:t>
            </a:r>
            <a:endParaRPr lang="en-US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221" y="1234379"/>
            <a:ext cx="2454246" cy="42794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004" y="146803"/>
            <a:ext cx="627235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Agnostines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associated with the meraspid site, all common </a:t>
            </a:r>
          </a:p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global </a:t>
            </a:r>
            <a:r>
              <a:rPr lang="en-US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Glyptagnostus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reticulatus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biozone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45191" y="6341610"/>
            <a:ext cx="6892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  Schwimmer  and Montante, 2012, </a:t>
            </a: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Southeastern Geology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 40(1)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84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49" y="1417974"/>
            <a:ext cx="4084643" cy="2177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55" y="3595755"/>
            <a:ext cx="2508267" cy="148169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170583" y="798607"/>
            <a:ext cx="5981200" cy="502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8720" y="5311151"/>
            <a:ext cx="337387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Aphelaspis</a:t>
            </a: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brachyphasis</a:t>
            </a:r>
            <a:endParaRPr lang="en-US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eraspid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cranidium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pygidium</a:t>
            </a:r>
          </a:p>
          <a:p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From  Lee and Chatterton, 2005,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sz="16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Palaeontology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48(6)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27571" y="5880538"/>
            <a:ext cx="4612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</a:rPr>
              <a:t>Aphelaspis</a:t>
            </a:r>
            <a:r>
              <a:rPr lang="en-US" dirty="0" smtClean="0">
                <a:solidFill>
                  <a:schemeClr val="bg1"/>
                </a:solidFill>
              </a:rPr>
              <a:t> meraspid </a:t>
            </a:r>
            <a:r>
              <a:rPr lang="en-US" dirty="0" err="1" smtClean="0">
                <a:solidFill>
                  <a:schemeClr val="bg1"/>
                </a:solidFill>
              </a:rPr>
              <a:t>cranidia</a:t>
            </a:r>
            <a:r>
              <a:rPr lang="en-US" dirty="0" smtClean="0">
                <a:solidFill>
                  <a:schemeClr val="bg1"/>
                </a:solidFill>
              </a:rPr>
              <a:t> in Conasauga Fm.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155" y="398497"/>
            <a:ext cx="5394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Meraspids</a:t>
            </a:r>
            <a:r>
              <a:rPr lang="en-US" dirty="0" smtClean="0">
                <a:solidFill>
                  <a:srgbClr val="FFFF00"/>
                </a:solidFill>
              </a:rPr>
              <a:t> of </a:t>
            </a:r>
            <a:r>
              <a:rPr lang="en-US" sz="20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Aphelaspis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brachyphasis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Palmer, 1962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111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32" y="56661"/>
            <a:ext cx="10007147" cy="67138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86232" y="979991"/>
            <a:ext cx="594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 nearly all </a:t>
            </a: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Aphelaspis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holaspids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meraspids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site are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individuals, thus dead trilobites.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602" y="56661"/>
            <a:ext cx="6367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Tibbs Bridge Sites has almost all complete adult and juvenile specimens, suggesting death and preservation by</a:t>
            </a:r>
          </a:p>
          <a:p>
            <a:r>
              <a:rPr lang="en-US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Bioimurration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soft sediment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639331" y="5076706"/>
            <a:ext cx="0" cy="7772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639331" y="528066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2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917" y="-309884"/>
            <a:ext cx="13931276" cy="73246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438" y="1346190"/>
            <a:ext cx="6418540" cy="474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1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2044" y="3499658"/>
            <a:ext cx="209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Orientation Diagram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420" y="22304"/>
            <a:ext cx="9232111" cy="683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200" y="2735030"/>
            <a:ext cx="3797913" cy="292277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225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343602" y="216568"/>
            <a:ext cx="9608271" cy="64319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12" y="2366859"/>
            <a:ext cx="337098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 of holaspid  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exuviae</a:t>
            </a:r>
            <a:endParaRPr lang="en-US" sz="2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middle Cambrian beds,</a:t>
            </a:r>
          </a:p>
          <a:p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Conasauga Fm., showing </a:t>
            </a:r>
          </a:p>
          <a:p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evident accumulation by</a:t>
            </a:r>
          </a:p>
          <a:p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nidirectional currents.</a:t>
            </a:r>
          </a:p>
          <a:p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 that these are molted</a:t>
            </a:r>
          </a:p>
          <a:p>
            <a:r>
              <a:rPr lang="en-US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clerites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evident by separated</a:t>
            </a:r>
          </a:p>
          <a:p>
            <a:r>
              <a:rPr lang="en-US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ibrigenae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other parts. 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8684" y="5978556"/>
            <a:ext cx="4720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identifiable specimens are </a:t>
            </a:r>
            <a:r>
              <a:rPr lang="en-US" i="1" dirty="0" err="1" smtClean="0">
                <a:solidFill>
                  <a:schemeClr val="bg1"/>
                </a:solidFill>
              </a:rPr>
              <a:t>Elrathia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antiquata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076" y="811924"/>
            <a:ext cx="3369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Contrast: Current –sorted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accumulation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4112" y="811924"/>
            <a:ext cx="6084918" cy="567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003" y="161016"/>
            <a:ext cx="11844471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 for egg deposition site and voluntary meraspid clustering behavior, </a:t>
            </a:r>
          </a:p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ased on Conasauga specimen: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Multiple orientations of long axes contradicts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 current sorting: association not random,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 leaving assumption of voluntary clustering</a:t>
            </a:r>
          </a:p>
          <a:p>
            <a:pPr marL="342900" indent="-342900"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 startAt="2"/>
            </a:pPr>
            <a:r>
              <a:rPr lang="en-US" sz="2400" dirty="0" smtClean="0">
                <a:solidFill>
                  <a:schemeClr val="bg1"/>
                </a:solidFill>
              </a:rPr>
              <a:t>Intact </a:t>
            </a:r>
            <a:r>
              <a:rPr lang="en-US" sz="2400" dirty="0" err="1" smtClean="0">
                <a:solidFill>
                  <a:schemeClr val="bg1"/>
                </a:solidFill>
              </a:rPr>
              <a:t>cephala</a:t>
            </a:r>
            <a:r>
              <a:rPr lang="en-US" sz="2400" dirty="0" smtClean="0">
                <a:solidFill>
                  <a:schemeClr val="bg1"/>
                </a:solidFill>
              </a:rPr>
              <a:t> with </a:t>
            </a:r>
            <a:r>
              <a:rPr lang="en-US" sz="2400" dirty="0" err="1" smtClean="0">
                <a:solidFill>
                  <a:schemeClr val="bg1"/>
                </a:solidFill>
              </a:rPr>
              <a:t>librigenae</a:t>
            </a:r>
            <a:r>
              <a:rPr lang="en-US" sz="2400" dirty="0" smtClean="0">
                <a:solidFill>
                  <a:schemeClr val="bg1"/>
                </a:solidFill>
              </a:rPr>
              <a:t> indicates these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are dead individuals  (i.e. </a:t>
            </a:r>
            <a:r>
              <a:rPr lang="en-US" sz="2400" dirty="0" err="1" smtClean="0">
                <a:solidFill>
                  <a:schemeClr val="bg1"/>
                </a:solidFill>
              </a:rPr>
              <a:t>biocoenosis</a:t>
            </a:r>
            <a:r>
              <a:rPr lang="en-US" sz="2400" dirty="0" smtClean="0">
                <a:solidFill>
                  <a:schemeClr val="bg1"/>
                </a:solidFill>
              </a:rPr>
              <a:t>)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rather than </a:t>
            </a:r>
            <a:r>
              <a:rPr lang="en-US" sz="2400" dirty="0" err="1" smtClean="0">
                <a:solidFill>
                  <a:schemeClr val="bg1"/>
                </a:solidFill>
              </a:rPr>
              <a:t>exuviae</a:t>
            </a:r>
            <a:r>
              <a:rPr lang="en-US" sz="2400" dirty="0" smtClean="0">
                <a:solidFill>
                  <a:schemeClr val="bg1"/>
                </a:solidFill>
              </a:rPr>
              <a:t>, indicating </a:t>
            </a:r>
            <a:r>
              <a:rPr lang="en-US" sz="2400" dirty="0" err="1" smtClean="0">
                <a:solidFill>
                  <a:schemeClr val="bg1"/>
                </a:solidFill>
              </a:rPr>
              <a:t>meraspids</a:t>
            </a:r>
            <a:r>
              <a:rPr lang="en-US" sz="2400" dirty="0" smtClean="0">
                <a:solidFill>
                  <a:schemeClr val="bg1"/>
                </a:solidFill>
              </a:rPr>
              <a:t> alive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prior to burial</a:t>
            </a:r>
          </a:p>
          <a:p>
            <a:pPr marL="342900" indent="-342900">
              <a:buAutoNum type="arabicPeriod" startAt="2"/>
            </a:pPr>
            <a:endParaRPr lang="en-US" sz="24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3</a:t>
            </a:r>
            <a:r>
              <a:rPr lang="en-US" sz="2400" dirty="0" smtClean="0">
                <a:solidFill>
                  <a:schemeClr val="bg1"/>
                </a:solidFill>
              </a:rPr>
              <a:t>.   </a:t>
            </a:r>
            <a:r>
              <a:rPr lang="en-US" sz="2400" dirty="0" err="1" smtClean="0">
                <a:solidFill>
                  <a:schemeClr val="bg1"/>
                </a:solidFill>
              </a:rPr>
              <a:t>Coeqaual</a:t>
            </a:r>
            <a:r>
              <a:rPr lang="en-US" sz="2400" dirty="0" smtClean="0">
                <a:solidFill>
                  <a:schemeClr val="bg1"/>
                </a:solidFill>
              </a:rPr>
              <a:t> meraspid stages of 183 individuals suggests hatching from a single event.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 </a:t>
            </a:r>
          </a:p>
          <a:p>
            <a:pPr marL="342900" indent="-342900">
              <a:buAutoNum type="arabicPeriod" startAt="2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489" y="1094430"/>
            <a:ext cx="4562263" cy="177027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8350" y="3119038"/>
            <a:ext cx="1976104" cy="194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1907" y="1633709"/>
            <a:ext cx="1599582" cy="123099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87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197" y="1987131"/>
            <a:ext cx="10626170" cy="30845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469671" y="5199546"/>
            <a:ext cx="59781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Generalized postembryonic trilobite ontogeny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                                      (Fusco, et al., </a:t>
            </a:r>
            <a:r>
              <a:rPr lang="en-US" i="1" dirty="0" smtClean="0">
                <a:solidFill>
                  <a:srgbClr val="FFFF00"/>
                </a:solidFill>
              </a:rPr>
              <a:t>Evolution</a:t>
            </a:r>
            <a:r>
              <a:rPr lang="en-US" dirty="0" smtClean="0">
                <a:solidFill>
                  <a:srgbClr val="FFFF00"/>
                </a:solidFill>
              </a:rPr>
              <a:t> 66-2, 2011)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9197" y="637072"/>
            <a:ext cx="10649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Trilobite reproduction has been considered for over 150 years (e.g.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Barrande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1852),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the ontogenetic sequences have long been recognized for many clades.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369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8272" y="214412"/>
            <a:ext cx="10787953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Conclusions</a:t>
            </a:r>
          </a:p>
          <a:p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Some trilobite larvae cluster, as least through meraspid stage 5, possibly for </a:t>
            </a:r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    protection or as homing behavior at the egg deposition site;</a:t>
            </a:r>
          </a:p>
          <a:p>
            <a:endParaRPr lang="en-US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2.  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Ptychopariid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trilobites, perhaps among others, deposit their eggs in or on</a:t>
            </a:r>
          </a:p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    low-energy subtidal surfaces, including clay bottoms;</a:t>
            </a:r>
          </a:p>
          <a:p>
            <a:endParaRPr lang="en-US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3.   The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xiphosurian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analog for trilobite egg deposition in sandy, high subtidal</a:t>
            </a:r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     environments may not apply to trilobites, given this mudstone  specimen.</a:t>
            </a:r>
          </a:p>
          <a:p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endParaRPr lang="en-US" sz="2000" dirty="0">
              <a:latin typeface="Constantia" panose="02030602050306030303" pitchFamily="18" charset="0"/>
            </a:endParaRPr>
          </a:p>
          <a:p>
            <a:endParaRPr lang="en-US" sz="2000" dirty="0">
              <a:latin typeface="Constantia" panose="0203060205030603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248" y="4016189"/>
            <a:ext cx="4481053" cy="2669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818" y="4016189"/>
            <a:ext cx="3372846" cy="254783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249818" y="4016189"/>
            <a:ext cx="3372846" cy="2547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249818" y="4016189"/>
            <a:ext cx="3372846" cy="2547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42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047" y="2065330"/>
            <a:ext cx="590405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Clinton I. Barineau, Columbus State University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Thomas A.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Hegna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Western Illinois University 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Diana Ortega-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Columbus </a:t>
            </a:r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University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Jeff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Scovil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Scovill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Photography.com</a:t>
            </a:r>
          </a:p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Tellus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Science Museum, White, Georgia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060" y="626897"/>
            <a:ext cx="3971450" cy="216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5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290" y="-170886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544" y="2230452"/>
            <a:ext cx="3346983" cy="326097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734" y="2230452"/>
            <a:ext cx="3723647" cy="3293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7213" y="1310370"/>
            <a:ext cx="8749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Cambrian trilobites with 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preglabellar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swellings </a:t>
            </a:r>
          </a:p>
          <a:p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rgued as brood pouches, 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fide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Fortey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Hughes, 1998)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7213" y="5598161"/>
            <a:ext cx="270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Bolaspis</a:t>
            </a: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labrosa</a:t>
            </a:r>
            <a:endParaRPr lang="en-US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Meagher Fm. MT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5682" y="5598161"/>
            <a:ext cx="2673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Alokistocare</a:t>
            </a: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americanum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Conasauga Fm., GA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291" r="7259"/>
          <a:stretch/>
        </p:blipFill>
        <p:spPr>
          <a:xfrm>
            <a:off x="8387546" y="2705236"/>
            <a:ext cx="3313044" cy="25322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0800000" flipV="1">
            <a:off x="518747" y="342873"/>
            <a:ext cx="110607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has also been assumed (but only recently proven) that trilobites were oviparous,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ossibly brooding eggs in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preglabellar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pouches in some species</a:t>
            </a:r>
          </a:p>
          <a:p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292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9567" y="2248678"/>
            <a:ext cx="3055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Trilobite eggs(Geology article)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2878" y="-85458"/>
            <a:ext cx="7918519" cy="6602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910" y="3572099"/>
            <a:ext cx="3699889" cy="27749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37" y="5172314"/>
            <a:ext cx="363188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</a:rPr>
              <a:t>Triarthrus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eatoni</a:t>
            </a:r>
            <a:endParaRPr lang="en-US" i="1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Whetstone Gulf. Fm.,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Ordovician, NY, showing eggs (arrow)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(from </a:t>
            </a:r>
            <a:r>
              <a:rPr lang="en-US" sz="1600" dirty="0" err="1" smtClean="0">
                <a:solidFill>
                  <a:schemeClr val="bg1"/>
                </a:solidFill>
              </a:rPr>
              <a:t>Hegna</a:t>
            </a:r>
            <a:r>
              <a:rPr lang="en-US" sz="1600" dirty="0" smtClean="0">
                <a:solidFill>
                  <a:schemeClr val="bg1"/>
                </a:solidFill>
              </a:rPr>
              <a:t>, et al. 2017, reproduced courtesy of the authors and GSA)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918959" y="3463773"/>
            <a:ext cx="599089" cy="457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91046" y="384560"/>
            <a:ext cx="5667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Positive evidence of trilobite oviparity 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Hegna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, 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Geology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45(3)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16632" y="3893789"/>
            <a:ext cx="609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eggs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7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07" y="1847734"/>
            <a:ext cx="5930781" cy="39739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593" y="1055524"/>
            <a:ext cx="4097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Silicified Middle Cambrian egg cluster</a:t>
            </a:r>
          </a:p>
          <a:p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Guizhou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south China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628" y="1847734"/>
            <a:ext cx="4213274" cy="3158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211" y="5865857"/>
            <a:ext cx="4013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modified from Lin, et al, 2006, Geology 34(12)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9539" y="5005953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mm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212430" y="4178546"/>
            <a:ext cx="678730" cy="942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12430" y="4242129"/>
            <a:ext cx="1008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200 µm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3183" y="162368"/>
            <a:ext cx="65330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Prior evidence of Middle Cambrian egg clusters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From unidentified source  resemble the Ordovician</a:t>
            </a:r>
          </a:p>
          <a:p>
            <a:r>
              <a:rPr lang="en-US" sz="2400" dirty="0">
                <a:solidFill>
                  <a:schemeClr val="bg1"/>
                </a:solidFill>
              </a:rPr>
              <a:t>t</a:t>
            </a:r>
            <a:r>
              <a:rPr lang="en-US" sz="2400" dirty="0" smtClean="0">
                <a:solidFill>
                  <a:schemeClr val="bg1"/>
                </a:solidFill>
              </a:rPr>
              <a:t>rilobite eggs, however they are ~0.33 size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234183" y="3492507"/>
            <a:ext cx="0" cy="20532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98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3095" y="1027865"/>
            <a:ext cx="1017823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Questions on trilobite oviparity and ontogeny possibly addressed</a:t>
            </a:r>
          </a:p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 by the specimen in study:</a:t>
            </a:r>
          </a:p>
          <a:p>
            <a:endParaRPr lang="en-US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trilobites deposit eggs in masses at discrete nesting sites?</a:t>
            </a:r>
          </a:p>
          <a:p>
            <a:pPr marL="342900" indent="-342900">
              <a:buAutoNum type="arabicPeriod"/>
            </a:pP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trilobite larvae exhibit homing behavior at those nesting sites?</a:t>
            </a:r>
          </a:p>
          <a:p>
            <a:pPr marL="342900" indent="-342900">
              <a:buAutoNum type="arabicPeriod"/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xiphosurians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good analogs for trilobite brooding behavior ?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509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11351" y="1336759"/>
            <a:ext cx="6033637" cy="406880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542" y="1519861"/>
            <a:ext cx="7329087" cy="486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5645" y="354344"/>
            <a:ext cx="6997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Horseshoe crab reproduction as a model for trilobites?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738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4166" y="3695274"/>
            <a:ext cx="2705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ravid </a:t>
            </a: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Limulus </a:t>
            </a:r>
            <a:r>
              <a:rPr lang="en-U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polyphemus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734" y="51586"/>
            <a:ext cx="5081537" cy="3837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017" y="3888783"/>
            <a:ext cx="3450627" cy="2234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24" y="178821"/>
            <a:ext cx="4688603" cy="351645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9778" y="4013331"/>
            <a:ext cx="3879790" cy="253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4023" y="4563330"/>
            <a:ext cx="27029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Xiphosurian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chelicerates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 generally assumed the 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losest living relatives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(not necessarily analogs)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trilobites.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403675" y="4563330"/>
            <a:ext cx="1399062" cy="8545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17299" y="116929"/>
            <a:ext cx="23146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 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xiphosurian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eggs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eposited in sandy,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hallow subtidal</a:t>
            </a: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environment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41450" y="6246976"/>
            <a:ext cx="223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“trilobite” larval stage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48" y="231088"/>
            <a:ext cx="12132091" cy="63769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264" y="872615"/>
            <a:ext cx="6456224" cy="55417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70488" y="3761295"/>
            <a:ext cx="980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mm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68" y="6326542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 mm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326" y="5298454"/>
            <a:ext cx="30038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Claystone fragment with </a:t>
            </a:r>
          </a:p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&gt;183 </a:t>
            </a:r>
            <a:r>
              <a:rPr lang="en-US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Aphelaspis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meraspids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Conasauga Fm.,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Paibian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Northwest GA 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4225" y="217252"/>
            <a:ext cx="5611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pecimen  in the present study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82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1250</TotalTime>
  <Words>721</Words>
  <Application>Microsoft Office PowerPoint</Application>
  <PresentationFormat>Widescreen</PresentationFormat>
  <Paragraphs>130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Constantia</vt:lpstr>
      <vt:lpstr>Times New Roman</vt:lpstr>
      <vt:lpstr>Office Theme</vt:lpstr>
      <vt:lpstr>A Cambrian meraspid cluster : evidence of trilobite egg deposition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Cambrian meraspid cluster : evidence of trilobite egg deposition</dc:title>
  <dc:creator>David</dc:creator>
  <cp:lastModifiedBy>csu</cp:lastModifiedBy>
  <cp:revision>87</cp:revision>
  <dcterms:created xsi:type="dcterms:W3CDTF">2017-08-24T03:06:20Z</dcterms:created>
  <dcterms:modified xsi:type="dcterms:W3CDTF">2017-11-27T19:20:53Z</dcterms:modified>
</cp:coreProperties>
</file>