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30"/>
  </p:notesMasterIdLst>
  <p:sldIdLst>
    <p:sldId id="256" r:id="rId2"/>
    <p:sldId id="257" r:id="rId3"/>
    <p:sldId id="258" r:id="rId4"/>
    <p:sldId id="260" r:id="rId5"/>
    <p:sldId id="259" r:id="rId6"/>
    <p:sldId id="262" r:id="rId7"/>
    <p:sldId id="263" r:id="rId8"/>
    <p:sldId id="264" r:id="rId9"/>
    <p:sldId id="265" r:id="rId10"/>
    <p:sldId id="270" r:id="rId11"/>
    <p:sldId id="271" r:id="rId12"/>
    <p:sldId id="266" r:id="rId13"/>
    <p:sldId id="284" r:id="rId14"/>
    <p:sldId id="268" r:id="rId15"/>
    <p:sldId id="267" r:id="rId16"/>
    <p:sldId id="272" r:id="rId17"/>
    <p:sldId id="273" r:id="rId18"/>
    <p:sldId id="274" r:id="rId19"/>
    <p:sldId id="275" r:id="rId20"/>
    <p:sldId id="276" r:id="rId21"/>
    <p:sldId id="277" r:id="rId22"/>
    <p:sldId id="280" r:id="rId23"/>
    <p:sldId id="278" r:id="rId24"/>
    <p:sldId id="279" r:id="rId25"/>
    <p:sldId id="283" r:id="rId26"/>
    <p:sldId id="281" r:id="rId27"/>
    <p:sldId id="282"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3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2" autoAdjust="0"/>
    <p:restoredTop sz="71747" autoAdjust="0"/>
  </p:normalViewPr>
  <p:slideViewPr>
    <p:cSldViewPr snapToGrid="0">
      <p:cViewPr varScale="1">
        <p:scale>
          <a:sx n="51" d="100"/>
          <a:sy n="51" d="100"/>
        </p:scale>
        <p:origin x="24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B8D65-7D42-46FE-B9E8-8A80D9B5536B}" type="datetimeFigureOut">
              <a:rPr lang="en-US" smtClean="0"/>
              <a:t>10/6/2017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A801D-C4E9-4BBA-B7A3-D7B7DF8921D3}" type="slidenum">
              <a:rPr lang="en-US" smtClean="0"/>
              <a:t>‹#›</a:t>
            </a:fld>
            <a:endParaRPr lang="en-US"/>
          </a:p>
        </p:txBody>
      </p:sp>
    </p:spTree>
    <p:extLst>
      <p:ext uri="{BB962C8B-B14F-4D97-AF65-F5344CB8AC3E}">
        <p14:creationId xmlns:p14="http://schemas.microsoft.com/office/powerpoint/2010/main" val="1894885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First</a:t>
            </a:r>
            <a:r>
              <a:rPr lang="en-US" baseline="0" dirty="0" smtClean="0"/>
              <a:t> of all I would like to thank the organizers for letting me come and present my ideas.</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1</a:t>
            </a:fld>
            <a:endParaRPr lang="en-US"/>
          </a:p>
        </p:txBody>
      </p:sp>
    </p:spTree>
    <p:extLst>
      <p:ext uri="{BB962C8B-B14F-4D97-AF65-F5344CB8AC3E}">
        <p14:creationId xmlns:p14="http://schemas.microsoft.com/office/powerpoint/2010/main" val="121163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First, could bolide impacts</a:t>
            </a:r>
            <a:r>
              <a:rPr lang="en-US" baseline="0" dirty="0" smtClean="0"/>
              <a:t> have formed the Hawaiian and Yellowstone Hotspots.  A bolide hitting the Earth would melt a column of magma underneath it.  The heated magma would begin to rise.  A heat source is required for magma to continuously rise over millions of years.</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10</a:t>
            </a:fld>
            <a:endParaRPr lang="en-US"/>
          </a:p>
        </p:txBody>
      </p:sp>
    </p:spTree>
    <p:extLst>
      <p:ext uri="{BB962C8B-B14F-4D97-AF65-F5344CB8AC3E}">
        <p14:creationId xmlns:p14="http://schemas.microsoft.com/office/powerpoint/2010/main" val="2685144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If</a:t>
            </a:r>
            <a:r>
              <a:rPr lang="en-US" baseline="0" dirty="0" smtClean="0"/>
              <a:t> the bolide impact was large enough to melt a column of magma down to the 660 km depth, it may have found such a heat source.  Material rising through this boundary undergoes a exothermic phase transition.  The added heat could perpetuate the rising magma column.  Seismic imagery of the Yellowstone Hotspot shows a column of magma above the 660 km boundary but a circular structure exists below the boundary, as if magma is being sucked up through the boundary and other magma is flowing in from all sides to fill the space.</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11</a:t>
            </a:fld>
            <a:endParaRPr lang="en-US"/>
          </a:p>
        </p:txBody>
      </p:sp>
    </p:spTree>
    <p:extLst>
      <p:ext uri="{BB962C8B-B14F-4D97-AF65-F5344CB8AC3E}">
        <p14:creationId xmlns:p14="http://schemas.microsoft.com/office/powerpoint/2010/main" val="245917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geometry</a:t>
            </a:r>
            <a:r>
              <a:rPr lang="en-US" baseline="0" dirty="0" smtClean="0"/>
              <a:t> of the impacts is also a supportive indication.  The Yellowstone Hotspot is almost directly opposite where the Deccan Traps were located 65 Ma.  This indicates a nearly vertical impact that would have destroyed the bolide and generated an iridium rich layer.  The rich layer at the CT boundary is the main evidence that a bolide impact caused the CT extinction.</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12</a:t>
            </a:fld>
            <a:endParaRPr lang="en-US"/>
          </a:p>
        </p:txBody>
      </p:sp>
    </p:spTree>
    <p:extLst>
      <p:ext uri="{BB962C8B-B14F-4D97-AF65-F5344CB8AC3E}">
        <p14:creationId xmlns:p14="http://schemas.microsoft.com/office/powerpoint/2010/main" val="2300612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angle between the Hawaiian Hotspot</a:t>
            </a:r>
            <a:r>
              <a:rPr lang="en-US" baseline="0" dirty="0" smtClean="0"/>
              <a:t> and the Siberian Traps is less.  This would indicate a very shallow angle of impact.  In this case, most of the bolide would escape back to space and not leave a iridium rich layer.  This is also what has been observed.</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13</a:t>
            </a:fld>
            <a:endParaRPr lang="en-US"/>
          </a:p>
        </p:txBody>
      </p:sp>
    </p:spTree>
    <p:extLst>
      <p:ext uri="{BB962C8B-B14F-4D97-AF65-F5344CB8AC3E}">
        <p14:creationId xmlns:p14="http://schemas.microsoft.com/office/powerpoint/2010/main" val="126483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This</a:t>
            </a:r>
            <a:r>
              <a:rPr lang="en-US" baseline="0" dirty="0" smtClean="0"/>
              <a:t> proposal would set the age of the Yellowstone Hotspot at 65 </a:t>
            </a:r>
            <a:r>
              <a:rPr lang="en-US" baseline="0" dirty="0" err="1" smtClean="0"/>
              <a:t>Myr</a:t>
            </a:r>
            <a:r>
              <a:rPr lang="en-US" baseline="0" dirty="0" smtClean="0"/>
              <a:t>.  65 Ma the hotspot would have been located well off the western coast of North America.  It would then have come onshore as the North American plate moved over it.  Seismic imagery shows that the thermal trace does extend to the coast.  The large outpourings of lava would have been generated when the rise associated with the hotspot was broken open as it encountered the continental plate.</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14</a:t>
            </a:fld>
            <a:endParaRPr lang="en-US"/>
          </a:p>
        </p:txBody>
      </p:sp>
    </p:spTree>
    <p:extLst>
      <p:ext uri="{BB962C8B-B14F-4D97-AF65-F5344CB8AC3E}">
        <p14:creationId xmlns:p14="http://schemas.microsoft.com/office/powerpoint/2010/main" val="2646814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 large bolide impact off the coast of North America</a:t>
            </a:r>
            <a:r>
              <a:rPr lang="en-US" baseline="0" dirty="0" smtClean="0"/>
              <a:t> could have broken up crust to form the Cordilleran.  Another coincidence is that the oldest volcanic activity in the Cordilleran is dated at 61 Ma which is close to the proposed impact date.</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15</a:t>
            </a:fld>
            <a:endParaRPr lang="en-US"/>
          </a:p>
        </p:txBody>
      </p:sp>
    </p:spTree>
    <p:extLst>
      <p:ext uri="{BB962C8B-B14F-4D97-AF65-F5344CB8AC3E}">
        <p14:creationId xmlns:p14="http://schemas.microsoft.com/office/powerpoint/2010/main" val="778710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Supportive evidence for the PT impact is more scant.  The Jurassic Quiet Zone lacks magnetic striping as would be expected of crust that was formed at the same time.  The </a:t>
            </a:r>
            <a:r>
              <a:rPr lang="en-US" baseline="0" dirty="0" err="1" smtClean="0"/>
              <a:t>Ontang</a:t>
            </a:r>
            <a:r>
              <a:rPr lang="en-US" baseline="0" dirty="0" smtClean="0"/>
              <a:t>-Java Plateau could be a sunken portion of the continental crust destroyed by the impact.  However, the overlying lava on these two sites is much younger than the proposed impact date. </a:t>
            </a:r>
          </a:p>
          <a:p>
            <a:endParaRPr lang="en-US" baseline="0" dirty="0" smtClean="0"/>
          </a:p>
          <a:p>
            <a:r>
              <a:rPr lang="en-US" baseline="0" dirty="0" smtClean="0"/>
              <a:t>If the Hawaiian impact formed the Pacific Basin, it may have destroyed 2/3 of the Earth’s crust and could be associated with the breakup of Pangea.</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16</a:t>
            </a:fld>
            <a:endParaRPr lang="en-US"/>
          </a:p>
        </p:txBody>
      </p:sp>
    </p:spTree>
    <p:extLst>
      <p:ext uri="{BB962C8B-B14F-4D97-AF65-F5344CB8AC3E}">
        <p14:creationId xmlns:p14="http://schemas.microsoft.com/office/powerpoint/2010/main" val="2644806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This implies a radical new model for the evolution of geology on Earth.  For</a:t>
            </a:r>
            <a:r>
              <a:rPr lang="en-US" baseline="0" dirty="0" smtClean="0"/>
              <a:t> the first 600 </a:t>
            </a:r>
            <a:r>
              <a:rPr lang="en-US" baseline="0" dirty="0" err="1" smtClean="0"/>
              <a:t>Myr</a:t>
            </a:r>
            <a:r>
              <a:rPr lang="en-US" baseline="0" dirty="0" smtClean="0"/>
              <a:t> of Earth’s history the crust was pliable and new crust was constantly being formed.  About 3.9 Ga, the Earth had cooled enough to have a solid crust where generation of new crust was periodic.  For the next 3.8 </a:t>
            </a:r>
            <a:r>
              <a:rPr lang="en-US" baseline="0" dirty="0" err="1" smtClean="0"/>
              <a:t>Gyr</a:t>
            </a:r>
            <a:r>
              <a:rPr lang="en-US" baseline="0" dirty="0" smtClean="0"/>
              <a:t> the Earth had a global continental crust that was dominated by inter-plate tectonics.  There was little movement of the plates.  Then 250 Ma a bolide impact, a “Big Bang”, occurred as was proposed earlier and destroyed 2/3 of the continental crust.  50 </a:t>
            </a:r>
            <a:r>
              <a:rPr lang="en-US" baseline="0" dirty="0" err="1" smtClean="0"/>
              <a:t>Myr</a:t>
            </a:r>
            <a:r>
              <a:rPr lang="en-US" baseline="0" dirty="0" smtClean="0"/>
              <a:t> later, after the new oceanic crust had cooled enough to become negatively buoyant, it began to </a:t>
            </a:r>
            <a:r>
              <a:rPr lang="en-US" baseline="0" dirty="0" err="1" smtClean="0"/>
              <a:t>subduct</a:t>
            </a:r>
            <a:r>
              <a:rPr lang="en-US" baseline="0" dirty="0" smtClean="0"/>
              <a:t> and pull Pangea apart.  This was the start of modern subduction plate tectonics.</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17</a:t>
            </a:fld>
            <a:endParaRPr lang="en-US"/>
          </a:p>
        </p:txBody>
      </p:sp>
    </p:spTree>
    <p:extLst>
      <p:ext uri="{BB962C8B-B14F-4D97-AF65-F5344CB8AC3E}">
        <p14:creationId xmlns:p14="http://schemas.microsoft.com/office/powerpoint/2010/main" val="2393129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Zircons provide evidence</a:t>
            </a:r>
            <a:r>
              <a:rPr lang="en-US" baseline="0" dirty="0" smtClean="0"/>
              <a:t> of the early pliable continental crust.  </a:t>
            </a:r>
            <a:r>
              <a:rPr lang="en-US" baseline="0" dirty="0" smtClean="0"/>
              <a:t>Their </a:t>
            </a:r>
            <a:r>
              <a:rPr lang="en-US" baseline="0" dirty="0" smtClean="0"/>
              <a:t>existence indicates continental crust.  The continuous age distribution indicates continuous generation of continental crust.  The wide chemistry variation indicates mixing of multiple sources.  Continuous generation ends when the continental crust becomes solid.</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18</a:t>
            </a:fld>
            <a:endParaRPr lang="en-US"/>
          </a:p>
        </p:txBody>
      </p:sp>
    </p:spTree>
    <p:extLst>
      <p:ext uri="{BB962C8B-B14F-4D97-AF65-F5344CB8AC3E}">
        <p14:creationId xmlns:p14="http://schemas.microsoft.com/office/powerpoint/2010/main" val="605454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keel structure of the cratons indicates formation by differentiation,</a:t>
            </a:r>
            <a:r>
              <a:rPr lang="en-US" baseline="0" dirty="0" smtClean="0"/>
              <a:t> not subduction plate tectonics.  The interior is low melt temperature material as indicated by the rapid rise of kimberlites through it.  The exterior, therefore must be a high melt thermal barrier.  This structure could have been formed when mafic eruptions at the surface sunk as they cooled and then differentiated.  The mafic </a:t>
            </a:r>
            <a:r>
              <a:rPr lang="en-US" baseline="0" dirty="0" err="1" smtClean="0"/>
              <a:t>restite</a:t>
            </a:r>
            <a:r>
              <a:rPr lang="en-US" baseline="0" dirty="0" smtClean="0"/>
              <a:t> sunk to the bottom to form the thermal barrier.</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19</a:t>
            </a:fld>
            <a:endParaRPr lang="en-US"/>
          </a:p>
        </p:txBody>
      </p:sp>
    </p:spTree>
    <p:extLst>
      <p:ext uri="{BB962C8B-B14F-4D97-AF65-F5344CB8AC3E}">
        <p14:creationId xmlns:p14="http://schemas.microsoft.com/office/powerpoint/2010/main" val="324875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the 1970’s I saw a picture similar to this that was supposed to illustrate how the Moon</a:t>
            </a:r>
            <a:r>
              <a:rPr lang="en-US" baseline="0" dirty="0" smtClean="0"/>
              <a:t> could have been extracted from the Pacific basin.</a:t>
            </a:r>
            <a:endParaRPr lang="en-US" dirty="0" smtClean="0"/>
          </a:p>
          <a:p>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2</a:t>
            </a:fld>
            <a:endParaRPr lang="en-US"/>
          </a:p>
        </p:txBody>
      </p:sp>
    </p:spTree>
    <p:extLst>
      <p:ext uri="{BB962C8B-B14F-4D97-AF65-F5344CB8AC3E}">
        <p14:creationId xmlns:p14="http://schemas.microsoft.com/office/powerpoint/2010/main" val="1158097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 refer you to two articles that detail the case</a:t>
            </a:r>
            <a:r>
              <a:rPr lang="en-US" baseline="0" dirty="0" smtClean="0"/>
              <a:t> for a </a:t>
            </a:r>
            <a:r>
              <a:rPr lang="en-US" dirty="0" smtClean="0"/>
              <a:t>lack of subduction generated geologic structures prior to at</a:t>
            </a:r>
            <a:r>
              <a:rPr lang="en-US" baseline="0" dirty="0" smtClean="0"/>
              <a:t> least 1 Ga.</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20</a:t>
            </a:fld>
            <a:endParaRPr lang="en-US"/>
          </a:p>
        </p:txBody>
      </p:sp>
    </p:spTree>
    <p:extLst>
      <p:ext uri="{BB962C8B-B14F-4D97-AF65-F5344CB8AC3E}">
        <p14:creationId xmlns:p14="http://schemas.microsoft.com/office/powerpoint/2010/main" val="3313513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paleomagnetic</a:t>
            </a:r>
            <a:r>
              <a:rPr lang="en-US" baseline="0" dirty="0" smtClean="0"/>
              <a:t> data from the best surveyed continents indicate little relative movement.  </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21</a:t>
            </a:fld>
            <a:endParaRPr lang="en-US"/>
          </a:p>
        </p:txBody>
      </p:sp>
    </p:spTree>
    <p:extLst>
      <p:ext uri="{BB962C8B-B14F-4D97-AF65-F5344CB8AC3E}">
        <p14:creationId xmlns:p14="http://schemas.microsoft.com/office/powerpoint/2010/main" val="1656665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keel structure of cratons is fragile.  If the exterior thermal barrier is cracked,</a:t>
            </a:r>
            <a:r>
              <a:rPr lang="en-US" baseline="0" dirty="0" smtClean="0"/>
              <a:t> magma will seep in and melt the interior.  Small cracks produce kimberlites.  No kimberlites are older than 200 Ma. This indicates little stress and no collisions prior to the breakup of Pangea.  Its fragility could have allowed a bolide impact to destroy 2/3 of the Earth’s crust.</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22</a:t>
            </a:fld>
            <a:endParaRPr lang="en-US"/>
          </a:p>
        </p:txBody>
      </p:sp>
    </p:spTree>
    <p:extLst>
      <p:ext uri="{BB962C8B-B14F-4D97-AF65-F5344CB8AC3E}">
        <p14:creationId xmlns:p14="http://schemas.microsoft.com/office/powerpoint/2010/main" val="3312395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a:t>
            </a:r>
            <a:r>
              <a:rPr lang="en-US" baseline="0" dirty="0" smtClean="0"/>
              <a:t> the reconstruction of Pangea, if the eastern face of </a:t>
            </a:r>
            <a:r>
              <a:rPr lang="en-US" baseline="0" dirty="0" err="1" smtClean="0"/>
              <a:t>Baltica</a:t>
            </a:r>
            <a:r>
              <a:rPr lang="en-US" baseline="0" dirty="0" smtClean="0"/>
              <a:t> abuts </a:t>
            </a:r>
            <a:r>
              <a:rPr lang="en-US" baseline="0" dirty="0" err="1" smtClean="0"/>
              <a:t>Laurentia</a:t>
            </a:r>
            <a:r>
              <a:rPr lang="en-US" baseline="0" dirty="0" smtClean="0"/>
              <a:t> instead of Greenland abutting </a:t>
            </a:r>
            <a:r>
              <a:rPr lang="en-US" baseline="0" dirty="0" err="1" smtClean="0"/>
              <a:t>Laurentia</a:t>
            </a:r>
            <a:r>
              <a:rPr lang="en-US" baseline="0" dirty="0" smtClean="0"/>
              <a:t>, Eurasia is rotated and shrinks the Tethys Sea.</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23</a:t>
            </a:fld>
            <a:endParaRPr lang="en-US"/>
          </a:p>
        </p:txBody>
      </p:sp>
    </p:spTree>
    <p:extLst>
      <p:ext uri="{BB962C8B-B14F-4D97-AF65-F5344CB8AC3E}">
        <p14:creationId xmlns:p14="http://schemas.microsoft.com/office/powerpoint/2010/main" val="1202005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area left can be filled with the Southeast Asia landmass and extension of the </a:t>
            </a:r>
            <a:r>
              <a:rPr lang="en-US" dirty="0" err="1" smtClean="0"/>
              <a:t>Tebetan</a:t>
            </a:r>
            <a:r>
              <a:rPr lang="en-US" baseline="0" dirty="0" smtClean="0"/>
              <a:t> Plateau.  Pangea is now a circular landmass as expected by a remnant of a bolide impact.</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24</a:t>
            </a:fld>
            <a:endParaRPr lang="en-US"/>
          </a:p>
        </p:txBody>
      </p:sp>
    </p:spTree>
    <p:extLst>
      <p:ext uri="{BB962C8B-B14F-4D97-AF65-F5344CB8AC3E}">
        <p14:creationId xmlns:p14="http://schemas.microsoft.com/office/powerpoint/2010/main" val="2626002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Other planets have had large bolide</a:t>
            </a:r>
            <a:r>
              <a:rPr lang="en-US" baseline="0" dirty="0" smtClean="0"/>
              <a:t> impacts.</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25</a:t>
            </a:fld>
            <a:endParaRPr lang="en-US"/>
          </a:p>
        </p:txBody>
      </p:sp>
    </p:spTree>
    <p:extLst>
      <p:ext uri="{BB962C8B-B14F-4D97-AF65-F5344CB8AC3E}">
        <p14:creationId xmlns:p14="http://schemas.microsoft.com/office/powerpoint/2010/main" val="3714829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Where</a:t>
            </a:r>
            <a:r>
              <a:rPr lang="en-US" baseline="0" dirty="0" smtClean="0"/>
              <a:t> did such a large bolide come from?  </a:t>
            </a:r>
            <a:r>
              <a:rPr lang="en-US" dirty="0" smtClean="0"/>
              <a:t>The </a:t>
            </a:r>
            <a:r>
              <a:rPr lang="en-US" dirty="0" smtClean="0"/>
              <a:t>Moon</a:t>
            </a:r>
            <a:r>
              <a:rPr lang="en-US" baseline="0" dirty="0" smtClean="0"/>
              <a:t> could have been the bolide but it would require making the South Pole-Aitken Basin into the impact point.  Many of its craters do have young surfaces.</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26</a:t>
            </a:fld>
            <a:endParaRPr lang="en-US"/>
          </a:p>
        </p:txBody>
      </p:sp>
    </p:spTree>
    <p:extLst>
      <p:ext uri="{BB962C8B-B14F-4D97-AF65-F5344CB8AC3E}">
        <p14:creationId xmlns:p14="http://schemas.microsoft.com/office/powerpoint/2010/main" val="2639263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bolide could have come from the outer solar system.  As more dwarf planets are discovered, the probability</a:t>
            </a:r>
            <a:r>
              <a:rPr lang="en-US" baseline="0" dirty="0" smtClean="0"/>
              <a:t> of this source increases.</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27</a:t>
            </a:fld>
            <a:endParaRPr lang="en-US"/>
          </a:p>
        </p:txBody>
      </p:sp>
    </p:spTree>
    <p:extLst>
      <p:ext uri="{BB962C8B-B14F-4D97-AF65-F5344CB8AC3E}">
        <p14:creationId xmlns:p14="http://schemas.microsoft.com/office/powerpoint/2010/main" val="4217406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a:t>
            </a:r>
            <a:r>
              <a:rPr lang="en-US" baseline="0" dirty="0" smtClean="0"/>
              <a:t> bolide impact destroying 2/3 of the Earth’s continental crust seems infeasible.  It especially seems infeasible when the Moon is drawn in real proportion to the Earth.  However, circumstantial evidence indicates that this did happen.  A final confirmation will require a better understanding of the craton’s keel structure and modeling of whether the compression wave from a bolide impact could have destroyed the keels of 2/3 of the Earth’s continental crust.</a:t>
            </a:r>
          </a:p>
          <a:p>
            <a:endParaRPr lang="en-US" baseline="0" dirty="0" smtClean="0"/>
          </a:p>
          <a:p>
            <a:r>
              <a:rPr lang="en-US" baseline="0" dirty="0" smtClean="0"/>
              <a:t>Thank you.</a:t>
            </a:r>
          </a:p>
          <a:p>
            <a:endParaRPr lang="en-US" baseline="0" dirty="0" smtClean="0"/>
          </a:p>
          <a:p>
            <a:r>
              <a:rPr lang="en-US" dirty="0" smtClean="0"/>
              <a:t>Earth Diameter = 12.7 km</a:t>
            </a:r>
          </a:p>
          <a:p>
            <a:r>
              <a:rPr lang="en-US" dirty="0" smtClean="0"/>
              <a:t>Moon Diameter = 2.159 km</a:t>
            </a:r>
          </a:p>
          <a:p>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28</a:t>
            </a:fld>
            <a:endParaRPr lang="en-US"/>
          </a:p>
        </p:txBody>
      </p:sp>
    </p:spTree>
    <p:extLst>
      <p:ext uri="{BB962C8B-B14F-4D97-AF65-F5344CB8AC3E}">
        <p14:creationId xmlns:p14="http://schemas.microsoft.com/office/powerpoint/2010/main" val="352431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But I saw a target.</a:t>
            </a:r>
          </a:p>
          <a:p>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3</a:t>
            </a:fld>
            <a:endParaRPr lang="en-US"/>
          </a:p>
        </p:txBody>
      </p:sp>
    </p:spTree>
    <p:extLst>
      <p:ext uri="{BB962C8B-B14F-4D97-AF65-F5344CB8AC3E}">
        <p14:creationId xmlns:p14="http://schemas.microsoft.com/office/powerpoint/2010/main" val="801794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With </a:t>
            </a:r>
            <a:r>
              <a:rPr lang="en-US" baseline="0" dirty="0" smtClean="0"/>
              <a:t>the Hawaiian Hotspot as the bull’s eye.  I thought that it was an unlikely coincidence that the Hawaiian Hotspot lay in the middle of the Pacific Basin.  Maybe the formation of the Hawaiian Hotspot and the Pacific Basin were linked.  What better linkage than the Moon, or other large bolide hitting the Earth and forming both the hotspot and the basin.  Since then, I have been reading research articles on the evolution of the Earth’s geology trying to find convincing evidence that this unconventional idea was definitely false.  Instead I found supporting evidence.</a:t>
            </a:r>
            <a:endParaRPr lang="en-US" dirty="0" smtClean="0"/>
          </a:p>
          <a:p>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4</a:t>
            </a:fld>
            <a:endParaRPr lang="en-US"/>
          </a:p>
        </p:txBody>
      </p:sp>
    </p:spTree>
    <p:extLst>
      <p:ext uri="{BB962C8B-B14F-4D97-AF65-F5344CB8AC3E}">
        <p14:creationId xmlns:p14="http://schemas.microsoft.com/office/powerpoint/2010/main" val="114982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 found another unlikely coincidence.  Two of</a:t>
            </a:r>
            <a:r>
              <a:rPr lang="en-US" baseline="0" dirty="0" smtClean="0"/>
              <a:t> the largest eruptions of lava in the Earth’s history occurred simultaneously with the two largest extinction events.  If this is not a coincidence, then either the eruptions caused the extinctions or what caused the extinctions also caused the eruption of the lava.</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5</a:t>
            </a:fld>
            <a:endParaRPr lang="en-US"/>
          </a:p>
        </p:txBody>
      </p:sp>
    </p:spTree>
    <p:extLst>
      <p:ext uri="{BB962C8B-B14F-4D97-AF65-F5344CB8AC3E}">
        <p14:creationId xmlns:p14="http://schemas.microsoft.com/office/powerpoint/2010/main" val="28333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There is good evidence and general acceptance that a bolide impact caused the CT extinction.  If</a:t>
            </a:r>
            <a:r>
              <a:rPr lang="en-US" baseline="0" dirty="0" smtClean="0"/>
              <a:t> it is not a coincidence that these were simultaneous, then the bolide impact must have caused the eruption of the lava.  </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6</a:t>
            </a:fld>
            <a:endParaRPr lang="en-US"/>
          </a:p>
        </p:txBody>
      </p:sp>
    </p:spTree>
    <p:extLst>
      <p:ext uri="{BB962C8B-B14F-4D97-AF65-F5344CB8AC3E}">
        <p14:creationId xmlns:p14="http://schemas.microsoft.com/office/powerpoint/2010/main" val="326698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Deccan Traps would thus be the antipodal outpouring caused by the bolide impact.  And by symmetry, the Siberian Traps would also be an antipodal outpouring.  But, so far no impact has been identified for the PT extinction.  The proposed Hawaiian impact could have caused both the extinction and the eruption of the Siberian Traps.</a:t>
            </a:r>
            <a:endParaRPr lang="en-US" dirty="0" smtClean="0"/>
          </a:p>
          <a:p>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7</a:t>
            </a:fld>
            <a:endParaRPr lang="en-US"/>
          </a:p>
        </p:txBody>
      </p:sp>
    </p:spTree>
    <p:extLst>
      <p:ext uri="{BB962C8B-B14F-4D97-AF65-F5344CB8AC3E}">
        <p14:creationId xmlns:p14="http://schemas.microsoft.com/office/powerpoint/2010/main" val="2222886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Hawaiian impact brings along the Hawaiian Hotspot.  For symmetry, the CT impact should also have formed a hotspot.  </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8</a:t>
            </a:fld>
            <a:endParaRPr lang="en-US"/>
          </a:p>
        </p:txBody>
      </p:sp>
    </p:spTree>
    <p:extLst>
      <p:ext uri="{BB962C8B-B14F-4D97-AF65-F5344CB8AC3E}">
        <p14:creationId xmlns:p14="http://schemas.microsoft.com/office/powerpoint/2010/main" val="1673086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only hotspot that is similar</a:t>
            </a:r>
            <a:r>
              <a:rPr lang="en-US" baseline="0" dirty="0" smtClean="0"/>
              <a:t> to the Hawaiian Hotspot is the Yellowstone Hotspot.  This entire </a:t>
            </a:r>
            <a:r>
              <a:rPr lang="en-US" baseline="0" dirty="0" err="1" smtClean="0"/>
              <a:t>senerio</a:t>
            </a:r>
            <a:r>
              <a:rPr lang="en-US" baseline="0" dirty="0" smtClean="0"/>
              <a:t> sounds like speculation but there is some evidence that supports it.</a:t>
            </a:r>
            <a:endParaRPr lang="en-US" dirty="0"/>
          </a:p>
        </p:txBody>
      </p:sp>
      <p:sp>
        <p:nvSpPr>
          <p:cNvPr id="4" name="Slide Number Placeholder 3"/>
          <p:cNvSpPr>
            <a:spLocks noGrp="1"/>
          </p:cNvSpPr>
          <p:nvPr>
            <p:ph type="sldNum" sz="quarter" idx="10"/>
          </p:nvPr>
        </p:nvSpPr>
        <p:spPr/>
        <p:txBody>
          <a:bodyPr/>
          <a:lstStyle/>
          <a:p>
            <a:fld id="{16DA801D-C4E9-4BBA-B7A3-D7B7DF8921D3}" type="slidenum">
              <a:rPr lang="en-US" smtClean="0"/>
              <a:t>9</a:t>
            </a:fld>
            <a:endParaRPr lang="en-US"/>
          </a:p>
        </p:txBody>
      </p:sp>
    </p:spTree>
    <p:extLst>
      <p:ext uri="{BB962C8B-B14F-4D97-AF65-F5344CB8AC3E}">
        <p14:creationId xmlns:p14="http://schemas.microsoft.com/office/powerpoint/2010/main" val="143877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1F8E92-6622-403C-9DFF-59D321BD526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180B-98BE-490F-8689-82A57A1E91B9}"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14198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FD1F8E92-6622-403C-9DFF-59D321BD5262}"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69180B-98BE-490F-8689-82A57A1E91B9}" type="slidenum">
              <a:rPr lang="en-US" smtClean="0"/>
              <a:t>‹#›</a:t>
            </a:fld>
            <a:endParaRPr lang="en-US"/>
          </a:p>
        </p:txBody>
      </p:sp>
    </p:spTree>
    <p:extLst>
      <p:ext uri="{BB962C8B-B14F-4D97-AF65-F5344CB8AC3E}">
        <p14:creationId xmlns:p14="http://schemas.microsoft.com/office/powerpoint/2010/main" val="156168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F8E92-6622-403C-9DFF-59D321BD526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180B-98BE-490F-8689-82A57A1E91B9}" type="slidenum">
              <a:rPr lang="en-US" smtClean="0"/>
              <a:t>‹#›</a:t>
            </a:fld>
            <a:endParaRPr lang="en-US"/>
          </a:p>
        </p:txBody>
      </p:sp>
    </p:spTree>
    <p:extLst>
      <p:ext uri="{BB962C8B-B14F-4D97-AF65-F5344CB8AC3E}">
        <p14:creationId xmlns:p14="http://schemas.microsoft.com/office/powerpoint/2010/main" val="3968527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F8E92-6622-403C-9DFF-59D321BD526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180B-98BE-490F-8689-82A57A1E91B9}"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83927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F8E92-6622-403C-9DFF-59D321BD526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180B-98BE-490F-8689-82A57A1E91B9}" type="slidenum">
              <a:rPr lang="en-US" smtClean="0"/>
              <a:t>‹#›</a:t>
            </a:fld>
            <a:endParaRPr lang="en-US"/>
          </a:p>
        </p:txBody>
      </p:sp>
    </p:spTree>
    <p:extLst>
      <p:ext uri="{BB962C8B-B14F-4D97-AF65-F5344CB8AC3E}">
        <p14:creationId xmlns:p14="http://schemas.microsoft.com/office/powerpoint/2010/main" val="1854997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F8E92-6622-403C-9DFF-59D321BD526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180B-98BE-490F-8689-82A57A1E91B9}"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38520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F8E92-6622-403C-9DFF-59D321BD526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180B-98BE-490F-8689-82A57A1E91B9}" type="slidenum">
              <a:rPr lang="en-US" smtClean="0"/>
              <a:t>‹#›</a:t>
            </a:fld>
            <a:endParaRPr lang="en-US"/>
          </a:p>
        </p:txBody>
      </p:sp>
    </p:spTree>
    <p:extLst>
      <p:ext uri="{BB962C8B-B14F-4D97-AF65-F5344CB8AC3E}">
        <p14:creationId xmlns:p14="http://schemas.microsoft.com/office/powerpoint/2010/main" val="187122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1F8E92-6622-403C-9DFF-59D321BD526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180B-98BE-490F-8689-82A57A1E91B9}" type="slidenum">
              <a:rPr lang="en-US" smtClean="0"/>
              <a:t>‹#›</a:t>
            </a:fld>
            <a:endParaRPr lang="en-US"/>
          </a:p>
        </p:txBody>
      </p:sp>
    </p:spTree>
    <p:extLst>
      <p:ext uri="{BB962C8B-B14F-4D97-AF65-F5344CB8AC3E}">
        <p14:creationId xmlns:p14="http://schemas.microsoft.com/office/powerpoint/2010/main" val="1320577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1F8E92-6622-403C-9DFF-59D321BD526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180B-98BE-490F-8689-82A57A1E91B9}" type="slidenum">
              <a:rPr lang="en-US" smtClean="0"/>
              <a:t>‹#›</a:t>
            </a:fld>
            <a:endParaRPr lang="en-US"/>
          </a:p>
        </p:txBody>
      </p:sp>
    </p:spTree>
    <p:extLst>
      <p:ext uri="{BB962C8B-B14F-4D97-AF65-F5344CB8AC3E}">
        <p14:creationId xmlns:p14="http://schemas.microsoft.com/office/powerpoint/2010/main" val="174633352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1F8E92-6622-403C-9DFF-59D321BD526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180B-98BE-490F-8689-82A57A1E91B9}" type="slidenum">
              <a:rPr lang="en-US" smtClean="0"/>
              <a:t>‹#›</a:t>
            </a:fld>
            <a:endParaRPr lang="en-US"/>
          </a:p>
        </p:txBody>
      </p:sp>
    </p:spTree>
    <p:extLst>
      <p:ext uri="{BB962C8B-B14F-4D97-AF65-F5344CB8AC3E}">
        <p14:creationId xmlns:p14="http://schemas.microsoft.com/office/powerpoint/2010/main" val="364816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1F8E92-6622-403C-9DFF-59D321BD5262}"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180B-98BE-490F-8689-82A57A1E91B9}" type="slidenum">
              <a:rPr lang="en-US" smtClean="0"/>
              <a:t>‹#›</a:t>
            </a:fld>
            <a:endParaRPr lang="en-US"/>
          </a:p>
        </p:txBody>
      </p:sp>
    </p:spTree>
    <p:extLst>
      <p:ext uri="{BB962C8B-B14F-4D97-AF65-F5344CB8AC3E}">
        <p14:creationId xmlns:p14="http://schemas.microsoft.com/office/powerpoint/2010/main" val="129611516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1F8E92-6622-403C-9DFF-59D321BD5262}"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9180B-98BE-490F-8689-82A57A1E91B9}" type="slidenum">
              <a:rPr lang="en-US" smtClean="0"/>
              <a:t>‹#›</a:t>
            </a:fld>
            <a:endParaRPr lang="en-US"/>
          </a:p>
        </p:txBody>
      </p:sp>
    </p:spTree>
    <p:extLst>
      <p:ext uri="{BB962C8B-B14F-4D97-AF65-F5344CB8AC3E}">
        <p14:creationId xmlns:p14="http://schemas.microsoft.com/office/powerpoint/2010/main" val="415167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1F8E92-6622-403C-9DFF-59D321BD5262}"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69180B-98BE-490F-8689-82A57A1E91B9}" type="slidenum">
              <a:rPr lang="en-US" smtClean="0"/>
              <a:t>‹#›</a:t>
            </a:fld>
            <a:endParaRPr lang="en-US"/>
          </a:p>
        </p:txBody>
      </p:sp>
    </p:spTree>
    <p:extLst>
      <p:ext uri="{BB962C8B-B14F-4D97-AF65-F5344CB8AC3E}">
        <p14:creationId xmlns:p14="http://schemas.microsoft.com/office/powerpoint/2010/main" val="110900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1F8E92-6622-403C-9DFF-59D321BD5262}"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69180B-98BE-490F-8689-82A57A1E91B9}" type="slidenum">
              <a:rPr lang="en-US" smtClean="0"/>
              <a:t>‹#›</a:t>
            </a:fld>
            <a:endParaRPr lang="en-US"/>
          </a:p>
        </p:txBody>
      </p:sp>
    </p:spTree>
    <p:extLst>
      <p:ext uri="{BB962C8B-B14F-4D97-AF65-F5344CB8AC3E}">
        <p14:creationId xmlns:p14="http://schemas.microsoft.com/office/powerpoint/2010/main" val="285605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F8E92-6622-403C-9DFF-59D321BD5262}"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69180B-98BE-490F-8689-82A57A1E91B9}" type="slidenum">
              <a:rPr lang="en-US" smtClean="0"/>
              <a:t>‹#›</a:t>
            </a:fld>
            <a:endParaRPr lang="en-US"/>
          </a:p>
        </p:txBody>
      </p:sp>
    </p:spTree>
    <p:extLst>
      <p:ext uri="{BB962C8B-B14F-4D97-AF65-F5344CB8AC3E}">
        <p14:creationId xmlns:p14="http://schemas.microsoft.com/office/powerpoint/2010/main" val="3932970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F8E92-6622-403C-9DFF-59D321BD5262}"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9180B-98BE-490F-8689-82A57A1E91B9}" type="slidenum">
              <a:rPr lang="en-US" smtClean="0"/>
              <a:t>‹#›</a:t>
            </a:fld>
            <a:endParaRPr lang="en-US"/>
          </a:p>
        </p:txBody>
      </p:sp>
    </p:spTree>
    <p:extLst>
      <p:ext uri="{BB962C8B-B14F-4D97-AF65-F5344CB8AC3E}">
        <p14:creationId xmlns:p14="http://schemas.microsoft.com/office/powerpoint/2010/main" val="2605954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1F8E92-6622-403C-9DFF-59D321BD5262}"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9180B-98BE-490F-8689-82A57A1E91B9}" type="slidenum">
              <a:rPr lang="en-US" smtClean="0"/>
              <a:t>‹#›</a:t>
            </a:fld>
            <a:endParaRPr lang="en-US"/>
          </a:p>
        </p:txBody>
      </p:sp>
    </p:spTree>
    <p:extLst>
      <p:ext uri="{BB962C8B-B14F-4D97-AF65-F5344CB8AC3E}">
        <p14:creationId xmlns:p14="http://schemas.microsoft.com/office/powerpoint/2010/main" val="144175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D1F8E92-6622-403C-9DFF-59D321BD5262}" type="datetimeFigureOut">
              <a:rPr lang="en-US" smtClean="0"/>
              <a:t>10/6/2017</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069180B-98BE-490F-8689-82A57A1E91B9}" type="slidenum">
              <a:rPr lang="en-US" smtClean="0"/>
              <a:t>‹#›</a:t>
            </a:fld>
            <a:endParaRPr lang="en-US"/>
          </a:p>
        </p:txBody>
      </p:sp>
    </p:spTree>
    <p:extLst>
      <p:ext uri="{BB962C8B-B14F-4D97-AF65-F5344CB8AC3E}">
        <p14:creationId xmlns:p14="http://schemas.microsoft.com/office/powerpoint/2010/main" val="2878803897"/>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Did Plate tectonics start with a big bang?</a:t>
            </a:r>
            <a:endParaRPr lang="en-US" dirty="0"/>
          </a:p>
        </p:txBody>
      </p:sp>
      <p:sp>
        <p:nvSpPr>
          <p:cNvPr id="5" name="Subtitle 4"/>
          <p:cNvSpPr>
            <a:spLocks noGrp="1"/>
          </p:cNvSpPr>
          <p:nvPr>
            <p:ph type="subTitle" idx="1"/>
          </p:nvPr>
        </p:nvSpPr>
        <p:spPr/>
        <p:txBody>
          <a:bodyPr>
            <a:normAutofit/>
          </a:bodyPr>
          <a:lstStyle/>
          <a:p>
            <a:r>
              <a:rPr lang="en-US" sz="2800" b="1" dirty="0">
                <a:solidFill>
                  <a:srgbClr val="FFC000"/>
                </a:solidFill>
              </a:rPr>
              <a:t>David Moerdyk</a:t>
            </a:r>
          </a:p>
        </p:txBody>
      </p:sp>
    </p:spTree>
    <p:extLst>
      <p:ext uri="{BB962C8B-B14F-4D97-AF65-F5344CB8AC3E}">
        <p14:creationId xmlns:p14="http://schemas.microsoft.com/office/powerpoint/2010/main" val="1277304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spect="1"/>
          </p:cNvSpPr>
          <p:nvPr/>
        </p:nvSpPr>
        <p:spPr>
          <a:xfrm>
            <a:off x="1524000" y="4419600"/>
            <a:ext cx="9144000" cy="9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5318760" y="137160"/>
            <a:ext cx="1554480" cy="15544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791200" y="4419600"/>
            <a:ext cx="609600" cy="16459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91200" y="4419600"/>
            <a:ext cx="609600" cy="16459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9740" y="137160"/>
            <a:ext cx="3743332" cy="1569660"/>
          </a:xfrm>
          <a:prstGeom prst="rect">
            <a:avLst/>
          </a:prstGeom>
          <a:noFill/>
        </p:spPr>
        <p:txBody>
          <a:bodyPr wrap="none" rtlCol="0">
            <a:spAutoFit/>
          </a:bodyPr>
          <a:lstStyle/>
          <a:p>
            <a:r>
              <a:rPr lang="en-US" sz="4800" b="1" dirty="0"/>
              <a:t>Making of a</a:t>
            </a:r>
          </a:p>
          <a:p>
            <a:r>
              <a:rPr lang="en-US" sz="4800" b="1" dirty="0"/>
              <a:t>Hotspot</a:t>
            </a:r>
          </a:p>
        </p:txBody>
      </p:sp>
    </p:spTree>
    <p:extLst>
      <p:ext uri="{BB962C8B-B14F-4D97-AF65-F5344CB8AC3E}">
        <p14:creationId xmlns:p14="http://schemas.microsoft.com/office/powerpoint/2010/main" val="394473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3.33333E-6 L -0.0033 0.4 " pathEditMode="relative" rAng="0" ptsTypes="AA">
                                      <p:cBhvr>
                                        <p:cTn id="6" dur="2000" fill="hold"/>
                                        <p:tgtEl>
                                          <p:spTgt spid="3"/>
                                        </p:tgtEl>
                                        <p:attrNameLst>
                                          <p:attrName>ppt_x</p:attrName>
                                          <p:attrName>ppt_y</p:attrName>
                                        </p:attrNameLst>
                                      </p:cBhvr>
                                      <p:rCtr x="-174" y="20000"/>
                                    </p:animMotion>
                                  </p:childTnLst>
                                  <p:subTnLst>
                                    <p:set>
                                      <p:cBhvr override="childStyle">
                                        <p:cTn dur="1" fill="hold" display="0" masterRel="sameClick" afterEffect="1">
                                          <p:stCondLst>
                                            <p:cond evt="end" delay="0">
                                              <p:tn val="5"/>
                                            </p:cond>
                                          </p:stCondLst>
                                        </p:cTn>
                                        <p:tgtEl>
                                          <p:spTgt spid="3"/>
                                        </p:tgtEl>
                                        <p:attrNameLst>
                                          <p:attrName>style.visibility</p:attrName>
                                        </p:attrNameLst>
                                      </p:cBhvr>
                                      <p:to>
                                        <p:strVal val="hidden"/>
                                      </p:to>
                                    </p:set>
                                  </p:subTnLst>
                                </p:cTn>
                              </p:par>
                            </p:childTnLst>
                          </p:cTn>
                        </p:par>
                        <p:par>
                          <p:cTn id="7" fill="hold">
                            <p:stCondLst>
                              <p:cond delay="2000"/>
                            </p:stCondLst>
                            <p:childTnLst>
                              <p:par>
                                <p:cTn id="8" presetID="22" presetClass="entr" presetSubtype="1"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subTnLst>
                                    <p:set>
                                      <p:cBhvr override="childStyle">
                                        <p:cTn dur="1" fill="hold" display="0" masterRel="sameClick" afterEffect="1">
                                          <p:stCondLst>
                                            <p:cond evt="end" delay="0">
                                              <p:tn val="8"/>
                                            </p:cond>
                                          </p:stCondLst>
                                        </p:cTn>
                                        <p:tgtEl>
                                          <p:spTgt spid="4"/>
                                        </p:tgtEl>
                                        <p:attrNameLst>
                                          <p:attrName>style.visibility</p:attrName>
                                        </p:attrNameLst>
                                      </p:cBhvr>
                                      <p:to>
                                        <p:strVal val="hidden"/>
                                      </p:to>
                                    </p:set>
                                  </p:subTnLst>
                                </p:cTn>
                              </p:par>
                            </p:childTnLst>
                          </p:cTn>
                        </p:par>
                        <p:par>
                          <p:cTn id="11" fill="hold">
                            <p:stCondLst>
                              <p:cond delay="30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3000"/>
                            </p:stCondLst>
                            <p:childTnLst>
                              <p:par>
                                <p:cTn id="15" presetID="1" presetClass="emph" presetSubtype="2" fill="hold" nodeType="afterEffect">
                                  <p:stCondLst>
                                    <p:cond delay="0"/>
                                  </p:stCondLst>
                                  <p:childTnLst>
                                    <p:animClr clrSpc="rgb" dir="cw">
                                      <p:cBhvr>
                                        <p:cTn id="16" dur="5000" fill="hold"/>
                                        <p:tgtEl>
                                          <p:spTgt spid="5"/>
                                        </p:tgtEl>
                                        <p:attrNameLst>
                                          <p:attrName>fillcolor</p:attrName>
                                        </p:attrNameLst>
                                      </p:cBhvr>
                                      <p:to>
                                        <a:srgbClr val="FFC000"/>
                                      </p:to>
                                    </p:animClr>
                                    <p:set>
                                      <p:cBhvr>
                                        <p:cTn id="17" dur="5000" fill="hold"/>
                                        <p:tgtEl>
                                          <p:spTgt spid="5"/>
                                        </p:tgtEl>
                                        <p:attrNameLst>
                                          <p:attrName>fill.type</p:attrName>
                                        </p:attrNameLst>
                                      </p:cBhvr>
                                      <p:to>
                                        <p:strVal val="solid"/>
                                      </p:to>
                                    </p:set>
                                    <p:set>
                                      <p:cBhvr>
                                        <p:cTn id="18" dur="5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89465" y="1121774"/>
            <a:ext cx="3889038" cy="4666183"/>
          </a:xfrm>
          <a:prstGeom prst="rect">
            <a:avLst/>
          </a:prstGeom>
        </p:spPr>
      </p:pic>
      <p:sp>
        <p:nvSpPr>
          <p:cNvPr id="3" name="Rectangle 2"/>
          <p:cNvSpPr/>
          <p:nvPr/>
        </p:nvSpPr>
        <p:spPr>
          <a:xfrm>
            <a:off x="7877504" y="6038222"/>
            <a:ext cx="2790496" cy="646331"/>
          </a:xfrm>
          <a:prstGeom prst="rect">
            <a:avLst/>
          </a:prstGeom>
        </p:spPr>
        <p:txBody>
          <a:bodyPr wrap="square">
            <a:spAutoFit/>
          </a:bodyPr>
          <a:lstStyle/>
          <a:p>
            <a:r>
              <a:rPr lang="en-US" dirty="0">
                <a:solidFill>
                  <a:schemeClr val="bg1"/>
                </a:solidFill>
              </a:rPr>
              <a:t>B. </a:t>
            </a:r>
            <a:r>
              <a:rPr lang="en-US" dirty="0" err="1">
                <a:solidFill>
                  <a:schemeClr val="bg1"/>
                </a:solidFill>
              </a:rPr>
              <a:t>Schmandt</a:t>
            </a:r>
            <a:endParaRPr lang="en-US" dirty="0">
              <a:solidFill>
                <a:schemeClr val="bg1"/>
              </a:solidFill>
            </a:endParaRPr>
          </a:p>
          <a:p>
            <a:r>
              <a:rPr lang="en-US" dirty="0">
                <a:solidFill>
                  <a:schemeClr val="bg1"/>
                </a:solidFill>
              </a:rPr>
              <a:t>EPSL May 2012</a:t>
            </a:r>
          </a:p>
        </p:txBody>
      </p:sp>
      <p:sp>
        <p:nvSpPr>
          <p:cNvPr id="4" name="TextBox 3"/>
          <p:cNvSpPr txBox="1"/>
          <p:nvPr/>
        </p:nvSpPr>
        <p:spPr>
          <a:xfrm>
            <a:off x="1572241" y="149350"/>
            <a:ext cx="6436377" cy="1569660"/>
          </a:xfrm>
          <a:prstGeom prst="rect">
            <a:avLst/>
          </a:prstGeom>
          <a:noFill/>
        </p:spPr>
        <p:txBody>
          <a:bodyPr wrap="none" rtlCol="0">
            <a:spAutoFit/>
          </a:bodyPr>
          <a:lstStyle/>
          <a:p>
            <a:r>
              <a:rPr lang="en-US" sz="4800" b="1" dirty="0"/>
              <a:t>Tube Above 660 km, </a:t>
            </a:r>
          </a:p>
          <a:p>
            <a:r>
              <a:rPr lang="en-US" sz="4800" b="1" dirty="0"/>
              <a:t>Ball Below</a:t>
            </a:r>
          </a:p>
        </p:txBody>
      </p:sp>
    </p:spTree>
    <p:extLst>
      <p:ext uri="{BB962C8B-B14F-4D97-AF65-F5344CB8AC3E}">
        <p14:creationId xmlns:p14="http://schemas.microsoft.com/office/powerpoint/2010/main" val="2104100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72241" y="149351"/>
            <a:ext cx="3347391" cy="830997"/>
          </a:xfrm>
          <a:prstGeom prst="rect">
            <a:avLst/>
          </a:prstGeom>
          <a:noFill/>
        </p:spPr>
        <p:txBody>
          <a:bodyPr wrap="none" rtlCol="0">
            <a:spAutoFit/>
          </a:bodyPr>
          <a:lstStyle/>
          <a:p>
            <a:r>
              <a:rPr lang="en-US" sz="4800" b="1" dirty="0"/>
              <a:t>CT Hotspot</a:t>
            </a:r>
          </a:p>
        </p:txBody>
      </p:sp>
      <p:graphicFrame>
        <p:nvGraphicFramePr>
          <p:cNvPr id="15" name="Table 14"/>
          <p:cNvGraphicFramePr>
            <a:graphicFrameLocks noGrp="1"/>
          </p:cNvGraphicFramePr>
          <p:nvPr>
            <p:extLst>
              <p:ext uri="{D42A27DB-BD31-4B8C-83A1-F6EECF244321}">
                <p14:modId xmlns:p14="http://schemas.microsoft.com/office/powerpoint/2010/main" val="1770286107"/>
              </p:ext>
            </p:extLst>
          </p:nvPr>
        </p:nvGraphicFramePr>
        <p:xfrm>
          <a:off x="2727960" y="1397000"/>
          <a:ext cx="7132320" cy="3606800"/>
        </p:xfrm>
        <a:graphic>
          <a:graphicData uri="http://schemas.openxmlformats.org/drawingml/2006/table">
            <a:tbl>
              <a:tblPr firstRow="1" bandRow="1">
                <a:tableStyleId>{5C22544A-7EE6-4342-B048-85BDC9FD1C3A}</a:tableStyleId>
              </a:tblPr>
              <a:tblGrid>
                <a:gridCol w="2377440"/>
                <a:gridCol w="2377440"/>
                <a:gridCol w="2377440"/>
              </a:tblGrid>
              <a:tr h="370840">
                <a:tc>
                  <a:txBody>
                    <a:bodyPr/>
                    <a:lstStyle/>
                    <a:p>
                      <a:pPr algn="ctr"/>
                      <a:r>
                        <a:rPr lang="en-US" dirty="0" smtClean="0"/>
                        <a:t>Permian-Triassic</a:t>
                      </a:r>
                      <a:endParaRPr lang="en-US" dirty="0"/>
                    </a:p>
                  </a:txBody>
                  <a:tcPr/>
                </a:tc>
                <a:tc>
                  <a:txBody>
                    <a:bodyPr/>
                    <a:lstStyle/>
                    <a:p>
                      <a:pPr algn="ctr"/>
                      <a:r>
                        <a:rPr lang="en-US" dirty="0" smtClean="0"/>
                        <a:t>Extinctions</a:t>
                      </a:r>
                      <a:endParaRPr lang="en-US" dirty="0"/>
                    </a:p>
                  </a:txBody>
                  <a:tcPr/>
                </a:tc>
                <a:tc>
                  <a:txBody>
                    <a:bodyPr/>
                    <a:lstStyle/>
                    <a:p>
                      <a:pPr algn="ctr"/>
                      <a:r>
                        <a:rPr lang="en-US" dirty="0" smtClean="0"/>
                        <a:t>Cretaceous-Tertiary</a:t>
                      </a:r>
                      <a:endParaRPr lang="en-US" dirty="0"/>
                    </a:p>
                  </a:txBody>
                  <a:tcPr/>
                </a:tc>
              </a:tr>
              <a:tr h="370840">
                <a:tc>
                  <a:txBody>
                    <a:bodyPr/>
                    <a:lstStyle/>
                    <a:p>
                      <a:pPr algn="ctr"/>
                      <a:r>
                        <a:rPr lang="en-US" dirty="0" smtClean="0"/>
                        <a:t>252 Ma</a:t>
                      </a:r>
                      <a:endParaRPr lang="en-US" dirty="0"/>
                    </a:p>
                  </a:txBody>
                  <a:tcPr/>
                </a:tc>
                <a:tc>
                  <a:txBody>
                    <a:bodyPr/>
                    <a:lstStyle/>
                    <a:p>
                      <a:pPr algn="ctr"/>
                      <a:r>
                        <a:rPr lang="en-US" dirty="0" smtClean="0"/>
                        <a:t>Age</a:t>
                      </a:r>
                      <a:endParaRPr lang="en-US" dirty="0"/>
                    </a:p>
                  </a:txBody>
                  <a:tcPr/>
                </a:tc>
                <a:tc>
                  <a:txBody>
                    <a:bodyPr/>
                    <a:lstStyle/>
                    <a:p>
                      <a:pPr algn="ctr"/>
                      <a:r>
                        <a:rPr lang="en-US" dirty="0" smtClean="0"/>
                        <a:t>65 Ma</a:t>
                      </a:r>
                      <a:endParaRPr lang="en-US" dirty="0"/>
                    </a:p>
                  </a:txBody>
                  <a:tcPr/>
                </a:tc>
              </a:tr>
              <a:tr h="370840">
                <a:tc>
                  <a:txBody>
                    <a:bodyPr/>
                    <a:lstStyle/>
                    <a:p>
                      <a:pPr algn="ctr"/>
                      <a:r>
                        <a:rPr lang="en-US" dirty="0" smtClean="0"/>
                        <a:t>Siberian Traps</a:t>
                      </a:r>
                      <a:endParaRPr lang="en-US" dirty="0"/>
                    </a:p>
                  </a:txBody>
                  <a:tcPr/>
                </a:tc>
                <a:tc>
                  <a:txBody>
                    <a:bodyPr/>
                    <a:lstStyle/>
                    <a:p>
                      <a:pPr algn="ctr"/>
                      <a:r>
                        <a:rPr lang="en-US" dirty="0" smtClean="0"/>
                        <a:t>Antipodal Eruptions</a:t>
                      </a:r>
                      <a:endParaRPr lang="en-US" dirty="0"/>
                    </a:p>
                  </a:txBody>
                  <a:tcPr/>
                </a:tc>
                <a:tc>
                  <a:txBody>
                    <a:bodyPr/>
                    <a:lstStyle/>
                    <a:p>
                      <a:pPr algn="ctr"/>
                      <a:r>
                        <a:rPr lang="en-US" dirty="0" smtClean="0"/>
                        <a:t>Deccan Traps</a:t>
                      </a:r>
                      <a:endParaRPr lang="en-US" dirty="0"/>
                    </a:p>
                  </a:txBody>
                  <a:tcPr/>
                </a:tc>
              </a:tr>
              <a:tr h="370840">
                <a:tc>
                  <a:txBody>
                    <a:bodyPr/>
                    <a:lstStyle/>
                    <a:p>
                      <a:pPr algn="ctr"/>
                      <a:r>
                        <a:rPr lang="en-US" dirty="0" smtClean="0"/>
                        <a:t>Central Pacific</a:t>
                      </a:r>
                      <a:endParaRPr lang="en-US" dirty="0"/>
                    </a:p>
                  </a:txBody>
                  <a:tcPr/>
                </a:tc>
                <a:tc>
                  <a:txBody>
                    <a:bodyPr/>
                    <a:lstStyle/>
                    <a:p>
                      <a:pPr algn="ctr"/>
                      <a:r>
                        <a:rPr lang="en-US" dirty="0" smtClean="0"/>
                        <a:t>Bolide Impact</a:t>
                      </a:r>
                      <a:endParaRPr lang="en-US" dirty="0"/>
                    </a:p>
                  </a:txBody>
                  <a:tcPr/>
                </a:tc>
                <a:tc>
                  <a:txBody>
                    <a:bodyPr/>
                    <a:lstStyle/>
                    <a:p>
                      <a:pPr algn="ctr"/>
                      <a:r>
                        <a:rPr lang="en-US" dirty="0" smtClean="0"/>
                        <a:t>Pacific NW</a:t>
                      </a:r>
                      <a:endParaRPr lang="en-US" dirty="0"/>
                    </a:p>
                  </a:txBody>
                  <a:tcPr/>
                </a:tc>
              </a:tr>
              <a:tr h="370840">
                <a:tc>
                  <a:txBody>
                    <a:bodyPr/>
                    <a:lstStyle/>
                    <a:p>
                      <a:pPr algn="ctr"/>
                      <a:r>
                        <a:rPr lang="en-US" dirty="0" smtClean="0"/>
                        <a:t>Hawaiian</a:t>
                      </a:r>
                      <a:endParaRPr lang="en-US" dirty="0"/>
                    </a:p>
                  </a:txBody>
                  <a:tcPr/>
                </a:tc>
                <a:tc>
                  <a:txBody>
                    <a:bodyPr/>
                    <a:lstStyle/>
                    <a:p>
                      <a:pPr algn="ctr"/>
                      <a:r>
                        <a:rPr lang="en-US" dirty="0" smtClean="0"/>
                        <a:t>Hotspot</a:t>
                      </a:r>
                      <a:endParaRPr lang="en-US" dirty="0"/>
                    </a:p>
                  </a:txBody>
                  <a:tcPr/>
                </a:tc>
                <a:tc>
                  <a:txBody>
                    <a:bodyPr/>
                    <a:lstStyle/>
                    <a:p>
                      <a:pPr algn="ctr"/>
                      <a:r>
                        <a:rPr lang="en-US" dirty="0" smtClean="0"/>
                        <a:t>Yellowstone</a:t>
                      </a:r>
                      <a:endParaRPr lang="en-US" dirty="0"/>
                    </a:p>
                  </a:txBody>
                  <a:tcPr/>
                </a:tc>
              </a:tr>
              <a:tr h="370840">
                <a:tc>
                  <a:txBody>
                    <a:bodyPr/>
                    <a:lstStyle/>
                    <a:p>
                      <a:pPr algn="ctr"/>
                      <a:endParaRPr lang="en-US"/>
                    </a:p>
                  </a:txBody>
                  <a:tcPr/>
                </a:tc>
                <a:tc>
                  <a:txBody>
                    <a:bodyPr/>
                    <a:lstStyle/>
                    <a:p>
                      <a:pPr algn="ctr"/>
                      <a:r>
                        <a:rPr lang="en-US" dirty="0" smtClean="0"/>
                        <a:t>Impact-Eruption</a:t>
                      </a:r>
                      <a:r>
                        <a:rPr lang="en-US" baseline="0" dirty="0" smtClean="0"/>
                        <a:t> Relative Position</a:t>
                      </a:r>
                      <a:endParaRPr lang="en-US" dirty="0"/>
                    </a:p>
                  </a:txBody>
                  <a:tcPr/>
                </a:tc>
                <a:tc>
                  <a:txBody>
                    <a:bodyPr/>
                    <a:lstStyle/>
                    <a:p>
                      <a:pPr algn="ctr"/>
                      <a:r>
                        <a:rPr lang="en-US" dirty="0" smtClean="0"/>
                        <a:t>170°</a:t>
                      </a:r>
                      <a:endParaRPr lang="en-US" dirty="0"/>
                    </a:p>
                  </a:txBody>
                  <a:tcPr/>
                </a:tc>
              </a:tr>
              <a:tr h="370840">
                <a:tc>
                  <a:txBody>
                    <a:bodyPr/>
                    <a:lstStyle/>
                    <a:p>
                      <a:pPr algn="ctr"/>
                      <a:endParaRPr lang="en-US"/>
                    </a:p>
                  </a:txBody>
                  <a:tcPr/>
                </a:tc>
                <a:tc>
                  <a:txBody>
                    <a:bodyPr/>
                    <a:lstStyle/>
                    <a:p>
                      <a:pPr algn="ctr"/>
                      <a:r>
                        <a:rPr lang="en-US" dirty="0" smtClean="0"/>
                        <a:t>Type of Impact</a:t>
                      </a:r>
                      <a:endParaRPr lang="en-US" dirty="0"/>
                    </a:p>
                  </a:txBody>
                  <a:tcPr/>
                </a:tc>
                <a:tc>
                  <a:txBody>
                    <a:bodyPr/>
                    <a:lstStyle/>
                    <a:p>
                      <a:pPr algn="ctr"/>
                      <a:r>
                        <a:rPr lang="en-US" dirty="0" smtClean="0"/>
                        <a:t>Near Vertical</a:t>
                      </a:r>
                      <a:endParaRPr lang="en-US" dirty="0"/>
                    </a:p>
                  </a:txBody>
                  <a:tcPr/>
                </a:tc>
              </a:tr>
              <a:tr h="370840">
                <a:tc>
                  <a:txBody>
                    <a:bodyPr/>
                    <a:lstStyle/>
                    <a:p>
                      <a:pPr algn="ctr"/>
                      <a:endParaRPr lang="en-US" dirty="0"/>
                    </a:p>
                  </a:txBody>
                  <a:tcPr/>
                </a:tc>
                <a:tc>
                  <a:txBody>
                    <a:bodyPr/>
                    <a:lstStyle/>
                    <a:p>
                      <a:pPr algn="ctr"/>
                      <a:r>
                        <a:rPr lang="en-US" dirty="0" smtClean="0"/>
                        <a:t>Result</a:t>
                      </a:r>
                      <a:endParaRPr lang="en-US" dirty="0"/>
                    </a:p>
                  </a:txBody>
                  <a:tcPr/>
                </a:tc>
                <a:tc>
                  <a:txBody>
                    <a:bodyPr/>
                    <a:lstStyle/>
                    <a:p>
                      <a:pPr algn="ctr"/>
                      <a:r>
                        <a:rPr lang="en-US" dirty="0" smtClean="0"/>
                        <a:t>Bolide Destroyed</a:t>
                      </a:r>
                      <a:endParaRPr lang="en-US" dirty="0"/>
                    </a:p>
                  </a:txBody>
                  <a:tcPr/>
                </a:tc>
              </a:tr>
              <a:tr h="370840">
                <a:tc>
                  <a:txBody>
                    <a:bodyPr/>
                    <a:lstStyle/>
                    <a:p>
                      <a:pPr algn="ctr"/>
                      <a:endParaRPr lang="en-US" dirty="0"/>
                    </a:p>
                  </a:txBody>
                  <a:tcPr/>
                </a:tc>
                <a:tc>
                  <a:txBody>
                    <a:bodyPr/>
                    <a:lstStyle/>
                    <a:p>
                      <a:pPr algn="ctr"/>
                      <a:r>
                        <a:rPr lang="en-US" dirty="0" smtClean="0"/>
                        <a:t>Residual</a:t>
                      </a:r>
                      <a:endParaRPr lang="en-US" dirty="0"/>
                    </a:p>
                  </a:txBody>
                  <a:tcPr/>
                </a:tc>
                <a:tc>
                  <a:txBody>
                    <a:bodyPr/>
                    <a:lstStyle/>
                    <a:p>
                      <a:pPr algn="ctr"/>
                      <a:r>
                        <a:rPr lang="en-US" dirty="0" smtClean="0"/>
                        <a:t>Iridium</a:t>
                      </a:r>
                      <a:r>
                        <a:rPr lang="en-US" baseline="0" dirty="0" smtClean="0"/>
                        <a:t> Rich Layer</a:t>
                      </a:r>
                      <a:endParaRPr lang="en-US" dirty="0"/>
                    </a:p>
                  </a:txBody>
                  <a:tcPr/>
                </a:tc>
              </a:tr>
            </a:tbl>
          </a:graphicData>
        </a:graphic>
      </p:graphicFrame>
    </p:spTree>
    <p:extLst>
      <p:ext uri="{BB962C8B-B14F-4D97-AF65-F5344CB8AC3E}">
        <p14:creationId xmlns:p14="http://schemas.microsoft.com/office/powerpoint/2010/main" val="61920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72241" y="149351"/>
            <a:ext cx="3212739" cy="830997"/>
          </a:xfrm>
          <a:prstGeom prst="rect">
            <a:avLst/>
          </a:prstGeom>
          <a:noFill/>
        </p:spPr>
        <p:txBody>
          <a:bodyPr wrap="none" rtlCol="0">
            <a:spAutoFit/>
          </a:bodyPr>
          <a:lstStyle/>
          <a:p>
            <a:r>
              <a:rPr lang="en-US" sz="4800" b="1" dirty="0"/>
              <a:t>PT Hotspot</a:t>
            </a:r>
          </a:p>
        </p:txBody>
      </p:sp>
      <p:graphicFrame>
        <p:nvGraphicFramePr>
          <p:cNvPr id="15" name="Table 14"/>
          <p:cNvGraphicFramePr>
            <a:graphicFrameLocks noGrp="1"/>
          </p:cNvGraphicFramePr>
          <p:nvPr>
            <p:extLst>
              <p:ext uri="{D42A27DB-BD31-4B8C-83A1-F6EECF244321}">
                <p14:modId xmlns:p14="http://schemas.microsoft.com/office/powerpoint/2010/main" val="3404280625"/>
              </p:ext>
            </p:extLst>
          </p:nvPr>
        </p:nvGraphicFramePr>
        <p:xfrm>
          <a:off x="2727960" y="1397000"/>
          <a:ext cx="7132320" cy="4516120"/>
        </p:xfrm>
        <a:graphic>
          <a:graphicData uri="http://schemas.openxmlformats.org/drawingml/2006/table">
            <a:tbl>
              <a:tblPr firstRow="1" bandRow="1">
                <a:tableStyleId>{5C22544A-7EE6-4342-B048-85BDC9FD1C3A}</a:tableStyleId>
              </a:tblPr>
              <a:tblGrid>
                <a:gridCol w="2377440"/>
                <a:gridCol w="2377440"/>
                <a:gridCol w="2377440"/>
              </a:tblGrid>
              <a:tr h="370840">
                <a:tc>
                  <a:txBody>
                    <a:bodyPr/>
                    <a:lstStyle/>
                    <a:p>
                      <a:pPr algn="ctr"/>
                      <a:r>
                        <a:rPr lang="en-US" dirty="0" smtClean="0"/>
                        <a:t>Permian-Triassic</a:t>
                      </a:r>
                      <a:endParaRPr lang="en-US" dirty="0"/>
                    </a:p>
                  </a:txBody>
                  <a:tcPr/>
                </a:tc>
                <a:tc>
                  <a:txBody>
                    <a:bodyPr/>
                    <a:lstStyle/>
                    <a:p>
                      <a:pPr algn="ctr"/>
                      <a:r>
                        <a:rPr lang="en-US" dirty="0" smtClean="0"/>
                        <a:t>Extinctions</a:t>
                      </a:r>
                      <a:endParaRPr lang="en-US" dirty="0"/>
                    </a:p>
                  </a:txBody>
                  <a:tcPr/>
                </a:tc>
                <a:tc>
                  <a:txBody>
                    <a:bodyPr/>
                    <a:lstStyle/>
                    <a:p>
                      <a:pPr algn="ctr"/>
                      <a:r>
                        <a:rPr lang="en-US" dirty="0" smtClean="0"/>
                        <a:t>Cretaceous-Tertiary</a:t>
                      </a:r>
                      <a:endParaRPr lang="en-US" dirty="0"/>
                    </a:p>
                  </a:txBody>
                  <a:tcPr/>
                </a:tc>
              </a:tr>
              <a:tr h="370840">
                <a:tc>
                  <a:txBody>
                    <a:bodyPr/>
                    <a:lstStyle/>
                    <a:p>
                      <a:pPr algn="ctr"/>
                      <a:r>
                        <a:rPr lang="en-US" dirty="0" smtClean="0"/>
                        <a:t>252 Ma</a:t>
                      </a:r>
                      <a:endParaRPr lang="en-US" dirty="0"/>
                    </a:p>
                  </a:txBody>
                  <a:tcPr/>
                </a:tc>
                <a:tc>
                  <a:txBody>
                    <a:bodyPr/>
                    <a:lstStyle/>
                    <a:p>
                      <a:pPr algn="ctr"/>
                      <a:r>
                        <a:rPr lang="en-US" dirty="0" smtClean="0"/>
                        <a:t>Age</a:t>
                      </a:r>
                      <a:endParaRPr lang="en-US" dirty="0"/>
                    </a:p>
                  </a:txBody>
                  <a:tcPr/>
                </a:tc>
                <a:tc>
                  <a:txBody>
                    <a:bodyPr/>
                    <a:lstStyle/>
                    <a:p>
                      <a:pPr algn="ctr"/>
                      <a:r>
                        <a:rPr lang="en-US" dirty="0" smtClean="0"/>
                        <a:t>65 Ma</a:t>
                      </a:r>
                      <a:endParaRPr lang="en-US" dirty="0"/>
                    </a:p>
                  </a:txBody>
                  <a:tcPr/>
                </a:tc>
              </a:tr>
              <a:tr h="370840">
                <a:tc>
                  <a:txBody>
                    <a:bodyPr/>
                    <a:lstStyle/>
                    <a:p>
                      <a:pPr algn="ctr"/>
                      <a:r>
                        <a:rPr lang="en-US" dirty="0" smtClean="0"/>
                        <a:t>Siberian Traps</a:t>
                      </a:r>
                      <a:endParaRPr lang="en-US" dirty="0"/>
                    </a:p>
                  </a:txBody>
                  <a:tcPr/>
                </a:tc>
                <a:tc>
                  <a:txBody>
                    <a:bodyPr/>
                    <a:lstStyle/>
                    <a:p>
                      <a:pPr algn="ctr"/>
                      <a:r>
                        <a:rPr lang="en-US" dirty="0" smtClean="0"/>
                        <a:t>Antipodal Eruptions</a:t>
                      </a:r>
                      <a:endParaRPr lang="en-US" dirty="0"/>
                    </a:p>
                  </a:txBody>
                  <a:tcPr/>
                </a:tc>
                <a:tc>
                  <a:txBody>
                    <a:bodyPr/>
                    <a:lstStyle/>
                    <a:p>
                      <a:pPr algn="ctr"/>
                      <a:r>
                        <a:rPr lang="en-US" dirty="0" smtClean="0"/>
                        <a:t>Deccan Traps</a:t>
                      </a:r>
                      <a:endParaRPr lang="en-US" dirty="0"/>
                    </a:p>
                  </a:txBody>
                  <a:tcPr/>
                </a:tc>
              </a:tr>
              <a:tr h="370840">
                <a:tc>
                  <a:txBody>
                    <a:bodyPr/>
                    <a:lstStyle/>
                    <a:p>
                      <a:pPr algn="ctr"/>
                      <a:r>
                        <a:rPr lang="en-US" dirty="0" smtClean="0"/>
                        <a:t>Central Pacific</a:t>
                      </a:r>
                      <a:endParaRPr lang="en-US" dirty="0"/>
                    </a:p>
                  </a:txBody>
                  <a:tcPr/>
                </a:tc>
                <a:tc>
                  <a:txBody>
                    <a:bodyPr/>
                    <a:lstStyle/>
                    <a:p>
                      <a:pPr algn="ctr"/>
                      <a:r>
                        <a:rPr lang="en-US" dirty="0" smtClean="0"/>
                        <a:t>Bolide Impact</a:t>
                      </a:r>
                      <a:endParaRPr lang="en-US" dirty="0"/>
                    </a:p>
                  </a:txBody>
                  <a:tcPr/>
                </a:tc>
                <a:tc>
                  <a:txBody>
                    <a:bodyPr/>
                    <a:lstStyle/>
                    <a:p>
                      <a:pPr algn="ctr"/>
                      <a:r>
                        <a:rPr lang="en-US" dirty="0" smtClean="0"/>
                        <a:t>Pacific NW</a:t>
                      </a:r>
                      <a:endParaRPr lang="en-US" dirty="0"/>
                    </a:p>
                  </a:txBody>
                  <a:tcPr/>
                </a:tc>
              </a:tr>
              <a:tr h="370840">
                <a:tc>
                  <a:txBody>
                    <a:bodyPr/>
                    <a:lstStyle/>
                    <a:p>
                      <a:pPr algn="ctr"/>
                      <a:r>
                        <a:rPr lang="en-US" dirty="0" smtClean="0"/>
                        <a:t>Hawaiian</a:t>
                      </a:r>
                      <a:endParaRPr lang="en-US" dirty="0"/>
                    </a:p>
                  </a:txBody>
                  <a:tcPr/>
                </a:tc>
                <a:tc>
                  <a:txBody>
                    <a:bodyPr/>
                    <a:lstStyle/>
                    <a:p>
                      <a:pPr algn="ctr"/>
                      <a:r>
                        <a:rPr lang="en-US" dirty="0" smtClean="0"/>
                        <a:t>Hotspot</a:t>
                      </a:r>
                      <a:endParaRPr lang="en-US" dirty="0"/>
                    </a:p>
                  </a:txBody>
                  <a:tcPr/>
                </a:tc>
                <a:tc>
                  <a:txBody>
                    <a:bodyPr/>
                    <a:lstStyle/>
                    <a:p>
                      <a:pPr algn="ctr"/>
                      <a:r>
                        <a:rPr lang="en-US" dirty="0" smtClean="0"/>
                        <a:t>Yellowstone</a:t>
                      </a:r>
                      <a:endParaRPr lang="en-US" dirty="0"/>
                    </a:p>
                  </a:txBody>
                  <a:tcPr/>
                </a:tc>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~120°</a:t>
                      </a:r>
                    </a:p>
                    <a:p>
                      <a:pPr algn="ctr"/>
                      <a:endParaRPr lang="en-US" dirty="0"/>
                    </a:p>
                  </a:txBody>
                  <a:tcPr/>
                </a:tc>
                <a:tc>
                  <a:txBody>
                    <a:bodyPr/>
                    <a:lstStyle/>
                    <a:p>
                      <a:pPr algn="ctr"/>
                      <a:r>
                        <a:rPr lang="en-US" dirty="0" smtClean="0"/>
                        <a:t>Impact-Eruption</a:t>
                      </a:r>
                      <a:r>
                        <a:rPr lang="en-US" baseline="0" dirty="0" smtClean="0"/>
                        <a:t> Relative Position</a:t>
                      </a:r>
                      <a:endParaRPr lang="en-US" dirty="0"/>
                    </a:p>
                  </a:txBody>
                  <a:tcPr/>
                </a:tc>
                <a:tc>
                  <a:txBody>
                    <a:bodyPr/>
                    <a:lstStyle/>
                    <a:p>
                      <a:pPr algn="ctr"/>
                      <a:r>
                        <a:rPr lang="en-US" dirty="0" smtClean="0"/>
                        <a:t>170°</a:t>
                      </a:r>
                      <a:endParaRPr lang="en-US" dirty="0"/>
                    </a:p>
                  </a:txBody>
                  <a:tcPr/>
                </a:tc>
              </a:tr>
              <a:tr h="370840">
                <a:tc>
                  <a:txBody>
                    <a:bodyPr/>
                    <a:lstStyle/>
                    <a:p>
                      <a:pPr algn="ctr"/>
                      <a:r>
                        <a:rPr lang="en-US" dirty="0" smtClean="0"/>
                        <a:t>Grazing</a:t>
                      </a:r>
                      <a:endParaRPr lang="en-US" dirty="0"/>
                    </a:p>
                  </a:txBody>
                  <a:tcPr/>
                </a:tc>
                <a:tc>
                  <a:txBody>
                    <a:bodyPr/>
                    <a:lstStyle/>
                    <a:p>
                      <a:pPr algn="ctr"/>
                      <a:r>
                        <a:rPr lang="en-US" dirty="0" smtClean="0"/>
                        <a:t>Type of Impact</a:t>
                      </a:r>
                      <a:endParaRPr lang="en-US" dirty="0"/>
                    </a:p>
                  </a:txBody>
                  <a:tcPr/>
                </a:tc>
                <a:tc>
                  <a:txBody>
                    <a:bodyPr/>
                    <a:lstStyle/>
                    <a:p>
                      <a:pPr algn="ctr"/>
                      <a:r>
                        <a:rPr lang="en-US" dirty="0" smtClean="0"/>
                        <a:t>Near Vertical</a:t>
                      </a:r>
                      <a:endParaRPr lang="en-US" dirty="0"/>
                    </a:p>
                  </a:txBody>
                  <a:tcPr/>
                </a:tc>
              </a:tr>
              <a:tr h="370840">
                <a:tc>
                  <a:txBody>
                    <a:bodyPr/>
                    <a:lstStyle/>
                    <a:p>
                      <a:pPr algn="ctr"/>
                      <a:r>
                        <a:rPr lang="en-US" dirty="0" smtClean="0"/>
                        <a:t>Most of Bolide Escapes</a:t>
                      </a:r>
                      <a:r>
                        <a:rPr lang="en-US" baseline="0" dirty="0" smtClean="0"/>
                        <a:t> to Space</a:t>
                      </a:r>
                      <a:endParaRPr lang="en-US" dirty="0"/>
                    </a:p>
                  </a:txBody>
                  <a:tcPr/>
                </a:tc>
                <a:tc>
                  <a:txBody>
                    <a:bodyPr/>
                    <a:lstStyle/>
                    <a:p>
                      <a:pPr algn="ctr"/>
                      <a:r>
                        <a:rPr lang="en-US" dirty="0" smtClean="0"/>
                        <a:t>Result</a:t>
                      </a:r>
                      <a:endParaRPr lang="en-US" dirty="0"/>
                    </a:p>
                  </a:txBody>
                  <a:tcPr/>
                </a:tc>
                <a:tc>
                  <a:txBody>
                    <a:bodyPr/>
                    <a:lstStyle/>
                    <a:p>
                      <a:pPr algn="ctr"/>
                      <a:r>
                        <a:rPr lang="en-US" dirty="0" smtClean="0"/>
                        <a:t>Bolide Destroyed</a:t>
                      </a:r>
                      <a:endParaRPr lang="en-US" dirty="0"/>
                    </a:p>
                  </a:txBody>
                  <a:tcPr/>
                </a:tc>
              </a:tr>
              <a:tr h="370840">
                <a:tc>
                  <a:txBody>
                    <a:bodyPr/>
                    <a:lstStyle/>
                    <a:p>
                      <a:pPr algn="ctr"/>
                      <a:r>
                        <a:rPr lang="en-US" dirty="0" smtClean="0"/>
                        <a:t>No Iridium Rich Layer</a:t>
                      </a:r>
                      <a:endParaRPr lang="en-US" dirty="0"/>
                    </a:p>
                  </a:txBody>
                  <a:tcPr/>
                </a:tc>
                <a:tc>
                  <a:txBody>
                    <a:bodyPr/>
                    <a:lstStyle/>
                    <a:p>
                      <a:pPr algn="ctr"/>
                      <a:r>
                        <a:rPr lang="en-US" dirty="0" smtClean="0"/>
                        <a:t>Residual</a:t>
                      </a:r>
                      <a:endParaRPr lang="en-US" dirty="0"/>
                    </a:p>
                  </a:txBody>
                  <a:tcPr/>
                </a:tc>
                <a:tc>
                  <a:txBody>
                    <a:bodyPr/>
                    <a:lstStyle/>
                    <a:p>
                      <a:pPr algn="ctr"/>
                      <a:r>
                        <a:rPr lang="en-US" dirty="0" smtClean="0"/>
                        <a:t>Iridium</a:t>
                      </a:r>
                      <a:r>
                        <a:rPr lang="en-US" baseline="0" dirty="0" smtClean="0"/>
                        <a:t> Rich Layer</a:t>
                      </a:r>
                      <a:endParaRPr lang="en-US" dirty="0"/>
                    </a:p>
                  </a:txBody>
                  <a:tcPr/>
                </a:tc>
              </a:tr>
              <a:tr h="370840">
                <a:tc>
                  <a:txBody>
                    <a:bodyPr/>
                    <a:lstStyle/>
                    <a:p>
                      <a:pPr algn="ctr"/>
                      <a:endParaRPr lang="en-US" dirty="0"/>
                    </a:p>
                  </a:txBody>
                  <a:tcPr/>
                </a:tc>
                <a:tc>
                  <a:txBody>
                    <a:bodyPr/>
                    <a:lstStyle/>
                    <a:p>
                      <a:endParaRPr lang="en-US"/>
                    </a:p>
                  </a:txBody>
                  <a:tcPr/>
                </a:tc>
                <a:tc>
                  <a:txBody>
                    <a:bodyPr/>
                    <a:lstStyle/>
                    <a:p>
                      <a:endParaRPr lang="en-US"/>
                    </a:p>
                  </a:txBody>
                  <a:tcPr/>
                </a:tc>
              </a:tr>
            </a:tbl>
          </a:graphicData>
        </a:graphic>
      </p:graphicFrame>
    </p:spTree>
    <p:extLst>
      <p:ext uri="{BB962C8B-B14F-4D97-AF65-F5344CB8AC3E}">
        <p14:creationId xmlns:p14="http://schemas.microsoft.com/office/powerpoint/2010/main" val="2339531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10456" y="1667669"/>
            <a:ext cx="4565294" cy="4102511"/>
          </a:xfrm>
          <a:prstGeom prst="rect">
            <a:avLst/>
          </a:prstGeom>
        </p:spPr>
      </p:pic>
      <p:sp>
        <p:nvSpPr>
          <p:cNvPr id="3" name="TextBox 2"/>
          <p:cNvSpPr txBox="1"/>
          <p:nvPr/>
        </p:nvSpPr>
        <p:spPr>
          <a:xfrm>
            <a:off x="1572241" y="149350"/>
            <a:ext cx="8543967" cy="1569660"/>
          </a:xfrm>
          <a:prstGeom prst="rect">
            <a:avLst/>
          </a:prstGeom>
          <a:noFill/>
        </p:spPr>
        <p:txBody>
          <a:bodyPr wrap="square" rtlCol="0">
            <a:spAutoFit/>
          </a:bodyPr>
          <a:lstStyle/>
          <a:p>
            <a:r>
              <a:rPr lang="en-US" sz="4800" b="1" dirty="0"/>
              <a:t>Hotspot Thermal Path Extends to Coast</a:t>
            </a:r>
          </a:p>
        </p:txBody>
      </p:sp>
      <p:sp>
        <p:nvSpPr>
          <p:cNvPr id="4" name="Rectangle 3"/>
          <p:cNvSpPr/>
          <p:nvPr/>
        </p:nvSpPr>
        <p:spPr>
          <a:xfrm>
            <a:off x="7877504" y="6038222"/>
            <a:ext cx="2790496" cy="646331"/>
          </a:xfrm>
          <a:prstGeom prst="rect">
            <a:avLst/>
          </a:prstGeom>
        </p:spPr>
        <p:txBody>
          <a:bodyPr wrap="square">
            <a:spAutoFit/>
          </a:bodyPr>
          <a:lstStyle/>
          <a:p>
            <a:r>
              <a:rPr lang="en-US" dirty="0" smtClean="0">
                <a:solidFill>
                  <a:schemeClr val="bg1"/>
                </a:solidFill>
              </a:rPr>
              <a:t>M. </a:t>
            </a:r>
            <a:r>
              <a:rPr lang="en-US" dirty="0" err="1" smtClean="0">
                <a:solidFill>
                  <a:schemeClr val="bg1"/>
                </a:solidFill>
              </a:rPr>
              <a:t>Obrebski</a:t>
            </a:r>
            <a:endParaRPr lang="en-US" dirty="0" smtClean="0">
              <a:solidFill>
                <a:schemeClr val="bg1"/>
              </a:solidFill>
            </a:endParaRPr>
          </a:p>
          <a:p>
            <a:r>
              <a:rPr lang="en-US" dirty="0" err="1" smtClean="0">
                <a:solidFill>
                  <a:schemeClr val="bg1"/>
                </a:solidFill>
              </a:rPr>
              <a:t>Geophys</a:t>
            </a:r>
            <a:r>
              <a:rPr lang="en-US" dirty="0" smtClean="0">
                <a:solidFill>
                  <a:schemeClr val="bg1"/>
                </a:solidFill>
              </a:rPr>
              <a:t>. J. </a:t>
            </a:r>
            <a:r>
              <a:rPr lang="en-US" dirty="0" err="1" smtClean="0">
                <a:solidFill>
                  <a:schemeClr val="bg1"/>
                </a:solidFill>
              </a:rPr>
              <a:t>Int</a:t>
            </a:r>
            <a:r>
              <a:rPr lang="en-US" dirty="0" smtClean="0">
                <a:solidFill>
                  <a:schemeClr val="bg1"/>
                </a:solidFill>
              </a:rPr>
              <a:t> 2011</a:t>
            </a:r>
            <a:endParaRPr lang="en-US" dirty="0">
              <a:solidFill>
                <a:schemeClr val="bg1"/>
              </a:solidFill>
            </a:endParaRPr>
          </a:p>
        </p:txBody>
      </p:sp>
    </p:spTree>
    <p:extLst>
      <p:ext uri="{BB962C8B-B14F-4D97-AF65-F5344CB8AC3E}">
        <p14:creationId xmlns:p14="http://schemas.microsoft.com/office/powerpoint/2010/main" val="1744399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72617" y="1907629"/>
            <a:ext cx="5210318" cy="4222599"/>
          </a:xfrm>
          <a:prstGeom prst="rect">
            <a:avLst/>
          </a:prstGeom>
        </p:spPr>
      </p:pic>
      <p:sp>
        <p:nvSpPr>
          <p:cNvPr id="3" name="TextBox 2"/>
          <p:cNvSpPr txBox="1"/>
          <p:nvPr/>
        </p:nvSpPr>
        <p:spPr>
          <a:xfrm>
            <a:off x="7841411" y="6130228"/>
            <a:ext cx="2635658" cy="646331"/>
          </a:xfrm>
          <a:prstGeom prst="rect">
            <a:avLst/>
          </a:prstGeom>
          <a:noFill/>
        </p:spPr>
        <p:txBody>
          <a:bodyPr wrap="none" rtlCol="0">
            <a:spAutoFit/>
          </a:bodyPr>
          <a:lstStyle/>
          <a:p>
            <a:r>
              <a:rPr lang="en-US" dirty="0">
                <a:solidFill>
                  <a:schemeClr val="bg1"/>
                </a:solidFill>
              </a:rPr>
              <a:t>J.K. Madsen</a:t>
            </a:r>
          </a:p>
          <a:p>
            <a:r>
              <a:rPr lang="en-US" dirty="0">
                <a:solidFill>
                  <a:schemeClr val="bg1"/>
                </a:solidFill>
              </a:rPr>
              <a:t>Geosphere, Feb. 2006</a:t>
            </a:r>
          </a:p>
        </p:txBody>
      </p:sp>
      <p:sp>
        <p:nvSpPr>
          <p:cNvPr id="4" name="TextBox 3"/>
          <p:cNvSpPr txBox="1"/>
          <p:nvPr/>
        </p:nvSpPr>
        <p:spPr>
          <a:xfrm>
            <a:off x="1572241" y="149350"/>
            <a:ext cx="8543967" cy="1569660"/>
          </a:xfrm>
          <a:prstGeom prst="rect">
            <a:avLst/>
          </a:prstGeom>
          <a:noFill/>
        </p:spPr>
        <p:txBody>
          <a:bodyPr wrap="square" rtlCol="0">
            <a:spAutoFit/>
          </a:bodyPr>
          <a:lstStyle/>
          <a:p>
            <a:r>
              <a:rPr lang="en-US" sz="4800" b="1" dirty="0"/>
              <a:t>Cordilleran Volcanic Activity Begins 61 Ma</a:t>
            </a:r>
          </a:p>
        </p:txBody>
      </p:sp>
    </p:spTree>
    <p:extLst>
      <p:ext uri="{BB962C8B-B14F-4D97-AF65-F5344CB8AC3E}">
        <p14:creationId xmlns:p14="http://schemas.microsoft.com/office/powerpoint/2010/main" val="1486925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72241" y="149351"/>
            <a:ext cx="3212739" cy="830997"/>
          </a:xfrm>
          <a:prstGeom prst="rect">
            <a:avLst/>
          </a:prstGeom>
          <a:noFill/>
        </p:spPr>
        <p:txBody>
          <a:bodyPr wrap="none" rtlCol="0">
            <a:spAutoFit/>
          </a:bodyPr>
          <a:lstStyle/>
          <a:p>
            <a:r>
              <a:rPr lang="en-US" sz="4800" b="1" dirty="0"/>
              <a:t>PT Hotspot</a:t>
            </a:r>
          </a:p>
        </p:txBody>
      </p:sp>
      <p:graphicFrame>
        <p:nvGraphicFramePr>
          <p:cNvPr id="15" name="Table 14"/>
          <p:cNvGraphicFramePr>
            <a:graphicFrameLocks noGrp="1"/>
          </p:cNvGraphicFramePr>
          <p:nvPr>
            <p:extLst>
              <p:ext uri="{D42A27DB-BD31-4B8C-83A1-F6EECF244321}">
                <p14:modId xmlns:p14="http://schemas.microsoft.com/office/powerpoint/2010/main" val="3732256128"/>
              </p:ext>
            </p:extLst>
          </p:nvPr>
        </p:nvGraphicFramePr>
        <p:xfrm>
          <a:off x="2727960" y="1397000"/>
          <a:ext cx="7132320" cy="5334000"/>
        </p:xfrm>
        <a:graphic>
          <a:graphicData uri="http://schemas.openxmlformats.org/drawingml/2006/table">
            <a:tbl>
              <a:tblPr firstRow="1" bandRow="1">
                <a:tableStyleId>{5C22544A-7EE6-4342-B048-85BDC9FD1C3A}</a:tableStyleId>
              </a:tblPr>
              <a:tblGrid>
                <a:gridCol w="2377440"/>
                <a:gridCol w="2377440"/>
                <a:gridCol w="2377440"/>
              </a:tblGrid>
              <a:tr h="370840">
                <a:tc>
                  <a:txBody>
                    <a:bodyPr/>
                    <a:lstStyle/>
                    <a:p>
                      <a:pPr algn="ctr"/>
                      <a:r>
                        <a:rPr lang="en-US" dirty="0" smtClean="0"/>
                        <a:t>Permian-Triassic</a:t>
                      </a:r>
                      <a:endParaRPr lang="en-US" dirty="0"/>
                    </a:p>
                  </a:txBody>
                  <a:tcPr/>
                </a:tc>
                <a:tc>
                  <a:txBody>
                    <a:bodyPr/>
                    <a:lstStyle/>
                    <a:p>
                      <a:pPr algn="ctr"/>
                      <a:r>
                        <a:rPr lang="en-US" dirty="0" smtClean="0"/>
                        <a:t>Extinctions</a:t>
                      </a:r>
                      <a:endParaRPr lang="en-US" dirty="0"/>
                    </a:p>
                  </a:txBody>
                  <a:tcPr/>
                </a:tc>
                <a:tc>
                  <a:txBody>
                    <a:bodyPr/>
                    <a:lstStyle/>
                    <a:p>
                      <a:pPr algn="ctr"/>
                      <a:r>
                        <a:rPr lang="en-US" dirty="0" smtClean="0"/>
                        <a:t>Cretaceous-Tertiary</a:t>
                      </a:r>
                      <a:endParaRPr lang="en-US" dirty="0"/>
                    </a:p>
                  </a:txBody>
                  <a:tcPr/>
                </a:tc>
              </a:tr>
              <a:tr h="370840">
                <a:tc>
                  <a:txBody>
                    <a:bodyPr/>
                    <a:lstStyle/>
                    <a:p>
                      <a:pPr algn="ctr"/>
                      <a:r>
                        <a:rPr lang="en-US" dirty="0" smtClean="0"/>
                        <a:t>252 Ma</a:t>
                      </a:r>
                      <a:endParaRPr lang="en-US" dirty="0"/>
                    </a:p>
                  </a:txBody>
                  <a:tcPr/>
                </a:tc>
                <a:tc>
                  <a:txBody>
                    <a:bodyPr/>
                    <a:lstStyle/>
                    <a:p>
                      <a:pPr algn="ctr"/>
                      <a:r>
                        <a:rPr lang="en-US" dirty="0" smtClean="0"/>
                        <a:t>Age</a:t>
                      </a:r>
                      <a:endParaRPr lang="en-US" dirty="0"/>
                    </a:p>
                  </a:txBody>
                  <a:tcPr/>
                </a:tc>
                <a:tc>
                  <a:txBody>
                    <a:bodyPr/>
                    <a:lstStyle/>
                    <a:p>
                      <a:pPr algn="ctr"/>
                      <a:r>
                        <a:rPr lang="en-US" dirty="0" smtClean="0"/>
                        <a:t>65 Ma</a:t>
                      </a:r>
                      <a:endParaRPr lang="en-US" dirty="0"/>
                    </a:p>
                  </a:txBody>
                  <a:tcPr/>
                </a:tc>
              </a:tr>
              <a:tr h="370840">
                <a:tc>
                  <a:txBody>
                    <a:bodyPr/>
                    <a:lstStyle/>
                    <a:p>
                      <a:pPr algn="ctr"/>
                      <a:r>
                        <a:rPr lang="en-US" dirty="0" smtClean="0"/>
                        <a:t>Siberian Traps</a:t>
                      </a:r>
                      <a:endParaRPr lang="en-US" dirty="0"/>
                    </a:p>
                  </a:txBody>
                  <a:tcPr/>
                </a:tc>
                <a:tc>
                  <a:txBody>
                    <a:bodyPr/>
                    <a:lstStyle/>
                    <a:p>
                      <a:pPr algn="ctr"/>
                      <a:r>
                        <a:rPr lang="en-US" dirty="0" smtClean="0"/>
                        <a:t>Antipodal Eruptions</a:t>
                      </a:r>
                      <a:endParaRPr lang="en-US" dirty="0"/>
                    </a:p>
                  </a:txBody>
                  <a:tcPr/>
                </a:tc>
                <a:tc>
                  <a:txBody>
                    <a:bodyPr/>
                    <a:lstStyle/>
                    <a:p>
                      <a:pPr algn="ctr"/>
                      <a:r>
                        <a:rPr lang="en-US" dirty="0" smtClean="0"/>
                        <a:t>Deccan Traps</a:t>
                      </a:r>
                      <a:endParaRPr lang="en-US" dirty="0"/>
                    </a:p>
                  </a:txBody>
                  <a:tcPr/>
                </a:tc>
              </a:tr>
              <a:tr h="370840">
                <a:tc>
                  <a:txBody>
                    <a:bodyPr/>
                    <a:lstStyle/>
                    <a:p>
                      <a:pPr algn="ctr"/>
                      <a:r>
                        <a:rPr lang="en-US" dirty="0" smtClean="0"/>
                        <a:t>Central Pacific</a:t>
                      </a:r>
                      <a:endParaRPr lang="en-US" dirty="0"/>
                    </a:p>
                  </a:txBody>
                  <a:tcPr/>
                </a:tc>
                <a:tc>
                  <a:txBody>
                    <a:bodyPr/>
                    <a:lstStyle/>
                    <a:p>
                      <a:pPr algn="ctr"/>
                      <a:r>
                        <a:rPr lang="en-US" dirty="0" smtClean="0"/>
                        <a:t>Bolide Impact</a:t>
                      </a:r>
                      <a:endParaRPr lang="en-US" dirty="0"/>
                    </a:p>
                  </a:txBody>
                  <a:tcPr/>
                </a:tc>
                <a:tc>
                  <a:txBody>
                    <a:bodyPr/>
                    <a:lstStyle/>
                    <a:p>
                      <a:pPr algn="ctr"/>
                      <a:r>
                        <a:rPr lang="en-US" dirty="0" smtClean="0"/>
                        <a:t>Pacific NW</a:t>
                      </a:r>
                      <a:endParaRPr lang="en-US" dirty="0"/>
                    </a:p>
                  </a:txBody>
                  <a:tcPr/>
                </a:tc>
              </a:tr>
              <a:tr h="370840">
                <a:tc>
                  <a:txBody>
                    <a:bodyPr/>
                    <a:lstStyle/>
                    <a:p>
                      <a:pPr algn="ctr"/>
                      <a:r>
                        <a:rPr lang="en-US" dirty="0" smtClean="0"/>
                        <a:t>Hawaiian</a:t>
                      </a:r>
                      <a:endParaRPr lang="en-US" dirty="0"/>
                    </a:p>
                  </a:txBody>
                  <a:tcPr/>
                </a:tc>
                <a:tc>
                  <a:txBody>
                    <a:bodyPr/>
                    <a:lstStyle/>
                    <a:p>
                      <a:pPr algn="ctr"/>
                      <a:r>
                        <a:rPr lang="en-US" dirty="0" smtClean="0"/>
                        <a:t>Hotspot</a:t>
                      </a:r>
                      <a:endParaRPr lang="en-US" dirty="0"/>
                    </a:p>
                  </a:txBody>
                  <a:tcPr/>
                </a:tc>
                <a:tc>
                  <a:txBody>
                    <a:bodyPr/>
                    <a:lstStyle/>
                    <a:p>
                      <a:pPr algn="ctr"/>
                      <a:r>
                        <a:rPr lang="en-US" dirty="0" smtClean="0"/>
                        <a:t>Yellowstone</a:t>
                      </a:r>
                      <a:endParaRPr lang="en-US" dirty="0"/>
                    </a:p>
                  </a:txBody>
                  <a:tcPr/>
                </a:tc>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~120°</a:t>
                      </a:r>
                    </a:p>
                    <a:p>
                      <a:pPr algn="ctr"/>
                      <a:endParaRPr lang="en-US" dirty="0"/>
                    </a:p>
                  </a:txBody>
                  <a:tcPr/>
                </a:tc>
                <a:tc>
                  <a:txBody>
                    <a:bodyPr/>
                    <a:lstStyle/>
                    <a:p>
                      <a:pPr algn="ctr"/>
                      <a:r>
                        <a:rPr lang="en-US" dirty="0" smtClean="0"/>
                        <a:t>Impact-Eruption</a:t>
                      </a:r>
                      <a:r>
                        <a:rPr lang="en-US" baseline="0" dirty="0" smtClean="0"/>
                        <a:t> Relative Position</a:t>
                      </a:r>
                      <a:endParaRPr lang="en-US" dirty="0"/>
                    </a:p>
                  </a:txBody>
                  <a:tcPr/>
                </a:tc>
                <a:tc>
                  <a:txBody>
                    <a:bodyPr/>
                    <a:lstStyle/>
                    <a:p>
                      <a:pPr algn="ctr"/>
                      <a:r>
                        <a:rPr lang="en-US" dirty="0" smtClean="0"/>
                        <a:t>170°</a:t>
                      </a:r>
                      <a:endParaRPr lang="en-US" dirty="0"/>
                    </a:p>
                  </a:txBody>
                  <a:tcPr/>
                </a:tc>
              </a:tr>
              <a:tr h="370840">
                <a:tc>
                  <a:txBody>
                    <a:bodyPr/>
                    <a:lstStyle/>
                    <a:p>
                      <a:pPr algn="ctr"/>
                      <a:r>
                        <a:rPr lang="en-US" dirty="0" smtClean="0"/>
                        <a:t>Grazing</a:t>
                      </a:r>
                      <a:endParaRPr lang="en-US" dirty="0"/>
                    </a:p>
                  </a:txBody>
                  <a:tcPr/>
                </a:tc>
                <a:tc>
                  <a:txBody>
                    <a:bodyPr/>
                    <a:lstStyle/>
                    <a:p>
                      <a:pPr algn="ctr"/>
                      <a:r>
                        <a:rPr lang="en-US" dirty="0" smtClean="0"/>
                        <a:t>Type of Impact</a:t>
                      </a:r>
                      <a:endParaRPr lang="en-US" dirty="0"/>
                    </a:p>
                  </a:txBody>
                  <a:tcPr/>
                </a:tc>
                <a:tc>
                  <a:txBody>
                    <a:bodyPr/>
                    <a:lstStyle/>
                    <a:p>
                      <a:pPr algn="ctr"/>
                      <a:r>
                        <a:rPr lang="en-US" dirty="0" smtClean="0"/>
                        <a:t>Near Vertical</a:t>
                      </a:r>
                      <a:endParaRPr lang="en-US" dirty="0"/>
                    </a:p>
                  </a:txBody>
                  <a:tcPr/>
                </a:tc>
              </a:tr>
              <a:tr h="370840">
                <a:tc>
                  <a:txBody>
                    <a:bodyPr/>
                    <a:lstStyle/>
                    <a:p>
                      <a:pPr algn="ctr"/>
                      <a:r>
                        <a:rPr lang="en-US" dirty="0" smtClean="0"/>
                        <a:t>Most of Bolide Escapes</a:t>
                      </a:r>
                      <a:r>
                        <a:rPr lang="en-US" baseline="0" dirty="0" smtClean="0"/>
                        <a:t> to Space</a:t>
                      </a:r>
                      <a:endParaRPr lang="en-US" dirty="0"/>
                    </a:p>
                  </a:txBody>
                  <a:tcPr/>
                </a:tc>
                <a:tc>
                  <a:txBody>
                    <a:bodyPr/>
                    <a:lstStyle/>
                    <a:p>
                      <a:pPr algn="ctr"/>
                      <a:r>
                        <a:rPr lang="en-US" dirty="0" smtClean="0"/>
                        <a:t>Result</a:t>
                      </a:r>
                      <a:endParaRPr lang="en-US" dirty="0"/>
                    </a:p>
                  </a:txBody>
                  <a:tcPr/>
                </a:tc>
                <a:tc>
                  <a:txBody>
                    <a:bodyPr/>
                    <a:lstStyle/>
                    <a:p>
                      <a:pPr algn="ctr"/>
                      <a:r>
                        <a:rPr lang="en-US" dirty="0" smtClean="0"/>
                        <a:t>Bolide Destroyed</a:t>
                      </a:r>
                      <a:endParaRPr lang="en-US" dirty="0"/>
                    </a:p>
                  </a:txBody>
                  <a:tcPr/>
                </a:tc>
              </a:tr>
              <a:tr h="370840">
                <a:tc>
                  <a:txBody>
                    <a:bodyPr/>
                    <a:lstStyle/>
                    <a:p>
                      <a:pPr algn="ctr"/>
                      <a:r>
                        <a:rPr lang="en-US" dirty="0" smtClean="0"/>
                        <a:t>No Iridium Rich Layer</a:t>
                      </a:r>
                      <a:endParaRPr lang="en-US" dirty="0"/>
                    </a:p>
                  </a:txBody>
                  <a:tcPr/>
                </a:tc>
                <a:tc>
                  <a:txBody>
                    <a:bodyPr/>
                    <a:lstStyle/>
                    <a:p>
                      <a:pPr algn="ctr"/>
                      <a:r>
                        <a:rPr lang="en-US" dirty="0" smtClean="0"/>
                        <a:t>Residual</a:t>
                      </a:r>
                      <a:endParaRPr lang="en-US" dirty="0"/>
                    </a:p>
                  </a:txBody>
                  <a:tcPr/>
                </a:tc>
                <a:tc>
                  <a:txBody>
                    <a:bodyPr/>
                    <a:lstStyle/>
                    <a:p>
                      <a:pPr algn="ctr"/>
                      <a:r>
                        <a:rPr lang="en-US" dirty="0" smtClean="0"/>
                        <a:t>Iridium</a:t>
                      </a:r>
                      <a:r>
                        <a:rPr lang="en-US" baseline="0" dirty="0" smtClean="0"/>
                        <a:t> Rich Layer</a:t>
                      </a:r>
                      <a:endParaRPr lang="en-US" dirty="0"/>
                    </a:p>
                  </a:txBody>
                  <a:tcPr/>
                </a:tc>
              </a:tr>
              <a:tr h="370840">
                <a:tc>
                  <a:txBody>
                    <a:bodyPr/>
                    <a:lstStyle/>
                    <a:p>
                      <a:pPr algn="ctr"/>
                      <a:r>
                        <a:rPr lang="en-US" dirty="0" smtClean="0"/>
                        <a:t>Jurassic Quiet Zone</a:t>
                      </a:r>
                    </a:p>
                    <a:p>
                      <a:pPr algn="ctr"/>
                      <a:r>
                        <a:rPr lang="en-US" dirty="0" err="1" smtClean="0"/>
                        <a:t>Ontong</a:t>
                      </a:r>
                      <a:r>
                        <a:rPr lang="en-US" dirty="0" smtClean="0"/>
                        <a:t> Java</a:t>
                      </a:r>
                      <a:r>
                        <a:rPr lang="en-US" baseline="0" dirty="0" smtClean="0"/>
                        <a:t> Plateau</a:t>
                      </a:r>
                    </a:p>
                    <a:p>
                      <a:pPr algn="ctr"/>
                      <a:r>
                        <a:rPr lang="en-US" baseline="0" dirty="0" smtClean="0"/>
                        <a:t>Breakup of Pangea</a:t>
                      </a:r>
                      <a:endParaRPr lang="en-US" dirty="0"/>
                    </a:p>
                  </a:txBody>
                  <a:tcPr/>
                </a:tc>
                <a:tc>
                  <a:txBody>
                    <a:bodyPr/>
                    <a:lstStyle/>
                    <a:p>
                      <a:pPr algn="ctr"/>
                      <a:r>
                        <a:rPr lang="en-US" dirty="0" smtClean="0"/>
                        <a:t>Geologic Evidence</a:t>
                      </a:r>
                      <a:endParaRPr lang="en-US" dirty="0"/>
                    </a:p>
                  </a:txBody>
                  <a:tcPr/>
                </a:tc>
                <a:tc>
                  <a:txBody>
                    <a:bodyPr/>
                    <a:lstStyle/>
                    <a:p>
                      <a:pPr algn="ctr"/>
                      <a:r>
                        <a:rPr lang="en-US" dirty="0" smtClean="0"/>
                        <a:t>Cordilleran Volcanism 61</a:t>
                      </a:r>
                      <a:r>
                        <a:rPr lang="en-US" baseline="0" dirty="0" smtClean="0"/>
                        <a:t> Ma</a:t>
                      </a:r>
                      <a:endParaRPr lang="en-US" dirty="0"/>
                    </a:p>
                  </a:txBody>
                  <a:tcPr/>
                </a:tc>
              </a:tr>
            </a:tbl>
          </a:graphicData>
        </a:graphic>
      </p:graphicFrame>
    </p:spTree>
    <p:extLst>
      <p:ext uri="{BB962C8B-B14F-4D97-AF65-F5344CB8AC3E}">
        <p14:creationId xmlns:p14="http://schemas.microsoft.com/office/powerpoint/2010/main" val="2175416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xplosion 1 23"/>
          <p:cNvSpPr/>
          <p:nvPr/>
        </p:nvSpPr>
        <p:spPr>
          <a:xfrm>
            <a:off x="4974224" y="5042967"/>
            <a:ext cx="2460273" cy="1727723"/>
          </a:xfrm>
          <a:prstGeom prst="irregularSeal1">
            <a:avLst/>
          </a:prstGeom>
          <a:gradFill flip="none" rotWithShape="1">
            <a:gsLst>
              <a:gs pos="0">
                <a:srgbClr val="FF0000"/>
              </a:gs>
              <a:gs pos="50000">
                <a:srgbClr val="FED394"/>
              </a:gs>
              <a:gs pos="100000">
                <a:srgbClr val="FFFF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72240" y="149351"/>
            <a:ext cx="9110186" cy="830997"/>
          </a:xfrm>
          <a:prstGeom prst="rect">
            <a:avLst/>
          </a:prstGeom>
          <a:noFill/>
        </p:spPr>
        <p:txBody>
          <a:bodyPr wrap="none" rtlCol="0">
            <a:spAutoFit/>
          </a:bodyPr>
          <a:lstStyle/>
          <a:p>
            <a:r>
              <a:rPr lang="en-US" sz="4800" b="1" dirty="0"/>
              <a:t>Global Crustal Model Timeline</a:t>
            </a:r>
          </a:p>
        </p:txBody>
      </p:sp>
      <p:cxnSp>
        <p:nvCxnSpPr>
          <p:cNvPr id="4" name="Straight Connector 3"/>
          <p:cNvCxnSpPr/>
          <p:nvPr/>
        </p:nvCxnSpPr>
        <p:spPr>
          <a:xfrm>
            <a:off x="1864867" y="4349162"/>
            <a:ext cx="8054503" cy="38911"/>
          </a:xfrm>
          <a:prstGeom prst="line">
            <a:avLst/>
          </a:prstGeom>
          <a:ln w="5715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001" y="4756767"/>
            <a:ext cx="1010213" cy="400110"/>
          </a:xfrm>
          <a:prstGeom prst="rect">
            <a:avLst/>
          </a:prstGeom>
          <a:noFill/>
        </p:spPr>
        <p:txBody>
          <a:bodyPr wrap="none" rtlCol="0">
            <a:spAutoFit/>
          </a:bodyPr>
          <a:lstStyle/>
          <a:p>
            <a:r>
              <a:rPr lang="en-US" sz="2000" b="1" dirty="0"/>
              <a:t>4.5 Ga</a:t>
            </a:r>
          </a:p>
        </p:txBody>
      </p:sp>
      <p:sp>
        <p:nvSpPr>
          <p:cNvPr id="7" name="TextBox 6"/>
          <p:cNvSpPr txBox="1"/>
          <p:nvPr/>
        </p:nvSpPr>
        <p:spPr>
          <a:xfrm>
            <a:off x="3568964" y="4756767"/>
            <a:ext cx="1010213" cy="400110"/>
          </a:xfrm>
          <a:prstGeom prst="rect">
            <a:avLst/>
          </a:prstGeom>
          <a:noFill/>
        </p:spPr>
        <p:txBody>
          <a:bodyPr wrap="none" rtlCol="0">
            <a:spAutoFit/>
          </a:bodyPr>
          <a:lstStyle/>
          <a:p>
            <a:r>
              <a:rPr lang="en-US" sz="2000" b="1" dirty="0"/>
              <a:t>3.9 Ga</a:t>
            </a:r>
          </a:p>
        </p:txBody>
      </p:sp>
      <p:sp>
        <p:nvSpPr>
          <p:cNvPr id="8" name="TextBox 7"/>
          <p:cNvSpPr txBox="1"/>
          <p:nvPr/>
        </p:nvSpPr>
        <p:spPr>
          <a:xfrm>
            <a:off x="5386068" y="4756767"/>
            <a:ext cx="1152880" cy="400110"/>
          </a:xfrm>
          <a:prstGeom prst="rect">
            <a:avLst/>
          </a:prstGeom>
          <a:noFill/>
        </p:spPr>
        <p:txBody>
          <a:bodyPr wrap="none" rtlCol="0">
            <a:spAutoFit/>
          </a:bodyPr>
          <a:lstStyle/>
          <a:p>
            <a:r>
              <a:rPr lang="en-US" sz="2000" b="1" dirty="0"/>
              <a:t>0.25 Ga</a:t>
            </a:r>
          </a:p>
        </p:txBody>
      </p:sp>
      <p:sp>
        <p:nvSpPr>
          <p:cNvPr id="9" name="TextBox 8"/>
          <p:cNvSpPr txBox="1"/>
          <p:nvPr/>
        </p:nvSpPr>
        <p:spPr>
          <a:xfrm>
            <a:off x="7331415" y="4756767"/>
            <a:ext cx="1010213" cy="400110"/>
          </a:xfrm>
          <a:prstGeom prst="rect">
            <a:avLst/>
          </a:prstGeom>
          <a:noFill/>
        </p:spPr>
        <p:txBody>
          <a:bodyPr wrap="none" rtlCol="0">
            <a:spAutoFit/>
          </a:bodyPr>
          <a:lstStyle/>
          <a:p>
            <a:r>
              <a:rPr lang="en-US" sz="2000" b="1" dirty="0"/>
              <a:t>0.2 Ga</a:t>
            </a:r>
          </a:p>
        </p:txBody>
      </p:sp>
      <p:sp>
        <p:nvSpPr>
          <p:cNvPr id="10" name="TextBox 9"/>
          <p:cNvSpPr txBox="1"/>
          <p:nvPr/>
        </p:nvSpPr>
        <p:spPr>
          <a:xfrm>
            <a:off x="9455140" y="4756767"/>
            <a:ext cx="1010213" cy="400110"/>
          </a:xfrm>
          <a:prstGeom prst="rect">
            <a:avLst/>
          </a:prstGeom>
          <a:noFill/>
        </p:spPr>
        <p:txBody>
          <a:bodyPr wrap="none" rtlCol="0">
            <a:spAutoFit/>
          </a:bodyPr>
          <a:lstStyle/>
          <a:p>
            <a:r>
              <a:rPr lang="en-US" sz="2000" b="1" dirty="0"/>
              <a:t>0.0 Ga</a:t>
            </a:r>
          </a:p>
        </p:txBody>
      </p:sp>
      <p:cxnSp>
        <p:nvCxnSpPr>
          <p:cNvPr id="11" name="Straight Connector 10"/>
          <p:cNvCxnSpPr/>
          <p:nvPr/>
        </p:nvCxnSpPr>
        <p:spPr>
          <a:xfrm flipV="1">
            <a:off x="1864867" y="4156229"/>
            <a:ext cx="3243" cy="385865"/>
          </a:xfrm>
          <a:prstGeom prst="line">
            <a:avLst/>
          </a:prstGeom>
          <a:ln w="5715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10494" y="4195140"/>
            <a:ext cx="3243" cy="385865"/>
          </a:xfrm>
          <a:prstGeom prst="line">
            <a:avLst/>
          </a:prstGeom>
          <a:ln w="5715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156121" y="4214596"/>
            <a:ext cx="3243" cy="385865"/>
          </a:xfrm>
          <a:prstGeom prst="line">
            <a:avLst/>
          </a:prstGeom>
          <a:ln w="5715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301748" y="4234052"/>
            <a:ext cx="3243" cy="385865"/>
          </a:xfrm>
          <a:prstGeom prst="line">
            <a:avLst/>
          </a:prstGeom>
          <a:ln w="5715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9919369" y="4195139"/>
            <a:ext cx="3243" cy="385865"/>
          </a:xfrm>
          <a:prstGeom prst="line">
            <a:avLst/>
          </a:prstGeom>
          <a:ln w="5715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flipH="1">
            <a:off x="1913107" y="1552626"/>
            <a:ext cx="2145627" cy="2246769"/>
          </a:xfrm>
          <a:prstGeom prst="rect">
            <a:avLst/>
          </a:prstGeom>
          <a:noFill/>
        </p:spPr>
        <p:txBody>
          <a:bodyPr wrap="square" rtlCol="0">
            <a:spAutoFit/>
          </a:bodyPr>
          <a:lstStyle/>
          <a:p>
            <a:r>
              <a:rPr lang="en-US" sz="2000" b="1" dirty="0"/>
              <a:t>Global Crust Formation:</a:t>
            </a:r>
          </a:p>
          <a:p>
            <a:pPr marL="285750" indent="-285750">
              <a:buFont typeface="Arial" panose="020B0604020202020204" pitchFamily="34" charset="0"/>
              <a:buChar char="•"/>
            </a:pPr>
            <a:r>
              <a:rPr lang="en-US" sz="2000" b="1" dirty="0"/>
              <a:t>Constant Generation</a:t>
            </a:r>
          </a:p>
          <a:p>
            <a:pPr marL="285750" indent="-285750">
              <a:buFont typeface="Arial" panose="020B0604020202020204" pitchFamily="34" charset="0"/>
              <a:buChar char="•"/>
            </a:pPr>
            <a:r>
              <a:rPr lang="en-US" sz="2000" b="1" dirty="0"/>
              <a:t>Pliable Crust</a:t>
            </a:r>
          </a:p>
          <a:p>
            <a:pPr marL="285750" indent="-285750">
              <a:buFont typeface="Arial" panose="020B0604020202020204" pitchFamily="34" charset="0"/>
              <a:buChar char="•"/>
            </a:pPr>
            <a:r>
              <a:rPr lang="en-US" sz="2000" b="1" dirty="0"/>
              <a:t>Formation of Keels</a:t>
            </a:r>
          </a:p>
        </p:txBody>
      </p:sp>
      <p:sp>
        <p:nvSpPr>
          <p:cNvPr id="19" name="TextBox 18"/>
          <p:cNvSpPr txBox="1"/>
          <p:nvPr/>
        </p:nvSpPr>
        <p:spPr>
          <a:xfrm flipH="1">
            <a:off x="4058734" y="1525432"/>
            <a:ext cx="2145627" cy="2862322"/>
          </a:xfrm>
          <a:prstGeom prst="rect">
            <a:avLst/>
          </a:prstGeom>
          <a:noFill/>
        </p:spPr>
        <p:txBody>
          <a:bodyPr wrap="square" rtlCol="0">
            <a:spAutoFit/>
          </a:bodyPr>
          <a:lstStyle/>
          <a:p>
            <a:r>
              <a:rPr lang="en-US" sz="2000" b="1" dirty="0"/>
              <a:t>Intraplate Tectonics:</a:t>
            </a:r>
          </a:p>
          <a:p>
            <a:pPr marL="285750" indent="-285750">
              <a:buFont typeface="Arial" panose="020B0604020202020204" pitchFamily="34" charset="0"/>
              <a:buChar char="•"/>
            </a:pPr>
            <a:r>
              <a:rPr lang="en-US" sz="2000" b="1" dirty="0"/>
              <a:t>Global Continental Crust</a:t>
            </a:r>
          </a:p>
          <a:p>
            <a:pPr marL="285750" indent="-285750">
              <a:buFont typeface="Arial" panose="020B0604020202020204" pitchFamily="34" charset="0"/>
              <a:buChar char="•"/>
            </a:pPr>
            <a:r>
              <a:rPr lang="en-US" sz="2000" b="1" dirty="0"/>
              <a:t>Crust Hardens</a:t>
            </a:r>
          </a:p>
          <a:p>
            <a:pPr marL="285750" indent="-285750">
              <a:buFont typeface="Arial" panose="020B0604020202020204" pitchFamily="34" charset="0"/>
              <a:buChar char="•"/>
            </a:pPr>
            <a:r>
              <a:rPr lang="en-US" sz="2000" b="1" dirty="0"/>
              <a:t>Small Plate Movement</a:t>
            </a:r>
          </a:p>
        </p:txBody>
      </p:sp>
      <p:sp>
        <p:nvSpPr>
          <p:cNvPr id="20" name="TextBox 19"/>
          <p:cNvSpPr txBox="1"/>
          <p:nvPr/>
        </p:nvSpPr>
        <p:spPr>
          <a:xfrm flipH="1">
            <a:off x="6204361" y="1498239"/>
            <a:ext cx="2145627" cy="2246769"/>
          </a:xfrm>
          <a:prstGeom prst="rect">
            <a:avLst/>
          </a:prstGeom>
          <a:noFill/>
        </p:spPr>
        <p:txBody>
          <a:bodyPr wrap="square" rtlCol="0">
            <a:spAutoFit/>
          </a:bodyPr>
          <a:lstStyle/>
          <a:p>
            <a:r>
              <a:rPr lang="en-US" sz="2000" b="1" dirty="0"/>
              <a:t>Cooling Period:</a:t>
            </a:r>
          </a:p>
          <a:p>
            <a:pPr marL="285750" indent="-285750">
              <a:buFont typeface="Arial" panose="020B0604020202020204" pitchFamily="34" charset="0"/>
              <a:buChar char="•"/>
            </a:pPr>
            <a:r>
              <a:rPr lang="en-US" sz="2000" b="1" dirty="0"/>
              <a:t>New Oceanic Crust Becomes Negatively Buoyant</a:t>
            </a:r>
          </a:p>
        </p:txBody>
      </p:sp>
      <p:sp>
        <p:nvSpPr>
          <p:cNvPr id="21" name="TextBox 20"/>
          <p:cNvSpPr txBox="1"/>
          <p:nvPr/>
        </p:nvSpPr>
        <p:spPr>
          <a:xfrm flipH="1">
            <a:off x="8349988" y="1471047"/>
            <a:ext cx="2145627" cy="707886"/>
          </a:xfrm>
          <a:prstGeom prst="rect">
            <a:avLst/>
          </a:prstGeom>
          <a:noFill/>
        </p:spPr>
        <p:txBody>
          <a:bodyPr wrap="square" rtlCol="0">
            <a:spAutoFit/>
          </a:bodyPr>
          <a:lstStyle/>
          <a:p>
            <a:r>
              <a:rPr lang="en-US" sz="2000" b="1" dirty="0"/>
              <a:t>Subduction Plate </a:t>
            </a:r>
            <a:r>
              <a:rPr lang="en-US" sz="2000" b="1"/>
              <a:t>Tectonics:</a:t>
            </a:r>
            <a:endParaRPr lang="en-US" sz="2000" b="1" dirty="0"/>
          </a:p>
        </p:txBody>
      </p:sp>
      <p:sp>
        <p:nvSpPr>
          <p:cNvPr id="22" name="TextBox 21"/>
          <p:cNvSpPr txBox="1"/>
          <p:nvPr/>
        </p:nvSpPr>
        <p:spPr>
          <a:xfrm>
            <a:off x="4933289" y="5525571"/>
            <a:ext cx="2743059" cy="830997"/>
          </a:xfrm>
          <a:prstGeom prst="rect">
            <a:avLst/>
          </a:prstGeom>
          <a:noFill/>
        </p:spPr>
        <p:txBody>
          <a:bodyPr wrap="none" rtlCol="0">
            <a:spAutoFit/>
          </a:bodyPr>
          <a:lstStyle/>
          <a:p>
            <a:r>
              <a:rPr lang="en-US" sz="2400" b="1" dirty="0">
                <a:ln>
                  <a:solidFill>
                    <a:schemeClr val="accent1"/>
                  </a:solidFill>
                </a:ln>
              </a:rPr>
              <a:t>Hawaiian Impact</a:t>
            </a:r>
          </a:p>
          <a:p>
            <a:pPr algn="ctr"/>
            <a:r>
              <a:rPr lang="en-US" sz="2400" b="1" dirty="0">
                <a:ln>
                  <a:solidFill>
                    <a:schemeClr val="accent1"/>
                  </a:solidFill>
                </a:ln>
              </a:rPr>
              <a:t>“Big Bang”</a:t>
            </a:r>
          </a:p>
        </p:txBody>
      </p:sp>
      <p:sp>
        <p:nvSpPr>
          <p:cNvPr id="26" name="TextBox 25"/>
          <p:cNvSpPr txBox="1"/>
          <p:nvPr/>
        </p:nvSpPr>
        <p:spPr>
          <a:xfrm>
            <a:off x="7674813" y="5347180"/>
            <a:ext cx="1253869" cy="707886"/>
          </a:xfrm>
          <a:prstGeom prst="rect">
            <a:avLst/>
          </a:prstGeom>
          <a:noFill/>
        </p:spPr>
        <p:txBody>
          <a:bodyPr wrap="none" rtlCol="0">
            <a:spAutoFit/>
          </a:bodyPr>
          <a:lstStyle/>
          <a:p>
            <a:pPr algn="ctr"/>
            <a:r>
              <a:rPr lang="en-US" sz="2000" b="1" dirty="0"/>
              <a:t>Pangea </a:t>
            </a:r>
          </a:p>
          <a:p>
            <a:pPr algn="ctr"/>
            <a:r>
              <a:rPr lang="en-US" sz="2000" b="1" dirty="0"/>
              <a:t>Breakup</a:t>
            </a:r>
          </a:p>
        </p:txBody>
      </p:sp>
    </p:spTree>
    <p:extLst>
      <p:ext uri="{BB962C8B-B14F-4D97-AF65-F5344CB8AC3E}">
        <p14:creationId xmlns:p14="http://schemas.microsoft.com/office/powerpoint/2010/main" val="431678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2240" y="149351"/>
            <a:ext cx="6845144" cy="830997"/>
          </a:xfrm>
          <a:prstGeom prst="rect">
            <a:avLst/>
          </a:prstGeom>
          <a:noFill/>
        </p:spPr>
        <p:txBody>
          <a:bodyPr wrap="none" rtlCol="0">
            <a:spAutoFit/>
          </a:bodyPr>
          <a:lstStyle/>
          <a:p>
            <a:r>
              <a:rPr lang="en-US" sz="4800" b="1" dirty="0"/>
              <a:t>Evidence </a:t>
            </a:r>
            <a:r>
              <a:rPr lang="en-US" sz="4800" b="1"/>
              <a:t>From Zircons</a:t>
            </a:r>
            <a:endParaRPr lang="en-US" sz="4800" b="1" dirty="0"/>
          </a:p>
        </p:txBody>
      </p:sp>
      <p:pic>
        <p:nvPicPr>
          <p:cNvPr id="3" name="Picture 2"/>
          <p:cNvPicPr>
            <a:picLocks noChangeAspect="1"/>
          </p:cNvPicPr>
          <p:nvPr/>
        </p:nvPicPr>
        <p:blipFill>
          <a:blip r:embed="rId3"/>
          <a:stretch>
            <a:fillRect/>
          </a:stretch>
        </p:blipFill>
        <p:spPr>
          <a:xfrm>
            <a:off x="3472412" y="1485900"/>
            <a:ext cx="5326769" cy="3414964"/>
          </a:xfrm>
          <a:prstGeom prst="rect">
            <a:avLst/>
          </a:prstGeom>
        </p:spPr>
      </p:pic>
      <p:sp>
        <p:nvSpPr>
          <p:cNvPr id="4" name="Rectangle 3"/>
          <p:cNvSpPr/>
          <p:nvPr/>
        </p:nvSpPr>
        <p:spPr>
          <a:xfrm>
            <a:off x="9127958" y="6211670"/>
            <a:ext cx="1514146" cy="646331"/>
          </a:xfrm>
          <a:prstGeom prst="rect">
            <a:avLst/>
          </a:prstGeom>
        </p:spPr>
        <p:txBody>
          <a:bodyPr wrap="square">
            <a:spAutoFit/>
          </a:bodyPr>
          <a:lstStyle/>
          <a:p>
            <a:r>
              <a:rPr lang="en-US" dirty="0">
                <a:solidFill>
                  <a:schemeClr val="bg1"/>
                </a:solidFill>
              </a:rPr>
              <a:t>A.I.S. Kemp</a:t>
            </a:r>
          </a:p>
          <a:p>
            <a:r>
              <a:rPr lang="en-US" dirty="0">
                <a:solidFill>
                  <a:schemeClr val="bg1"/>
                </a:solidFill>
              </a:rPr>
              <a:t>EPSL 2010</a:t>
            </a:r>
          </a:p>
        </p:txBody>
      </p:sp>
      <p:sp>
        <p:nvSpPr>
          <p:cNvPr id="5" name="TextBox 4"/>
          <p:cNvSpPr txBox="1"/>
          <p:nvPr/>
        </p:nvSpPr>
        <p:spPr>
          <a:xfrm>
            <a:off x="6553952" y="4900864"/>
            <a:ext cx="5092452" cy="1200329"/>
          </a:xfrm>
          <a:prstGeom prst="rect">
            <a:avLst/>
          </a:prstGeom>
          <a:noFill/>
        </p:spPr>
        <p:txBody>
          <a:bodyPr wrap="square" rtlCol="0">
            <a:spAutoFit/>
          </a:bodyPr>
          <a:lstStyle/>
          <a:p>
            <a:r>
              <a:rPr lang="en-US" sz="2400" b="1" dirty="0">
                <a:solidFill>
                  <a:schemeClr val="bg1"/>
                </a:solidFill>
              </a:rPr>
              <a:t>Continuous Generation</a:t>
            </a:r>
          </a:p>
          <a:p>
            <a:r>
              <a:rPr lang="en-US" sz="2400" b="1" dirty="0">
                <a:solidFill>
                  <a:schemeClr val="bg1"/>
                </a:solidFill>
              </a:rPr>
              <a:t>Mixing from Diverse Sources Indicates Pliable Crust</a:t>
            </a:r>
          </a:p>
        </p:txBody>
      </p:sp>
      <p:cxnSp>
        <p:nvCxnSpPr>
          <p:cNvPr id="7" name="Straight Connector 6"/>
          <p:cNvCxnSpPr/>
          <p:nvPr/>
        </p:nvCxnSpPr>
        <p:spPr>
          <a:xfrm>
            <a:off x="6419850" y="5124451"/>
            <a:ext cx="0" cy="1087219"/>
          </a:xfrm>
          <a:prstGeom prst="line">
            <a:avLst/>
          </a:prstGeom>
          <a:ln w="76200">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63003" y="5021729"/>
            <a:ext cx="3522746" cy="830997"/>
          </a:xfrm>
          <a:prstGeom prst="rect">
            <a:avLst/>
          </a:prstGeom>
          <a:noFill/>
        </p:spPr>
        <p:txBody>
          <a:bodyPr wrap="square" rtlCol="0">
            <a:spAutoFit/>
          </a:bodyPr>
          <a:lstStyle/>
          <a:p>
            <a:r>
              <a:rPr lang="en-US" sz="2400" b="1" dirty="0">
                <a:solidFill>
                  <a:schemeClr val="bg1"/>
                </a:solidFill>
              </a:rPr>
              <a:t>Episodic Generation Indicates Rigid Crust</a:t>
            </a:r>
          </a:p>
        </p:txBody>
      </p:sp>
    </p:spTree>
    <p:extLst>
      <p:ext uri="{BB962C8B-B14F-4D97-AF65-F5344CB8AC3E}">
        <p14:creationId xmlns:p14="http://schemas.microsoft.com/office/powerpoint/2010/main" val="3690952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8136" y="191178"/>
            <a:ext cx="9069864" cy="1569660"/>
          </a:xfrm>
          <a:prstGeom prst="rect">
            <a:avLst/>
          </a:prstGeom>
          <a:noFill/>
        </p:spPr>
        <p:txBody>
          <a:bodyPr wrap="square" rtlCol="0">
            <a:spAutoFit/>
          </a:bodyPr>
          <a:lstStyle/>
          <a:p>
            <a:r>
              <a:rPr lang="en-US" sz="4800" b="1" dirty="0"/>
              <a:t>Keel Structure Formed by Differentiation</a:t>
            </a:r>
          </a:p>
        </p:txBody>
      </p:sp>
      <p:sp>
        <p:nvSpPr>
          <p:cNvPr id="8" name="TextBox 7"/>
          <p:cNvSpPr txBox="1"/>
          <p:nvPr/>
        </p:nvSpPr>
        <p:spPr>
          <a:xfrm>
            <a:off x="438150" y="5868405"/>
            <a:ext cx="5133223" cy="830997"/>
          </a:xfrm>
          <a:prstGeom prst="rect">
            <a:avLst/>
          </a:prstGeom>
          <a:noFill/>
        </p:spPr>
        <p:txBody>
          <a:bodyPr wrap="square" rtlCol="0">
            <a:spAutoFit/>
          </a:bodyPr>
          <a:lstStyle/>
          <a:p>
            <a:r>
              <a:rPr lang="en-US" sz="2400" b="1" dirty="0" smtClean="0">
                <a:solidFill>
                  <a:schemeClr val="bg1"/>
                </a:solidFill>
              </a:rPr>
              <a:t>High </a:t>
            </a:r>
            <a:r>
              <a:rPr lang="en-US" sz="2400" b="1" dirty="0">
                <a:solidFill>
                  <a:schemeClr val="bg1"/>
                </a:solidFill>
              </a:rPr>
              <a:t>Melt Temperature Thermal Boundary</a:t>
            </a:r>
          </a:p>
        </p:txBody>
      </p:sp>
      <p:sp>
        <p:nvSpPr>
          <p:cNvPr id="9" name="Block Arc 8"/>
          <p:cNvSpPr/>
          <p:nvPr/>
        </p:nvSpPr>
        <p:spPr>
          <a:xfrm>
            <a:off x="3629777" y="4747461"/>
            <a:ext cx="4819650" cy="1219200"/>
          </a:xfrm>
          <a:prstGeom prst="blockArc">
            <a:avLst>
              <a:gd name="adj1" fmla="val 21536644"/>
              <a:gd name="adj2" fmla="val 10770990"/>
              <a:gd name="adj3" fmla="val 124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629778" y="2655013"/>
            <a:ext cx="180223" cy="2700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295341" y="2605110"/>
            <a:ext cx="154086" cy="2715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p:cNvSpPr/>
          <p:nvPr/>
        </p:nvSpPr>
        <p:spPr>
          <a:xfrm>
            <a:off x="3810000" y="4913464"/>
            <a:ext cx="4528360" cy="887194"/>
          </a:xfrm>
          <a:prstGeom prst="arc">
            <a:avLst>
              <a:gd name="adj1" fmla="val 21527713"/>
              <a:gd name="adj2" fmla="val 10805661"/>
            </a:avLst>
          </a:prstGeom>
          <a:solidFill>
            <a:schemeClr val="bg1">
              <a:lumMod val="85000"/>
              <a:lumOff val="1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3810001" y="2655013"/>
            <a:ext cx="4485341" cy="2728598"/>
          </a:xfrm>
          <a:prstGeom prst="rect">
            <a:avLst/>
          </a:prstGeom>
          <a:gradFill flip="none" rotWithShape="1">
            <a:gsLst>
              <a:gs pos="0">
                <a:schemeClr val="bg1">
                  <a:lumMod val="85000"/>
                  <a:lumOff val="15000"/>
                </a:schemeClr>
              </a:gs>
              <a:gs pos="50000">
                <a:schemeClr val="tx1">
                  <a:lumMod val="65000"/>
                </a:schemeClr>
              </a:gs>
              <a:gs pos="100000">
                <a:schemeClr val="tx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3295650" y="5521608"/>
            <a:ext cx="424238" cy="318789"/>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610495" y="4457685"/>
            <a:ext cx="3371455" cy="830997"/>
          </a:xfrm>
          <a:prstGeom prst="rect">
            <a:avLst/>
          </a:prstGeom>
          <a:noFill/>
          <a:ln>
            <a:noFill/>
          </a:ln>
        </p:spPr>
        <p:txBody>
          <a:bodyPr wrap="square" rtlCol="0">
            <a:spAutoFit/>
          </a:bodyPr>
          <a:lstStyle/>
          <a:p>
            <a:pPr algn="ctr"/>
            <a:r>
              <a:rPr lang="en-US" sz="2400" b="1" dirty="0" smtClean="0">
                <a:ln w="3175">
                  <a:noFill/>
                </a:ln>
              </a:rPr>
              <a:t>Low </a:t>
            </a:r>
            <a:r>
              <a:rPr lang="en-US" sz="2400" b="1" dirty="0">
                <a:ln w="3175">
                  <a:noFill/>
                </a:ln>
              </a:rPr>
              <a:t>Melt Temperature Interior</a:t>
            </a:r>
          </a:p>
        </p:txBody>
      </p:sp>
      <p:sp>
        <p:nvSpPr>
          <p:cNvPr id="3" name="Isosceles Triangle 2"/>
          <p:cNvSpPr/>
          <p:nvPr/>
        </p:nvSpPr>
        <p:spPr>
          <a:xfrm rot="14400000">
            <a:off x="3997432" y="1580709"/>
            <a:ext cx="408823" cy="1366860"/>
          </a:xfrm>
          <a:prstGeom prst="triangle">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7200000" flipH="1">
            <a:off x="7664589" y="1596149"/>
            <a:ext cx="408823" cy="1366860"/>
          </a:xfrm>
          <a:prstGeom prst="triangle">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909736" y="2670453"/>
            <a:ext cx="2228850" cy="459748"/>
          </a:xfrm>
          <a:prstGeom prst="ellips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34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subTnLst>
                                    <p:set>
                                      <p:cBhvr override="childStyle">
                                        <p:cTn dur="1" fill="hold" display="0" masterRel="sameClick" afterEffect="1">
                                          <p:stCondLst>
                                            <p:cond evt="end" delay="0">
                                              <p:tn val="5"/>
                                            </p:cond>
                                          </p:stCondLst>
                                        </p:cTn>
                                        <p:tgtEl>
                                          <p:spTgt spid="3"/>
                                        </p:tgtEl>
                                        <p:attrNameLst>
                                          <p:attrName>style.visibility</p:attrName>
                                        </p:attrNameLst>
                                      </p:cBhvr>
                                      <p:to>
                                        <p:strVal val="hidden"/>
                                      </p:to>
                                    </p:set>
                                  </p:sub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2000"/>
                                        <p:tgtEl>
                                          <p:spTgt spid="14"/>
                                        </p:tgtEl>
                                      </p:cBhvr>
                                    </p:animEffect>
                                  </p:childTnLst>
                                  <p:subTnLst>
                                    <p:set>
                                      <p:cBhvr override="childStyle">
                                        <p:cTn dur="1" fill="hold" display="0" masterRel="sameClick" afterEffect="1">
                                          <p:stCondLst>
                                            <p:cond evt="end" delay="0">
                                              <p:tn val="8"/>
                                            </p:cond>
                                          </p:stCondLst>
                                        </p:cTn>
                                        <p:tgtEl>
                                          <p:spTgt spid="14"/>
                                        </p:tgtEl>
                                        <p:attrNameLst>
                                          <p:attrName>style.visibility</p:attrName>
                                        </p:attrNameLst>
                                      </p:cBhvr>
                                      <p:to>
                                        <p:strVal val="hidden"/>
                                      </p:to>
                                    </p:set>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42" presetClass="path" presetSubtype="0" accel="50000" decel="50000" fill="hold" grpId="1" nodeType="afterEffect">
                                  <p:stCondLst>
                                    <p:cond delay="0"/>
                                  </p:stCondLst>
                                  <p:childTnLst>
                                    <p:animMotion origin="layout" path="M 2.5E-6 3.33333E-6 L 0.00139 0.38217 " pathEditMode="relative" rAng="0" ptsTypes="AA">
                                      <p:cBhvr>
                                        <p:cTn id="16" dur="5000" fill="hold"/>
                                        <p:tgtEl>
                                          <p:spTgt spid="6"/>
                                        </p:tgtEl>
                                        <p:attrNameLst>
                                          <p:attrName>ppt_x</p:attrName>
                                          <p:attrName>ppt_y</p:attrName>
                                        </p:attrNameLst>
                                      </p:cBhvr>
                                      <p:rCtr x="69" y="19097"/>
                                    </p:animMotion>
                                  </p:childTnLst>
                                </p:cTn>
                              </p:par>
                              <p:par>
                                <p:cTn id="17" presetID="1" presetClass="emph" presetSubtype="2" fill="hold" nodeType="withEffect">
                                  <p:stCondLst>
                                    <p:cond delay="0"/>
                                  </p:stCondLst>
                                  <p:childTnLst>
                                    <p:animClr clrSpc="rgb" dir="cw">
                                      <p:cBhvr>
                                        <p:cTn id="18" dur="5000" fill="hold"/>
                                        <p:tgtEl>
                                          <p:spTgt spid="6"/>
                                        </p:tgtEl>
                                        <p:attrNameLst>
                                          <p:attrName>fillcolor</p:attrName>
                                        </p:attrNameLst>
                                      </p:cBhvr>
                                      <p:to>
                                        <a:srgbClr val="292929"/>
                                      </p:to>
                                    </p:animClr>
                                    <p:set>
                                      <p:cBhvr>
                                        <p:cTn id="19" dur="5000" fill="hold"/>
                                        <p:tgtEl>
                                          <p:spTgt spid="6"/>
                                        </p:tgtEl>
                                        <p:attrNameLst>
                                          <p:attrName>fill.type</p:attrName>
                                        </p:attrNameLst>
                                      </p:cBhvr>
                                      <p:to>
                                        <p:strVal val="solid"/>
                                      </p:to>
                                    </p:set>
                                    <p:set>
                                      <p:cBhvr>
                                        <p:cTn id="20" dur="5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262905" y="534369"/>
            <a:ext cx="5943046" cy="5943046"/>
          </a:xfrm>
          <a:prstGeom prst="ellipse">
            <a:avLst/>
          </a:prstGeom>
          <a:blipFill dpi="0" rotWithShape="1">
            <a:blip r:embed="rId3">
              <a:extLst>
                <a:ext uri="{28A0092B-C50C-407E-A947-70E740481C1C}">
                  <a14:useLocalDpi xmlns:a14="http://schemas.microsoft.com/office/drawing/2010/main" val="0"/>
                </a:ext>
              </a:extLst>
            </a:blip>
            <a:srcRect/>
            <a:stretch>
              <a:fillRect l="-1262" t="-926" r="-2442" b="-46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36156" y="1527075"/>
            <a:ext cx="3957637" cy="3957637"/>
          </a:xfrm>
          <a:prstGeom prst="ellipse">
            <a:avLst/>
          </a:prstGeom>
          <a:blipFill dpi="0" rotWithShape="1">
            <a:blip r:embed="rId4">
              <a:extLst>
                <a:ext uri="{28A0092B-C50C-407E-A947-70E740481C1C}">
                  <a14:useLocalDpi xmlns:a14="http://schemas.microsoft.com/office/drawing/2010/main" val="0"/>
                </a:ext>
              </a:extLst>
            </a:blip>
            <a:srcRect/>
            <a:stretch>
              <a:fillRect l="-9689" t="-13005" r="-16321" b="-130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67336" y="118870"/>
            <a:ext cx="3249608" cy="830997"/>
          </a:xfrm>
          <a:prstGeom prst="rect">
            <a:avLst/>
          </a:prstGeom>
          <a:noFill/>
        </p:spPr>
        <p:txBody>
          <a:bodyPr wrap="none" rtlCol="0">
            <a:spAutoFit/>
          </a:bodyPr>
          <a:lstStyle/>
          <a:p>
            <a:r>
              <a:rPr lang="en-US" sz="4800" b="1" dirty="0"/>
              <a:t>Inspiration</a:t>
            </a:r>
          </a:p>
        </p:txBody>
      </p:sp>
    </p:spTree>
    <p:extLst>
      <p:ext uri="{BB962C8B-B14F-4D97-AF65-F5344CB8AC3E}">
        <p14:creationId xmlns:p14="http://schemas.microsoft.com/office/powerpoint/2010/main" val="4243396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2450" y="98255"/>
            <a:ext cx="10782300" cy="1569660"/>
          </a:xfrm>
          <a:prstGeom prst="rect">
            <a:avLst/>
          </a:prstGeom>
          <a:noFill/>
        </p:spPr>
        <p:txBody>
          <a:bodyPr wrap="square" rtlCol="0">
            <a:spAutoFit/>
          </a:bodyPr>
          <a:lstStyle/>
          <a:p>
            <a:r>
              <a:rPr lang="en-US" sz="4800" b="1" dirty="0" smtClean="0"/>
              <a:t>Subduction Generated Geologic Structures Are Not Older than 1 Ga</a:t>
            </a:r>
            <a:endParaRPr lang="en-US" sz="4800" b="1" dirty="0"/>
          </a:p>
        </p:txBody>
      </p:sp>
      <p:sp>
        <p:nvSpPr>
          <p:cNvPr id="8" name="TextBox 7"/>
          <p:cNvSpPr txBox="1"/>
          <p:nvPr/>
        </p:nvSpPr>
        <p:spPr>
          <a:xfrm>
            <a:off x="2731763" y="2862515"/>
            <a:ext cx="7061806" cy="1569660"/>
          </a:xfrm>
          <a:prstGeom prst="rect">
            <a:avLst/>
          </a:prstGeom>
          <a:noFill/>
        </p:spPr>
        <p:txBody>
          <a:bodyPr wrap="square" rtlCol="0">
            <a:spAutoFit/>
          </a:bodyPr>
          <a:lstStyle/>
          <a:p>
            <a:r>
              <a:rPr lang="en-US" sz="3200" b="1" dirty="0">
                <a:solidFill>
                  <a:schemeClr val="bg1"/>
                </a:solidFill>
              </a:rPr>
              <a:t>See:</a:t>
            </a:r>
          </a:p>
          <a:p>
            <a:pPr marL="457200" indent="-457200">
              <a:buFont typeface="Arial" panose="020B0604020202020204" pitchFamily="34" charset="0"/>
              <a:buChar char="•"/>
            </a:pPr>
            <a:r>
              <a:rPr lang="en-US" sz="3200" b="1" dirty="0">
                <a:solidFill>
                  <a:schemeClr val="bg1"/>
                </a:solidFill>
              </a:rPr>
              <a:t>W.B. Hamilton, GSA Today 2003</a:t>
            </a:r>
          </a:p>
          <a:p>
            <a:pPr marL="457200" indent="-457200">
              <a:buFont typeface="Arial" panose="020B0604020202020204" pitchFamily="34" charset="0"/>
              <a:buChar char="•"/>
            </a:pPr>
            <a:r>
              <a:rPr lang="en-US" sz="3200" b="1" dirty="0">
                <a:solidFill>
                  <a:schemeClr val="bg1"/>
                </a:solidFill>
              </a:rPr>
              <a:t>R.J. Stern, Geology 2005</a:t>
            </a:r>
          </a:p>
        </p:txBody>
      </p:sp>
    </p:spTree>
    <p:extLst>
      <p:ext uri="{BB962C8B-B14F-4D97-AF65-F5344CB8AC3E}">
        <p14:creationId xmlns:p14="http://schemas.microsoft.com/office/powerpoint/2010/main" val="1708588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3271" y="98254"/>
            <a:ext cx="9548834" cy="2308324"/>
          </a:xfrm>
          <a:prstGeom prst="rect">
            <a:avLst/>
          </a:prstGeom>
          <a:noFill/>
        </p:spPr>
        <p:txBody>
          <a:bodyPr wrap="square" rtlCol="0">
            <a:spAutoFit/>
          </a:bodyPr>
          <a:lstStyle/>
          <a:p>
            <a:r>
              <a:rPr lang="en-US" sz="4800" b="1" dirty="0"/>
              <a:t>Paleomagnetism </a:t>
            </a:r>
            <a:r>
              <a:rPr lang="en-US" sz="4800" b="1" dirty="0" smtClean="0"/>
              <a:t>Shows </a:t>
            </a:r>
            <a:r>
              <a:rPr lang="en-US" sz="4800" b="1" dirty="0"/>
              <a:t>Little Movement Between </a:t>
            </a:r>
            <a:r>
              <a:rPr lang="en-US" sz="4800" b="1" dirty="0" smtClean="0"/>
              <a:t>the Best </a:t>
            </a:r>
            <a:r>
              <a:rPr lang="en-US" sz="4800" b="1" dirty="0"/>
              <a:t>Measured Cratons</a:t>
            </a:r>
          </a:p>
        </p:txBody>
      </p:sp>
      <p:sp>
        <p:nvSpPr>
          <p:cNvPr id="5" name="Rectangle 4"/>
          <p:cNvSpPr/>
          <p:nvPr/>
        </p:nvSpPr>
        <p:spPr>
          <a:xfrm>
            <a:off x="6962275" y="6211670"/>
            <a:ext cx="3679830" cy="646331"/>
          </a:xfrm>
          <a:prstGeom prst="rect">
            <a:avLst/>
          </a:prstGeom>
        </p:spPr>
        <p:txBody>
          <a:bodyPr wrap="square">
            <a:spAutoFit/>
          </a:bodyPr>
          <a:lstStyle/>
          <a:p>
            <a:r>
              <a:rPr lang="en-US" dirty="0">
                <a:solidFill>
                  <a:schemeClr val="bg1"/>
                </a:solidFill>
              </a:rPr>
              <a:t>Based on Z.X. Li</a:t>
            </a:r>
          </a:p>
          <a:p>
            <a:r>
              <a:rPr lang="en-US" dirty="0">
                <a:solidFill>
                  <a:schemeClr val="bg1"/>
                </a:solidFill>
              </a:rPr>
              <a:t>Precambrian Research  2008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819" y="2406578"/>
            <a:ext cx="6389162" cy="3590855"/>
          </a:xfrm>
          <a:prstGeom prst="rect">
            <a:avLst/>
          </a:prstGeom>
        </p:spPr>
      </p:pic>
    </p:spTree>
    <p:extLst>
      <p:ext uri="{BB962C8B-B14F-4D97-AF65-F5344CB8AC3E}">
        <p14:creationId xmlns:p14="http://schemas.microsoft.com/office/powerpoint/2010/main" val="3574470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7734" y="98255"/>
            <a:ext cx="9069864" cy="830997"/>
          </a:xfrm>
          <a:prstGeom prst="rect">
            <a:avLst/>
          </a:prstGeom>
          <a:noFill/>
        </p:spPr>
        <p:txBody>
          <a:bodyPr wrap="square" rtlCol="0">
            <a:spAutoFit/>
          </a:bodyPr>
          <a:lstStyle/>
          <a:p>
            <a:r>
              <a:rPr lang="en-US" sz="4800" b="1" dirty="0"/>
              <a:t>Keel Structure is Fragile</a:t>
            </a:r>
          </a:p>
        </p:txBody>
      </p:sp>
      <p:sp>
        <p:nvSpPr>
          <p:cNvPr id="8" name="TextBox 7"/>
          <p:cNvSpPr txBox="1"/>
          <p:nvPr/>
        </p:nvSpPr>
        <p:spPr>
          <a:xfrm>
            <a:off x="433453" y="1709507"/>
            <a:ext cx="4983834" cy="3416320"/>
          </a:xfrm>
          <a:prstGeom prst="rect">
            <a:avLst/>
          </a:prstGeom>
          <a:noFill/>
        </p:spPr>
        <p:txBody>
          <a:bodyPr wrap="square" rtlCol="0">
            <a:spAutoFit/>
          </a:bodyPr>
          <a:lstStyle/>
          <a:p>
            <a:r>
              <a:rPr lang="en-US" sz="2400" b="1" dirty="0">
                <a:solidFill>
                  <a:schemeClr val="bg1"/>
                </a:solidFill>
              </a:rPr>
              <a:t>Longevity indicates little stress</a:t>
            </a:r>
            <a:r>
              <a:rPr lang="en-US" sz="2400" b="1" dirty="0" smtClean="0">
                <a:solidFill>
                  <a:schemeClr val="bg1"/>
                </a:solidFill>
              </a:rPr>
              <a:t>.</a:t>
            </a:r>
          </a:p>
          <a:p>
            <a:endParaRPr lang="en-US" sz="2400" b="1" dirty="0">
              <a:solidFill>
                <a:schemeClr val="bg1"/>
              </a:solidFill>
            </a:endParaRPr>
          </a:p>
          <a:p>
            <a:r>
              <a:rPr lang="en-US" sz="2400" b="1" dirty="0" smtClean="0">
                <a:solidFill>
                  <a:schemeClr val="bg1"/>
                </a:solidFill>
              </a:rPr>
              <a:t>Lack of kimberlites older than 200 Ma indicates little stress until the breakup of Pangea.</a:t>
            </a:r>
            <a:endParaRPr lang="en-US" sz="2400" b="1" dirty="0">
              <a:solidFill>
                <a:schemeClr val="bg1"/>
              </a:solidFill>
            </a:endParaRPr>
          </a:p>
          <a:p>
            <a:endParaRPr lang="en-US" sz="2400" b="1" dirty="0">
              <a:solidFill>
                <a:schemeClr val="bg1"/>
              </a:solidFill>
            </a:endParaRPr>
          </a:p>
          <a:p>
            <a:r>
              <a:rPr lang="en-US" sz="2400" b="1" dirty="0">
                <a:solidFill>
                  <a:schemeClr val="bg1"/>
                </a:solidFill>
              </a:rPr>
              <a:t>Allowed widespread destruction of crust.</a:t>
            </a:r>
          </a:p>
          <a:p>
            <a:endParaRPr lang="en-US" sz="2400" b="1" dirty="0">
              <a:solidFill>
                <a:schemeClr val="bg1"/>
              </a:solidFill>
            </a:endParaRPr>
          </a:p>
        </p:txBody>
      </p:sp>
      <p:grpSp>
        <p:nvGrpSpPr>
          <p:cNvPr id="3" name="Group 2"/>
          <p:cNvGrpSpPr/>
          <p:nvPr/>
        </p:nvGrpSpPr>
        <p:grpSpPr>
          <a:xfrm>
            <a:off x="5571373" y="1718053"/>
            <a:ext cx="4819650" cy="3361551"/>
            <a:chOff x="2105777" y="2147910"/>
            <a:chExt cx="4819650" cy="3361551"/>
          </a:xfrm>
        </p:grpSpPr>
        <p:sp>
          <p:nvSpPr>
            <p:cNvPr id="9" name="Block Arc 8"/>
            <p:cNvSpPr/>
            <p:nvPr/>
          </p:nvSpPr>
          <p:spPr>
            <a:xfrm>
              <a:off x="2105777" y="4290261"/>
              <a:ext cx="4819650" cy="1219200"/>
            </a:xfrm>
            <a:prstGeom prst="blockArc">
              <a:avLst>
                <a:gd name="adj1" fmla="val 21536644"/>
                <a:gd name="adj2" fmla="val 10770990"/>
                <a:gd name="adj3" fmla="val 124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2105777" y="2197813"/>
              <a:ext cx="180223" cy="2700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71341" y="2147910"/>
              <a:ext cx="154086" cy="2715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p:cNvSpPr/>
            <p:nvPr/>
          </p:nvSpPr>
          <p:spPr>
            <a:xfrm>
              <a:off x="2286000" y="4456264"/>
              <a:ext cx="4528360" cy="887194"/>
            </a:xfrm>
            <a:prstGeom prst="arc">
              <a:avLst>
                <a:gd name="adj1" fmla="val 21527713"/>
                <a:gd name="adj2" fmla="val 10805661"/>
              </a:avLst>
            </a:prstGeom>
            <a:solidFill>
              <a:schemeClr val="tx1">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2286000" y="2197813"/>
              <a:ext cx="4485341" cy="2728598"/>
            </a:xfrm>
            <a:prstGeom prst="rect">
              <a:avLst/>
            </a:prstGeom>
            <a:gradFill flip="none" rotWithShape="1">
              <a:gsLst>
                <a:gs pos="0">
                  <a:schemeClr val="tx1">
                    <a:lumMod val="50000"/>
                  </a:schemeClr>
                </a:gs>
                <a:gs pos="50000">
                  <a:schemeClr val="tx1">
                    <a:lumMod val="65000"/>
                  </a:schemeClr>
                </a:gs>
                <a:gs pos="100000">
                  <a:schemeClr val="tx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037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4947" y="228381"/>
            <a:ext cx="8494295" cy="830997"/>
          </a:xfrm>
          <a:prstGeom prst="rect">
            <a:avLst/>
          </a:prstGeom>
        </p:spPr>
        <p:txBody>
          <a:bodyPr wrap="square">
            <a:spAutoFit/>
          </a:bodyPr>
          <a:lstStyle/>
          <a:p>
            <a:pPr lvl="0"/>
            <a:r>
              <a:rPr lang="en-US" sz="4800" b="1" dirty="0">
                <a:solidFill>
                  <a:prstClr val="white"/>
                </a:solidFill>
              </a:rPr>
              <a:t>Reconstruction of Pangea</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195012" y="1059377"/>
            <a:ext cx="5976981" cy="5593138"/>
          </a:xfrm>
          <a:prstGeom prst="rect">
            <a:avLst/>
          </a:prstGeom>
          <a:noFill/>
          <a:ln>
            <a:noFill/>
          </a:ln>
        </p:spPr>
      </p:pic>
      <p:sp>
        <p:nvSpPr>
          <p:cNvPr id="5" name="TextBox 4"/>
          <p:cNvSpPr txBox="1"/>
          <p:nvPr/>
        </p:nvSpPr>
        <p:spPr>
          <a:xfrm flipH="1">
            <a:off x="628650" y="2101620"/>
            <a:ext cx="3359111" cy="1200329"/>
          </a:xfrm>
          <a:prstGeom prst="rect">
            <a:avLst/>
          </a:prstGeom>
          <a:noFill/>
        </p:spPr>
        <p:txBody>
          <a:bodyPr wrap="square" rtlCol="0">
            <a:spAutoFit/>
          </a:bodyPr>
          <a:lstStyle/>
          <a:p>
            <a:r>
              <a:rPr lang="en-US" sz="2400" b="1" dirty="0"/>
              <a:t>Different Edge of </a:t>
            </a:r>
            <a:r>
              <a:rPr lang="en-US" sz="2400" b="1" dirty="0" err="1"/>
              <a:t>Baltica</a:t>
            </a:r>
            <a:r>
              <a:rPr lang="en-US" sz="2400" b="1" dirty="0"/>
              <a:t> Connected to </a:t>
            </a:r>
            <a:r>
              <a:rPr lang="en-US" sz="2400" b="1" dirty="0" err="1"/>
              <a:t>Laurentia</a:t>
            </a:r>
            <a:endParaRPr lang="en-US" sz="2400" b="1" dirty="0"/>
          </a:p>
        </p:txBody>
      </p:sp>
      <p:cxnSp>
        <p:nvCxnSpPr>
          <p:cNvPr id="7" name="Straight Arrow Connector 6"/>
          <p:cNvCxnSpPr>
            <a:stCxn id="5" idx="1"/>
          </p:cNvCxnSpPr>
          <p:nvPr/>
        </p:nvCxnSpPr>
        <p:spPr>
          <a:xfrm>
            <a:off x="3987761" y="2701785"/>
            <a:ext cx="2324808" cy="450490"/>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4835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4947" y="228380"/>
            <a:ext cx="8494295" cy="1569660"/>
          </a:xfrm>
          <a:prstGeom prst="rect">
            <a:avLst/>
          </a:prstGeom>
        </p:spPr>
        <p:txBody>
          <a:bodyPr wrap="square">
            <a:spAutoFit/>
          </a:bodyPr>
          <a:lstStyle/>
          <a:p>
            <a:pPr lvl="0"/>
            <a:r>
              <a:rPr lang="en-US" sz="4800" b="1" dirty="0">
                <a:solidFill>
                  <a:prstClr val="white"/>
                </a:solidFill>
              </a:rPr>
              <a:t>Result: Circular Pangea Landmass</a:t>
            </a:r>
          </a:p>
        </p:txBody>
      </p:sp>
      <p:sp>
        <p:nvSpPr>
          <p:cNvPr id="5" name="TextBox 4"/>
          <p:cNvSpPr txBox="1"/>
          <p:nvPr/>
        </p:nvSpPr>
        <p:spPr>
          <a:xfrm flipH="1">
            <a:off x="381000" y="3379432"/>
            <a:ext cx="3902807" cy="1200329"/>
          </a:xfrm>
          <a:prstGeom prst="rect">
            <a:avLst/>
          </a:prstGeom>
          <a:noFill/>
        </p:spPr>
        <p:txBody>
          <a:bodyPr wrap="square" rtlCol="0">
            <a:spAutoFit/>
          </a:bodyPr>
          <a:lstStyle/>
          <a:p>
            <a:r>
              <a:rPr lang="en-US" sz="2400" b="1" dirty="0"/>
              <a:t>Tethys Sea filled with Southeast Asia Landmass and extension of Tibet</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744402" y="2110105"/>
            <a:ext cx="4600124" cy="4488822"/>
          </a:xfrm>
          <a:prstGeom prst="rect">
            <a:avLst/>
          </a:prstGeom>
          <a:noFill/>
          <a:ln>
            <a:noFill/>
          </a:ln>
        </p:spPr>
      </p:pic>
      <p:cxnSp>
        <p:nvCxnSpPr>
          <p:cNvPr id="7" name="Straight Arrow Connector 6"/>
          <p:cNvCxnSpPr/>
          <p:nvPr/>
        </p:nvCxnSpPr>
        <p:spPr>
          <a:xfrm>
            <a:off x="4372772" y="4129272"/>
            <a:ext cx="2324807" cy="450489"/>
          </a:xfrm>
          <a:prstGeom prst="straightConnector1">
            <a:avLst/>
          </a:prstGeom>
          <a:ln w="76200">
            <a:solidFill>
              <a:srgbClr val="FF0000">
                <a:alpha val="6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077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4947" y="228381"/>
            <a:ext cx="8494295" cy="830997"/>
          </a:xfrm>
          <a:prstGeom prst="rect">
            <a:avLst/>
          </a:prstGeom>
        </p:spPr>
        <p:txBody>
          <a:bodyPr wrap="square">
            <a:spAutoFit/>
          </a:bodyPr>
          <a:lstStyle/>
          <a:p>
            <a:pPr lvl="0"/>
            <a:r>
              <a:rPr lang="en-US" sz="4800" b="1" dirty="0">
                <a:solidFill>
                  <a:prstClr val="white"/>
                </a:solidFill>
              </a:rPr>
              <a:t>Other Planets Have Been Hit</a:t>
            </a:r>
          </a:p>
        </p:txBody>
      </p:sp>
      <p:sp>
        <p:nvSpPr>
          <p:cNvPr id="4" name="Rectangle 3"/>
          <p:cNvSpPr/>
          <p:nvPr/>
        </p:nvSpPr>
        <p:spPr>
          <a:xfrm>
            <a:off x="2582780" y="1937953"/>
            <a:ext cx="6208295" cy="2677656"/>
          </a:xfrm>
          <a:prstGeom prst="rect">
            <a:avLst/>
          </a:prstGeom>
        </p:spPr>
        <p:txBody>
          <a:bodyPr wrap="square">
            <a:spAutoFit/>
          </a:bodyPr>
          <a:lstStyle/>
          <a:p>
            <a:pPr marL="285750" indent="-285750">
              <a:buFont typeface="Arial" panose="020B0604020202020204" pitchFamily="34" charset="0"/>
              <a:buChar char="•"/>
            </a:pPr>
            <a:r>
              <a:rPr lang="en-US" sz="2400" b="1" dirty="0">
                <a:solidFill>
                  <a:prstClr val="white"/>
                </a:solidFill>
              </a:rPr>
              <a:t>Mars’ Terrain Dichotomy Attributed to Bolide Impact</a:t>
            </a:r>
          </a:p>
          <a:p>
            <a:pPr marL="285750" indent="-285750">
              <a:buFont typeface="Arial" panose="020B0604020202020204" pitchFamily="34" charset="0"/>
              <a:buChar char="•"/>
            </a:pPr>
            <a:endParaRPr lang="en-US" sz="2400" b="1" dirty="0">
              <a:solidFill>
                <a:prstClr val="white"/>
              </a:solidFill>
            </a:endParaRPr>
          </a:p>
          <a:p>
            <a:pPr marL="285750" indent="-285750">
              <a:buFont typeface="Arial" panose="020B0604020202020204" pitchFamily="34" charset="0"/>
              <a:buChar char="•"/>
            </a:pPr>
            <a:r>
              <a:rPr lang="en-US" sz="2400" b="1" dirty="0">
                <a:solidFill>
                  <a:prstClr val="white"/>
                </a:solidFill>
              </a:rPr>
              <a:t>Venus resurfaced 300-500 Ma.  Could a bolide impact caused this?</a:t>
            </a:r>
          </a:p>
          <a:p>
            <a:pPr marL="285750" indent="-285750">
              <a:buFont typeface="Arial" panose="020B0604020202020204" pitchFamily="34" charset="0"/>
              <a:buChar char="•"/>
            </a:pPr>
            <a:endParaRPr lang="en-US" sz="2400" b="1" dirty="0">
              <a:solidFill>
                <a:prstClr val="white"/>
              </a:solidFill>
            </a:endParaRPr>
          </a:p>
          <a:p>
            <a:pPr marL="285750" indent="-285750">
              <a:buFont typeface="Arial" panose="020B0604020202020204" pitchFamily="34" charset="0"/>
              <a:buChar char="•"/>
            </a:pPr>
            <a:r>
              <a:rPr lang="en-US" sz="2400" b="1" dirty="0">
                <a:solidFill>
                  <a:prstClr val="white"/>
                </a:solidFill>
              </a:rPr>
              <a:t>1,300 km </a:t>
            </a:r>
            <a:r>
              <a:rPr lang="en-US" sz="2400" b="1" dirty="0" err="1">
                <a:solidFill>
                  <a:prstClr val="white"/>
                </a:solidFill>
              </a:rPr>
              <a:t>Caloris</a:t>
            </a:r>
            <a:r>
              <a:rPr lang="en-US" sz="2400" b="1" dirty="0">
                <a:solidFill>
                  <a:prstClr val="white"/>
                </a:solidFill>
              </a:rPr>
              <a:t> Basin on Mercury</a:t>
            </a:r>
          </a:p>
        </p:txBody>
      </p:sp>
    </p:spTree>
    <p:extLst>
      <p:ext uri="{BB962C8B-B14F-4D97-AF65-F5344CB8AC3E}">
        <p14:creationId xmlns:p14="http://schemas.microsoft.com/office/powerpoint/2010/main" val="3667062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4947" y="228381"/>
            <a:ext cx="8494295" cy="830997"/>
          </a:xfrm>
          <a:prstGeom prst="rect">
            <a:avLst/>
          </a:prstGeom>
        </p:spPr>
        <p:txBody>
          <a:bodyPr wrap="square">
            <a:spAutoFit/>
          </a:bodyPr>
          <a:lstStyle/>
          <a:p>
            <a:pPr lvl="0"/>
            <a:r>
              <a:rPr lang="en-US" sz="4800" b="1" dirty="0">
                <a:solidFill>
                  <a:prstClr val="white"/>
                </a:solidFill>
              </a:rPr>
              <a:t>Moon is Bolide?</a:t>
            </a:r>
          </a:p>
        </p:txBody>
      </p:sp>
      <p:sp>
        <p:nvSpPr>
          <p:cNvPr id="3" name="TextBox 2"/>
          <p:cNvSpPr txBox="1"/>
          <p:nvPr/>
        </p:nvSpPr>
        <p:spPr>
          <a:xfrm flipH="1">
            <a:off x="209550" y="2858573"/>
            <a:ext cx="2907278" cy="1569660"/>
          </a:xfrm>
          <a:prstGeom prst="rect">
            <a:avLst/>
          </a:prstGeom>
          <a:noFill/>
        </p:spPr>
        <p:txBody>
          <a:bodyPr wrap="square" rtlCol="0">
            <a:spAutoFit/>
          </a:bodyPr>
          <a:lstStyle/>
          <a:p>
            <a:r>
              <a:rPr lang="en-US" sz="2400" b="1" dirty="0"/>
              <a:t>Requires South Pole-Aitken Basin to be formed by impact.</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050724" y="1676400"/>
            <a:ext cx="8680238" cy="3684411"/>
          </a:xfrm>
          <a:prstGeom prst="rect">
            <a:avLst/>
          </a:prstGeom>
          <a:noFill/>
          <a:ln>
            <a:noFill/>
          </a:ln>
        </p:spPr>
      </p:pic>
      <p:sp>
        <p:nvSpPr>
          <p:cNvPr id="5" name="Rectangle 4"/>
          <p:cNvSpPr/>
          <p:nvPr/>
        </p:nvSpPr>
        <p:spPr>
          <a:xfrm>
            <a:off x="6607342" y="5868218"/>
            <a:ext cx="5123620" cy="646331"/>
          </a:xfrm>
          <a:prstGeom prst="rect">
            <a:avLst/>
          </a:prstGeom>
        </p:spPr>
        <p:txBody>
          <a:bodyPr wrap="square">
            <a:spAutoFit/>
          </a:bodyPr>
          <a:lstStyle/>
          <a:p>
            <a:r>
              <a:rPr lang="en-US" dirty="0" err="1">
                <a:solidFill>
                  <a:schemeClr val="bg1"/>
                </a:solidFill>
              </a:rPr>
              <a:t>QuickMap</a:t>
            </a:r>
            <a:r>
              <a:rPr lang="en-US" dirty="0">
                <a:solidFill>
                  <a:schemeClr val="bg1"/>
                </a:solidFill>
              </a:rPr>
              <a:t> : NASA/GSFC/Arizona State University 2016</a:t>
            </a:r>
          </a:p>
        </p:txBody>
      </p:sp>
    </p:spTree>
    <p:extLst>
      <p:ext uri="{BB962C8B-B14F-4D97-AF65-F5344CB8AC3E}">
        <p14:creationId xmlns:p14="http://schemas.microsoft.com/office/powerpoint/2010/main" val="529907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9009" y="261918"/>
            <a:ext cx="8277728" cy="1569660"/>
          </a:xfrm>
          <a:prstGeom prst="rect">
            <a:avLst/>
          </a:prstGeom>
        </p:spPr>
        <p:txBody>
          <a:bodyPr wrap="square">
            <a:spAutoFit/>
          </a:bodyPr>
          <a:lstStyle/>
          <a:p>
            <a:pPr lvl="0"/>
            <a:r>
              <a:rPr lang="en-US" sz="4800" b="1" dirty="0">
                <a:solidFill>
                  <a:prstClr val="white"/>
                </a:solidFill>
              </a:rPr>
              <a:t>Bolide from Outer Solar System?</a:t>
            </a:r>
          </a:p>
        </p:txBody>
      </p:sp>
      <p:sp>
        <p:nvSpPr>
          <p:cNvPr id="4" name="TextBox 3"/>
          <p:cNvSpPr txBox="1"/>
          <p:nvPr/>
        </p:nvSpPr>
        <p:spPr>
          <a:xfrm flipH="1">
            <a:off x="2835440" y="2838496"/>
            <a:ext cx="6424866" cy="1938992"/>
          </a:xfrm>
          <a:prstGeom prst="rect">
            <a:avLst/>
          </a:prstGeom>
          <a:noFill/>
        </p:spPr>
        <p:txBody>
          <a:bodyPr wrap="square" rtlCol="0">
            <a:spAutoFit/>
          </a:bodyPr>
          <a:lstStyle/>
          <a:p>
            <a:pPr marL="285750" indent="-285750">
              <a:buFont typeface="Arial" panose="020B0604020202020204" pitchFamily="34" charset="0"/>
              <a:buChar char="•"/>
            </a:pPr>
            <a:r>
              <a:rPr lang="en-US" sz="2400" b="1" dirty="0"/>
              <a:t>~10 Dwarf Planets have been discovered in </a:t>
            </a:r>
            <a:r>
              <a:rPr lang="en-US" sz="2400" b="1" dirty="0" err="1"/>
              <a:t>Kupier</a:t>
            </a:r>
            <a:r>
              <a:rPr lang="en-US" sz="2400" b="1" dirty="0"/>
              <a:t> Belt</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400-1700 Dwarf Planets estimated in </a:t>
            </a:r>
            <a:r>
              <a:rPr lang="en-US" sz="2400" b="1" dirty="0" err="1"/>
              <a:t>Oort</a:t>
            </a:r>
            <a:r>
              <a:rPr lang="en-US" sz="2400" b="1" dirty="0"/>
              <a:t> Cloud</a:t>
            </a:r>
          </a:p>
        </p:txBody>
      </p:sp>
    </p:spTree>
    <p:extLst>
      <p:ext uri="{BB962C8B-B14F-4D97-AF65-F5344CB8AC3E}">
        <p14:creationId xmlns:p14="http://schemas.microsoft.com/office/powerpoint/2010/main" val="1836698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414900" y="648669"/>
            <a:ext cx="5943046" cy="5943046"/>
          </a:xfrm>
          <a:prstGeom prst="ellipse">
            <a:avLst/>
          </a:prstGeom>
          <a:blipFill dpi="0" rotWithShape="1">
            <a:blip r:embed="rId3">
              <a:extLst>
                <a:ext uri="{28A0092B-C50C-407E-A947-70E740481C1C}">
                  <a14:useLocalDpi xmlns:a14="http://schemas.microsoft.com/office/drawing/2010/main" val="0"/>
                </a:ext>
              </a:extLst>
            </a:blip>
            <a:srcRect/>
            <a:stretch>
              <a:fillRect l="-1262" t="-926" r="-2442" b="-46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5878931" y="3112700"/>
            <a:ext cx="1014984" cy="1014984"/>
          </a:xfrm>
          <a:prstGeom prst="ellipse">
            <a:avLst/>
          </a:prstGeom>
          <a:blipFill dpi="0" rotWithShape="1">
            <a:blip r:embed="rId4" cstate="print">
              <a:extLst>
                <a:ext uri="{28A0092B-C50C-407E-A947-70E740481C1C}">
                  <a14:useLocalDpi xmlns:a14="http://schemas.microsoft.com/office/drawing/2010/main" val="0"/>
                </a:ext>
              </a:extLst>
            </a:blip>
            <a:srcRect/>
            <a:stretch>
              <a:fillRect l="-9689" t="-13005" r="-16321" b="-130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91287" y="118871"/>
            <a:ext cx="2180405" cy="830997"/>
          </a:xfrm>
          <a:prstGeom prst="rect">
            <a:avLst/>
          </a:prstGeom>
          <a:noFill/>
        </p:spPr>
        <p:txBody>
          <a:bodyPr wrap="none" rtlCol="0">
            <a:spAutoFit/>
          </a:bodyPr>
          <a:lstStyle/>
          <a:p>
            <a:r>
              <a:rPr lang="en-US" sz="4800" b="1" dirty="0"/>
              <a:t>Reality</a:t>
            </a:r>
          </a:p>
        </p:txBody>
      </p:sp>
    </p:spTree>
    <p:extLst>
      <p:ext uri="{BB962C8B-B14F-4D97-AF65-F5344CB8AC3E}">
        <p14:creationId xmlns:p14="http://schemas.microsoft.com/office/powerpoint/2010/main" val="792915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243450" y="534369"/>
            <a:ext cx="5943046" cy="5943046"/>
          </a:xfrm>
          <a:prstGeom prst="ellipse">
            <a:avLst/>
          </a:prstGeom>
          <a:blipFill dpi="0" rotWithShape="1">
            <a:blip r:embed="rId3">
              <a:extLst>
                <a:ext uri="{28A0092B-C50C-407E-A947-70E740481C1C}">
                  <a14:useLocalDpi xmlns:a14="http://schemas.microsoft.com/office/drawing/2010/main" val="0"/>
                </a:ext>
              </a:extLst>
            </a:blip>
            <a:srcRect/>
            <a:stretch>
              <a:fillRect l="-1262" t="-926" r="-2442" b="-46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36156" y="1527075"/>
            <a:ext cx="3957637" cy="3957637"/>
          </a:xfrm>
          <a:prstGeom prst="ellipse">
            <a:avLst/>
          </a:prstGeom>
          <a:blipFill dpi="0" rotWithShape="1">
            <a:blip r:embed="rId4">
              <a:extLst>
                <a:ext uri="{28A0092B-C50C-407E-A947-70E740481C1C}">
                  <a14:useLocalDpi xmlns:a14="http://schemas.microsoft.com/office/drawing/2010/main" val="0"/>
                </a:ext>
              </a:extLst>
            </a:blip>
            <a:srcRect/>
            <a:stretch>
              <a:fillRect l="-9689" t="-13005" r="-16321" b="-130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243450" y="534369"/>
            <a:ext cx="5943046" cy="594304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36155" y="1527075"/>
            <a:ext cx="3957637" cy="395763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53737" y="118870"/>
            <a:ext cx="3682418" cy="830997"/>
          </a:xfrm>
          <a:prstGeom prst="rect">
            <a:avLst/>
          </a:prstGeom>
          <a:noFill/>
        </p:spPr>
        <p:txBody>
          <a:bodyPr wrap="none" rtlCol="0">
            <a:spAutoFit/>
          </a:bodyPr>
          <a:lstStyle/>
          <a:p>
            <a:r>
              <a:rPr lang="en-US" sz="4800" b="1" dirty="0"/>
              <a:t>Target Earth</a:t>
            </a:r>
          </a:p>
        </p:txBody>
      </p:sp>
    </p:spTree>
    <p:extLst>
      <p:ext uri="{BB962C8B-B14F-4D97-AF65-F5344CB8AC3E}">
        <p14:creationId xmlns:p14="http://schemas.microsoft.com/office/powerpoint/2010/main" val="956258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243450" y="534369"/>
            <a:ext cx="5943046" cy="5943046"/>
          </a:xfrm>
          <a:prstGeom prst="ellipse">
            <a:avLst/>
          </a:prstGeom>
          <a:blipFill dpi="0" rotWithShape="1">
            <a:blip r:embed="rId3">
              <a:extLst>
                <a:ext uri="{28A0092B-C50C-407E-A947-70E740481C1C}">
                  <a14:useLocalDpi xmlns:a14="http://schemas.microsoft.com/office/drawing/2010/main" val="0"/>
                </a:ext>
              </a:extLst>
            </a:blip>
            <a:srcRect/>
            <a:stretch>
              <a:fillRect l="-1262" t="-926" r="-2442" b="-463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236156" y="1527075"/>
            <a:ext cx="3957637" cy="3957637"/>
          </a:xfrm>
          <a:prstGeom prst="ellipse">
            <a:avLst/>
          </a:prstGeom>
          <a:blipFill dpi="0" rotWithShape="1">
            <a:blip r:embed="rId4">
              <a:extLst>
                <a:ext uri="{28A0092B-C50C-407E-A947-70E740481C1C}">
                  <a14:useLocalDpi xmlns:a14="http://schemas.microsoft.com/office/drawing/2010/main" val="0"/>
                </a:ext>
              </a:extLst>
            </a:blip>
            <a:srcRect/>
            <a:stretch>
              <a:fillRect l="-9689" t="-13005" r="-16321" b="-130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3243450" y="534369"/>
            <a:ext cx="5943046" cy="594304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36155" y="1527075"/>
            <a:ext cx="3957637" cy="395763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851486" y="3231356"/>
            <a:ext cx="474414" cy="330150"/>
            <a:chOff x="1533378" y="928468"/>
            <a:chExt cx="6994299" cy="4867421"/>
          </a:xfrm>
          <a:solidFill>
            <a:srgbClr val="FF0000"/>
          </a:solidFill>
        </p:grpSpPr>
        <p:sp>
          <p:nvSpPr>
            <p:cNvPr id="17" name="Freeform 16"/>
            <p:cNvSpPr/>
            <p:nvPr/>
          </p:nvSpPr>
          <p:spPr>
            <a:xfrm>
              <a:off x="6794695" y="3793114"/>
              <a:ext cx="1732982" cy="2002775"/>
            </a:xfrm>
            <a:custGeom>
              <a:avLst/>
              <a:gdLst>
                <a:gd name="connsiteX0" fmla="*/ 154745 w 1732982"/>
                <a:gd name="connsiteY0" fmla="*/ 624141 h 2002775"/>
                <a:gd name="connsiteX1" fmla="*/ 211016 w 1732982"/>
                <a:gd name="connsiteY1" fmla="*/ 511600 h 2002775"/>
                <a:gd name="connsiteX2" fmla="*/ 239151 w 1732982"/>
                <a:gd name="connsiteY2" fmla="*/ 427194 h 2002775"/>
                <a:gd name="connsiteX3" fmla="*/ 253219 w 1732982"/>
                <a:gd name="connsiteY3" fmla="*/ 384991 h 2002775"/>
                <a:gd name="connsiteX4" fmla="*/ 239151 w 1732982"/>
                <a:gd name="connsiteY4" fmla="*/ 286517 h 2002775"/>
                <a:gd name="connsiteX5" fmla="*/ 196948 w 1732982"/>
                <a:gd name="connsiteY5" fmla="*/ 159908 h 2002775"/>
                <a:gd name="connsiteX6" fmla="*/ 168813 w 1732982"/>
                <a:gd name="connsiteY6" fmla="*/ 61434 h 2002775"/>
                <a:gd name="connsiteX7" fmla="*/ 196948 w 1732982"/>
                <a:gd name="connsiteY7" fmla="*/ 19231 h 2002775"/>
                <a:gd name="connsiteX8" fmla="*/ 393896 w 1732982"/>
                <a:gd name="connsiteY8" fmla="*/ 61434 h 2002775"/>
                <a:gd name="connsiteX9" fmla="*/ 436099 w 1732982"/>
                <a:gd name="connsiteY9" fmla="*/ 75501 h 2002775"/>
                <a:gd name="connsiteX10" fmla="*/ 506437 w 1732982"/>
                <a:gd name="connsiteY10" fmla="*/ 117704 h 2002775"/>
                <a:gd name="connsiteX11" fmla="*/ 534573 w 1732982"/>
                <a:gd name="connsiteY11" fmla="*/ 145840 h 2002775"/>
                <a:gd name="connsiteX12" fmla="*/ 576776 w 1732982"/>
                <a:gd name="connsiteY12" fmla="*/ 173975 h 2002775"/>
                <a:gd name="connsiteX13" fmla="*/ 604911 w 1732982"/>
                <a:gd name="connsiteY13" fmla="*/ 202111 h 2002775"/>
                <a:gd name="connsiteX14" fmla="*/ 689317 w 1732982"/>
                <a:gd name="connsiteY14" fmla="*/ 230246 h 2002775"/>
                <a:gd name="connsiteX15" fmla="*/ 801859 w 1732982"/>
                <a:gd name="connsiteY15" fmla="*/ 272449 h 2002775"/>
                <a:gd name="connsiteX16" fmla="*/ 844062 w 1732982"/>
                <a:gd name="connsiteY16" fmla="*/ 300584 h 2002775"/>
                <a:gd name="connsiteX17" fmla="*/ 942536 w 1732982"/>
                <a:gd name="connsiteY17" fmla="*/ 328720 h 2002775"/>
                <a:gd name="connsiteX18" fmla="*/ 1026942 w 1732982"/>
                <a:gd name="connsiteY18" fmla="*/ 356855 h 2002775"/>
                <a:gd name="connsiteX19" fmla="*/ 1139483 w 1732982"/>
                <a:gd name="connsiteY19" fmla="*/ 413126 h 2002775"/>
                <a:gd name="connsiteX20" fmla="*/ 1181687 w 1732982"/>
                <a:gd name="connsiteY20" fmla="*/ 441261 h 2002775"/>
                <a:gd name="connsiteX21" fmla="*/ 1280160 w 1732982"/>
                <a:gd name="connsiteY21" fmla="*/ 497532 h 2002775"/>
                <a:gd name="connsiteX22" fmla="*/ 1308296 w 1732982"/>
                <a:gd name="connsiteY22" fmla="*/ 525668 h 2002775"/>
                <a:gd name="connsiteX23" fmla="*/ 1322363 w 1732982"/>
                <a:gd name="connsiteY23" fmla="*/ 596006 h 2002775"/>
                <a:gd name="connsiteX24" fmla="*/ 1336431 w 1732982"/>
                <a:gd name="connsiteY24" fmla="*/ 680412 h 2002775"/>
                <a:gd name="connsiteX25" fmla="*/ 1364567 w 1732982"/>
                <a:gd name="connsiteY25" fmla="*/ 792954 h 2002775"/>
                <a:gd name="connsiteX26" fmla="*/ 1406770 w 1732982"/>
                <a:gd name="connsiteY26" fmla="*/ 821089 h 2002775"/>
                <a:gd name="connsiteX27" fmla="*/ 1533379 w 1732982"/>
                <a:gd name="connsiteY27" fmla="*/ 821089 h 2002775"/>
                <a:gd name="connsiteX28" fmla="*/ 1547447 w 1732982"/>
                <a:gd name="connsiteY28" fmla="*/ 905495 h 2002775"/>
                <a:gd name="connsiteX29" fmla="*/ 1575582 w 1732982"/>
                <a:gd name="connsiteY29" fmla="*/ 933631 h 2002775"/>
                <a:gd name="connsiteX30" fmla="*/ 1589650 w 1732982"/>
                <a:gd name="connsiteY30" fmla="*/ 975834 h 2002775"/>
                <a:gd name="connsiteX31" fmla="*/ 1631853 w 1732982"/>
                <a:gd name="connsiteY31" fmla="*/ 1018037 h 2002775"/>
                <a:gd name="connsiteX32" fmla="*/ 1702191 w 1732982"/>
                <a:gd name="connsiteY32" fmla="*/ 1074308 h 2002775"/>
                <a:gd name="connsiteX33" fmla="*/ 1730327 w 1732982"/>
                <a:gd name="connsiteY33" fmla="*/ 1102443 h 2002775"/>
                <a:gd name="connsiteX34" fmla="*/ 1631853 w 1732982"/>
                <a:gd name="connsiteY34" fmla="*/ 1243120 h 2002775"/>
                <a:gd name="connsiteX35" fmla="*/ 1575582 w 1732982"/>
                <a:gd name="connsiteY35" fmla="*/ 1299391 h 2002775"/>
                <a:gd name="connsiteX36" fmla="*/ 1519311 w 1732982"/>
                <a:gd name="connsiteY36" fmla="*/ 1369729 h 2002775"/>
                <a:gd name="connsiteX37" fmla="*/ 1477108 w 1732982"/>
                <a:gd name="connsiteY37" fmla="*/ 1397864 h 2002775"/>
                <a:gd name="connsiteX38" fmla="*/ 1448973 w 1732982"/>
                <a:gd name="connsiteY38" fmla="*/ 1426000 h 2002775"/>
                <a:gd name="connsiteX39" fmla="*/ 1364567 w 1732982"/>
                <a:gd name="connsiteY39" fmla="*/ 1454135 h 2002775"/>
                <a:gd name="connsiteX40" fmla="*/ 1322363 w 1732982"/>
                <a:gd name="connsiteY40" fmla="*/ 1468203 h 2002775"/>
                <a:gd name="connsiteX41" fmla="*/ 1012874 w 1732982"/>
                <a:gd name="connsiteY41" fmla="*/ 1496338 h 2002775"/>
                <a:gd name="connsiteX42" fmla="*/ 984739 w 1732982"/>
                <a:gd name="connsiteY42" fmla="*/ 1524474 h 2002775"/>
                <a:gd name="connsiteX43" fmla="*/ 942536 w 1732982"/>
                <a:gd name="connsiteY43" fmla="*/ 1637015 h 2002775"/>
                <a:gd name="connsiteX44" fmla="*/ 900333 w 1732982"/>
                <a:gd name="connsiteY44" fmla="*/ 1651083 h 2002775"/>
                <a:gd name="connsiteX45" fmla="*/ 815927 w 1732982"/>
                <a:gd name="connsiteY45" fmla="*/ 1707354 h 2002775"/>
                <a:gd name="connsiteX46" fmla="*/ 801859 w 1732982"/>
                <a:gd name="connsiteY46" fmla="*/ 1749557 h 2002775"/>
                <a:gd name="connsiteX47" fmla="*/ 717453 w 1732982"/>
                <a:gd name="connsiteY47" fmla="*/ 1791760 h 2002775"/>
                <a:gd name="connsiteX48" fmla="*/ 703385 w 1732982"/>
                <a:gd name="connsiteY48" fmla="*/ 1848031 h 2002775"/>
                <a:gd name="connsiteX49" fmla="*/ 647114 w 1732982"/>
                <a:gd name="connsiteY49" fmla="*/ 1918369 h 2002775"/>
                <a:gd name="connsiteX50" fmla="*/ 604911 w 1732982"/>
                <a:gd name="connsiteY50" fmla="*/ 2002775 h 2002775"/>
                <a:gd name="connsiteX51" fmla="*/ 520505 w 1732982"/>
                <a:gd name="connsiteY51" fmla="*/ 1988708 h 2002775"/>
                <a:gd name="connsiteX52" fmla="*/ 492370 w 1732982"/>
                <a:gd name="connsiteY52" fmla="*/ 1946504 h 2002775"/>
                <a:gd name="connsiteX53" fmla="*/ 407963 w 1732982"/>
                <a:gd name="connsiteY53" fmla="*/ 1918369 h 2002775"/>
                <a:gd name="connsiteX54" fmla="*/ 365760 w 1732982"/>
                <a:gd name="connsiteY54" fmla="*/ 1904301 h 2002775"/>
                <a:gd name="connsiteX55" fmla="*/ 323557 w 1732982"/>
                <a:gd name="connsiteY55" fmla="*/ 1890234 h 2002775"/>
                <a:gd name="connsiteX56" fmla="*/ 281354 w 1732982"/>
                <a:gd name="connsiteY56" fmla="*/ 1862098 h 2002775"/>
                <a:gd name="connsiteX57" fmla="*/ 211016 w 1732982"/>
                <a:gd name="connsiteY57" fmla="*/ 1777692 h 2002775"/>
                <a:gd name="connsiteX58" fmla="*/ 182880 w 1732982"/>
                <a:gd name="connsiteY58" fmla="*/ 1693286 h 2002775"/>
                <a:gd name="connsiteX59" fmla="*/ 168813 w 1732982"/>
                <a:gd name="connsiteY59" fmla="*/ 1243120 h 2002775"/>
                <a:gd name="connsiteX60" fmla="*/ 126610 w 1732982"/>
                <a:gd name="connsiteY60" fmla="*/ 1116511 h 2002775"/>
                <a:gd name="connsiteX61" fmla="*/ 84407 w 1732982"/>
                <a:gd name="connsiteY61" fmla="*/ 975834 h 2002775"/>
                <a:gd name="connsiteX62" fmla="*/ 70339 w 1732982"/>
                <a:gd name="connsiteY62" fmla="*/ 933631 h 2002775"/>
                <a:gd name="connsiteX63" fmla="*/ 42203 w 1732982"/>
                <a:gd name="connsiteY63" fmla="*/ 905495 h 2002775"/>
                <a:gd name="connsiteX64" fmla="*/ 14068 w 1732982"/>
                <a:gd name="connsiteY64" fmla="*/ 821089 h 2002775"/>
                <a:gd name="connsiteX65" fmla="*/ 0 w 1732982"/>
                <a:gd name="connsiteY65" fmla="*/ 778886 h 2002775"/>
                <a:gd name="connsiteX66" fmla="*/ 28136 w 1732982"/>
                <a:gd name="connsiteY66" fmla="*/ 652277 h 2002775"/>
                <a:gd name="connsiteX67" fmla="*/ 56271 w 1732982"/>
                <a:gd name="connsiteY67" fmla="*/ 624141 h 2002775"/>
                <a:gd name="connsiteX68" fmla="*/ 154745 w 1732982"/>
                <a:gd name="connsiteY68" fmla="*/ 624141 h 200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732982" h="2002775">
                  <a:moveTo>
                    <a:pt x="154745" y="624141"/>
                  </a:moveTo>
                  <a:cubicBezTo>
                    <a:pt x="180536" y="605384"/>
                    <a:pt x="184677" y="599395"/>
                    <a:pt x="211016" y="511600"/>
                  </a:cubicBezTo>
                  <a:cubicBezTo>
                    <a:pt x="219538" y="483194"/>
                    <a:pt x="229773" y="455329"/>
                    <a:pt x="239151" y="427194"/>
                  </a:cubicBezTo>
                  <a:lnTo>
                    <a:pt x="253219" y="384991"/>
                  </a:lnTo>
                  <a:cubicBezTo>
                    <a:pt x="248530" y="352166"/>
                    <a:pt x="246607" y="318826"/>
                    <a:pt x="239151" y="286517"/>
                  </a:cubicBezTo>
                  <a:cubicBezTo>
                    <a:pt x="196944" y="103619"/>
                    <a:pt x="225086" y="272459"/>
                    <a:pt x="196948" y="159908"/>
                  </a:cubicBezTo>
                  <a:cubicBezTo>
                    <a:pt x="179283" y="89251"/>
                    <a:pt x="188994" y="121979"/>
                    <a:pt x="168813" y="61434"/>
                  </a:cubicBezTo>
                  <a:cubicBezTo>
                    <a:pt x="178191" y="47366"/>
                    <a:pt x="180211" y="21622"/>
                    <a:pt x="196948" y="19231"/>
                  </a:cubicBezTo>
                  <a:cubicBezTo>
                    <a:pt x="479580" y="-21146"/>
                    <a:pt x="302202" y="6418"/>
                    <a:pt x="393896" y="61434"/>
                  </a:cubicBezTo>
                  <a:cubicBezTo>
                    <a:pt x="406611" y="69063"/>
                    <a:pt x="422031" y="70812"/>
                    <a:pt x="436099" y="75501"/>
                  </a:cubicBezTo>
                  <a:cubicBezTo>
                    <a:pt x="507385" y="146790"/>
                    <a:pt x="415130" y="62920"/>
                    <a:pt x="506437" y="117704"/>
                  </a:cubicBezTo>
                  <a:cubicBezTo>
                    <a:pt x="517810" y="124528"/>
                    <a:pt x="524216" y="137554"/>
                    <a:pt x="534573" y="145840"/>
                  </a:cubicBezTo>
                  <a:cubicBezTo>
                    <a:pt x="547775" y="156402"/>
                    <a:pt x="563574" y="163413"/>
                    <a:pt x="576776" y="173975"/>
                  </a:cubicBezTo>
                  <a:cubicBezTo>
                    <a:pt x="587133" y="182261"/>
                    <a:pt x="593048" y="196179"/>
                    <a:pt x="604911" y="202111"/>
                  </a:cubicBezTo>
                  <a:cubicBezTo>
                    <a:pt x="631437" y="215374"/>
                    <a:pt x="664641" y="213795"/>
                    <a:pt x="689317" y="230246"/>
                  </a:cubicBezTo>
                  <a:cubicBezTo>
                    <a:pt x="751415" y="271644"/>
                    <a:pt x="714941" y="255065"/>
                    <a:pt x="801859" y="272449"/>
                  </a:cubicBezTo>
                  <a:cubicBezTo>
                    <a:pt x="815927" y="281827"/>
                    <a:pt x="828940" y="293023"/>
                    <a:pt x="844062" y="300584"/>
                  </a:cubicBezTo>
                  <a:cubicBezTo>
                    <a:pt x="867702" y="312404"/>
                    <a:pt x="919998" y="321959"/>
                    <a:pt x="942536" y="328720"/>
                  </a:cubicBezTo>
                  <a:cubicBezTo>
                    <a:pt x="970942" y="337242"/>
                    <a:pt x="1026942" y="356855"/>
                    <a:pt x="1026942" y="356855"/>
                  </a:cubicBezTo>
                  <a:cubicBezTo>
                    <a:pt x="1119412" y="449328"/>
                    <a:pt x="945529" y="283828"/>
                    <a:pt x="1139483" y="413126"/>
                  </a:cubicBezTo>
                  <a:cubicBezTo>
                    <a:pt x="1153551" y="422504"/>
                    <a:pt x="1167007" y="432873"/>
                    <a:pt x="1181687" y="441261"/>
                  </a:cubicBezTo>
                  <a:cubicBezTo>
                    <a:pt x="1232222" y="470138"/>
                    <a:pt x="1237324" y="463263"/>
                    <a:pt x="1280160" y="497532"/>
                  </a:cubicBezTo>
                  <a:cubicBezTo>
                    <a:pt x="1290517" y="505818"/>
                    <a:pt x="1298917" y="516289"/>
                    <a:pt x="1308296" y="525668"/>
                  </a:cubicBezTo>
                  <a:cubicBezTo>
                    <a:pt x="1312985" y="549114"/>
                    <a:pt x="1318086" y="572481"/>
                    <a:pt x="1322363" y="596006"/>
                  </a:cubicBezTo>
                  <a:cubicBezTo>
                    <a:pt x="1327465" y="624069"/>
                    <a:pt x="1330454" y="652522"/>
                    <a:pt x="1336431" y="680412"/>
                  </a:cubicBezTo>
                  <a:cubicBezTo>
                    <a:pt x="1344533" y="718222"/>
                    <a:pt x="1332393" y="771505"/>
                    <a:pt x="1364567" y="792954"/>
                  </a:cubicBezTo>
                  <a:lnTo>
                    <a:pt x="1406770" y="821089"/>
                  </a:lnTo>
                  <a:cubicBezTo>
                    <a:pt x="1507216" y="787608"/>
                    <a:pt x="1466500" y="776503"/>
                    <a:pt x="1533379" y="821089"/>
                  </a:cubicBezTo>
                  <a:cubicBezTo>
                    <a:pt x="1538068" y="849224"/>
                    <a:pt x="1537432" y="878788"/>
                    <a:pt x="1547447" y="905495"/>
                  </a:cubicBezTo>
                  <a:cubicBezTo>
                    <a:pt x="1552104" y="917914"/>
                    <a:pt x="1568758" y="922258"/>
                    <a:pt x="1575582" y="933631"/>
                  </a:cubicBezTo>
                  <a:cubicBezTo>
                    <a:pt x="1583211" y="946347"/>
                    <a:pt x="1581425" y="963496"/>
                    <a:pt x="1589650" y="975834"/>
                  </a:cubicBezTo>
                  <a:cubicBezTo>
                    <a:pt x="1600686" y="992387"/>
                    <a:pt x="1619117" y="1002753"/>
                    <a:pt x="1631853" y="1018037"/>
                  </a:cubicBezTo>
                  <a:cubicBezTo>
                    <a:pt x="1680800" y="1076774"/>
                    <a:pt x="1632909" y="1051213"/>
                    <a:pt x="1702191" y="1074308"/>
                  </a:cubicBezTo>
                  <a:cubicBezTo>
                    <a:pt x="1711570" y="1083686"/>
                    <a:pt x="1728682" y="1089282"/>
                    <a:pt x="1730327" y="1102443"/>
                  </a:cubicBezTo>
                  <a:cubicBezTo>
                    <a:pt x="1744609" y="1216699"/>
                    <a:pt x="1699792" y="1175181"/>
                    <a:pt x="1631853" y="1243120"/>
                  </a:cubicBezTo>
                  <a:cubicBezTo>
                    <a:pt x="1613096" y="1261877"/>
                    <a:pt x="1590296" y="1277320"/>
                    <a:pt x="1575582" y="1299391"/>
                  </a:cubicBezTo>
                  <a:cubicBezTo>
                    <a:pt x="1554690" y="1330730"/>
                    <a:pt x="1547949" y="1346819"/>
                    <a:pt x="1519311" y="1369729"/>
                  </a:cubicBezTo>
                  <a:cubicBezTo>
                    <a:pt x="1506109" y="1380291"/>
                    <a:pt x="1490310" y="1387302"/>
                    <a:pt x="1477108" y="1397864"/>
                  </a:cubicBezTo>
                  <a:cubicBezTo>
                    <a:pt x="1466751" y="1406150"/>
                    <a:pt x="1460836" y="1420068"/>
                    <a:pt x="1448973" y="1426000"/>
                  </a:cubicBezTo>
                  <a:cubicBezTo>
                    <a:pt x="1422447" y="1439263"/>
                    <a:pt x="1392702" y="1444757"/>
                    <a:pt x="1364567" y="1454135"/>
                  </a:cubicBezTo>
                  <a:lnTo>
                    <a:pt x="1322363" y="1468203"/>
                  </a:lnTo>
                  <a:cubicBezTo>
                    <a:pt x="1195518" y="1510485"/>
                    <a:pt x="1294979" y="1481491"/>
                    <a:pt x="1012874" y="1496338"/>
                  </a:cubicBezTo>
                  <a:cubicBezTo>
                    <a:pt x="1003496" y="1505717"/>
                    <a:pt x="989964" y="1512283"/>
                    <a:pt x="984739" y="1524474"/>
                  </a:cubicBezTo>
                  <a:cubicBezTo>
                    <a:pt x="963852" y="1573211"/>
                    <a:pt x="986411" y="1601914"/>
                    <a:pt x="942536" y="1637015"/>
                  </a:cubicBezTo>
                  <a:cubicBezTo>
                    <a:pt x="930957" y="1646278"/>
                    <a:pt x="913296" y="1643882"/>
                    <a:pt x="900333" y="1651083"/>
                  </a:cubicBezTo>
                  <a:cubicBezTo>
                    <a:pt x="870774" y="1667505"/>
                    <a:pt x="815927" y="1707354"/>
                    <a:pt x="815927" y="1707354"/>
                  </a:cubicBezTo>
                  <a:cubicBezTo>
                    <a:pt x="811238" y="1721422"/>
                    <a:pt x="811122" y="1737978"/>
                    <a:pt x="801859" y="1749557"/>
                  </a:cubicBezTo>
                  <a:cubicBezTo>
                    <a:pt x="782026" y="1774348"/>
                    <a:pt x="745254" y="1782493"/>
                    <a:pt x="717453" y="1791760"/>
                  </a:cubicBezTo>
                  <a:cubicBezTo>
                    <a:pt x="712764" y="1810517"/>
                    <a:pt x="711001" y="1830260"/>
                    <a:pt x="703385" y="1848031"/>
                  </a:cubicBezTo>
                  <a:cubicBezTo>
                    <a:pt x="683399" y="1894665"/>
                    <a:pt x="675041" y="1883460"/>
                    <a:pt x="647114" y="1918369"/>
                  </a:cubicBezTo>
                  <a:cubicBezTo>
                    <a:pt x="615949" y="1957325"/>
                    <a:pt x="619769" y="1958202"/>
                    <a:pt x="604911" y="2002775"/>
                  </a:cubicBezTo>
                  <a:cubicBezTo>
                    <a:pt x="576776" y="1998086"/>
                    <a:pt x="546017" y="2001464"/>
                    <a:pt x="520505" y="1988708"/>
                  </a:cubicBezTo>
                  <a:cubicBezTo>
                    <a:pt x="505383" y="1981147"/>
                    <a:pt x="506707" y="1955465"/>
                    <a:pt x="492370" y="1946504"/>
                  </a:cubicBezTo>
                  <a:cubicBezTo>
                    <a:pt x="467220" y="1930786"/>
                    <a:pt x="436099" y="1927747"/>
                    <a:pt x="407963" y="1918369"/>
                  </a:cubicBezTo>
                  <a:lnTo>
                    <a:pt x="365760" y="1904301"/>
                  </a:lnTo>
                  <a:lnTo>
                    <a:pt x="323557" y="1890234"/>
                  </a:lnTo>
                  <a:cubicBezTo>
                    <a:pt x="309489" y="1880855"/>
                    <a:pt x="294343" y="1872922"/>
                    <a:pt x="281354" y="1862098"/>
                  </a:cubicBezTo>
                  <a:cubicBezTo>
                    <a:pt x="257968" y="1842610"/>
                    <a:pt x="224035" y="1806985"/>
                    <a:pt x="211016" y="1777692"/>
                  </a:cubicBezTo>
                  <a:cubicBezTo>
                    <a:pt x="198971" y="1750591"/>
                    <a:pt x="182880" y="1693286"/>
                    <a:pt x="182880" y="1693286"/>
                  </a:cubicBezTo>
                  <a:cubicBezTo>
                    <a:pt x="178191" y="1543231"/>
                    <a:pt x="180628" y="1392783"/>
                    <a:pt x="168813" y="1243120"/>
                  </a:cubicBezTo>
                  <a:cubicBezTo>
                    <a:pt x="167191" y="1222578"/>
                    <a:pt x="134453" y="1147884"/>
                    <a:pt x="126610" y="1116511"/>
                  </a:cubicBezTo>
                  <a:cubicBezTo>
                    <a:pt x="105350" y="1031471"/>
                    <a:pt x="118655" y="1078577"/>
                    <a:pt x="84407" y="975834"/>
                  </a:cubicBezTo>
                  <a:cubicBezTo>
                    <a:pt x="79718" y="961766"/>
                    <a:pt x="80824" y="944116"/>
                    <a:pt x="70339" y="933631"/>
                  </a:cubicBezTo>
                  <a:lnTo>
                    <a:pt x="42203" y="905495"/>
                  </a:lnTo>
                  <a:lnTo>
                    <a:pt x="14068" y="821089"/>
                  </a:lnTo>
                  <a:lnTo>
                    <a:pt x="0" y="778886"/>
                  </a:lnTo>
                  <a:cubicBezTo>
                    <a:pt x="2841" y="761838"/>
                    <a:pt x="12152" y="678918"/>
                    <a:pt x="28136" y="652277"/>
                  </a:cubicBezTo>
                  <a:cubicBezTo>
                    <a:pt x="34960" y="640904"/>
                    <a:pt x="44408" y="630072"/>
                    <a:pt x="56271" y="624141"/>
                  </a:cubicBezTo>
                  <a:cubicBezTo>
                    <a:pt x="73564" y="615494"/>
                    <a:pt x="128954" y="642898"/>
                    <a:pt x="154745" y="624141"/>
                  </a:cubicBezTo>
                  <a:close/>
                </a:path>
              </a:pathLst>
            </a:cu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5852160" y="2700997"/>
              <a:ext cx="974821" cy="647166"/>
            </a:xfrm>
            <a:custGeom>
              <a:avLst/>
              <a:gdLst>
                <a:gd name="connsiteX0" fmla="*/ 436098 w 974821"/>
                <a:gd name="connsiteY0" fmla="*/ 647114 h 647166"/>
                <a:gd name="connsiteX1" fmla="*/ 618978 w 974821"/>
                <a:gd name="connsiteY1" fmla="*/ 633046 h 647166"/>
                <a:gd name="connsiteX2" fmla="*/ 647114 w 974821"/>
                <a:gd name="connsiteY2" fmla="*/ 590843 h 647166"/>
                <a:gd name="connsiteX3" fmla="*/ 689317 w 974821"/>
                <a:gd name="connsiteY3" fmla="*/ 576775 h 647166"/>
                <a:gd name="connsiteX4" fmla="*/ 773723 w 974821"/>
                <a:gd name="connsiteY4" fmla="*/ 562708 h 647166"/>
                <a:gd name="connsiteX5" fmla="*/ 829994 w 974821"/>
                <a:gd name="connsiteY5" fmla="*/ 548640 h 647166"/>
                <a:gd name="connsiteX6" fmla="*/ 942535 w 974821"/>
                <a:gd name="connsiteY6" fmla="*/ 520505 h 647166"/>
                <a:gd name="connsiteX7" fmla="*/ 956603 w 974821"/>
                <a:gd name="connsiteY7" fmla="*/ 323557 h 647166"/>
                <a:gd name="connsiteX8" fmla="*/ 900332 w 974821"/>
                <a:gd name="connsiteY8" fmla="*/ 267286 h 647166"/>
                <a:gd name="connsiteX9" fmla="*/ 773723 w 974821"/>
                <a:gd name="connsiteY9" fmla="*/ 225083 h 647166"/>
                <a:gd name="connsiteX10" fmla="*/ 731520 w 974821"/>
                <a:gd name="connsiteY10" fmla="*/ 211015 h 647166"/>
                <a:gd name="connsiteX11" fmla="*/ 689317 w 974821"/>
                <a:gd name="connsiteY11" fmla="*/ 196948 h 647166"/>
                <a:gd name="connsiteX12" fmla="*/ 633046 w 974821"/>
                <a:gd name="connsiteY12" fmla="*/ 140677 h 647166"/>
                <a:gd name="connsiteX13" fmla="*/ 604911 w 974821"/>
                <a:gd name="connsiteY13" fmla="*/ 112541 h 647166"/>
                <a:gd name="connsiteX14" fmla="*/ 548640 w 974821"/>
                <a:gd name="connsiteY14" fmla="*/ 98474 h 647166"/>
                <a:gd name="connsiteX15" fmla="*/ 464234 w 974821"/>
                <a:gd name="connsiteY15" fmla="*/ 140677 h 647166"/>
                <a:gd name="connsiteX16" fmla="*/ 422031 w 974821"/>
                <a:gd name="connsiteY16" fmla="*/ 154745 h 647166"/>
                <a:gd name="connsiteX17" fmla="*/ 379828 w 974821"/>
                <a:gd name="connsiteY17" fmla="*/ 182880 h 647166"/>
                <a:gd name="connsiteX18" fmla="*/ 267286 w 974821"/>
                <a:gd name="connsiteY18" fmla="*/ 168812 h 647166"/>
                <a:gd name="connsiteX19" fmla="*/ 253218 w 974821"/>
                <a:gd name="connsiteY19" fmla="*/ 56271 h 647166"/>
                <a:gd name="connsiteX20" fmla="*/ 182880 w 974821"/>
                <a:gd name="connsiteY20" fmla="*/ 0 h 647166"/>
                <a:gd name="connsiteX21" fmla="*/ 42203 w 974821"/>
                <a:gd name="connsiteY21" fmla="*/ 14068 h 647166"/>
                <a:gd name="connsiteX22" fmla="*/ 28135 w 974821"/>
                <a:gd name="connsiteY22" fmla="*/ 84406 h 647166"/>
                <a:gd name="connsiteX23" fmla="*/ 0 w 974821"/>
                <a:gd name="connsiteY23" fmla="*/ 168812 h 647166"/>
                <a:gd name="connsiteX24" fmla="*/ 70338 w 974821"/>
                <a:gd name="connsiteY24" fmla="*/ 267286 h 647166"/>
                <a:gd name="connsiteX25" fmla="*/ 112542 w 974821"/>
                <a:gd name="connsiteY25" fmla="*/ 337625 h 647166"/>
                <a:gd name="connsiteX26" fmla="*/ 196948 w 974821"/>
                <a:gd name="connsiteY26" fmla="*/ 365760 h 647166"/>
                <a:gd name="connsiteX27" fmla="*/ 239151 w 974821"/>
                <a:gd name="connsiteY27" fmla="*/ 351692 h 647166"/>
                <a:gd name="connsiteX28" fmla="*/ 281354 w 974821"/>
                <a:gd name="connsiteY28" fmla="*/ 323557 h 647166"/>
                <a:gd name="connsiteX29" fmla="*/ 337625 w 974821"/>
                <a:gd name="connsiteY29" fmla="*/ 337625 h 647166"/>
                <a:gd name="connsiteX30" fmla="*/ 379828 w 974821"/>
                <a:gd name="connsiteY30" fmla="*/ 618978 h 647166"/>
                <a:gd name="connsiteX31" fmla="*/ 422031 w 974821"/>
                <a:gd name="connsiteY31" fmla="*/ 633046 h 647166"/>
                <a:gd name="connsiteX32" fmla="*/ 436098 w 974821"/>
                <a:gd name="connsiteY32" fmla="*/ 647114 h 6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74821" h="647166">
                  <a:moveTo>
                    <a:pt x="436098" y="647114"/>
                  </a:moveTo>
                  <a:cubicBezTo>
                    <a:pt x="468922" y="647114"/>
                    <a:pt x="559902" y="648800"/>
                    <a:pt x="618978" y="633046"/>
                  </a:cubicBezTo>
                  <a:cubicBezTo>
                    <a:pt x="635314" y="628690"/>
                    <a:pt x="633912" y="601405"/>
                    <a:pt x="647114" y="590843"/>
                  </a:cubicBezTo>
                  <a:cubicBezTo>
                    <a:pt x="658693" y="581580"/>
                    <a:pt x="674841" y="579992"/>
                    <a:pt x="689317" y="576775"/>
                  </a:cubicBezTo>
                  <a:cubicBezTo>
                    <a:pt x="717161" y="570587"/>
                    <a:pt x="745754" y="568302"/>
                    <a:pt x="773723" y="562708"/>
                  </a:cubicBezTo>
                  <a:cubicBezTo>
                    <a:pt x="792682" y="558916"/>
                    <a:pt x="811120" y="552834"/>
                    <a:pt x="829994" y="548640"/>
                  </a:cubicBezTo>
                  <a:cubicBezTo>
                    <a:pt x="931851" y="526005"/>
                    <a:pt x="867119" y="545643"/>
                    <a:pt x="942535" y="520505"/>
                  </a:cubicBezTo>
                  <a:cubicBezTo>
                    <a:pt x="968189" y="443543"/>
                    <a:pt x="992753" y="410317"/>
                    <a:pt x="956603" y="323557"/>
                  </a:cubicBezTo>
                  <a:cubicBezTo>
                    <a:pt x="946400" y="299071"/>
                    <a:pt x="925497" y="275674"/>
                    <a:pt x="900332" y="267286"/>
                  </a:cubicBezTo>
                  <a:lnTo>
                    <a:pt x="773723" y="225083"/>
                  </a:lnTo>
                  <a:lnTo>
                    <a:pt x="731520" y="211015"/>
                  </a:lnTo>
                  <a:lnTo>
                    <a:pt x="689317" y="196948"/>
                  </a:lnTo>
                  <a:lnTo>
                    <a:pt x="633046" y="140677"/>
                  </a:lnTo>
                  <a:cubicBezTo>
                    <a:pt x="623668" y="131298"/>
                    <a:pt x="617778" y="115758"/>
                    <a:pt x="604911" y="112541"/>
                  </a:cubicBezTo>
                  <a:lnTo>
                    <a:pt x="548640" y="98474"/>
                  </a:lnTo>
                  <a:cubicBezTo>
                    <a:pt x="409856" y="133168"/>
                    <a:pt x="553817" y="86926"/>
                    <a:pt x="464234" y="140677"/>
                  </a:cubicBezTo>
                  <a:cubicBezTo>
                    <a:pt x="451519" y="148306"/>
                    <a:pt x="435294" y="148113"/>
                    <a:pt x="422031" y="154745"/>
                  </a:cubicBezTo>
                  <a:cubicBezTo>
                    <a:pt x="406909" y="162306"/>
                    <a:pt x="393896" y="173502"/>
                    <a:pt x="379828" y="182880"/>
                  </a:cubicBezTo>
                  <a:cubicBezTo>
                    <a:pt x="342314" y="178191"/>
                    <a:pt x="294019" y="195545"/>
                    <a:pt x="267286" y="168812"/>
                  </a:cubicBezTo>
                  <a:cubicBezTo>
                    <a:pt x="240553" y="142079"/>
                    <a:pt x="264081" y="92482"/>
                    <a:pt x="253218" y="56271"/>
                  </a:cubicBezTo>
                  <a:cubicBezTo>
                    <a:pt x="248206" y="39565"/>
                    <a:pt x="191403" y="5682"/>
                    <a:pt x="182880" y="0"/>
                  </a:cubicBezTo>
                  <a:cubicBezTo>
                    <a:pt x="135988" y="4689"/>
                    <a:pt x="83575" y="-8498"/>
                    <a:pt x="42203" y="14068"/>
                  </a:cubicBezTo>
                  <a:cubicBezTo>
                    <a:pt x="21212" y="25517"/>
                    <a:pt x="34426" y="61338"/>
                    <a:pt x="28135" y="84406"/>
                  </a:cubicBezTo>
                  <a:cubicBezTo>
                    <a:pt x="20332" y="113018"/>
                    <a:pt x="0" y="168812"/>
                    <a:pt x="0" y="168812"/>
                  </a:cubicBezTo>
                  <a:cubicBezTo>
                    <a:pt x="30345" y="350880"/>
                    <a:pt x="-22482" y="193029"/>
                    <a:pt x="70338" y="267286"/>
                  </a:cubicBezTo>
                  <a:cubicBezTo>
                    <a:pt x="150552" y="331458"/>
                    <a:pt x="18508" y="290608"/>
                    <a:pt x="112542" y="337625"/>
                  </a:cubicBezTo>
                  <a:cubicBezTo>
                    <a:pt x="139068" y="350888"/>
                    <a:pt x="196948" y="365760"/>
                    <a:pt x="196948" y="365760"/>
                  </a:cubicBezTo>
                  <a:cubicBezTo>
                    <a:pt x="211016" y="361071"/>
                    <a:pt x="225888" y="358324"/>
                    <a:pt x="239151" y="351692"/>
                  </a:cubicBezTo>
                  <a:cubicBezTo>
                    <a:pt x="254273" y="344131"/>
                    <a:pt x="264617" y="325948"/>
                    <a:pt x="281354" y="323557"/>
                  </a:cubicBezTo>
                  <a:cubicBezTo>
                    <a:pt x="300494" y="320823"/>
                    <a:pt x="318868" y="332936"/>
                    <a:pt x="337625" y="337625"/>
                  </a:cubicBezTo>
                  <a:cubicBezTo>
                    <a:pt x="423341" y="466201"/>
                    <a:pt x="302015" y="268820"/>
                    <a:pt x="379828" y="618978"/>
                  </a:cubicBezTo>
                  <a:cubicBezTo>
                    <a:pt x="383045" y="633454"/>
                    <a:pt x="408263" y="627539"/>
                    <a:pt x="422031" y="633046"/>
                  </a:cubicBezTo>
                  <a:cubicBezTo>
                    <a:pt x="431766" y="636940"/>
                    <a:pt x="403274" y="647114"/>
                    <a:pt x="436098" y="647114"/>
                  </a:cubicBezTo>
                  <a:close/>
                </a:path>
              </a:pathLst>
            </a:cu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979963" y="2414123"/>
              <a:ext cx="843731" cy="244671"/>
            </a:xfrm>
            <a:custGeom>
              <a:avLst/>
              <a:gdLst>
                <a:gd name="connsiteX0" fmla="*/ 98474 w 843731"/>
                <a:gd name="connsiteY0" fmla="*/ 5520 h 244671"/>
                <a:gd name="connsiteX1" fmla="*/ 267286 w 843731"/>
                <a:gd name="connsiteY1" fmla="*/ 33655 h 244671"/>
                <a:gd name="connsiteX2" fmla="*/ 365760 w 843731"/>
                <a:gd name="connsiteY2" fmla="*/ 61791 h 244671"/>
                <a:gd name="connsiteX3" fmla="*/ 590843 w 843731"/>
                <a:gd name="connsiteY3" fmla="*/ 75859 h 244671"/>
                <a:gd name="connsiteX4" fmla="*/ 647114 w 843731"/>
                <a:gd name="connsiteY4" fmla="*/ 89926 h 244671"/>
                <a:gd name="connsiteX5" fmla="*/ 689317 w 843731"/>
                <a:gd name="connsiteY5" fmla="*/ 103994 h 244671"/>
                <a:gd name="connsiteX6" fmla="*/ 745588 w 843731"/>
                <a:gd name="connsiteY6" fmla="*/ 89926 h 244671"/>
                <a:gd name="connsiteX7" fmla="*/ 829994 w 843731"/>
                <a:gd name="connsiteY7" fmla="*/ 103994 h 244671"/>
                <a:gd name="connsiteX8" fmla="*/ 773723 w 843731"/>
                <a:gd name="connsiteY8" fmla="*/ 174332 h 244671"/>
                <a:gd name="connsiteX9" fmla="*/ 745588 w 843731"/>
                <a:gd name="connsiteY9" fmla="*/ 202468 h 244671"/>
                <a:gd name="connsiteX10" fmla="*/ 604911 w 843731"/>
                <a:gd name="connsiteY10" fmla="*/ 244671 h 244671"/>
                <a:gd name="connsiteX11" fmla="*/ 492369 w 843731"/>
                <a:gd name="connsiteY11" fmla="*/ 230603 h 244671"/>
                <a:gd name="connsiteX12" fmla="*/ 422031 w 843731"/>
                <a:gd name="connsiteY12" fmla="*/ 216535 h 244671"/>
                <a:gd name="connsiteX13" fmla="*/ 295422 w 843731"/>
                <a:gd name="connsiteY13" fmla="*/ 202468 h 244671"/>
                <a:gd name="connsiteX14" fmla="*/ 84406 w 843731"/>
                <a:gd name="connsiteY14" fmla="*/ 202468 h 244671"/>
                <a:gd name="connsiteX15" fmla="*/ 0 w 843731"/>
                <a:gd name="connsiteY15" fmla="*/ 188400 h 244671"/>
                <a:gd name="connsiteX16" fmla="*/ 42203 w 843731"/>
                <a:gd name="connsiteY16" fmla="*/ 33655 h 244671"/>
                <a:gd name="connsiteX17" fmla="*/ 98474 w 843731"/>
                <a:gd name="connsiteY17" fmla="*/ 5520 h 24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3731" h="244671">
                  <a:moveTo>
                    <a:pt x="98474" y="5520"/>
                  </a:moveTo>
                  <a:cubicBezTo>
                    <a:pt x="135988" y="5520"/>
                    <a:pt x="194999" y="13002"/>
                    <a:pt x="267286" y="33655"/>
                  </a:cubicBezTo>
                  <a:cubicBezTo>
                    <a:pt x="299588" y="42884"/>
                    <a:pt x="331928" y="58408"/>
                    <a:pt x="365760" y="61791"/>
                  </a:cubicBezTo>
                  <a:cubicBezTo>
                    <a:pt x="440561" y="69271"/>
                    <a:pt x="515815" y="71170"/>
                    <a:pt x="590843" y="75859"/>
                  </a:cubicBezTo>
                  <a:cubicBezTo>
                    <a:pt x="609600" y="80548"/>
                    <a:pt x="628524" y="84615"/>
                    <a:pt x="647114" y="89926"/>
                  </a:cubicBezTo>
                  <a:cubicBezTo>
                    <a:pt x="661372" y="94000"/>
                    <a:pt x="674488" y="103994"/>
                    <a:pt x="689317" y="103994"/>
                  </a:cubicBezTo>
                  <a:cubicBezTo>
                    <a:pt x="708651" y="103994"/>
                    <a:pt x="726831" y="94615"/>
                    <a:pt x="745588" y="89926"/>
                  </a:cubicBezTo>
                  <a:cubicBezTo>
                    <a:pt x="773723" y="94615"/>
                    <a:pt x="809825" y="83825"/>
                    <a:pt x="829994" y="103994"/>
                  </a:cubicBezTo>
                  <a:cubicBezTo>
                    <a:pt x="878571" y="152571"/>
                    <a:pt x="783464" y="171085"/>
                    <a:pt x="773723" y="174332"/>
                  </a:cubicBezTo>
                  <a:cubicBezTo>
                    <a:pt x="764345" y="183711"/>
                    <a:pt x="757451" y="196536"/>
                    <a:pt x="745588" y="202468"/>
                  </a:cubicBezTo>
                  <a:cubicBezTo>
                    <a:pt x="711342" y="219591"/>
                    <a:pt x="645295" y="234575"/>
                    <a:pt x="604911" y="244671"/>
                  </a:cubicBezTo>
                  <a:cubicBezTo>
                    <a:pt x="567397" y="239982"/>
                    <a:pt x="529735" y="236352"/>
                    <a:pt x="492369" y="230603"/>
                  </a:cubicBezTo>
                  <a:cubicBezTo>
                    <a:pt x="468737" y="226967"/>
                    <a:pt x="445701" y="219916"/>
                    <a:pt x="422031" y="216535"/>
                  </a:cubicBezTo>
                  <a:cubicBezTo>
                    <a:pt x="379995" y="210530"/>
                    <a:pt x="337625" y="207157"/>
                    <a:pt x="295422" y="202468"/>
                  </a:cubicBezTo>
                  <a:cubicBezTo>
                    <a:pt x="187598" y="166526"/>
                    <a:pt x="313894" y="202468"/>
                    <a:pt x="84406" y="202468"/>
                  </a:cubicBezTo>
                  <a:cubicBezTo>
                    <a:pt x="55883" y="202468"/>
                    <a:pt x="28135" y="193089"/>
                    <a:pt x="0" y="188400"/>
                  </a:cubicBezTo>
                  <a:cubicBezTo>
                    <a:pt x="19884" y="88984"/>
                    <a:pt x="6508" y="140741"/>
                    <a:pt x="42203" y="33655"/>
                  </a:cubicBezTo>
                  <a:cubicBezTo>
                    <a:pt x="59586" y="-18495"/>
                    <a:pt x="60960" y="5520"/>
                    <a:pt x="98474" y="5520"/>
                  </a:cubicBezTo>
                  <a:close/>
                </a:path>
              </a:pathLst>
            </a:cu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685735" y="1688123"/>
              <a:ext cx="745865" cy="689317"/>
            </a:xfrm>
            <a:custGeom>
              <a:avLst/>
              <a:gdLst>
                <a:gd name="connsiteX0" fmla="*/ 351693 w 745865"/>
                <a:gd name="connsiteY0" fmla="*/ 0 h 689317"/>
                <a:gd name="connsiteX1" fmla="*/ 281354 w 745865"/>
                <a:gd name="connsiteY1" fmla="*/ 56271 h 689317"/>
                <a:gd name="connsiteX2" fmla="*/ 253219 w 745865"/>
                <a:gd name="connsiteY2" fmla="*/ 98474 h 689317"/>
                <a:gd name="connsiteX3" fmla="*/ 211016 w 745865"/>
                <a:gd name="connsiteY3" fmla="*/ 126609 h 689317"/>
                <a:gd name="connsiteX4" fmla="*/ 140677 w 745865"/>
                <a:gd name="connsiteY4" fmla="*/ 168812 h 689317"/>
                <a:gd name="connsiteX5" fmla="*/ 0 w 745865"/>
                <a:gd name="connsiteY5" fmla="*/ 182880 h 689317"/>
                <a:gd name="connsiteX6" fmla="*/ 14068 w 745865"/>
                <a:gd name="connsiteY6" fmla="*/ 323557 h 689317"/>
                <a:gd name="connsiteX7" fmla="*/ 56271 w 745865"/>
                <a:gd name="connsiteY7" fmla="*/ 450166 h 689317"/>
                <a:gd name="connsiteX8" fmla="*/ 70339 w 745865"/>
                <a:gd name="connsiteY8" fmla="*/ 492369 h 689317"/>
                <a:gd name="connsiteX9" fmla="*/ 84407 w 745865"/>
                <a:gd name="connsiteY9" fmla="*/ 534572 h 689317"/>
                <a:gd name="connsiteX10" fmla="*/ 126610 w 745865"/>
                <a:gd name="connsiteY10" fmla="*/ 548640 h 689317"/>
                <a:gd name="connsiteX11" fmla="*/ 154745 w 745865"/>
                <a:gd name="connsiteY11" fmla="*/ 590843 h 689317"/>
                <a:gd name="connsiteX12" fmla="*/ 168813 w 745865"/>
                <a:gd name="connsiteY12" fmla="*/ 633046 h 689317"/>
                <a:gd name="connsiteX13" fmla="*/ 211016 w 745865"/>
                <a:gd name="connsiteY13" fmla="*/ 647114 h 689317"/>
                <a:gd name="connsiteX14" fmla="*/ 337625 w 745865"/>
                <a:gd name="connsiteY14" fmla="*/ 633046 h 689317"/>
                <a:gd name="connsiteX15" fmla="*/ 351693 w 745865"/>
                <a:gd name="connsiteY15" fmla="*/ 590843 h 689317"/>
                <a:gd name="connsiteX16" fmla="*/ 506437 w 745865"/>
                <a:gd name="connsiteY16" fmla="*/ 604911 h 689317"/>
                <a:gd name="connsiteX17" fmla="*/ 562708 w 745865"/>
                <a:gd name="connsiteY17" fmla="*/ 661182 h 689317"/>
                <a:gd name="connsiteX18" fmla="*/ 647114 w 745865"/>
                <a:gd name="connsiteY18" fmla="*/ 689317 h 689317"/>
                <a:gd name="connsiteX19" fmla="*/ 717453 w 745865"/>
                <a:gd name="connsiteY19" fmla="*/ 675249 h 689317"/>
                <a:gd name="connsiteX20" fmla="*/ 745588 w 745865"/>
                <a:gd name="connsiteY20" fmla="*/ 633046 h 689317"/>
                <a:gd name="connsiteX21" fmla="*/ 717453 w 745865"/>
                <a:gd name="connsiteY21" fmla="*/ 478302 h 689317"/>
                <a:gd name="connsiteX22" fmla="*/ 689317 w 745865"/>
                <a:gd name="connsiteY22" fmla="*/ 436099 h 689317"/>
                <a:gd name="connsiteX23" fmla="*/ 633047 w 745865"/>
                <a:gd name="connsiteY23" fmla="*/ 422031 h 689317"/>
                <a:gd name="connsiteX24" fmla="*/ 590843 w 745865"/>
                <a:gd name="connsiteY24" fmla="*/ 351692 h 689317"/>
                <a:gd name="connsiteX25" fmla="*/ 548640 w 745865"/>
                <a:gd name="connsiteY25" fmla="*/ 337625 h 689317"/>
                <a:gd name="connsiteX26" fmla="*/ 534573 w 745865"/>
                <a:gd name="connsiteY26" fmla="*/ 267286 h 689317"/>
                <a:gd name="connsiteX27" fmla="*/ 506437 w 745865"/>
                <a:gd name="connsiteY27" fmla="*/ 225083 h 689317"/>
                <a:gd name="connsiteX28" fmla="*/ 464234 w 745865"/>
                <a:gd name="connsiteY28" fmla="*/ 98474 h 689317"/>
                <a:gd name="connsiteX29" fmla="*/ 379828 w 745865"/>
                <a:gd name="connsiteY29" fmla="*/ 56271 h 689317"/>
                <a:gd name="connsiteX30" fmla="*/ 351693 w 745865"/>
                <a:gd name="connsiteY30" fmla="*/ 0 h 68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45865" h="689317">
                  <a:moveTo>
                    <a:pt x="351693" y="0"/>
                  </a:moveTo>
                  <a:cubicBezTo>
                    <a:pt x="335281" y="0"/>
                    <a:pt x="302586" y="35039"/>
                    <a:pt x="281354" y="56271"/>
                  </a:cubicBezTo>
                  <a:cubicBezTo>
                    <a:pt x="269399" y="68226"/>
                    <a:pt x="265174" y="86519"/>
                    <a:pt x="253219" y="98474"/>
                  </a:cubicBezTo>
                  <a:cubicBezTo>
                    <a:pt x="241264" y="110429"/>
                    <a:pt x="224218" y="116047"/>
                    <a:pt x="211016" y="126609"/>
                  </a:cubicBezTo>
                  <a:cubicBezTo>
                    <a:pt x="174051" y="156181"/>
                    <a:pt x="193611" y="160668"/>
                    <a:pt x="140677" y="168812"/>
                  </a:cubicBezTo>
                  <a:cubicBezTo>
                    <a:pt x="94099" y="175978"/>
                    <a:pt x="46892" y="178191"/>
                    <a:pt x="0" y="182880"/>
                  </a:cubicBezTo>
                  <a:cubicBezTo>
                    <a:pt x="4689" y="229772"/>
                    <a:pt x="5383" y="277238"/>
                    <a:pt x="14068" y="323557"/>
                  </a:cubicBezTo>
                  <a:cubicBezTo>
                    <a:pt x="14069" y="323565"/>
                    <a:pt x="49236" y="429061"/>
                    <a:pt x="56271" y="450166"/>
                  </a:cubicBezTo>
                  <a:lnTo>
                    <a:pt x="70339" y="492369"/>
                  </a:lnTo>
                  <a:cubicBezTo>
                    <a:pt x="75028" y="506437"/>
                    <a:pt x="70339" y="529883"/>
                    <a:pt x="84407" y="534572"/>
                  </a:cubicBezTo>
                  <a:lnTo>
                    <a:pt x="126610" y="548640"/>
                  </a:lnTo>
                  <a:cubicBezTo>
                    <a:pt x="135988" y="562708"/>
                    <a:pt x="147184" y="575721"/>
                    <a:pt x="154745" y="590843"/>
                  </a:cubicBezTo>
                  <a:cubicBezTo>
                    <a:pt x="161377" y="604106"/>
                    <a:pt x="158328" y="622561"/>
                    <a:pt x="168813" y="633046"/>
                  </a:cubicBezTo>
                  <a:cubicBezTo>
                    <a:pt x="179298" y="643531"/>
                    <a:pt x="196948" y="642425"/>
                    <a:pt x="211016" y="647114"/>
                  </a:cubicBezTo>
                  <a:cubicBezTo>
                    <a:pt x="253219" y="642425"/>
                    <a:pt x="298199" y="648816"/>
                    <a:pt x="337625" y="633046"/>
                  </a:cubicBezTo>
                  <a:cubicBezTo>
                    <a:pt x="351393" y="627539"/>
                    <a:pt x="337066" y="593281"/>
                    <a:pt x="351693" y="590843"/>
                  </a:cubicBezTo>
                  <a:cubicBezTo>
                    <a:pt x="402782" y="582328"/>
                    <a:pt x="454856" y="600222"/>
                    <a:pt x="506437" y="604911"/>
                  </a:cubicBezTo>
                  <a:cubicBezTo>
                    <a:pt x="525194" y="623668"/>
                    <a:pt x="537543" y="652794"/>
                    <a:pt x="562708" y="661182"/>
                  </a:cubicBezTo>
                  <a:lnTo>
                    <a:pt x="647114" y="689317"/>
                  </a:lnTo>
                  <a:cubicBezTo>
                    <a:pt x="670560" y="684628"/>
                    <a:pt x="696693" y="687112"/>
                    <a:pt x="717453" y="675249"/>
                  </a:cubicBezTo>
                  <a:cubicBezTo>
                    <a:pt x="732133" y="666861"/>
                    <a:pt x="744057" y="649884"/>
                    <a:pt x="745588" y="633046"/>
                  </a:cubicBezTo>
                  <a:cubicBezTo>
                    <a:pt x="747825" y="608433"/>
                    <a:pt x="736358" y="516111"/>
                    <a:pt x="717453" y="478302"/>
                  </a:cubicBezTo>
                  <a:cubicBezTo>
                    <a:pt x="709892" y="463180"/>
                    <a:pt x="703385" y="445478"/>
                    <a:pt x="689317" y="436099"/>
                  </a:cubicBezTo>
                  <a:cubicBezTo>
                    <a:pt x="673230" y="425374"/>
                    <a:pt x="651804" y="426720"/>
                    <a:pt x="633047" y="422031"/>
                  </a:cubicBezTo>
                  <a:cubicBezTo>
                    <a:pt x="621981" y="388835"/>
                    <a:pt x="623027" y="371002"/>
                    <a:pt x="590843" y="351692"/>
                  </a:cubicBezTo>
                  <a:cubicBezTo>
                    <a:pt x="578128" y="344063"/>
                    <a:pt x="562708" y="342314"/>
                    <a:pt x="548640" y="337625"/>
                  </a:cubicBezTo>
                  <a:cubicBezTo>
                    <a:pt x="543951" y="314179"/>
                    <a:pt x="542969" y="289674"/>
                    <a:pt x="534573" y="267286"/>
                  </a:cubicBezTo>
                  <a:cubicBezTo>
                    <a:pt x="528636" y="251455"/>
                    <a:pt x="512374" y="240914"/>
                    <a:pt x="506437" y="225083"/>
                  </a:cubicBezTo>
                  <a:cubicBezTo>
                    <a:pt x="489365" y="179559"/>
                    <a:pt x="502091" y="136331"/>
                    <a:pt x="464234" y="98474"/>
                  </a:cubicBezTo>
                  <a:cubicBezTo>
                    <a:pt x="385183" y="19423"/>
                    <a:pt x="458095" y="160627"/>
                    <a:pt x="379828" y="56271"/>
                  </a:cubicBezTo>
                  <a:cubicBezTo>
                    <a:pt x="374201" y="48768"/>
                    <a:pt x="368105" y="0"/>
                    <a:pt x="351693" y="0"/>
                  </a:cubicBezTo>
                  <a:close/>
                </a:path>
              </a:pathLst>
            </a:cu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533378" y="928468"/>
              <a:ext cx="634625" cy="548640"/>
            </a:xfrm>
            <a:custGeom>
              <a:avLst/>
              <a:gdLst>
                <a:gd name="connsiteX0" fmla="*/ 0 w 634625"/>
                <a:gd name="connsiteY0" fmla="*/ 253218 h 548640"/>
                <a:gd name="connsiteX1" fmla="*/ 42204 w 634625"/>
                <a:gd name="connsiteY1" fmla="*/ 323557 h 548640"/>
                <a:gd name="connsiteX2" fmla="*/ 56271 w 634625"/>
                <a:gd name="connsiteY2" fmla="*/ 379827 h 548640"/>
                <a:gd name="connsiteX3" fmla="*/ 140677 w 634625"/>
                <a:gd name="connsiteY3" fmla="*/ 407963 h 548640"/>
                <a:gd name="connsiteX4" fmla="*/ 253219 w 634625"/>
                <a:gd name="connsiteY4" fmla="*/ 464234 h 548640"/>
                <a:gd name="connsiteX5" fmla="*/ 253219 w 634625"/>
                <a:gd name="connsiteY5" fmla="*/ 464234 h 548640"/>
                <a:gd name="connsiteX6" fmla="*/ 379828 w 634625"/>
                <a:gd name="connsiteY6" fmla="*/ 520504 h 548640"/>
                <a:gd name="connsiteX7" fmla="*/ 422031 w 634625"/>
                <a:gd name="connsiteY7" fmla="*/ 534572 h 548640"/>
                <a:gd name="connsiteX8" fmla="*/ 464234 w 634625"/>
                <a:gd name="connsiteY8" fmla="*/ 548640 h 548640"/>
                <a:gd name="connsiteX9" fmla="*/ 520505 w 634625"/>
                <a:gd name="connsiteY9" fmla="*/ 534572 h 548640"/>
                <a:gd name="connsiteX10" fmla="*/ 604911 w 634625"/>
                <a:gd name="connsiteY10" fmla="*/ 478301 h 548640"/>
                <a:gd name="connsiteX11" fmla="*/ 618979 w 634625"/>
                <a:gd name="connsiteY11" fmla="*/ 309489 h 548640"/>
                <a:gd name="connsiteX12" fmla="*/ 618979 w 634625"/>
                <a:gd name="connsiteY12" fmla="*/ 70338 h 548640"/>
                <a:gd name="connsiteX13" fmla="*/ 576776 w 634625"/>
                <a:gd name="connsiteY13" fmla="*/ 42203 h 548640"/>
                <a:gd name="connsiteX14" fmla="*/ 464234 w 634625"/>
                <a:gd name="connsiteY14" fmla="*/ 0 h 548640"/>
                <a:gd name="connsiteX15" fmla="*/ 281354 w 634625"/>
                <a:gd name="connsiteY15" fmla="*/ 14067 h 548640"/>
                <a:gd name="connsiteX16" fmla="*/ 253219 w 634625"/>
                <a:gd name="connsiteY16" fmla="*/ 42203 h 548640"/>
                <a:gd name="connsiteX17" fmla="*/ 211016 w 634625"/>
                <a:gd name="connsiteY17" fmla="*/ 56270 h 548640"/>
                <a:gd name="connsiteX18" fmla="*/ 112542 w 634625"/>
                <a:gd name="connsiteY18" fmla="*/ 84406 h 548640"/>
                <a:gd name="connsiteX19" fmla="*/ 84407 w 634625"/>
                <a:gd name="connsiteY19" fmla="*/ 168812 h 548640"/>
                <a:gd name="connsiteX20" fmla="*/ 28136 w 634625"/>
                <a:gd name="connsiteY20" fmla="*/ 225083 h 548640"/>
                <a:gd name="connsiteX21" fmla="*/ 0 w 634625"/>
                <a:gd name="connsiteY21" fmla="*/ 253218 h 548640"/>
                <a:gd name="connsiteX22" fmla="*/ 0 w 634625"/>
                <a:gd name="connsiteY22" fmla="*/ 253218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4625" h="548640">
                  <a:moveTo>
                    <a:pt x="0" y="253218"/>
                  </a:moveTo>
                  <a:cubicBezTo>
                    <a:pt x="14068" y="276664"/>
                    <a:pt x="31099" y="298571"/>
                    <a:pt x="42204" y="323557"/>
                  </a:cubicBezTo>
                  <a:cubicBezTo>
                    <a:pt x="50056" y="341225"/>
                    <a:pt x="41592" y="367245"/>
                    <a:pt x="56271" y="379827"/>
                  </a:cubicBezTo>
                  <a:cubicBezTo>
                    <a:pt x="78788" y="399128"/>
                    <a:pt x="140677" y="407963"/>
                    <a:pt x="140677" y="407963"/>
                  </a:cubicBezTo>
                  <a:cubicBezTo>
                    <a:pt x="189784" y="457069"/>
                    <a:pt x="156230" y="431904"/>
                    <a:pt x="253219" y="464234"/>
                  </a:cubicBezTo>
                  <a:lnTo>
                    <a:pt x="253219" y="464234"/>
                  </a:lnTo>
                  <a:cubicBezTo>
                    <a:pt x="320099" y="508820"/>
                    <a:pt x="279381" y="487022"/>
                    <a:pt x="379828" y="520504"/>
                  </a:cubicBezTo>
                  <a:lnTo>
                    <a:pt x="422031" y="534572"/>
                  </a:lnTo>
                  <a:lnTo>
                    <a:pt x="464234" y="548640"/>
                  </a:lnTo>
                  <a:cubicBezTo>
                    <a:pt x="482991" y="543951"/>
                    <a:pt x="503718" y="544165"/>
                    <a:pt x="520505" y="534572"/>
                  </a:cubicBezTo>
                  <a:cubicBezTo>
                    <a:pt x="668035" y="450269"/>
                    <a:pt x="473143" y="522225"/>
                    <a:pt x="604911" y="478301"/>
                  </a:cubicBezTo>
                  <a:cubicBezTo>
                    <a:pt x="609600" y="422030"/>
                    <a:pt x="613360" y="365674"/>
                    <a:pt x="618979" y="309489"/>
                  </a:cubicBezTo>
                  <a:cubicBezTo>
                    <a:pt x="627319" y="226089"/>
                    <a:pt x="649571" y="154466"/>
                    <a:pt x="618979" y="70338"/>
                  </a:cubicBezTo>
                  <a:cubicBezTo>
                    <a:pt x="613201" y="54449"/>
                    <a:pt x="589978" y="52765"/>
                    <a:pt x="576776" y="42203"/>
                  </a:cubicBezTo>
                  <a:cubicBezTo>
                    <a:pt x="513217" y="-8644"/>
                    <a:pt x="594528" y="21715"/>
                    <a:pt x="464234" y="0"/>
                  </a:cubicBezTo>
                  <a:cubicBezTo>
                    <a:pt x="403274" y="4689"/>
                    <a:pt x="341307" y="2076"/>
                    <a:pt x="281354" y="14067"/>
                  </a:cubicBezTo>
                  <a:cubicBezTo>
                    <a:pt x="268348" y="16668"/>
                    <a:pt x="264592" y="35379"/>
                    <a:pt x="253219" y="42203"/>
                  </a:cubicBezTo>
                  <a:cubicBezTo>
                    <a:pt x="240504" y="49832"/>
                    <a:pt x="225274" y="52196"/>
                    <a:pt x="211016" y="56270"/>
                  </a:cubicBezTo>
                  <a:cubicBezTo>
                    <a:pt x="87393" y="91590"/>
                    <a:pt x="213710" y="50683"/>
                    <a:pt x="112542" y="84406"/>
                  </a:cubicBezTo>
                  <a:cubicBezTo>
                    <a:pt x="103164" y="112541"/>
                    <a:pt x="105378" y="147841"/>
                    <a:pt x="84407" y="168812"/>
                  </a:cubicBezTo>
                  <a:lnTo>
                    <a:pt x="28136" y="225083"/>
                  </a:lnTo>
                  <a:lnTo>
                    <a:pt x="0" y="253218"/>
                  </a:lnTo>
                  <a:lnTo>
                    <a:pt x="0" y="253218"/>
                  </a:lnTo>
                  <a:close/>
                </a:path>
              </a:pathLst>
            </a:cu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152987" y="118870"/>
            <a:ext cx="6732933" cy="830997"/>
          </a:xfrm>
          <a:prstGeom prst="rect">
            <a:avLst/>
          </a:prstGeom>
          <a:noFill/>
        </p:spPr>
        <p:txBody>
          <a:bodyPr wrap="none" rtlCol="0">
            <a:spAutoFit/>
          </a:bodyPr>
          <a:lstStyle/>
          <a:p>
            <a:r>
              <a:rPr lang="en-US" sz="4800" b="1" dirty="0"/>
              <a:t>Unlikely Coincidence </a:t>
            </a:r>
          </a:p>
        </p:txBody>
      </p:sp>
    </p:spTree>
    <p:extLst>
      <p:ext uri="{BB962C8B-B14F-4D97-AF65-F5344CB8AC3E}">
        <p14:creationId xmlns:p14="http://schemas.microsoft.com/office/powerpoint/2010/main" val="132292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72240" y="149351"/>
            <a:ext cx="9095760" cy="830997"/>
          </a:xfrm>
          <a:prstGeom prst="rect">
            <a:avLst/>
          </a:prstGeom>
          <a:noFill/>
        </p:spPr>
        <p:txBody>
          <a:bodyPr wrap="none" rtlCol="0">
            <a:spAutoFit/>
          </a:bodyPr>
          <a:lstStyle/>
          <a:p>
            <a:r>
              <a:rPr lang="en-US" sz="4800" b="1" dirty="0"/>
              <a:t>Another Unlikely Coincidence</a:t>
            </a:r>
          </a:p>
        </p:txBody>
      </p:sp>
      <p:graphicFrame>
        <p:nvGraphicFramePr>
          <p:cNvPr id="15" name="Table 14"/>
          <p:cNvGraphicFramePr>
            <a:graphicFrameLocks noGrp="1"/>
          </p:cNvGraphicFramePr>
          <p:nvPr>
            <p:extLst>
              <p:ext uri="{D42A27DB-BD31-4B8C-83A1-F6EECF244321}">
                <p14:modId xmlns:p14="http://schemas.microsoft.com/office/powerpoint/2010/main" val="1060331711"/>
              </p:ext>
            </p:extLst>
          </p:nvPr>
        </p:nvGraphicFramePr>
        <p:xfrm>
          <a:off x="2727960" y="1397000"/>
          <a:ext cx="7132320" cy="2865120"/>
        </p:xfrm>
        <a:graphic>
          <a:graphicData uri="http://schemas.openxmlformats.org/drawingml/2006/table">
            <a:tbl>
              <a:tblPr firstRow="1" bandRow="1">
                <a:tableStyleId>{5C22544A-7EE6-4342-B048-85BDC9FD1C3A}</a:tableStyleId>
              </a:tblPr>
              <a:tblGrid>
                <a:gridCol w="2377440"/>
                <a:gridCol w="2377440"/>
                <a:gridCol w="2377440"/>
              </a:tblGrid>
              <a:tr h="370840">
                <a:tc>
                  <a:txBody>
                    <a:bodyPr/>
                    <a:lstStyle/>
                    <a:p>
                      <a:pPr algn="ctr"/>
                      <a:r>
                        <a:rPr lang="en-US" dirty="0" smtClean="0"/>
                        <a:t>Permian-Triassic</a:t>
                      </a:r>
                      <a:endParaRPr lang="en-US" dirty="0"/>
                    </a:p>
                  </a:txBody>
                  <a:tcPr/>
                </a:tc>
                <a:tc>
                  <a:txBody>
                    <a:bodyPr/>
                    <a:lstStyle/>
                    <a:p>
                      <a:pPr algn="ctr"/>
                      <a:r>
                        <a:rPr lang="en-US" dirty="0" smtClean="0"/>
                        <a:t>Extinctions</a:t>
                      </a:r>
                      <a:endParaRPr lang="en-US" dirty="0"/>
                    </a:p>
                  </a:txBody>
                  <a:tcPr/>
                </a:tc>
                <a:tc>
                  <a:txBody>
                    <a:bodyPr/>
                    <a:lstStyle/>
                    <a:p>
                      <a:pPr algn="ctr"/>
                      <a:r>
                        <a:rPr lang="en-US" dirty="0" smtClean="0"/>
                        <a:t>Cretaceous-Tertiary</a:t>
                      </a:r>
                      <a:endParaRPr lang="en-US" dirty="0"/>
                    </a:p>
                  </a:txBody>
                  <a:tcPr/>
                </a:tc>
              </a:tr>
              <a:tr h="370840">
                <a:tc>
                  <a:txBody>
                    <a:bodyPr/>
                    <a:lstStyle/>
                    <a:p>
                      <a:pPr algn="ctr"/>
                      <a:r>
                        <a:rPr lang="en-US" dirty="0" smtClean="0"/>
                        <a:t>252 Ma</a:t>
                      </a:r>
                      <a:endParaRPr lang="en-US" dirty="0"/>
                    </a:p>
                  </a:txBody>
                  <a:tcPr/>
                </a:tc>
                <a:tc>
                  <a:txBody>
                    <a:bodyPr/>
                    <a:lstStyle/>
                    <a:p>
                      <a:pPr algn="ctr"/>
                      <a:r>
                        <a:rPr lang="en-US" dirty="0" smtClean="0"/>
                        <a:t>Age</a:t>
                      </a:r>
                      <a:endParaRPr lang="en-US" dirty="0"/>
                    </a:p>
                  </a:txBody>
                  <a:tcPr/>
                </a:tc>
                <a:tc>
                  <a:txBody>
                    <a:bodyPr/>
                    <a:lstStyle/>
                    <a:p>
                      <a:pPr algn="ctr"/>
                      <a:r>
                        <a:rPr lang="en-US" dirty="0" smtClean="0"/>
                        <a:t>65 Ma</a:t>
                      </a:r>
                      <a:endParaRPr lang="en-US" dirty="0"/>
                    </a:p>
                  </a:txBody>
                  <a:tcPr/>
                </a:tc>
              </a:tr>
              <a:tr h="370840">
                <a:tc>
                  <a:txBody>
                    <a:bodyPr/>
                    <a:lstStyle/>
                    <a:p>
                      <a:pPr algn="ctr"/>
                      <a:r>
                        <a:rPr lang="en-US" dirty="0" smtClean="0"/>
                        <a:t>Siberian Traps</a:t>
                      </a:r>
                      <a:endParaRPr lang="en-US" dirty="0"/>
                    </a:p>
                  </a:txBody>
                  <a:tcPr/>
                </a:tc>
                <a:tc>
                  <a:txBody>
                    <a:bodyPr/>
                    <a:lstStyle/>
                    <a:p>
                      <a:pPr algn="ctr"/>
                      <a:r>
                        <a:rPr lang="en-US" dirty="0" smtClean="0"/>
                        <a:t>Large</a:t>
                      </a:r>
                      <a:r>
                        <a:rPr lang="en-US" baseline="0" dirty="0" smtClean="0"/>
                        <a:t> Lava Eruptions </a:t>
                      </a:r>
                      <a:endParaRPr lang="en-US" dirty="0"/>
                    </a:p>
                  </a:txBody>
                  <a:tcPr/>
                </a:tc>
                <a:tc>
                  <a:txBody>
                    <a:bodyPr/>
                    <a:lstStyle/>
                    <a:p>
                      <a:pPr algn="ctr"/>
                      <a:r>
                        <a:rPr lang="en-US" dirty="0" smtClean="0"/>
                        <a:t>Deccan Traps</a:t>
                      </a:r>
                      <a:endParaRPr lang="en-US" dirty="0"/>
                    </a:p>
                  </a:txBody>
                  <a:tcPr/>
                </a:tc>
              </a:tr>
              <a:tr h="370840">
                <a:tc>
                  <a:txBody>
                    <a:bodyPr/>
                    <a:lstStyle/>
                    <a:p>
                      <a:pPr algn="ctr"/>
                      <a:endParaRPr lang="en-US"/>
                    </a:p>
                  </a:txBody>
                  <a:tcPr/>
                </a:tc>
                <a:tc>
                  <a:txBody>
                    <a:bodyPr/>
                    <a:lstStyle/>
                    <a:p>
                      <a:pPr algn="ctr"/>
                      <a:endParaRPr lang="en-US" dirty="0"/>
                    </a:p>
                  </a:txBody>
                  <a:tcPr/>
                </a:tc>
                <a:tc>
                  <a:txBody>
                    <a:bodyPr/>
                    <a:lstStyle/>
                    <a:p>
                      <a:pPr algn="ctr"/>
                      <a:endParaRPr lang="en-US"/>
                    </a:p>
                  </a:txBody>
                  <a:tcPr/>
                </a:tc>
              </a:tr>
              <a:tr h="370840">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2771996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72240" y="149351"/>
            <a:ext cx="3754554" cy="830997"/>
          </a:xfrm>
          <a:prstGeom prst="rect">
            <a:avLst/>
          </a:prstGeom>
          <a:noFill/>
        </p:spPr>
        <p:txBody>
          <a:bodyPr wrap="none" rtlCol="0">
            <a:spAutoFit/>
          </a:bodyPr>
          <a:lstStyle/>
          <a:p>
            <a:r>
              <a:rPr lang="en-US" sz="4800" b="1" dirty="0"/>
              <a:t>Main Cause</a:t>
            </a:r>
          </a:p>
        </p:txBody>
      </p:sp>
      <p:graphicFrame>
        <p:nvGraphicFramePr>
          <p:cNvPr id="15" name="Table 14"/>
          <p:cNvGraphicFramePr>
            <a:graphicFrameLocks noGrp="1"/>
          </p:cNvGraphicFramePr>
          <p:nvPr>
            <p:extLst>
              <p:ext uri="{D42A27DB-BD31-4B8C-83A1-F6EECF244321}">
                <p14:modId xmlns:p14="http://schemas.microsoft.com/office/powerpoint/2010/main" val="3784123625"/>
              </p:ext>
            </p:extLst>
          </p:nvPr>
        </p:nvGraphicFramePr>
        <p:xfrm>
          <a:off x="2727960" y="1397000"/>
          <a:ext cx="7132320" cy="2865120"/>
        </p:xfrm>
        <a:graphic>
          <a:graphicData uri="http://schemas.openxmlformats.org/drawingml/2006/table">
            <a:tbl>
              <a:tblPr firstRow="1" bandRow="1">
                <a:tableStyleId>{5C22544A-7EE6-4342-B048-85BDC9FD1C3A}</a:tableStyleId>
              </a:tblPr>
              <a:tblGrid>
                <a:gridCol w="2377440"/>
                <a:gridCol w="2377440"/>
                <a:gridCol w="2377440"/>
              </a:tblGrid>
              <a:tr h="370840">
                <a:tc>
                  <a:txBody>
                    <a:bodyPr/>
                    <a:lstStyle/>
                    <a:p>
                      <a:pPr algn="ctr"/>
                      <a:r>
                        <a:rPr lang="en-US" dirty="0" smtClean="0"/>
                        <a:t>Permian-Triassic</a:t>
                      </a:r>
                      <a:endParaRPr lang="en-US" dirty="0"/>
                    </a:p>
                  </a:txBody>
                  <a:tcPr/>
                </a:tc>
                <a:tc>
                  <a:txBody>
                    <a:bodyPr/>
                    <a:lstStyle/>
                    <a:p>
                      <a:pPr algn="ctr"/>
                      <a:r>
                        <a:rPr lang="en-US" dirty="0" smtClean="0"/>
                        <a:t>Extinctions</a:t>
                      </a:r>
                      <a:endParaRPr lang="en-US" dirty="0"/>
                    </a:p>
                  </a:txBody>
                  <a:tcPr/>
                </a:tc>
                <a:tc>
                  <a:txBody>
                    <a:bodyPr/>
                    <a:lstStyle/>
                    <a:p>
                      <a:pPr algn="ctr"/>
                      <a:r>
                        <a:rPr lang="en-US" dirty="0" smtClean="0"/>
                        <a:t>Cretaceous-Tertiary</a:t>
                      </a:r>
                      <a:endParaRPr lang="en-US" dirty="0"/>
                    </a:p>
                  </a:txBody>
                  <a:tcPr/>
                </a:tc>
              </a:tr>
              <a:tr h="370840">
                <a:tc>
                  <a:txBody>
                    <a:bodyPr/>
                    <a:lstStyle/>
                    <a:p>
                      <a:pPr algn="ctr"/>
                      <a:r>
                        <a:rPr lang="en-US" dirty="0" smtClean="0"/>
                        <a:t>252 Ma</a:t>
                      </a:r>
                      <a:endParaRPr lang="en-US" dirty="0"/>
                    </a:p>
                  </a:txBody>
                  <a:tcPr/>
                </a:tc>
                <a:tc>
                  <a:txBody>
                    <a:bodyPr/>
                    <a:lstStyle/>
                    <a:p>
                      <a:pPr algn="ctr"/>
                      <a:r>
                        <a:rPr lang="en-US" dirty="0" smtClean="0"/>
                        <a:t>Age</a:t>
                      </a:r>
                      <a:endParaRPr lang="en-US" dirty="0"/>
                    </a:p>
                  </a:txBody>
                  <a:tcPr/>
                </a:tc>
                <a:tc>
                  <a:txBody>
                    <a:bodyPr/>
                    <a:lstStyle/>
                    <a:p>
                      <a:pPr algn="ctr"/>
                      <a:r>
                        <a:rPr lang="en-US" dirty="0" smtClean="0"/>
                        <a:t>65 Ma</a:t>
                      </a:r>
                      <a:endParaRPr lang="en-US" dirty="0"/>
                    </a:p>
                  </a:txBody>
                  <a:tcPr/>
                </a:tc>
              </a:tr>
              <a:tr h="370840">
                <a:tc>
                  <a:txBody>
                    <a:bodyPr/>
                    <a:lstStyle/>
                    <a:p>
                      <a:pPr algn="ctr"/>
                      <a:r>
                        <a:rPr lang="en-US" dirty="0" smtClean="0"/>
                        <a:t>Siberian Traps</a:t>
                      </a:r>
                      <a:endParaRPr lang="en-US" dirty="0"/>
                    </a:p>
                  </a:txBody>
                  <a:tcPr/>
                </a:tc>
                <a:tc>
                  <a:txBody>
                    <a:bodyPr/>
                    <a:lstStyle/>
                    <a:p>
                      <a:pPr algn="ctr"/>
                      <a:r>
                        <a:rPr lang="en-US" dirty="0" smtClean="0"/>
                        <a:t>Large</a:t>
                      </a:r>
                      <a:r>
                        <a:rPr lang="en-US" baseline="0" dirty="0" smtClean="0"/>
                        <a:t> Lava Eruptions </a:t>
                      </a:r>
                      <a:endParaRPr lang="en-US" dirty="0"/>
                    </a:p>
                  </a:txBody>
                  <a:tcPr/>
                </a:tc>
                <a:tc>
                  <a:txBody>
                    <a:bodyPr/>
                    <a:lstStyle/>
                    <a:p>
                      <a:pPr algn="ctr"/>
                      <a:r>
                        <a:rPr lang="en-US" dirty="0" smtClean="0"/>
                        <a:t>Deccan Traps</a:t>
                      </a:r>
                      <a:endParaRPr lang="en-US" dirty="0"/>
                    </a:p>
                  </a:txBody>
                  <a:tcPr/>
                </a:tc>
              </a:tr>
              <a:tr h="370840">
                <a:tc>
                  <a:txBody>
                    <a:bodyPr/>
                    <a:lstStyle/>
                    <a:p>
                      <a:pPr algn="ctr"/>
                      <a:endParaRPr lang="en-US"/>
                    </a:p>
                  </a:txBody>
                  <a:tcPr/>
                </a:tc>
                <a:tc>
                  <a:txBody>
                    <a:bodyPr/>
                    <a:lstStyle/>
                    <a:p>
                      <a:pPr algn="ctr"/>
                      <a:r>
                        <a:rPr lang="en-US" dirty="0" smtClean="0"/>
                        <a:t>Bolide Impact</a:t>
                      </a:r>
                      <a:endParaRPr lang="en-US" dirty="0"/>
                    </a:p>
                  </a:txBody>
                  <a:tcPr/>
                </a:tc>
                <a:tc>
                  <a:txBody>
                    <a:bodyPr/>
                    <a:lstStyle/>
                    <a:p>
                      <a:pPr algn="ctr"/>
                      <a:r>
                        <a:rPr lang="en-US" dirty="0" smtClean="0"/>
                        <a:t>Chicxulub</a:t>
                      </a:r>
                      <a:endParaRPr lang="en-US" dirty="0"/>
                    </a:p>
                  </a:txBody>
                  <a:tcPr/>
                </a:tc>
              </a:tr>
              <a:tr h="370840">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2651259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72240" y="149351"/>
            <a:ext cx="9123010" cy="830997"/>
          </a:xfrm>
          <a:prstGeom prst="rect">
            <a:avLst/>
          </a:prstGeom>
          <a:noFill/>
        </p:spPr>
        <p:txBody>
          <a:bodyPr wrap="none" rtlCol="0">
            <a:spAutoFit/>
          </a:bodyPr>
          <a:lstStyle/>
          <a:p>
            <a:r>
              <a:rPr lang="en-US" sz="4800" b="1" dirty="0"/>
              <a:t>Impact Causes Lava Eruptions</a:t>
            </a:r>
          </a:p>
        </p:txBody>
      </p:sp>
      <p:graphicFrame>
        <p:nvGraphicFramePr>
          <p:cNvPr id="15" name="Table 14"/>
          <p:cNvGraphicFramePr>
            <a:graphicFrameLocks noGrp="1"/>
          </p:cNvGraphicFramePr>
          <p:nvPr>
            <p:extLst>
              <p:ext uri="{D42A27DB-BD31-4B8C-83A1-F6EECF244321}">
                <p14:modId xmlns:p14="http://schemas.microsoft.com/office/powerpoint/2010/main" val="2726358369"/>
              </p:ext>
            </p:extLst>
          </p:nvPr>
        </p:nvGraphicFramePr>
        <p:xfrm>
          <a:off x="2727960" y="1397000"/>
          <a:ext cx="7132320" cy="2595880"/>
        </p:xfrm>
        <a:graphic>
          <a:graphicData uri="http://schemas.openxmlformats.org/drawingml/2006/table">
            <a:tbl>
              <a:tblPr firstRow="1" bandRow="1">
                <a:tableStyleId>{5C22544A-7EE6-4342-B048-85BDC9FD1C3A}</a:tableStyleId>
              </a:tblPr>
              <a:tblGrid>
                <a:gridCol w="2377440"/>
                <a:gridCol w="2377440"/>
                <a:gridCol w="2377440"/>
              </a:tblGrid>
              <a:tr h="370840">
                <a:tc>
                  <a:txBody>
                    <a:bodyPr/>
                    <a:lstStyle/>
                    <a:p>
                      <a:pPr algn="ctr"/>
                      <a:r>
                        <a:rPr lang="en-US" dirty="0" smtClean="0"/>
                        <a:t>Permian-Triassic</a:t>
                      </a:r>
                      <a:endParaRPr lang="en-US" dirty="0"/>
                    </a:p>
                  </a:txBody>
                  <a:tcPr/>
                </a:tc>
                <a:tc>
                  <a:txBody>
                    <a:bodyPr/>
                    <a:lstStyle/>
                    <a:p>
                      <a:pPr algn="ctr"/>
                      <a:r>
                        <a:rPr lang="en-US" dirty="0" smtClean="0"/>
                        <a:t>Extinctions</a:t>
                      </a:r>
                      <a:endParaRPr lang="en-US" dirty="0"/>
                    </a:p>
                  </a:txBody>
                  <a:tcPr/>
                </a:tc>
                <a:tc>
                  <a:txBody>
                    <a:bodyPr/>
                    <a:lstStyle/>
                    <a:p>
                      <a:pPr algn="ctr"/>
                      <a:r>
                        <a:rPr lang="en-US" dirty="0" smtClean="0"/>
                        <a:t>Cretaceous-Tertiary</a:t>
                      </a:r>
                      <a:endParaRPr lang="en-US" dirty="0"/>
                    </a:p>
                  </a:txBody>
                  <a:tcPr/>
                </a:tc>
              </a:tr>
              <a:tr h="370840">
                <a:tc>
                  <a:txBody>
                    <a:bodyPr/>
                    <a:lstStyle/>
                    <a:p>
                      <a:pPr algn="ctr"/>
                      <a:r>
                        <a:rPr lang="en-US" dirty="0" smtClean="0"/>
                        <a:t>252 Ma</a:t>
                      </a:r>
                      <a:endParaRPr lang="en-US" dirty="0"/>
                    </a:p>
                  </a:txBody>
                  <a:tcPr/>
                </a:tc>
                <a:tc>
                  <a:txBody>
                    <a:bodyPr/>
                    <a:lstStyle/>
                    <a:p>
                      <a:pPr algn="ctr"/>
                      <a:r>
                        <a:rPr lang="en-US" dirty="0" smtClean="0"/>
                        <a:t>Age</a:t>
                      </a:r>
                      <a:endParaRPr lang="en-US" dirty="0"/>
                    </a:p>
                  </a:txBody>
                  <a:tcPr/>
                </a:tc>
                <a:tc>
                  <a:txBody>
                    <a:bodyPr/>
                    <a:lstStyle/>
                    <a:p>
                      <a:pPr algn="ctr"/>
                      <a:r>
                        <a:rPr lang="en-US" dirty="0" smtClean="0"/>
                        <a:t>65 Ma</a:t>
                      </a:r>
                      <a:endParaRPr lang="en-US" dirty="0"/>
                    </a:p>
                  </a:txBody>
                  <a:tcPr/>
                </a:tc>
              </a:tr>
              <a:tr h="370840">
                <a:tc>
                  <a:txBody>
                    <a:bodyPr/>
                    <a:lstStyle/>
                    <a:p>
                      <a:pPr algn="ctr"/>
                      <a:r>
                        <a:rPr lang="en-US" dirty="0" smtClean="0"/>
                        <a:t>Siberian Traps</a:t>
                      </a:r>
                      <a:endParaRPr lang="en-US" dirty="0"/>
                    </a:p>
                  </a:txBody>
                  <a:tcPr/>
                </a:tc>
                <a:tc>
                  <a:txBody>
                    <a:bodyPr/>
                    <a:lstStyle/>
                    <a:p>
                      <a:pPr algn="ctr"/>
                      <a:r>
                        <a:rPr lang="en-US" dirty="0" smtClean="0"/>
                        <a:t>Antipodal Eruptions</a:t>
                      </a:r>
                      <a:endParaRPr lang="en-US" dirty="0"/>
                    </a:p>
                  </a:txBody>
                  <a:tcPr/>
                </a:tc>
                <a:tc>
                  <a:txBody>
                    <a:bodyPr/>
                    <a:lstStyle/>
                    <a:p>
                      <a:pPr algn="ctr"/>
                      <a:r>
                        <a:rPr lang="en-US" dirty="0" smtClean="0"/>
                        <a:t>Deccan Traps</a:t>
                      </a:r>
                      <a:endParaRPr lang="en-US" dirty="0"/>
                    </a:p>
                  </a:txBody>
                  <a:tcPr/>
                </a:tc>
              </a:tr>
              <a:tr h="370840">
                <a:tc>
                  <a:txBody>
                    <a:bodyPr/>
                    <a:lstStyle/>
                    <a:p>
                      <a:pPr algn="ctr"/>
                      <a:endParaRPr lang="en-US"/>
                    </a:p>
                  </a:txBody>
                  <a:tcPr/>
                </a:tc>
                <a:tc>
                  <a:txBody>
                    <a:bodyPr/>
                    <a:lstStyle/>
                    <a:p>
                      <a:pPr algn="ctr"/>
                      <a:r>
                        <a:rPr lang="en-US" dirty="0" smtClean="0"/>
                        <a:t>Bolide Impact</a:t>
                      </a:r>
                      <a:endParaRPr lang="en-US" dirty="0"/>
                    </a:p>
                  </a:txBody>
                  <a:tcPr/>
                </a:tc>
                <a:tc>
                  <a:txBody>
                    <a:bodyPr/>
                    <a:lstStyle/>
                    <a:p>
                      <a:pPr algn="ctr"/>
                      <a:r>
                        <a:rPr lang="en-US" dirty="0" smtClean="0"/>
                        <a:t>Chicxulub</a:t>
                      </a:r>
                      <a:endParaRPr lang="en-US" dirty="0"/>
                    </a:p>
                  </a:txBody>
                  <a:tcPr/>
                </a:tc>
              </a:tr>
              <a:tr h="370840">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1730515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72241" y="149351"/>
            <a:ext cx="3102131" cy="830997"/>
          </a:xfrm>
          <a:prstGeom prst="rect">
            <a:avLst/>
          </a:prstGeom>
          <a:noFill/>
        </p:spPr>
        <p:txBody>
          <a:bodyPr wrap="none" rtlCol="0">
            <a:spAutoFit/>
          </a:bodyPr>
          <a:lstStyle/>
          <a:p>
            <a:r>
              <a:rPr lang="en-US" sz="4800" b="1" dirty="0"/>
              <a:t>PT Impact</a:t>
            </a:r>
          </a:p>
        </p:txBody>
      </p:sp>
      <p:graphicFrame>
        <p:nvGraphicFramePr>
          <p:cNvPr id="15" name="Table 14"/>
          <p:cNvGraphicFramePr>
            <a:graphicFrameLocks noGrp="1"/>
          </p:cNvGraphicFramePr>
          <p:nvPr>
            <p:extLst>
              <p:ext uri="{D42A27DB-BD31-4B8C-83A1-F6EECF244321}">
                <p14:modId xmlns:p14="http://schemas.microsoft.com/office/powerpoint/2010/main" val="2500549350"/>
              </p:ext>
            </p:extLst>
          </p:nvPr>
        </p:nvGraphicFramePr>
        <p:xfrm>
          <a:off x="2727960" y="1397000"/>
          <a:ext cx="7132320" cy="2595880"/>
        </p:xfrm>
        <a:graphic>
          <a:graphicData uri="http://schemas.openxmlformats.org/drawingml/2006/table">
            <a:tbl>
              <a:tblPr firstRow="1" bandRow="1">
                <a:tableStyleId>{5C22544A-7EE6-4342-B048-85BDC9FD1C3A}</a:tableStyleId>
              </a:tblPr>
              <a:tblGrid>
                <a:gridCol w="2377440"/>
                <a:gridCol w="2377440"/>
                <a:gridCol w="2377440"/>
              </a:tblGrid>
              <a:tr h="370840">
                <a:tc>
                  <a:txBody>
                    <a:bodyPr/>
                    <a:lstStyle/>
                    <a:p>
                      <a:pPr algn="ctr"/>
                      <a:r>
                        <a:rPr lang="en-US" dirty="0" smtClean="0"/>
                        <a:t>Permian-Triassic</a:t>
                      </a:r>
                      <a:endParaRPr lang="en-US" dirty="0"/>
                    </a:p>
                  </a:txBody>
                  <a:tcPr/>
                </a:tc>
                <a:tc>
                  <a:txBody>
                    <a:bodyPr/>
                    <a:lstStyle/>
                    <a:p>
                      <a:pPr algn="ctr"/>
                      <a:r>
                        <a:rPr lang="en-US" dirty="0" smtClean="0"/>
                        <a:t>Extinctions</a:t>
                      </a:r>
                      <a:endParaRPr lang="en-US" dirty="0"/>
                    </a:p>
                  </a:txBody>
                  <a:tcPr/>
                </a:tc>
                <a:tc>
                  <a:txBody>
                    <a:bodyPr/>
                    <a:lstStyle/>
                    <a:p>
                      <a:pPr algn="ctr"/>
                      <a:r>
                        <a:rPr lang="en-US" dirty="0" smtClean="0"/>
                        <a:t>Cretaceous-Tertiary</a:t>
                      </a:r>
                      <a:endParaRPr lang="en-US" dirty="0"/>
                    </a:p>
                  </a:txBody>
                  <a:tcPr/>
                </a:tc>
              </a:tr>
              <a:tr h="370840">
                <a:tc>
                  <a:txBody>
                    <a:bodyPr/>
                    <a:lstStyle/>
                    <a:p>
                      <a:pPr algn="ctr"/>
                      <a:r>
                        <a:rPr lang="en-US" dirty="0" smtClean="0"/>
                        <a:t>252 Ma</a:t>
                      </a:r>
                      <a:endParaRPr lang="en-US" dirty="0"/>
                    </a:p>
                  </a:txBody>
                  <a:tcPr/>
                </a:tc>
                <a:tc>
                  <a:txBody>
                    <a:bodyPr/>
                    <a:lstStyle/>
                    <a:p>
                      <a:pPr algn="ctr"/>
                      <a:r>
                        <a:rPr lang="en-US" dirty="0" smtClean="0"/>
                        <a:t>Age</a:t>
                      </a:r>
                      <a:endParaRPr lang="en-US" dirty="0"/>
                    </a:p>
                  </a:txBody>
                  <a:tcPr/>
                </a:tc>
                <a:tc>
                  <a:txBody>
                    <a:bodyPr/>
                    <a:lstStyle/>
                    <a:p>
                      <a:pPr algn="ctr"/>
                      <a:r>
                        <a:rPr lang="en-US" dirty="0" smtClean="0"/>
                        <a:t>65 Ma</a:t>
                      </a:r>
                      <a:endParaRPr lang="en-US" dirty="0"/>
                    </a:p>
                  </a:txBody>
                  <a:tcPr/>
                </a:tc>
              </a:tr>
              <a:tr h="370840">
                <a:tc>
                  <a:txBody>
                    <a:bodyPr/>
                    <a:lstStyle/>
                    <a:p>
                      <a:pPr algn="ctr"/>
                      <a:r>
                        <a:rPr lang="en-US" dirty="0" smtClean="0"/>
                        <a:t>Siberian Traps</a:t>
                      </a:r>
                      <a:endParaRPr lang="en-US" dirty="0"/>
                    </a:p>
                  </a:txBody>
                  <a:tcPr/>
                </a:tc>
                <a:tc>
                  <a:txBody>
                    <a:bodyPr/>
                    <a:lstStyle/>
                    <a:p>
                      <a:pPr algn="ctr"/>
                      <a:r>
                        <a:rPr lang="en-US" dirty="0" smtClean="0"/>
                        <a:t>Antipodal Eruptions</a:t>
                      </a:r>
                      <a:endParaRPr lang="en-US" dirty="0"/>
                    </a:p>
                  </a:txBody>
                  <a:tcPr/>
                </a:tc>
                <a:tc>
                  <a:txBody>
                    <a:bodyPr/>
                    <a:lstStyle/>
                    <a:p>
                      <a:pPr algn="ctr"/>
                      <a:r>
                        <a:rPr lang="en-US" dirty="0" smtClean="0"/>
                        <a:t>Deccan Traps</a:t>
                      </a:r>
                      <a:endParaRPr lang="en-US" dirty="0"/>
                    </a:p>
                  </a:txBody>
                  <a:tcPr/>
                </a:tc>
              </a:tr>
              <a:tr h="370840">
                <a:tc>
                  <a:txBody>
                    <a:bodyPr/>
                    <a:lstStyle/>
                    <a:p>
                      <a:pPr algn="ctr"/>
                      <a:r>
                        <a:rPr lang="en-US" dirty="0" smtClean="0"/>
                        <a:t>Pacific</a:t>
                      </a:r>
                      <a:endParaRPr lang="en-US" dirty="0"/>
                    </a:p>
                  </a:txBody>
                  <a:tcPr/>
                </a:tc>
                <a:tc>
                  <a:txBody>
                    <a:bodyPr/>
                    <a:lstStyle/>
                    <a:p>
                      <a:pPr algn="ctr"/>
                      <a:r>
                        <a:rPr lang="en-US" dirty="0" smtClean="0"/>
                        <a:t>Bolide Impact</a:t>
                      </a:r>
                      <a:endParaRPr lang="en-US" dirty="0"/>
                    </a:p>
                  </a:txBody>
                  <a:tcPr/>
                </a:tc>
                <a:tc>
                  <a:txBody>
                    <a:bodyPr/>
                    <a:lstStyle/>
                    <a:p>
                      <a:pPr algn="ctr"/>
                      <a:r>
                        <a:rPr lang="en-US" dirty="0" smtClean="0"/>
                        <a:t>Chicxulub</a:t>
                      </a:r>
                      <a:endParaRPr lang="en-US" dirty="0"/>
                    </a:p>
                  </a:txBody>
                  <a:tcPr/>
                </a:tc>
              </a:tr>
              <a:tr h="370840">
                <a:tc>
                  <a:txBody>
                    <a:bodyPr/>
                    <a:lstStyle/>
                    <a:p>
                      <a:pPr algn="ctr"/>
                      <a:r>
                        <a:rPr lang="en-US" dirty="0" smtClean="0"/>
                        <a:t>Hawaiian</a:t>
                      </a:r>
                      <a:endParaRPr lang="en-US" dirty="0"/>
                    </a:p>
                  </a:txBody>
                  <a:tcPr/>
                </a:tc>
                <a:tc>
                  <a:txBody>
                    <a:bodyPr/>
                    <a:lstStyle/>
                    <a:p>
                      <a:pPr algn="ctr"/>
                      <a:r>
                        <a:rPr lang="en-US" dirty="0" smtClean="0"/>
                        <a:t>Hotspot</a:t>
                      </a:r>
                      <a:endParaRPr lang="en-US" dirty="0"/>
                    </a:p>
                  </a:txBody>
                  <a:tcPr/>
                </a:tc>
                <a:tc>
                  <a:txBody>
                    <a:bodyPr/>
                    <a:lstStyle/>
                    <a:p>
                      <a:pPr algn="ctr"/>
                      <a:endParaRPr lang="en-US" dirty="0"/>
                    </a:p>
                  </a:txBody>
                  <a:tcPr/>
                </a:tc>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806356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72241" y="149351"/>
            <a:ext cx="3347391" cy="830997"/>
          </a:xfrm>
          <a:prstGeom prst="rect">
            <a:avLst/>
          </a:prstGeom>
          <a:noFill/>
        </p:spPr>
        <p:txBody>
          <a:bodyPr wrap="none" rtlCol="0">
            <a:spAutoFit/>
          </a:bodyPr>
          <a:lstStyle/>
          <a:p>
            <a:r>
              <a:rPr lang="en-US" sz="4800" b="1" dirty="0"/>
              <a:t>CT Hotspot</a:t>
            </a:r>
          </a:p>
        </p:txBody>
      </p:sp>
      <p:graphicFrame>
        <p:nvGraphicFramePr>
          <p:cNvPr id="15" name="Table 14"/>
          <p:cNvGraphicFramePr>
            <a:graphicFrameLocks noGrp="1"/>
          </p:cNvGraphicFramePr>
          <p:nvPr>
            <p:extLst>
              <p:ext uri="{D42A27DB-BD31-4B8C-83A1-F6EECF244321}">
                <p14:modId xmlns:p14="http://schemas.microsoft.com/office/powerpoint/2010/main" val="1693589877"/>
              </p:ext>
            </p:extLst>
          </p:nvPr>
        </p:nvGraphicFramePr>
        <p:xfrm>
          <a:off x="2727960" y="1397000"/>
          <a:ext cx="7132320" cy="2595880"/>
        </p:xfrm>
        <a:graphic>
          <a:graphicData uri="http://schemas.openxmlformats.org/drawingml/2006/table">
            <a:tbl>
              <a:tblPr firstRow="1" bandRow="1">
                <a:tableStyleId>{5C22544A-7EE6-4342-B048-85BDC9FD1C3A}</a:tableStyleId>
              </a:tblPr>
              <a:tblGrid>
                <a:gridCol w="2377440"/>
                <a:gridCol w="2377440"/>
                <a:gridCol w="2377440"/>
              </a:tblGrid>
              <a:tr h="370840">
                <a:tc>
                  <a:txBody>
                    <a:bodyPr/>
                    <a:lstStyle/>
                    <a:p>
                      <a:pPr algn="ctr"/>
                      <a:r>
                        <a:rPr lang="en-US" dirty="0" smtClean="0"/>
                        <a:t>Permian-Triassic</a:t>
                      </a:r>
                      <a:endParaRPr lang="en-US" dirty="0"/>
                    </a:p>
                  </a:txBody>
                  <a:tcPr/>
                </a:tc>
                <a:tc>
                  <a:txBody>
                    <a:bodyPr/>
                    <a:lstStyle/>
                    <a:p>
                      <a:pPr algn="ctr"/>
                      <a:r>
                        <a:rPr lang="en-US" dirty="0" smtClean="0"/>
                        <a:t>Extinctions</a:t>
                      </a:r>
                      <a:endParaRPr lang="en-US" dirty="0"/>
                    </a:p>
                  </a:txBody>
                  <a:tcPr/>
                </a:tc>
                <a:tc>
                  <a:txBody>
                    <a:bodyPr/>
                    <a:lstStyle/>
                    <a:p>
                      <a:pPr algn="ctr"/>
                      <a:r>
                        <a:rPr lang="en-US" dirty="0" smtClean="0"/>
                        <a:t>Cretaceous-Tertiary</a:t>
                      </a:r>
                      <a:endParaRPr lang="en-US" dirty="0"/>
                    </a:p>
                  </a:txBody>
                  <a:tcPr/>
                </a:tc>
              </a:tr>
              <a:tr h="370840">
                <a:tc>
                  <a:txBody>
                    <a:bodyPr/>
                    <a:lstStyle/>
                    <a:p>
                      <a:pPr algn="ctr"/>
                      <a:r>
                        <a:rPr lang="en-US" dirty="0" smtClean="0"/>
                        <a:t>252 Ma</a:t>
                      </a:r>
                      <a:endParaRPr lang="en-US" dirty="0"/>
                    </a:p>
                  </a:txBody>
                  <a:tcPr/>
                </a:tc>
                <a:tc>
                  <a:txBody>
                    <a:bodyPr/>
                    <a:lstStyle/>
                    <a:p>
                      <a:pPr algn="ctr"/>
                      <a:r>
                        <a:rPr lang="en-US" dirty="0" smtClean="0"/>
                        <a:t>Age</a:t>
                      </a:r>
                      <a:endParaRPr lang="en-US" dirty="0"/>
                    </a:p>
                  </a:txBody>
                  <a:tcPr/>
                </a:tc>
                <a:tc>
                  <a:txBody>
                    <a:bodyPr/>
                    <a:lstStyle/>
                    <a:p>
                      <a:pPr algn="ctr"/>
                      <a:r>
                        <a:rPr lang="en-US" dirty="0" smtClean="0"/>
                        <a:t>65 Ma</a:t>
                      </a:r>
                      <a:endParaRPr lang="en-US" dirty="0"/>
                    </a:p>
                  </a:txBody>
                  <a:tcPr/>
                </a:tc>
              </a:tr>
              <a:tr h="370840">
                <a:tc>
                  <a:txBody>
                    <a:bodyPr/>
                    <a:lstStyle/>
                    <a:p>
                      <a:pPr algn="ctr"/>
                      <a:r>
                        <a:rPr lang="en-US" dirty="0" smtClean="0"/>
                        <a:t>Siberian Traps</a:t>
                      </a:r>
                      <a:endParaRPr lang="en-US" dirty="0"/>
                    </a:p>
                  </a:txBody>
                  <a:tcPr/>
                </a:tc>
                <a:tc>
                  <a:txBody>
                    <a:bodyPr/>
                    <a:lstStyle/>
                    <a:p>
                      <a:pPr algn="ctr"/>
                      <a:r>
                        <a:rPr lang="en-US" dirty="0" smtClean="0"/>
                        <a:t>Antipodal Eruptions</a:t>
                      </a:r>
                      <a:endParaRPr lang="en-US" dirty="0"/>
                    </a:p>
                  </a:txBody>
                  <a:tcPr/>
                </a:tc>
                <a:tc>
                  <a:txBody>
                    <a:bodyPr/>
                    <a:lstStyle/>
                    <a:p>
                      <a:pPr algn="ctr"/>
                      <a:r>
                        <a:rPr lang="en-US" dirty="0" smtClean="0"/>
                        <a:t>Deccan Traps</a:t>
                      </a:r>
                      <a:endParaRPr lang="en-US" dirty="0"/>
                    </a:p>
                  </a:txBody>
                  <a:tcPr/>
                </a:tc>
              </a:tr>
              <a:tr h="370840">
                <a:tc>
                  <a:txBody>
                    <a:bodyPr/>
                    <a:lstStyle/>
                    <a:p>
                      <a:pPr algn="ctr"/>
                      <a:r>
                        <a:rPr lang="en-US" dirty="0" smtClean="0"/>
                        <a:t>Central Pacific</a:t>
                      </a:r>
                      <a:endParaRPr lang="en-US" dirty="0"/>
                    </a:p>
                  </a:txBody>
                  <a:tcPr/>
                </a:tc>
                <a:tc>
                  <a:txBody>
                    <a:bodyPr/>
                    <a:lstStyle/>
                    <a:p>
                      <a:pPr algn="ctr"/>
                      <a:r>
                        <a:rPr lang="en-US" dirty="0" smtClean="0"/>
                        <a:t>Bolide Impact</a:t>
                      </a:r>
                      <a:endParaRPr lang="en-US" dirty="0"/>
                    </a:p>
                  </a:txBody>
                  <a:tcPr/>
                </a:tc>
                <a:tc>
                  <a:txBody>
                    <a:bodyPr/>
                    <a:lstStyle/>
                    <a:p>
                      <a:pPr algn="ctr"/>
                      <a:r>
                        <a:rPr lang="en-US" dirty="0" smtClean="0"/>
                        <a:t>Pacific NW</a:t>
                      </a:r>
                      <a:endParaRPr lang="en-US" dirty="0"/>
                    </a:p>
                  </a:txBody>
                  <a:tcPr/>
                </a:tc>
              </a:tr>
              <a:tr h="370840">
                <a:tc>
                  <a:txBody>
                    <a:bodyPr/>
                    <a:lstStyle/>
                    <a:p>
                      <a:pPr algn="ctr"/>
                      <a:r>
                        <a:rPr lang="en-US" dirty="0" smtClean="0"/>
                        <a:t>Hawaiian</a:t>
                      </a:r>
                      <a:endParaRPr lang="en-US" dirty="0"/>
                    </a:p>
                  </a:txBody>
                  <a:tcPr/>
                </a:tc>
                <a:tc>
                  <a:txBody>
                    <a:bodyPr/>
                    <a:lstStyle/>
                    <a:p>
                      <a:pPr algn="ctr"/>
                      <a:r>
                        <a:rPr lang="en-US" dirty="0" smtClean="0"/>
                        <a:t>Hotspot</a:t>
                      </a:r>
                      <a:endParaRPr lang="en-US" dirty="0"/>
                    </a:p>
                  </a:txBody>
                  <a:tcPr/>
                </a:tc>
                <a:tc>
                  <a:txBody>
                    <a:bodyPr/>
                    <a:lstStyle/>
                    <a:p>
                      <a:pPr algn="ctr"/>
                      <a:r>
                        <a:rPr lang="en-US" dirty="0" smtClean="0"/>
                        <a:t>Yellowstone</a:t>
                      </a:r>
                      <a:endParaRPr lang="en-US" dirty="0"/>
                    </a:p>
                  </a:txBody>
                  <a:tcPr/>
                </a:tc>
              </a:tr>
              <a:tr h="370840">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a:p>
                  </a:txBody>
                  <a:tcPr/>
                </a:tc>
                <a:tc>
                  <a:txBody>
                    <a:bodyPr/>
                    <a:lstStyle/>
                    <a:p>
                      <a:pPr algn="ctr"/>
                      <a:endParaRPr lang="en-US"/>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358730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5126</TotalTime>
  <Words>2083</Words>
  <Application>Microsoft Office PowerPoint</Application>
  <PresentationFormat>Widescreen</PresentationFormat>
  <Paragraphs>291</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Wingdings 3</vt:lpstr>
      <vt:lpstr>Slice</vt:lpstr>
      <vt:lpstr>Did Plate tectonics start with a big bang?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Plate tectonics start with a big bang?</dc:title>
  <dc:creator>David Moerdyk</dc:creator>
  <cp:lastModifiedBy>David Moerdyk</cp:lastModifiedBy>
  <cp:revision>63</cp:revision>
  <dcterms:created xsi:type="dcterms:W3CDTF">2017-08-28T00:06:26Z</dcterms:created>
  <dcterms:modified xsi:type="dcterms:W3CDTF">2017-10-06T19:00:04Z</dcterms:modified>
</cp:coreProperties>
</file>