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3" r:id="rId45"/>
    <p:sldId id="305" r:id="rId46"/>
    <p:sldId id="306" r:id="rId47"/>
    <p:sldId id="307" r:id="rId48"/>
    <p:sldId id="308"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8"/>
    <p:restoredTop sz="73529"/>
  </p:normalViewPr>
  <p:slideViewPr>
    <p:cSldViewPr snapToGrid="0" snapToObjects="1">
      <p:cViewPr varScale="1">
        <p:scale>
          <a:sx n="47" d="100"/>
          <a:sy n="47" d="100"/>
        </p:scale>
        <p:origin x="186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548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rPr lang="en-US" dirty="0" smtClean="0"/>
              <a:t>These Cretaceous</a:t>
            </a:r>
            <a:r>
              <a:rPr lang="en-US" baseline="0" dirty="0" smtClean="0"/>
              <a:t> </a:t>
            </a:r>
            <a:r>
              <a:rPr lang="en-US" baseline="0" dirty="0" err="1" smtClean="0"/>
              <a:t>instrusions</a:t>
            </a:r>
            <a:r>
              <a:rPr lang="en-US" baseline="0" dirty="0" smtClean="0"/>
              <a:t> </a:t>
            </a:r>
            <a:r>
              <a:rPr dirty="0" smtClean="0"/>
              <a:t>are </a:t>
            </a:r>
            <a:r>
              <a:rPr dirty="0"/>
              <a:t>dated at approximately 80 - 100 Ma. These intrusions postdate the thrust deformation, cutting across all thrusts and related folds. </a:t>
            </a:r>
            <a:r>
              <a:rPr lang="en-US" dirty="0" smtClean="0"/>
              <a:t>In the</a:t>
            </a:r>
            <a:r>
              <a:rPr lang="en-US" baseline="0" dirty="0" smtClean="0"/>
              <a:t> next few slides the intrusions will be omitted so that the thrust structures can be more clearly depicted. We will return to a discussion of the tectonic and structural significance of the </a:t>
            </a:r>
            <a:r>
              <a:rPr lang="en-US" baseline="0" dirty="0" err="1" smtClean="0"/>
              <a:t>instrusions</a:t>
            </a:r>
            <a:r>
              <a:rPr lang="en-US" baseline="0" dirty="0" smtClean="0"/>
              <a:t> near the end of the talk.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rPr dirty="0"/>
              <a:t>There are 3 distinct structural regimes that constitute the </a:t>
            </a:r>
            <a:r>
              <a:rPr lang="en-US" dirty="0" smtClean="0"/>
              <a:t>NEWAFT</a:t>
            </a:r>
            <a:r>
              <a:rPr dirty="0" smtClean="0"/>
              <a:t>. </a:t>
            </a:r>
            <a:r>
              <a:rPr dirty="0"/>
              <a:t>The most prominant feature is the </a:t>
            </a:r>
            <a:r>
              <a:rPr lang="en-US" dirty="0" smtClean="0"/>
              <a:t>west-</a:t>
            </a:r>
            <a:r>
              <a:rPr dirty="0" smtClean="0"/>
              <a:t> </a:t>
            </a:r>
            <a:r>
              <a:rPr dirty="0"/>
              <a:t>to </a:t>
            </a:r>
            <a:r>
              <a:rPr lang="en-US" dirty="0" smtClean="0"/>
              <a:t>northwest</a:t>
            </a:r>
            <a:r>
              <a:rPr dirty="0" smtClean="0"/>
              <a:t>-vergent </a:t>
            </a:r>
            <a:r>
              <a:rPr dirty="0"/>
              <a:t>Pend Oreille River thrust </a:t>
            </a:r>
            <a:r>
              <a:rPr dirty="0" smtClean="0"/>
              <a:t>salient</a:t>
            </a:r>
            <a:r>
              <a:rPr lang="en-US" dirty="0" smtClean="0"/>
              <a:t> (PORFT)</a:t>
            </a:r>
            <a:r>
              <a:rPr dirty="0" smtClean="0"/>
              <a:t>, </a:t>
            </a:r>
            <a:r>
              <a:rPr dirty="0"/>
              <a:t>which lies to the north near the Canadian border. To the south is what </a:t>
            </a:r>
            <a:r>
              <a:rPr dirty="0" smtClean="0"/>
              <a:t>Eric</a:t>
            </a:r>
            <a:r>
              <a:rPr lang="en-US" dirty="0" smtClean="0"/>
              <a:t> Cheney</a:t>
            </a:r>
            <a:r>
              <a:rPr dirty="0" smtClean="0"/>
              <a:t> </a:t>
            </a:r>
            <a:r>
              <a:rPr dirty="0"/>
              <a:t>has called the Colville River fold &amp; thrust </a:t>
            </a:r>
            <a:r>
              <a:rPr dirty="0" smtClean="0"/>
              <a:t>belt</a:t>
            </a:r>
            <a:r>
              <a:rPr lang="en-US" dirty="0" smtClean="0"/>
              <a:t> (CRFT)</a:t>
            </a:r>
            <a:r>
              <a:rPr dirty="0" smtClean="0"/>
              <a:t>, </a:t>
            </a:r>
            <a:r>
              <a:rPr dirty="0"/>
              <a:t>which is mainly </a:t>
            </a:r>
            <a:r>
              <a:rPr lang="en-US" dirty="0" smtClean="0"/>
              <a:t>east</a:t>
            </a:r>
            <a:r>
              <a:rPr dirty="0" smtClean="0"/>
              <a:t>-vergent</a:t>
            </a:r>
            <a:r>
              <a:rPr dirty="0"/>
              <a:t>. </a:t>
            </a:r>
            <a:r>
              <a:rPr dirty="0" smtClean="0"/>
              <a:t>And</a:t>
            </a:r>
            <a:r>
              <a:rPr lang="en-US" dirty="0" smtClean="0"/>
              <a:t> to the east of the CRFT</a:t>
            </a:r>
            <a:r>
              <a:rPr lang="en-US" baseline="0" dirty="0" smtClean="0"/>
              <a:t> lies</a:t>
            </a:r>
            <a:r>
              <a:rPr dirty="0" smtClean="0"/>
              <a:t> </a:t>
            </a:r>
            <a:r>
              <a:rPr dirty="0"/>
              <a:t>a 3rd feature that has previously not received much attention, a south plunging antiform, which we call the Bald Mtn anticline.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rPr dirty="0"/>
              <a:t>The </a:t>
            </a:r>
            <a:r>
              <a:rPr lang="en-US" dirty="0" smtClean="0"/>
              <a:t>NEWAFT </a:t>
            </a:r>
            <a:r>
              <a:rPr dirty="0" smtClean="0"/>
              <a:t>can </a:t>
            </a:r>
            <a:r>
              <a:rPr dirty="0"/>
              <a:t>be divided into two domains. To the north is what Eric has called the Pend Oreille River fold and thrust belt. It is a prominent salient with 6 major NW-vergent thrust sheets of Paleozoic strata. The trailing sheets along the eastern margin of the salient contain Windermere &amp; Cambrian strata. The Windermere is in shades of green &amp; the Addy is deep purple. Belt / Purcell rocks (brown) comprise the hinterland of this thrust salient.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rPr dirty="0"/>
              <a:t>The Colville River thrust belt appears is a two-sided system with the greatest shortening and main sense of vergence toward the ESE. The two dominant eat-directed sheets are composed primarily of the upper Belt-equivalent rocks (brown), the lower part of the Windermere (green) </a:t>
            </a:r>
            <a:r>
              <a:rPr lang="en-US" dirty="0" smtClean="0"/>
              <a:t>and</a:t>
            </a:r>
            <a:r>
              <a:rPr dirty="0" smtClean="0"/>
              <a:t> </a:t>
            </a:r>
            <a:r>
              <a:rPr dirty="0"/>
              <a:t>the upper Precambrian to lower Cambrian Addy. The western boundary of the Colville River thrust belt is defined by two thin west-directed thrust sheets.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t>Between the mainly E-vergent thrust system in the south &amp; the NW vergent salient in the north, is a transition zone. This transition zone is marked by lateral ramps, which are evident on stratigraphic separation diagrams . . .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rPr dirty="0"/>
              <a:t>This is a stratigraphic separation diagram of the Lane Mtn thrust, one of the easternmost thrusts of the Colville River fold &amp; thrust belt in the south. Stratigraphic separation diagrams are usually constructed from geologic maps. They depict the vertical stratigraphic separation between rocks of the footwall and rocks of the hangingwall of a thrust. Thrusts usually place older rocks on top of younger. So the upper line depicts the position of the thrust relative to the footwall </a:t>
            </a:r>
            <a:r>
              <a:rPr lang="en-US" dirty="0" smtClean="0"/>
              <a:t>and</a:t>
            </a:r>
            <a:r>
              <a:rPr dirty="0" smtClean="0"/>
              <a:t> </a:t>
            </a:r>
            <a:r>
              <a:rPr dirty="0"/>
              <a:t>the lower line is the trace of the thrust relative to the hanging wall.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rPr dirty="0"/>
              <a:t>As we move toward the west </a:t>
            </a:r>
            <a:r>
              <a:rPr lang="en-US" dirty="0" smtClean="0"/>
              <a:t>and</a:t>
            </a:r>
            <a:r>
              <a:rPr dirty="0" smtClean="0"/>
              <a:t> </a:t>
            </a:r>
            <a:r>
              <a:rPr dirty="0"/>
              <a:t>examine SSDs for the other thrusts, we see that they also have lateral ramps . . </a:t>
            </a:r>
            <a:r>
              <a:rPr lang="en-US" dirty="0" smtClean="0"/>
              <a: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rPr dirty="0"/>
              <a:t>Farther west in the belt lies the Russian Creek thrust. Note the lateral change in the positions of both the hanging wall &amp; footwall thrust traces. These are lateral ramps. Note that hanging wall &amp; footwall lateral ramps need not correpond due to large thrust displacement.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However, farther west on the Columbia thrust, the footwall &amp; hangingwall lateral ramps do correspond.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r>
              <a:rPr dirty="0"/>
              <a:t>And here is a composite stratigraphic separation diagram for all the thrusts. The thrust sheets carrying Belt / Purcell, Windermere </a:t>
            </a:r>
            <a:r>
              <a:rPr lang="en-US" dirty="0" smtClean="0"/>
              <a:t>and</a:t>
            </a:r>
            <a:r>
              <a:rPr dirty="0" smtClean="0"/>
              <a:t> </a:t>
            </a:r>
            <a:r>
              <a:rPr dirty="0"/>
              <a:t>Addy strata, lie in the easternmost thrust sheets of the north &amp; in the east-vergent Colville River thrust belt in the south. The lateral ramps at this level lie farther south. In the prominent thrust salient of the Pend Oreille River thrust belt, the thrusts are all within the Paleozoic sequence </a:t>
            </a:r>
            <a:r>
              <a:rPr lang="en-US" dirty="0" smtClean="0"/>
              <a:t>and</a:t>
            </a:r>
            <a:r>
              <a:rPr dirty="0" smtClean="0"/>
              <a:t> </a:t>
            </a:r>
            <a:r>
              <a:rPr dirty="0"/>
              <a:t>the lateral ramps have shifted farther north.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sz="3950" dirty="0" smtClean="0"/>
              <a:t>Eric</a:t>
            </a:r>
            <a:r>
              <a:rPr lang="en-US" sz="3950" dirty="0" smtClean="0"/>
              <a:t> Cheney</a:t>
            </a:r>
            <a:r>
              <a:rPr sz="3950" dirty="0" smtClean="0"/>
              <a:t> </a:t>
            </a:r>
            <a:r>
              <a:rPr sz="3950" dirty="0"/>
              <a:t>introduced </a:t>
            </a:r>
            <a:r>
              <a:rPr lang="en-US" sz="3950" dirty="0" smtClean="0"/>
              <a:t>Steve Boyer</a:t>
            </a:r>
            <a:r>
              <a:rPr sz="3950" dirty="0" smtClean="0"/>
              <a:t> </a:t>
            </a:r>
            <a:r>
              <a:rPr sz="3950" dirty="0"/>
              <a:t>to the </a:t>
            </a:r>
            <a:r>
              <a:rPr lang="en-US" sz="3950" dirty="0" smtClean="0"/>
              <a:t>Northeast</a:t>
            </a:r>
            <a:r>
              <a:rPr lang="en-US" sz="3950" baseline="0" dirty="0" smtClean="0"/>
              <a:t> Washington </a:t>
            </a:r>
            <a:r>
              <a:rPr sz="3950" dirty="0" smtClean="0"/>
              <a:t>thrust </a:t>
            </a:r>
            <a:r>
              <a:rPr sz="3950" dirty="0"/>
              <a:t>belt a few years </a:t>
            </a:r>
            <a:r>
              <a:rPr sz="3950" dirty="0" smtClean="0"/>
              <a:t>ago</a:t>
            </a:r>
            <a:r>
              <a:rPr lang="en-US" sz="3950" dirty="0" smtClean="0"/>
              <a:t> and </a:t>
            </a:r>
            <a:r>
              <a:rPr sz="3950" dirty="0" smtClean="0"/>
              <a:t>suggested </a:t>
            </a:r>
            <a:r>
              <a:rPr lang="en-US" sz="3950" dirty="0" smtClean="0"/>
              <a:t>that he &amp; Steve</a:t>
            </a:r>
            <a:r>
              <a:rPr sz="3950" dirty="0" smtClean="0"/>
              <a:t> </a:t>
            </a:r>
            <a:r>
              <a:rPr sz="3950" dirty="0"/>
              <a:t>collaborate on some balanced cross </a:t>
            </a:r>
            <a:r>
              <a:rPr sz="2400" dirty="0"/>
              <a:t>sections. For various reasons, </a:t>
            </a:r>
            <a:r>
              <a:rPr lang="en-US" sz="2400" dirty="0" smtClean="0"/>
              <a:t>Steve &amp; Eric</a:t>
            </a:r>
            <a:r>
              <a:rPr sz="2400" dirty="0" smtClean="0"/>
              <a:t> </a:t>
            </a:r>
            <a:r>
              <a:rPr sz="2400" dirty="0"/>
              <a:t>never got around to constructing balanced sections, but we did have some interesting </a:t>
            </a:r>
            <a:r>
              <a:rPr sz="2400" dirty="0" smtClean="0"/>
              <a:t>discussions</a:t>
            </a:r>
            <a:r>
              <a:rPr lang="en-US" sz="2400" baseline="0" dirty="0" smtClean="0"/>
              <a:t> which led to this talk. Tucked away in the northeast corner of the state of Washington, and adjacent Idaho, Montana &amp; British Columbia, is an underappreciated thrust belt. </a:t>
            </a:r>
            <a:endParaRPr sz="2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r>
              <a:rPr dirty="0"/>
              <a:t>The details are uncertain, but it appears that these lateral ramps </a:t>
            </a:r>
            <a:r>
              <a:rPr lang="en-US" dirty="0" smtClean="0"/>
              <a:t>and</a:t>
            </a:r>
            <a:r>
              <a:rPr dirty="0" smtClean="0"/>
              <a:t> </a:t>
            </a:r>
            <a:r>
              <a:rPr dirty="0"/>
              <a:t>the north to south change in thrust vergence &amp; structural style may be in response to stratigraphic variations associated with the Late Proterozoic, early Paleozoic rift margin, Montania. </a:t>
            </a:r>
            <a:r>
              <a:rPr lang="en-US" dirty="0" smtClean="0"/>
              <a:t>The figure at right from Lund (2008).</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rPr dirty="0"/>
              <a:t>Let’s look at some interesting details of the east-vergent Colville River fold </a:t>
            </a:r>
            <a:r>
              <a:rPr lang="en-US" dirty="0" smtClean="0"/>
              <a:t>and</a:t>
            </a:r>
            <a:r>
              <a:rPr dirty="0" smtClean="0"/>
              <a:t> </a:t>
            </a:r>
            <a:r>
              <a:rPr dirty="0"/>
              <a:t>thrust belt. The map at right is a blow-up of the </a:t>
            </a:r>
            <a:r>
              <a:rPr lang="en-US" dirty="0" smtClean="0"/>
              <a:t>east</a:t>
            </a:r>
            <a:r>
              <a:rPr dirty="0" smtClean="0"/>
              <a:t>-vergent </a:t>
            </a:r>
            <a:r>
              <a:rPr dirty="0"/>
              <a:t>CRFT. Of special interest are two structures that look like duplexes. If these are duplexes what are their significance &amp; how do they fit into the bigger picture?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We will examine two areas of interest, beginning with the structures in the west, indicated by the red arrow at right. The map shows detail of Miller’s Chewelah map sheet.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rPr dirty="0"/>
              <a:t>Here are two maps covering the same area. At right is a 1987 map from Evans. Both maps show a complex area of faulting between two prominant through-going faults, the Stensgar Mtn fault to the west </a:t>
            </a:r>
            <a:r>
              <a:rPr lang="en-US" dirty="0" smtClean="0"/>
              <a:t>and</a:t>
            </a:r>
            <a:r>
              <a:rPr dirty="0" smtClean="0"/>
              <a:t> </a:t>
            </a:r>
            <a:r>
              <a:rPr dirty="0"/>
              <a:t>the Lane Mtn fault to the east. WNW-dipping Windermere group comprises the hangingwall. Middle Proterozoic Deer Trail Group, equivalent to the Upper Belt, comprise the body of the fault zone, sandwiched between the Stensgar Mtn &amp; Lane Mtn faults.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t>Evans interpreted this structure as a duplex with the Stensgar Mtn thrust as the roof and the Lane Mtn thrust as the floor.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rPr lang="en-US" dirty="0" smtClean="0"/>
              <a:t>However, </a:t>
            </a:r>
            <a:r>
              <a:rPr dirty="0" smtClean="0"/>
              <a:t>Miller </a:t>
            </a:r>
            <a:r>
              <a:rPr dirty="0"/>
              <a:t>countered that this could not be a </a:t>
            </a:r>
            <a:r>
              <a:rPr dirty="0" smtClean="0"/>
              <a:t>duplex</a:t>
            </a:r>
            <a:r>
              <a:rPr lang="en-US" dirty="0" smtClean="0"/>
              <a:t> (map at left)</a:t>
            </a:r>
            <a:r>
              <a:rPr dirty="0" smtClean="0"/>
              <a:t>. </a:t>
            </a:r>
            <a:r>
              <a:rPr dirty="0"/>
              <a:t>He presented convincing arguments that the Stensgar Mtn fault is extensional, downdropping less deformed hanging wall rocks against ductile, highly deformed footwall rocks. But we know that this area has been overprinted by Paleogene extension. So perhaps the roof thrust has been reactivated as an extensional </a:t>
            </a:r>
            <a:r>
              <a:rPr dirty="0" smtClean="0"/>
              <a:t>faul</a:t>
            </a:r>
            <a:r>
              <a:rPr lang="en-US" dirty="0" smtClean="0"/>
              <a:t>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In any case, the geometry of this structure, as viewed in both map &amp; cross-section, sure appears to be a duplex . .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rPr dirty="0"/>
              <a:t>A duplex with east vergence. </a:t>
            </a:r>
            <a:r>
              <a:rPr lang="en-US" dirty="0" smtClean="0"/>
              <a:t>Here we have interpreted the </a:t>
            </a:r>
            <a:r>
              <a:rPr lang="en-US" dirty="0" err="1" smtClean="0"/>
              <a:t>Stensgar</a:t>
            </a:r>
            <a:r>
              <a:rPr lang="en-US" baseline="0" dirty="0" smtClean="0"/>
              <a:t> </a:t>
            </a:r>
            <a:r>
              <a:rPr lang="en-US" baseline="0" dirty="0" err="1" smtClean="0"/>
              <a:t>Mtn</a:t>
            </a:r>
            <a:r>
              <a:rPr lang="en-US" baseline="0" dirty="0" smtClean="0"/>
              <a:t> fault as the roof thrust of the duplex and the Lane </a:t>
            </a:r>
            <a:r>
              <a:rPr lang="en-US" baseline="0" dirty="0" err="1" smtClean="0"/>
              <a:t>Mtn</a:t>
            </a:r>
            <a:r>
              <a:rPr lang="en-US" baseline="0" dirty="0" smtClean="0"/>
              <a:t> fault as the floor thrust.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rPr dirty="0"/>
              <a:t>And just to the north is another structure that looks very much like a duplex.</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r>
              <a:rPr dirty="0"/>
              <a:t>The white line shows the line of section </a:t>
            </a:r>
            <a:r>
              <a:rPr lang="en-US" dirty="0" smtClean="0"/>
              <a:t>across this second</a:t>
            </a:r>
            <a:r>
              <a:rPr lang="en-US" baseline="0" dirty="0" smtClean="0"/>
              <a:t> proposed duplex.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rPr lang="en-US" sz="2200" dirty="0" smtClean="0">
                <a:effectLst/>
                <a:latin typeface="Helvetica Neue"/>
                <a:ea typeface="Helvetica Neue"/>
                <a:cs typeface="Helvetica Neue"/>
                <a:sym typeface="Helvetica Neue"/>
              </a:rPr>
              <a:t>We will place this thrust belt in its regional context &amp; share some details of its structural configuration. Throughout the talk we will note the probable influence that the Neoproterozoic rift margin had on the evolution of this thrust belt.</a:t>
            </a:r>
            <a:endParaRPr lang="en-US" sz="2200" dirty="0">
              <a:effectLst/>
              <a:latin typeface="Helvetica Neue"/>
              <a:ea typeface="Helvetica Neue"/>
              <a:cs typeface="Helvetica Neue"/>
              <a:sym typeface="Helvetica Neu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p>
            <a:r>
              <a:rPr lang="en-US" dirty="0" smtClean="0"/>
              <a:t>And </a:t>
            </a:r>
            <a:r>
              <a:rPr dirty="0" smtClean="0"/>
              <a:t>this </a:t>
            </a:r>
            <a:r>
              <a:rPr dirty="0"/>
              <a:t>is the interpretation of the structure as a duplex. The core of the duplex is made up of Deer Trail Mtn rocks, equivalent to Upper Belt. The roof Windermere. So the roof thrust is essentially a bedding-parallel detachment between the Upper Belt &amp; Windermere. Let’s now put these duplexes of the E-vergent Colville River thrust system within the context of the greater NE WA fold &amp; thrust belt . . .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In this</a:t>
            </a:r>
            <a:r>
              <a:rPr lang="en-US" baseline="0" dirty="0" smtClean="0"/>
              <a:t> map the two duplexes that we have just discussed are show by the blue and yellow stars. These duplexes comprise the majority of the east-</a:t>
            </a:r>
            <a:r>
              <a:rPr lang="en-US" baseline="0" dirty="0" err="1" smtClean="0"/>
              <a:t>vergent</a:t>
            </a:r>
            <a:r>
              <a:rPr lang="en-US" baseline="0" dirty="0" smtClean="0"/>
              <a:t> CRFT. Another feature of significance is the a south-plunging anticline that lies to the east of the CRFT.</a:t>
            </a:r>
            <a:r>
              <a:rPr dirty="0" smtClean="0"/>
              <a:t> </a:t>
            </a:r>
            <a:r>
              <a:rPr lang="en-US" sz="2200" dirty="0" smtClean="0">
                <a:effectLst/>
                <a:latin typeface="Helvetica Neue"/>
                <a:ea typeface="Helvetica Neue"/>
                <a:cs typeface="Helvetica Neue"/>
                <a:sym typeface="Helvetica Neue"/>
              </a:rPr>
              <a:t>We have termed this the Bald </a:t>
            </a:r>
            <a:r>
              <a:rPr lang="en-US" sz="2200" dirty="0" err="1" smtClean="0">
                <a:effectLst/>
                <a:latin typeface="Helvetica Neue"/>
                <a:ea typeface="Helvetica Neue"/>
                <a:cs typeface="Helvetica Neue"/>
                <a:sym typeface="Helvetica Neue"/>
              </a:rPr>
              <a:t>Mtn</a:t>
            </a:r>
            <a:r>
              <a:rPr lang="en-US" sz="2200" dirty="0" smtClean="0">
                <a:effectLst/>
                <a:latin typeface="Helvetica Neue"/>
                <a:ea typeface="Helvetica Neue"/>
                <a:cs typeface="Helvetica Neue"/>
                <a:sym typeface="Helvetica Neue"/>
              </a:rPr>
              <a:t> anticline. It is west-</a:t>
            </a:r>
            <a:r>
              <a:rPr lang="en-US" sz="2200" dirty="0" err="1" smtClean="0">
                <a:effectLst/>
                <a:latin typeface="Helvetica Neue"/>
                <a:ea typeface="Helvetica Neue"/>
                <a:cs typeface="Helvetica Neue"/>
                <a:sym typeface="Helvetica Neue"/>
              </a:rPr>
              <a:t>vergent</a:t>
            </a:r>
            <a:r>
              <a:rPr lang="en-US" sz="2200" dirty="0" smtClean="0">
                <a:effectLst/>
                <a:latin typeface="Helvetica Neue"/>
                <a:ea typeface="Helvetica Neue"/>
                <a:cs typeface="Helvetica Neue"/>
                <a:sym typeface="Helvetica Neue"/>
              </a:rPr>
              <a:t> with an overturned west limb that may or may not be broken by a thrust fault. We propose</a:t>
            </a:r>
            <a:r>
              <a:rPr lang="en-US" sz="2200" baseline="0" dirty="0" smtClean="0">
                <a:effectLst/>
                <a:latin typeface="Helvetica Neue"/>
                <a:ea typeface="Helvetica Neue"/>
                <a:cs typeface="Helvetica Neue"/>
                <a:sym typeface="Helvetica Neue"/>
              </a:rPr>
              <a:t> that the east-</a:t>
            </a:r>
            <a:r>
              <a:rPr lang="en-US" sz="2200" baseline="0" dirty="0" err="1" smtClean="0">
                <a:effectLst/>
                <a:latin typeface="Helvetica Neue"/>
                <a:ea typeface="Helvetica Neue"/>
                <a:cs typeface="Helvetica Neue"/>
                <a:sym typeface="Helvetica Neue"/>
              </a:rPr>
              <a:t>vergent</a:t>
            </a:r>
            <a:r>
              <a:rPr lang="en-US" sz="2200" baseline="0" dirty="0" smtClean="0">
                <a:effectLst/>
                <a:latin typeface="Helvetica Neue"/>
                <a:ea typeface="Helvetica Neue"/>
                <a:cs typeface="Helvetica Neue"/>
                <a:sym typeface="Helvetica Neue"/>
              </a:rPr>
              <a:t> duplexes of the CRFT and the Bald </a:t>
            </a:r>
            <a:r>
              <a:rPr lang="en-US" sz="2200" baseline="0" dirty="0" err="1" smtClean="0">
                <a:effectLst/>
                <a:latin typeface="Helvetica Neue"/>
                <a:ea typeface="Helvetica Neue"/>
                <a:cs typeface="Helvetica Neue"/>
                <a:sym typeface="Helvetica Neue"/>
              </a:rPr>
              <a:t>Mtn</a:t>
            </a:r>
            <a:r>
              <a:rPr lang="en-US" sz="2200" baseline="0" dirty="0" smtClean="0">
                <a:effectLst/>
                <a:latin typeface="Helvetica Neue"/>
                <a:ea typeface="Helvetica Neue"/>
                <a:cs typeface="Helvetica Neue"/>
                <a:sym typeface="Helvetica Neue"/>
              </a:rPr>
              <a:t> anticline constitute a triangle zone. </a:t>
            </a:r>
            <a:endParaRPr lang="en-US" sz="2200" dirty="0" smtClean="0">
              <a:effectLst/>
              <a:latin typeface="Helvetica Neue"/>
              <a:ea typeface="Helvetica Neue"/>
              <a:cs typeface="Helvetica Neue"/>
              <a:sym typeface="Helvetica Neue"/>
            </a:endParaRPr>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r>
              <a:rPr dirty="0"/>
              <a:t>The </a:t>
            </a:r>
            <a:r>
              <a:rPr lang="en-US" dirty="0" smtClean="0"/>
              <a:t>east</a:t>
            </a:r>
            <a:r>
              <a:rPr dirty="0" smtClean="0"/>
              <a:t>-vergent </a:t>
            </a:r>
            <a:r>
              <a:rPr dirty="0"/>
              <a:t>Colville River thrust belt may be the leading edge of </a:t>
            </a:r>
            <a:r>
              <a:rPr lang="en-US" dirty="0" smtClean="0"/>
              <a:t>this</a:t>
            </a:r>
            <a:r>
              <a:rPr dirty="0" smtClean="0"/>
              <a:t> </a:t>
            </a:r>
            <a:r>
              <a:rPr dirty="0"/>
              <a:t>triangle zone, bounded beneath by a regional sole thrust </a:t>
            </a:r>
            <a:r>
              <a:rPr lang="en-US" dirty="0" smtClean="0"/>
              <a:t>and</a:t>
            </a:r>
            <a:r>
              <a:rPr dirty="0" smtClean="0"/>
              <a:t> </a:t>
            </a:r>
            <a:r>
              <a:rPr dirty="0"/>
              <a:t>to the east by the thrusted Bald Mountain anticline.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The triangle zone formed as the regional sole thrust propagated westward, carrying with it a wedge of rock that included the Belt &amp; Windermere strata of the rift basin. This wedge drove itself westward, peeling up the overlying lower Paleozoic strata. As the wedge advanced, its leading edge imbricated to form the east-</a:t>
            </a:r>
            <a:r>
              <a:rPr lang="en-US" sz="2200" dirty="0" err="1" smtClean="0">
                <a:effectLst/>
                <a:latin typeface="Helvetica Neue"/>
                <a:ea typeface="Helvetica Neue"/>
                <a:cs typeface="Helvetica Neue"/>
                <a:sym typeface="Helvetica Neue"/>
              </a:rPr>
              <a:t>vergent</a:t>
            </a:r>
            <a:r>
              <a:rPr lang="en-US" sz="2200" dirty="0" smtClean="0">
                <a:effectLst/>
                <a:latin typeface="Helvetica Neue"/>
                <a:ea typeface="Helvetica Neue"/>
                <a:cs typeface="Helvetica Neue"/>
                <a:sym typeface="Helvetica Neue"/>
              </a:rPr>
              <a:t> Colville River thrust belt.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noRot="1" noChangeAspect="1"/>
          </p:cNvSpPr>
          <p:nvPr>
            <p:ph type="sldImg"/>
          </p:nvPr>
        </p:nvSpPr>
        <p:spPr>
          <a:prstGeom prst="rect">
            <a:avLst/>
          </a:prstGeom>
        </p:spPr>
        <p:txBody>
          <a:bodyPr/>
          <a:lstStyle/>
          <a:p>
            <a:endParaRPr/>
          </a:p>
        </p:txBody>
      </p:sp>
      <p:sp>
        <p:nvSpPr>
          <p:cNvPr id="622" name="Shape 622"/>
          <p:cNvSpPr>
            <a:spLocks noGrp="1"/>
          </p:cNvSpPr>
          <p:nvPr>
            <p:ph type="body" sz="quarter" idx="1"/>
          </p:nvPr>
        </p:nvSpPr>
        <p:spPr>
          <a:prstGeom prst="rect">
            <a:avLst/>
          </a:prstGeom>
        </p:spPr>
        <p:txBody>
          <a:bodyPr/>
          <a:lstStyle/>
          <a:p>
            <a:r>
              <a:rPr dirty="0"/>
              <a:t>This figure depicts the hypothesis that the geometry of the Windermere / Addy basin controlled the thrust architecture of the Colville River thrust belt. This is similar to backstop models previously put forward to by </a:t>
            </a:r>
            <a:r>
              <a:rPr dirty="0" smtClean="0"/>
              <a:t>Eric</a:t>
            </a:r>
            <a:r>
              <a:rPr lang="en-US" dirty="0" smtClean="0"/>
              <a:t> Cheney in several invited talks</a:t>
            </a:r>
            <a:r>
              <a:rPr dirty="0" smtClean="0"/>
              <a:t>. </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r>
              <a:rPr dirty="0"/>
              <a:t>And perhaps the trajectory of faults within the NE Wa thrust belt were controlled by the configuration of the Late Proterozoic - Early Paleozoic rifted margin &amp; the orientation of a transform fault </a:t>
            </a:r>
            <a:r>
              <a:rPr lang="en-US" dirty="0" smtClean="0"/>
              <a:t>and</a:t>
            </a:r>
            <a:r>
              <a:rPr dirty="0" smtClean="0"/>
              <a:t> </a:t>
            </a:r>
            <a:r>
              <a:rPr dirty="0"/>
              <a:t>related “Montania” arch.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rPr dirty="0"/>
              <a:t>One last piece to the puzzle with regard to the Bald Mtn anticline, which forms the eastern boundary of the hypothesized triangle zone. The Bald Mtn anticline is truncated by the low-angle, east-dipping Newport fault shown in yellow. In 1952 Schroeder mapped the Snow Valley anticline. These two anticlines appear to be the same structure.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r>
              <a:t>If these two anticlines are indeed the same, they have been offset by ~32 km displacement on the Newport extensional fault.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r>
              <a:rPr lang="en-US" dirty="0" smtClean="0"/>
              <a:t>The</a:t>
            </a:r>
            <a:r>
              <a:rPr lang="en-US" baseline="0" dirty="0" smtClean="0"/>
              <a:t> Newport extensional fault appears to lose displacement northward toward the Canadian border. The estimates are based on apparent offsets of fold axes and formational contacts within the Belt </a:t>
            </a:r>
            <a:r>
              <a:rPr lang="en-US" baseline="0" dirty="0" err="1" smtClean="0"/>
              <a:t>Supergroup</a:t>
            </a:r>
            <a:r>
              <a:rPr lang="en-US" baseline="0" dirty="0" smtClean="0"/>
              <a:t>.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rPr dirty="0"/>
              <a:t>Doughty &amp; Price </a:t>
            </a:r>
            <a:r>
              <a:rPr lang="en-US" dirty="0" smtClean="0"/>
              <a:t>(1999)</a:t>
            </a:r>
            <a:r>
              <a:rPr lang="en-US" baseline="0" dirty="0" smtClean="0"/>
              <a:t> </a:t>
            </a:r>
            <a:r>
              <a:rPr dirty="0" smtClean="0"/>
              <a:t>arrived </a:t>
            </a:r>
            <a:r>
              <a:rPr dirty="0"/>
              <a:t>at a similar figure, 35 km, for the offset on the Newport fault. They also computed 28 km over the Selkirk Crest &amp; a total of 64 km extension over the Spokane Dome.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The Northeast Washington thrust salient is similar in size to the </a:t>
            </a:r>
            <a:r>
              <a:rPr lang="en-US" sz="2200" dirty="0" err="1" smtClean="0">
                <a:effectLst/>
                <a:latin typeface="Helvetica Neue"/>
                <a:ea typeface="Helvetica Neue"/>
                <a:cs typeface="Helvetica Neue"/>
                <a:sym typeface="Helvetica Neue"/>
              </a:rPr>
              <a:t>Sawtooth</a:t>
            </a:r>
            <a:r>
              <a:rPr lang="en-US" sz="2200" dirty="0" smtClean="0">
                <a:effectLst/>
                <a:latin typeface="Helvetica Neue"/>
                <a:ea typeface="Helvetica Neue"/>
                <a:cs typeface="Helvetica Neue"/>
                <a:sym typeface="Helvetica Neue"/>
              </a:rPr>
              <a:t> thrust salient of Montana. However, the Northeast Washington</a:t>
            </a:r>
            <a:r>
              <a:rPr lang="en-US" sz="2200" baseline="0" dirty="0" smtClean="0">
                <a:effectLst/>
                <a:latin typeface="Helvetica Neue"/>
                <a:ea typeface="Helvetica Neue"/>
                <a:cs typeface="Helvetica Neue"/>
                <a:sym typeface="Helvetica Neue"/>
              </a:rPr>
              <a:t> Fold and thrust belt (NEWAFT)</a:t>
            </a:r>
            <a:r>
              <a:rPr lang="en-US" sz="2200" dirty="0" smtClean="0">
                <a:effectLst/>
                <a:latin typeface="Helvetica Neue"/>
                <a:ea typeface="Helvetica Neue"/>
                <a:cs typeface="Helvetica Neue"/>
                <a:sym typeface="Helvetica Neue"/>
              </a:rPr>
              <a:t> is mostly northwest-</a:t>
            </a:r>
            <a:r>
              <a:rPr lang="en-US" sz="2200" dirty="0" err="1" smtClean="0">
                <a:effectLst/>
                <a:latin typeface="Helvetica Neue"/>
                <a:ea typeface="Helvetica Neue"/>
                <a:cs typeface="Helvetica Neue"/>
                <a:sym typeface="Helvetica Neue"/>
              </a:rPr>
              <a:t>vergent</a:t>
            </a:r>
            <a:r>
              <a:rPr lang="en-US" sz="2200" dirty="0" smtClean="0">
                <a:effectLst/>
                <a:latin typeface="Helvetica Neue"/>
                <a:ea typeface="Helvetica Neue"/>
                <a:cs typeface="Helvetica Neue"/>
                <a:sym typeface="Helvetica Neue"/>
              </a:rPr>
              <a:t> &amp; thought to be of middle to late Jurassic age, </a:t>
            </a:r>
            <a:r>
              <a:rPr lang="en-US" sz="2200" dirty="0" err="1" smtClean="0">
                <a:effectLst/>
                <a:latin typeface="Helvetica Neue"/>
                <a:ea typeface="Helvetica Neue"/>
                <a:cs typeface="Helvetica Neue"/>
                <a:sym typeface="Helvetica Neue"/>
              </a:rPr>
              <a:t>whersas</a:t>
            </a:r>
            <a:r>
              <a:rPr lang="en-US" sz="2200" dirty="0" smtClean="0">
                <a:effectLst/>
                <a:latin typeface="Helvetica Neue"/>
                <a:ea typeface="Helvetica Neue"/>
                <a:cs typeface="Helvetica Neue"/>
                <a:sym typeface="Helvetica Neue"/>
              </a:rPr>
              <a:t> the </a:t>
            </a:r>
            <a:r>
              <a:rPr lang="en-US" sz="2200" dirty="0" err="1" smtClean="0">
                <a:effectLst/>
                <a:latin typeface="Helvetica Neue"/>
                <a:ea typeface="Helvetica Neue"/>
                <a:cs typeface="Helvetica Neue"/>
                <a:sym typeface="Helvetica Neue"/>
              </a:rPr>
              <a:t>Sawtooth</a:t>
            </a:r>
            <a:r>
              <a:rPr lang="en-US" sz="2200" dirty="0" smtClean="0">
                <a:effectLst/>
                <a:latin typeface="Helvetica Neue"/>
                <a:ea typeface="Helvetica Neue"/>
                <a:cs typeface="Helvetica Neue"/>
                <a:sym typeface="Helvetica Neue"/>
              </a:rPr>
              <a:t> thrust salient is east-northeast-</a:t>
            </a:r>
            <a:r>
              <a:rPr lang="en-US" sz="2200" dirty="0" err="1" smtClean="0">
                <a:effectLst/>
                <a:latin typeface="Helvetica Neue"/>
                <a:ea typeface="Helvetica Neue"/>
                <a:cs typeface="Helvetica Neue"/>
                <a:sym typeface="Helvetica Neue"/>
              </a:rPr>
              <a:t>vergent</a:t>
            </a:r>
            <a:r>
              <a:rPr lang="en-US" sz="2200" dirty="0" smtClean="0">
                <a:effectLst/>
                <a:latin typeface="Helvetica Neue"/>
                <a:ea typeface="Helvetica Neue"/>
                <a:cs typeface="Helvetica Neue"/>
                <a:sym typeface="Helvetica Neue"/>
              </a:rPr>
              <a:t> and initiated in the Late Cretaceous</a:t>
            </a:r>
            <a:r>
              <a:rPr lang="en-US" sz="2200" baseline="0" dirty="0" smtClean="0">
                <a:effectLst/>
                <a:latin typeface="Helvetica Neue"/>
                <a:ea typeface="Helvetica Neue"/>
                <a:cs typeface="Helvetica Neue"/>
                <a:sym typeface="Helvetica Neue"/>
              </a:rPr>
              <a:t> with deformation continuing into the Paleocene. </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r>
              <a:rPr lang="en-US" dirty="0" smtClean="0"/>
              <a:t>The map at left shows the Cretaceous</a:t>
            </a:r>
            <a:r>
              <a:rPr lang="en-US" baseline="0" dirty="0" smtClean="0"/>
              <a:t> </a:t>
            </a:r>
            <a:r>
              <a:rPr lang="en-US" baseline="0" dirty="0" err="1" smtClean="0"/>
              <a:t>instrusions</a:t>
            </a:r>
            <a:r>
              <a:rPr lang="en-US" baseline="0" dirty="0" smtClean="0"/>
              <a:t> that occur across the NEWAFT. </a:t>
            </a:r>
            <a:r>
              <a:rPr dirty="0" smtClean="0"/>
              <a:t>If </a:t>
            </a:r>
            <a:r>
              <a:rPr dirty="0"/>
              <a:t>we remove the extensional deformation, the Cretaceous instrusions consolidate at the core of the </a:t>
            </a:r>
            <a:r>
              <a:rPr lang="en-US" dirty="0" smtClean="0"/>
              <a:t>NEWAFT</a:t>
            </a:r>
            <a:r>
              <a:rPr dirty="0" smtClean="0"/>
              <a:t>. </a:t>
            </a:r>
            <a:r>
              <a:rPr dirty="0"/>
              <a:t>It is likely that the structures of the Late Proterozoic rift margin </a:t>
            </a:r>
            <a:r>
              <a:rPr lang="en-US" dirty="0" smtClean="0"/>
              <a:t>and</a:t>
            </a:r>
            <a:r>
              <a:rPr dirty="0" smtClean="0"/>
              <a:t> </a:t>
            </a:r>
            <a:r>
              <a:rPr dirty="0"/>
              <a:t>subsequent thrusts guided the intrusion of these magmas into the thrust salient.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r>
              <a:t>A similar relationship among intrusive centers, Mesozoic thrust salients, &amp; older Precambrian structures has been noted for the Helena &amp; McCartney Mtn salients . . .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rPr dirty="0"/>
              <a:t>by numerous authors over the past 50 years.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The conclusions are more hypotheses than conclusions. These “conclusions” suggest</a:t>
            </a:r>
            <a:r>
              <a:rPr lang="en-US" baseline="0" dirty="0" smtClean="0"/>
              <a:t> topics for future study. </a:t>
            </a:r>
            <a:r>
              <a:rPr lang="en-US" dirty="0" smtClean="0"/>
              <a:t>We propose that the  NEWAFT is a</a:t>
            </a:r>
            <a:r>
              <a:rPr lang="en-US" baseline="0" dirty="0" smtClean="0"/>
              <a:t> ”typical” thrust belt with duplexes, lateral ramps and triangle zones. </a:t>
            </a:r>
            <a:r>
              <a:rPr lang="en-US" dirty="0" smtClean="0"/>
              <a:t> </a:t>
            </a:r>
          </a:p>
          <a:p>
            <a:endParaRPr lang="en-US" dirty="0"/>
          </a:p>
        </p:txBody>
      </p:sp>
    </p:spTree>
    <p:extLst>
      <p:ext uri="{BB962C8B-B14F-4D97-AF65-F5344CB8AC3E}">
        <p14:creationId xmlns:p14="http://schemas.microsoft.com/office/powerpoint/2010/main" val="1647113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that the NEWAFT has two domains. To the north is the northwest</a:t>
            </a:r>
            <a:r>
              <a:rPr lang="en-US" baseline="0" dirty="0" smtClean="0"/>
              <a:t>-</a:t>
            </a:r>
            <a:r>
              <a:rPr lang="en-US" baseline="0" dirty="0" err="1" smtClean="0"/>
              <a:t>vergent</a:t>
            </a:r>
            <a:r>
              <a:rPr lang="en-US" baseline="0" dirty="0" smtClean="0"/>
              <a:t> thrust salient, the Pend Oreille River Fold and Thrust Belt (PORFT). And to the south is the southeast-</a:t>
            </a:r>
            <a:r>
              <a:rPr lang="en-US" baseline="0" dirty="0" err="1" smtClean="0"/>
              <a:t>vergent</a:t>
            </a:r>
            <a:r>
              <a:rPr lang="en-US" baseline="0" dirty="0" smtClean="0"/>
              <a:t> Colville River Fold and Thrust Belt (CRFT). </a:t>
            </a:r>
            <a:endParaRPr lang="en-US" dirty="0"/>
          </a:p>
        </p:txBody>
      </p:sp>
    </p:spTree>
    <p:extLst>
      <p:ext uri="{BB962C8B-B14F-4D97-AF65-F5344CB8AC3E}">
        <p14:creationId xmlns:p14="http://schemas.microsoft.com/office/powerpoint/2010/main" val="2053485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geometry of the Neoproterozoic</a:t>
            </a:r>
            <a:r>
              <a:rPr lang="en-US" baseline="0" dirty="0" smtClean="0"/>
              <a:t> to early Paleozoic rift margin may have controlled the location and kinematic evolution of the NEWAFT.</a:t>
            </a:r>
            <a:endParaRPr lang="en-US" dirty="0"/>
          </a:p>
        </p:txBody>
      </p:sp>
    </p:spTree>
    <p:extLst>
      <p:ext uri="{BB962C8B-B14F-4D97-AF65-F5344CB8AC3E}">
        <p14:creationId xmlns:p14="http://schemas.microsoft.com/office/powerpoint/2010/main" val="442554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 thrust faults </a:t>
            </a:r>
            <a:r>
              <a:rPr lang="en-US" baseline="0" dirty="0" smtClean="0"/>
              <a:t>later served as conduits for the intrusion of </a:t>
            </a:r>
            <a:r>
              <a:rPr lang="en-US" baseline="0" dirty="0" err="1" smtClean="0"/>
              <a:t>synkinematic</a:t>
            </a:r>
            <a:r>
              <a:rPr lang="en-US" baseline="0" dirty="0" smtClean="0"/>
              <a:t> to post-thrust </a:t>
            </a:r>
            <a:r>
              <a:rPr lang="en-US" baseline="0" dirty="0" err="1" smtClean="0"/>
              <a:t>instrusions</a:t>
            </a:r>
            <a:r>
              <a:rPr lang="en-US" baseline="0" dirty="0" smtClean="0"/>
              <a:t>. </a:t>
            </a:r>
            <a:endParaRPr lang="en-US" dirty="0"/>
          </a:p>
        </p:txBody>
      </p:sp>
    </p:spTree>
    <p:extLst>
      <p:ext uri="{BB962C8B-B14F-4D97-AF65-F5344CB8AC3E}">
        <p14:creationId xmlns:p14="http://schemas.microsoft.com/office/powerpoint/2010/main" val="154207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The two thrust belts lie on the fringes of a much larger regional thrust belt dominated by super thrust sheets of Mesoproterozoic Belt / Purcell Supergroup rocks. The geometry of supersheets was controlled primarily by configuration of the Belt-Purcell basin. On the eastern margins of this regional thrust belt, the geometry of the Paleozoic basins controlled geometry of the Sawtooths. And in the west the geometry of the Neoproterozoic rift margin controlled the evolution of the NE Wa thrust belt.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dirty="0"/>
              <a:t>The Neoproterozoic </a:t>
            </a:r>
            <a:r>
              <a:rPr lang="en-US" dirty="0" smtClean="0"/>
              <a:t>and</a:t>
            </a:r>
            <a:r>
              <a:rPr dirty="0" smtClean="0"/>
              <a:t> </a:t>
            </a:r>
            <a:r>
              <a:rPr dirty="0"/>
              <a:t>early Paleozoic rift margin may have looked something like this –– a series rift basins offset by by transform faults and associated promontories or structural highs. One of these transform systems </a:t>
            </a:r>
            <a:r>
              <a:rPr lang="en-US" dirty="0" smtClean="0"/>
              <a:t>and</a:t>
            </a:r>
            <a:r>
              <a:rPr dirty="0" smtClean="0"/>
              <a:t> </a:t>
            </a:r>
            <a:r>
              <a:rPr dirty="0"/>
              <a:t>its associated arch, “Montania”, pass through the </a:t>
            </a:r>
            <a:r>
              <a:rPr lang="en-US" dirty="0" smtClean="0"/>
              <a:t>NEWAFT</a:t>
            </a:r>
            <a:r>
              <a:rPr dirty="0" smtClean="0"/>
              <a:t>. </a:t>
            </a:r>
            <a:r>
              <a:rPr lang="en-US" sz="2200" dirty="0" smtClean="0">
                <a:effectLst/>
                <a:latin typeface="Helvetica Neue"/>
                <a:ea typeface="Helvetica Neue"/>
                <a:cs typeface="Helvetica Neue"/>
                <a:sym typeface="Helvetica Neue"/>
              </a:rPr>
              <a:t>The structural &amp; stratigraphic changes across this transform undoubtedly had an influence on the structural evolution of the subsequent thrust belt. </a:t>
            </a:r>
            <a:r>
              <a:rPr lang="en-US" dirty="0" smtClean="0"/>
              <a:t>Figure</a:t>
            </a:r>
            <a:r>
              <a:rPr lang="en-US" baseline="0" dirty="0" smtClean="0"/>
              <a:t> from Lund (2008).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rPr dirty="0"/>
              <a:t>This is a carton of the stratigraphy in the vicinity of the step-over </a:t>
            </a:r>
            <a:r>
              <a:rPr dirty="0" smtClean="0"/>
              <a:t>zone.</a:t>
            </a:r>
            <a:r>
              <a:rPr lang="en-US" baseline="0" dirty="0" smtClean="0"/>
              <a:t> </a:t>
            </a:r>
            <a:r>
              <a:rPr dirty="0" smtClean="0"/>
              <a:t>For </a:t>
            </a:r>
            <a:r>
              <a:rPr dirty="0"/>
              <a:t>a detailed discussion of the stratigraphy, see the papers by Lund &amp; Cheney and Cheney &amp; Zieg in Eric’s recent book </a:t>
            </a:r>
            <a:r>
              <a:rPr u="sng" dirty="0"/>
              <a:t>The Geology of Washington and Beyond</a:t>
            </a:r>
            <a:r>
              <a:rPr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lang="en-US" dirty="0" smtClean="0"/>
              <a:t>We </a:t>
            </a:r>
            <a:r>
              <a:rPr dirty="0" smtClean="0"/>
              <a:t>have </a:t>
            </a:r>
            <a:r>
              <a:rPr dirty="0"/>
              <a:t>stripped away most of the </a:t>
            </a:r>
            <a:r>
              <a:rPr dirty="0" smtClean="0"/>
              <a:t>annotation</a:t>
            </a:r>
            <a:r>
              <a:rPr lang="en-US" dirty="0" smtClean="0"/>
              <a:t> in order to</a:t>
            </a:r>
            <a:r>
              <a:rPr dirty="0" smtClean="0"/>
              <a:t> </a:t>
            </a:r>
            <a:r>
              <a:rPr dirty="0"/>
              <a:t>focus on the </a:t>
            </a:r>
            <a:r>
              <a:rPr dirty="0" smtClean="0"/>
              <a:t>strata</a:t>
            </a:r>
            <a:r>
              <a:rPr lang="en-US" baseline="0" dirty="0" smtClean="0"/>
              <a:t> and</a:t>
            </a:r>
            <a:r>
              <a:rPr dirty="0" smtClean="0"/>
              <a:t> </a:t>
            </a:r>
            <a:r>
              <a:rPr dirty="0"/>
              <a:t>structures associated with the early rift margin. These are the structures that appear to have controlled the geometry of the </a:t>
            </a:r>
            <a:r>
              <a:rPr lang="en-US" dirty="0" smtClean="0"/>
              <a:t>NEWAFT</a:t>
            </a:r>
            <a:r>
              <a:rPr dirty="0" smtClean="0"/>
              <a:t>. In </a:t>
            </a:r>
            <a:r>
              <a:rPr dirty="0"/>
              <a:t>subsequent maps, pay special attention to the brown, green &amp; purple units, as we think these exerted control over the geometry of the thrust salient. These are Middle Proterozoic Belt / Purcell (brown), Upper Proterozoic Windermere Group rocks (green) &amp; Upper Proterozoic to Lower Cambrian quartzites that include the Addy (purple).The Windermere &amp; Addy appear to have been deposited in a rift basin. These upper Proterozoic rocks are not present in the SE part of the study area, where Middle Cambrian quartzites lie directly upon Belt strata.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dirty="0"/>
              <a:t>The </a:t>
            </a:r>
            <a:r>
              <a:rPr lang="en-US" dirty="0" smtClean="0"/>
              <a:t>NEWAFT</a:t>
            </a:r>
            <a:r>
              <a:rPr dirty="0" smtClean="0"/>
              <a:t> </a:t>
            </a:r>
            <a:r>
              <a:rPr dirty="0"/>
              <a:t>lies east of the Kettle core complex. This thrust belt is </a:t>
            </a:r>
            <a:r>
              <a:rPr lang="en-US" dirty="0" smtClean="0"/>
              <a:t>thought</a:t>
            </a:r>
            <a:r>
              <a:rPr dirty="0" smtClean="0"/>
              <a:t> </a:t>
            </a:r>
            <a:r>
              <a:rPr dirty="0"/>
              <a:t>to have fromed in the Middle Jurassic during the accetion of the Quesnel terrane. There are at least 6 sheets in the north, with two additional sheets in the south, # 7 &amp; 8. To the east are the Moyie thrust sheet </a:t>
            </a:r>
            <a:r>
              <a:rPr lang="en-US" dirty="0" smtClean="0"/>
              <a:t>and</a:t>
            </a:r>
            <a:r>
              <a:rPr dirty="0" smtClean="0"/>
              <a:t> </a:t>
            </a:r>
            <a:r>
              <a:rPr dirty="0"/>
              <a:t>the Snowshoe thrust sheet </a:t>
            </a:r>
            <a:r>
              <a:rPr lang="en-US" dirty="0" smtClean="0"/>
              <a:t>and</a:t>
            </a:r>
            <a:r>
              <a:rPr dirty="0" smtClean="0"/>
              <a:t> </a:t>
            </a:r>
            <a:r>
              <a:rPr dirty="0"/>
              <a:t>associated Sylvanite anticline of the Libby thrust belt. </a:t>
            </a:r>
            <a:r>
              <a:rPr lang="en-US" dirty="0" smtClean="0"/>
              <a:t>B</a:t>
            </a:r>
            <a:r>
              <a:rPr lang="en-US" sz="2200" dirty="0" smtClean="0">
                <a:effectLst/>
                <a:latin typeface="Helvetica Neue"/>
                <a:ea typeface="Helvetica Neue"/>
                <a:cs typeface="Helvetica Neue"/>
                <a:sym typeface="Helvetica Neue"/>
              </a:rPr>
              <a:t>etween the these west-</a:t>
            </a:r>
            <a:r>
              <a:rPr lang="en-US" sz="2200" dirty="0" err="1" smtClean="0">
                <a:effectLst/>
                <a:latin typeface="Helvetica Neue"/>
                <a:ea typeface="Helvetica Neue"/>
                <a:cs typeface="Helvetica Neue"/>
                <a:sym typeface="Helvetica Neue"/>
              </a:rPr>
              <a:t>vergent</a:t>
            </a:r>
            <a:r>
              <a:rPr lang="en-US" sz="2200" dirty="0" smtClean="0">
                <a:effectLst/>
                <a:latin typeface="Helvetica Neue"/>
                <a:ea typeface="Helvetica Neue"/>
                <a:cs typeface="Helvetica Neue"/>
                <a:sym typeface="Helvetica Neue"/>
              </a:rPr>
              <a:t> &amp; east-</a:t>
            </a:r>
            <a:r>
              <a:rPr lang="en-US" sz="2200" dirty="0" err="1" smtClean="0">
                <a:effectLst/>
                <a:latin typeface="Helvetica Neue"/>
                <a:ea typeface="Helvetica Neue"/>
                <a:cs typeface="Helvetica Neue"/>
                <a:sym typeface="Helvetica Neue"/>
              </a:rPr>
              <a:t>vergent</a:t>
            </a:r>
            <a:r>
              <a:rPr lang="en-US" sz="2200" dirty="0" smtClean="0">
                <a:effectLst/>
                <a:latin typeface="Helvetica Neue"/>
                <a:ea typeface="Helvetica Neue"/>
                <a:cs typeface="Helvetica Neue"/>
                <a:sym typeface="Helvetica Neue"/>
              </a:rPr>
              <a:t> thrust belts is an extensional regime with metamorphic core complexes. </a:t>
            </a:r>
            <a:r>
              <a:rPr dirty="0" smtClean="0"/>
              <a:t>Omitted </a:t>
            </a:r>
            <a:r>
              <a:rPr dirty="0"/>
              <a:t>on this figure are the extensive Cretaceous </a:t>
            </a:r>
            <a:r>
              <a:rPr dirty="0" smtClean="0"/>
              <a:t>intrusion</a:t>
            </a:r>
            <a:r>
              <a:rPr lang="en-US" dirty="0" smtClean="0"/>
              <a:t>s,</a:t>
            </a:r>
            <a:r>
              <a:rPr lang="en-US" baseline="0" dirty="0" smtClean="0"/>
              <a:t> which are shown in the next figure.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000000"/>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solidFill>
                  <a:srgbClr val="FFFFFF"/>
                </a:solidFill>
                <a:latin typeface="+mn-lt"/>
                <a:ea typeface="+mn-ea"/>
                <a:cs typeface="+mn-cs"/>
                <a:sym typeface="Helvetica Neue Medium"/>
              </a:defRPr>
            </a:lvl1pPr>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1pPr>
            <a:lvl2pPr marL="0" indent="2286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2pPr>
            <a:lvl3pPr marL="0" indent="4572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3pPr>
            <a:lvl4pPr marL="0" indent="6858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4pPr>
            <a:lvl5pPr marL="0" indent="9144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47701"/>
          </a:xfrm>
          <a:prstGeom prst="rect">
            <a:avLst/>
          </a:prstGeom>
        </p:spPr>
        <p:txBody>
          <a:bodyPr lIns="71437" tIns="71437" rIns="71437" bIns="71437">
            <a:spAutoFit/>
          </a:bodyPr>
          <a:lstStyle>
            <a:lvl1pPr marL="0" indent="0" algn="ctr" defTabSz="821531">
              <a:lnSpc>
                <a:spcPct val="100000"/>
              </a:lnSpc>
              <a:spcBef>
                <a:spcPts val="0"/>
              </a:spcBef>
              <a:buSzTx/>
              <a:buFontTx/>
              <a:buNone/>
              <a:defRPr sz="3200" i="1">
                <a:solidFill>
                  <a:srgbClr val="FFFFFF"/>
                </a:solidFill>
                <a:latin typeface="Helvetica Neue"/>
                <a:ea typeface="Helvetica Neue"/>
                <a:cs typeface="Helvetica Neue"/>
                <a:sym typeface="Helvetica Neue"/>
              </a:defRPr>
            </a:lvl1pPr>
          </a:lstStyle>
          <a:p>
            <a:r>
              <a:t>–Johnny Appleseed</a:t>
            </a:r>
          </a:p>
        </p:txBody>
      </p:sp>
      <p:sp>
        <p:nvSpPr>
          <p:cNvPr id="94" name="“Type a quote here.”"/>
          <p:cNvSpPr txBox="1">
            <a:spLocks noGrp="1"/>
          </p:cNvSpPr>
          <p:nvPr>
            <p:ph type="body" sz="quarter" idx="14"/>
          </p:nvPr>
        </p:nvSpPr>
        <p:spPr>
          <a:xfrm>
            <a:off x="4833937" y="6055915"/>
            <a:ext cx="14716126" cy="863601"/>
          </a:xfrm>
          <a:prstGeom prst="rect">
            <a:avLst/>
          </a:prstGeom>
        </p:spPr>
        <p:txBody>
          <a:bodyPr lIns="71437" tIns="71437" rIns="71437" bIns="71437" anchor="ctr">
            <a:spAutoFit/>
          </a:bodyPr>
          <a:lstStyle>
            <a:lvl1pPr marL="0" indent="0" algn="ctr" defTabSz="821531">
              <a:lnSpc>
                <a:spcPct val="100000"/>
              </a:lnSpc>
              <a:spcBef>
                <a:spcPts val="0"/>
              </a:spcBef>
              <a:buSzTx/>
              <a:buFontTx/>
              <a:buNone/>
              <a:defRPr sz="4600">
                <a:solidFill>
                  <a:srgbClr val="FFFFFF"/>
                </a:solidFill>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tIns="45719" bIns="45719">
            <a:noAutofit/>
          </a:bodyPr>
          <a:lstStyle/>
          <a:p>
            <a:endParaRPr/>
          </a:p>
        </p:txBody>
      </p:sp>
      <p:sp>
        <p:nvSpPr>
          <p:cNvPr id="10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387453" y="357187"/>
            <a:ext cx="15609094" cy="3036095"/>
          </a:xfrm>
          <a:prstGeom prst="rect">
            <a:avLst/>
          </a:prstGeom>
        </p:spPr>
        <p:txBody>
          <a:bodyPr lIns="71437" tIns="71437" rIns="71437" bIns="71437"/>
          <a:lstStyle>
            <a:lvl1pPr algn="ctr" defTabSz="821531">
              <a:lnSpc>
                <a:spcPct val="100000"/>
              </a:lnSpc>
              <a:defRPr sz="11200">
                <a:solidFill>
                  <a:srgbClr val="FFFFFF"/>
                </a:solidFill>
                <a:latin typeface="Helvetica Light"/>
                <a:ea typeface="Helvetica Light"/>
                <a:cs typeface="Helvetica Light"/>
                <a:sym typeface="Helvetica Light"/>
              </a:defRPr>
            </a:lvl1pPr>
          </a:lstStyle>
          <a:p>
            <a:r>
              <a:t>Title Text</a:t>
            </a:r>
          </a:p>
        </p:txBody>
      </p:sp>
      <p:sp>
        <p:nvSpPr>
          <p:cNvPr id="127"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608263" indent="-608263" defTabSz="821531">
              <a:lnSpc>
                <a:spcPct val="100000"/>
              </a:lnSpc>
              <a:spcBef>
                <a:spcPts val="5900"/>
              </a:spcBef>
              <a:buSzPct val="75000"/>
              <a:buFontTx/>
              <a:defRPr sz="5200">
                <a:solidFill>
                  <a:srgbClr val="FFFFFF"/>
                </a:solidFill>
                <a:latin typeface="Helvetica Light"/>
                <a:ea typeface="Helvetica Light"/>
                <a:cs typeface="Helvetica Light"/>
                <a:sym typeface="Helvetica Light"/>
              </a:defRPr>
            </a:lvl1pPr>
            <a:lvl2pPr marL="1052763" indent="-608263" defTabSz="821531">
              <a:lnSpc>
                <a:spcPct val="100000"/>
              </a:lnSpc>
              <a:spcBef>
                <a:spcPts val="5900"/>
              </a:spcBef>
              <a:buSzPct val="75000"/>
              <a:buFontTx/>
              <a:defRPr sz="5200">
                <a:solidFill>
                  <a:srgbClr val="FFFFFF"/>
                </a:solidFill>
                <a:latin typeface="Helvetica Light"/>
                <a:ea typeface="Helvetica Light"/>
                <a:cs typeface="Helvetica Light"/>
                <a:sym typeface="Helvetica Light"/>
              </a:defRPr>
            </a:lvl2pPr>
            <a:lvl3pPr marL="1497263" indent="-608263" defTabSz="821531">
              <a:lnSpc>
                <a:spcPct val="100000"/>
              </a:lnSpc>
              <a:spcBef>
                <a:spcPts val="5900"/>
              </a:spcBef>
              <a:buSzPct val="75000"/>
              <a:buFontTx/>
              <a:defRPr sz="5200">
                <a:solidFill>
                  <a:srgbClr val="FFFFFF"/>
                </a:solidFill>
                <a:latin typeface="Helvetica Light"/>
                <a:ea typeface="Helvetica Light"/>
                <a:cs typeface="Helvetica Light"/>
                <a:sym typeface="Helvetica Light"/>
              </a:defRPr>
            </a:lvl3pPr>
            <a:lvl4pPr marL="1941763" indent="-608263" defTabSz="821531">
              <a:lnSpc>
                <a:spcPct val="100000"/>
              </a:lnSpc>
              <a:spcBef>
                <a:spcPts val="5900"/>
              </a:spcBef>
              <a:buSzPct val="75000"/>
              <a:buFontTx/>
              <a:defRPr sz="5200">
                <a:solidFill>
                  <a:srgbClr val="FFFFFF"/>
                </a:solidFill>
                <a:latin typeface="Helvetica Light"/>
                <a:ea typeface="Helvetica Light"/>
                <a:cs typeface="Helvetica Light"/>
                <a:sym typeface="Helvetica Light"/>
              </a:defRPr>
            </a:lvl4pPr>
            <a:lvl5pPr marL="2386263" indent="-608263" defTabSz="821531">
              <a:lnSpc>
                <a:spcPct val="100000"/>
              </a:lnSpc>
              <a:spcBef>
                <a:spcPts val="5900"/>
              </a:spcBef>
              <a:buSzPct val="75000"/>
              <a:buFontTx/>
              <a:defRPr sz="52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35814" y="13019484"/>
            <a:ext cx="494513" cy="511176"/>
          </a:xfrm>
          <a:prstGeom prst="rect">
            <a:avLst/>
          </a:prstGeom>
        </p:spPr>
        <p:txBody>
          <a:bodyPr lIns="71437" tIns="71437" rIns="71437" bIns="71437" anchor="t"/>
          <a:lstStyle>
            <a:lvl1pPr algn="ctr" defTabSz="821531">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solidFill>
          <a:srgbClr val="CCCCFF"/>
        </a:solidFill>
        <a:effectLst/>
      </p:bgPr>
    </p:bg>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9413220" y="12496800"/>
            <a:ext cx="551181" cy="574174"/>
          </a:xfrm>
          <a:prstGeom prst="rect">
            <a:avLst/>
          </a:prstGeom>
        </p:spPr>
        <p:txBody>
          <a:bodyPr anchor="t"/>
          <a:lstStyle>
            <a:lvl1pPr>
              <a:defRPr sz="28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25070" y="946546"/>
            <a:ext cx="13722210" cy="8304611"/>
          </a:xfrm>
          <a:prstGeom prst="rect">
            <a:avLst/>
          </a:prstGeom>
        </p:spPr>
        <p:txBody>
          <a:bodyPr tIns="45719" bIns="45719">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lIns="71437" tIns="71437" rIns="71437" bIns="71437"/>
          <a:lstStyle>
            <a:lvl1pPr algn="ctr" defTabSz="821531">
              <a:lnSpc>
                <a:spcPct val="100000"/>
              </a:lnSpc>
              <a:defRPr sz="11200">
                <a:solidFill>
                  <a:srgbClr val="FFFFFF"/>
                </a:solidFill>
                <a:latin typeface="+mn-lt"/>
                <a:ea typeface="+mn-ea"/>
                <a:cs typeface="+mn-cs"/>
                <a:sym typeface="Helvetica Neue Medium"/>
              </a:defRPr>
            </a:lvl1pPr>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lIns="71437" tIns="71437" rIns="71437" bIns="71437"/>
          <a:lstStyle>
            <a:lvl1pPr marL="0" indent="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1pPr>
            <a:lvl2pPr marL="0" indent="2286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2pPr>
            <a:lvl3pPr marL="0" indent="4572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3pPr>
            <a:lvl4pPr marL="0" indent="6858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4pPr>
            <a:lvl5pPr marL="0" indent="9144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lIns="71437" tIns="71437" rIns="71437" bIns="71437"/>
          <a:lstStyle>
            <a:lvl1pPr algn="ctr" defTabSz="821531">
              <a:lnSpc>
                <a:spcPct val="100000"/>
              </a:lnSpc>
              <a:defRPr sz="11200">
                <a:solidFill>
                  <a:srgbClr val="FFFFFF"/>
                </a:solidFill>
                <a:latin typeface="+mn-lt"/>
                <a:ea typeface="+mn-ea"/>
                <a:cs typeface="+mn-cs"/>
                <a:sym typeface="Helvetica Neue Medium"/>
              </a:defRPr>
            </a:lvl1pPr>
          </a:lstStyle>
          <a:p>
            <a:r>
              <a:t>Title Text</a:t>
            </a:r>
          </a:p>
        </p:txBody>
      </p:sp>
      <p:sp>
        <p:nvSpPr>
          <p:cNvPr id="31"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8481"/>
            <a:ext cx="7500939" cy="11555016"/>
          </a:xfrm>
          <a:prstGeom prst="rect">
            <a:avLst/>
          </a:prstGeom>
        </p:spPr>
        <p:txBody>
          <a:bodyPr tIns="45719" bIns="45719">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lIns="71437" tIns="71437" rIns="71437" bIns="71437" anchor="b"/>
          <a:lstStyle>
            <a:lvl1pPr algn="ctr" defTabSz="821531">
              <a:lnSpc>
                <a:spcPct val="100000"/>
              </a:lnSpc>
              <a:defRPr sz="8400">
                <a:solidFill>
                  <a:srgbClr val="FFFFFF"/>
                </a:solidFill>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lIns="71437" tIns="71437" rIns="71437" bIns="71437"/>
          <a:lstStyle>
            <a:lvl1pPr marL="0" indent="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1pPr>
            <a:lvl2pPr marL="0" indent="2286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2pPr>
            <a:lvl3pPr marL="0" indent="4572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3pPr>
            <a:lvl4pPr marL="0" indent="6858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4pPr>
            <a:lvl5pPr marL="0" indent="914400" algn="ctr" defTabSz="821531">
              <a:lnSpc>
                <a:spcPct val="100000"/>
              </a:lnSpc>
              <a:spcBef>
                <a:spcPts val="0"/>
              </a:spcBef>
              <a:buSzTx/>
              <a:buFontTx/>
              <a:buNone/>
              <a:defRPr sz="52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87453" y="357187"/>
            <a:ext cx="15609094" cy="3036095"/>
          </a:xfrm>
          <a:prstGeom prst="rect">
            <a:avLst/>
          </a:prstGeom>
        </p:spPr>
        <p:txBody>
          <a:bodyPr lIns="71437" tIns="71437" rIns="71437" bIns="71437"/>
          <a:lstStyle>
            <a:lvl1pPr algn="ctr" defTabSz="821531">
              <a:lnSpc>
                <a:spcPct val="100000"/>
              </a:lnSpc>
              <a:defRPr sz="11200">
                <a:solidFill>
                  <a:srgbClr val="FFFFFF"/>
                </a:solidFill>
                <a:latin typeface="+mn-lt"/>
                <a:ea typeface="+mn-ea"/>
                <a:cs typeface="+mn-cs"/>
                <a:sym typeface="Helvetica Neue Medium"/>
              </a:defRPr>
            </a:lvl1pPr>
          </a:lstStyle>
          <a:p>
            <a:r>
              <a:t>Title Text</a:t>
            </a:r>
          </a:p>
        </p:txBody>
      </p:sp>
      <p:sp>
        <p:nvSpPr>
          <p:cNvPr id="49"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4387453" y="357187"/>
            <a:ext cx="15609094" cy="3036095"/>
          </a:xfrm>
          <a:prstGeom prst="rect">
            <a:avLst/>
          </a:prstGeom>
        </p:spPr>
        <p:txBody>
          <a:bodyPr lIns="71437" tIns="71437" rIns="71437" bIns="71437"/>
          <a:lstStyle>
            <a:lvl1pPr algn="ctr" defTabSz="821531">
              <a:lnSpc>
                <a:spcPct val="100000"/>
              </a:lnSpc>
              <a:defRPr sz="11200">
                <a:solidFill>
                  <a:srgbClr val="FFFFFF"/>
                </a:solidFill>
                <a:latin typeface="+mn-lt"/>
                <a:ea typeface="+mn-ea"/>
                <a:cs typeface="+mn-cs"/>
                <a:sym typeface="Helvetica Neue Medium"/>
              </a:defRPr>
            </a:lvl1pPr>
          </a:lstStyle>
          <a:p>
            <a:r>
              <a:t>Title Text</a:t>
            </a:r>
          </a:p>
        </p:txBody>
      </p:sp>
      <p:sp>
        <p:nvSpPr>
          <p:cNvPr id="57"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1pPr>
            <a:lvl2pPr marL="10556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2pPr>
            <a:lvl3pPr marL="15001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3pPr>
            <a:lvl4pPr marL="19446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4pPr>
            <a:lvl5pPr marL="23891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43312"/>
            <a:ext cx="7500938" cy="8840392"/>
          </a:xfrm>
          <a:prstGeom prst="rect">
            <a:avLst/>
          </a:prstGeom>
        </p:spPr>
        <p:txBody>
          <a:bodyPr tIns="45719" bIns="45719">
            <a:noAutofit/>
          </a:bodyPr>
          <a:lstStyle/>
          <a:p>
            <a:endParaRPr/>
          </a:p>
        </p:txBody>
      </p:sp>
      <p:sp>
        <p:nvSpPr>
          <p:cNvPr id="66" name="Title Text"/>
          <p:cNvSpPr txBox="1">
            <a:spLocks noGrp="1"/>
          </p:cNvSpPr>
          <p:nvPr>
            <p:ph type="title"/>
          </p:nvPr>
        </p:nvSpPr>
        <p:spPr>
          <a:xfrm>
            <a:off x="4387453" y="357187"/>
            <a:ext cx="15609094" cy="3036095"/>
          </a:xfrm>
          <a:prstGeom prst="rect">
            <a:avLst/>
          </a:prstGeom>
        </p:spPr>
        <p:txBody>
          <a:bodyPr lIns="71437" tIns="71437" rIns="71437" bIns="71437"/>
          <a:lstStyle>
            <a:lvl1pPr algn="ctr" defTabSz="821531">
              <a:lnSpc>
                <a:spcPct val="100000"/>
              </a:lnSpc>
              <a:defRPr sz="11200">
                <a:solidFill>
                  <a:srgbClr val="FFFFFF"/>
                </a:solidFill>
                <a:latin typeface="+mn-lt"/>
                <a:ea typeface="+mn-ea"/>
                <a:cs typeface="+mn-cs"/>
                <a:sym typeface="Helvetica Neue Medium"/>
              </a:defRPr>
            </a:lvl1p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lnSpc>
                <a:spcPct val="100000"/>
              </a:lnSpc>
              <a:spcBef>
                <a:spcPts val="4500"/>
              </a:spcBef>
              <a:buSzPct val="145000"/>
              <a:buFontTx/>
              <a:defRPr sz="3800">
                <a:solidFill>
                  <a:srgbClr val="FFFFFF"/>
                </a:solidFill>
                <a:latin typeface="Helvetica Neue"/>
                <a:ea typeface="Helvetica Neue"/>
                <a:cs typeface="Helvetica Neue"/>
                <a:sym typeface="Helvetica Neue"/>
              </a:defRPr>
            </a:lvl1pPr>
            <a:lvl2pPr marL="808264" indent="-465364" defTabSz="821531">
              <a:lnSpc>
                <a:spcPct val="100000"/>
              </a:lnSpc>
              <a:spcBef>
                <a:spcPts val="4500"/>
              </a:spcBef>
              <a:buSzPct val="145000"/>
              <a:buFontTx/>
              <a:defRPr sz="3800">
                <a:solidFill>
                  <a:srgbClr val="FFFFFF"/>
                </a:solidFill>
                <a:latin typeface="Helvetica Neue"/>
                <a:ea typeface="Helvetica Neue"/>
                <a:cs typeface="Helvetica Neue"/>
                <a:sym typeface="Helvetica Neue"/>
              </a:defRPr>
            </a:lvl2pPr>
            <a:lvl3pPr marL="1151164" indent="-465364" defTabSz="821531">
              <a:lnSpc>
                <a:spcPct val="100000"/>
              </a:lnSpc>
              <a:spcBef>
                <a:spcPts val="4500"/>
              </a:spcBef>
              <a:buSzPct val="145000"/>
              <a:buFontTx/>
              <a:defRPr sz="3800">
                <a:solidFill>
                  <a:srgbClr val="FFFFFF"/>
                </a:solidFill>
                <a:latin typeface="Helvetica Neue"/>
                <a:ea typeface="Helvetica Neue"/>
                <a:cs typeface="Helvetica Neue"/>
                <a:sym typeface="Helvetica Neue"/>
              </a:defRPr>
            </a:lvl3pPr>
            <a:lvl4pPr marL="1494064" indent="-465364" defTabSz="821531">
              <a:lnSpc>
                <a:spcPct val="100000"/>
              </a:lnSpc>
              <a:spcBef>
                <a:spcPts val="4500"/>
              </a:spcBef>
              <a:buSzPct val="145000"/>
              <a:buFontTx/>
              <a:defRPr sz="3800">
                <a:solidFill>
                  <a:srgbClr val="FFFFFF"/>
                </a:solidFill>
                <a:latin typeface="Helvetica Neue"/>
                <a:ea typeface="Helvetica Neue"/>
                <a:cs typeface="Helvetica Neue"/>
                <a:sym typeface="Helvetica Neue"/>
              </a:defRPr>
            </a:lvl4pPr>
            <a:lvl5pPr marL="1836964" indent="-465364" defTabSz="821531">
              <a:lnSpc>
                <a:spcPct val="100000"/>
              </a:lnSpc>
              <a:spcBef>
                <a:spcPts val="4500"/>
              </a:spcBef>
              <a:buSzPct val="145000"/>
              <a:buFontTx/>
              <a:defRPr sz="38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lIns="71437" tIns="71437" rIns="71437" bIns="71437" anchor="ctr"/>
          <a:lstStyle>
            <a:lvl1pPr marL="6111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1pPr>
            <a:lvl2pPr marL="10556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2pPr>
            <a:lvl3pPr marL="15001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3pPr>
            <a:lvl4pPr marL="19446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4pPr>
            <a:lvl5pPr marL="2389187" indent="-611187" defTabSz="821531">
              <a:lnSpc>
                <a:spcPct val="100000"/>
              </a:lnSpc>
              <a:spcBef>
                <a:spcPts val="5900"/>
              </a:spcBef>
              <a:buSzPct val="145000"/>
              <a:buFontTx/>
              <a:defRPr sz="44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solidFill>
          <a:srgbClr val="000000"/>
        </a:solidFill>
        <a:effectLst/>
      </p:bgPr>
    </p:bg>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513468" y="6983015"/>
            <a:ext cx="7500939" cy="5482829"/>
          </a:xfrm>
          <a:prstGeom prst="rect">
            <a:avLst/>
          </a:prstGeom>
        </p:spPr>
        <p:txBody>
          <a:bodyPr tIns="45719" bIns="45719">
            <a:noAutofit/>
          </a:bodyPr>
          <a:lstStyle/>
          <a:p>
            <a:endParaRPr/>
          </a:p>
        </p:txBody>
      </p:sp>
      <p:sp>
        <p:nvSpPr>
          <p:cNvPr id="84" name="Image"/>
          <p:cNvSpPr>
            <a:spLocks noGrp="1"/>
          </p:cNvSpPr>
          <p:nvPr>
            <p:ph type="pic" sz="quarter" idx="14"/>
          </p:nvPr>
        </p:nvSpPr>
        <p:spPr>
          <a:xfrm>
            <a:off x="12513468" y="892968"/>
            <a:ext cx="7500939" cy="5482829"/>
          </a:xfrm>
          <a:prstGeom prst="rect">
            <a:avLst/>
          </a:prstGeom>
        </p:spPr>
        <p:txBody>
          <a:bodyPr tIns="45719" bIns="45719">
            <a:noAutofit/>
          </a:bodyPr>
          <a:lstStyle/>
          <a:p>
            <a:endParaRPr/>
          </a:p>
        </p:txBody>
      </p:sp>
      <p:sp>
        <p:nvSpPr>
          <p:cNvPr id="85" name="Image"/>
          <p:cNvSpPr>
            <a:spLocks noGrp="1"/>
          </p:cNvSpPr>
          <p:nvPr>
            <p:ph type="pic" sz="half" idx="15"/>
          </p:nvPr>
        </p:nvSpPr>
        <p:spPr>
          <a:xfrm>
            <a:off x="4387453" y="892968"/>
            <a:ext cx="7500938" cy="11572876"/>
          </a:xfrm>
          <a:prstGeom prst="rect">
            <a:avLst/>
          </a:prstGeom>
        </p:spPr>
        <p:txBody>
          <a:bodyPr tIns="45719" bIns="45719">
            <a:noAutofit/>
          </a:bodyPr>
          <a:lstStyle/>
          <a:p>
            <a:endParaRPr/>
          </a:p>
        </p:txBody>
      </p:sp>
      <p:sp>
        <p:nvSpPr>
          <p:cNvPr id="8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02235"/>
            <a:ext cx="504548" cy="551181"/>
          </a:xfrm>
          <a:prstGeom prst="rect">
            <a:avLst/>
          </a:prstGeom>
          <a:ln w="12700">
            <a:miter lim="400000"/>
          </a:ln>
        </p:spPr>
        <p:txBody>
          <a:bodyPr wrap="none" tIns="91439" bIns="91439" anchor="ctr">
            <a:spAutoFit/>
          </a:bodyPr>
          <a:lstStyle>
            <a:lvl1pPr algn="r" defTabSz="1828800">
              <a:defRPr sz="2400" b="0">
                <a:solidFill>
                  <a:srgbClr val="888888"/>
                </a:solidFill>
                <a:latin typeface="Calibri"/>
                <a:ea typeface="Calibri"/>
                <a:cs typeface="Calibri"/>
                <a:sym typeface="Calibri"/>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1pPr>
      <a:lvl2pPr marL="990600" marR="0" indent="-5334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2pPr>
      <a:lvl3pPr marL="1554479" marR="0" indent="-640079"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3pPr>
      <a:lvl4pPr marL="2082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4pPr>
      <a:lvl5pPr marL="25400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5pPr>
      <a:lvl6pPr marL="29972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6pPr>
      <a:lvl7pPr marL="34544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7pPr>
      <a:lvl8pPr marL="39116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8pPr>
      <a:lvl9pPr marL="4368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457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914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1371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18288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22860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2743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3200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3657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3.jpeg"/><Relationship Id="rId7"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00_TitleSlide_GSA2017.jpeg" descr="00_TitleSlide_GSA20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itle"/>
          <p:cNvSpPr txBox="1">
            <a:spLocks noGrp="1"/>
          </p:cNvSpPr>
          <p:nvPr>
            <p:ph type="title"/>
          </p:nvPr>
        </p:nvSpPr>
        <p:spPr>
          <a:prstGeom prst="rect">
            <a:avLst/>
          </a:prstGeom>
        </p:spPr>
        <p:txBody>
          <a:bodyPr/>
          <a:lstStyle/>
          <a:p>
            <a:endParaRPr/>
          </a:p>
        </p:txBody>
      </p:sp>
      <p:sp>
        <p:nvSpPr>
          <p:cNvPr id="264" name="Body"/>
          <p:cNvSpPr txBox="1">
            <a:spLocks noGrp="1"/>
          </p:cNvSpPr>
          <p:nvPr>
            <p:ph type="body" idx="1"/>
          </p:nvPr>
        </p:nvSpPr>
        <p:spPr>
          <a:prstGeom prst="rect">
            <a:avLst/>
          </a:prstGeom>
        </p:spPr>
        <p:txBody>
          <a:bodyPr/>
          <a:lstStyle/>
          <a:p>
            <a:endParaRPr/>
          </a:p>
        </p:txBody>
      </p:sp>
      <p:pic>
        <p:nvPicPr>
          <p:cNvPr id="265" name="ThrstShts_NoLabels_Intrusions.jpeg" descr="ThrstShts_NoLabels_Intrusions.jpeg"/>
          <p:cNvPicPr>
            <a:picLocks noChangeAspect="1"/>
          </p:cNvPicPr>
          <p:nvPr/>
        </p:nvPicPr>
        <p:blipFill>
          <a:blip r:embed="rId3">
            <a:extLst/>
          </a:blip>
          <a:stretch>
            <a:fillRect/>
          </a:stretch>
        </p:blipFill>
        <p:spPr>
          <a:xfrm>
            <a:off x="2299167" y="0"/>
            <a:ext cx="19785666" cy="13716001"/>
          </a:xfrm>
          <a:prstGeom prst="rect">
            <a:avLst/>
          </a:prstGeom>
          <a:ln w="12700">
            <a:miter lim="400000"/>
          </a:ln>
        </p:spPr>
      </p:pic>
      <p:sp>
        <p:nvSpPr>
          <p:cNvPr id="266" name="Granitic intrusions ~90 ±10 Ma"/>
          <p:cNvSpPr txBox="1"/>
          <p:nvPr/>
        </p:nvSpPr>
        <p:spPr>
          <a:xfrm>
            <a:off x="8227093" y="-12437"/>
            <a:ext cx="8221156" cy="8247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b="0">
                <a:solidFill>
                  <a:srgbClr val="000000"/>
                </a:solidFill>
                <a:latin typeface="+mn-lt"/>
                <a:ea typeface="+mn-ea"/>
                <a:cs typeface="+mn-cs"/>
                <a:sym typeface="Helvetica Neue Medium"/>
              </a:defRPr>
            </a:lvl1pPr>
          </a:lstStyle>
          <a:p>
            <a:r>
              <a:t>Granitic intrusions ~90 ±10 Ma</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270" name="W-vergent salient – Pend Oreille River Fold-Thrust Belt (PORFT)…"/>
          <p:cNvSpPr txBox="1"/>
          <p:nvPr/>
        </p:nvSpPr>
        <p:spPr>
          <a:xfrm>
            <a:off x="11080500" y="3026450"/>
            <a:ext cx="12955646" cy="76631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228600" indent="-228600" algn="l">
              <a:spcBef>
                <a:spcPts val="2400"/>
              </a:spcBef>
              <a:buSzPct val="100000"/>
              <a:buAutoNum type="arabicPeriod"/>
              <a:defRPr sz="6400">
                <a:solidFill>
                  <a:srgbClr val="000000"/>
                </a:solidFill>
              </a:defRPr>
            </a:pPr>
            <a:r>
              <a:t> W-vergent salient – Pend Oreille River Fold-Thrust Belt (PORFT)</a:t>
            </a:r>
          </a:p>
          <a:p>
            <a:pPr marL="228600" indent="-228600" algn="l">
              <a:spcBef>
                <a:spcPts val="2400"/>
              </a:spcBef>
              <a:buSzPct val="100000"/>
              <a:buAutoNum type="arabicPeriod"/>
              <a:defRPr sz="6400">
                <a:solidFill>
                  <a:srgbClr val="000000"/>
                </a:solidFill>
              </a:defRPr>
            </a:pPr>
            <a:r>
              <a:t> E-vergent Colville River Fold-Thrust Belt (CRFT)</a:t>
            </a:r>
          </a:p>
          <a:p>
            <a:pPr marL="228600" indent="-228600" algn="l">
              <a:spcBef>
                <a:spcPts val="2400"/>
              </a:spcBef>
              <a:buSzPct val="100000"/>
              <a:buAutoNum type="arabicPeriod"/>
              <a:defRPr sz="6400">
                <a:solidFill>
                  <a:srgbClr val="000000"/>
                </a:solidFill>
              </a:defRPr>
            </a:pPr>
            <a:r>
              <a:t> S-plunging, W-vergent Bald Mtn anticline (BMA)</a:t>
            </a:r>
          </a:p>
        </p:txBody>
      </p:sp>
      <p:pic>
        <p:nvPicPr>
          <p:cNvPr id="271" name="PORFT_map.jpg" descr="PORFT_map.jpg"/>
          <p:cNvPicPr>
            <a:picLocks noChangeAspect="1"/>
          </p:cNvPicPr>
          <p:nvPr/>
        </p:nvPicPr>
        <p:blipFill>
          <a:blip r:embed="rId3">
            <a:extLst/>
          </a:blip>
          <a:stretch>
            <a:fillRect/>
          </a:stretch>
        </p:blipFill>
        <p:spPr>
          <a:xfrm>
            <a:off x="1052748" y="123775"/>
            <a:ext cx="9429162" cy="13468450"/>
          </a:xfrm>
          <a:prstGeom prst="rect">
            <a:avLst/>
          </a:prstGeom>
          <a:ln w="12700">
            <a:miter lim="400000"/>
          </a:ln>
        </p:spPr>
      </p:pic>
      <p:sp>
        <p:nvSpPr>
          <p:cNvPr id="272" name="1"/>
          <p:cNvSpPr txBox="1"/>
          <p:nvPr/>
        </p:nvSpPr>
        <p:spPr>
          <a:xfrm>
            <a:off x="3773345" y="3660983"/>
            <a:ext cx="1172388" cy="2312328"/>
          </a:xfrm>
          <a:prstGeom prst="rect">
            <a:avLst/>
          </a:prstGeom>
          <a:solidFill>
            <a:srgbClr val="FFFFFF">
              <a:alpha val="35236"/>
            </a:srgbClr>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4400">
                <a:solidFill>
                  <a:srgbClr val="000000"/>
                </a:solidFill>
              </a:defRPr>
            </a:lvl1pPr>
          </a:lstStyle>
          <a:p>
            <a:r>
              <a:t>1</a:t>
            </a:r>
          </a:p>
        </p:txBody>
      </p:sp>
      <p:sp>
        <p:nvSpPr>
          <p:cNvPr id="273" name="2"/>
          <p:cNvSpPr txBox="1"/>
          <p:nvPr/>
        </p:nvSpPr>
        <p:spPr>
          <a:xfrm>
            <a:off x="3330821" y="11313597"/>
            <a:ext cx="1172389" cy="2312328"/>
          </a:xfrm>
          <a:prstGeom prst="rect">
            <a:avLst/>
          </a:prstGeom>
          <a:solidFill>
            <a:srgbClr val="FFFFFF">
              <a:alpha val="35236"/>
            </a:srgbClr>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4400">
                <a:solidFill>
                  <a:srgbClr val="000000"/>
                </a:solidFill>
              </a:defRPr>
            </a:lvl1pPr>
          </a:lstStyle>
          <a:p>
            <a:r>
              <a:t>2</a:t>
            </a:r>
          </a:p>
        </p:txBody>
      </p:sp>
      <p:sp>
        <p:nvSpPr>
          <p:cNvPr id="274" name="3"/>
          <p:cNvSpPr txBox="1"/>
          <p:nvPr/>
        </p:nvSpPr>
        <p:spPr>
          <a:xfrm>
            <a:off x="7152975" y="6545892"/>
            <a:ext cx="1172389" cy="2312328"/>
          </a:xfrm>
          <a:prstGeom prst="rect">
            <a:avLst/>
          </a:prstGeom>
          <a:solidFill>
            <a:srgbClr val="FFFFFF">
              <a:alpha val="34920"/>
            </a:srgbClr>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4400">
                <a:solidFill>
                  <a:srgbClr val="000000"/>
                </a:solidFill>
              </a:defRPr>
            </a:lvl1pPr>
          </a:lstStyle>
          <a:p>
            <a:r>
              <a:t>3</a:t>
            </a:r>
          </a:p>
        </p:txBody>
      </p:sp>
      <p:sp>
        <p:nvSpPr>
          <p:cNvPr id="275" name="Arrow"/>
          <p:cNvSpPr/>
          <p:nvPr/>
        </p:nvSpPr>
        <p:spPr>
          <a:xfrm rot="6600526">
            <a:off x="4257615" y="10783875"/>
            <a:ext cx="4640713" cy="1057178"/>
          </a:xfrm>
          <a:prstGeom prst="rightArrow">
            <a:avLst>
              <a:gd name="adj1" fmla="val 32000"/>
              <a:gd name="adj2" fmla="val 76884"/>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1"/>
          <p:cNvSpPr txBox="1"/>
          <p:nvPr/>
        </p:nvSpPr>
        <p:spPr>
          <a:xfrm>
            <a:off x="3149465" y="11830187"/>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280" name="2"/>
          <p:cNvSpPr txBox="1"/>
          <p:nvPr/>
        </p:nvSpPr>
        <p:spPr>
          <a:xfrm>
            <a:off x="7825211" y="383334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2</a:t>
            </a:r>
          </a:p>
        </p:txBody>
      </p:sp>
      <p:sp>
        <p:nvSpPr>
          <p:cNvPr id="281" name="1"/>
          <p:cNvSpPr txBox="1"/>
          <p:nvPr/>
        </p:nvSpPr>
        <p:spPr>
          <a:xfrm>
            <a:off x="9542395" y="24659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282" name="3"/>
          <p:cNvSpPr txBox="1"/>
          <p:nvPr/>
        </p:nvSpPr>
        <p:spPr>
          <a:xfrm>
            <a:off x="4230265" y="6370576"/>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3</a:t>
            </a:r>
          </a:p>
        </p:txBody>
      </p:sp>
      <p:sp>
        <p:nvSpPr>
          <p:cNvPr id="283" name="4"/>
          <p:cNvSpPr txBox="1"/>
          <p:nvPr/>
        </p:nvSpPr>
        <p:spPr>
          <a:xfrm>
            <a:off x="4813432" y="377318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284" name="5"/>
          <p:cNvSpPr txBox="1"/>
          <p:nvPr/>
        </p:nvSpPr>
        <p:spPr>
          <a:xfrm>
            <a:off x="4079467" y="32495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285" name="6"/>
          <p:cNvSpPr txBox="1"/>
          <p:nvPr/>
        </p:nvSpPr>
        <p:spPr>
          <a:xfrm>
            <a:off x="3255023" y="4845979"/>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286" name="4"/>
          <p:cNvSpPr txBox="1"/>
          <p:nvPr/>
        </p:nvSpPr>
        <p:spPr>
          <a:xfrm>
            <a:off x="2679441" y="1037407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287" name="5"/>
          <p:cNvSpPr txBox="1"/>
          <p:nvPr/>
        </p:nvSpPr>
        <p:spPr>
          <a:xfrm>
            <a:off x="2338935" y="7901276"/>
            <a:ext cx="671043"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288" name="7"/>
          <p:cNvSpPr txBox="1"/>
          <p:nvPr/>
        </p:nvSpPr>
        <p:spPr>
          <a:xfrm>
            <a:off x="4079467" y="11392874"/>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7</a:t>
            </a:r>
          </a:p>
        </p:txBody>
      </p:sp>
      <p:sp>
        <p:nvSpPr>
          <p:cNvPr id="289" name="8"/>
          <p:cNvSpPr txBox="1"/>
          <p:nvPr/>
        </p:nvSpPr>
        <p:spPr>
          <a:xfrm>
            <a:off x="4556780" y="10268513"/>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8</a:t>
            </a:r>
          </a:p>
        </p:txBody>
      </p:sp>
      <p:sp>
        <p:nvSpPr>
          <p:cNvPr id="290" name="9"/>
          <p:cNvSpPr txBox="1"/>
          <p:nvPr/>
        </p:nvSpPr>
        <p:spPr>
          <a:xfrm>
            <a:off x="13157039" y="7146532"/>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291" name="10"/>
          <p:cNvSpPr txBox="1"/>
          <p:nvPr/>
        </p:nvSpPr>
        <p:spPr>
          <a:xfrm>
            <a:off x="15459180" y="5421048"/>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10</a:t>
            </a:r>
          </a:p>
        </p:txBody>
      </p:sp>
      <p:sp>
        <p:nvSpPr>
          <p:cNvPr id="292" name="6"/>
          <p:cNvSpPr txBox="1"/>
          <p:nvPr/>
        </p:nvSpPr>
        <p:spPr>
          <a:xfrm>
            <a:off x="1014499" y="9466753"/>
            <a:ext cx="671043"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293" name="9"/>
          <p:cNvSpPr txBox="1"/>
          <p:nvPr/>
        </p:nvSpPr>
        <p:spPr>
          <a:xfrm>
            <a:off x="6253162" y="9897413"/>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294" name="1"/>
          <p:cNvSpPr txBox="1"/>
          <p:nvPr/>
        </p:nvSpPr>
        <p:spPr>
          <a:xfrm>
            <a:off x="5628015" y="661926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295" name="11"/>
          <p:cNvSpPr txBox="1"/>
          <p:nvPr/>
        </p:nvSpPr>
        <p:spPr>
          <a:xfrm>
            <a:off x="18360859" y="2465960"/>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11</a:t>
            </a:r>
          </a:p>
        </p:txBody>
      </p:sp>
      <p:pic>
        <p:nvPicPr>
          <p:cNvPr id="296" name="PORFT_map.jpg" descr="PORFT_map.jpg"/>
          <p:cNvPicPr>
            <a:picLocks noChangeAspect="1"/>
          </p:cNvPicPr>
          <p:nvPr/>
        </p:nvPicPr>
        <p:blipFill>
          <a:blip r:embed="rId3">
            <a:extLst/>
          </a:blip>
          <a:stretch>
            <a:fillRect/>
          </a:stretch>
        </p:blipFill>
        <p:spPr>
          <a:xfrm>
            <a:off x="13437803" y="-1"/>
            <a:ext cx="9602470" cy="13716001"/>
          </a:xfrm>
          <a:prstGeom prst="rect">
            <a:avLst/>
          </a:prstGeom>
          <a:ln w="12700">
            <a:miter lim="400000"/>
          </a:ln>
        </p:spPr>
      </p:pic>
      <p:sp>
        <p:nvSpPr>
          <p:cNvPr id="297" name="after Cheney 2010…"/>
          <p:cNvSpPr txBox="1"/>
          <p:nvPr/>
        </p:nvSpPr>
        <p:spPr>
          <a:xfrm>
            <a:off x="13863197" y="200478"/>
            <a:ext cx="4378478" cy="11216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000000"/>
                </a:solidFill>
              </a:defRPr>
            </a:pPr>
            <a:r>
              <a:t>after Cheney 2010</a:t>
            </a:r>
          </a:p>
          <a:p>
            <a:pPr>
              <a:defRPr>
                <a:solidFill>
                  <a:srgbClr val="000000"/>
                </a:solidFill>
              </a:defRPr>
            </a:pPr>
            <a:r>
              <a:t>&amp; Cheney &amp; Zieg 2016</a:t>
            </a:r>
          </a:p>
        </p:txBody>
      </p:sp>
      <p:sp>
        <p:nvSpPr>
          <p:cNvPr id="298" name="Pend Oreille River thrust belt (PORFT)…"/>
          <p:cNvSpPr txBox="1"/>
          <p:nvPr/>
        </p:nvSpPr>
        <p:spPr>
          <a:xfrm>
            <a:off x="386580" y="1931952"/>
            <a:ext cx="12568601" cy="3315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500">
                <a:solidFill>
                  <a:srgbClr val="000000"/>
                </a:solidFill>
              </a:defRPr>
            </a:pPr>
            <a:r>
              <a:t>Pend Oreille River thrust belt (PORFT)</a:t>
            </a:r>
          </a:p>
          <a:p>
            <a:pPr marL="555625" indent="-555625" algn="l">
              <a:buSzPct val="145000"/>
              <a:buChar char="•"/>
              <a:defRPr sz="4000">
                <a:solidFill>
                  <a:srgbClr val="000000"/>
                </a:solidFill>
              </a:defRPr>
            </a:pPr>
            <a:r>
              <a:t>NW-vergent, large sheets</a:t>
            </a:r>
          </a:p>
          <a:p>
            <a:pPr marL="555625" indent="-555625" algn="l">
              <a:buSzPct val="145000"/>
              <a:buChar char="•"/>
              <a:defRPr sz="4000">
                <a:solidFill>
                  <a:srgbClr val="000000"/>
                </a:solidFill>
              </a:defRPr>
            </a:pPr>
            <a:r>
              <a:rPr>
                <a:solidFill>
                  <a:srgbClr val="9AD6DE"/>
                </a:solidFill>
              </a:rPr>
              <a:t>Cambrian</a:t>
            </a:r>
            <a:r>
              <a:t>, </a:t>
            </a:r>
            <a:r>
              <a:rPr>
                <a:solidFill>
                  <a:srgbClr val="EB7723"/>
                </a:solidFill>
              </a:rPr>
              <a:t>Devonian</a:t>
            </a:r>
            <a:r>
              <a:t>, &amp; </a:t>
            </a:r>
            <a:r>
              <a:rPr>
                <a:solidFill>
                  <a:srgbClr val="EF3E26"/>
                </a:solidFill>
              </a:rPr>
              <a:t>Mississippian</a:t>
            </a:r>
            <a:r>
              <a:t> rocks in leading sheets </a:t>
            </a:r>
          </a:p>
          <a:p>
            <a:pPr marL="555625" indent="-555625" algn="l">
              <a:buSzPct val="145000"/>
              <a:buChar char="•"/>
              <a:defRPr sz="4000">
                <a:solidFill>
                  <a:srgbClr val="000000"/>
                </a:solidFill>
              </a:defRPr>
            </a:pPr>
            <a:r>
              <a:rPr>
                <a:solidFill>
                  <a:srgbClr val="7A8A4C"/>
                </a:solidFill>
              </a:rPr>
              <a:t>Windermere </a:t>
            </a:r>
            <a:r>
              <a:t>&amp; </a:t>
            </a:r>
            <a:r>
              <a:rPr>
                <a:solidFill>
                  <a:srgbClr val="A0518B"/>
                </a:solidFill>
              </a:rPr>
              <a:t>Cambrian</a:t>
            </a:r>
            <a:r>
              <a:t> rocks in trailing sheets</a:t>
            </a:r>
          </a:p>
        </p:txBody>
      </p:sp>
      <p:sp>
        <p:nvSpPr>
          <p:cNvPr id="299" name="Arrow"/>
          <p:cNvSpPr/>
          <p:nvPr/>
        </p:nvSpPr>
        <p:spPr>
          <a:xfrm rot="13284747">
            <a:off x="15656013" y="3858983"/>
            <a:ext cx="4789493"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1"/>
          <p:cNvSpPr txBox="1"/>
          <p:nvPr/>
        </p:nvSpPr>
        <p:spPr>
          <a:xfrm>
            <a:off x="3149465" y="11830187"/>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304" name="2"/>
          <p:cNvSpPr txBox="1"/>
          <p:nvPr/>
        </p:nvSpPr>
        <p:spPr>
          <a:xfrm>
            <a:off x="7825211" y="383334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2</a:t>
            </a:r>
          </a:p>
        </p:txBody>
      </p:sp>
      <p:sp>
        <p:nvSpPr>
          <p:cNvPr id="305" name="1"/>
          <p:cNvSpPr txBox="1"/>
          <p:nvPr/>
        </p:nvSpPr>
        <p:spPr>
          <a:xfrm>
            <a:off x="9542395" y="24659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306" name="3"/>
          <p:cNvSpPr txBox="1"/>
          <p:nvPr/>
        </p:nvSpPr>
        <p:spPr>
          <a:xfrm>
            <a:off x="4230265" y="6370576"/>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3</a:t>
            </a:r>
          </a:p>
        </p:txBody>
      </p:sp>
      <p:sp>
        <p:nvSpPr>
          <p:cNvPr id="307" name="4"/>
          <p:cNvSpPr txBox="1"/>
          <p:nvPr/>
        </p:nvSpPr>
        <p:spPr>
          <a:xfrm>
            <a:off x="4813432" y="377318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308" name="5"/>
          <p:cNvSpPr txBox="1"/>
          <p:nvPr/>
        </p:nvSpPr>
        <p:spPr>
          <a:xfrm>
            <a:off x="4079467" y="32495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309" name="6"/>
          <p:cNvSpPr txBox="1"/>
          <p:nvPr/>
        </p:nvSpPr>
        <p:spPr>
          <a:xfrm>
            <a:off x="3255023" y="4845979"/>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310" name="4"/>
          <p:cNvSpPr txBox="1"/>
          <p:nvPr/>
        </p:nvSpPr>
        <p:spPr>
          <a:xfrm>
            <a:off x="2679441" y="1037407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311" name="5"/>
          <p:cNvSpPr txBox="1"/>
          <p:nvPr/>
        </p:nvSpPr>
        <p:spPr>
          <a:xfrm>
            <a:off x="2338935" y="7901276"/>
            <a:ext cx="671043"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312" name="7"/>
          <p:cNvSpPr txBox="1"/>
          <p:nvPr/>
        </p:nvSpPr>
        <p:spPr>
          <a:xfrm>
            <a:off x="4079467" y="11392874"/>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7</a:t>
            </a:r>
          </a:p>
        </p:txBody>
      </p:sp>
      <p:sp>
        <p:nvSpPr>
          <p:cNvPr id="313" name="8"/>
          <p:cNvSpPr txBox="1"/>
          <p:nvPr/>
        </p:nvSpPr>
        <p:spPr>
          <a:xfrm>
            <a:off x="4556780" y="10268513"/>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8</a:t>
            </a:r>
          </a:p>
        </p:txBody>
      </p:sp>
      <p:sp>
        <p:nvSpPr>
          <p:cNvPr id="314" name="9"/>
          <p:cNvSpPr txBox="1"/>
          <p:nvPr/>
        </p:nvSpPr>
        <p:spPr>
          <a:xfrm>
            <a:off x="13157039" y="7146532"/>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315" name="10"/>
          <p:cNvSpPr txBox="1"/>
          <p:nvPr/>
        </p:nvSpPr>
        <p:spPr>
          <a:xfrm>
            <a:off x="15459180" y="5421048"/>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10</a:t>
            </a:r>
          </a:p>
        </p:txBody>
      </p:sp>
      <p:sp>
        <p:nvSpPr>
          <p:cNvPr id="316" name="6"/>
          <p:cNvSpPr txBox="1"/>
          <p:nvPr/>
        </p:nvSpPr>
        <p:spPr>
          <a:xfrm>
            <a:off x="1014499" y="9466753"/>
            <a:ext cx="671043"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317" name="9"/>
          <p:cNvSpPr txBox="1"/>
          <p:nvPr/>
        </p:nvSpPr>
        <p:spPr>
          <a:xfrm>
            <a:off x="6253162" y="9897413"/>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318" name="1"/>
          <p:cNvSpPr txBox="1"/>
          <p:nvPr/>
        </p:nvSpPr>
        <p:spPr>
          <a:xfrm>
            <a:off x="5628015" y="661926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319" name="11"/>
          <p:cNvSpPr txBox="1"/>
          <p:nvPr/>
        </p:nvSpPr>
        <p:spPr>
          <a:xfrm>
            <a:off x="18360859" y="2465960"/>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11</a:t>
            </a:r>
          </a:p>
        </p:txBody>
      </p:sp>
      <p:pic>
        <p:nvPicPr>
          <p:cNvPr id="320" name="PORFT_map.jpg" descr="PORFT_map.jpg"/>
          <p:cNvPicPr>
            <a:picLocks noChangeAspect="1"/>
          </p:cNvPicPr>
          <p:nvPr/>
        </p:nvPicPr>
        <p:blipFill>
          <a:blip r:embed="rId3">
            <a:extLst/>
          </a:blip>
          <a:stretch>
            <a:fillRect/>
          </a:stretch>
        </p:blipFill>
        <p:spPr>
          <a:xfrm>
            <a:off x="13437803" y="-1"/>
            <a:ext cx="9602470" cy="13716001"/>
          </a:xfrm>
          <a:prstGeom prst="rect">
            <a:avLst/>
          </a:prstGeom>
          <a:ln w="12700">
            <a:miter lim="400000"/>
          </a:ln>
        </p:spPr>
      </p:pic>
      <p:sp>
        <p:nvSpPr>
          <p:cNvPr id="321" name="after Cheney 2010…"/>
          <p:cNvSpPr txBox="1"/>
          <p:nvPr/>
        </p:nvSpPr>
        <p:spPr>
          <a:xfrm>
            <a:off x="13863197" y="200478"/>
            <a:ext cx="4378478" cy="11216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000000"/>
                </a:solidFill>
              </a:defRPr>
            </a:pPr>
            <a:r>
              <a:t>after Cheney 2010</a:t>
            </a:r>
          </a:p>
          <a:p>
            <a:pPr>
              <a:defRPr>
                <a:solidFill>
                  <a:srgbClr val="000000"/>
                </a:solidFill>
              </a:defRPr>
            </a:pPr>
            <a:r>
              <a:t>&amp; Cheney &amp; Zieg 2016</a:t>
            </a:r>
          </a:p>
        </p:txBody>
      </p:sp>
      <p:sp>
        <p:nvSpPr>
          <p:cNvPr id="322" name="Arrow"/>
          <p:cNvSpPr/>
          <p:nvPr/>
        </p:nvSpPr>
        <p:spPr>
          <a:xfrm rot="944216">
            <a:off x="15563843" y="11911562"/>
            <a:ext cx="1871457"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3" name="Arrow"/>
          <p:cNvSpPr/>
          <p:nvPr/>
        </p:nvSpPr>
        <p:spPr>
          <a:xfrm rot="11742000">
            <a:off x="14001528" y="11385336"/>
            <a:ext cx="1376751"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4" name="Colville River thrust belt CRFT…"/>
          <p:cNvSpPr txBox="1"/>
          <p:nvPr/>
        </p:nvSpPr>
        <p:spPr>
          <a:xfrm>
            <a:off x="356948" y="9328562"/>
            <a:ext cx="11340966" cy="39381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500"/>
            </a:pPr>
            <a:r>
              <a:rPr>
                <a:solidFill>
                  <a:srgbClr val="000000"/>
                </a:solidFill>
              </a:rPr>
              <a:t>Colville River thrust belt CRFT</a:t>
            </a:r>
          </a:p>
          <a:p>
            <a:pPr marL="555625" indent="-555625" algn="l">
              <a:buSzPct val="145000"/>
              <a:buChar char="•"/>
              <a:defRPr sz="4000">
                <a:solidFill>
                  <a:srgbClr val="000000"/>
                </a:solidFill>
              </a:defRPr>
            </a:pPr>
            <a:r>
              <a:t>ESE-vergence dominant</a:t>
            </a:r>
          </a:p>
          <a:p>
            <a:pPr marL="555625" indent="-555625" algn="l">
              <a:buSzPct val="145000"/>
              <a:buChar char="•"/>
              <a:defRPr sz="4000">
                <a:solidFill>
                  <a:srgbClr val="000000"/>
                </a:solidFill>
              </a:defRPr>
            </a:pPr>
            <a:r>
              <a:rPr>
                <a:solidFill>
                  <a:srgbClr val="764F32"/>
                </a:solidFill>
              </a:rPr>
              <a:t>Upper Belt-equivalent rocks</a:t>
            </a:r>
            <a:r>
              <a:t> &amp; </a:t>
            </a:r>
            <a:r>
              <a:rPr>
                <a:solidFill>
                  <a:srgbClr val="79884D"/>
                </a:solidFill>
              </a:rPr>
              <a:t>lower Windermere </a:t>
            </a:r>
            <a:r>
              <a:t>in E-vergent sheets</a:t>
            </a:r>
          </a:p>
          <a:p>
            <a:pPr marL="555625" indent="-555625" algn="l">
              <a:buSzPct val="145000"/>
              <a:buChar char="•"/>
              <a:defRPr sz="4000">
                <a:solidFill>
                  <a:srgbClr val="000000"/>
                </a:solidFill>
              </a:defRPr>
            </a:pPr>
            <a:r>
              <a:rPr>
                <a:solidFill>
                  <a:srgbClr val="9DD8DC"/>
                </a:solidFill>
              </a:rPr>
              <a:t>Cambrian</a:t>
            </a:r>
            <a:r>
              <a:t>, </a:t>
            </a:r>
            <a:r>
              <a:rPr>
                <a:solidFill>
                  <a:srgbClr val="EC7823"/>
                </a:solidFill>
              </a:rPr>
              <a:t>Devonian</a:t>
            </a:r>
            <a:r>
              <a:t> &amp; Ordovician strata in 2 small W-vergent sheets</a:t>
            </a:r>
          </a:p>
        </p:txBody>
      </p:sp>
      <p:sp>
        <p:nvSpPr>
          <p:cNvPr id="325" name="Montania"/>
          <p:cNvSpPr txBox="1"/>
          <p:nvPr/>
        </p:nvSpPr>
        <p:spPr>
          <a:xfrm rot="19668638">
            <a:off x="18336486" y="10083969"/>
            <a:ext cx="3895624"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r>
              <a:t>Montania</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1"/>
          <p:cNvSpPr txBox="1"/>
          <p:nvPr/>
        </p:nvSpPr>
        <p:spPr>
          <a:xfrm>
            <a:off x="3149465" y="11830187"/>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330" name="2"/>
          <p:cNvSpPr txBox="1"/>
          <p:nvPr/>
        </p:nvSpPr>
        <p:spPr>
          <a:xfrm>
            <a:off x="7825211" y="383334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2</a:t>
            </a:r>
          </a:p>
        </p:txBody>
      </p:sp>
      <p:sp>
        <p:nvSpPr>
          <p:cNvPr id="331" name="1"/>
          <p:cNvSpPr txBox="1"/>
          <p:nvPr/>
        </p:nvSpPr>
        <p:spPr>
          <a:xfrm>
            <a:off x="9542395" y="24659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332" name="3"/>
          <p:cNvSpPr txBox="1"/>
          <p:nvPr/>
        </p:nvSpPr>
        <p:spPr>
          <a:xfrm>
            <a:off x="4230265" y="6370576"/>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3</a:t>
            </a:r>
          </a:p>
        </p:txBody>
      </p:sp>
      <p:sp>
        <p:nvSpPr>
          <p:cNvPr id="333" name="4"/>
          <p:cNvSpPr txBox="1"/>
          <p:nvPr/>
        </p:nvSpPr>
        <p:spPr>
          <a:xfrm>
            <a:off x="4813432" y="377318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334" name="5"/>
          <p:cNvSpPr txBox="1"/>
          <p:nvPr/>
        </p:nvSpPr>
        <p:spPr>
          <a:xfrm>
            <a:off x="4079467" y="32495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335" name="6"/>
          <p:cNvSpPr txBox="1"/>
          <p:nvPr/>
        </p:nvSpPr>
        <p:spPr>
          <a:xfrm>
            <a:off x="3255023" y="4845979"/>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336" name="4"/>
          <p:cNvSpPr txBox="1"/>
          <p:nvPr/>
        </p:nvSpPr>
        <p:spPr>
          <a:xfrm>
            <a:off x="2679441" y="1037407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337" name="5"/>
          <p:cNvSpPr txBox="1"/>
          <p:nvPr/>
        </p:nvSpPr>
        <p:spPr>
          <a:xfrm>
            <a:off x="2338935" y="7901276"/>
            <a:ext cx="671043"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338" name="7"/>
          <p:cNvSpPr txBox="1"/>
          <p:nvPr/>
        </p:nvSpPr>
        <p:spPr>
          <a:xfrm>
            <a:off x="4079467" y="11392874"/>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7</a:t>
            </a:r>
          </a:p>
        </p:txBody>
      </p:sp>
      <p:sp>
        <p:nvSpPr>
          <p:cNvPr id="339" name="8"/>
          <p:cNvSpPr txBox="1"/>
          <p:nvPr/>
        </p:nvSpPr>
        <p:spPr>
          <a:xfrm>
            <a:off x="4556780" y="10268513"/>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8</a:t>
            </a:r>
          </a:p>
        </p:txBody>
      </p:sp>
      <p:sp>
        <p:nvSpPr>
          <p:cNvPr id="340" name="9"/>
          <p:cNvSpPr txBox="1"/>
          <p:nvPr/>
        </p:nvSpPr>
        <p:spPr>
          <a:xfrm>
            <a:off x="13157039" y="7146532"/>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341" name="10"/>
          <p:cNvSpPr txBox="1"/>
          <p:nvPr/>
        </p:nvSpPr>
        <p:spPr>
          <a:xfrm>
            <a:off x="15459180" y="5421048"/>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10</a:t>
            </a:r>
          </a:p>
        </p:txBody>
      </p:sp>
      <p:sp>
        <p:nvSpPr>
          <p:cNvPr id="342" name="6"/>
          <p:cNvSpPr txBox="1"/>
          <p:nvPr/>
        </p:nvSpPr>
        <p:spPr>
          <a:xfrm>
            <a:off x="1014499" y="9466753"/>
            <a:ext cx="671043"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343" name="9"/>
          <p:cNvSpPr txBox="1"/>
          <p:nvPr/>
        </p:nvSpPr>
        <p:spPr>
          <a:xfrm>
            <a:off x="6253162" y="9897413"/>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344" name="1"/>
          <p:cNvSpPr txBox="1"/>
          <p:nvPr/>
        </p:nvSpPr>
        <p:spPr>
          <a:xfrm>
            <a:off x="5628015" y="661926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345" name="11"/>
          <p:cNvSpPr txBox="1"/>
          <p:nvPr/>
        </p:nvSpPr>
        <p:spPr>
          <a:xfrm>
            <a:off x="18360859" y="2465960"/>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11</a:t>
            </a:r>
          </a:p>
        </p:txBody>
      </p:sp>
      <p:pic>
        <p:nvPicPr>
          <p:cNvPr id="346" name="PORFT_map.jpg" descr="PORFT_map.jpg"/>
          <p:cNvPicPr>
            <a:picLocks noChangeAspect="1"/>
          </p:cNvPicPr>
          <p:nvPr/>
        </p:nvPicPr>
        <p:blipFill>
          <a:blip r:embed="rId3">
            <a:extLst/>
          </a:blip>
          <a:stretch>
            <a:fillRect/>
          </a:stretch>
        </p:blipFill>
        <p:spPr>
          <a:xfrm>
            <a:off x="13437803" y="-1"/>
            <a:ext cx="9602470" cy="13716001"/>
          </a:xfrm>
          <a:prstGeom prst="rect">
            <a:avLst/>
          </a:prstGeom>
          <a:ln w="12700">
            <a:miter lim="400000"/>
          </a:ln>
        </p:spPr>
      </p:pic>
      <p:sp>
        <p:nvSpPr>
          <p:cNvPr id="347" name="after Cheney 2010…"/>
          <p:cNvSpPr txBox="1"/>
          <p:nvPr/>
        </p:nvSpPr>
        <p:spPr>
          <a:xfrm>
            <a:off x="13863197" y="200478"/>
            <a:ext cx="4378478" cy="11216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000000"/>
                </a:solidFill>
              </a:defRPr>
            </a:pPr>
            <a:r>
              <a:t>after Cheney 2010</a:t>
            </a:r>
          </a:p>
          <a:p>
            <a:pPr>
              <a:defRPr>
                <a:solidFill>
                  <a:srgbClr val="000000"/>
                </a:solidFill>
              </a:defRPr>
            </a:pPr>
            <a:r>
              <a:t>&amp; Cheney &amp; Zieg 2016</a:t>
            </a:r>
          </a:p>
        </p:txBody>
      </p:sp>
      <p:sp>
        <p:nvSpPr>
          <p:cNvPr id="348" name="Rectangle"/>
          <p:cNvSpPr/>
          <p:nvPr/>
        </p:nvSpPr>
        <p:spPr>
          <a:xfrm rot="2513401">
            <a:off x="13984316" y="5415385"/>
            <a:ext cx="5672257" cy="3946039"/>
          </a:xfrm>
          <a:prstGeom prst="rect">
            <a:avLst/>
          </a:prstGeom>
          <a:solidFill>
            <a:srgbClr val="FFFC79">
              <a:alpha val="59859"/>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49" name="Line"/>
          <p:cNvSpPr/>
          <p:nvPr/>
        </p:nvSpPr>
        <p:spPr>
          <a:xfrm>
            <a:off x="15919652" y="3928961"/>
            <a:ext cx="4344894" cy="3872271"/>
          </a:xfrm>
          <a:prstGeom prst="line">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0" name="Transition zone with lateral ramps…"/>
          <p:cNvSpPr txBox="1"/>
          <p:nvPr/>
        </p:nvSpPr>
        <p:spPr>
          <a:xfrm>
            <a:off x="512038" y="6269546"/>
            <a:ext cx="10152254" cy="19457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4500">
                <a:solidFill>
                  <a:srgbClr val="FFFC79"/>
                </a:solidFill>
              </a:defRPr>
            </a:pPr>
            <a:r>
              <a:t>Transition zone with lateral ramps</a:t>
            </a:r>
          </a:p>
          <a:p>
            <a:pPr algn="l">
              <a:defRPr sz="3600">
                <a:solidFill>
                  <a:srgbClr val="FFFC79"/>
                </a:solidFill>
              </a:defRPr>
            </a:pPr>
            <a:r>
              <a:t>(evidence: stratigraphic separation diagrams)</a:t>
            </a:r>
          </a:p>
        </p:txBody>
      </p:sp>
      <p:sp>
        <p:nvSpPr>
          <p:cNvPr id="351" name="Line"/>
          <p:cNvSpPr/>
          <p:nvPr/>
        </p:nvSpPr>
        <p:spPr>
          <a:xfrm>
            <a:off x="13336402" y="6888817"/>
            <a:ext cx="4344591" cy="3872462"/>
          </a:xfrm>
          <a:prstGeom prst="line">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2" name="Arrow"/>
          <p:cNvSpPr/>
          <p:nvPr/>
        </p:nvSpPr>
        <p:spPr>
          <a:xfrm rot="944216">
            <a:off x="15563843" y="11911562"/>
            <a:ext cx="1871457"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3" name="Arrow"/>
          <p:cNvSpPr/>
          <p:nvPr/>
        </p:nvSpPr>
        <p:spPr>
          <a:xfrm rot="11742000">
            <a:off x="14001528" y="11385336"/>
            <a:ext cx="1376751"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4" name="Colville River thrust belt CRFT"/>
          <p:cNvSpPr txBox="1"/>
          <p:nvPr/>
        </p:nvSpPr>
        <p:spPr>
          <a:xfrm>
            <a:off x="356948" y="10535983"/>
            <a:ext cx="8504619" cy="1523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500"/>
            </a:lvl1pPr>
          </a:lstStyle>
          <a:p>
            <a:r>
              <a:t>Colville River thrust belt CRFT</a:t>
            </a:r>
          </a:p>
        </p:txBody>
      </p:sp>
      <p:sp>
        <p:nvSpPr>
          <p:cNvPr id="355" name="Pend Oreille River thrust belt (PORFT)"/>
          <p:cNvSpPr txBox="1"/>
          <p:nvPr/>
        </p:nvSpPr>
        <p:spPr>
          <a:xfrm>
            <a:off x="386580" y="2828223"/>
            <a:ext cx="12568601" cy="15232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4500"/>
            </a:lvl1pPr>
          </a:lstStyle>
          <a:p>
            <a:r>
              <a:t>Pend Oreille River thrust belt (PORFT)</a:t>
            </a:r>
          </a:p>
        </p:txBody>
      </p:sp>
      <p:sp>
        <p:nvSpPr>
          <p:cNvPr id="356" name="Arrow"/>
          <p:cNvSpPr/>
          <p:nvPr/>
        </p:nvSpPr>
        <p:spPr>
          <a:xfrm rot="13284747">
            <a:off x="16517656" y="3298334"/>
            <a:ext cx="4309590"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itle"/>
          <p:cNvSpPr txBox="1">
            <a:spLocks noGrp="1"/>
          </p:cNvSpPr>
          <p:nvPr>
            <p:ph type="title"/>
          </p:nvPr>
        </p:nvSpPr>
        <p:spPr>
          <a:prstGeom prst="rect">
            <a:avLst/>
          </a:prstGeom>
        </p:spPr>
        <p:txBody>
          <a:bodyPr/>
          <a:lstStyle/>
          <a:p>
            <a:endParaRPr/>
          </a:p>
        </p:txBody>
      </p:sp>
      <p:sp>
        <p:nvSpPr>
          <p:cNvPr id="361" name="Body"/>
          <p:cNvSpPr txBox="1">
            <a:spLocks noGrp="1"/>
          </p:cNvSpPr>
          <p:nvPr>
            <p:ph type="body" idx="1"/>
          </p:nvPr>
        </p:nvSpPr>
        <p:spPr>
          <a:prstGeom prst="rect">
            <a:avLst/>
          </a:prstGeom>
        </p:spPr>
        <p:txBody>
          <a:bodyPr/>
          <a:lstStyle/>
          <a:p>
            <a:endParaRPr/>
          </a:p>
        </p:txBody>
      </p:sp>
      <p:pic>
        <p:nvPicPr>
          <p:cNvPr id="362" name="171018_SSD_2LaneMtn.jpeg" descr="171018_SSD_2LaneMtn.jpeg"/>
          <p:cNvPicPr>
            <a:picLocks noChangeAspect="1"/>
          </p:cNvPicPr>
          <p:nvPr/>
        </p:nvPicPr>
        <p:blipFill>
          <a:blip r:embed="rId3">
            <a:extLst/>
          </a:blip>
          <a:stretch>
            <a:fillRect/>
          </a:stretch>
        </p:blipFill>
        <p:spPr>
          <a:xfrm>
            <a:off x="2355850" y="0"/>
            <a:ext cx="19672300" cy="13716000"/>
          </a:xfrm>
          <a:prstGeom prst="rect">
            <a:avLst/>
          </a:prstGeom>
          <a:ln w="12700">
            <a:miter lim="400000"/>
          </a:ln>
        </p:spPr>
      </p:pic>
      <p:sp>
        <p:nvSpPr>
          <p:cNvPr id="363" name="Rounded Rectangle"/>
          <p:cNvSpPr/>
          <p:nvPr/>
        </p:nvSpPr>
        <p:spPr>
          <a:xfrm>
            <a:off x="4187701" y="11626955"/>
            <a:ext cx="16008598" cy="1793968"/>
          </a:xfrm>
          <a:prstGeom prst="roundRect">
            <a:avLst>
              <a:gd name="adj" fmla="val 15000"/>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64" name="Lane Mtn thrust…"/>
          <p:cNvSpPr txBox="1"/>
          <p:nvPr/>
        </p:nvSpPr>
        <p:spPr>
          <a:xfrm>
            <a:off x="7783182" y="11813089"/>
            <a:ext cx="9084692"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212121"/>
                </a:solidFill>
              </a:defRPr>
            </a:pPr>
            <a:r>
              <a:t>Lane Mtn thrust </a:t>
            </a:r>
          </a:p>
          <a:p>
            <a:pPr>
              <a:defRPr sz="4500">
                <a:solidFill>
                  <a:srgbClr val="212121"/>
                </a:solidFill>
              </a:defRPr>
            </a:pPr>
            <a:r>
              <a:t>stratigraphic separation diagram</a:t>
            </a:r>
          </a:p>
        </p:txBody>
      </p:sp>
      <p:sp>
        <p:nvSpPr>
          <p:cNvPr id="365" name="Rounded Rectangle"/>
          <p:cNvSpPr/>
          <p:nvPr/>
        </p:nvSpPr>
        <p:spPr>
          <a:xfrm>
            <a:off x="3747632" y="237675"/>
            <a:ext cx="16597184" cy="1523298"/>
          </a:xfrm>
          <a:prstGeom prst="roundRect">
            <a:avLst>
              <a:gd name="adj" fmla="val 17665"/>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66" name="Hanging wall"/>
          <p:cNvSpPr txBox="1"/>
          <p:nvPr/>
        </p:nvSpPr>
        <p:spPr>
          <a:xfrm>
            <a:off x="15809117" y="9653112"/>
            <a:ext cx="3176652" cy="750440"/>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Hanging wall</a:t>
            </a:r>
          </a:p>
        </p:txBody>
      </p:sp>
      <p:sp>
        <p:nvSpPr>
          <p:cNvPr id="367" name="Footwall"/>
          <p:cNvSpPr txBox="1"/>
          <p:nvPr/>
        </p:nvSpPr>
        <p:spPr>
          <a:xfrm>
            <a:off x="15817833" y="8659867"/>
            <a:ext cx="2151000" cy="75044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Footwall</a:t>
            </a:r>
          </a:p>
        </p:txBody>
      </p:sp>
      <p:sp>
        <p:nvSpPr>
          <p:cNvPr id="368" name="Belt / Purcell"/>
          <p:cNvSpPr txBox="1"/>
          <p:nvPr/>
        </p:nvSpPr>
        <p:spPr>
          <a:xfrm>
            <a:off x="6076521" y="10357332"/>
            <a:ext cx="4359479" cy="998546"/>
          </a:xfrm>
          <a:prstGeom prst="rect">
            <a:avLst/>
          </a:prstGeom>
          <a:solidFill>
            <a:srgbClr val="C2B0A2"/>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Belt / Purcell</a:t>
            </a:r>
          </a:p>
        </p:txBody>
      </p:sp>
      <p:sp>
        <p:nvSpPr>
          <p:cNvPr id="369" name="Windermere"/>
          <p:cNvSpPr txBox="1"/>
          <p:nvPr/>
        </p:nvSpPr>
        <p:spPr>
          <a:xfrm>
            <a:off x="486880" y="8901575"/>
            <a:ext cx="4134029" cy="998546"/>
          </a:xfrm>
          <a:prstGeom prst="rect">
            <a:avLst/>
          </a:prstGeom>
          <a:solidFill>
            <a:srgbClr val="CBCDB5"/>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Windermere</a:t>
            </a:r>
          </a:p>
        </p:txBody>
      </p:sp>
      <p:sp>
        <p:nvSpPr>
          <p:cNvPr id="370" name="Addy"/>
          <p:cNvSpPr txBox="1"/>
          <p:nvPr/>
        </p:nvSpPr>
        <p:spPr>
          <a:xfrm>
            <a:off x="3917790" y="7813740"/>
            <a:ext cx="1868146" cy="998546"/>
          </a:xfrm>
          <a:prstGeom prst="rect">
            <a:avLst/>
          </a:prstGeom>
          <a:solidFill>
            <a:srgbClr val="D5B9C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Addy</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itle"/>
          <p:cNvSpPr txBox="1">
            <a:spLocks noGrp="1"/>
          </p:cNvSpPr>
          <p:nvPr>
            <p:ph type="title"/>
          </p:nvPr>
        </p:nvSpPr>
        <p:spPr>
          <a:prstGeom prst="rect">
            <a:avLst/>
          </a:prstGeom>
        </p:spPr>
        <p:txBody>
          <a:bodyPr/>
          <a:lstStyle/>
          <a:p>
            <a:endParaRPr/>
          </a:p>
        </p:txBody>
      </p:sp>
      <p:sp>
        <p:nvSpPr>
          <p:cNvPr id="375" name="Body"/>
          <p:cNvSpPr txBox="1">
            <a:spLocks noGrp="1"/>
          </p:cNvSpPr>
          <p:nvPr>
            <p:ph type="body" idx="1"/>
          </p:nvPr>
        </p:nvSpPr>
        <p:spPr>
          <a:prstGeom prst="rect">
            <a:avLst/>
          </a:prstGeom>
        </p:spPr>
        <p:txBody>
          <a:bodyPr/>
          <a:lstStyle/>
          <a:p>
            <a:endParaRPr/>
          </a:p>
        </p:txBody>
      </p:sp>
      <p:pic>
        <p:nvPicPr>
          <p:cNvPr id="376" name="171018_SSD_3Harvey.jpeg" descr="171018_SSD_3Harvey.jpeg"/>
          <p:cNvPicPr>
            <a:picLocks noChangeAspect="1"/>
          </p:cNvPicPr>
          <p:nvPr/>
        </p:nvPicPr>
        <p:blipFill>
          <a:blip r:embed="rId3">
            <a:extLst/>
          </a:blip>
          <a:stretch>
            <a:fillRect/>
          </a:stretch>
        </p:blipFill>
        <p:spPr>
          <a:xfrm>
            <a:off x="2355850" y="0"/>
            <a:ext cx="19672300" cy="13716000"/>
          </a:xfrm>
          <a:prstGeom prst="rect">
            <a:avLst/>
          </a:prstGeom>
          <a:ln w="12700">
            <a:miter lim="400000"/>
          </a:ln>
        </p:spPr>
      </p:pic>
      <p:sp>
        <p:nvSpPr>
          <p:cNvPr id="377" name="Rounded Rectangle"/>
          <p:cNvSpPr/>
          <p:nvPr/>
        </p:nvSpPr>
        <p:spPr>
          <a:xfrm>
            <a:off x="4187701" y="11626955"/>
            <a:ext cx="16008598" cy="1793968"/>
          </a:xfrm>
          <a:prstGeom prst="roundRect">
            <a:avLst>
              <a:gd name="adj" fmla="val 15000"/>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78" name="Harvey thrust…"/>
          <p:cNvSpPr txBox="1"/>
          <p:nvPr/>
        </p:nvSpPr>
        <p:spPr>
          <a:xfrm>
            <a:off x="7783182" y="11813089"/>
            <a:ext cx="9084692"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212121"/>
                </a:solidFill>
              </a:defRPr>
            </a:pPr>
            <a:r>
              <a:t>Harvey thrust </a:t>
            </a:r>
          </a:p>
          <a:p>
            <a:pPr>
              <a:defRPr sz="4500">
                <a:solidFill>
                  <a:srgbClr val="212121"/>
                </a:solidFill>
              </a:defRPr>
            </a:pPr>
            <a:r>
              <a:t>stratigraphic separation diagram</a:t>
            </a:r>
          </a:p>
        </p:txBody>
      </p:sp>
      <p:sp>
        <p:nvSpPr>
          <p:cNvPr id="379" name="Rounded Rectangle"/>
          <p:cNvSpPr/>
          <p:nvPr/>
        </p:nvSpPr>
        <p:spPr>
          <a:xfrm>
            <a:off x="3747632" y="237675"/>
            <a:ext cx="16597184" cy="1523298"/>
          </a:xfrm>
          <a:prstGeom prst="roundRect">
            <a:avLst>
              <a:gd name="adj" fmla="val 17665"/>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80" name="Hanging wall"/>
          <p:cNvSpPr txBox="1"/>
          <p:nvPr/>
        </p:nvSpPr>
        <p:spPr>
          <a:xfrm>
            <a:off x="5745583" y="9242356"/>
            <a:ext cx="3176652" cy="750440"/>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Hanging wall</a:t>
            </a:r>
          </a:p>
        </p:txBody>
      </p:sp>
      <p:sp>
        <p:nvSpPr>
          <p:cNvPr id="381" name="Footwall"/>
          <p:cNvSpPr txBox="1"/>
          <p:nvPr/>
        </p:nvSpPr>
        <p:spPr>
          <a:xfrm>
            <a:off x="6762519" y="8211769"/>
            <a:ext cx="2151000" cy="750440"/>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Footwall</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itle"/>
          <p:cNvSpPr txBox="1">
            <a:spLocks noGrp="1"/>
          </p:cNvSpPr>
          <p:nvPr>
            <p:ph type="title"/>
          </p:nvPr>
        </p:nvSpPr>
        <p:spPr>
          <a:prstGeom prst="rect">
            <a:avLst/>
          </a:prstGeom>
        </p:spPr>
        <p:txBody>
          <a:bodyPr/>
          <a:lstStyle/>
          <a:p>
            <a:endParaRPr/>
          </a:p>
        </p:txBody>
      </p:sp>
      <p:sp>
        <p:nvSpPr>
          <p:cNvPr id="386" name="Body"/>
          <p:cNvSpPr txBox="1">
            <a:spLocks noGrp="1"/>
          </p:cNvSpPr>
          <p:nvPr>
            <p:ph type="body" idx="1"/>
          </p:nvPr>
        </p:nvSpPr>
        <p:spPr>
          <a:prstGeom prst="rect">
            <a:avLst/>
          </a:prstGeom>
        </p:spPr>
        <p:txBody>
          <a:bodyPr/>
          <a:lstStyle/>
          <a:p>
            <a:endParaRPr/>
          </a:p>
        </p:txBody>
      </p:sp>
      <p:pic>
        <p:nvPicPr>
          <p:cNvPr id="387" name="171018_SSD_4RussianCk.jpeg" descr="171018_SSD_4RussianCk.jpeg"/>
          <p:cNvPicPr>
            <a:picLocks noChangeAspect="1"/>
          </p:cNvPicPr>
          <p:nvPr/>
        </p:nvPicPr>
        <p:blipFill>
          <a:blip r:embed="rId3">
            <a:extLst/>
          </a:blip>
          <a:stretch>
            <a:fillRect/>
          </a:stretch>
        </p:blipFill>
        <p:spPr>
          <a:xfrm>
            <a:off x="2355850" y="0"/>
            <a:ext cx="19672300" cy="13716000"/>
          </a:xfrm>
          <a:prstGeom prst="rect">
            <a:avLst/>
          </a:prstGeom>
          <a:ln w="12700">
            <a:miter lim="400000"/>
          </a:ln>
        </p:spPr>
      </p:pic>
      <p:sp>
        <p:nvSpPr>
          <p:cNvPr id="388" name="Rounded Rectangle"/>
          <p:cNvSpPr/>
          <p:nvPr/>
        </p:nvSpPr>
        <p:spPr>
          <a:xfrm>
            <a:off x="4187701" y="11626955"/>
            <a:ext cx="16008598" cy="1793968"/>
          </a:xfrm>
          <a:prstGeom prst="roundRect">
            <a:avLst>
              <a:gd name="adj" fmla="val 15000"/>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89" name="Russian Creek thrust…"/>
          <p:cNvSpPr txBox="1"/>
          <p:nvPr/>
        </p:nvSpPr>
        <p:spPr>
          <a:xfrm>
            <a:off x="7649654" y="11813089"/>
            <a:ext cx="9084692"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212121"/>
                </a:solidFill>
              </a:defRPr>
            </a:pPr>
            <a:r>
              <a:t>Russian Creek thrust </a:t>
            </a:r>
          </a:p>
          <a:p>
            <a:pPr>
              <a:defRPr sz="4500">
                <a:solidFill>
                  <a:srgbClr val="212121"/>
                </a:solidFill>
              </a:defRPr>
            </a:pPr>
            <a:r>
              <a:t>stratigraphic separation diagram</a:t>
            </a:r>
          </a:p>
        </p:txBody>
      </p:sp>
      <p:sp>
        <p:nvSpPr>
          <p:cNvPr id="390" name="Rounded Rectangle"/>
          <p:cNvSpPr/>
          <p:nvPr/>
        </p:nvSpPr>
        <p:spPr>
          <a:xfrm>
            <a:off x="3747632" y="237675"/>
            <a:ext cx="16597184" cy="1523298"/>
          </a:xfrm>
          <a:prstGeom prst="roundRect">
            <a:avLst>
              <a:gd name="adj" fmla="val 17665"/>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91" name="Hanging wall"/>
          <p:cNvSpPr txBox="1"/>
          <p:nvPr/>
        </p:nvSpPr>
        <p:spPr>
          <a:xfrm>
            <a:off x="5708242" y="7084098"/>
            <a:ext cx="3176652" cy="75044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Hanging wall</a:t>
            </a:r>
          </a:p>
        </p:txBody>
      </p:sp>
      <p:sp>
        <p:nvSpPr>
          <p:cNvPr id="392" name="Footwall"/>
          <p:cNvSpPr txBox="1"/>
          <p:nvPr/>
        </p:nvSpPr>
        <p:spPr>
          <a:xfrm>
            <a:off x="6221068" y="4402936"/>
            <a:ext cx="2151000" cy="750440"/>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Footwall</a:t>
            </a:r>
          </a:p>
        </p:txBody>
      </p:sp>
      <p:sp>
        <p:nvSpPr>
          <p:cNvPr id="393" name="Belt / Purcell"/>
          <p:cNvSpPr txBox="1"/>
          <p:nvPr/>
        </p:nvSpPr>
        <p:spPr>
          <a:xfrm>
            <a:off x="3906217" y="10336055"/>
            <a:ext cx="4359479" cy="998546"/>
          </a:xfrm>
          <a:prstGeom prst="rect">
            <a:avLst/>
          </a:prstGeom>
          <a:solidFill>
            <a:srgbClr val="C2B0A2"/>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Belt / Purcell</a:t>
            </a:r>
          </a:p>
        </p:txBody>
      </p:sp>
      <p:sp>
        <p:nvSpPr>
          <p:cNvPr id="394" name="Windermere"/>
          <p:cNvSpPr txBox="1"/>
          <p:nvPr/>
        </p:nvSpPr>
        <p:spPr>
          <a:xfrm>
            <a:off x="8487215" y="8901575"/>
            <a:ext cx="4134028" cy="998546"/>
          </a:xfrm>
          <a:prstGeom prst="rect">
            <a:avLst/>
          </a:prstGeom>
          <a:solidFill>
            <a:srgbClr val="CBCDB5"/>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Windermere</a:t>
            </a:r>
          </a:p>
        </p:txBody>
      </p:sp>
      <p:sp>
        <p:nvSpPr>
          <p:cNvPr id="395" name="Addy"/>
          <p:cNvSpPr txBox="1"/>
          <p:nvPr/>
        </p:nvSpPr>
        <p:spPr>
          <a:xfrm>
            <a:off x="3917790" y="7813740"/>
            <a:ext cx="1868145" cy="998546"/>
          </a:xfrm>
          <a:prstGeom prst="rect">
            <a:avLst/>
          </a:prstGeom>
          <a:solidFill>
            <a:srgbClr val="D5B9C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Addy</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itle"/>
          <p:cNvSpPr txBox="1">
            <a:spLocks noGrp="1"/>
          </p:cNvSpPr>
          <p:nvPr>
            <p:ph type="title"/>
          </p:nvPr>
        </p:nvSpPr>
        <p:spPr>
          <a:prstGeom prst="rect">
            <a:avLst/>
          </a:prstGeom>
        </p:spPr>
        <p:txBody>
          <a:bodyPr/>
          <a:lstStyle/>
          <a:p>
            <a:endParaRPr/>
          </a:p>
        </p:txBody>
      </p:sp>
      <p:sp>
        <p:nvSpPr>
          <p:cNvPr id="404" name="Body"/>
          <p:cNvSpPr txBox="1">
            <a:spLocks noGrp="1"/>
          </p:cNvSpPr>
          <p:nvPr>
            <p:ph type="body" idx="1"/>
          </p:nvPr>
        </p:nvSpPr>
        <p:spPr>
          <a:prstGeom prst="rect">
            <a:avLst/>
          </a:prstGeom>
        </p:spPr>
        <p:txBody>
          <a:bodyPr/>
          <a:lstStyle/>
          <a:p>
            <a:endParaRPr/>
          </a:p>
        </p:txBody>
      </p:sp>
      <p:pic>
        <p:nvPicPr>
          <p:cNvPr id="405" name="171018_SSD_6Columbia.jpeg" descr="171018_SSD_6Columbia.jpeg"/>
          <p:cNvPicPr>
            <a:picLocks noChangeAspect="1"/>
          </p:cNvPicPr>
          <p:nvPr/>
        </p:nvPicPr>
        <p:blipFill>
          <a:blip r:embed="rId3">
            <a:extLst/>
          </a:blip>
          <a:stretch>
            <a:fillRect/>
          </a:stretch>
        </p:blipFill>
        <p:spPr>
          <a:xfrm>
            <a:off x="2355850" y="0"/>
            <a:ext cx="19672300" cy="13716000"/>
          </a:xfrm>
          <a:prstGeom prst="rect">
            <a:avLst/>
          </a:prstGeom>
          <a:ln w="12700">
            <a:miter lim="400000"/>
          </a:ln>
        </p:spPr>
      </p:pic>
      <p:sp>
        <p:nvSpPr>
          <p:cNvPr id="406" name="Rounded Rectangle"/>
          <p:cNvSpPr/>
          <p:nvPr/>
        </p:nvSpPr>
        <p:spPr>
          <a:xfrm>
            <a:off x="4187701" y="11626955"/>
            <a:ext cx="16008598" cy="1793968"/>
          </a:xfrm>
          <a:prstGeom prst="roundRect">
            <a:avLst>
              <a:gd name="adj" fmla="val 15000"/>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07" name="Columbia thrust…"/>
          <p:cNvSpPr txBox="1"/>
          <p:nvPr/>
        </p:nvSpPr>
        <p:spPr>
          <a:xfrm>
            <a:off x="7783182" y="11813089"/>
            <a:ext cx="9084692"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212121"/>
                </a:solidFill>
              </a:defRPr>
            </a:pPr>
            <a:r>
              <a:t>Columbia thrust </a:t>
            </a:r>
          </a:p>
          <a:p>
            <a:pPr>
              <a:defRPr sz="4500">
                <a:solidFill>
                  <a:srgbClr val="212121"/>
                </a:solidFill>
              </a:defRPr>
            </a:pPr>
            <a:r>
              <a:t>stratigraphic separation diagram</a:t>
            </a:r>
          </a:p>
        </p:txBody>
      </p:sp>
      <p:sp>
        <p:nvSpPr>
          <p:cNvPr id="408" name="Rounded Rectangle"/>
          <p:cNvSpPr/>
          <p:nvPr/>
        </p:nvSpPr>
        <p:spPr>
          <a:xfrm>
            <a:off x="3747632" y="237675"/>
            <a:ext cx="16597184" cy="1523298"/>
          </a:xfrm>
          <a:prstGeom prst="roundRect">
            <a:avLst>
              <a:gd name="adj" fmla="val 17665"/>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09" name="Hanging wall"/>
          <p:cNvSpPr txBox="1"/>
          <p:nvPr/>
        </p:nvSpPr>
        <p:spPr>
          <a:xfrm>
            <a:off x="4737363" y="3480643"/>
            <a:ext cx="3176652" cy="75044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Hanging wall</a:t>
            </a:r>
          </a:p>
        </p:txBody>
      </p:sp>
      <p:sp>
        <p:nvSpPr>
          <p:cNvPr id="410" name="Footwall"/>
          <p:cNvSpPr txBox="1"/>
          <p:nvPr/>
        </p:nvSpPr>
        <p:spPr>
          <a:xfrm>
            <a:off x="5250189" y="1500014"/>
            <a:ext cx="2151000" cy="75044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b="0">
                <a:latin typeface="+mn-lt"/>
                <a:ea typeface="+mn-ea"/>
                <a:cs typeface="+mn-cs"/>
                <a:sym typeface="Helvetica Neue Medium"/>
              </a:defRPr>
            </a:lvl1pPr>
          </a:lstStyle>
          <a:p>
            <a:r>
              <a:t>Footwall</a:t>
            </a:r>
          </a:p>
        </p:txBody>
      </p:sp>
      <p:sp>
        <p:nvSpPr>
          <p:cNvPr id="411" name="Belt / Purcell"/>
          <p:cNvSpPr txBox="1"/>
          <p:nvPr/>
        </p:nvSpPr>
        <p:spPr>
          <a:xfrm>
            <a:off x="3906217" y="10336055"/>
            <a:ext cx="4359479" cy="998546"/>
          </a:xfrm>
          <a:prstGeom prst="rect">
            <a:avLst/>
          </a:prstGeom>
          <a:solidFill>
            <a:srgbClr val="C2B0A2"/>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Belt / Purcell</a:t>
            </a:r>
          </a:p>
        </p:txBody>
      </p:sp>
      <p:sp>
        <p:nvSpPr>
          <p:cNvPr id="412" name="Windermere"/>
          <p:cNvSpPr txBox="1"/>
          <p:nvPr/>
        </p:nvSpPr>
        <p:spPr>
          <a:xfrm>
            <a:off x="8487215" y="8901575"/>
            <a:ext cx="4134029" cy="998546"/>
          </a:xfrm>
          <a:prstGeom prst="rect">
            <a:avLst/>
          </a:prstGeom>
          <a:solidFill>
            <a:srgbClr val="CBCDB5"/>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Windermere</a:t>
            </a:r>
          </a:p>
        </p:txBody>
      </p:sp>
      <p:sp>
        <p:nvSpPr>
          <p:cNvPr id="413" name="Addy"/>
          <p:cNvSpPr txBox="1"/>
          <p:nvPr/>
        </p:nvSpPr>
        <p:spPr>
          <a:xfrm>
            <a:off x="3917790" y="7813740"/>
            <a:ext cx="1868146" cy="998546"/>
          </a:xfrm>
          <a:prstGeom prst="rect">
            <a:avLst/>
          </a:prstGeom>
          <a:solidFill>
            <a:srgbClr val="D5B9C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Addy</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SSD_PORFT_150321a.jpeg" descr="SSD_PORFT_150321a.jpeg"/>
          <p:cNvPicPr>
            <a:picLocks noChangeAspect="1"/>
          </p:cNvPicPr>
          <p:nvPr/>
        </p:nvPicPr>
        <p:blipFill>
          <a:blip r:embed="rId3">
            <a:extLst/>
          </a:blip>
          <a:stretch>
            <a:fillRect/>
          </a:stretch>
        </p:blipFill>
        <p:spPr>
          <a:xfrm>
            <a:off x="2351414" y="-1"/>
            <a:ext cx="19681172" cy="13716001"/>
          </a:xfrm>
          <a:prstGeom prst="rect">
            <a:avLst/>
          </a:prstGeom>
          <a:ln w="12700">
            <a:miter lim="400000"/>
          </a:ln>
        </p:spPr>
      </p:pic>
      <p:sp>
        <p:nvSpPr>
          <p:cNvPr id="418" name="Rounded Rectangle"/>
          <p:cNvSpPr/>
          <p:nvPr/>
        </p:nvSpPr>
        <p:spPr>
          <a:xfrm>
            <a:off x="3747632" y="237675"/>
            <a:ext cx="16597184" cy="1523298"/>
          </a:xfrm>
          <a:prstGeom prst="roundRect">
            <a:avLst>
              <a:gd name="adj" fmla="val 17665"/>
            </a:avLst>
          </a:prstGeom>
          <a:solidFill>
            <a:srgbClr val="D1D2D4"/>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19" name="Stratigraphic Separation Diagram…"/>
          <p:cNvSpPr txBox="1"/>
          <p:nvPr/>
        </p:nvSpPr>
        <p:spPr>
          <a:xfrm>
            <a:off x="7323285" y="237675"/>
            <a:ext cx="9445880" cy="1523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212121"/>
                </a:solidFill>
              </a:defRPr>
            </a:pPr>
            <a:r>
              <a:t>Stratigraphic Separation Diagram</a:t>
            </a:r>
          </a:p>
          <a:p>
            <a:pPr>
              <a:defRPr sz="4500">
                <a:solidFill>
                  <a:srgbClr val="212121"/>
                </a:solidFill>
              </a:defRPr>
            </a:pPr>
            <a:r>
              <a:t>of All Thrusts</a:t>
            </a:r>
          </a:p>
        </p:txBody>
      </p:sp>
      <p:sp>
        <p:nvSpPr>
          <p:cNvPr id="420" name="Belt / Purcell"/>
          <p:cNvSpPr txBox="1"/>
          <p:nvPr/>
        </p:nvSpPr>
        <p:spPr>
          <a:xfrm>
            <a:off x="6083966" y="10374261"/>
            <a:ext cx="4359480" cy="998546"/>
          </a:xfrm>
          <a:prstGeom prst="rect">
            <a:avLst/>
          </a:prstGeom>
          <a:solidFill>
            <a:srgbClr val="C2B0A2"/>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Belt / Purcell</a:t>
            </a:r>
          </a:p>
        </p:txBody>
      </p:sp>
      <p:sp>
        <p:nvSpPr>
          <p:cNvPr id="421" name="Windermere"/>
          <p:cNvSpPr txBox="1"/>
          <p:nvPr/>
        </p:nvSpPr>
        <p:spPr>
          <a:xfrm>
            <a:off x="16281265" y="8844266"/>
            <a:ext cx="4134029" cy="998546"/>
          </a:xfrm>
          <a:prstGeom prst="rect">
            <a:avLst/>
          </a:prstGeom>
          <a:solidFill>
            <a:srgbClr val="CBCDB5"/>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Windermere</a:t>
            </a:r>
          </a:p>
        </p:txBody>
      </p:sp>
      <p:sp>
        <p:nvSpPr>
          <p:cNvPr id="422" name="Addy"/>
          <p:cNvSpPr txBox="1"/>
          <p:nvPr/>
        </p:nvSpPr>
        <p:spPr>
          <a:xfrm>
            <a:off x="3917790" y="7813740"/>
            <a:ext cx="1868146" cy="998546"/>
          </a:xfrm>
          <a:prstGeom prst="rect">
            <a:avLst/>
          </a:prstGeom>
          <a:solidFill>
            <a:srgbClr val="D5B9C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b="0">
                <a:solidFill>
                  <a:srgbClr val="000000"/>
                </a:solidFill>
                <a:latin typeface="+mn-lt"/>
                <a:ea typeface="+mn-ea"/>
                <a:cs typeface="+mn-cs"/>
                <a:sym typeface="Helvetica Neue Medium"/>
              </a:defRPr>
            </a:lvl1pPr>
          </a:lstStyle>
          <a:p>
            <a:r>
              <a:t>Addy</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9A9A9"/>
        </a:solidFill>
        <a:effectLst/>
      </p:bgPr>
    </p:bg>
    <p:spTree>
      <p:nvGrpSpPr>
        <p:cNvPr id="1" name=""/>
        <p:cNvGrpSpPr/>
        <p:nvPr/>
      </p:nvGrpSpPr>
      <p:grpSpPr>
        <a:xfrm>
          <a:off x="0" y="0"/>
          <a:ext cx="0" cy="0"/>
          <a:chOff x="0" y="0"/>
          <a:chExt cx="0" cy="0"/>
        </a:xfrm>
      </p:grpSpPr>
      <p:pic>
        <p:nvPicPr>
          <p:cNvPr id="153" name="Picture 3" descr="Picture 3"/>
          <p:cNvPicPr>
            <a:picLocks noChangeAspect="1"/>
          </p:cNvPicPr>
          <p:nvPr/>
        </p:nvPicPr>
        <p:blipFill>
          <a:blip r:embed="rId3">
            <a:extLst/>
          </a:blip>
          <a:stretch>
            <a:fillRect/>
          </a:stretch>
        </p:blipFill>
        <p:spPr>
          <a:xfrm>
            <a:off x="494145" y="2463139"/>
            <a:ext cx="13154412" cy="8789722"/>
          </a:xfrm>
          <a:prstGeom prst="rect">
            <a:avLst/>
          </a:prstGeom>
          <a:ln w="12700">
            <a:solidFill>
              <a:srgbClr val="000000"/>
            </a:solidFill>
            <a:miter/>
          </a:ln>
        </p:spPr>
      </p:pic>
      <p:pic>
        <p:nvPicPr>
          <p:cNvPr id="154" name="PORFT_unrestored_cropped.jpeg" descr="PORFT_unrestored_cropped.jpeg"/>
          <p:cNvPicPr>
            <a:picLocks noChangeAspect="1"/>
          </p:cNvPicPr>
          <p:nvPr/>
        </p:nvPicPr>
        <p:blipFill>
          <a:blip r:embed="rId4">
            <a:extLst/>
          </a:blip>
          <a:stretch>
            <a:fillRect/>
          </a:stretch>
        </p:blipFill>
        <p:spPr>
          <a:xfrm>
            <a:off x="14189608" y="1581168"/>
            <a:ext cx="8357360" cy="10553664"/>
          </a:xfrm>
          <a:prstGeom prst="rect">
            <a:avLst/>
          </a:prstGeom>
          <a:ln w="25400">
            <a:solidFill>
              <a:srgbClr val="000000"/>
            </a:solidFill>
            <a:miter/>
          </a:ln>
        </p:spPr>
      </p:pic>
      <p:sp>
        <p:nvSpPr>
          <p:cNvPr id="155" name="Line"/>
          <p:cNvSpPr/>
          <p:nvPr/>
        </p:nvSpPr>
        <p:spPr>
          <a:xfrm flipV="1">
            <a:off x="10858216" y="1608108"/>
            <a:ext cx="3433582" cy="969870"/>
          </a:xfrm>
          <a:prstGeom prst="line">
            <a:avLst/>
          </a:prstGeom>
          <a:ln w="38100">
            <a:solidFill>
              <a:srgbClr val="FFFFFF"/>
            </a:solidFill>
            <a:miter lim="400000"/>
          </a:ln>
        </p:spPr>
        <p:txBody>
          <a:bodyPr lIns="71437" tIns="71437" rIns="71437" bIns="71437" anchor="ctr"/>
          <a:lstStyle/>
          <a:p>
            <a:pPr>
              <a:defRPr sz="3600" b="0">
                <a:latin typeface="Helvetica Light"/>
                <a:ea typeface="Helvetica Light"/>
                <a:cs typeface="Helvetica Light"/>
                <a:sym typeface="Helvetica Light"/>
              </a:defRPr>
            </a:pPr>
            <a:endParaRPr/>
          </a:p>
        </p:txBody>
      </p:sp>
      <p:sp>
        <p:nvSpPr>
          <p:cNvPr id="156" name="Line"/>
          <p:cNvSpPr/>
          <p:nvPr/>
        </p:nvSpPr>
        <p:spPr>
          <a:xfrm>
            <a:off x="10886664" y="5422739"/>
            <a:ext cx="3376686" cy="6708044"/>
          </a:xfrm>
          <a:prstGeom prst="line">
            <a:avLst/>
          </a:prstGeom>
          <a:ln w="50800">
            <a:solidFill>
              <a:srgbClr val="FFFFFF"/>
            </a:solidFill>
            <a:miter lim="400000"/>
          </a:ln>
        </p:spPr>
        <p:txBody>
          <a:bodyPr lIns="71437" tIns="71437" rIns="71437" bIns="71437" anchor="ctr"/>
          <a:lstStyle/>
          <a:p>
            <a:pPr>
              <a:defRPr sz="3600" b="0">
                <a:latin typeface="Helvetica Light"/>
                <a:ea typeface="Helvetica Light"/>
                <a:cs typeface="Helvetica Light"/>
                <a:sym typeface="Helvetica Light"/>
              </a:defRPr>
            </a:pPr>
            <a:endParaRPr/>
          </a:p>
        </p:txBody>
      </p:sp>
      <p:sp>
        <p:nvSpPr>
          <p:cNvPr id="157" name="Rectangle"/>
          <p:cNvSpPr/>
          <p:nvPr/>
        </p:nvSpPr>
        <p:spPr>
          <a:xfrm>
            <a:off x="10881752" y="2599722"/>
            <a:ext cx="2265648" cy="2858642"/>
          </a:xfrm>
          <a:prstGeom prst="rect">
            <a:avLst/>
          </a:prstGeom>
          <a:ln w="50800">
            <a:solidFill>
              <a:srgbClr val="000000"/>
            </a:solidFill>
            <a:miter/>
          </a:ln>
        </p:spPr>
        <p:txBody>
          <a:bodyPr lIns="71437" tIns="71437" rIns="71437" bIns="71437" anchor="ctr"/>
          <a:lstStyle/>
          <a:p>
            <a:pPr>
              <a:defRPr sz="3600" b="0">
                <a:latin typeface="Helvetica Light"/>
                <a:ea typeface="Helvetica Light"/>
                <a:cs typeface="Helvetica Light"/>
                <a:sym typeface="Helvetica Light"/>
              </a:defRPr>
            </a:pPr>
            <a:endParaRPr/>
          </a:p>
        </p:txBody>
      </p:sp>
      <p:sp>
        <p:nvSpPr>
          <p:cNvPr id="158" name="Star"/>
          <p:cNvSpPr/>
          <p:nvPr/>
        </p:nvSpPr>
        <p:spPr>
          <a:xfrm>
            <a:off x="3853228" y="5742834"/>
            <a:ext cx="811413" cy="771700"/>
          </a:xfrm>
          <a:prstGeom prst="star5">
            <a:avLst>
              <a:gd name="adj" fmla="val 19100"/>
              <a:gd name="hf" fmla="val 105146"/>
              <a:gd name="vf" fmla="val 110557"/>
            </a:avLst>
          </a:prstGeom>
          <a:blipFill>
            <a:blip r:embed="rId5"/>
          </a:blipFill>
          <a:ln w="38100">
            <a:solidFill>
              <a:srgbClr val="FF2600"/>
            </a:solidFill>
            <a:miter/>
          </a:ln>
        </p:spPr>
        <p:txBody>
          <a:bodyPr lIns="71437" tIns="71437" rIns="71437" bIns="71437" anchor="ctr"/>
          <a:lstStyle/>
          <a:p>
            <a:pPr>
              <a:defRPr sz="3600" b="0">
                <a:latin typeface="Helvetica Light"/>
                <a:ea typeface="Helvetica Light"/>
                <a:cs typeface="Helvetica Light"/>
                <a:sym typeface="Helvetica Light"/>
              </a:defRPr>
            </a:pPr>
            <a:endParaRPr/>
          </a:p>
        </p:txBody>
      </p:sp>
      <p:sp>
        <p:nvSpPr>
          <p:cNvPr id="159" name="after Cheney &amp; Zieg (2016)"/>
          <p:cNvSpPr txBox="1"/>
          <p:nvPr/>
        </p:nvSpPr>
        <p:spPr>
          <a:xfrm>
            <a:off x="15110420" y="12369920"/>
            <a:ext cx="6515736"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000000"/>
                </a:solidFill>
              </a:defRPr>
            </a:lvl1pPr>
          </a:lstStyle>
          <a:p>
            <a:r>
              <a:t>after Cheney &amp; Zieg (2016)</a:t>
            </a:r>
          </a:p>
        </p:txBody>
      </p:sp>
      <p:sp>
        <p:nvSpPr>
          <p:cNvPr id="160" name="Northeast Washington Fold &amp; Thrust Belt"/>
          <p:cNvSpPr txBox="1"/>
          <p:nvPr/>
        </p:nvSpPr>
        <p:spPr>
          <a:xfrm>
            <a:off x="814061" y="628467"/>
            <a:ext cx="12514581"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solidFill>
                  <a:srgbClr val="000000"/>
                </a:solidFill>
              </a:defRPr>
            </a:lvl1pPr>
          </a:lstStyle>
          <a:p>
            <a:r>
              <a:t>Northeast Washington Fold &amp; Thrust Belt</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Image" descr="Image"/>
          <p:cNvPicPr>
            <a:picLocks noChangeAspect="1"/>
          </p:cNvPicPr>
          <p:nvPr/>
        </p:nvPicPr>
        <p:blipFill>
          <a:blip r:embed="rId3">
            <a:extLst/>
          </a:blip>
          <a:stretch>
            <a:fillRect/>
          </a:stretch>
        </p:blipFill>
        <p:spPr>
          <a:xfrm>
            <a:off x="10569707" y="-14156857"/>
            <a:ext cx="26024884" cy="35704020"/>
          </a:xfrm>
          <a:prstGeom prst="rect">
            <a:avLst/>
          </a:prstGeom>
          <a:ln w="12700">
            <a:miter lim="400000"/>
          </a:ln>
        </p:spPr>
      </p:pic>
      <p:sp>
        <p:nvSpPr>
          <p:cNvPr id="427" name="Lund 2008…"/>
          <p:cNvSpPr txBox="1"/>
          <p:nvPr/>
        </p:nvSpPr>
        <p:spPr>
          <a:xfrm>
            <a:off x="10858550" y="5103447"/>
            <a:ext cx="3077656" cy="15232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b="0">
                <a:solidFill>
                  <a:srgbClr val="000000"/>
                </a:solidFill>
                <a:latin typeface="+mn-lt"/>
                <a:ea typeface="+mn-ea"/>
                <a:cs typeface="+mn-cs"/>
                <a:sym typeface="Helvetica Neue Medium"/>
              </a:defRPr>
            </a:pPr>
            <a:r>
              <a:t>Lund 2008</a:t>
            </a:r>
          </a:p>
          <a:p>
            <a:pPr>
              <a:defRPr sz="4500" b="0">
                <a:solidFill>
                  <a:srgbClr val="000000"/>
                </a:solidFill>
                <a:latin typeface="+mn-lt"/>
                <a:ea typeface="+mn-ea"/>
                <a:cs typeface="+mn-cs"/>
                <a:sym typeface="Helvetica Neue Medium"/>
              </a:defRPr>
            </a:pPr>
            <a:r>
              <a:t>fig 3</a:t>
            </a:r>
          </a:p>
        </p:txBody>
      </p:sp>
      <p:sp>
        <p:nvSpPr>
          <p:cNvPr id="428" name="Oval"/>
          <p:cNvSpPr/>
          <p:nvPr/>
        </p:nvSpPr>
        <p:spPr>
          <a:xfrm rot="19780069">
            <a:off x="15618482" y="3311990"/>
            <a:ext cx="7944278" cy="3141796"/>
          </a:xfrm>
          <a:prstGeom prst="ellipse">
            <a:avLst/>
          </a:prstGeom>
          <a:ln w="762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pic>
        <p:nvPicPr>
          <p:cNvPr id="429" name="PORFT_map.jpg" descr="PORFT_map.jpg"/>
          <p:cNvPicPr>
            <a:picLocks noChangeAspect="1"/>
          </p:cNvPicPr>
          <p:nvPr/>
        </p:nvPicPr>
        <p:blipFill>
          <a:blip r:embed="rId4">
            <a:extLst/>
          </a:blip>
          <a:stretch>
            <a:fillRect/>
          </a:stretch>
        </p:blipFill>
        <p:spPr>
          <a:xfrm>
            <a:off x="592326" y="0"/>
            <a:ext cx="9602471" cy="13716001"/>
          </a:xfrm>
          <a:prstGeom prst="rect">
            <a:avLst/>
          </a:prstGeom>
          <a:ln w="12700">
            <a:miter lim="400000"/>
          </a:ln>
        </p:spPr>
      </p:pic>
      <p:sp>
        <p:nvSpPr>
          <p:cNvPr id="430" name="Rectangle"/>
          <p:cNvSpPr/>
          <p:nvPr/>
        </p:nvSpPr>
        <p:spPr>
          <a:xfrm rot="2275849">
            <a:off x="1583370" y="4718861"/>
            <a:ext cx="5106738" cy="4578462"/>
          </a:xfrm>
          <a:prstGeom prst="rect">
            <a:avLst/>
          </a:prstGeom>
          <a:solidFill>
            <a:srgbClr val="FFFC79">
              <a:alpha val="59859"/>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31" name="Arrow"/>
          <p:cNvSpPr/>
          <p:nvPr/>
        </p:nvSpPr>
        <p:spPr>
          <a:xfrm rot="944216">
            <a:off x="2718367" y="11911562"/>
            <a:ext cx="1871457"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32" name="Arrow"/>
          <p:cNvSpPr/>
          <p:nvPr/>
        </p:nvSpPr>
        <p:spPr>
          <a:xfrm rot="11742000">
            <a:off x="1156052" y="11385336"/>
            <a:ext cx="1376751"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33" name="Arrow"/>
          <p:cNvSpPr/>
          <p:nvPr/>
        </p:nvSpPr>
        <p:spPr>
          <a:xfrm rot="13284747">
            <a:off x="3672180" y="3298334"/>
            <a:ext cx="4309590"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34" name="Lateral ramps"/>
          <p:cNvSpPr txBox="1"/>
          <p:nvPr/>
        </p:nvSpPr>
        <p:spPr>
          <a:xfrm>
            <a:off x="2380265" y="6482780"/>
            <a:ext cx="3512948"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000000"/>
                </a:solidFill>
              </a:defRPr>
            </a:lvl1pPr>
          </a:lstStyle>
          <a:p>
            <a:r>
              <a:t>Lateral ramps</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CRFT_MapAfterMiller.jpg" descr="CRFT_MapAfterMiller.jpg"/>
          <p:cNvPicPr>
            <a:picLocks noChangeAspect="1"/>
          </p:cNvPicPr>
          <p:nvPr/>
        </p:nvPicPr>
        <p:blipFill>
          <a:blip r:embed="rId3">
            <a:extLst/>
          </a:blip>
          <a:stretch>
            <a:fillRect/>
          </a:stretch>
        </p:blipFill>
        <p:spPr>
          <a:xfrm>
            <a:off x="13104493" y="-9174709"/>
            <a:ext cx="18543720" cy="25961205"/>
          </a:xfrm>
          <a:prstGeom prst="rect">
            <a:avLst/>
          </a:prstGeom>
          <a:ln w="12700">
            <a:miter lim="400000"/>
          </a:ln>
        </p:spPr>
      </p:pic>
      <p:sp>
        <p:nvSpPr>
          <p:cNvPr id="439" name="after…"/>
          <p:cNvSpPr txBox="1"/>
          <p:nvPr/>
        </p:nvSpPr>
        <p:spPr>
          <a:xfrm>
            <a:off x="9971886" y="11228029"/>
            <a:ext cx="2566544" cy="22508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100"/>
            </a:pPr>
            <a:r>
              <a:t>after</a:t>
            </a:r>
          </a:p>
          <a:p>
            <a:pPr>
              <a:defRPr sz="3500"/>
            </a:pPr>
            <a:r>
              <a:t>Miller 2000</a:t>
            </a:r>
          </a:p>
          <a:p>
            <a:pPr>
              <a:defRPr sz="3500"/>
            </a:pPr>
            <a:r>
              <a:t>USGS</a:t>
            </a:r>
          </a:p>
          <a:p>
            <a:pPr>
              <a:defRPr sz="3500"/>
            </a:pPr>
            <a:r>
              <a:t>MF-2354</a:t>
            </a:r>
          </a:p>
        </p:txBody>
      </p:sp>
      <p:pic>
        <p:nvPicPr>
          <p:cNvPr id="440" name="PORFT_map.jpg" descr="PORFT_map.jpg"/>
          <p:cNvPicPr>
            <a:picLocks noChangeAspect="1"/>
          </p:cNvPicPr>
          <p:nvPr/>
        </p:nvPicPr>
        <p:blipFill>
          <a:blip r:embed="rId4">
            <a:extLst/>
          </a:blip>
          <a:stretch>
            <a:fillRect/>
          </a:stretch>
        </p:blipFill>
        <p:spPr>
          <a:xfrm>
            <a:off x="-4144" y="-39538"/>
            <a:ext cx="9657831" cy="13795076"/>
          </a:xfrm>
          <a:prstGeom prst="rect">
            <a:avLst/>
          </a:prstGeom>
          <a:ln w="12700">
            <a:miter lim="400000"/>
          </a:ln>
        </p:spPr>
      </p:pic>
      <p:sp>
        <p:nvSpPr>
          <p:cNvPr id="441" name="Rectangle"/>
          <p:cNvSpPr/>
          <p:nvPr/>
        </p:nvSpPr>
        <p:spPr>
          <a:xfrm>
            <a:off x="1558229" y="9801269"/>
            <a:ext cx="2345642" cy="3089215"/>
          </a:xfrm>
          <a:prstGeom prst="rect">
            <a:avLst/>
          </a:prstGeom>
          <a:solidFill>
            <a:srgbClr val="FFFFFF">
              <a:alpha val="52071"/>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42" name="Rectangle"/>
          <p:cNvSpPr/>
          <p:nvPr/>
        </p:nvSpPr>
        <p:spPr>
          <a:xfrm>
            <a:off x="1506490" y="9774904"/>
            <a:ext cx="2449120" cy="3141944"/>
          </a:xfrm>
          <a:prstGeom prst="rect">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43" name="Duplexes…"/>
          <p:cNvSpPr txBox="1"/>
          <p:nvPr/>
        </p:nvSpPr>
        <p:spPr>
          <a:xfrm>
            <a:off x="9894950" y="2664239"/>
            <a:ext cx="2966213" cy="4317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FFFC79"/>
                </a:solidFill>
              </a:defRPr>
            </a:pPr>
            <a:r>
              <a:t>Duplexes</a:t>
            </a:r>
          </a:p>
          <a:p>
            <a:pPr>
              <a:defRPr sz="4500">
                <a:solidFill>
                  <a:srgbClr val="FFFC79"/>
                </a:solidFill>
              </a:defRPr>
            </a:pPr>
            <a:r>
              <a:t>in</a:t>
            </a:r>
          </a:p>
          <a:p>
            <a:pPr>
              <a:defRPr sz="4500">
                <a:solidFill>
                  <a:srgbClr val="FFFC79"/>
                </a:solidFill>
              </a:defRPr>
            </a:pPr>
            <a:r>
              <a:t>E-vergent</a:t>
            </a:r>
          </a:p>
          <a:p>
            <a:pPr>
              <a:defRPr sz="4500">
                <a:solidFill>
                  <a:srgbClr val="FFFC79"/>
                </a:solidFill>
              </a:defRPr>
            </a:pPr>
            <a:r>
              <a:t>sheets of</a:t>
            </a:r>
          </a:p>
          <a:p>
            <a:pPr>
              <a:defRPr sz="4500">
                <a:solidFill>
                  <a:srgbClr val="FFFC79"/>
                </a:solidFill>
              </a:defRPr>
            </a:pPr>
            <a:r>
              <a:t>CRFT</a:t>
            </a:r>
          </a:p>
          <a:p>
            <a:pPr>
              <a:defRPr sz="4500">
                <a:solidFill>
                  <a:srgbClr val="FFFC79"/>
                </a:solidFill>
              </a:defRPr>
            </a:pPr>
            <a:r>
              <a:t>?</a:t>
            </a:r>
          </a:p>
        </p:txBody>
      </p:sp>
      <p:sp>
        <p:nvSpPr>
          <p:cNvPr id="444" name="Arrow"/>
          <p:cNvSpPr/>
          <p:nvPr/>
        </p:nvSpPr>
        <p:spPr>
          <a:xfrm rot="20819128">
            <a:off x="13070819" y="3588965"/>
            <a:ext cx="5873900" cy="370960"/>
          </a:xfrm>
          <a:prstGeom prst="rightArrow">
            <a:avLst>
              <a:gd name="adj1" fmla="val 32000"/>
              <a:gd name="adj2" fmla="val 219107"/>
            </a:avLst>
          </a:prstGeom>
          <a:solidFill>
            <a:srgbClr val="FFFC79"/>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45" name="Arrow"/>
          <p:cNvSpPr/>
          <p:nvPr/>
        </p:nvSpPr>
        <p:spPr>
          <a:xfrm rot="1402513">
            <a:off x="13095721" y="6144449"/>
            <a:ext cx="1550946" cy="370960"/>
          </a:xfrm>
          <a:prstGeom prst="rightArrow">
            <a:avLst>
              <a:gd name="adj1" fmla="val 32000"/>
              <a:gd name="adj2" fmla="val 219107"/>
            </a:avLst>
          </a:prstGeom>
          <a:solidFill>
            <a:srgbClr val="FFFC79"/>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46" name="Belt…"/>
          <p:cNvSpPr txBox="1"/>
          <p:nvPr/>
        </p:nvSpPr>
        <p:spPr>
          <a:xfrm rot="17730791">
            <a:off x="12990358" y="11341214"/>
            <a:ext cx="2338515" cy="1222183"/>
          </a:xfrm>
          <a:prstGeom prst="rect">
            <a:avLst/>
          </a:prstGeom>
          <a:solidFill>
            <a:srgbClr val="866B58"/>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500" b="0">
                <a:latin typeface="+mn-lt"/>
                <a:ea typeface="+mn-ea"/>
                <a:cs typeface="+mn-cs"/>
                <a:sym typeface="Helvetica Neue Medium"/>
              </a:defRPr>
            </a:pPr>
            <a:r>
              <a:t>Belt</a:t>
            </a:r>
          </a:p>
          <a:p>
            <a:pPr>
              <a:defRPr sz="3500" b="0">
                <a:latin typeface="+mn-lt"/>
                <a:ea typeface="+mn-ea"/>
                <a:cs typeface="+mn-cs"/>
                <a:sym typeface="Helvetica Neue Medium"/>
              </a:defRPr>
            </a:pPr>
            <a:r>
              <a:t>(Deer Trail)</a:t>
            </a:r>
          </a:p>
        </p:txBody>
      </p:sp>
      <p:sp>
        <p:nvSpPr>
          <p:cNvPr id="447" name="Windermere"/>
          <p:cNvSpPr txBox="1"/>
          <p:nvPr/>
        </p:nvSpPr>
        <p:spPr>
          <a:xfrm>
            <a:off x="16977205" y="432250"/>
            <a:ext cx="2642109" cy="676083"/>
          </a:xfrm>
          <a:prstGeom prst="rect">
            <a:avLst/>
          </a:prstGeom>
          <a:solidFill>
            <a:srgbClr val="7B8B4D"/>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b="0">
                <a:latin typeface="+mn-lt"/>
                <a:ea typeface="+mn-ea"/>
                <a:cs typeface="+mn-cs"/>
                <a:sym typeface="Helvetica Neue Medium"/>
              </a:defRPr>
            </a:lvl1pPr>
          </a:lstStyle>
          <a:p>
            <a:r>
              <a:t>Windermere</a:t>
            </a:r>
          </a:p>
        </p:txBody>
      </p:sp>
      <p:sp>
        <p:nvSpPr>
          <p:cNvPr id="448" name="Addy"/>
          <p:cNvSpPr txBox="1"/>
          <p:nvPr/>
        </p:nvSpPr>
        <p:spPr>
          <a:xfrm>
            <a:off x="20868784" y="6233413"/>
            <a:ext cx="1225932" cy="676082"/>
          </a:xfrm>
          <a:prstGeom prst="rect">
            <a:avLst/>
          </a:prstGeom>
          <a:solidFill>
            <a:srgbClr val="9E538C"/>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b="0">
                <a:latin typeface="+mn-lt"/>
                <a:ea typeface="+mn-ea"/>
                <a:cs typeface="+mn-cs"/>
                <a:sym typeface="Helvetica Neue Medium"/>
              </a:defRPr>
            </a:lvl1pPr>
          </a:lstStyle>
          <a:p>
            <a:r>
              <a:t>Addy</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CRFT_MapAfterMiller.jpg" descr="CRFT_MapAfterMiller.jpg"/>
          <p:cNvPicPr>
            <a:picLocks noChangeAspect="1"/>
          </p:cNvPicPr>
          <p:nvPr/>
        </p:nvPicPr>
        <p:blipFill>
          <a:blip r:embed="rId3">
            <a:extLst/>
          </a:blip>
          <a:stretch>
            <a:fillRect/>
          </a:stretch>
        </p:blipFill>
        <p:spPr>
          <a:xfrm>
            <a:off x="13044216" y="-9100026"/>
            <a:ext cx="18543720" cy="25961205"/>
          </a:xfrm>
          <a:prstGeom prst="rect">
            <a:avLst/>
          </a:prstGeom>
          <a:ln w="12700">
            <a:miter lim="400000"/>
          </a:ln>
        </p:spPr>
      </p:pic>
      <p:sp>
        <p:nvSpPr>
          <p:cNvPr id="453" name="Miller 2000…"/>
          <p:cNvSpPr txBox="1"/>
          <p:nvPr/>
        </p:nvSpPr>
        <p:spPr>
          <a:xfrm>
            <a:off x="9576366" y="11102381"/>
            <a:ext cx="2910968" cy="254187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endParaRPr/>
          </a:p>
          <a:p>
            <a:pPr>
              <a:defRPr sz="4000"/>
            </a:pPr>
            <a:r>
              <a:t>Miller 2000</a:t>
            </a:r>
          </a:p>
          <a:p>
            <a:pPr>
              <a:defRPr sz="3800"/>
            </a:pPr>
            <a:r>
              <a:t>USGS</a:t>
            </a:r>
          </a:p>
          <a:p>
            <a:pPr>
              <a:defRPr sz="3800"/>
            </a:pPr>
            <a:r>
              <a:t>MF-2354</a:t>
            </a:r>
          </a:p>
        </p:txBody>
      </p:sp>
      <p:pic>
        <p:nvPicPr>
          <p:cNvPr id="454" name="unannotated_Miller.jpeg" descr="unannotated_Miller.jpeg"/>
          <p:cNvPicPr>
            <a:picLocks noChangeAspect="1"/>
          </p:cNvPicPr>
          <p:nvPr/>
        </p:nvPicPr>
        <p:blipFill>
          <a:blip r:embed="rId4">
            <a:extLst/>
          </a:blip>
          <a:stretch>
            <a:fillRect/>
          </a:stretch>
        </p:blipFill>
        <p:spPr>
          <a:xfrm>
            <a:off x="-35259" y="3534"/>
            <a:ext cx="9054743" cy="13708932"/>
          </a:xfrm>
          <a:prstGeom prst="rect">
            <a:avLst/>
          </a:prstGeom>
          <a:ln w="12700">
            <a:miter lim="400000"/>
          </a:ln>
        </p:spPr>
      </p:pic>
      <p:sp>
        <p:nvSpPr>
          <p:cNvPr id="455" name="Rectangle"/>
          <p:cNvSpPr/>
          <p:nvPr/>
        </p:nvSpPr>
        <p:spPr>
          <a:xfrm>
            <a:off x="18781148" y="1533100"/>
            <a:ext cx="1407079" cy="1764827"/>
          </a:xfrm>
          <a:prstGeom prst="rect">
            <a:avLst/>
          </a:prstGeom>
          <a:solidFill>
            <a:srgbClr val="FFFFFF">
              <a:alpha val="52071"/>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56" name="Rectangle"/>
          <p:cNvSpPr/>
          <p:nvPr/>
        </p:nvSpPr>
        <p:spPr>
          <a:xfrm>
            <a:off x="18731952" y="1533100"/>
            <a:ext cx="1505468" cy="1764827"/>
          </a:xfrm>
          <a:prstGeom prst="rect">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57" name="Rectangle"/>
          <p:cNvSpPr/>
          <p:nvPr/>
        </p:nvSpPr>
        <p:spPr>
          <a:xfrm>
            <a:off x="13944550" y="5310413"/>
            <a:ext cx="3683868" cy="5170462"/>
          </a:xfrm>
          <a:prstGeom prst="rect">
            <a:avLst/>
          </a:prstGeom>
          <a:solidFill>
            <a:srgbClr val="FFFFFF">
              <a:alpha val="52071"/>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58" name="Rectangle"/>
          <p:cNvSpPr/>
          <p:nvPr/>
        </p:nvSpPr>
        <p:spPr>
          <a:xfrm>
            <a:off x="13965879" y="5335813"/>
            <a:ext cx="3641212" cy="5119662"/>
          </a:xfrm>
          <a:prstGeom prst="rect">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59" name="Arrow"/>
          <p:cNvSpPr/>
          <p:nvPr/>
        </p:nvSpPr>
        <p:spPr>
          <a:xfrm rot="10800000">
            <a:off x="17594403" y="7548706"/>
            <a:ext cx="1704164" cy="693875"/>
          </a:xfrm>
          <a:prstGeom prst="rightArrow">
            <a:avLst>
              <a:gd name="adj1" fmla="val 32000"/>
              <a:gd name="adj2" fmla="val 117140"/>
            </a:avLst>
          </a:prstGeom>
          <a:solidFill>
            <a:srgbClr val="FF2600"/>
          </a:solidFill>
          <a:ln w="254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Evans-Miller_RoofFloor.jpeg" descr="Evans-Miller_RoofFloor.jpeg"/>
          <p:cNvPicPr>
            <a:picLocks noChangeAspect="1"/>
          </p:cNvPicPr>
          <p:nvPr/>
        </p:nvPicPr>
        <p:blipFill>
          <a:blip r:embed="rId3">
            <a:extLst/>
          </a:blip>
          <a:stretch>
            <a:fillRect/>
          </a:stretch>
        </p:blipFill>
        <p:spPr>
          <a:xfrm>
            <a:off x="3045023" y="-1"/>
            <a:ext cx="18294148" cy="13715867"/>
          </a:xfrm>
          <a:prstGeom prst="rect">
            <a:avLst/>
          </a:prstGeom>
          <a:ln w="12700">
            <a:miter lim="400000"/>
          </a:ln>
        </p:spPr>
      </p:pic>
      <p:sp>
        <p:nvSpPr>
          <p:cNvPr id="464" name="Miller 2000…"/>
          <p:cNvSpPr txBox="1"/>
          <p:nvPr/>
        </p:nvSpPr>
        <p:spPr>
          <a:xfrm>
            <a:off x="46749" y="5898211"/>
            <a:ext cx="2910968" cy="191957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Miller 2000</a:t>
            </a:r>
          </a:p>
          <a:p>
            <a:pPr>
              <a:defRPr sz="3800"/>
            </a:pPr>
            <a:r>
              <a:t>USGS</a:t>
            </a:r>
          </a:p>
          <a:p>
            <a:pPr>
              <a:defRPr sz="3800"/>
            </a:pPr>
            <a:r>
              <a:t>MF-2354</a:t>
            </a:r>
          </a:p>
        </p:txBody>
      </p:sp>
      <p:sp>
        <p:nvSpPr>
          <p:cNvPr id="465" name="Evans 1987…"/>
          <p:cNvSpPr txBox="1"/>
          <p:nvPr/>
        </p:nvSpPr>
        <p:spPr>
          <a:xfrm>
            <a:off x="21241676" y="5898211"/>
            <a:ext cx="3095575" cy="191957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Evans 1987</a:t>
            </a:r>
          </a:p>
          <a:p>
            <a:pPr>
              <a:defRPr sz="3800"/>
            </a:pPr>
            <a:r>
              <a:t>USGS</a:t>
            </a:r>
          </a:p>
          <a:p>
            <a:pPr>
              <a:defRPr sz="3800"/>
            </a:pPr>
            <a:r>
              <a:t>Bulletin 1679</a:t>
            </a:r>
          </a:p>
        </p:txBody>
      </p:sp>
      <p:sp>
        <p:nvSpPr>
          <p:cNvPr id="466" name="Rounded Rectangle"/>
          <p:cNvSpPr/>
          <p:nvPr/>
        </p:nvSpPr>
        <p:spPr>
          <a:xfrm rot="12510000">
            <a:off x="4919537" y="4804434"/>
            <a:ext cx="737900" cy="4824724"/>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67" name="Stensgar Mtn fault"/>
          <p:cNvSpPr txBox="1"/>
          <p:nvPr/>
        </p:nvSpPr>
        <p:spPr>
          <a:xfrm rot="17907762">
            <a:off x="3223431" y="6937940"/>
            <a:ext cx="4065843"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Stensgar Mtn fault</a:t>
            </a:r>
          </a:p>
        </p:txBody>
      </p:sp>
      <p:sp>
        <p:nvSpPr>
          <p:cNvPr id="468" name="Rounded Rectangle"/>
          <p:cNvSpPr/>
          <p:nvPr/>
        </p:nvSpPr>
        <p:spPr>
          <a:xfrm rot="12204000">
            <a:off x="13833119" y="5103505"/>
            <a:ext cx="737900" cy="4705711"/>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69" name="Stensgar Mtn thrust"/>
          <p:cNvSpPr txBox="1"/>
          <p:nvPr/>
        </p:nvSpPr>
        <p:spPr>
          <a:xfrm rot="17603113">
            <a:off x="11979205" y="7118319"/>
            <a:ext cx="4379659"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Stensgar Mtn thrust</a:t>
            </a:r>
          </a:p>
        </p:txBody>
      </p:sp>
      <p:sp>
        <p:nvSpPr>
          <p:cNvPr id="470" name="Rounded Rectangle"/>
          <p:cNvSpPr/>
          <p:nvPr/>
        </p:nvSpPr>
        <p:spPr>
          <a:xfrm rot="11616000">
            <a:off x="19371259" y="8860822"/>
            <a:ext cx="737900" cy="3873138"/>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71" name="Lane Mtn thrust"/>
          <p:cNvSpPr txBox="1"/>
          <p:nvPr/>
        </p:nvSpPr>
        <p:spPr>
          <a:xfrm rot="17018595">
            <a:off x="17982656" y="10459350"/>
            <a:ext cx="3515107"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Lane Mtn thrust</a:t>
            </a:r>
          </a:p>
        </p:txBody>
      </p:sp>
      <p:sp>
        <p:nvSpPr>
          <p:cNvPr id="472" name="Rounded Rectangle"/>
          <p:cNvSpPr/>
          <p:nvPr/>
        </p:nvSpPr>
        <p:spPr>
          <a:xfrm rot="11616000">
            <a:off x="10194966" y="8673620"/>
            <a:ext cx="737900" cy="3854413"/>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73" name="Lane Mtn fault"/>
          <p:cNvSpPr txBox="1"/>
          <p:nvPr/>
        </p:nvSpPr>
        <p:spPr>
          <a:xfrm rot="17018595">
            <a:off x="8952433" y="10131433"/>
            <a:ext cx="3201290"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Lane Mtn fault</a:t>
            </a:r>
          </a:p>
        </p:txBody>
      </p:sp>
      <p:sp>
        <p:nvSpPr>
          <p:cNvPr id="474" name="Rounded Rectangle"/>
          <p:cNvSpPr/>
          <p:nvPr/>
        </p:nvSpPr>
        <p:spPr>
          <a:xfrm rot="16200000">
            <a:off x="14019138" y="-716164"/>
            <a:ext cx="1658436" cy="4705712"/>
          </a:xfrm>
          <a:prstGeom prst="roundRect">
            <a:avLst>
              <a:gd name="adj" fmla="val 1148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75" name="Addy quartzite…"/>
          <p:cNvSpPr txBox="1"/>
          <p:nvPr/>
        </p:nvSpPr>
        <p:spPr>
          <a:xfrm>
            <a:off x="12556070" y="752551"/>
            <a:ext cx="4584574" cy="17682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500">
                <a:solidFill>
                  <a:srgbClr val="000000"/>
                </a:solidFill>
              </a:defRPr>
            </a:pPr>
            <a:r>
              <a:t>Addy quartzite</a:t>
            </a:r>
          </a:p>
          <a:p>
            <a:pPr>
              <a:defRPr sz="3500">
                <a:solidFill>
                  <a:srgbClr val="000000"/>
                </a:solidFill>
              </a:defRPr>
            </a:pPr>
            <a:r>
              <a:t>&amp; Upper Proterozoic</a:t>
            </a:r>
          </a:p>
          <a:p>
            <a:pPr>
              <a:defRPr sz="3500">
                <a:solidFill>
                  <a:srgbClr val="000000"/>
                </a:solidFill>
              </a:defRPr>
            </a:pPr>
            <a:r>
              <a:t>Windermere Group</a:t>
            </a:r>
          </a:p>
        </p:txBody>
      </p:sp>
      <p:sp>
        <p:nvSpPr>
          <p:cNvPr id="476" name="Rounded Rectangle"/>
          <p:cNvSpPr/>
          <p:nvPr/>
        </p:nvSpPr>
        <p:spPr>
          <a:xfrm rot="16200000">
            <a:off x="17498893" y="4213891"/>
            <a:ext cx="1658436" cy="5288217"/>
          </a:xfrm>
          <a:prstGeom prst="roundRect">
            <a:avLst>
              <a:gd name="adj" fmla="val 1148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77" name="Middle Proterozoic…"/>
          <p:cNvSpPr txBox="1"/>
          <p:nvPr/>
        </p:nvSpPr>
        <p:spPr>
          <a:xfrm>
            <a:off x="15684002" y="5973859"/>
            <a:ext cx="5288218" cy="17682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500">
                <a:solidFill>
                  <a:srgbClr val="000000"/>
                </a:solidFill>
              </a:defRPr>
            </a:pPr>
            <a:r>
              <a:t>Middle Proterozoic</a:t>
            </a:r>
          </a:p>
          <a:p>
            <a:pPr>
              <a:defRPr sz="3500">
                <a:solidFill>
                  <a:srgbClr val="000000"/>
                </a:solidFill>
              </a:defRPr>
            </a:pPr>
            <a:r>
              <a:t>Deer Trail Group</a:t>
            </a:r>
          </a:p>
          <a:p>
            <a:pPr>
              <a:defRPr sz="3500">
                <a:solidFill>
                  <a:srgbClr val="000000"/>
                </a:solidFill>
              </a:defRPr>
            </a:pPr>
            <a:r>
              <a:t>(Upper Belt Supergroup)</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Evans-Miller_RoofFloor.jpeg" descr="Evans-Miller_RoofFloor.jpeg"/>
          <p:cNvPicPr>
            <a:picLocks noChangeAspect="1"/>
          </p:cNvPicPr>
          <p:nvPr/>
        </p:nvPicPr>
        <p:blipFill>
          <a:blip r:embed="rId3">
            <a:extLst/>
          </a:blip>
          <a:stretch>
            <a:fillRect/>
          </a:stretch>
        </p:blipFill>
        <p:spPr>
          <a:xfrm>
            <a:off x="3045023" y="-1"/>
            <a:ext cx="18294148" cy="13715867"/>
          </a:xfrm>
          <a:prstGeom prst="rect">
            <a:avLst/>
          </a:prstGeom>
          <a:ln w="12700">
            <a:miter lim="400000"/>
          </a:ln>
        </p:spPr>
      </p:pic>
      <p:sp>
        <p:nvSpPr>
          <p:cNvPr id="482" name="Miller 2000…"/>
          <p:cNvSpPr txBox="1"/>
          <p:nvPr/>
        </p:nvSpPr>
        <p:spPr>
          <a:xfrm>
            <a:off x="46749" y="5898211"/>
            <a:ext cx="2910968" cy="191957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Miller 2000</a:t>
            </a:r>
          </a:p>
          <a:p>
            <a:pPr>
              <a:defRPr sz="3800"/>
            </a:pPr>
            <a:r>
              <a:t>USGS</a:t>
            </a:r>
          </a:p>
          <a:p>
            <a:pPr>
              <a:defRPr sz="3800"/>
            </a:pPr>
            <a:r>
              <a:t>MF-2354</a:t>
            </a:r>
          </a:p>
        </p:txBody>
      </p:sp>
      <p:sp>
        <p:nvSpPr>
          <p:cNvPr id="483" name="Evans 1987…"/>
          <p:cNvSpPr txBox="1"/>
          <p:nvPr/>
        </p:nvSpPr>
        <p:spPr>
          <a:xfrm>
            <a:off x="21241676" y="5898211"/>
            <a:ext cx="3095575" cy="191957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Evans 1987</a:t>
            </a:r>
          </a:p>
          <a:p>
            <a:pPr>
              <a:defRPr sz="3800"/>
            </a:pPr>
            <a:r>
              <a:t>USGS</a:t>
            </a:r>
          </a:p>
          <a:p>
            <a:pPr>
              <a:defRPr sz="3800"/>
            </a:pPr>
            <a:r>
              <a:t>Bulletin 1679</a:t>
            </a:r>
          </a:p>
        </p:txBody>
      </p:sp>
      <p:sp>
        <p:nvSpPr>
          <p:cNvPr id="484" name="Rounded Rectangle"/>
          <p:cNvSpPr/>
          <p:nvPr/>
        </p:nvSpPr>
        <p:spPr>
          <a:xfrm rot="12204000">
            <a:off x="13833119" y="5103505"/>
            <a:ext cx="737900" cy="4705711"/>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85" name="Stensgar Mtn thrust"/>
          <p:cNvSpPr txBox="1"/>
          <p:nvPr/>
        </p:nvSpPr>
        <p:spPr>
          <a:xfrm rot="17603113">
            <a:off x="11979205" y="7118319"/>
            <a:ext cx="4379659"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Stensgar Mtn thrust</a:t>
            </a:r>
          </a:p>
        </p:txBody>
      </p:sp>
      <p:sp>
        <p:nvSpPr>
          <p:cNvPr id="486" name="Rounded Rectangle"/>
          <p:cNvSpPr/>
          <p:nvPr/>
        </p:nvSpPr>
        <p:spPr>
          <a:xfrm rot="11616000">
            <a:off x="19371259" y="8860822"/>
            <a:ext cx="737900" cy="3873138"/>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87" name="Lane Mtn thrust"/>
          <p:cNvSpPr txBox="1"/>
          <p:nvPr/>
        </p:nvSpPr>
        <p:spPr>
          <a:xfrm rot="17018595">
            <a:off x="17982656" y="10459350"/>
            <a:ext cx="3515107"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Lane Mtn thrust</a:t>
            </a:r>
          </a:p>
        </p:txBody>
      </p:sp>
      <p:sp>
        <p:nvSpPr>
          <p:cNvPr id="488" name="Rounded Rectangle"/>
          <p:cNvSpPr/>
          <p:nvPr/>
        </p:nvSpPr>
        <p:spPr>
          <a:xfrm>
            <a:off x="16017600" y="6821360"/>
            <a:ext cx="2910968" cy="1270001"/>
          </a:xfrm>
          <a:prstGeom prst="roundRect">
            <a:avLst>
              <a:gd name="adj" fmla="val 15000"/>
            </a:avLst>
          </a:prstGeom>
          <a:solidFill>
            <a:srgbClr val="FFFFFF">
              <a:alpha val="75094"/>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89" name="DUPLEX"/>
          <p:cNvSpPr txBox="1"/>
          <p:nvPr/>
        </p:nvSpPr>
        <p:spPr>
          <a:xfrm>
            <a:off x="16158722" y="7025464"/>
            <a:ext cx="2628723" cy="86179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800">
                <a:solidFill>
                  <a:srgbClr val="FF2600"/>
                </a:solidFill>
              </a:defRPr>
            </a:lvl1pPr>
          </a:lstStyle>
          <a:p>
            <a:r>
              <a:t>DUPLEX</a:t>
            </a:r>
          </a:p>
        </p:txBody>
      </p:sp>
      <p:sp>
        <p:nvSpPr>
          <p:cNvPr id="490" name="Rounded Rectangle"/>
          <p:cNvSpPr/>
          <p:nvPr/>
        </p:nvSpPr>
        <p:spPr>
          <a:xfrm rot="12510000">
            <a:off x="4919537" y="4804434"/>
            <a:ext cx="737900" cy="4824724"/>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91" name="Stensgar Mtn fault"/>
          <p:cNvSpPr txBox="1"/>
          <p:nvPr/>
        </p:nvSpPr>
        <p:spPr>
          <a:xfrm rot="17907762">
            <a:off x="3223431" y="6937940"/>
            <a:ext cx="4065843"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Stensgar Mtn fault</a:t>
            </a:r>
          </a:p>
        </p:txBody>
      </p:sp>
      <p:sp>
        <p:nvSpPr>
          <p:cNvPr id="492" name="Rounded Rectangle"/>
          <p:cNvSpPr/>
          <p:nvPr/>
        </p:nvSpPr>
        <p:spPr>
          <a:xfrm rot="11616000">
            <a:off x="10194966" y="8673620"/>
            <a:ext cx="737900" cy="3854413"/>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493" name="Lane Mtn fault"/>
          <p:cNvSpPr txBox="1"/>
          <p:nvPr/>
        </p:nvSpPr>
        <p:spPr>
          <a:xfrm rot="17018595">
            <a:off x="8952433" y="10131433"/>
            <a:ext cx="3201290"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Lane Mtn fault</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Evans-Miller_RoofFloor.jpeg" descr="Evans-Miller_RoofFloor.jpeg"/>
          <p:cNvPicPr>
            <a:picLocks noChangeAspect="1"/>
          </p:cNvPicPr>
          <p:nvPr/>
        </p:nvPicPr>
        <p:blipFill>
          <a:blip r:embed="rId3">
            <a:extLst/>
          </a:blip>
          <a:stretch>
            <a:fillRect/>
          </a:stretch>
        </p:blipFill>
        <p:spPr>
          <a:xfrm>
            <a:off x="3045023" y="-1"/>
            <a:ext cx="18294148" cy="13715867"/>
          </a:xfrm>
          <a:prstGeom prst="rect">
            <a:avLst/>
          </a:prstGeom>
          <a:ln w="12700">
            <a:miter lim="400000"/>
          </a:ln>
        </p:spPr>
      </p:pic>
      <p:sp>
        <p:nvSpPr>
          <p:cNvPr id="498" name="Miller 2000…"/>
          <p:cNvSpPr txBox="1"/>
          <p:nvPr/>
        </p:nvSpPr>
        <p:spPr>
          <a:xfrm>
            <a:off x="46749" y="5898211"/>
            <a:ext cx="2910968" cy="191957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Miller 2000</a:t>
            </a:r>
          </a:p>
          <a:p>
            <a:pPr>
              <a:defRPr sz="3800"/>
            </a:pPr>
            <a:r>
              <a:t>USGS</a:t>
            </a:r>
          </a:p>
          <a:p>
            <a:pPr>
              <a:defRPr sz="3800"/>
            </a:pPr>
            <a:r>
              <a:t>MF-2354</a:t>
            </a:r>
          </a:p>
        </p:txBody>
      </p:sp>
      <p:sp>
        <p:nvSpPr>
          <p:cNvPr id="499" name="Evans 1987…"/>
          <p:cNvSpPr txBox="1"/>
          <p:nvPr/>
        </p:nvSpPr>
        <p:spPr>
          <a:xfrm>
            <a:off x="21241676" y="5898211"/>
            <a:ext cx="3095575" cy="191957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Evans 1987</a:t>
            </a:r>
          </a:p>
          <a:p>
            <a:pPr>
              <a:defRPr sz="3800"/>
            </a:pPr>
            <a:r>
              <a:t>USGS</a:t>
            </a:r>
          </a:p>
          <a:p>
            <a:pPr>
              <a:defRPr sz="3800"/>
            </a:pPr>
            <a:r>
              <a:t>Bulletin 1679</a:t>
            </a:r>
          </a:p>
        </p:txBody>
      </p:sp>
      <p:sp>
        <p:nvSpPr>
          <p:cNvPr id="500" name="Rounded Rectangle"/>
          <p:cNvSpPr/>
          <p:nvPr/>
        </p:nvSpPr>
        <p:spPr>
          <a:xfrm rot="12510000">
            <a:off x="4887402" y="3956762"/>
            <a:ext cx="737900" cy="6638438"/>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01" name="Stensgar Mtn extensional fault"/>
          <p:cNvSpPr txBox="1"/>
          <p:nvPr/>
        </p:nvSpPr>
        <p:spPr>
          <a:xfrm rot="17907762">
            <a:off x="1914052" y="6937940"/>
            <a:ext cx="6616828"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Stensgar Mtn extensional fault</a:t>
            </a:r>
          </a:p>
        </p:txBody>
      </p:sp>
      <p:sp>
        <p:nvSpPr>
          <p:cNvPr id="502" name="Rounded Rectangle"/>
          <p:cNvSpPr/>
          <p:nvPr/>
        </p:nvSpPr>
        <p:spPr>
          <a:xfrm rot="12204000">
            <a:off x="13833119" y="5103505"/>
            <a:ext cx="737900" cy="4705711"/>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03" name="Stensgar Mtn thrust"/>
          <p:cNvSpPr txBox="1"/>
          <p:nvPr/>
        </p:nvSpPr>
        <p:spPr>
          <a:xfrm rot="17603113">
            <a:off x="11979205" y="7118319"/>
            <a:ext cx="4379659"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Stensgar Mtn thrust</a:t>
            </a:r>
          </a:p>
        </p:txBody>
      </p:sp>
      <p:sp>
        <p:nvSpPr>
          <p:cNvPr id="504" name="Rounded Rectangle"/>
          <p:cNvSpPr/>
          <p:nvPr/>
        </p:nvSpPr>
        <p:spPr>
          <a:xfrm rot="11616000">
            <a:off x="19371259" y="8860822"/>
            <a:ext cx="737900" cy="3873138"/>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05" name="Lane Mtn thrust"/>
          <p:cNvSpPr txBox="1"/>
          <p:nvPr/>
        </p:nvSpPr>
        <p:spPr>
          <a:xfrm rot="17018595">
            <a:off x="17982656" y="10459350"/>
            <a:ext cx="3515107"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Lane Mtn thrust</a:t>
            </a:r>
          </a:p>
        </p:txBody>
      </p:sp>
      <p:sp>
        <p:nvSpPr>
          <p:cNvPr id="506" name="Rounded Rectangle"/>
          <p:cNvSpPr/>
          <p:nvPr/>
        </p:nvSpPr>
        <p:spPr>
          <a:xfrm rot="11616000">
            <a:off x="10184128" y="8081953"/>
            <a:ext cx="737900" cy="5127342"/>
          </a:xfrm>
          <a:prstGeom prst="roundRect">
            <a:avLst>
              <a:gd name="adj" fmla="val 25817"/>
            </a:avLst>
          </a:prstGeom>
          <a:solidFill>
            <a:srgbClr val="FFFFFF">
              <a:alpha val="49668"/>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07" name="Lane Mtn reverse fault"/>
          <p:cNvSpPr txBox="1"/>
          <p:nvPr/>
        </p:nvSpPr>
        <p:spPr>
          <a:xfrm rot="17018595">
            <a:off x="8104105" y="10307582"/>
            <a:ext cx="4897947"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Lane Mtn reverse fault</a:t>
            </a:r>
          </a:p>
        </p:txBody>
      </p:sp>
      <p:sp>
        <p:nvSpPr>
          <p:cNvPr id="508" name="Rounded Rectangle"/>
          <p:cNvSpPr/>
          <p:nvPr/>
        </p:nvSpPr>
        <p:spPr>
          <a:xfrm>
            <a:off x="16017600" y="6821360"/>
            <a:ext cx="2910968" cy="1270001"/>
          </a:xfrm>
          <a:prstGeom prst="roundRect">
            <a:avLst>
              <a:gd name="adj" fmla="val 15000"/>
            </a:avLst>
          </a:prstGeom>
          <a:solidFill>
            <a:srgbClr val="FFFFFF">
              <a:alpha val="75094"/>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09" name="DUPLEX"/>
          <p:cNvSpPr txBox="1"/>
          <p:nvPr/>
        </p:nvSpPr>
        <p:spPr>
          <a:xfrm>
            <a:off x="16158722" y="7025464"/>
            <a:ext cx="2628723" cy="86179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800">
                <a:solidFill>
                  <a:srgbClr val="FF2600"/>
                </a:solidFill>
              </a:defRPr>
            </a:lvl1pPr>
          </a:lstStyle>
          <a:p>
            <a:r>
              <a:t>DUPLEX</a:t>
            </a:r>
          </a:p>
        </p:txBody>
      </p:sp>
      <p:sp>
        <p:nvSpPr>
          <p:cNvPr id="510" name="Rounded Rectangle"/>
          <p:cNvSpPr/>
          <p:nvPr/>
        </p:nvSpPr>
        <p:spPr>
          <a:xfrm>
            <a:off x="6921902" y="6226843"/>
            <a:ext cx="3251943" cy="2459035"/>
          </a:xfrm>
          <a:prstGeom prst="roundRect">
            <a:avLst>
              <a:gd name="adj" fmla="val 8654"/>
            </a:avLst>
          </a:prstGeom>
          <a:solidFill>
            <a:srgbClr val="FFFFFF">
              <a:alpha val="75094"/>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11" name="NOT…"/>
          <p:cNvSpPr txBox="1"/>
          <p:nvPr/>
        </p:nvSpPr>
        <p:spPr>
          <a:xfrm>
            <a:off x="7233512" y="6288864"/>
            <a:ext cx="2628723" cy="233499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800">
                <a:solidFill>
                  <a:srgbClr val="FF2600"/>
                </a:solidFill>
              </a:defRPr>
            </a:pPr>
            <a:r>
              <a:t>NOT</a:t>
            </a:r>
          </a:p>
          <a:p>
            <a:pPr>
              <a:defRPr sz="4800">
                <a:solidFill>
                  <a:srgbClr val="FF2600"/>
                </a:solidFill>
              </a:defRPr>
            </a:pPr>
            <a:r>
              <a:t>a</a:t>
            </a:r>
          </a:p>
          <a:p>
            <a:pPr>
              <a:defRPr sz="4800">
                <a:solidFill>
                  <a:srgbClr val="FF2600"/>
                </a:solidFill>
              </a:defRPr>
            </a:pPr>
            <a:r>
              <a:t>DUPLEX</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map_I-2492_sectF_duplex copy.jpeg" descr="map_I-2492_sectF_duplex copy.jpeg"/>
          <p:cNvPicPr>
            <a:picLocks noChangeAspect="1"/>
          </p:cNvPicPr>
          <p:nvPr/>
        </p:nvPicPr>
        <p:blipFill>
          <a:blip r:embed="rId3">
            <a:extLst/>
          </a:blip>
          <a:stretch>
            <a:fillRect/>
          </a:stretch>
        </p:blipFill>
        <p:spPr>
          <a:xfrm>
            <a:off x="0" y="1710319"/>
            <a:ext cx="24384000" cy="10295362"/>
          </a:xfrm>
          <a:prstGeom prst="rect">
            <a:avLst/>
          </a:prstGeom>
          <a:ln w="12700">
            <a:miter lim="400000"/>
          </a:ln>
        </p:spPr>
      </p:pic>
      <p:sp>
        <p:nvSpPr>
          <p:cNvPr id="516" name="Cross section from geologic map of Addy area…"/>
          <p:cNvSpPr txBox="1"/>
          <p:nvPr/>
        </p:nvSpPr>
        <p:spPr>
          <a:xfrm>
            <a:off x="6139332" y="12109802"/>
            <a:ext cx="12105336" cy="14228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pPr>
            <a:r>
              <a:t>Cross section from geologic map of Addy area</a:t>
            </a:r>
          </a:p>
          <a:p>
            <a:pPr>
              <a:defRPr sz="4200"/>
            </a:pPr>
            <a:r>
              <a:t>Miller (1996) – USGS Map I-2492</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map_I-2492_sectF_duplex copy.jpeg" descr="map_I-2492_sectF_duplex copy.jpeg"/>
          <p:cNvPicPr>
            <a:picLocks noChangeAspect="1"/>
          </p:cNvPicPr>
          <p:nvPr/>
        </p:nvPicPr>
        <p:blipFill>
          <a:blip r:embed="rId3">
            <a:extLst/>
          </a:blip>
          <a:stretch>
            <a:fillRect/>
          </a:stretch>
        </p:blipFill>
        <p:spPr>
          <a:xfrm>
            <a:off x="0" y="1710319"/>
            <a:ext cx="24384000" cy="10295362"/>
          </a:xfrm>
          <a:prstGeom prst="rect">
            <a:avLst/>
          </a:prstGeom>
          <a:ln w="12700">
            <a:miter lim="400000"/>
          </a:ln>
        </p:spPr>
      </p:pic>
      <p:sp>
        <p:nvSpPr>
          <p:cNvPr id="521" name="Line"/>
          <p:cNvSpPr/>
          <p:nvPr/>
        </p:nvSpPr>
        <p:spPr>
          <a:xfrm>
            <a:off x="1179511" y="2794253"/>
            <a:ext cx="15629709" cy="7573650"/>
          </a:xfrm>
          <a:custGeom>
            <a:avLst/>
            <a:gdLst/>
            <a:ahLst/>
            <a:cxnLst>
              <a:cxn ang="0">
                <a:pos x="wd2" y="hd2"/>
              </a:cxn>
              <a:cxn ang="5400000">
                <a:pos x="wd2" y="hd2"/>
              </a:cxn>
              <a:cxn ang="10800000">
                <a:pos x="wd2" y="hd2"/>
              </a:cxn>
              <a:cxn ang="16200000">
                <a:pos x="wd2" y="hd2"/>
              </a:cxn>
            </a:cxnLst>
            <a:rect l="0" t="0" r="r" b="b"/>
            <a:pathLst>
              <a:path w="21600" h="21506" extrusionOk="0">
                <a:moveTo>
                  <a:pt x="0" y="21506"/>
                </a:moveTo>
                <a:cubicBezTo>
                  <a:pt x="307" y="21086"/>
                  <a:pt x="616" y="20675"/>
                  <a:pt x="928" y="20271"/>
                </a:cubicBezTo>
                <a:cubicBezTo>
                  <a:pt x="1502" y="19527"/>
                  <a:pt x="2087" y="18810"/>
                  <a:pt x="2710" y="18253"/>
                </a:cubicBezTo>
                <a:cubicBezTo>
                  <a:pt x="3303" y="17721"/>
                  <a:pt x="3925" y="17340"/>
                  <a:pt x="4526" y="16850"/>
                </a:cubicBezTo>
                <a:cubicBezTo>
                  <a:pt x="5229" y="16276"/>
                  <a:pt x="5901" y="15555"/>
                  <a:pt x="6534" y="14702"/>
                </a:cubicBezTo>
                <a:cubicBezTo>
                  <a:pt x="7224" y="13771"/>
                  <a:pt x="7863" y="12688"/>
                  <a:pt x="8438" y="11472"/>
                </a:cubicBezTo>
                <a:cubicBezTo>
                  <a:pt x="8842" y="10617"/>
                  <a:pt x="9213" y="9701"/>
                  <a:pt x="9598" y="8811"/>
                </a:cubicBezTo>
                <a:cubicBezTo>
                  <a:pt x="10250" y="7304"/>
                  <a:pt x="10952" y="5858"/>
                  <a:pt x="11820" y="4912"/>
                </a:cubicBezTo>
                <a:cubicBezTo>
                  <a:pt x="12394" y="4285"/>
                  <a:pt x="13022" y="3903"/>
                  <a:pt x="13664" y="3686"/>
                </a:cubicBezTo>
                <a:cubicBezTo>
                  <a:pt x="14847" y="3287"/>
                  <a:pt x="16075" y="3446"/>
                  <a:pt x="17213" y="2657"/>
                </a:cubicBezTo>
                <a:cubicBezTo>
                  <a:pt x="18101" y="2042"/>
                  <a:pt x="18879" y="881"/>
                  <a:pt x="19778" y="339"/>
                </a:cubicBezTo>
                <a:cubicBezTo>
                  <a:pt x="20369" y="-18"/>
                  <a:pt x="20992" y="-94"/>
                  <a:pt x="21600" y="116"/>
                </a:cubicBezTo>
              </a:path>
            </a:pathLst>
          </a:custGeom>
          <a:ln w="1016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2" name="Line"/>
          <p:cNvSpPr/>
          <p:nvPr/>
        </p:nvSpPr>
        <p:spPr>
          <a:xfrm>
            <a:off x="8733214" y="2539299"/>
            <a:ext cx="8219300" cy="9004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0" y="20526"/>
                  <a:pt x="1707" y="19483"/>
                  <a:pt x="2629" y="18473"/>
                </a:cubicBezTo>
                <a:cubicBezTo>
                  <a:pt x="3528" y="17487"/>
                  <a:pt x="4471" y="16533"/>
                  <a:pt x="5504" y="15662"/>
                </a:cubicBezTo>
                <a:cubicBezTo>
                  <a:pt x="6118" y="15145"/>
                  <a:pt x="6765" y="14656"/>
                  <a:pt x="7497" y="14288"/>
                </a:cubicBezTo>
                <a:cubicBezTo>
                  <a:pt x="8514" y="13776"/>
                  <a:pt x="9660" y="13514"/>
                  <a:pt x="10670" y="12992"/>
                </a:cubicBezTo>
                <a:cubicBezTo>
                  <a:pt x="11935" y="12338"/>
                  <a:pt x="12905" y="11328"/>
                  <a:pt x="13870" y="10339"/>
                </a:cubicBezTo>
                <a:cubicBezTo>
                  <a:pt x="15411" y="8758"/>
                  <a:pt x="16985" y="7196"/>
                  <a:pt x="18293" y="5448"/>
                </a:cubicBezTo>
                <a:cubicBezTo>
                  <a:pt x="19406" y="3961"/>
                  <a:pt x="20313" y="2358"/>
                  <a:pt x="21194" y="747"/>
                </a:cubicBezTo>
                <a:cubicBezTo>
                  <a:pt x="21330" y="498"/>
                  <a:pt x="21465" y="249"/>
                  <a:pt x="21600" y="0"/>
                </a:cubicBezTo>
              </a:path>
            </a:pathLst>
          </a:custGeom>
          <a:ln w="1016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3" name="Line"/>
          <p:cNvSpPr/>
          <p:nvPr/>
        </p:nvSpPr>
        <p:spPr>
          <a:xfrm>
            <a:off x="4124446" y="7966140"/>
            <a:ext cx="1850589" cy="26736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726" y="19067"/>
                  <a:pt x="7122" y="16312"/>
                  <a:pt x="10149" y="13366"/>
                </a:cubicBezTo>
                <a:cubicBezTo>
                  <a:pt x="13300" y="10299"/>
                  <a:pt x="16035" y="7042"/>
                  <a:pt x="18664" y="3749"/>
                </a:cubicBezTo>
                <a:cubicBezTo>
                  <a:pt x="19657" y="2505"/>
                  <a:pt x="20636" y="1255"/>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4" name="Line"/>
          <p:cNvSpPr/>
          <p:nvPr/>
        </p:nvSpPr>
        <p:spPr>
          <a:xfrm>
            <a:off x="5620839" y="6446558"/>
            <a:ext cx="2061586" cy="4241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723" y="19385"/>
                  <a:pt x="6864" y="16953"/>
                  <a:pt x="9349" y="14360"/>
                </a:cubicBezTo>
                <a:cubicBezTo>
                  <a:pt x="11330" y="12293"/>
                  <a:pt x="12881" y="10137"/>
                  <a:pt x="14320" y="7967"/>
                </a:cubicBezTo>
                <a:cubicBezTo>
                  <a:pt x="14762" y="7300"/>
                  <a:pt x="15193" y="6632"/>
                  <a:pt x="15614" y="5962"/>
                </a:cubicBezTo>
                <a:cubicBezTo>
                  <a:pt x="16720" y="6037"/>
                  <a:pt x="17824" y="5818"/>
                  <a:pt x="18507" y="5388"/>
                </a:cubicBezTo>
                <a:cubicBezTo>
                  <a:pt x="18924" y="5126"/>
                  <a:pt x="19147" y="4804"/>
                  <a:pt x="19140" y="4473"/>
                </a:cubicBezTo>
                <a:lnTo>
                  <a:pt x="19961" y="1751"/>
                </a:lnTo>
                <a:lnTo>
                  <a:pt x="21600" y="0"/>
                </a:ln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5" name="Line"/>
          <p:cNvSpPr/>
          <p:nvPr/>
        </p:nvSpPr>
        <p:spPr>
          <a:xfrm>
            <a:off x="7552998" y="3642984"/>
            <a:ext cx="6401421" cy="67256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7" y="20834"/>
                  <a:pt x="1195" y="20124"/>
                  <a:pt x="1903" y="19481"/>
                </a:cubicBezTo>
                <a:cubicBezTo>
                  <a:pt x="2726" y="18736"/>
                  <a:pt x="3643" y="18081"/>
                  <a:pt x="4358" y="17239"/>
                </a:cubicBezTo>
                <a:cubicBezTo>
                  <a:pt x="4807" y="16710"/>
                  <a:pt x="5166" y="16118"/>
                  <a:pt x="5487" y="15510"/>
                </a:cubicBezTo>
                <a:cubicBezTo>
                  <a:pt x="5936" y="14661"/>
                  <a:pt x="6315" y="13775"/>
                  <a:pt x="6859" y="12977"/>
                </a:cubicBezTo>
                <a:cubicBezTo>
                  <a:pt x="7216" y="12453"/>
                  <a:pt x="7639" y="11975"/>
                  <a:pt x="8075" y="11509"/>
                </a:cubicBezTo>
                <a:cubicBezTo>
                  <a:pt x="8705" y="10835"/>
                  <a:pt x="9364" y="10186"/>
                  <a:pt x="9970" y="9494"/>
                </a:cubicBezTo>
                <a:cubicBezTo>
                  <a:pt x="10777" y="8571"/>
                  <a:pt x="11487" y="7575"/>
                  <a:pt x="12303" y="6660"/>
                </a:cubicBezTo>
                <a:cubicBezTo>
                  <a:pt x="13592" y="5217"/>
                  <a:pt x="15124" y="3999"/>
                  <a:pt x="16696" y="2839"/>
                </a:cubicBezTo>
                <a:cubicBezTo>
                  <a:pt x="17914" y="1941"/>
                  <a:pt x="19163" y="1073"/>
                  <a:pt x="20549" y="432"/>
                </a:cubicBezTo>
                <a:cubicBezTo>
                  <a:pt x="20893" y="273"/>
                  <a:pt x="21243" y="129"/>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6" name="Line"/>
          <p:cNvSpPr/>
          <p:nvPr/>
        </p:nvSpPr>
        <p:spPr>
          <a:xfrm>
            <a:off x="8054165" y="5301134"/>
            <a:ext cx="685714" cy="44918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788" y="20938"/>
                  <a:pt x="8717" y="20144"/>
                  <a:pt x="11580" y="19260"/>
                </a:cubicBezTo>
                <a:cubicBezTo>
                  <a:pt x="14474" y="18366"/>
                  <a:pt x="16225" y="17397"/>
                  <a:pt x="16897" y="16405"/>
                </a:cubicBezTo>
                <a:cubicBezTo>
                  <a:pt x="17523" y="15481"/>
                  <a:pt x="17204" y="14551"/>
                  <a:pt x="16878" y="13623"/>
                </a:cubicBezTo>
                <a:cubicBezTo>
                  <a:pt x="16322" y="12044"/>
                  <a:pt x="15746" y="10465"/>
                  <a:pt x="14952" y="8888"/>
                </a:cubicBezTo>
                <a:cubicBezTo>
                  <a:pt x="14100" y="7196"/>
                  <a:pt x="12997" y="5497"/>
                  <a:pt x="14288" y="3811"/>
                </a:cubicBezTo>
                <a:cubicBezTo>
                  <a:pt x="15301" y="2487"/>
                  <a:pt x="17773" y="1198"/>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7" name="Line"/>
          <p:cNvSpPr/>
          <p:nvPr/>
        </p:nvSpPr>
        <p:spPr>
          <a:xfrm>
            <a:off x="8658910" y="4034669"/>
            <a:ext cx="2991024" cy="42245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6" y="20620"/>
                  <a:pt x="1891" y="19531"/>
                  <a:pt x="2475" y="18370"/>
                </a:cubicBezTo>
                <a:cubicBezTo>
                  <a:pt x="3250" y="16830"/>
                  <a:pt x="3566" y="15203"/>
                  <a:pt x="3875" y="13584"/>
                </a:cubicBezTo>
                <a:cubicBezTo>
                  <a:pt x="4175" y="12008"/>
                  <a:pt x="4473" y="10421"/>
                  <a:pt x="5257" y="8930"/>
                </a:cubicBezTo>
                <a:cubicBezTo>
                  <a:pt x="6428" y="6703"/>
                  <a:pt x="8585" y="4833"/>
                  <a:pt x="11087" y="3252"/>
                </a:cubicBezTo>
                <a:cubicBezTo>
                  <a:pt x="13234" y="1895"/>
                  <a:pt x="15679" y="732"/>
                  <a:pt x="18512" y="364"/>
                </a:cubicBezTo>
                <a:cubicBezTo>
                  <a:pt x="19082" y="290"/>
                  <a:pt x="19659" y="251"/>
                  <a:pt x="20231" y="190"/>
                </a:cubicBezTo>
                <a:cubicBezTo>
                  <a:pt x="20691" y="140"/>
                  <a:pt x="21148" y="77"/>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8" name="Line"/>
          <p:cNvSpPr/>
          <p:nvPr/>
        </p:nvSpPr>
        <p:spPr>
          <a:xfrm>
            <a:off x="11119268" y="3783319"/>
            <a:ext cx="2453263" cy="50384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246" y="20926"/>
                  <a:pt x="2609" y="20308"/>
                  <a:pt x="4073" y="19754"/>
                </a:cubicBezTo>
                <a:cubicBezTo>
                  <a:pt x="4379" y="19639"/>
                  <a:pt x="4688" y="19526"/>
                  <a:pt x="4984" y="19404"/>
                </a:cubicBezTo>
                <a:cubicBezTo>
                  <a:pt x="5565" y="19165"/>
                  <a:pt x="6085" y="18894"/>
                  <a:pt x="6583" y="18614"/>
                </a:cubicBezTo>
                <a:cubicBezTo>
                  <a:pt x="7341" y="18189"/>
                  <a:pt x="8053" y="17741"/>
                  <a:pt x="8709" y="17276"/>
                </a:cubicBezTo>
                <a:cubicBezTo>
                  <a:pt x="9372" y="16812"/>
                  <a:pt x="9923" y="16312"/>
                  <a:pt x="10354" y="15783"/>
                </a:cubicBezTo>
                <a:cubicBezTo>
                  <a:pt x="11857" y="13937"/>
                  <a:pt x="11764" y="11911"/>
                  <a:pt x="12138" y="9939"/>
                </a:cubicBezTo>
                <a:cubicBezTo>
                  <a:pt x="12437" y="8366"/>
                  <a:pt x="13041" y="6809"/>
                  <a:pt x="14036" y="5306"/>
                </a:cubicBezTo>
                <a:cubicBezTo>
                  <a:pt x="15054" y="3769"/>
                  <a:pt x="16490" y="2285"/>
                  <a:pt x="18789" y="1119"/>
                </a:cubicBezTo>
                <a:cubicBezTo>
                  <a:pt x="19630" y="692"/>
                  <a:pt x="20574" y="317"/>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29" name="Line"/>
          <p:cNvSpPr/>
          <p:nvPr/>
        </p:nvSpPr>
        <p:spPr>
          <a:xfrm>
            <a:off x="11939622" y="2906420"/>
            <a:ext cx="3669164" cy="51545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862" y="20311"/>
                  <a:pt x="3629" y="18953"/>
                  <a:pt x="5292" y="17532"/>
                </a:cubicBezTo>
                <a:cubicBezTo>
                  <a:pt x="7401" y="15731"/>
                  <a:pt x="9341" y="13830"/>
                  <a:pt x="11000" y="11803"/>
                </a:cubicBezTo>
                <a:cubicBezTo>
                  <a:pt x="13072" y="9271"/>
                  <a:pt x="14683" y="6569"/>
                  <a:pt x="16410" y="3910"/>
                </a:cubicBezTo>
                <a:cubicBezTo>
                  <a:pt x="17326" y="2498"/>
                  <a:pt x="18361" y="1043"/>
                  <a:pt x="20301" y="326"/>
                </a:cubicBezTo>
                <a:cubicBezTo>
                  <a:pt x="20711" y="175"/>
                  <a:pt x="21148" y="65"/>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30" name="Line"/>
          <p:cNvSpPr/>
          <p:nvPr/>
        </p:nvSpPr>
        <p:spPr>
          <a:xfrm>
            <a:off x="9072834" y="6356660"/>
            <a:ext cx="3378035" cy="2331844"/>
          </a:xfrm>
          <a:custGeom>
            <a:avLst/>
            <a:gdLst/>
            <a:ahLst/>
            <a:cxnLst>
              <a:cxn ang="0">
                <a:pos x="wd2" y="hd2"/>
              </a:cxn>
              <a:cxn ang="5400000">
                <a:pos x="wd2" y="hd2"/>
              </a:cxn>
              <a:cxn ang="10800000">
                <a:pos x="wd2" y="hd2"/>
              </a:cxn>
              <a:cxn ang="16200000">
                <a:pos x="wd2" y="hd2"/>
              </a:cxn>
            </a:cxnLst>
            <a:rect l="0" t="0" r="r" b="b"/>
            <a:pathLst>
              <a:path w="21600" h="21466" extrusionOk="0">
                <a:moveTo>
                  <a:pt x="0" y="21466"/>
                </a:moveTo>
                <a:cubicBezTo>
                  <a:pt x="1068" y="19608"/>
                  <a:pt x="2261" y="17906"/>
                  <a:pt x="3560" y="16384"/>
                </a:cubicBezTo>
                <a:cubicBezTo>
                  <a:pt x="5014" y="14681"/>
                  <a:pt x="6595" y="13212"/>
                  <a:pt x="8294" y="12072"/>
                </a:cubicBezTo>
                <a:cubicBezTo>
                  <a:pt x="10068" y="10883"/>
                  <a:pt x="11968" y="10054"/>
                  <a:pt x="13595" y="8481"/>
                </a:cubicBezTo>
                <a:cubicBezTo>
                  <a:pt x="15214" y="6916"/>
                  <a:pt x="16460" y="4719"/>
                  <a:pt x="17667" y="2518"/>
                </a:cubicBezTo>
                <a:cubicBezTo>
                  <a:pt x="18250" y="1456"/>
                  <a:pt x="18880" y="349"/>
                  <a:pt x="19799" y="65"/>
                </a:cubicBezTo>
                <a:cubicBezTo>
                  <a:pt x="20443" y="-134"/>
                  <a:pt x="21115" y="129"/>
                  <a:pt x="21600" y="77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31" name="Line"/>
          <p:cNvSpPr/>
          <p:nvPr/>
        </p:nvSpPr>
        <p:spPr>
          <a:xfrm>
            <a:off x="12479991" y="5774590"/>
            <a:ext cx="1282702" cy="9057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080" y="18488"/>
                  <a:pt x="8017" y="15012"/>
                  <a:pt x="11786" y="11195"/>
                </a:cubicBezTo>
                <a:cubicBezTo>
                  <a:pt x="15206" y="7733"/>
                  <a:pt x="18483" y="3995"/>
                  <a:pt x="21600" y="0"/>
                </a:cubicBezTo>
              </a:path>
            </a:pathLst>
          </a:custGeom>
          <a:ln w="762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32" name="Cross section from geologic map of Addy area…"/>
          <p:cNvSpPr txBox="1"/>
          <p:nvPr/>
        </p:nvSpPr>
        <p:spPr>
          <a:xfrm>
            <a:off x="6139332" y="12109802"/>
            <a:ext cx="12105336" cy="14228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pPr>
            <a:r>
              <a:t>Cross section from geologic map of Addy area</a:t>
            </a:r>
          </a:p>
          <a:p>
            <a:pPr>
              <a:defRPr sz="4200"/>
            </a:pPr>
            <a:r>
              <a:t>Miller (1996) – USGS Map I-2492</a:t>
            </a:r>
          </a:p>
        </p:txBody>
      </p:sp>
      <p:sp>
        <p:nvSpPr>
          <p:cNvPr id="533" name="Roof thrust"/>
          <p:cNvSpPr txBox="1"/>
          <p:nvPr/>
        </p:nvSpPr>
        <p:spPr>
          <a:xfrm rot="20315259">
            <a:off x="1936484" y="8184014"/>
            <a:ext cx="2912187" cy="775104"/>
          </a:xfrm>
          <a:prstGeom prst="rect">
            <a:avLst/>
          </a:prstGeom>
          <a:solidFill>
            <a:srgbClr val="A6CDD3"/>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b="0">
                <a:solidFill>
                  <a:srgbClr val="000000"/>
                </a:solidFill>
                <a:latin typeface="+mn-lt"/>
                <a:ea typeface="+mn-ea"/>
                <a:cs typeface="+mn-cs"/>
                <a:sym typeface="Helvetica Neue Medium"/>
              </a:defRPr>
            </a:lvl1pPr>
          </a:lstStyle>
          <a:p>
            <a:r>
              <a:t>Roof thrust</a:t>
            </a:r>
          </a:p>
        </p:txBody>
      </p:sp>
      <p:sp>
        <p:nvSpPr>
          <p:cNvPr id="534" name="Floor thrust"/>
          <p:cNvSpPr txBox="1"/>
          <p:nvPr/>
        </p:nvSpPr>
        <p:spPr>
          <a:xfrm rot="18657274">
            <a:off x="9668843" y="9431422"/>
            <a:ext cx="3001265" cy="775104"/>
          </a:xfrm>
          <a:prstGeom prst="rect">
            <a:avLst/>
          </a:prstGeom>
          <a:solidFill>
            <a:srgbClr val="F0555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b="0">
                <a:solidFill>
                  <a:srgbClr val="000000"/>
                </a:solidFill>
                <a:latin typeface="+mn-lt"/>
                <a:ea typeface="+mn-ea"/>
                <a:cs typeface="+mn-cs"/>
                <a:sym typeface="Helvetica Neue Medium"/>
              </a:defRPr>
            </a:lvl1pPr>
          </a:lstStyle>
          <a:p>
            <a:r>
              <a:t>Floor thrust</a:t>
            </a:r>
          </a:p>
        </p:txBody>
      </p:sp>
      <p:sp>
        <p:nvSpPr>
          <p:cNvPr id="535" name="East-vergent Duplex"/>
          <p:cNvSpPr txBox="1"/>
          <p:nvPr/>
        </p:nvSpPr>
        <p:spPr>
          <a:xfrm>
            <a:off x="1853200" y="2571356"/>
            <a:ext cx="5696268" cy="8247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solidFill>
                  <a:srgbClr val="000000"/>
                </a:solidFill>
              </a:defRPr>
            </a:lvl1pPr>
          </a:lstStyle>
          <a:p>
            <a:r>
              <a:t>East-vergent Duplex</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CRFT_MapAfterMiller.jpg" descr="CRFT_MapAfterMiller.jpg"/>
          <p:cNvPicPr>
            <a:picLocks noChangeAspect="1"/>
          </p:cNvPicPr>
          <p:nvPr/>
        </p:nvPicPr>
        <p:blipFill>
          <a:blip r:embed="rId3">
            <a:extLst/>
          </a:blip>
          <a:stretch>
            <a:fillRect/>
          </a:stretch>
        </p:blipFill>
        <p:spPr>
          <a:xfrm>
            <a:off x="6019972" y="-2079872"/>
            <a:ext cx="12368356" cy="17315697"/>
          </a:xfrm>
          <a:prstGeom prst="rect">
            <a:avLst/>
          </a:prstGeom>
          <a:ln w="12700">
            <a:miter lim="400000"/>
          </a:ln>
        </p:spPr>
      </p:pic>
      <p:sp>
        <p:nvSpPr>
          <p:cNvPr id="540" name="Rectangle"/>
          <p:cNvSpPr/>
          <p:nvPr/>
        </p:nvSpPr>
        <p:spPr>
          <a:xfrm>
            <a:off x="9722697" y="4857987"/>
            <a:ext cx="1407079" cy="1764827"/>
          </a:xfrm>
          <a:prstGeom prst="rect">
            <a:avLst/>
          </a:prstGeom>
          <a:solidFill>
            <a:srgbClr val="FFFFFF">
              <a:alpha val="52071"/>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41" name="Rectangle"/>
          <p:cNvSpPr/>
          <p:nvPr/>
        </p:nvSpPr>
        <p:spPr>
          <a:xfrm>
            <a:off x="9686203" y="4865684"/>
            <a:ext cx="1505467" cy="1764827"/>
          </a:xfrm>
          <a:prstGeom prst="rect">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42" name="Rectangle"/>
          <p:cNvSpPr/>
          <p:nvPr/>
        </p:nvSpPr>
        <p:spPr>
          <a:xfrm>
            <a:off x="5999744" y="7154285"/>
            <a:ext cx="3683868" cy="4895127"/>
          </a:xfrm>
          <a:prstGeom prst="rect">
            <a:avLst/>
          </a:prstGeom>
          <a:solidFill>
            <a:srgbClr val="FFFFFF">
              <a:alpha val="52071"/>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43" name="Rectangle"/>
          <p:cNvSpPr/>
          <p:nvPr/>
        </p:nvSpPr>
        <p:spPr>
          <a:xfrm>
            <a:off x="6021072" y="7179685"/>
            <a:ext cx="3641212" cy="4844327"/>
          </a:xfrm>
          <a:prstGeom prst="rect">
            <a:avLst/>
          </a:prstGeom>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44" name="Arrow"/>
          <p:cNvSpPr/>
          <p:nvPr/>
        </p:nvSpPr>
        <p:spPr>
          <a:xfrm rot="10800000">
            <a:off x="11339918" y="5393463"/>
            <a:ext cx="1704164" cy="693874"/>
          </a:xfrm>
          <a:prstGeom prst="rightArrow">
            <a:avLst>
              <a:gd name="adj1" fmla="val 32000"/>
              <a:gd name="adj2" fmla="val 117140"/>
            </a:avLst>
          </a:prstGeom>
          <a:solidFill>
            <a:srgbClr val="FF26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map_I-2492_sectE_duplex copy.jpg" descr="map_I-2492_sectE_duplex copy.jpg"/>
          <p:cNvPicPr>
            <a:picLocks noChangeAspect="1"/>
          </p:cNvPicPr>
          <p:nvPr/>
        </p:nvPicPr>
        <p:blipFill>
          <a:blip r:embed="rId3">
            <a:extLst/>
          </a:blip>
          <a:stretch>
            <a:fillRect/>
          </a:stretch>
        </p:blipFill>
        <p:spPr>
          <a:xfrm>
            <a:off x="6045366" y="-96774"/>
            <a:ext cx="29655100" cy="15155874"/>
          </a:xfrm>
          <a:prstGeom prst="rect">
            <a:avLst/>
          </a:prstGeom>
          <a:ln w="12700">
            <a:miter lim="400000"/>
          </a:ln>
        </p:spPr>
      </p:pic>
      <p:pic>
        <p:nvPicPr>
          <p:cNvPr id="549" name="map_I-2492_duplex copy.jpeg" descr="map_I-2492_duplex copy.jpeg"/>
          <p:cNvPicPr>
            <a:picLocks noChangeAspect="1"/>
          </p:cNvPicPr>
          <p:nvPr/>
        </p:nvPicPr>
        <p:blipFill>
          <a:blip r:embed="rId4">
            <a:extLst/>
          </a:blip>
          <a:stretch>
            <a:fillRect/>
          </a:stretch>
        </p:blipFill>
        <p:spPr>
          <a:xfrm>
            <a:off x="-1968679" y="-1"/>
            <a:ext cx="13722206" cy="13716001"/>
          </a:xfrm>
          <a:prstGeom prst="rect">
            <a:avLst/>
          </a:prstGeom>
          <a:ln w="12700">
            <a:miter lim="400000"/>
          </a:ln>
        </p:spPr>
      </p:pic>
      <p:sp>
        <p:nvSpPr>
          <p:cNvPr id="550" name="Line"/>
          <p:cNvSpPr/>
          <p:nvPr/>
        </p:nvSpPr>
        <p:spPr>
          <a:xfrm flipV="1">
            <a:off x="11808569" y="-106670"/>
            <a:ext cx="1" cy="13929340"/>
          </a:xfrm>
          <a:prstGeom prst="line">
            <a:avLst/>
          </a:prstGeom>
          <a:ln w="1270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51" name="Line"/>
          <p:cNvSpPr/>
          <p:nvPr/>
        </p:nvSpPr>
        <p:spPr>
          <a:xfrm flipH="1" flipV="1">
            <a:off x="35100" y="10132135"/>
            <a:ext cx="11687585" cy="1542817"/>
          </a:xfrm>
          <a:prstGeom prst="line">
            <a:avLst/>
          </a:prstGeom>
          <a:ln w="63500">
            <a:solidFill>
              <a:srgbClr val="FFFFFF"/>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0_TitleSlide_GSA2017.jpeg" descr="0_TitleSlide_GSA2017.jpeg"/>
          <p:cNvPicPr>
            <a:picLocks noChangeAspect="1"/>
          </p:cNvPicPr>
          <p:nvPr/>
        </p:nvPicPr>
        <p:blipFill>
          <a:blip r:embed="rId3">
            <a:extLst/>
          </a:blip>
          <a:stretch>
            <a:fillRect/>
          </a:stretch>
        </p:blipFill>
        <p:spPr>
          <a:xfrm>
            <a:off x="-1" y="-1"/>
            <a:ext cx="24384001" cy="13716001"/>
          </a:xfrm>
          <a:prstGeom prst="rect">
            <a:avLst/>
          </a:prstGeom>
          <a:ln w="12700">
            <a:miter lim="400000"/>
          </a:ln>
        </p:spPr>
      </p:pic>
      <p:sp>
        <p:nvSpPr>
          <p:cNvPr id="165" name="Rectangle"/>
          <p:cNvSpPr/>
          <p:nvPr/>
        </p:nvSpPr>
        <p:spPr>
          <a:xfrm>
            <a:off x="2489165" y="230078"/>
            <a:ext cx="19826174" cy="13255844"/>
          </a:xfrm>
          <a:prstGeom prst="rect">
            <a:avLst/>
          </a:prstGeom>
          <a:solidFill>
            <a:srgbClr val="D8D9DB"/>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66" name="Northeastern Washington Fold and Thrust Belt (NEWAFT)"/>
          <p:cNvSpPr txBox="1">
            <a:spLocks noGrp="1"/>
          </p:cNvSpPr>
          <p:nvPr>
            <p:ph type="ctrTitle"/>
          </p:nvPr>
        </p:nvSpPr>
        <p:spPr>
          <a:xfrm>
            <a:off x="4833937" y="1656369"/>
            <a:ext cx="14716126" cy="2710214"/>
          </a:xfrm>
          <a:prstGeom prst="rect">
            <a:avLst/>
          </a:prstGeom>
        </p:spPr>
        <p:txBody>
          <a:bodyPr/>
          <a:lstStyle>
            <a:lvl1pPr defTabSz="591502">
              <a:defRPr sz="8064">
                <a:solidFill>
                  <a:srgbClr val="000000"/>
                </a:solidFill>
              </a:defRPr>
            </a:lvl1pPr>
          </a:lstStyle>
          <a:p>
            <a:r>
              <a:t>Northeastern Washington Fold and Thrust Belt (NEWAFT)</a:t>
            </a:r>
          </a:p>
        </p:txBody>
      </p:sp>
      <p:sp>
        <p:nvSpPr>
          <p:cNvPr id="167" name="1. Regional context…"/>
          <p:cNvSpPr txBox="1">
            <a:spLocks noGrp="1"/>
          </p:cNvSpPr>
          <p:nvPr>
            <p:ph type="subTitle" sz="half" idx="1"/>
          </p:nvPr>
        </p:nvSpPr>
        <p:spPr>
          <a:xfrm>
            <a:off x="4527884" y="5419576"/>
            <a:ext cx="16337061" cy="6072769"/>
          </a:xfrm>
          <a:prstGeom prst="rect">
            <a:avLst/>
          </a:prstGeom>
        </p:spPr>
        <p:txBody>
          <a:bodyPr/>
          <a:lstStyle/>
          <a:p>
            <a:pPr algn="l" defTabSz="599717">
              <a:lnSpc>
                <a:spcPct val="130000"/>
              </a:lnSpc>
              <a:defRPr sz="6132">
                <a:solidFill>
                  <a:srgbClr val="000000"/>
                </a:solidFill>
              </a:defRPr>
            </a:pPr>
            <a:r>
              <a:rPr dirty="0"/>
              <a:t>1. Regional context</a:t>
            </a:r>
          </a:p>
          <a:p>
            <a:pPr algn="l" defTabSz="599717">
              <a:lnSpc>
                <a:spcPct val="130000"/>
              </a:lnSpc>
              <a:defRPr sz="6132">
                <a:solidFill>
                  <a:srgbClr val="000000"/>
                </a:solidFill>
              </a:defRPr>
            </a:pPr>
            <a:r>
              <a:rPr dirty="0"/>
              <a:t>2. Architecture of the thrust belt</a:t>
            </a:r>
          </a:p>
          <a:p>
            <a:pPr algn="l" defTabSz="599717">
              <a:lnSpc>
                <a:spcPct val="130000"/>
              </a:lnSpc>
              <a:defRPr sz="6132">
                <a:solidFill>
                  <a:srgbClr val="000000"/>
                </a:solidFill>
              </a:defRPr>
            </a:pPr>
            <a:r>
              <a:rPr dirty="0"/>
              <a:t>3. Relationship between the thrust belt &amp;</a:t>
            </a:r>
          </a:p>
          <a:p>
            <a:pPr algn="l" defTabSz="599717">
              <a:lnSpc>
                <a:spcPct val="130000"/>
              </a:lnSpc>
              <a:defRPr sz="6132">
                <a:solidFill>
                  <a:srgbClr val="000000"/>
                </a:solidFill>
              </a:defRPr>
            </a:pPr>
            <a:r>
              <a:rPr dirty="0"/>
              <a:t>    the Neoproterozoic rift margin </a:t>
            </a:r>
            <a:r>
              <a:rPr dirty="0" smtClean="0"/>
              <a:t>of</a:t>
            </a:r>
            <a:r>
              <a:rPr lang="en-US" dirty="0" smtClean="0"/>
              <a:t> </a:t>
            </a:r>
            <a:r>
              <a:rPr dirty="0" smtClean="0"/>
              <a:t>Laurentia          </a:t>
            </a:r>
            <a:endParaRPr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MillerNorthMinorDuplex.jpeg" descr="MillerNorthMinorDuplex.jpeg"/>
          <p:cNvPicPr>
            <a:picLocks noChangeAspect="1"/>
          </p:cNvPicPr>
          <p:nvPr/>
        </p:nvPicPr>
        <p:blipFill>
          <a:blip r:embed="rId3">
            <a:extLst/>
          </a:blip>
          <a:stretch>
            <a:fillRect/>
          </a:stretch>
        </p:blipFill>
        <p:spPr>
          <a:xfrm>
            <a:off x="0" y="8826"/>
            <a:ext cx="24384001" cy="13698348"/>
          </a:xfrm>
          <a:prstGeom prst="rect">
            <a:avLst/>
          </a:prstGeom>
          <a:ln w="12700">
            <a:miter lim="400000"/>
          </a:ln>
        </p:spPr>
      </p:pic>
      <p:sp>
        <p:nvSpPr>
          <p:cNvPr id="556" name="Line"/>
          <p:cNvSpPr/>
          <p:nvPr/>
        </p:nvSpPr>
        <p:spPr>
          <a:xfrm flipH="1" flipV="1">
            <a:off x="59761" y="10116698"/>
            <a:ext cx="11662925" cy="1558255"/>
          </a:xfrm>
          <a:prstGeom prst="line">
            <a:avLst/>
          </a:prstGeom>
          <a:ln w="63500">
            <a:solidFill>
              <a:srgbClr val="FFFF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57" name="Roof thrust"/>
          <p:cNvSpPr txBox="1"/>
          <p:nvPr/>
        </p:nvSpPr>
        <p:spPr>
          <a:xfrm rot="18328876">
            <a:off x="424153" y="4767267"/>
            <a:ext cx="2912187" cy="775104"/>
          </a:xfrm>
          <a:prstGeom prst="rect">
            <a:avLst/>
          </a:prstGeom>
          <a:solidFill>
            <a:srgbClr val="F0555E"/>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b="0">
                <a:solidFill>
                  <a:srgbClr val="FFFC79"/>
                </a:solidFill>
                <a:latin typeface="+mn-lt"/>
                <a:ea typeface="+mn-ea"/>
                <a:cs typeface="+mn-cs"/>
                <a:sym typeface="Helvetica Neue Medium"/>
              </a:defRPr>
            </a:lvl1pPr>
          </a:lstStyle>
          <a:p>
            <a:r>
              <a:t>Roof thrust</a:t>
            </a:r>
          </a:p>
        </p:txBody>
      </p:sp>
      <p:sp>
        <p:nvSpPr>
          <p:cNvPr id="558" name="Roof thrust"/>
          <p:cNvSpPr txBox="1"/>
          <p:nvPr/>
        </p:nvSpPr>
        <p:spPr>
          <a:xfrm rot="18328876">
            <a:off x="11753604" y="4767267"/>
            <a:ext cx="2912187" cy="775104"/>
          </a:xfrm>
          <a:prstGeom prst="rect">
            <a:avLst/>
          </a:prstGeom>
          <a:solidFill>
            <a:srgbClr val="F0555E"/>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b="0">
                <a:solidFill>
                  <a:srgbClr val="FFFC79"/>
                </a:solidFill>
                <a:latin typeface="+mn-lt"/>
                <a:ea typeface="+mn-ea"/>
                <a:cs typeface="+mn-cs"/>
                <a:sym typeface="Helvetica Neue Medium"/>
              </a:defRPr>
            </a:lvl1pPr>
          </a:lstStyle>
          <a:p>
            <a:r>
              <a:t>Roof thrust</a:t>
            </a:r>
          </a:p>
        </p:txBody>
      </p:sp>
      <p:sp>
        <p:nvSpPr>
          <p:cNvPr id="559" name="Floor thrust"/>
          <p:cNvSpPr txBox="1"/>
          <p:nvPr/>
        </p:nvSpPr>
        <p:spPr>
          <a:xfrm rot="16200000">
            <a:off x="5598619" y="8292507"/>
            <a:ext cx="3001265" cy="775103"/>
          </a:xfrm>
          <a:prstGeom prst="rect">
            <a:avLst/>
          </a:prstGeom>
          <a:solidFill>
            <a:srgbClr val="75768A"/>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b="0">
                <a:solidFill>
                  <a:srgbClr val="FFFC79"/>
                </a:solidFill>
                <a:latin typeface="+mn-lt"/>
                <a:ea typeface="+mn-ea"/>
                <a:cs typeface="+mn-cs"/>
                <a:sym typeface="Helvetica Neue Medium"/>
              </a:defRPr>
            </a:lvl1pPr>
          </a:lstStyle>
          <a:p>
            <a:r>
              <a:t>Floor thrust</a:t>
            </a:r>
          </a:p>
        </p:txBody>
      </p:sp>
      <p:sp>
        <p:nvSpPr>
          <p:cNvPr id="560" name="Floor thrust"/>
          <p:cNvSpPr txBox="1"/>
          <p:nvPr/>
        </p:nvSpPr>
        <p:spPr>
          <a:xfrm rot="19799907">
            <a:off x="15397068" y="10508274"/>
            <a:ext cx="3001265" cy="775103"/>
          </a:xfrm>
          <a:prstGeom prst="rect">
            <a:avLst/>
          </a:prstGeom>
          <a:solidFill>
            <a:srgbClr val="60818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b="0">
                <a:solidFill>
                  <a:srgbClr val="FFFC79"/>
                </a:solidFill>
                <a:latin typeface="+mn-lt"/>
                <a:ea typeface="+mn-ea"/>
                <a:cs typeface="+mn-cs"/>
                <a:sym typeface="Helvetica Neue Medium"/>
              </a:defRPr>
            </a:lvl1pPr>
          </a:lstStyle>
          <a:p>
            <a:r>
              <a:t>Floor thrust</a:t>
            </a:r>
          </a:p>
        </p:txBody>
      </p:sp>
      <p:sp>
        <p:nvSpPr>
          <p:cNvPr id="561" name="East-vergent…"/>
          <p:cNvSpPr txBox="1"/>
          <p:nvPr/>
        </p:nvSpPr>
        <p:spPr>
          <a:xfrm>
            <a:off x="12056112" y="336361"/>
            <a:ext cx="3961194" cy="1523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4500">
                <a:solidFill>
                  <a:srgbClr val="000000"/>
                </a:solidFill>
              </a:defRPr>
            </a:pPr>
            <a:r>
              <a:t>East-vergent </a:t>
            </a:r>
          </a:p>
          <a:p>
            <a:pPr algn="l">
              <a:defRPr sz="4500">
                <a:solidFill>
                  <a:srgbClr val="000000"/>
                </a:solidFill>
              </a:defRPr>
            </a:pPr>
            <a:r>
              <a:t>Duplex</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Title"/>
          <p:cNvSpPr txBox="1">
            <a:spLocks noGrp="1"/>
          </p:cNvSpPr>
          <p:nvPr>
            <p:ph type="title"/>
          </p:nvPr>
        </p:nvSpPr>
        <p:spPr>
          <a:prstGeom prst="rect">
            <a:avLst/>
          </a:prstGeom>
        </p:spPr>
        <p:txBody>
          <a:bodyPr/>
          <a:lstStyle/>
          <a:p>
            <a:r>
              <a:t>     </a:t>
            </a:r>
          </a:p>
        </p:txBody>
      </p:sp>
      <p:pic>
        <p:nvPicPr>
          <p:cNvPr id="566" name="Chewelah_CRFT_cropped.jpeg" descr="Chewelah_CRFT_cropped.jpeg"/>
          <p:cNvPicPr>
            <a:picLocks noChangeAspect="1"/>
          </p:cNvPicPr>
          <p:nvPr/>
        </p:nvPicPr>
        <p:blipFill>
          <a:blip r:embed="rId3">
            <a:extLst/>
          </a:blip>
          <a:stretch>
            <a:fillRect/>
          </a:stretch>
        </p:blipFill>
        <p:spPr>
          <a:xfrm>
            <a:off x="4159894" y="-838431"/>
            <a:ext cx="16064212" cy="10712010"/>
          </a:xfrm>
          <a:prstGeom prst="rect">
            <a:avLst/>
          </a:prstGeom>
          <a:ln w="12700">
            <a:miter lim="400000"/>
          </a:ln>
        </p:spPr>
      </p:pic>
      <p:sp>
        <p:nvSpPr>
          <p:cNvPr id="567" name="Star"/>
          <p:cNvSpPr/>
          <p:nvPr/>
        </p:nvSpPr>
        <p:spPr>
          <a:xfrm>
            <a:off x="4658613" y="7504662"/>
            <a:ext cx="834778" cy="708174"/>
          </a:xfrm>
          <a:prstGeom prst="star5">
            <a:avLst>
              <a:gd name="adj" fmla="val 19100"/>
              <a:gd name="hf" fmla="val 105146"/>
              <a:gd name="vf" fmla="val 110557"/>
            </a:avLst>
          </a:prstGeom>
          <a:solidFill>
            <a:srgbClr val="FFFC79"/>
          </a:solidFill>
          <a:ln w="88900">
            <a:solidFill>
              <a:srgbClr val="0096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68" name="Star"/>
          <p:cNvSpPr/>
          <p:nvPr/>
        </p:nvSpPr>
        <p:spPr>
          <a:xfrm>
            <a:off x="6700673" y="5396513"/>
            <a:ext cx="834778" cy="708174"/>
          </a:xfrm>
          <a:prstGeom prst="star5">
            <a:avLst>
              <a:gd name="adj" fmla="val 19100"/>
              <a:gd name="hf" fmla="val 105146"/>
              <a:gd name="vf" fmla="val 110557"/>
            </a:avLst>
          </a:prstGeom>
          <a:solidFill>
            <a:srgbClr val="FFFC79"/>
          </a:solidFill>
          <a:ln w="88900">
            <a:solidFill>
              <a:srgbClr val="0096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69" name="≈"/>
          <p:cNvSpPr/>
          <p:nvPr/>
        </p:nvSpPr>
        <p:spPr>
          <a:xfrm rot="6881550">
            <a:off x="10054304" y="6856459"/>
            <a:ext cx="5217189" cy="559637"/>
          </a:xfrm>
          <a:prstGeom prst="rightArrow">
            <a:avLst>
              <a:gd name="adj1" fmla="val 32000"/>
              <a:gd name="adj2" fmla="val 145237"/>
            </a:avLst>
          </a:prstGeom>
          <a:solidFill>
            <a:srgbClr val="000000"/>
          </a:solidFill>
          <a:ln w="12700">
            <a:miter lim="400000"/>
          </a:ln>
          <a:effectLst>
            <a:outerShdw blurRad="63500" dist="98411"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3000" b="0">
                <a:latin typeface="+mn-lt"/>
                <a:ea typeface="+mn-ea"/>
                <a:cs typeface="+mn-cs"/>
                <a:sym typeface="Helvetica Neue Medium"/>
              </a:defRPr>
            </a:lvl1pPr>
          </a:lstStyle>
          <a:p>
            <a:r>
              <a:t>≈</a:t>
            </a:r>
          </a:p>
        </p:txBody>
      </p:sp>
      <p:sp>
        <p:nvSpPr>
          <p:cNvPr id="570" name="Star"/>
          <p:cNvSpPr/>
          <p:nvPr/>
        </p:nvSpPr>
        <p:spPr>
          <a:xfrm>
            <a:off x="5878926" y="12524454"/>
            <a:ext cx="834778" cy="708174"/>
          </a:xfrm>
          <a:prstGeom prst="star5">
            <a:avLst>
              <a:gd name="adj" fmla="val 19100"/>
              <a:gd name="hf" fmla="val 105146"/>
              <a:gd name="vf" fmla="val 110557"/>
            </a:avLst>
          </a:prstGeom>
          <a:solidFill>
            <a:srgbClr val="FFFC79"/>
          </a:solidFill>
          <a:ln w="889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71" name="Star"/>
          <p:cNvSpPr/>
          <p:nvPr/>
        </p:nvSpPr>
        <p:spPr>
          <a:xfrm>
            <a:off x="5878926" y="11557394"/>
            <a:ext cx="834778" cy="708175"/>
          </a:xfrm>
          <a:prstGeom prst="star5">
            <a:avLst>
              <a:gd name="adj" fmla="val 19100"/>
              <a:gd name="hf" fmla="val 105146"/>
              <a:gd name="vf" fmla="val 110557"/>
            </a:avLst>
          </a:prstGeom>
          <a:solidFill>
            <a:srgbClr val="FFFC79"/>
          </a:solidFill>
          <a:ln w="88900">
            <a:solidFill>
              <a:srgbClr val="0096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72" name="Triangle Zone…"/>
          <p:cNvSpPr txBox="1"/>
          <p:nvPr/>
        </p:nvSpPr>
        <p:spPr>
          <a:xfrm>
            <a:off x="10097287" y="9964188"/>
            <a:ext cx="4189426" cy="14743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700">
                <a:solidFill>
                  <a:srgbClr val="FFFC79"/>
                </a:solidFill>
              </a:defRPr>
            </a:pPr>
            <a:r>
              <a:t>Triangle Zone</a:t>
            </a:r>
          </a:p>
          <a:p>
            <a:pPr>
              <a:defRPr sz="4000">
                <a:solidFill>
                  <a:srgbClr val="FFFC79"/>
                </a:solidFill>
              </a:defRPr>
            </a:pPr>
            <a:r>
              <a:t>comprised of</a:t>
            </a:r>
          </a:p>
        </p:txBody>
      </p:sp>
      <p:sp>
        <p:nvSpPr>
          <p:cNvPr id="573" name="east-vergent duplexes @ leading edge"/>
          <p:cNvSpPr txBox="1"/>
          <p:nvPr/>
        </p:nvSpPr>
        <p:spPr>
          <a:xfrm>
            <a:off x="7042722" y="11526061"/>
            <a:ext cx="9342756"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FFFC79"/>
                </a:solidFill>
              </a:defRPr>
            </a:lvl1pPr>
          </a:lstStyle>
          <a:p>
            <a:r>
              <a:t>east-vergent duplexes @ leading edge</a:t>
            </a:r>
          </a:p>
        </p:txBody>
      </p:sp>
      <p:sp>
        <p:nvSpPr>
          <p:cNvPr id="574" name="west-vergent Bald Mtn anticline @ trailing edge"/>
          <p:cNvSpPr txBox="1"/>
          <p:nvPr/>
        </p:nvSpPr>
        <p:spPr>
          <a:xfrm>
            <a:off x="7103835" y="12493121"/>
            <a:ext cx="115515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FFFC79"/>
                </a:solidFill>
              </a:defRPr>
            </a:lvl1pPr>
          </a:lstStyle>
          <a:p>
            <a:r>
              <a:t>west-vergent Bald Mtn anticline @ trailing edge</a:t>
            </a:r>
          </a:p>
        </p:txBody>
      </p:sp>
      <p:sp>
        <p:nvSpPr>
          <p:cNvPr id="575" name="Star"/>
          <p:cNvSpPr/>
          <p:nvPr/>
        </p:nvSpPr>
        <p:spPr>
          <a:xfrm>
            <a:off x="12432563" y="6334848"/>
            <a:ext cx="834777" cy="708175"/>
          </a:xfrm>
          <a:prstGeom prst="star5">
            <a:avLst>
              <a:gd name="adj" fmla="val 19100"/>
              <a:gd name="hf" fmla="val 105146"/>
              <a:gd name="vf" fmla="val 110557"/>
            </a:avLst>
          </a:prstGeom>
          <a:solidFill>
            <a:srgbClr val="FFFC79"/>
          </a:solidFill>
          <a:ln w="889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CRFT_TriZone_cropped.jpg" descr="CRFT_TriZone_cropped.jpg"/>
          <p:cNvPicPr>
            <a:picLocks noChangeAspect="1"/>
          </p:cNvPicPr>
          <p:nvPr/>
        </p:nvPicPr>
        <p:blipFill>
          <a:blip r:embed="rId3">
            <a:extLst/>
          </a:blip>
          <a:stretch>
            <a:fillRect/>
          </a:stretch>
        </p:blipFill>
        <p:spPr>
          <a:xfrm>
            <a:off x="0" y="3986"/>
            <a:ext cx="24384001" cy="13708028"/>
          </a:xfrm>
          <a:prstGeom prst="rect">
            <a:avLst/>
          </a:prstGeom>
          <a:ln w="12700">
            <a:miter lim="400000"/>
          </a:ln>
        </p:spPr>
      </p:pic>
      <p:sp>
        <p:nvSpPr>
          <p:cNvPr id="580" name="east-vergent duplex…"/>
          <p:cNvSpPr txBox="1"/>
          <p:nvPr/>
        </p:nvSpPr>
        <p:spPr>
          <a:xfrm>
            <a:off x="915979" y="2509943"/>
            <a:ext cx="6228868" cy="14228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solidFill>
                  <a:srgbClr val="000000"/>
                </a:solidFill>
              </a:defRPr>
            </a:pPr>
            <a:r>
              <a:t>east-vergent duplex</a:t>
            </a:r>
          </a:p>
          <a:p>
            <a:pPr>
              <a:defRPr sz="4200">
                <a:solidFill>
                  <a:srgbClr val="000000"/>
                </a:solidFill>
              </a:defRPr>
            </a:pPr>
            <a:r>
              <a:t>Colville River thrust belt</a:t>
            </a:r>
          </a:p>
        </p:txBody>
      </p:sp>
      <p:sp>
        <p:nvSpPr>
          <p:cNvPr id="581" name="Arrow"/>
          <p:cNvSpPr/>
          <p:nvPr/>
        </p:nvSpPr>
        <p:spPr>
          <a:xfrm rot="1818940">
            <a:off x="3878128" y="5049178"/>
            <a:ext cx="4697606" cy="522592"/>
          </a:xfrm>
          <a:prstGeom prst="rightArrow">
            <a:avLst>
              <a:gd name="adj1" fmla="val 32000"/>
              <a:gd name="adj2" fmla="val 155533"/>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82" name="Bald Mtn…"/>
          <p:cNvSpPr txBox="1"/>
          <p:nvPr/>
        </p:nvSpPr>
        <p:spPr>
          <a:xfrm>
            <a:off x="19759324" y="622098"/>
            <a:ext cx="2585213" cy="14228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solidFill>
                  <a:srgbClr val="000000"/>
                </a:solidFill>
              </a:defRPr>
            </a:pPr>
            <a:r>
              <a:t>Bald Mtn</a:t>
            </a:r>
          </a:p>
          <a:p>
            <a:pPr>
              <a:defRPr sz="4200">
                <a:solidFill>
                  <a:srgbClr val="000000"/>
                </a:solidFill>
              </a:defRPr>
            </a:pPr>
            <a:r>
              <a:t>anticline</a:t>
            </a:r>
          </a:p>
        </p:txBody>
      </p:sp>
      <p:sp>
        <p:nvSpPr>
          <p:cNvPr id="583" name="sole thrust – base of triangle zone"/>
          <p:cNvSpPr txBox="1"/>
          <p:nvPr/>
        </p:nvSpPr>
        <p:spPr>
          <a:xfrm rot="240000">
            <a:off x="14660456" y="9336427"/>
            <a:ext cx="874865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solidFill>
                  <a:srgbClr val="000000"/>
                </a:solidFill>
              </a:defRPr>
            </a:lvl1pPr>
          </a:lstStyle>
          <a:p>
            <a:r>
              <a:t>sole thrust – base of triangle zone</a:t>
            </a:r>
          </a:p>
        </p:txBody>
      </p:sp>
      <p:sp>
        <p:nvSpPr>
          <p:cNvPr id="584" name="bounded by…"/>
          <p:cNvSpPr txBox="1"/>
          <p:nvPr/>
        </p:nvSpPr>
        <p:spPr>
          <a:xfrm>
            <a:off x="698728" y="9511368"/>
            <a:ext cx="10898506" cy="32232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000"/>
            </a:pPr>
            <a:r>
              <a:t>bounded by </a:t>
            </a:r>
          </a:p>
          <a:p>
            <a:pPr algn="l">
              <a:defRPr sz="5000"/>
            </a:pPr>
            <a:r>
              <a:t>– roof of E-vergent CRFT duplexes </a:t>
            </a:r>
          </a:p>
          <a:p>
            <a:pPr algn="l">
              <a:defRPr sz="5000"/>
            </a:pPr>
            <a:r>
              <a:rPr sz="4900"/>
              <a:t>– </a:t>
            </a:r>
            <a:r>
              <a:t>W-vergent Bald Mtn anticline &amp;</a:t>
            </a:r>
          </a:p>
          <a:p>
            <a:pPr algn="l">
              <a:defRPr sz="5000"/>
            </a:pPr>
            <a:r>
              <a:t>– a regional sole thrust</a:t>
            </a:r>
          </a:p>
        </p:txBody>
      </p:sp>
      <p:sp>
        <p:nvSpPr>
          <p:cNvPr id="585" name="Triangle Zone"/>
          <p:cNvSpPr txBox="1"/>
          <p:nvPr/>
        </p:nvSpPr>
        <p:spPr>
          <a:xfrm>
            <a:off x="9439592" y="772385"/>
            <a:ext cx="5504816" cy="112223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500">
                <a:solidFill>
                  <a:srgbClr val="000000"/>
                </a:solidFill>
              </a:defRPr>
            </a:lvl1pPr>
          </a:lstStyle>
          <a:p>
            <a:r>
              <a:t>Triangle Zone</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CRFT – S Transect 2.jpeg" descr="CRFT – S Transect 2.jpeg"/>
          <p:cNvPicPr>
            <a:picLocks noChangeAspect="1"/>
          </p:cNvPicPr>
          <p:nvPr/>
        </p:nvPicPr>
        <p:blipFill>
          <a:blip r:embed="rId2">
            <a:extLst/>
          </a:blip>
          <a:stretch>
            <a:fillRect/>
          </a:stretch>
        </p:blipFill>
        <p:spPr>
          <a:xfrm>
            <a:off x="-1" y="2358451"/>
            <a:ext cx="24384001" cy="8414898"/>
          </a:xfrm>
          <a:prstGeom prst="rect">
            <a:avLst/>
          </a:prstGeom>
          <a:ln w="12700">
            <a:miter lim="400000"/>
          </a:ln>
        </p:spPr>
      </p:pic>
      <p:sp>
        <p:nvSpPr>
          <p:cNvPr id="590" name="east-vergent duplex…"/>
          <p:cNvSpPr txBox="1"/>
          <p:nvPr/>
        </p:nvSpPr>
        <p:spPr>
          <a:xfrm>
            <a:off x="3612524" y="2532295"/>
            <a:ext cx="6228868" cy="142280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solidFill>
                  <a:srgbClr val="000000"/>
                </a:solidFill>
              </a:defRPr>
            </a:pPr>
            <a:r>
              <a:t>east-vergent duplex</a:t>
            </a:r>
          </a:p>
          <a:p>
            <a:pPr>
              <a:defRPr sz="4200">
                <a:solidFill>
                  <a:srgbClr val="000000"/>
                </a:solidFill>
              </a:defRPr>
            </a:pPr>
            <a:r>
              <a:t>Colville River thrust belt</a:t>
            </a:r>
          </a:p>
        </p:txBody>
      </p:sp>
      <p:sp>
        <p:nvSpPr>
          <p:cNvPr id="591" name="Bald Mtn…"/>
          <p:cNvSpPr txBox="1"/>
          <p:nvPr/>
        </p:nvSpPr>
        <p:spPr>
          <a:xfrm>
            <a:off x="21673770" y="2308906"/>
            <a:ext cx="2585213" cy="14228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solidFill>
                  <a:srgbClr val="000000"/>
                </a:solidFill>
              </a:defRPr>
            </a:pPr>
            <a:r>
              <a:t>Bald Mtn</a:t>
            </a:r>
          </a:p>
          <a:p>
            <a:pPr>
              <a:defRPr sz="4200">
                <a:solidFill>
                  <a:srgbClr val="000000"/>
                </a:solidFill>
              </a:defRPr>
            </a:pPr>
            <a:r>
              <a:t>anticline</a:t>
            </a:r>
          </a:p>
        </p:txBody>
      </p:sp>
      <p:sp>
        <p:nvSpPr>
          <p:cNvPr id="592" name="Arrow"/>
          <p:cNvSpPr/>
          <p:nvPr/>
        </p:nvSpPr>
        <p:spPr>
          <a:xfrm rot="1814418">
            <a:off x="6702706" y="4670471"/>
            <a:ext cx="3619426" cy="559638"/>
          </a:xfrm>
          <a:prstGeom prst="rightArrow">
            <a:avLst>
              <a:gd name="adj1" fmla="val 32000"/>
              <a:gd name="adj2" fmla="val 145237"/>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93" name="Arrow"/>
          <p:cNvSpPr/>
          <p:nvPr/>
        </p:nvSpPr>
        <p:spPr>
          <a:xfrm rot="8376955">
            <a:off x="21430239" y="4004337"/>
            <a:ext cx="1886150" cy="559637"/>
          </a:xfrm>
          <a:prstGeom prst="rightArrow">
            <a:avLst>
              <a:gd name="adj1" fmla="val 32000"/>
              <a:gd name="adj2" fmla="val 145237"/>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594" name="sole thrust – base of triangle zone"/>
          <p:cNvSpPr txBox="1"/>
          <p:nvPr/>
        </p:nvSpPr>
        <p:spPr>
          <a:xfrm rot="793400">
            <a:off x="15200458" y="9103452"/>
            <a:ext cx="874865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solidFill>
                  <a:srgbClr val="000000"/>
                </a:solidFill>
              </a:defRPr>
            </a:lvl1pPr>
          </a:lstStyle>
          <a:p>
            <a:r>
              <a:t>sole thrust – base of triangle zone</a:t>
            </a:r>
          </a:p>
        </p:txBody>
      </p:sp>
      <p:sp>
        <p:nvSpPr>
          <p:cNvPr id="595" name="Triangle Zone"/>
          <p:cNvSpPr txBox="1"/>
          <p:nvPr/>
        </p:nvSpPr>
        <p:spPr>
          <a:xfrm>
            <a:off x="10056812" y="605419"/>
            <a:ext cx="427037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r>
              <a:t>Triangle Zone</a:t>
            </a:r>
          </a:p>
        </p:txBody>
      </p:sp>
      <p:sp>
        <p:nvSpPr>
          <p:cNvPr id="596" name="bounded by…"/>
          <p:cNvSpPr txBox="1"/>
          <p:nvPr/>
        </p:nvSpPr>
        <p:spPr>
          <a:xfrm>
            <a:off x="488594" y="7219000"/>
            <a:ext cx="10898506" cy="32232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000"/>
            </a:pPr>
            <a:r>
              <a:t>bounded by </a:t>
            </a:r>
          </a:p>
          <a:p>
            <a:pPr algn="l">
              <a:defRPr sz="5000"/>
            </a:pPr>
            <a:r>
              <a:t>– roof of E-vergent CRFT duplexes </a:t>
            </a:r>
          </a:p>
          <a:p>
            <a:pPr algn="l">
              <a:defRPr sz="5000"/>
            </a:pPr>
            <a:r>
              <a:rPr sz="4900"/>
              <a:t>– </a:t>
            </a:r>
            <a:r>
              <a:t>W-vergent Bald Mtn anticline &amp;</a:t>
            </a:r>
          </a:p>
          <a:p>
            <a:pPr algn="l">
              <a:defRPr sz="5000"/>
            </a:pPr>
            <a:r>
              <a:t>– a regional sole thrust</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CRFT_TriZone Masked.jpeg" descr="CRFT_TriZone Masked.jpeg"/>
          <p:cNvPicPr>
            <a:picLocks noChangeAspect="1"/>
          </p:cNvPicPr>
          <p:nvPr/>
        </p:nvPicPr>
        <p:blipFill>
          <a:blip r:embed="rId3">
            <a:extLst/>
          </a:blip>
          <a:stretch>
            <a:fillRect/>
          </a:stretch>
        </p:blipFill>
        <p:spPr>
          <a:xfrm>
            <a:off x="0" y="696395"/>
            <a:ext cx="24384000" cy="12323211"/>
          </a:xfrm>
          <a:prstGeom prst="rect">
            <a:avLst/>
          </a:prstGeom>
          <a:ln w="12700">
            <a:miter lim="400000"/>
          </a:ln>
        </p:spPr>
      </p:pic>
      <p:sp>
        <p:nvSpPr>
          <p:cNvPr id="599" name="Arrow"/>
          <p:cNvSpPr/>
          <p:nvPr/>
        </p:nvSpPr>
        <p:spPr>
          <a:xfrm flipH="1">
            <a:off x="18517494" y="2895911"/>
            <a:ext cx="2719537" cy="769027"/>
          </a:xfrm>
          <a:prstGeom prst="rightArrow">
            <a:avLst>
              <a:gd name="adj1" fmla="val 32000"/>
              <a:gd name="adj2" fmla="val 105692"/>
            </a:avLst>
          </a:prstGeom>
          <a:solidFill>
            <a:srgbClr val="FF26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00" name="Arrow"/>
          <p:cNvSpPr/>
          <p:nvPr/>
        </p:nvSpPr>
        <p:spPr>
          <a:xfrm flipH="1">
            <a:off x="11418914" y="9258941"/>
            <a:ext cx="2347799" cy="769027"/>
          </a:xfrm>
          <a:prstGeom prst="rightArrow">
            <a:avLst>
              <a:gd name="adj1" fmla="val 32000"/>
              <a:gd name="adj2" fmla="val 105692"/>
            </a:avLst>
          </a:prstGeom>
          <a:solidFill>
            <a:srgbClr val="FF26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01" name="Arrow"/>
          <p:cNvSpPr/>
          <p:nvPr/>
        </p:nvSpPr>
        <p:spPr>
          <a:xfrm rot="5400000" flipH="1">
            <a:off x="6978212" y="6764073"/>
            <a:ext cx="2420026" cy="769027"/>
          </a:xfrm>
          <a:prstGeom prst="rightArrow">
            <a:avLst>
              <a:gd name="adj1" fmla="val 32000"/>
              <a:gd name="adj2" fmla="val 105692"/>
            </a:avLst>
          </a:prstGeom>
          <a:solidFill>
            <a:srgbClr val="FF26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02" name="Arrow"/>
          <p:cNvSpPr/>
          <p:nvPr/>
        </p:nvSpPr>
        <p:spPr>
          <a:xfrm rot="366874" flipH="1">
            <a:off x="15206969" y="7857530"/>
            <a:ext cx="2347799" cy="769027"/>
          </a:xfrm>
          <a:prstGeom prst="rightArrow">
            <a:avLst>
              <a:gd name="adj1" fmla="val 32000"/>
              <a:gd name="adj2" fmla="val 105692"/>
            </a:avLst>
          </a:prstGeom>
          <a:solidFill>
            <a:srgbClr val="FF26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03" name="wedge"/>
          <p:cNvSpPr txBox="1"/>
          <p:nvPr/>
        </p:nvSpPr>
        <p:spPr>
          <a:xfrm>
            <a:off x="19344892" y="2466474"/>
            <a:ext cx="1773048"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FF2600"/>
                </a:solidFill>
              </a:defRPr>
            </a:lvl1pPr>
          </a:lstStyle>
          <a:p>
            <a:r>
              <a:t>wedge</a:t>
            </a:r>
          </a:p>
        </p:txBody>
      </p:sp>
      <p:sp>
        <p:nvSpPr>
          <p:cNvPr id="604" name="Bald Mtn…"/>
          <p:cNvSpPr txBox="1"/>
          <p:nvPr/>
        </p:nvSpPr>
        <p:spPr>
          <a:xfrm>
            <a:off x="12577738" y="5181030"/>
            <a:ext cx="2469516" cy="13727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solidFill>
                  <a:srgbClr val="000000"/>
                </a:solidFill>
              </a:defRPr>
            </a:pPr>
            <a:r>
              <a:t>Bald Mtn</a:t>
            </a:r>
          </a:p>
          <a:p>
            <a:pPr>
              <a:defRPr sz="4000">
                <a:solidFill>
                  <a:srgbClr val="000000"/>
                </a:solidFill>
              </a:defRPr>
            </a:pPr>
            <a:r>
              <a:t>anticline</a:t>
            </a:r>
          </a:p>
        </p:txBody>
      </p:sp>
      <p:sp>
        <p:nvSpPr>
          <p:cNvPr id="605" name="CRFT"/>
          <p:cNvSpPr txBox="1"/>
          <p:nvPr/>
        </p:nvSpPr>
        <p:spPr>
          <a:xfrm>
            <a:off x="7433019" y="8913490"/>
            <a:ext cx="1510412"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000000"/>
                </a:solidFill>
              </a:defRPr>
            </a:lvl1pPr>
          </a:lstStyle>
          <a:p>
            <a:r>
              <a:t>CRFT</a:t>
            </a:r>
          </a:p>
        </p:txBody>
      </p:sp>
      <p:sp>
        <p:nvSpPr>
          <p:cNvPr id="606" name="sole thrust"/>
          <p:cNvSpPr txBox="1"/>
          <p:nvPr/>
        </p:nvSpPr>
        <p:spPr>
          <a:xfrm rot="484147">
            <a:off x="20601224" y="4048795"/>
            <a:ext cx="2733168"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solidFill>
                  <a:srgbClr val="FF2600"/>
                </a:solidFill>
              </a:defRPr>
            </a:lvl1pPr>
          </a:lstStyle>
          <a:p>
            <a:r>
              <a:t>sole thrust</a:t>
            </a:r>
          </a:p>
        </p:txBody>
      </p:sp>
      <p:sp>
        <p:nvSpPr>
          <p:cNvPr id="607" name="future…"/>
          <p:cNvSpPr txBox="1"/>
          <p:nvPr/>
        </p:nvSpPr>
        <p:spPr>
          <a:xfrm>
            <a:off x="20543669" y="581105"/>
            <a:ext cx="3864306" cy="117175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400">
                <a:solidFill>
                  <a:srgbClr val="000000"/>
                </a:solidFill>
              </a:defRPr>
            </a:pPr>
            <a:r>
              <a:t>future</a:t>
            </a:r>
          </a:p>
          <a:p>
            <a:pPr>
              <a:defRPr sz="3400">
                <a:solidFill>
                  <a:srgbClr val="000000"/>
                </a:solidFill>
              </a:defRPr>
            </a:pPr>
            <a:r>
              <a:t>Bald Mtn anticline</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StratigraphySummary.jpeg" descr="StratigraphySummary.jpeg"/>
          <p:cNvPicPr>
            <a:picLocks noChangeAspect="1"/>
          </p:cNvPicPr>
          <p:nvPr/>
        </p:nvPicPr>
        <p:blipFill>
          <a:blip r:embed="rId3">
            <a:extLst/>
          </a:blip>
          <a:stretch>
            <a:fillRect/>
          </a:stretch>
        </p:blipFill>
        <p:spPr>
          <a:xfrm>
            <a:off x="0" y="215800"/>
            <a:ext cx="24384000" cy="13284399"/>
          </a:xfrm>
          <a:prstGeom prst="rect">
            <a:avLst/>
          </a:prstGeom>
          <a:ln w="12700">
            <a:miter lim="400000"/>
          </a:ln>
        </p:spPr>
      </p:pic>
      <p:sp>
        <p:nvSpPr>
          <p:cNvPr id="612" name="Middle Proterozoic Belt…"/>
          <p:cNvSpPr txBox="1"/>
          <p:nvPr/>
        </p:nvSpPr>
        <p:spPr>
          <a:xfrm>
            <a:off x="13837545" y="5057395"/>
            <a:ext cx="6704966"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Middle Proterozoic Belt</a:t>
            </a:r>
          </a:p>
          <a:p>
            <a:pPr algn="r">
              <a:defRPr sz="4500"/>
            </a:pPr>
            <a:r>
              <a:t>/ Purcell Supergroup</a:t>
            </a:r>
          </a:p>
        </p:txBody>
      </p:sp>
      <p:sp>
        <p:nvSpPr>
          <p:cNvPr id="613" name="Upper Proterozoic Windermere"/>
          <p:cNvSpPr txBox="1"/>
          <p:nvPr/>
        </p:nvSpPr>
        <p:spPr>
          <a:xfrm>
            <a:off x="11018717" y="4178715"/>
            <a:ext cx="8610918" cy="8247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Upper Proterozoic Windermere</a:t>
            </a:r>
          </a:p>
        </p:txBody>
      </p:sp>
      <p:sp>
        <p:nvSpPr>
          <p:cNvPr id="614" name="Upper Proterozoic to Lower Cambrian Addy quartzite"/>
          <p:cNvSpPr txBox="1"/>
          <p:nvPr/>
        </p:nvSpPr>
        <p:spPr>
          <a:xfrm>
            <a:off x="6203940" y="3372789"/>
            <a:ext cx="14643672" cy="8247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Upper Proterozoic to Lower Cambrian Addy quartzite</a:t>
            </a:r>
          </a:p>
        </p:txBody>
      </p:sp>
      <p:pic>
        <p:nvPicPr>
          <p:cNvPr id="615" name="CRFT cartoon - 2 los res.jpeg" descr="CRFT cartoon - 2 los res.jpeg"/>
          <p:cNvPicPr>
            <a:picLocks/>
          </p:cNvPicPr>
          <p:nvPr/>
        </p:nvPicPr>
        <p:blipFill>
          <a:blip r:embed="rId4">
            <a:extLst/>
          </a:blip>
          <a:stretch>
            <a:fillRect/>
          </a:stretch>
        </p:blipFill>
        <p:spPr>
          <a:xfrm>
            <a:off x="84333" y="8675213"/>
            <a:ext cx="24215334" cy="5135651"/>
          </a:xfrm>
          <a:prstGeom prst="rect">
            <a:avLst/>
          </a:prstGeom>
          <a:ln w="12700">
            <a:miter lim="400000"/>
          </a:ln>
        </p:spPr>
      </p:pic>
      <p:sp>
        <p:nvSpPr>
          <p:cNvPr id="616" name="Thrust trajectories of…"/>
          <p:cNvSpPr txBox="1"/>
          <p:nvPr/>
        </p:nvSpPr>
        <p:spPr>
          <a:xfrm>
            <a:off x="1711225" y="11151231"/>
            <a:ext cx="7360603" cy="18498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500"/>
            </a:pPr>
            <a:r>
              <a:t>Thrust trajectories of</a:t>
            </a:r>
          </a:p>
          <a:p>
            <a:pPr>
              <a:defRPr sz="5500"/>
            </a:pPr>
            <a:r>
              <a:t>Triangle Zone</a:t>
            </a:r>
          </a:p>
        </p:txBody>
      </p:sp>
      <p:sp>
        <p:nvSpPr>
          <p:cNvPr id="617" name="Post-rift Middle Cambrian quartzites (Salmo &amp; Chewelah)"/>
          <p:cNvSpPr txBox="1"/>
          <p:nvPr/>
        </p:nvSpPr>
        <p:spPr>
          <a:xfrm>
            <a:off x="5223873" y="2626411"/>
            <a:ext cx="16603805" cy="8247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500"/>
            </a:lvl1pPr>
          </a:lstStyle>
          <a:p>
            <a:r>
              <a:t>Post-rift Middle Cambrian quartzites (Salmo &amp; Chewelah)</a:t>
            </a:r>
          </a:p>
        </p:txBody>
      </p:sp>
      <p:sp>
        <p:nvSpPr>
          <p:cNvPr id="618" name="Paleozoics – undifferentiated"/>
          <p:cNvSpPr txBox="1"/>
          <p:nvPr/>
        </p:nvSpPr>
        <p:spPr>
          <a:xfrm>
            <a:off x="5223874" y="1106797"/>
            <a:ext cx="16603805" cy="82479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500"/>
            </a:lvl1pPr>
          </a:lstStyle>
          <a:p>
            <a:r>
              <a:t>Paleozoics – undifferentiated</a:t>
            </a:r>
          </a:p>
        </p:txBody>
      </p:sp>
      <p:sp>
        <p:nvSpPr>
          <p:cNvPr id="619" name="Line"/>
          <p:cNvSpPr/>
          <p:nvPr/>
        </p:nvSpPr>
        <p:spPr>
          <a:xfrm flipV="1">
            <a:off x="13525776" y="1980067"/>
            <a:ext cx="1" cy="717403"/>
          </a:xfrm>
          <a:prstGeom prst="line">
            <a:avLst/>
          </a:prstGeom>
          <a:ln w="101600">
            <a:solidFill>
              <a:srgbClr val="FFFF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20" name="Line"/>
          <p:cNvSpPr/>
          <p:nvPr/>
        </p:nvSpPr>
        <p:spPr>
          <a:xfrm flipV="1">
            <a:off x="13525775" y="328222"/>
            <a:ext cx="1" cy="973605"/>
          </a:xfrm>
          <a:prstGeom prst="line">
            <a:avLst/>
          </a:prstGeom>
          <a:ln w="101600">
            <a:solidFill>
              <a:srgbClr val="FFFFFF"/>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CRFT cartoon - 2 los res.jpeg" descr="CRFT cartoon - 2 los res.jpeg"/>
          <p:cNvPicPr>
            <a:picLocks/>
          </p:cNvPicPr>
          <p:nvPr/>
        </p:nvPicPr>
        <p:blipFill>
          <a:blip r:embed="rId3">
            <a:extLst/>
          </a:blip>
          <a:stretch>
            <a:fillRect/>
          </a:stretch>
        </p:blipFill>
        <p:spPr>
          <a:xfrm>
            <a:off x="0" y="8639443"/>
            <a:ext cx="24384001" cy="5171421"/>
          </a:xfrm>
          <a:prstGeom prst="rect">
            <a:avLst/>
          </a:prstGeom>
          <a:ln w="12700">
            <a:miter lim="400000"/>
          </a:ln>
        </p:spPr>
      </p:pic>
      <p:pic>
        <p:nvPicPr>
          <p:cNvPr id="625" name="Lund2008_fig3_HiRes3.jpg" descr="Lund2008_fig3_HiRes3.jpg"/>
          <p:cNvPicPr>
            <a:picLocks noChangeAspect="1"/>
          </p:cNvPicPr>
          <p:nvPr/>
        </p:nvPicPr>
        <p:blipFill>
          <a:blip r:embed="rId4">
            <a:extLst/>
          </a:blip>
          <a:stretch>
            <a:fillRect/>
          </a:stretch>
        </p:blipFill>
        <p:spPr>
          <a:xfrm>
            <a:off x="9236391" y="-11717"/>
            <a:ext cx="15171910" cy="8534201"/>
          </a:xfrm>
          <a:prstGeom prst="rect">
            <a:avLst/>
          </a:prstGeom>
          <a:ln w="12700">
            <a:miter lim="400000"/>
          </a:ln>
        </p:spPr>
      </p:pic>
      <p:sp>
        <p:nvSpPr>
          <p:cNvPr id="626" name="Lund 2008…"/>
          <p:cNvSpPr txBox="1"/>
          <p:nvPr/>
        </p:nvSpPr>
        <p:spPr>
          <a:xfrm>
            <a:off x="21797586" y="7195128"/>
            <a:ext cx="2453641" cy="12221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a:defRPr sz="3500">
                <a:solidFill>
                  <a:srgbClr val="000000"/>
                </a:solidFill>
              </a:defRPr>
            </a:pPr>
            <a:r>
              <a:t>Lund 2008</a:t>
            </a:r>
          </a:p>
          <a:p>
            <a:pPr algn="r">
              <a:defRPr sz="3500">
                <a:solidFill>
                  <a:srgbClr val="000000"/>
                </a:solidFill>
              </a:defRPr>
            </a:pPr>
            <a:r>
              <a:t>fig 3</a:t>
            </a:r>
          </a:p>
        </p:txBody>
      </p:sp>
      <p:sp>
        <p:nvSpPr>
          <p:cNvPr id="627" name="Structural architecture of NEWAFT…"/>
          <p:cNvSpPr txBox="1"/>
          <p:nvPr/>
        </p:nvSpPr>
        <p:spPr>
          <a:xfrm>
            <a:off x="89341" y="2510405"/>
            <a:ext cx="9231377" cy="34899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pPr>
            <a:r>
              <a:t>Structural architecture of NEWAFT </a:t>
            </a:r>
          </a:p>
          <a:p>
            <a:pPr>
              <a:defRPr sz="4200"/>
            </a:pPr>
            <a:r>
              <a:t>influenced by geometry of</a:t>
            </a:r>
          </a:p>
          <a:p>
            <a:pPr>
              <a:defRPr sz="4200"/>
            </a:pPr>
            <a:r>
              <a:t>Late Proterozoic-Early Paleozoic</a:t>
            </a:r>
          </a:p>
          <a:p>
            <a:pPr>
              <a:defRPr sz="4200"/>
            </a:pPr>
            <a:r>
              <a:t>rifted margin &amp; “Montania”</a:t>
            </a:r>
          </a:p>
          <a:p>
            <a:pPr>
              <a:defRPr sz="5000"/>
            </a:pPr>
            <a:r>
              <a:t>?</a:t>
            </a:r>
          </a:p>
        </p:txBody>
      </p:sp>
      <p:sp>
        <p:nvSpPr>
          <p:cNvPr id="628" name="Montania"/>
          <p:cNvSpPr txBox="1"/>
          <p:nvPr/>
        </p:nvSpPr>
        <p:spPr>
          <a:xfrm>
            <a:off x="19089412" y="9851790"/>
            <a:ext cx="3895625"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r>
              <a:t>Montania</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Newport Fault &amp; anticlines2.jpeg" descr="Newport Fault &amp; anticlines2.jpeg"/>
          <p:cNvPicPr>
            <a:picLocks noChangeAspect="1"/>
          </p:cNvPicPr>
          <p:nvPr/>
        </p:nvPicPr>
        <p:blipFill>
          <a:blip r:embed="rId3">
            <a:extLst/>
          </a:blip>
          <a:stretch>
            <a:fillRect/>
          </a:stretch>
        </p:blipFill>
        <p:spPr>
          <a:xfrm>
            <a:off x="-26809" y="-3923"/>
            <a:ext cx="19209810" cy="13723846"/>
          </a:xfrm>
          <a:prstGeom prst="rect">
            <a:avLst/>
          </a:prstGeom>
          <a:ln w="12700">
            <a:miter lim="400000"/>
          </a:ln>
        </p:spPr>
      </p:pic>
      <p:sp>
        <p:nvSpPr>
          <p:cNvPr id="633" name="SVA…"/>
          <p:cNvSpPr txBox="1"/>
          <p:nvPr/>
        </p:nvSpPr>
        <p:spPr>
          <a:xfrm>
            <a:off x="19978481" y="5181670"/>
            <a:ext cx="3732595" cy="37124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chemeClr val="accent3"/>
                </a:solidFill>
              </a:defRPr>
            </a:pPr>
            <a:r>
              <a:t>SVA</a:t>
            </a:r>
          </a:p>
          <a:p>
            <a:pPr>
              <a:defRPr sz="4500">
                <a:solidFill>
                  <a:schemeClr val="accent3"/>
                </a:solidFill>
              </a:defRPr>
            </a:pPr>
            <a:r>
              <a:t>Snow Valley </a:t>
            </a:r>
          </a:p>
          <a:p>
            <a:pPr>
              <a:defRPr sz="4500">
                <a:solidFill>
                  <a:schemeClr val="accent3"/>
                </a:solidFill>
              </a:defRPr>
            </a:pPr>
            <a:r>
              <a:t>Anticline</a:t>
            </a:r>
          </a:p>
          <a:p>
            <a:pPr>
              <a:defRPr>
                <a:solidFill>
                  <a:schemeClr val="accent3"/>
                </a:solidFill>
              </a:defRPr>
            </a:pPr>
            <a:r>
              <a:t>(Schroeder 1952;</a:t>
            </a:r>
          </a:p>
          <a:p>
            <a:pPr>
              <a:defRPr>
                <a:solidFill>
                  <a:schemeClr val="accent3"/>
                </a:solidFill>
              </a:defRPr>
            </a:pPr>
            <a:r>
              <a:t>Miller et al., 1999)</a:t>
            </a:r>
          </a:p>
        </p:txBody>
      </p:sp>
      <p:sp>
        <p:nvSpPr>
          <p:cNvPr id="634" name="BMA…"/>
          <p:cNvSpPr txBox="1"/>
          <p:nvPr/>
        </p:nvSpPr>
        <p:spPr>
          <a:xfrm>
            <a:off x="19998744" y="9719897"/>
            <a:ext cx="3692069" cy="32171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chemeClr val="accent3"/>
                </a:solidFill>
              </a:defRPr>
            </a:pPr>
            <a:r>
              <a:t>BMA</a:t>
            </a:r>
          </a:p>
          <a:p>
            <a:pPr>
              <a:defRPr sz="4500">
                <a:solidFill>
                  <a:schemeClr val="accent3"/>
                </a:solidFill>
              </a:defRPr>
            </a:pPr>
            <a:r>
              <a:t>Bald Mtn </a:t>
            </a:r>
          </a:p>
          <a:p>
            <a:pPr>
              <a:defRPr sz="4500">
                <a:solidFill>
                  <a:schemeClr val="accent3"/>
                </a:solidFill>
              </a:defRPr>
            </a:pPr>
            <a:r>
              <a:t>Anticline</a:t>
            </a:r>
          </a:p>
          <a:p>
            <a:pPr>
              <a:defRPr>
                <a:solidFill>
                  <a:schemeClr val="accent3"/>
                </a:solidFill>
              </a:defRPr>
            </a:pPr>
            <a:r>
              <a:t>(after Miller, 2000)</a:t>
            </a:r>
          </a:p>
        </p:txBody>
      </p:sp>
      <p:sp>
        <p:nvSpPr>
          <p:cNvPr id="635" name="SVA"/>
          <p:cNvSpPr txBox="1"/>
          <p:nvPr/>
        </p:nvSpPr>
        <p:spPr>
          <a:xfrm>
            <a:off x="13706054" y="3175337"/>
            <a:ext cx="1818895" cy="1196589"/>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000" b="0">
                <a:latin typeface="+mn-lt"/>
                <a:ea typeface="+mn-ea"/>
                <a:cs typeface="+mn-cs"/>
                <a:sym typeface="Helvetica Neue Medium"/>
              </a:defRPr>
            </a:lvl1pPr>
          </a:lstStyle>
          <a:p>
            <a:r>
              <a:t>SVA</a:t>
            </a:r>
          </a:p>
        </p:txBody>
      </p:sp>
      <p:sp>
        <p:nvSpPr>
          <p:cNvPr id="636" name="BMA"/>
          <p:cNvSpPr txBox="1"/>
          <p:nvPr/>
        </p:nvSpPr>
        <p:spPr>
          <a:xfrm>
            <a:off x="7405443" y="12301638"/>
            <a:ext cx="2164716" cy="1196589"/>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000" b="0">
                <a:latin typeface="+mn-lt"/>
                <a:ea typeface="+mn-ea"/>
                <a:cs typeface="+mn-cs"/>
                <a:sym typeface="Helvetica Neue Medium"/>
              </a:defRPr>
            </a:lvl1pPr>
          </a:lstStyle>
          <a:p>
            <a:r>
              <a:t>BMA</a:t>
            </a:r>
          </a:p>
        </p:txBody>
      </p:sp>
      <p:sp>
        <p:nvSpPr>
          <p:cNvPr id="637" name="Offset…"/>
          <p:cNvSpPr txBox="1"/>
          <p:nvPr/>
        </p:nvSpPr>
        <p:spPr>
          <a:xfrm>
            <a:off x="19946001" y="778915"/>
            <a:ext cx="3797555" cy="357701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500">
                <a:solidFill>
                  <a:schemeClr val="accent3"/>
                </a:solidFill>
              </a:defRPr>
            </a:pPr>
            <a:r>
              <a:t>Offset</a:t>
            </a:r>
          </a:p>
          <a:p>
            <a:pPr>
              <a:defRPr sz="5500">
                <a:solidFill>
                  <a:schemeClr val="accent3"/>
                </a:solidFill>
              </a:defRPr>
            </a:pPr>
            <a:r>
              <a:t>W-vergent</a:t>
            </a:r>
          </a:p>
          <a:p>
            <a:pPr>
              <a:defRPr sz="5500">
                <a:solidFill>
                  <a:schemeClr val="accent3"/>
                </a:solidFill>
              </a:defRPr>
            </a:pPr>
            <a:r>
              <a:t>anticlines</a:t>
            </a:r>
          </a:p>
        </p:txBody>
      </p:sp>
      <p:sp>
        <p:nvSpPr>
          <p:cNvPr id="638" name="Line"/>
          <p:cNvSpPr/>
          <p:nvPr/>
        </p:nvSpPr>
        <p:spPr>
          <a:xfrm>
            <a:off x="9385420" y="78402"/>
            <a:ext cx="7994434" cy="10584298"/>
          </a:xfrm>
          <a:custGeom>
            <a:avLst/>
            <a:gdLst/>
            <a:ahLst/>
            <a:cxnLst>
              <a:cxn ang="0">
                <a:pos x="wd2" y="hd2"/>
              </a:cxn>
              <a:cxn ang="5400000">
                <a:pos x="wd2" y="hd2"/>
              </a:cxn>
              <a:cxn ang="10800000">
                <a:pos x="wd2" y="hd2"/>
              </a:cxn>
              <a:cxn ang="16200000">
                <a:pos x="wd2" y="hd2"/>
              </a:cxn>
            </a:cxnLst>
            <a:rect l="0" t="0" r="r" b="b"/>
            <a:pathLst>
              <a:path w="21576" h="21600" extrusionOk="0">
                <a:moveTo>
                  <a:pt x="566" y="0"/>
                </a:moveTo>
                <a:lnTo>
                  <a:pt x="256" y="568"/>
                </a:lnTo>
                <a:lnTo>
                  <a:pt x="353" y="1438"/>
                </a:lnTo>
                <a:cubicBezTo>
                  <a:pt x="207" y="1700"/>
                  <a:pt x="105" y="1974"/>
                  <a:pt x="49" y="2256"/>
                </a:cubicBezTo>
                <a:cubicBezTo>
                  <a:pt x="-24" y="2625"/>
                  <a:pt x="-16" y="3002"/>
                  <a:pt x="74" y="3369"/>
                </a:cubicBezTo>
                <a:lnTo>
                  <a:pt x="130" y="4368"/>
                </a:lnTo>
                <a:cubicBezTo>
                  <a:pt x="311" y="4650"/>
                  <a:pt x="534" y="4917"/>
                  <a:pt x="794" y="5162"/>
                </a:cubicBezTo>
                <a:cubicBezTo>
                  <a:pt x="1027" y="5382"/>
                  <a:pt x="1290" y="5584"/>
                  <a:pt x="1515" y="5810"/>
                </a:cubicBezTo>
                <a:cubicBezTo>
                  <a:pt x="1832" y="6128"/>
                  <a:pt x="2068" y="6486"/>
                  <a:pt x="2366" y="6813"/>
                </a:cubicBezTo>
                <a:cubicBezTo>
                  <a:pt x="2581" y="7049"/>
                  <a:pt x="2827" y="7267"/>
                  <a:pt x="3100" y="7465"/>
                </a:cubicBezTo>
                <a:lnTo>
                  <a:pt x="3394" y="8233"/>
                </a:lnTo>
                <a:cubicBezTo>
                  <a:pt x="3418" y="8537"/>
                  <a:pt x="3363" y="8842"/>
                  <a:pt x="3234" y="9131"/>
                </a:cubicBezTo>
                <a:cubicBezTo>
                  <a:pt x="3133" y="9356"/>
                  <a:pt x="2989" y="9567"/>
                  <a:pt x="2865" y="9784"/>
                </a:cubicBezTo>
                <a:cubicBezTo>
                  <a:pt x="2741" y="10002"/>
                  <a:pt x="2638" y="10227"/>
                  <a:pt x="2557" y="10456"/>
                </a:cubicBezTo>
                <a:lnTo>
                  <a:pt x="2541" y="11164"/>
                </a:lnTo>
                <a:lnTo>
                  <a:pt x="2740" y="11741"/>
                </a:lnTo>
                <a:cubicBezTo>
                  <a:pt x="2759" y="12040"/>
                  <a:pt x="2774" y="12338"/>
                  <a:pt x="2785" y="12637"/>
                </a:cubicBezTo>
                <a:cubicBezTo>
                  <a:pt x="2796" y="12944"/>
                  <a:pt x="2803" y="13251"/>
                  <a:pt x="2806" y="13558"/>
                </a:cubicBezTo>
                <a:lnTo>
                  <a:pt x="2406" y="14411"/>
                </a:lnTo>
                <a:lnTo>
                  <a:pt x="2223" y="15002"/>
                </a:lnTo>
                <a:lnTo>
                  <a:pt x="2636" y="15836"/>
                </a:lnTo>
                <a:cubicBezTo>
                  <a:pt x="2648" y="15940"/>
                  <a:pt x="2664" y="16043"/>
                  <a:pt x="2682" y="16146"/>
                </a:cubicBezTo>
                <a:cubicBezTo>
                  <a:pt x="2697" y="16232"/>
                  <a:pt x="2715" y="16318"/>
                  <a:pt x="2734" y="16404"/>
                </a:cubicBezTo>
                <a:lnTo>
                  <a:pt x="2239" y="16995"/>
                </a:lnTo>
                <a:cubicBezTo>
                  <a:pt x="2218" y="17101"/>
                  <a:pt x="2191" y="17206"/>
                  <a:pt x="2158" y="17311"/>
                </a:cubicBezTo>
                <a:cubicBezTo>
                  <a:pt x="2104" y="17481"/>
                  <a:pt x="2034" y="17648"/>
                  <a:pt x="1949" y="17811"/>
                </a:cubicBezTo>
                <a:cubicBezTo>
                  <a:pt x="2024" y="17987"/>
                  <a:pt x="2103" y="18162"/>
                  <a:pt x="2186" y="18336"/>
                </a:cubicBezTo>
                <a:cubicBezTo>
                  <a:pt x="2335" y="18650"/>
                  <a:pt x="2495" y="18961"/>
                  <a:pt x="2666" y="19269"/>
                </a:cubicBezTo>
                <a:cubicBezTo>
                  <a:pt x="2953" y="19481"/>
                  <a:pt x="3309" y="19631"/>
                  <a:pt x="3699" y="19705"/>
                </a:cubicBezTo>
                <a:cubicBezTo>
                  <a:pt x="3980" y="19758"/>
                  <a:pt x="4271" y="19769"/>
                  <a:pt x="4559" y="19785"/>
                </a:cubicBezTo>
                <a:cubicBezTo>
                  <a:pt x="5153" y="19817"/>
                  <a:pt x="5746" y="19868"/>
                  <a:pt x="6328" y="19960"/>
                </a:cubicBezTo>
                <a:cubicBezTo>
                  <a:pt x="6659" y="20012"/>
                  <a:pt x="6987" y="20078"/>
                  <a:pt x="7318" y="20128"/>
                </a:cubicBezTo>
                <a:cubicBezTo>
                  <a:pt x="7591" y="20169"/>
                  <a:pt x="7867" y="20199"/>
                  <a:pt x="8139" y="20244"/>
                </a:cubicBezTo>
                <a:cubicBezTo>
                  <a:pt x="8632" y="20324"/>
                  <a:pt x="9108" y="20452"/>
                  <a:pt x="9558" y="20623"/>
                </a:cubicBezTo>
                <a:cubicBezTo>
                  <a:pt x="9897" y="20738"/>
                  <a:pt x="10242" y="20841"/>
                  <a:pt x="10593" y="20933"/>
                </a:cubicBezTo>
                <a:cubicBezTo>
                  <a:pt x="11131" y="21075"/>
                  <a:pt x="11682" y="21189"/>
                  <a:pt x="12246" y="21249"/>
                </a:cubicBezTo>
                <a:cubicBezTo>
                  <a:pt x="12740" y="21302"/>
                  <a:pt x="13240" y="21313"/>
                  <a:pt x="13737" y="21353"/>
                </a:cubicBezTo>
                <a:cubicBezTo>
                  <a:pt x="14205" y="21391"/>
                  <a:pt x="14670" y="21455"/>
                  <a:pt x="15139" y="21483"/>
                </a:cubicBezTo>
                <a:cubicBezTo>
                  <a:pt x="15678" y="21515"/>
                  <a:pt x="16226" y="21499"/>
                  <a:pt x="16732" y="21353"/>
                </a:cubicBezTo>
                <a:cubicBezTo>
                  <a:pt x="17070" y="21256"/>
                  <a:pt x="17374" y="21104"/>
                  <a:pt x="17698" y="20982"/>
                </a:cubicBezTo>
                <a:cubicBezTo>
                  <a:pt x="18179" y="20802"/>
                  <a:pt x="18700" y="20689"/>
                  <a:pt x="19234" y="20650"/>
                </a:cubicBezTo>
                <a:lnTo>
                  <a:pt x="20460" y="20756"/>
                </a:lnTo>
                <a:lnTo>
                  <a:pt x="21157" y="21153"/>
                </a:lnTo>
                <a:lnTo>
                  <a:pt x="21576" y="21600"/>
                </a:lnTo>
              </a:path>
            </a:pathLst>
          </a:custGeom>
          <a:ln w="76200">
            <a:solidFill>
              <a:srgbClr val="FFFB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39" name="Newport…"/>
          <p:cNvSpPr txBox="1"/>
          <p:nvPr/>
        </p:nvSpPr>
        <p:spPr>
          <a:xfrm>
            <a:off x="7889946" y="4855991"/>
            <a:ext cx="2375536" cy="13727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a:defRPr sz="4000">
                <a:solidFill>
                  <a:srgbClr val="FFFC79"/>
                </a:solidFill>
              </a:defRPr>
            </a:pPr>
            <a:r>
              <a:t>Newport</a:t>
            </a:r>
          </a:p>
          <a:p>
            <a:pPr algn="r">
              <a:defRPr sz="4000">
                <a:solidFill>
                  <a:srgbClr val="FFFC79"/>
                </a:solidFill>
              </a:defRPr>
            </a:pPr>
            <a:r>
              <a:t>fault</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Newport_offsetBeltAntcl2.jpg" descr="Newport_offsetBeltAntcl2.jpg"/>
          <p:cNvPicPr>
            <a:picLocks noChangeAspect="1"/>
          </p:cNvPicPr>
          <p:nvPr/>
        </p:nvPicPr>
        <p:blipFill>
          <a:blip r:embed="rId3">
            <a:extLst/>
          </a:blip>
          <a:stretch>
            <a:fillRect/>
          </a:stretch>
        </p:blipFill>
        <p:spPr>
          <a:xfrm>
            <a:off x="-24958" y="-388"/>
            <a:ext cx="19206109" cy="13716776"/>
          </a:xfrm>
          <a:prstGeom prst="rect">
            <a:avLst/>
          </a:prstGeom>
          <a:ln w="12700">
            <a:miter lim="400000"/>
          </a:ln>
        </p:spPr>
      </p:pic>
      <p:sp>
        <p:nvSpPr>
          <p:cNvPr id="644" name="SVA"/>
          <p:cNvSpPr txBox="1"/>
          <p:nvPr/>
        </p:nvSpPr>
        <p:spPr>
          <a:xfrm>
            <a:off x="15498446" y="617444"/>
            <a:ext cx="1818895" cy="1196589"/>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000" b="0">
                <a:latin typeface="+mn-lt"/>
                <a:ea typeface="+mn-ea"/>
                <a:cs typeface="+mn-cs"/>
                <a:sym typeface="Helvetica Neue Medium"/>
              </a:defRPr>
            </a:lvl1pPr>
          </a:lstStyle>
          <a:p>
            <a:r>
              <a:t>SVA</a:t>
            </a:r>
          </a:p>
        </p:txBody>
      </p:sp>
      <p:sp>
        <p:nvSpPr>
          <p:cNvPr id="645" name="BMA"/>
          <p:cNvSpPr txBox="1"/>
          <p:nvPr/>
        </p:nvSpPr>
        <p:spPr>
          <a:xfrm>
            <a:off x="7498797" y="12320309"/>
            <a:ext cx="2164716" cy="1196589"/>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000" b="0">
                <a:latin typeface="+mn-lt"/>
                <a:ea typeface="+mn-ea"/>
                <a:cs typeface="+mn-cs"/>
                <a:sym typeface="Helvetica Neue Medium"/>
              </a:defRPr>
            </a:lvl1pPr>
          </a:lstStyle>
          <a:p>
            <a:r>
              <a:t>BMA</a:t>
            </a:r>
          </a:p>
        </p:txBody>
      </p:sp>
      <p:sp>
        <p:nvSpPr>
          <p:cNvPr id="646" name="32 km…"/>
          <p:cNvSpPr txBox="1"/>
          <p:nvPr/>
        </p:nvSpPr>
        <p:spPr>
          <a:xfrm>
            <a:off x="20287745" y="5657192"/>
            <a:ext cx="3114066" cy="240161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7400"/>
            </a:pPr>
            <a:r>
              <a:t>32 km</a:t>
            </a:r>
          </a:p>
          <a:p>
            <a:pPr>
              <a:defRPr sz="7400"/>
            </a:pPr>
            <a:r>
              <a:t>offset</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Newport_offsetBeltAntcl3.jpeg" descr="Newport_offsetBeltAntcl3.jpeg"/>
          <p:cNvPicPr>
            <a:picLocks noChangeAspect="1"/>
          </p:cNvPicPr>
          <p:nvPr/>
        </p:nvPicPr>
        <p:blipFill>
          <a:blip r:embed="rId3">
            <a:extLst/>
          </a:blip>
          <a:stretch>
            <a:fillRect/>
          </a:stretch>
        </p:blipFill>
        <p:spPr>
          <a:xfrm>
            <a:off x="325042" y="-1420873"/>
            <a:ext cx="21194694" cy="15136873"/>
          </a:xfrm>
          <a:prstGeom prst="rect">
            <a:avLst/>
          </a:prstGeom>
          <a:ln w="12700">
            <a:miter lim="400000"/>
          </a:ln>
        </p:spPr>
      </p:pic>
      <p:sp>
        <p:nvSpPr>
          <p:cNvPr id="651" name="Rectangle"/>
          <p:cNvSpPr/>
          <p:nvPr/>
        </p:nvSpPr>
        <p:spPr>
          <a:xfrm>
            <a:off x="14554919" y="-9336"/>
            <a:ext cx="7066102" cy="13734672"/>
          </a:xfrm>
          <a:prstGeom prst="rect">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52" name="10 km offset on fold axes"/>
          <p:cNvSpPr txBox="1"/>
          <p:nvPr/>
        </p:nvSpPr>
        <p:spPr>
          <a:xfrm>
            <a:off x="15908143" y="1633008"/>
            <a:ext cx="6974143" cy="8247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10 km offset on</a:t>
            </a:r>
            <a:r>
              <a:rPr>
                <a:solidFill>
                  <a:srgbClr val="00F900"/>
                </a:solidFill>
              </a:rPr>
              <a:t> fold axes</a:t>
            </a:r>
          </a:p>
        </p:txBody>
      </p:sp>
      <p:sp>
        <p:nvSpPr>
          <p:cNvPr id="653" name="Line"/>
          <p:cNvSpPr/>
          <p:nvPr/>
        </p:nvSpPr>
        <p:spPr>
          <a:xfrm>
            <a:off x="8442459" y="1392283"/>
            <a:ext cx="912025" cy="895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232" y="1576"/>
                  <a:pt x="17194" y="3614"/>
                  <a:pt x="15605" y="5997"/>
                </a:cubicBezTo>
                <a:cubicBezTo>
                  <a:pt x="14310" y="7937"/>
                  <a:pt x="13325" y="10088"/>
                  <a:pt x="11840" y="11883"/>
                </a:cubicBezTo>
                <a:cubicBezTo>
                  <a:pt x="10405" y="13619"/>
                  <a:pt x="8559" y="14954"/>
                  <a:pt x="6477" y="15763"/>
                </a:cubicBezTo>
                <a:cubicBezTo>
                  <a:pt x="4999" y="16250"/>
                  <a:pt x="3642" y="17056"/>
                  <a:pt x="2497" y="18125"/>
                </a:cubicBezTo>
                <a:cubicBezTo>
                  <a:pt x="1448" y="19105"/>
                  <a:pt x="599" y="20286"/>
                  <a:pt x="0" y="21600"/>
                </a:cubicBezTo>
              </a:path>
            </a:pathLst>
          </a:custGeom>
          <a:ln w="50800">
            <a:solidFill>
              <a:srgbClr val="00F9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54" name="13 km offset of 3 thrust sheets"/>
          <p:cNvSpPr txBox="1"/>
          <p:nvPr/>
        </p:nvSpPr>
        <p:spPr>
          <a:xfrm>
            <a:off x="15187482" y="4038253"/>
            <a:ext cx="8415465" cy="8247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13 km offset of</a:t>
            </a:r>
            <a:r>
              <a:rPr>
                <a:solidFill>
                  <a:srgbClr val="00F900"/>
                </a:solidFill>
              </a:rPr>
              <a:t> 3 thrust sheets</a:t>
            </a:r>
          </a:p>
        </p:txBody>
      </p:sp>
      <p:sp>
        <p:nvSpPr>
          <p:cNvPr id="655" name="14-26 km offset on Upper (Ybu)…"/>
          <p:cNvSpPr txBox="1"/>
          <p:nvPr/>
        </p:nvSpPr>
        <p:spPr>
          <a:xfrm>
            <a:off x="15007745" y="6443498"/>
            <a:ext cx="8774939" cy="1523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14-26 km offset on</a:t>
            </a:r>
            <a:r>
              <a:rPr>
                <a:solidFill>
                  <a:srgbClr val="00F900"/>
                </a:solidFill>
              </a:rPr>
              <a:t> Upper (Ybu)</a:t>
            </a:r>
          </a:p>
          <a:p>
            <a:pPr>
              <a:defRPr sz="4500"/>
            </a:pPr>
            <a:r>
              <a:rPr>
                <a:solidFill>
                  <a:srgbClr val="00F900"/>
                </a:solidFill>
              </a:rPr>
              <a:t>&amp; Lower  (Ybl) Belt contact</a:t>
            </a:r>
          </a:p>
        </p:txBody>
      </p:sp>
      <p:sp>
        <p:nvSpPr>
          <p:cNvPr id="656" name="32 km offset of Snow Valley (SVA)…"/>
          <p:cNvSpPr txBox="1"/>
          <p:nvPr/>
        </p:nvSpPr>
        <p:spPr>
          <a:xfrm>
            <a:off x="14709136" y="9547243"/>
            <a:ext cx="9372157"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32 km offset of</a:t>
            </a:r>
            <a:r>
              <a:rPr>
                <a:solidFill>
                  <a:srgbClr val="00F900"/>
                </a:solidFill>
              </a:rPr>
              <a:t> Snow Valley (SVA)</a:t>
            </a:r>
          </a:p>
          <a:p>
            <a:pPr>
              <a:defRPr sz="4500"/>
            </a:pPr>
            <a:r>
              <a:rPr>
                <a:solidFill>
                  <a:srgbClr val="00F900"/>
                </a:solidFill>
              </a:rPr>
              <a:t>&amp; Bald Mtn (BMA) anticlines</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ORFT-Swtths_Comp3.jpeg" descr="PORFT-Swtths_Comp3.jpeg"/>
          <p:cNvPicPr>
            <a:picLocks noChangeAspect="1"/>
          </p:cNvPicPr>
          <p:nvPr/>
        </p:nvPicPr>
        <p:blipFill>
          <a:blip r:embed="rId3">
            <a:extLst/>
          </a:blip>
          <a:stretch>
            <a:fillRect/>
          </a:stretch>
        </p:blipFill>
        <p:spPr>
          <a:xfrm>
            <a:off x="726281" y="-1"/>
            <a:ext cx="22931438" cy="13716001"/>
          </a:xfrm>
          <a:prstGeom prst="rect">
            <a:avLst/>
          </a:prstGeom>
          <a:ln w="12700">
            <a:miter lim="400000"/>
          </a:ln>
        </p:spPr>
      </p:pic>
      <p:sp>
        <p:nvSpPr>
          <p:cNvPr id="172" name="Rounded Rectangle"/>
          <p:cNvSpPr/>
          <p:nvPr/>
        </p:nvSpPr>
        <p:spPr>
          <a:xfrm>
            <a:off x="15755419" y="11689498"/>
            <a:ext cx="2352193" cy="626387"/>
          </a:xfrm>
          <a:prstGeom prst="roundRect">
            <a:avLst>
              <a:gd name="adj" fmla="val 30413"/>
            </a:avLst>
          </a:prstGeom>
          <a:solidFill>
            <a:srgbClr val="27402D"/>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3" name="Rounded Rectangle"/>
          <p:cNvSpPr/>
          <p:nvPr/>
        </p:nvSpPr>
        <p:spPr>
          <a:xfrm>
            <a:off x="4292804" y="7995602"/>
            <a:ext cx="2482260" cy="626388"/>
          </a:xfrm>
          <a:prstGeom prst="roundRect">
            <a:avLst>
              <a:gd name="adj" fmla="val 30413"/>
            </a:avLst>
          </a:prstGeom>
          <a:solidFill>
            <a:srgbClr val="27402D"/>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4" name="Rounded Rectangle"/>
          <p:cNvSpPr/>
          <p:nvPr/>
        </p:nvSpPr>
        <p:spPr>
          <a:xfrm>
            <a:off x="21050268" y="12699028"/>
            <a:ext cx="2352193" cy="626388"/>
          </a:xfrm>
          <a:prstGeom prst="roundRect">
            <a:avLst>
              <a:gd name="adj" fmla="val 30413"/>
            </a:avLst>
          </a:prstGeom>
          <a:solidFill>
            <a:srgbClr val="27402D"/>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5" name="NEWAFT"/>
          <p:cNvSpPr txBox="1"/>
          <p:nvPr/>
        </p:nvSpPr>
        <p:spPr>
          <a:xfrm rot="21501903">
            <a:off x="2432011" y="6666917"/>
            <a:ext cx="282130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vl1pPr>
          </a:lstStyle>
          <a:p>
            <a:r>
              <a:t>NEWAFT</a:t>
            </a:r>
          </a:p>
        </p:txBody>
      </p:sp>
      <p:sp>
        <p:nvSpPr>
          <p:cNvPr id="176" name="Sawtooths"/>
          <p:cNvSpPr txBox="1"/>
          <p:nvPr/>
        </p:nvSpPr>
        <p:spPr>
          <a:xfrm rot="21168278">
            <a:off x="15764502" y="1916730"/>
            <a:ext cx="4295166" cy="11098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r>
              <a:t>Sawtooths</a:t>
            </a:r>
          </a:p>
        </p:txBody>
      </p:sp>
      <p:sp>
        <p:nvSpPr>
          <p:cNvPr id="177" name="Rounded Rectangle"/>
          <p:cNvSpPr/>
          <p:nvPr/>
        </p:nvSpPr>
        <p:spPr>
          <a:xfrm>
            <a:off x="8136557" y="161574"/>
            <a:ext cx="8110886" cy="1270001"/>
          </a:xfrm>
          <a:prstGeom prst="roundRect">
            <a:avLst>
              <a:gd name="adj" fmla="val 15000"/>
            </a:avLst>
          </a:prstGeom>
          <a:solidFill>
            <a:srgbClr val="56664C">
              <a:alpha val="63585"/>
            </a:srgbClr>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8" name="Spokane"/>
          <p:cNvSpPr txBox="1"/>
          <p:nvPr/>
        </p:nvSpPr>
        <p:spPr>
          <a:xfrm>
            <a:off x="4790022" y="7995602"/>
            <a:ext cx="1856766"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Spokane</a:t>
            </a:r>
          </a:p>
        </p:txBody>
      </p:sp>
      <p:sp>
        <p:nvSpPr>
          <p:cNvPr id="179" name="Missoula"/>
          <p:cNvSpPr txBox="1"/>
          <p:nvPr/>
        </p:nvSpPr>
        <p:spPr>
          <a:xfrm>
            <a:off x="16187978" y="11689498"/>
            <a:ext cx="1892936"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Missoula</a:t>
            </a:r>
          </a:p>
        </p:txBody>
      </p:sp>
      <p:sp>
        <p:nvSpPr>
          <p:cNvPr id="180" name="Helena"/>
          <p:cNvSpPr txBox="1"/>
          <p:nvPr/>
        </p:nvSpPr>
        <p:spPr>
          <a:xfrm>
            <a:off x="21198698" y="12699029"/>
            <a:ext cx="1502386"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Helena</a:t>
            </a:r>
          </a:p>
        </p:txBody>
      </p:sp>
      <p:sp>
        <p:nvSpPr>
          <p:cNvPr id="181" name="Circle"/>
          <p:cNvSpPr/>
          <p:nvPr/>
        </p:nvSpPr>
        <p:spPr>
          <a:xfrm>
            <a:off x="4421506" y="8160452"/>
            <a:ext cx="296689" cy="296689"/>
          </a:xfrm>
          <a:prstGeom prst="ellipse">
            <a:avLst/>
          </a:prstGeom>
          <a:solidFill>
            <a:srgbClr val="FFFC79"/>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2" name="Circle"/>
          <p:cNvSpPr/>
          <p:nvPr/>
        </p:nvSpPr>
        <p:spPr>
          <a:xfrm>
            <a:off x="15837546" y="11854347"/>
            <a:ext cx="296689" cy="296689"/>
          </a:xfrm>
          <a:prstGeom prst="ellipse">
            <a:avLst/>
          </a:prstGeom>
          <a:solidFill>
            <a:srgbClr val="FFFC79"/>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3" name="Circle"/>
          <p:cNvSpPr/>
          <p:nvPr/>
        </p:nvSpPr>
        <p:spPr>
          <a:xfrm>
            <a:off x="22879408" y="12863878"/>
            <a:ext cx="296689" cy="296689"/>
          </a:xfrm>
          <a:prstGeom prst="ellipse">
            <a:avLst/>
          </a:prstGeom>
          <a:solidFill>
            <a:srgbClr val="FFFC79"/>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4" name="Regional Context"/>
          <p:cNvSpPr txBox="1"/>
          <p:nvPr/>
        </p:nvSpPr>
        <p:spPr>
          <a:xfrm>
            <a:off x="8451976" y="198280"/>
            <a:ext cx="7480047" cy="119658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000"/>
            </a:lvl1pPr>
          </a:lstStyle>
          <a:p>
            <a:r>
              <a:t>Regional Context</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Doughty1999_fig03_cropped.jpeg" descr="Doughty1999_fig03_cropped.jpeg"/>
          <p:cNvPicPr>
            <a:picLocks noChangeAspect="1"/>
          </p:cNvPicPr>
          <p:nvPr/>
        </p:nvPicPr>
        <p:blipFill>
          <a:blip r:embed="rId3">
            <a:extLst/>
          </a:blip>
          <a:stretch>
            <a:fillRect/>
          </a:stretch>
        </p:blipFill>
        <p:spPr>
          <a:xfrm>
            <a:off x="4665663" y="-2550"/>
            <a:ext cx="15052674" cy="10664626"/>
          </a:xfrm>
          <a:prstGeom prst="rect">
            <a:avLst/>
          </a:prstGeom>
          <a:ln w="12700">
            <a:miter lim="400000"/>
          </a:ln>
        </p:spPr>
      </p:pic>
      <p:sp>
        <p:nvSpPr>
          <p:cNvPr id="661" name="64 km…"/>
          <p:cNvSpPr txBox="1"/>
          <p:nvPr/>
        </p:nvSpPr>
        <p:spPr>
          <a:xfrm>
            <a:off x="9949941" y="10473628"/>
            <a:ext cx="4484117" cy="36187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FF2600"/>
                </a:solidFill>
              </a:defRPr>
            </a:pPr>
            <a:r>
              <a:rPr dirty="0"/>
              <a:t>64 km </a:t>
            </a:r>
          </a:p>
          <a:p>
            <a:pPr>
              <a:defRPr sz="4500">
                <a:solidFill>
                  <a:srgbClr val="FF2600"/>
                </a:solidFill>
              </a:defRPr>
            </a:pPr>
            <a:r>
              <a:rPr dirty="0"/>
              <a:t>extension</a:t>
            </a:r>
          </a:p>
          <a:p>
            <a:pPr>
              <a:defRPr sz="4500">
                <a:solidFill>
                  <a:srgbClr val="FF2600"/>
                </a:solidFill>
              </a:defRPr>
            </a:pPr>
            <a:r>
              <a:rPr dirty="0"/>
              <a:t>over</a:t>
            </a:r>
          </a:p>
          <a:p>
            <a:pPr>
              <a:defRPr sz="4500">
                <a:solidFill>
                  <a:srgbClr val="FF2600"/>
                </a:solidFill>
              </a:defRPr>
            </a:pPr>
            <a:r>
              <a:rPr dirty="0"/>
              <a:t>Spokane Dome</a:t>
            </a:r>
          </a:p>
        </p:txBody>
      </p:sp>
      <p:sp>
        <p:nvSpPr>
          <p:cNvPr id="662" name="Doughty &amp; Price…"/>
          <p:cNvSpPr txBox="1"/>
          <p:nvPr/>
        </p:nvSpPr>
        <p:spPr>
          <a:xfrm>
            <a:off x="332858" y="11483228"/>
            <a:ext cx="4220084" cy="19950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t>Doughty &amp; Price</a:t>
            </a:r>
          </a:p>
          <a:p>
            <a:pPr>
              <a:defRPr sz="4000"/>
            </a:pPr>
            <a:r>
              <a:t>1999</a:t>
            </a:r>
          </a:p>
          <a:p>
            <a:pPr>
              <a:defRPr sz="4000"/>
            </a:pPr>
            <a:r>
              <a:t>fig. 3</a:t>
            </a:r>
          </a:p>
        </p:txBody>
      </p:sp>
      <p:sp>
        <p:nvSpPr>
          <p:cNvPr id="663" name="Double Arrow"/>
          <p:cNvSpPr/>
          <p:nvPr/>
        </p:nvSpPr>
        <p:spPr>
          <a:xfrm rot="20718138">
            <a:off x="9772742" y="8483706"/>
            <a:ext cx="5452492" cy="611750"/>
          </a:xfrm>
          <a:prstGeom prst="leftRightArrow">
            <a:avLst>
              <a:gd name="adj1" fmla="val 32000"/>
              <a:gd name="adj2" fmla="val 91345"/>
            </a:avLst>
          </a:prstGeom>
          <a:solidFill>
            <a:srgbClr val="FF2600"/>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64" name="28 km…"/>
          <p:cNvSpPr txBox="1"/>
          <p:nvPr/>
        </p:nvSpPr>
        <p:spPr>
          <a:xfrm>
            <a:off x="20273741" y="5397851"/>
            <a:ext cx="3817177" cy="2920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FFFB00"/>
                </a:solidFill>
              </a:defRPr>
            </a:pPr>
            <a:r>
              <a:t>28 km </a:t>
            </a:r>
          </a:p>
          <a:p>
            <a:pPr>
              <a:defRPr sz="4500">
                <a:solidFill>
                  <a:srgbClr val="FFFB00"/>
                </a:solidFill>
              </a:defRPr>
            </a:pPr>
            <a:r>
              <a:t>offset over</a:t>
            </a:r>
          </a:p>
          <a:p>
            <a:pPr>
              <a:defRPr sz="4500">
                <a:solidFill>
                  <a:srgbClr val="FFFB00"/>
                </a:solidFill>
              </a:defRPr>
            </a:pPr>
            <a:r>
              <a:t>Selkirk Crest</a:t>
            </a:r>
          </a:p>
        </p:txBody>
      </p:sp>
      <p:sp>
        <p:nvSpPr>
          <p:cNvPr id="665" name="Double Arrow"/>
          <p:cNvSpPr/>
          <p:nvPr/>
        </p:nvSpPr>
        <p:spPr>
          <a:xfrm rot="20718138">
            <a:off x="13450222" y="6153617"/>
            <a:ext cx="2319369" cy="611749"/>
          </a:xfrm>
          <a:prstGeom prst="leftRightArrow">
            <a:avLst>
              <a:gd name="adj1" fmla="val 32000"/>
              <a:gd name="adj2" fmla="val 91345"/>
            </a:avLst>
          </a:prstGeom>
          <a:solidFill>
            <a:srgbClr val="FFFB00"/>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66" name="35 km…"/>
          <p:cNvSpPr txBox="1"/>
          <p:nvPr/>
        </p:nvSpPr>
        <p:spPr>
          <a:xfrm>
            <a:off x="434014" y="5048601"/>
            <a:ext cx="4017773" cy="36187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solidFill>
                  <a:srgbClr val="8EFA00"/>
                </a:solidFill>
              </a:defRPr>
            </a:pPr>
            <a:r>
              <a:t>35 km </a:t>
            </a:r>
          </a:p>
          <a:p>
            <a:pPr>
              <a:defRPr sz="4500">
                <a:solidFill>
                  <a:srgbClr val="8EFA00"/>
                </a:solidFill>
              </a:defRPr>
            </a:pPr>
            <a:r>
              <a:t>offset across</a:t>
            </a:r>
          </a:p>
          <a:p>
            <a:pPr>
              <a:defRPr sz="4500">
                <a:solidFill>
                  <a:srgbClr val="8EFA00"/>
                </a:solidFill>
              </a:defRPr>
            </a:pPr>
            <a:r>
              <a:t>western</a:t>
            </a:r>
          </a:p>
          <a:p>
            <a:pPr>
              <a:defRPr sz="4500">
                <a:solidFill>
                  <a:srgbClr val="8EFA00"/>
                </a:solidFill>
              </a:defRPr>
            </a:pPr>
            <a:r>
              <a:t>Newport fault</a:t>
            </a:r>
          </a:p>
        </p:txBody>
      </p:sp>
      <p:sp>
        <p:nvSpPr>
          <p:cNvPr id="667" name="Double Arrow"/>
          <p:cNvSpPr/>
          <p:nvPr/>
        </p:nvSpPr>
        <p:spPr>
          <a:xfrm rot="20718138">
            <a:off x="8230764" y="7400529"/>
            <a:ext cx="2918601" cy="611749"/>
          </a:xfrm>
          <a:prstGeom prst="leftRightArrow">
            <a:avLst>
              <a:gd name="adj1" fmla="val 32000"/>
              <a:gd name="adj2" fmla="val 91345"/>
            </a:avLst>
          </a:prstGeom>
          <a:solidFill>
            <a:srgbClr val="8EFA00"/>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Title"/>
          <p:cNvSpPr txBox="1">
            <a:spLocks noGrp="1"/>
          </p:cNvSpPr>
          <p:nvPr>
            <p:ph type="title"/>
          </p:nvPr>
        </p:nvSpPr>
        <p:spPr>
          <a:prstGeom prst="rect">
            <a:avLst/>
          </a:prstGeom>
        </p:spPr>
        <p:txBody>
          <a:bodyPr/>
          <a:lstStyle/>
          <a:p>
            <a:r>
              <a:t>  </a:t>
            </a:r>
          </a:p>
        </p:txBody>
      </p:sp>
      <p:pic>
        <p:nvPicPr>
          <p:cNvPr id="672" name="PORFT_unrestored copy.jpeg" descr="PORFT_unrestored copy.jpeg"/>
          <p:cNvPicPr>
            <a:picLocks noChangeAspect="1"/>
          </p:cNvPicPr>
          <p:nvPr/>
        </p:nvPicPr>
        <p:blipFill>
          <a:blip r:embed="rId3">
            <a:extLst/>
          </a:blip>
          <a:stretch>
            <a:fillRect/>
          </a:stretch>
        </p:blipFill>
        <p:spPr>
          <a:xfrm>
            <a:off x="312656" y="2492517"/>
            <a:ext cx="11031960" cy="8463579"/>
          </a:xfrm>
          <a:prstGeom prst="rect">
            <a:avLst/>
          </a:prstGeom>
          <a:ln w="12700">
            <a:miter lim="400000"/>
          </a:ln>
        </p:spPr>
      </p:pic>
      <p:sp>
        <p:nvSpPr>
          <p:cNvPr id="673" name="Removal of 64 km Paleogene extension"/>
          <p:cNvSpPr txBox="1"/>
          <p:nvPr/>
        </p:nvSpPr>
        <p:spPr>
          <a:xfrm>
            <a:off x="391321" y="1403037"/>
            <a:ext cx="10874630" cy="8247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Removal of 64 km Paleogene extension</a:t>
            </a:r>
          </a:p>
        </p:txBody>
      </p:sp>
      <p:sp>
        <p:nvSpPr>
          <p:cNvPr id="674" name="consolidates middle Cretaceous…"/>
          <p:cNvSpPr txBox="1"/>
          <p:nvPr/>
        </p:nvSpPr>
        <p:spPr>
          <a:xfrm>
            <a:off x="739936" y="11220778"/>
            <a:ext cx="10177400" cy="15232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consolidates middle Cretaceous </a:t>
            </a:r>
          </a:p>
          <a:p>
            <a:pPr>
              <a:defRPr sz="4500"/>
            </a:pPr>
            <a:r>
              <a:t>instrusions at center of thrust salient</a:t>
            </a:r>
          </a:p>
        </p:txBody>
      </p:sp>
      <p:pic>
        <p:nvPicPr>
          <p:cNvPr id="675" name="IntrusionsRestored.jpeg" descr="IntrusionsRestored.jpeg"/>
          <p:cNvPicPr>
            <a:picLocks noChangeAspect="1"/>
          </p:cNvPicPr>
          <p:nvPr/>
        </p:nvPicPr>
        <p:blipFill>
          <a:blip r:embed="rId4">
            <a:extLst/>
          </a:blip>
          <a:stretch>
            <a:fillRect/>
          </a:stretch>
        </p:blipFill>
        <p:spPr>
          <a:xfrm>
            <a:off x="11691105" y="971923"/>
            <a:ext cx="12380239" cy="1150476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Lageson_etal_Gy_2001_fig1.jpeg" descr="Lageson_etal_Gy_2001_fig1.jpeg"/>
          <p:cNvPicPr>
            <a:picLocks noChangeAspect="1"/>
          </p:cNvPicPr>
          <p:nvPr/>
        </p:nvPicPr>
        <p:blipFill>
          <a:blip r:embed="rId3">
            <a:extLst/>
          </a:blip>
          <a:stretch>
            <a:fillRect/>
          </a:stretch>
        </p:blipFill>
        <p:spPr>
          <a:xfrm>
            <a:off x="5932992" y="0"/>
            <a:ext cx="18469561" cy="13716001"/>
          </a:xfrm>
          <a:prstGeom prst="rect">
            <a:avLst/>
          </a:prstGeom>
          <a:ln w="12700">
            <a:miter lim="400000"/>
          </a:ln>
        </p:spPr>
      </p:pic>
      <p:sp>
        <p:nvSpPr>
          <p:cNvPr id="680" name="Pioneer Batholith…"/>
          <p:cNvSpPr txBox="1"/>
          <p:nvPr/>
        </p:nvSpPr>
        <p:spPr>
          <a:xfrm>
            <a:off x="132179" y="5860480"/>
            <a:ext cx="5687188" cy="19950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solidFill>
                  <a:srgbClr val="FFFC79"/>
                </a:solidFill>
              </a:defRPr>
            </a:pPr>
            <a:r>
              <a:t>Pioneer Batholith</a:t>
            </a:r>
          </a:p>
          <a:p>
            <a:pPr>
              <a:defRPr sz="4000">
                <a:solidFill>
                  <a:srgbClr val="FFFC79"/>
                </a:solidFill>
              </a:defRPr>
            </a:pPr>
            <a:r>
              <a:t>in</a:t>
            </a:r>
          </a:p>
          <a:p>
            <a:pPr>
              <a:defRPr sz="4000">
                <a:solidFill>
                  <a:srgbClr val="FFFC79"/>
                </a:solidFill>
              </a:defRPr>
            </a:pPr>
            <a:r>
              <a:t>McCartney Mtn Salient</a:t>
            </a:r>
          </a:p>
        </p:txBody>
      </p:sp>
      <p:sp>
        <p:nvSpPr>
          <p:cNvPr id="681" name="Arrow"/>
          <p:cNvSpPr/>
          <p:nvPr/>
        </p:nvSpPr>
        <p:spPr>
          <a:xfrm>
            <a:off x="5923255" y="6526242"/>
            <a:ext cx="5544402" cy="663516"/>
          </a:xfrm>
          <a:prstGeom prst="rightArrow">
            <a:avLst>
              <a:gd name="adj1" fmla="val 32000"/>
              <a:gd name="adj2" fmla="val 122499"/>
            </a:avLst>
          </a:prstGeom>
          <a:solidFill>
            <a:srgbClr val="FFFC79"/>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682" name="Lageson et al. 2001…"/>
          <p:cNvSpPr txBox="1"/>
          <p:nvPr/>
        </p:nvSpPr>
        <p:spPr>
          <a:xfrm>
            <a:off x="794388" y="12094326"/>
            <a:ext cx="4362769" cy="12221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500">
                <a:solidFill>
                  <a:srgbClr val="FFFC79"/>
                </a:solidFill>
              </a:defRPr>
            </a:pPr>
            <a:r>
              <a:t>Lageson et al. 2001</a:t>
            </a:r>
          </a:p>
          <a:p>
            <a:pPr>
              <a:defRPr sz="3500">
                <a:solidFill>
                  <a:srgbClr val="FFFC79"/>
                </a:solidFill>
              </a:defRPr>
            </a:pPr>
            <a:r>
              <a:t>fig 1</a:t>
            </a:r>
          </a:p>
        </p:txBody>
      </p:sp>
      <p:sp>
        <p:nvSpPr>
          <p:cNvPr id="683" name="Boulder Batholith…"/>
          <p:cNvSpPr txBox="1"/>
          <p:nvPr/>
        </p:nvSpPr>
        <p:spPr>
          <a:xfrm>
            <a:off x="715870" y="2231650"/>
            <a:ext cx="4519804" cy="19950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solidFill>
                  <a:srgbClr val="FFFC79"/>
                </a:solidFill>
              </a:defRPr>
            </a:pPr>
            <a:r>
              <a:t>Boulder Batholith</a:t>
            </a:r>
          </a:p>
          <a:p>
            <a:pPr>
              <a:defRPr sz="4000">
                <a:solidFill>
                  <a:srgbClr val="FFFC79"/>
                </a:solidFill>
              </a:defRPr>
            </a:pPr>
            <a:r>
              <a:t>in</a:t>
            </a:r>
          </a:p>
          <a:p>
            <a:pPr>
              <a:defRPr sz="4000">
                <a:solidFill>
                  <a:srgbClr val="FFFC79"/>
                </a:solidFill>
              </a:defRPr>
            </a:pPr>
            <a:r>
              <a:t>Helena Salient</a:t>
            </a:r>
          </a:p>
        </p:txBody>
      </p:sp>
      <p:sp>
        <p:nvSpPr>
          <p:cNvPr id="684" name="Arrow"/>
          <p:cNvSpPr/>
          <p:nvPr/>
        </p:nvSpPr>
        <p:spPr>
          <a:xfrm>
            <a:off x="5923255" y="2897413"/>
            <a:ext cx="7772056" cy="663515"/>
          </a:xfrm>
          <a:prstGeom prst="rightArrow">
            <a:avLst>
              <a:gd name="adj1" fmla="val 32000"/>
              <a:gd name="adj2" fmla="val 122499"/>
            </a:avLst>
          </a:prstGeom>
          <a:solidFill>
            <a:srgbClr val="FFFC79"/>
          </a:solidFill>
          <a:ln w="50800">
            <a:solidFill>
              <a:srgbClr val="0000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688" name="Lageson, D. R. et al. 2001. Influence of Late Cretaceous magmatism on the Sevier orogenic wedge . . . Geology 29 (8): 723-726."/>
          <p:cNvSpPr txBox="1"/>
          <p:nvPr/>
        </p:nvSpPr>
        <p:spPr>
          <a:xfrm>
            <a:off x="4150323" y="7927181"/>
            <a:ext cx="17284799" cy="13605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Lageson, D. R. et al. 2001. </a:t>
            </a:r>
            <a:r>
              <a:rPr b="0"/>
              <a:t>Influence of Late Cretaceous magmatism on the Sevier orogenic wedge . . . Geology 29 (8): 723-726.</a:t>
            </a:r>
          </a:p>
        </p:txBody>
      </p:sp>
      <p:sp>
        <p:nvSpPr>
          <p:cNvPr id="689" name="Schmidt, Smedes &amp; O’Neill 1990. Syncompressional emplacement of the Boulder and Tobacco Root Batholiths . . . Geological Journal 25 (3-4): 305-318."/>
          <p:cNvSpPr txBox="1"/>
          <p:nvPr/>
        </p:nvSpPr>
        <p:spPr>
          <a:xfrm>
            <a:off x="3586492" y="6350820"/>
            <a:ext cx="18412462" cy="13605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Schmidt, Smedes &amp; O’Neill 1990. </a:t>
            </a:r>
            <a:r>
              <a:rPr b="0"/>
              <a:t>Syncompressional emplacement of the Boulder and Tobacco Root Batholiths . . . Geological Journal 25 (3-4): 305-318.</a:t>
            </a:r>
          </a:p>
        </p:txBody>
      </p:sp>
      <p:sp>
        <p:nvSpPr>
          <p:cNvPr id="690" name="Geiger, B.C. 1980. Ductile strain in the overlap zone between the Cordilleran thrust belt and the Rocky Mountain foreland . . . MS Thesis, U of Montana."/>
          <p:cNvSpPr txBox="1"/>
          <p:nvPr/>
        </p:nvSpPr>
        <p:spPr>
          <a:xfrm>
            <a:off x="3921254" y="4774458"/>
            <a:ext cx="17742938" cy="136055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Geiger, B.C. 1980. </a:t>
            </a:r>
            <a:r>
              <a:rPr b="0"/>
              <a:t>Ductile strain in the overlap zone between the Cordilleran thrust belt and the Rocky Mountain foreland . . . MS Thesis, U of Montana. </a:t>
            </a:r>
          </a:p>
        </p:txBody>
      </p:sp>
      <p:sp>
        <p:nvSpPr>
          <p:cNvPr id="691" name="Hamilton, W., &amp; W. B. Myers 1974. Nature of the Boulder Batholith of Montana. GSA Bulletin 85: 365-378."/>
          <p:cNvSpPr txBox="1"/>
          <p:nvPr/>
        </p:nvSpPr>
        <p:spPr>
          <a:xfrm>
            <a:off x="3502730" y="3198097"/>
            <a:ext cx="18579986" cy="13605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Hamilton, W., &amp; W. B. Myers 1974. </a:t>
            </a:r>
            <a:r>
              <a:rPr b="0"/>
              <a:t>Nature of the Boulder Batholith of Montana. GSA Bulletin 85: 365-378.</a:t>
            </a:r>
          </a:p>
        </p:txBody>
      </p:sp>
      <p:sp>
        <p:nvSpPr>
          <p:cNvPr id="692" name="Spatial &amp; Temporal Relationships Among Mesozoic Intrusive Centers, Thrust Salients &amp; Precambrian Faults &amp; Basins"/>
          <p:cNvSpPr txBox="1"/>
          <p:nvPr/>
        </p:nvSpPr>
        <p:spPr>
          <a:xfrm>
            <a:off x="2337820" y="-65692"/>
            <a:ext cx="20909805" cy="16738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000">
                <a:solidFill>
                  <a:srgbClr val="000000"/>
                </a:solidFill>
              </a:defRPr>
            </a:lvl1pPr>
          </a:lstStyle>
          <a:p>
            <a:r>
              <a:t>Spatial &amp; Temporal Relationships Among Mesozoic Intrusive Centers, Thrust Salients &amp; Precambrian Faults &amp; Basins</a:t>
            </a:r>
          </a:p>
        </p:txBody>
      </p:sp>
      <p:sp>
        <p:nvSpPr>
          <p:cNvPr id="693" name="Berger, Hildenbrand &amp; O’Neill 2011. Control of Precambrian basement deformation zones on emplacement of the Laramide Boulder batholith . . . USGS SI Report 2011-5016."/>
          <p:cNvSpPr txBox="1"/>
          <p:nvPr/>
        </p:nvSpPr>
        <p:spPr>
          <a:xfrm>
            <a:off x="4150323" y="11689503"/>
            <a:ext cx="17284799" cy="19701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Berger, Hildenbrand &amp; O’Neill 2011. </a:t>
            </a:r>
            <a:r>
              <a:rPr b="0"/>
              <a:t>Control of Precambrian basement deformation zones on emplacement of the Laramide Boulder batholith . . . USGS SI Report 2011-5016.</a:t>
            </a:r>
          </a:p>
        </p:txBody>
      </p:sp>
      <p:sp>
        <p:nvSpPr>
          <p:cNvPr id="694" name="Robinson, Klepper &amp; Obradovich 1968. Overlapping plutonism, volcanism, and tectonism in the Boulder batholith region, western Montana. In GSA Memoir 116: 557-576."/>
          <p:cNvSpPr txBox="1"/>
          <p:nvPr/>
        </p:nvSpPr>
        <p:spPr>
          <a:xfrm>
            <a:off x="2400048" y="1621736"/>
            <a:ext cx="20785350" cy="13605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Robinson, Klepper &amp; Obradovich 1968. </a:t>
            </a:r>
            <a:r>
              <a:rPr b="0"/>
              <a:t>Overlapping plutonism, volcanism, and tectonism in the Boulder batholith region, western Montana. </a:t>
            </a:r>
            <a:r>
              <a:rPr b="0" i="1"/>
              <a:t>In </a:t>
            </a:r>
            <a:r>
              <a:rPr b="0"/>
              <a:t>GSA Memoir 116: 557-576.</a:t>
            </a:r>
          </a:p>
        </p:txBody>
      </p:sp>
      <p:sp>
        <p:nvSpPr>
          <p:cNvPr id="695" name="Kalakay, John &amp; Lageson 2001. Fault controlled pluton emplacement in the Sevier fold-and-thrust belt of southwest Montana, USA. Journal of Structural Geology 23: 1151-1165."/>
          <p:cNvSpPr txBox="1"/>
          <p:nvPr/>
        </p:nvSpPr>
        <p:spPr>
          <a:xfrm>
            <a:off x="4150323" y="9503542"/>
            <a:ext cx="17284799" cy="19701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000000"/>
                </a:solidFill>
              </a:defRPr>
            </a:pPr>
            <a:r>
              <a:t>Kalakay, John &amp; Lageson 2001. </a:t>
            </a:r>
            <a:r>
              <a:rPr b="0"/>
              <a:t>Fault controlled pluton emplacement in the Sevier fold-and-thrust belt of southwest Montana, USA. Journal of Structural Geology 23: 1151-1165.</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Rectangle"/>
          <p:cNvSpPr/>
          <p:nvPr/>
        </p:nvSpPr>
        <p:spPr>
          <a:xfrm>
            <a:off x="479913" y="247995"/>
            <a:ext cx="11589893" cy="13310301"/>
          </a:xfrm>
          <a:prstGeom prst="rect">
            <a:avLst/>
          </a:prstGeom>
          <a:solidFill>
            <a:srgbClr val="D8D9DB"/>
          </a:solidFill>
          <a:ln w="38100">
            <a:solidFill>
              <a:srgbClr val="9437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15" name="NE WA Thrust Belt…"/>
          <p:cNvSpPr txBox="1">
            <a:spLocks noGrp="1"/>
          </p:cNvSpPr>
          <p:nvPr>
            <p:ph type="ctrTitle"/>
          </p:nvPr>
        </p:nvSpPr>
        <p:spPr>
          <a:xfrm>
            <a:off x="-1178363" y="869985"/>
            <a:ext cx="14716126" cy="2710214"/>
          </a:xfrm>
          <a:prstGeom prst="rect">
            <a:avLst/>
          </a:prstGeom>
        </p:spPr>
        <p:txBody>
          <a:bodyPr/>
          <a:lstStyle/>
          <a:p>
            <a:pPr>
              <a:defRPr sz="6500">
                <a:solidFill>
                  <a:srgbClr val="000000"/>
                </a:solidFill>
              </a:defRPr>
            </a:pPr>
            <a:r>
              <a:t>NE WA Thrust Belt</a:t>
            </a:r>
          </a:p>
          <a:p>
            <a:pPr>
              <a:defRPr sz="6500">
                <a:solidFill>
                  <a:srgbClr val="000000"/>
                </a:solidFill>
              </a:defRPr>
            </a:pPr>
            <a:r>
              <a:t>Hypotheses / Conclusions</a:t>
            </a:r>
          </a:p>
        </p:txBody>
      </p:sp>
      <p:sp>
        <p:nvSpPr>
          <p:cNvPr id="716" name="1. NEWAFT: “typical” thrust belt…"/>
          <p:cNvSpPr txBox="1">
            <a:spLocks noGrp="1"/>
          </p:cNvSpPr>
          <p:nvPr>
            <p:ph type="subTitle" sz="half" idx="1"/>
          </p:nvPr>
        </p:nvSpPr>
        <p:spPr>
          <a:xfrm>
            <a:off x="14854315" y="3590487"/>
            <a:ext cx="9947407" cy="7472269"/>
          </a:xfrm>
          <a:prstGeom prst="rect">
            <a:avLst/>
          </a:prstGeom>
        </p:spPr>
        <p:txBody>
          <a:bodyPr/>
          <a:lstStyle/>
          <a:p>
            <a:pPr algn="l" defTabSz="336827">
              <a:lnSpc>
                <a:spcPct val="110000"/>
              </a:lnSpc>
              <a:defRPr sz="3484">
                <a:solidFill>
                  <a:srgbClr val="000000"/>
                </a:solidFill>
              </a:defRPr>
            </a:pPr>
            <a:r>
              <a:t>1. NEWAFT: “typical” thrust belt</a:t>
            </a:r>
          </a:p>
          <a:p>
            <a:pPr algn="l" defTabSz="336827">
              <a:lnSpc>
                <a:spcPct val="110000"/>
              </a:lnSpc>
              <a:defRPr sz="3484">
                <a:solidFill>
                  <a:srgbClr val="000000"/>
                </a:solidFill>
              </a:defRPr>
            </a:pPr>
            <a:r>
              <a:t>    • duplexes</a:t>
            </a:r>
          </a:p>
          <a:p>
            <a:pPr algn="l" defTabSz="336827">
              <a:lnSpc>
                <a:spcPct val="110000"/>
              </a:lnSpc>
              <a:defRPr sz="3484">
                <a:solidFill>
                  <a:srgbClr val="000000"/>
                </a:solidFill>
              </a:defRPr>
            </a:pPr>
            <a:r>
              <a:t>    • lateral ramps</a:t>
            </a:r>
          </a:p>
          <a:p>
            <a:pPr algn="l" defTabSz="336827">
              <a:lnSpc>
                <a:spcPct val="110000"/>
              </a:lnSpc>
              <a:defRPr sz="3484">
                <a:solidFill>
                  <a:srgbClr val="000000"/>
                </a:solidFill>
              </a:defRPr>
            </a:pPr>
            <a:r>
              <a:t>    • triangle zones</a:t>
            </a:r>
          </a:p>
          <a:p>
            <a:pPr algn="l" defTabSz="336827">
              <a:lnSpc>
                <a:spcPct val="110000"/>
              </a:lnSpc>
              <a:defRPr sz="3484">
                <a:solidFill>
                  <a:srgbClr val="000000"/>
                </a:solidFill>
              </a:defRPr>
            </a:pPr>
            <a:endParaRPr/>
          </a:p>
          <a:p>
            <a:pPr algn="l" defTabSz="336827">
              <a:lnSpc>
                <a:spcPct val="110000"/>
              </a:lnSpc>
              <a:defRPr sz="3484">
                <a:solidFill>
                  <a:srgbClr val="000000"/>
                </a:solidFill>
              </a:defRPr>
            </a:pPr>
            <a:endParaRPr/>
          </a:p>
          <a:p>
            <a:pPr algn="l" defTabSz="336827">
              <a:spcBef>
                <a:spcPts val="1300"/>
              </a:spcBef>
              <a:defRPr sz="3484">
                <a:solidFill>
                  <a:srgbClr val="000000"/>
                </a:solidFill>
              </a:defRPr>
            </a:pPr>
            <a:r>
              <a:t>2. Neoproterozoic / Early Paleozoic rift margin</a:t>
            </a:r>
          </a:p>
          <a:p>
            <a:pPr algn="l" defTabSz="336827">
              <a:spcBef>
                <a:spcPts val="400"/>
              </a:spcBef>
              <a:defRPr sz="3484">
                <a:solidFill>
                  <a:srgbClr val="000000"/>
                </a:solidFill>
              </a:defRPr>
            </a:pPr>
            <a:r>
              <a:t>    controlled Mesozoic thrust-belt architecture</a:t>
            </a:r>
          </a:p>
          <a:p>
            <a:pPr algn="l" defTabSz="336827">
              <a:spcBef>
                <a:spcPts val="400"/>
              </a:spcBef>
              <a:defRPr sz="3484">
                <a:solidFill>
                  <a:srgbClr val="000000"/>
                </a:solidFill>
              </a:defRPr>
            </a:pPr>
            <a:endParaRPr/>
          </a:p>
          <a:p>
            <a:pPr algn="l" defTabSz="336827">
              <a:spcBef>
                <a:spcPts val="400"/>
              </a:spcBef>
              <a:defRPr sz="3484">
                <a:solidFill>
                  <a:srgbClr val="000000"/>
                </a:solidFill>
              </a:defRPr>
            </a:pPr>
            <a:endParaRPr/>
          </a:p>
          <a:p>
            <a:pPr algn="l" defTabSz="336827">
              <a:spcBef>
                <a:spcPts val="1300"/>
              </a:spcBef>
              <a:defRPr sz="3484">
                <a:solidFill>
                  <a:srgbClr val="000000"/>
                </a:solidFill>
              </a:defRPr>
            </a:pPr>
            <a:r>
              <a:t>3. Thrust faults: conduits for Cretaceous (~90</a:t>
            </a:r>
          </a:p>
          <a:p>
            <a:pPr algn="l" defTabSz="336827">
              <a:spcBef>
                <a:spcPts val="600"/>
              </a:spcBef>
              <a:defRPr sz="3484">
                <a:solidFill>
                  <a:srgbClr val="000000"/>
                </a:solidFill>
              </a:defRPr>
            </a:pPr>
            <a:r>
              <a:t>    - 100 Ma) magma emplacement </a:t>
            </a:r>
          </a:p>
        </p:txBody>
      </p:sp>
      <p:pic>
        <p:nvPicPr>
          <p:cNvPr id="717" name="SSD_PORFT_150321a.jpeg" descr="SSD_PORFT_150321a.jpeg"/>
          <p:cNvPicPr>
            <a:picLocks noChangeAspect="1"/>
          </p:cNvPicPr>
          <p:nvPr/>
        </p:nvPicPr>
        <p:blipFill>
          <a:blip r:embed="rId3">
            <a:extLst/>
          </a:blip>
          <a:stretch>
            <a:fillRect/>
          </a:stretch>
        </p:blipFill>
        <p:spPr>
          <a:xfrm>
            <a:off x="18535735" y="189989"/>
            <a:ext cx="5712452" cy="3981064"/>
          </a:xfrm>
          <a:prstGeom prst="rect">
            <a:avLst/>
          </a:prstGeom>
          <a:ln w="38100">
            <a:solidFill>
              <a:srgbClr val="9437FF"/>
            </a:solidFill>
            <a:miter lim="400000"/>
          </a:ln>
        </p:spPr>
      </p:pic>
      <p:pic>
        <p:nvPicPr>
          <p:cNvPr id="718" name="Miller_duplex.jpeg" descr="Miller_duplex.jpeg"/>
          <p:cNvPicPr>
            <a:picLocks noChangeAspect="1"/>
          </p:cNvPicPr>
          <p:nvPr/>
        </p:nvPicPr>
        <p:blipFill>
          <a:blip r:embed="rId4">
            <a:extLst/>
          </a:blip>
          <a:stretch>
            <a:fillRect/>
          </a:stretch>
        </p:blipFill>
        <p:spPr>
          <a:xfrm>
            <a:off x="12442582" y="214720"/>
            <a:ext cx="5712648" cy="3209503"/>
          </a:xfrm>
          <a:prstGeom prst="rect">
            <a:avLst/>
          </a:prstGeom>
          <a:ln w="38100">
            <a:solidFill>
              <a:srgbClr val="9437FF"/>
            </a:solidFill>
            <a:miter lim="400000"/>
          </a:ln>
        </p:spPr>
      </p:pic>
      <p:pic>
        <p:nvPicPr>
          <p:cNvPr id="719" name="CRFT_TriZone_crop2.jpeg" descr="CRFT_TriZone_crop2.jpeg"/>
          <p:cNvPicPr>
            <a:picLocks noChangeAspect="1"/>
          </p:cNvPicPr>
          <p:nvPr/>
        </p:nvPicPr>
        <p:blipFill>
          <a:blip r:embed="rId5">
            <a:extLst/>
          </a:blip>
          <a:stretch>
            <a:fillRect/>
          </a:stretch>
        </p:blipFill>
        <p:spPr>
          <a:xfrm>
            <a:off x="12446782" y="4300587"/>
            <a:ext cx="5704249" cy="3209502"/>
          </a:xfrm>
          <a:prstGeom prst="rect">
            <a:avLst/>
          </a:prstGeom>
          <a:ln w="38100">
            <a:solidFill>
              <a:srgbClr val="9437FF"/>
            </a:solidFill>
            <a:miter lim="400000"/>
          </a:ln>
        </p:spPr>
      </p:pic>
      <p:sp>
        <p:nvSpPr>
          <p:cNvPr id="720" name="1. NEWAFT is “typical” thrust belt with…"/>
          <p:cNvSpPr txBox="1"/>
          <p:nvPr/>
        </p:nvSpPr>
        <p:spPr>
          <a:xfrm>
            <a:off x="722952" y="4016976"/>
            <a:ext cx="10627085" cy="274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1. NEWAFT is “typical” thrust belt with</a:t>
            </a:r>
          </a:p>
          <a:p>
            <a:pPr algn="l">
              <a:lnSpc>
                <a:spcPct val="110000"/>
              </a:lnSpc>
              <a:defRPr sz="4000" b="0">
                <a:solidFill>
                  <a:srgbClr val="000000"/>
                </a:solidFill>
              </a:defRPr>
            </a:pPr>
            <a:r>
              <a:t>    • duplexes</a:t>
            </a:r>
          </a:p>
          <a:p>
            <a:pPr algn="l">
              <a:lnSpc>
                <a:spcPct val="110000"/>
              </a:lnSpc>
              <a:defRPr sz="4000" b="0">
                <a:solidFill>
                  <a:srgbClr val="000000"/>
                </a:solidFill>
              </a:defRPr>
            </a:pPr>
            <a:r>
              <a:t>    • lateral ramps</a:t>
            </a:r>
          </a:p>
          <a:p>
            <a:pPr algn="l">
              <a:lnSpc>
                <a:spcPct val="110000"/>
              </a:lnSpc>
              <a:defRPr sz="4000" b="0">
                <a:solidFill>
                  <a:srgbClr val="000000"/>
                </a:solidFill>
              </a:defRPr>
            </a:pPr>
            <a:r>
              <a:t>    • triangle zones</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Rectangle"/>
          <p:cNvSpPr/>
          <p:nvPr/>
        </p:nvSpPr>
        <p:spPr>
          <a:xfrm>
            <a:off x="479913" y="247995"/>
            <a:ext cx="11589893" cy="13310301"/>
          </a:xfrm>
          <a:prstGeom prst="rect">
            <a:avLst/>
          </a:prstGeom>
          <a:solidFill>
            <a:srgbClr val="D8D9DB"/>
          </a:solidFill>
          <a:ln w="38100">
            <a:solidFill>
              <a:srgbClr val="9437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34" name="NE WA Thrust Belt…"/>
          <p:cNvSpPr txBox="1">
            <a:spLocks noGrp="1"/>
          </p:cNvSpPr>
          <p:nvPr>
            <p:ph type="ctrTitle"/>
          </p:nvPr>
        </p:nvSpPr>
        <p:spPr>
          <a:xfrm>
            <a:off x="-1178363" y="869985"/>
            <a:ext cx="14716126" cy="2710214"/>
          </a:xfrm>
          <a:prstGeom prst="rect">
            <a:avLst/>
          </a:prstGeom>
        </p:spPr>
        <p:txBody>
          <a:bodyPr/>
          <a:lstStyle/>
          <a:p>
            <a:pPr>
              <a:defRPr sz="6500">
                <a:solidFill>
                  <a:srgbClr val="000000"/>
                </a:solidFill>
              </a:defRPr>
            </a:pPr>
            <a:r>
              <a:t>NE WA Thrust Belt</a:t>
            </a:r>
          </a:p>
          <a:p>
            <a:pPr>
              <a:defRPr sz="6500">
                <a:solidFill>
                  <a:srgbClr val="000000"/>
                </a:solidFill>
              </a:defRPr>
            </a:pPr>
            <a:r>
              <a:t>Hypotheses / Conclusions</a:t>
            </a:r>
          </a:p>
        </p:txBody>
      </p:sp>
      <p:sp>
        <p:nvSpPr>
          <p:cNvPr id="735" name="1. NEWAFT: “typical” thrust belt…"/>
          <p:cNvSpPr txBox="1">
            <a:spLocks noGrp="1"/>
          </p:cNvSpPr>
          <p:nvPr>
            <p:ph type="subTitle" sz="half" idx="1"/>
          </p:nvPr>
        </p:nvSpPr>
        <p:spPr>
          <a:xfrm>
            <a:off x="14854315" y="3590487"/>
            <a:ext cx="9947407" cy="7472269"/>
          </a:xfrm>
          <a:prstGeom prst="rect">
            <a:avLst/>
          </a:prstGeom>
        </p:spPr>
        <p:txBody>
          <a:bodyPr/>
          <a:lstStyle/>
          <a:p>
            <a:pPr algn="l" defTabSz="336827">
              <a:lnSpc>
                <a:spcPct val="110000"/>
              </a:lnSpc>
              <a:defRPr sz="3484">
                <a:solidFill>
                  <a:srgbClr val="000000"/>
                </a:solidFill>
              </a:defRPr>
            </a:pPr>
            <a:r>
              <a:t>1. NEWAFT: “typical” thrust belt</a:t>
            </a:r>
          </a:p>
          <a:p>
            <a:pPr algn="l" defTabSz="336827">
              <a:lnSpc>
                <a:spcPct val="110000"/>
              </a:lnSpc>
              <a:defRPr sz="3484">
                <a:solidFill>
                  <a:srgbClr val="000000"/>
                </a:solidFill>
              </a:defRPr>
            </a:pPr>
            <a:r>
              <a:t>    • duplexes</a:t>
            </a:r>
          </a:p>
          <a:p>
            <a:pPr algn="l" defTabSz="336827">
              <a:lnSpc>
                <a:spcPct val="110000"/>
              </a:lnSpc>
              <a:defRPr sz="3484">
                <a:solidFill>
                  <a:srgbClr val="000000"/>
                </a:solidFill>
              </a:defRPr>
            </a:pPr>
            <a:r>
              <a:t>    • lateral ramps</a:t>
            </a:r>
          </a:p>
          <a:p>
            <a:pPr algn="l" defTabSz="336827">
              <a:lnSpc>
                <a:spcPct val="110000"/>
              </a:lnSpc>
              <a:defRPr sz="3484">
                <a:solidFill>
                  <a:srgbClr val="000000"/>
                </a:solidFill>
              </a:defRPr>
            </a:pPr>
            <a:r>
              <a:t>    • triangle zones</a:t>
            </a:r>
          </a:p>
          <a:p>
            <a:pPr algn="l" defTabSz="336827">
              <a:lnSpc>
                <a:spcPct val="110000"/>
              </a:lnSpc>
              <a:defRPr sz="3484">
                <a:solidFill>
                  <a:srgbClr val="000000"/>
                </a:solidFill>
              </a:defRPr>
            </a:pPr>
            <a:endParaRPr/>
          </a:p>
          <a:p>
            <a:pPr algn="l" defTabSz="336827">
              <a:lnSpc>
                <a:spcPct val="110000"/>
              </a:lnSpc>
              <a:defRPr sz="3484">
                <a:solidFill>
                  <a:srgbClr val="000000"/>
                </a:solidFill>
              </a:defRPr>
            </a:pPr>
            <a:endParaRPr/>
          </a:p>
          <a:p>
            <a:pPr algn="l" defTabSz="336827">
              <a:spcBef>
                <a:spcPts val="1300"/>
              </a:spcBef>
              <a:defRPr sz="3484">
                <a:solidFill>
                  <a:srgbClr val="000000"/>
                </a:solidFill>
              </a:defRPr>
            </a:pPr>
            <a:r>
              <a:t>2. Neoproterozoic / Early Paleozoic rift margin</a:t>
            </a:r>
          </a:p>
          <a:p>
            <a:pPr algn="l" defTabSz="336827">
              <a:spcBef>
                <a:spcPts val="400"/>
              </a:spcBef>
              <a:defRPr sz="3484">
                <a:solidFill>
                  <a:srgbClr val="000000"/>
                </a:solidFill>
              </a:defRPr>
            </a:pPr>
            <a:r>
              <a:t>    controlled Mesozoic thrust-belt architecture</a:t>
            </a:r>
          </a:p>
          <a:p>
            <a:pPr algn="l" defTabSz="336827">
              <a:spcBef>
                <a:spcPts val="400"/>
              </a:spcBef>
              <a:defRPr sz="3484">
                <a:solidFill>
                  <a:srgbClr val="000000"/>
                </a:solidFill>
              </a:defRPr>
            </a:pPr>
            <a:endParaRPr/>
          </a:p>
          <a:p>
            <a:pPr algn="l" defTabSz="336827">
              <a:spcBef>
                <a:spcPts val="400"/>
              </a:spcBef>
              <a:defRPr sz="3484">
                <a:solidFill>
                  <a:srgbClr val="000000"/>
                </a:solidFill>
              </a:defRPr>
            </a:pPr>
            <a:endParaRPr/>
          </a:p>
          <a:p>
            <a:pPr algn="l" defTabSz="336827">
              <a:spcBef>
                <a:spcPts val="1300"/>
              </a:spcBef>
              <a:defRPr sz="3484">
                <a:solidFill>
                  <a:srgbClr val="000000"/>
                </a:solidFill>
              </a:defRPr>
            </a:pPr>
            <a:r>
              <a:t>3. Thrust faults: conduits for Cretaceous (~90</a:t>
            </a:r>
          </a:p>
          <a:p>
            <a:pPr algn="l" defTabSz="336827">
              <a:spcBef>
                <a:spcPts val="600"/>
              </a:spcBef>
              <a:defRPr sz="3484">
                <a:solidFill>
                  <a:srgbClr val="000000"/>
                </a:solidFill>
              </a:defRPr>
            </a:pPr>
            <a:r>
              <a:t>    - 100 Ma) magma emplacement </a:t>
            </a:r>
          </a:p>
        </p:txBody>
      </p:sp>
      <p:pic>
        <p:nvPicPr>
          <p:cNvPr id="736" name="SSD_PORFT_150321a.jpeg" descr="SSD_PORFT_150321a.jpeg"/>
          <p:cNvPicPr>
            <a:picLocks noChangeAspect="1"/>
          </p:cNvPicPr>
          <p:nvPr/>
        </p:nvPicPr>
        <p:blipFill>
          <a:blip r:embed="rId3">
            <a:extLst/>
          </a:blip>
          <a:stretch>
            <a:fillRect/>
          </a:stretch>
        </p:blipFill>
        <p:spPr>
          <a:xfrm>
            <a:off x="18535735" y="189989"/>
            <a:ext cx="5712452" cy="3981064"/>
          </a:xfrm>
          <a:prstGeom prst="rect">
            <a:avLst/>
          </a:prstGeom>
          <a:ln w="38100">
            <a:solidFill>
              <a:srgbClr val="9437FF"/>
            </a:solidFill>
            <a:miter lim="400000"/>
          </a:ln>
        </p:spPr>
      </p:pic>
      <p:pic>
        <p:nvPicPr>
          <p:cNvPr id="737" name="Miller_duplex.jpeg" descr="Miller_duplex.jpeg"/>
          <p:cNvPicPr>
            <a:picLocks noChangeAspect="1"/>
          </p:cNvPicPr>
          <p:nvPr/>
        </p:nvPicPr>
        <p:blipFill>
          <a:blip r:embed="rId4">
            <a:extLst/>
          </a:blip>
          <a:stretch>
            <a:fillRect/>
          </a:stretch>
        </p:blipFill>
        <p:spPr>
          <a:xfrm>
            <a:off x="12442582" y="214720"/>
            <a:ext cx="5712648" cy="3209503"/>
          </a:xfrm>
          <a:prstGeom prst="rect">
            <a:avLst/>
          </a:prstGeom>
          <a:ln w="38100">
            <a:solidFill>
              <a:srgbClr val="9437FF"/>
            </a:solidFill>
            <a:miter lim="400000"/>
          </a:ln>
        </p:spPr>
      </p:pic>
      <p:pic>
        <p:nvPicPr>
          <p:cNvPr id="738" name="CRFT_TriZone_crop2.jpeg" descr="CRFT_TriZone_crop2.jpeg"/>
          <p:cNvPicPr>
            <a:picLocks noChangeAspect="1"/>
          </p:cNvPicPr>
          <p:nvPr/>
        </p:nvPicPr>
        <p:blipFill>
          <a:blip r:embed="rId5">
            <a:extLst/>
          </a:blip>
          <a:stretch>
            <a:fillRect/>
          </a:stretch>
        </p:blipFill>
        <p:spPr>
          <a:xfrm>
            <a:off x="12446782" y="4300587"/>
            <a:ext cx="5704249" cy="3209502"/>
          </a:xfrm>
          <a:prstGeom prst="rect">
            <a:avLst/>
          </a:prstGeom>
          <a:ln w="38100">
            <a:solidFill>
              <a:srgbClr val="9437FF"/>
            </a:solidFill>
            <a:miter lim="400000"/>
          </a:ln>
        </p:spPr>
      </p:pic>
      <p:sp>
        <p:nvSpPr>
          <p:cNvPr id="739" name="1. NEWAFT is “typical” thrust belt with…"/>
          <p:cNvSpPr txBox="1"/>
          <p:nvPr/>
        </p:nvSpPr>
        <p:spPr>
          <a:xfrm>
            <a:off x="722952" y="4016976"/>
            <a:ext cx="10627085" cy="274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1. NEWAFT is “typical” thrust belt with</a:t>
            </a:r>
          </a:p>
          <a:p>
            <a:pPr algn="l">
              <a:lnSpc>
                <a:spcPct val="110000"/>
              </a:lnSpc>
              <a:defRPr sz="4000" b="0">
                <a:solidFill>
                  <a:srgbClr val="000000"/>
                </a:solidFill>
              </a:defRPr>
            </a:pPr>
            <a:r>
              <a:t>    • duplexes</a:t>
            </a:r>
          </a:p>
          <a:p>
            <a:pPr algn="l">
              <a:lnSpc>
                <a:spcPct val="110000"/>
              </a:lnSpc>
              <a:defRPr sz="4000" b="0">
                <a:solidFill>
                  <a:srgbClr val="000000"/>
                </a:solidFill>
              </a:defRPr>
            </a:pPr>
            <a:r>
              <a:t>    • lateral ramps</a:t>
            </a:r>
          </a:p>
          <a:p>
            <a:pPr algn="l">
              <a:lnSpc>
                <a:spcPct val="110000"/>
              </a:lnSpc>
              <a:defRPr sz="4000" b="0">
                <a:solidFill>
                  <a:srgbClr val="000000"/>
                </a:solidFill>
              </a:defRPr>
            </a:pPr>
            <a:r>
              <a:t>    • triangle zones</a:t>
            </a:r>
          </a:p>
        </p:txBody>
      </p:sp>
      <p:pic>
        <p:nvPicPr>
          <p:cNvPr id="740" name="NEWAFT_map.jpeg" descr="NEWAFT_map.jpeg"/>
          <p:cNvPicPr>
            <a:picLocks noChangeAspect="1"/>
          </p:cNvPicPr>
          <p:nvPr/>
        </p:nvPicPr>
        <p:blipFill>
          <a:blip r:embed="rId6">
            <a:extLst/>
          </a:blip>
          <a:stretch>
            <a:fillRect/>
          </a:stretch>
        </p:blipFill>
        <p:spPr>
          <a:xfrm>
            <a:off x="18870147" y="4424772"/>
            <a:ext cx="4803209" cy="5676792"/>
          </a:xfrm>
          <a:prstGeom prst="rect">
            <a:avLst/>
          </a:prstGeom>
          <a:ln w="38100">
            <a:solidFill>
              <a:srgbClr val="9437FF"/>
            </a:solidFill>
            <a:miter lim="400000"/>
          </a:ln>
        </p:spPr>
      </p:pic>
      <p:sp>
        <p:nvSpPr>
          <p:cNvPr id="741" name="2. NEWAFT has two domains…"/>
          <p:cNvSpPr txBox="1"/>
          <p:nvPr/>
        </p:nvSpPr>
        <p:spPr>
          <a:xfrm>
            <a:off x="722952" y="7199419"/>
            <a:ext cx="10627085" cy="20765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2. NEWAFT has two domains</a:t>
            </a:r>
          </a:p>
          <a:p>
            <a:pPr algn="l">
              <a:lnSpc>
                <a:spcPct val="110000"/>
              </a:lnSpc>
              <a:defRPr sz="4000" b="0">
                <a:solidFill>
                  <a:srgbClr val="000000"/>
                </a:solidFill>
              </a:defRPr>
            </a:pPr>
            <a:r>
              <a:t>    • northern PORFT salient of NW vergence</a:t>
            </a:r>
          </a:p>
          <a:p>
            <a:pPr algn="l">
              <a:lnSpc>
                <a:spcPct val="110000"/>
              </a:lnSpc>
              <a:defRPr sz="4000" b="0">
                <a:solidFill>
                  <a:srgbClr val="000000"/>
                </a:solidFill>
              </a:defRPr>
            </a:pPr>
            <a:r>
              <a:t>    • SE-vergent CRFT</a:t>
            </a:r>
          </a:p>
        </p:txBody>
      </p:sp>
      <p:sp>
        <p:nvSpPr>
          <p:cNvPr id="742" name="Arrow"/>
          <p:cNvSpPr/>
          <p:nvPr/>
        </p:nvSpPr>
        <p:spPr>
          <a:xfrm rot="964526">
            <a:off x="19774572" y="9088137"/>
            <a:ext cx="1766515"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43" name="Arrow"/>
          <p:cNvSpPr/>
          <p:nvPr/>
        </p:nvSpPr>
        <p:spPr>
          <a:xfrm rot="13284747">
            <a:off x="18964087" y="5808973"/>
            <a:ext cx="2755418"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ectangle"/>
          <p:cNvSpPr/>
          <p:nvPr/>
        </p:nvSpPr>
        <p:spPr>
          <a:xfrm>
            <a:off x="479913" y="247995"/>
            <a:ext cx="11589893" cy="13310301"/>
          </a:xfrm>
          <a:prstGeom prst="rect">
            <a:avLst/>
          </a:prstGeom>
          <a:solidFill>
            <a:srgbClr val="D8D9DB"/>
          </a:solidFill>
          <a:ln w="38100">
            <a:solidFill>
              <a:srgbClr val="9437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46" name="NE WA Thrust Belt…"/>
          <p:cNvSpPr txBox="1">
            <a:spLocks noGrp="1"/>
          </p:cNvSpPr>
          <p:nvPr>
            <p:ph type="ctrTitle"/>
          </p:nvPr>
        </p:nvSpPr>
        <p:spPr>
          <a:xfrm>
            <a:off x="-1178363" y="869985"/>
            <a:ext cx="14716126" cy="2710214"/>
          </a:xfrm>
          <a:prstGeom prst="rect">
            <a:avLst/>
          </a:prstGeom>
        </p:spPr>
        <p:txBody>
          <a:bodyPr/>
          <a:lstStyle/>
          <a:p>
            <a:pPr>
              <a:defRPr sz="6500">
                <a:solidFill>
                  <a:srgbClr val="000000"/>
                </a:solidFill>
              </a:defRPr>
            </a:pPr>
            <a:r>
              <a:t>NE WA Thrust Belt</a:t>
            </a:r>
          </a:p>
          <a:p>
            <a:pPr>
              <a:defRPr sz="6500">
                <a:solidFill>
                  <a:srgbClr val="000000"/>
                </a:solidFill>
              </a:defRPr>
            </a:pPr>
            <a:r>
              <a:t>Hypotheses / Conclusions</a:t>
            </a:r>
          </a:p>
        </p:txBody>
      </p:sp>
      <p:pic>
        <p:nvPicPr>
          <p:cNvPr id="747" name="SSD_PORFT_150321a.jpeg" descr="SSD_PORFT_150321a.jpeg"/>
          <p:cNvPicPr>
            <a:picLocks noChangeAspect="1"/>
          </p:cNvPicPr>
          <p:nvPr/>
        </p:nvPicPr>
        <p:blipFill>
          <a:blip r:embed="rId3">
            <a:extLst/>
          </a:blip>
          <a:stretch>
            <a:fillRect/>
          </a:stretch>
        </p:blipFill>
        <p:spPr>
          <a:xfrm>
            <a:off x="18535735" y="189989"/>
            <a:ext cx="5712452" cy="3981064"/>
          </a:xfrm>
          <a:prstGeom prst="rect">
            <a:avLst/>
          </a:prstGeom>
          <a:ln w="38100">
            <a:solidFill>
              <a:srgbClr val="9437FF"/>
            </a:solidFill>
            <a:miter lim="400000"/>
          </a:ln>
        </p:spPr>
      </p:pic>
      <p:pic>
        <p:nvPicPr>
          <p:cNvPr id="748" name="Miller_duplex.jpeg" descr="Miller_duplex.jpeg"/>
          <p:cNvPicPr>
            <a:picLocks noChangeAspect="1"/>
          </p:cNvPicPr>
          <p:nvPr/>
        </p:nvPicPr>
        <p:blipFill>
          <a:blip r:embed="rId4">
            <a:extLst/>
          </a:blip>
          <a:stretch>
            <a:fillRect/>
          </a:stretch>
        </p:blipFill>
        <p:spPr>
          <a:xfrm>
            <a:off x="12442582" y="214720"/>
            <a:ext cx="5712648" cy="3209503"/>
          </a:xfrm>
          <a:prstGeom prst="rect">
            <a:avLst/>
          </a:prstGeom>
          <a:ln w="38100">
            <a:solidFill>
              <a:srgbClr val="9437FF"/>
            </a:solidFill>
            <a:miter lim="400000"/>
          </a:ln>
        </p:spPr>
      </p:pic>
      <p:pic>
        <p:nvPicPr>
          <p:cNvPr id="749" name="CRFT_TriZone_crop2.jpeg" descr="CRFT_TriZone_crop2.jpeg"/>
          <p:cNvPicPr>
            <a:picLocks noChangeAspect="1"/>
          </p:cNvPicPr>
          <p:nvPr/>
        </p:nvPicPr>
        <p:blipFill>
          <a:blip r:embed="rId5">
            <a:extLst/>
          </a:blip>
          <a:stretch>
            <a:fillRect/>
          </a:stretch>
        </p:blipFill>
        <p:spPr>
          <a:xfrm>
            <a:off x="12446782" y="4300587"/>
            <a:ext cx="5704249" cy="3209502"/>
          </a:xfrm>
          <a:prstGeom prst="rect">
            <a:avLst/>
          </a:prstGeom>
          <a:ln w="38100">
            <a:solidFill>
              <a:srgbClr val="9437FF"/>
            </a:solidFill>
            <a:miter lim="400000"/>
          </a:ln>
        </p:spPr>
      </p:pic>
      <p:pic>
        <p:nvPicPr>
          <p:cNvPr id="750" name="Windermere-AddyBasin.jpeg" descr="Windermere-AddyBasin.jpeg"/>
          <p:cNvPicPr>
            <a:picLocks noChangeAspect="1"/>
          </p:cNvPicPr>
          <p:nvPr/>
        </p:nvPicPr>
        <p:blipFill>
          <a:blip r:embed="rId6">
            <a:extLst/>
          </a:blip>
          <a:stretch>
            <a:fillRect/>
          </a:stretch>
        </p:blipFill>
        <p:spPr>
          <a:xfrm>
            <a:off x="18535735" y="10355283"/>
            <a:ext cx="5712452" cy="3209502"/>
          </a:xfrm>
          <a:prstGeom prst="rect">
            <a:avLst/>
          </a:prstGeom>
          <a:ln w="38100">
            <a:solidFill>
              <a:srgbClr val="9437FF"/>
            </a:solidFill>
            <a:miter lim="400000"/>
          </a:ln>
        </p:spPr>
      </p:pic>
      <p:sp>
        <p:nvSpPr>
          <p:cNvPr id="751" name="1. NEWAFT is “typical” thrust belt with…"/>
          <p:cNvSpPr txBox="1"/>
          <p:nvPr/>
        </p:nvSpPr>
        <p:spPr>
          <a:xfrm>
            <a:off x="722952" y="4016976"/>
            <a:ext cx="10627085" cy="274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1. NEWAFT is “typical” thrust belt with</a:t>
            </a:r>
          </a:p>
          <a:p>
            <a:pPr algn="l">
              <a:lnSpc>
                <a:spcPct val="110000"/>
              </a:lnSpc>
              <a:defRPr sz="4000" b="0">
                <a:solidFill>
                  <a:srgbClr val="000000"/>
                </a:solidFill>
              </a:defRPr>
            </a:pPr>
            <a:r>
              <a:t>    • duplexes</a:t>
            </a:r>
          </a:p>
          <a:p>
            <a:pPr algn="l">
              <a:lnSpc>
                <a:spcPct val="110000"/>
              </a:lnSpc>
              <a:defRPr sz="4000" b="0">
                <a:solidFill>
                  <a:srgbClr val="000000"/>
                </a:solidFill>
              </a:defRPr>
            </a:pPr>
            <a:r>
              <a:t>    • lateral ramps</a:t>
            </a:r>
          </a:p>
          <a:p>
            <a:pPr algn="l">
              <a:lnSpc>
                <a:spcPct val="110000"/>
              </a:lnSpc>
              <a:defRPr sz="4000" b="0">
                <a:solidFill>
                  <a:srgbClr val="000000"/>
                </a:solidFill>
              </a:defRPr>
            </a:pPr>
            <a:r>
              <a:t>    • triangle zones</a:t>
            </a:r>
          </a:p>
        </p:txBody>
      </p:sp>
      <p:sp>
        <p:nvSpPr>
          <p:cNvPr id="752" name="3. Neoproterozoic / Early Paleozoic rift margin…"/>
          <p:cNvSpPr txBox="1"/>
          <p:nvPr/>
        </p:nvSpPr>
        <p:spPr>
          <a:xfrm>
            <a:off x="785946" y="9712724"/>
            <a:ext cx="10685908" cy="14748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spcBef>
                <a:spcPts val="3400"/>
              </a:spcBef>
              <a:defRPr sz="4000" b="0">
                <a:solidFill>
                  <a:srgbClr val="000000"/>
                </a:solidFill>
              </a:defRPr>
            </a:pPr>
            <a:r>
              <a:t>3. Neoproterozoic / Early Paleozoic rift margin</a:t>
            </a:r>
          </a:p>
          <a:p>
            <a:pPr algn="l">
              <a:spcBef>
                <a:spcPts val="1000"/>
              </a:spcBef>
              <a:defRPr sz="4000" b="0">
                <a:solidFill>
                  <a:srgbClr val="000000"/>
                </a:solidFill>
              </a:defRPr>
            </a:pPr>
            <a:r>
              <a:t>    controlled Mesozoic thrust-belt architecture</a:t>
            </a:r>
          </a:p>
        </p:txBody>
      </p:sp>
      <p:pic>
        <p:nvPicPr>
          <p:cNvPr id="753" name="NEWAFT_map.jpeg" descr="NEWAFT_map.jpeg"/>
          <p:cNvPicPr>
            <a:picLocks noChangeAspect="1"/>
          </p:cNvPicPr>
          <p:nvPr/>
        </p:nvPicPr>
        <p:blipFill>
          <a:blip r:embed="rId7">
            <a:extLst/>
          </a:blip>
          <a:stretch>
            <a:fillRect/>
          </a:stretch>
        </p:blipFill>
        <p:spPr>
          <a:xfrm>
            <a:off x="18870147" y="4424772"/>
            <a:ext cx="4803209" cy="5676792"/>
          </a:xfrm>
          <a:prstGeom prst="rect">
            <a:avLst/>
          </a:prstGeom>
          <a:ln w="38100">
            <a:solidFill>
              <a:srgbClr val="9437FF"/>
            </a:solidFill>
            <a:miter lim="400000"/>
          </a:ln>
        </p:spPr>
      </p:pic>
      <p:sp>
        <p:nvSpPr>
          <p:cNvPr id="754" name="2. NEWAFT has two domains…"/>
          <p:cNvSpPr txBox="1"/>
          <p:nvPr/>
        </p:nvSpPr>
        <p:spPr>
          <a:xfrm>
            <a:off x="722952" y="7199419"/>
            <a:ext cx="10627085" cy="20765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2. NEWAFT has two domains</a:t>
            </a:r>
          </a:p>
          <a:p>
            <a:pPr algn="l">
              <a:lnSpc>
                <a:spcPct val="110000"/>
              </a:lnSpc>
              <a:defRPr sz="4000" b="0">
                <a:solidFill>
                  <a:srgbClr val="000000"/>
                </a:solidFill>
              </a:defRPr>
            </a:pPr>
            <a:r>
              <a:t>    • northern PORFT salient of NW vergence</a:t>
            </a:r>
          </a:p>
          <a:p>
            <a:pPr algn="l">
              <a:lnSpc>
                <a:spcPct val="110000"/>
              </a:lnSpc>
              <a:defRPr sz="4000" b="0">
                <a:solidFill>
                  <a:srgbClr val="000000"/>
                </a:solidFill>
              </a:defRPr>
            </a:pPr>
            <a:r>
              <a:t>    • SE-vergent CRFT</a:t>
            </a:r>
          </a:p>
        </p:txBody>
      </p:sp>
      <p:sp>
        <p:nvSpPr>
          <p:cNvPr id="755" name="Arrow"/>
          <p:cNvSpPr/>
          <p:nvPr/>
        </p:nvSpPr>
        <p:spPr>
          <a:xfrm rot="964526">
            <a:off x="19774572" y="9088137"/>
            <a:ext cx="1766515"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56" name="Arrow"/>
          <p:cNvSpPr/>
          <p:nvPr/>
        </p:nvSpPr>
        <p:spPr>
          <a:xfrm rot="13284747">
            <a:off x="18964087" y="5808973"/>
            <a:ext cx="2755418"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Rectangle"/>
          <p:cNvSpPr/>
          <p:nvPr/>
        </p:nvSpPr>
        <p:spPr>
          <a:xfrm>
            <a:off x="479913" y="247995"/>
            <a:ext cx="11589893" cy="13310301"/>
          </a:xfrm>
          <a:prstGeom prst="rect">
            <a:avLst/>
          </a:prstGeom>
          <a:solidFill>
            <a:srgbClr val="D8D9DB"/>
          </a:solidFill>
          <a:ln w="38100">
            <a:solidFill>
              <a:srgbClr val="9437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59" name="NE WA Thrust Belt…"/>
          <p:cNvSpPr txBox="1">
            <a:spLocks noGrp="1"/>
          </p:cNvSpPr>
          <p:nvPr>
            <p:ph type="ctrTitle"/>
          </p:nvPr>
        </p:nvSpPr>
        <p:spPr>
          <a:xfrm>
            <a:off x="-1178363" y="869985"/>
            <a:ext cx="14716126" cy="2710214"/>
          </a:xfrm>
          <a:prstGeom prst="rect">
            <a:avLst/>
          </a:prstGeom>
        </p:spPr>
        <p:txBody>
          <a:bodyPr/>
          <a:lstStyle/>
          <a:p>
            <a:pPr>
              <a:defRPr sz="6500">
                <a:solidFill>
                  <a:srgbClr val="000000"/>
                </a:solidFill>
              </a:defRPr>
            </a:pPr>
            <a:r>
              <a:t>NE WA Thrust Belt</a:t>
            </a:r>
          </a:p>
          <a:p>
            <a:pPr>
              <a:defRPr sz="6500">
                <a:solidFill>
                  <a:srgbClr val="000000"/>
                </a:solidFill>
              </a:defRPr>
            </a:pPr>
            <a:r>
              <a:t>Hypotheses / Conclusions</a:t>
            </a:r>
          </a:p>
        </p:txBody>
      </p:sp>
      <p:pic>
        <p:nvPicPr>
          <p:cNvPr id="760" name="SSD_PORFT_150321a.jpeg" descr="SSD_PORFT_150321a.jpeg"/>
          <p:cNvPicPr>
            <a:picLocks noChangeAspect="1"/>
          </p:cNvPicPr>
          <p:nvPr/>
        </p:nvPicPr>
        <p:blipFill>
          <a:blip r:embed="rId3">
            <a:extLst/>
          </a:blip>
          <a:stretch>
            <a:fillRect/>
          </a:stretch>
        </p:blipFill>
        <p:spPr>
          <a:xfrm>
            <a:off x="18535735" y="189989"/>
            <a:ext cx="5712452" cy="3981064"/>
          </a:xfrm>
          <a:prstGeom prst="rect">
            <a:avLst/>
          </a:prstGeom>
          <a:ln w="38100">
            <a:solidFill>
              <a:srgbClr val="9437FF"/>
            </a:solidFill>
            <a:miter lim="400000"/>
          </a:ln>
        </p:spPr>
      </p:pic>
      <p:pic>
        <p:nvPicPr>
          <p:cNvPr id="761" name="Miller_duplex.jpeg" descr="Miller_duplex.jpeg"/>
          <p:cNvPicPr>
            <a:picLocks noChangeAspect="1"/>
          </p:cNvPicPr>
          <p:nvPr/>
        </p:nvPicPr>
        <p:blipFill>
          <a:blip r:embed="rId4">
            <a:extLst/>
          </a:blip>
          <a:stretch>
            <a:fillRect/>
          </a:stretch>
        </p:blipFill>
        <p:spPr>
          <a:xfrm>
            <a:off x="12442582" y="214720"/>
            <a:ext cx="5712648" cy="3209503"/>
          </a:xfrm>
          <a:prstGeom prst="rect">
            <a:avLst/>
          </a:prstGeom>
          <a:ln w="38100">
            <a:solidFill>
              <a:srgbClr val="9437FF"/>
            </a:solidFill>
            <a:miter lim="400000"/>
          </a:ln>
        </p:spPr>
      </p:pic>
      <p:pic>
        <p:nvPicPr>
          <p:cNvPr id="762" name="CRFT_TriZone_crop2.jpeg" descr="CRFT_TriZone_crop2.jpeg"/>
          <p:cNvPicPr>
            <a:picLocks noChangeAspect="1"/>
          </p:cNvPicPr>
          <p:nvPr/>
        </p:nvPicPr>
        <p:blipFill>
          <a:blip r:embed="rId5">
            <a:extLst/>
          </a:blip>
          <a:stretch>
            <a:fillRect/>
          </a:stretch>
        </p:blipFill>
        <p:spPr>
          <a:xfrm>
            <a:off x="12446782" y="4300587"/>
            <a:ext cx="5704249" cy="3209502"/>
          </a:xfrm>
          <a:prstGeom prst="rect">
            <a:avLst/>
          </a:prstGeom>
          <a:ln w="38100">
            <a:solidFill>
              <a:srgbClr val="9437FF"/>
            </a:solidFill>
            <a:miter lim="400000"/>
          </a:ln>
        </p:spPr>
      </p:pic>
      <p:pic>
        <p:nvPicPr>
          <p:cNvPr id="763" name="Windermere-AddyBasin.jpeg" descr="Windermere-AddyBasin.jpeg"/>
          <p:cNvPicPr>
            <a:picLocks noChangeAspect="1"/>
          </p:cNvPicPr>
          <p:nvPr/>
        </p:nvPicPr>
        <p:blipFill>
          <a:blip r:embed="rId6">
            <a:extLst/>
          </a:blip>
          <a:stretch>
            <a:fillRect/>
          </a:stretch>
        </p:blipFill>
        <p:spPr>
          <a:xfrm>
            <a:off x="18535735" y="10355283"/>
            <a:ext cx="5712452" cy="3209502"/>
          </a:xfrm>
          <a:prstGeom prst="rect">
            <a:avLst/>
          </a:prstGeom>
          <a:ln w="38100">
            <a:solidFill>
              <a:srgbClr val="9437FF"/>
            </a:solidFill>
            <a:miter lim="400000"/>
          </a:ln>
        </p:spPr>
      </p:pic>
      <p:pic>
        <p:nvPicPr>
          <p:cNvPr id="764" name="IntrusionsRestored.jpeg" descr="IntrusionsRestored.jpeg"/>
          <p:cNvPicPr>
            <a:picLocks noChangeAspect="1"/>
          </p:cNvPicPr>
          <p:nvPr/>
        </p:nvPicPr>
        <p:blipFill>
          <a:blip r:embed="rId7">
            <a:extLst/>
          </a:blip>
          <a:stretch>
            <a:fillRect/>
          </a:stretch>
        </p:blipFill>
        <p:spPr>
          <a:xfrm>
            <a:off x="12446782" y="8249528"/>
            <a:ext cx="5704249" cy="5300871"/>
          </a:xfrm>
          <a:prstGeom prst="rect">
            <a:avLst/>
          </a:prstGeom>
          <a:ln w="38100">
            <a:solidFill>
              <a:srgbClr val="9437FF"/>
            </a:solidFill>
            <a:miter lim="400000"/>
          </a:ln>
        </p:spPr>
      </p:pic>
      <p:sp>
        <p:nvSpPr>
          <p:cNvPr id="765" name="1. NEWAFT is “typical” thrust belt with…"/>
          <p:cNvSpPr txBox="1"/>
          <p:nvPr/>
        </p:nvSpPr>
        <p:spPr>
          <a:xfrm>
            <a:off x="722952" y="4016976"/>
            <a:ext cx="10627085" cy="274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1. NEWAFT is “typical” thrust belt with</a:t>
            </a:r>
          </a:p>
          <a:p>
            <a:pPr algn="l">
              <a:lnSpc>
                <a:spcPct val="110000"/>
              </a:lnSpc>
              <a:defRPr sz="4000" b="0">
                <a:solidFill>
                  <a:srgbClr val="000000"/>
                </a:solidFill>
              </a:defRPr>
            </a:pPr>
            <a:r>
              <a:t>    • duplexes</a:t>
            </a:r>
          </a:p>
          <a:p>
            <a:pPr algn="l">
              <a:lnSpc>
                <a:spcPct val="110000"/>
              </a:lnSpc>
              <a:defRPr sz="4000" b="0">
                <a:solidFill>
                  <a:srgbClr val="000000"/>
                </a:solidFill>
              </a:defRPr>
            </a:pPr>
            <a:r>
              <a:t>    • lateral ramps</a:t>
            </a:r>
          </a:p>
          <a:p>
            <a:pPr algn="l">
              <a:lnSpc>
                <a:spcPct val="110000"/>
              </a:lnSpc>
              <a:defRPr sz="4000" b="0">
                <a:solidFill>
                  <a:srgbClr val="000000"/>
                </a:solidFill>
              </a:defRPr>
            </a:pPr>
            <a:r>
              <a:t>    • triangle zones</a:t>
            </a:r>
          </a:p>
        </p:txBody>
      </p:sp>
      <p:sp>
        <p:nvSpPr>
          <p:cNvPr id="766" name="3. Neoproterozoic / Early Paleozoic rift margin…"/>
          <p:cNvSpPr txBox="1"/>
          <p:nvPr/>
        </p:nvSpPr>
        <p:spPr>
          <a:xfrm>
            <a:off x="785946" y="9712724"/>
            <a:ext cx="10685908" cy="14748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spcBef>
                <a:spcPts val="3400"/>
              </a:spcBef>
              <a:defRPr sz="4000" b="0">
                <a:solidFill>
                  <a:srgbClr val="000000"/>
                </a:solidFill>
              </a:defRPr>
            </a:pPr>
            <a:r>
              <a:t>3. Neoproterozoic / Early Paleozoic rift margin</a:t>
            </a:r>
          </a:p>
          <a:p>
            <a:pPr algn="l">
              <a:spcBef>
                <a:spcPts val="1000"/>
              </a:spcBef>
              <a:defRPr sz="4000" b="0">
                <a:solidFill>
                  <a:srgbClr val="000000"/>
                </a:solidFill>
              </a:defRPr>
            </a:pPr>
            <a:r>
              <a:t>    controlled Mesozoic thrust-belt architecture</a:t>
            </a:r>
          </a:p>
        </p:txBody>
      </p:sp>
      <p:sp>
        <p:nvSpPr>
          <p:cNvPr id="767" name="4. Thrust faults were conduits for Cretaceous…"/>
          <p:cNvSpPr txBox="1"/>
          <p:nvPr/>
        </p:nvSpPr>
        <p:spPr>
          <a:xfrm>
            <a:off x="751195" y="11624354"/>
            <a:ext cx="11329931" cy="15383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spcBef>
                <a:spcPts val="3400"/>
              </a:spcBef>
              <a:defRPr sz="4000" b="0">
                <a:solidFill>
                  <a:srgbClr val="000000"/>
                </a:solidFill>
              </a:defRPr>
            </a:pPr>
            <a:r>
              <a:t>4. Thrust faults were conduits for Cretaceous  </a:t>
            </a:r>
          </a:p>
          <a:p>
            <a:pPr algn="l">
              <a:spcBef>
                <a:spcPts val="1000"/>
              </a:spcBef>
              <a:defRPr sz="4000" b="0">
                <a:solidFill>
                  <a:srgbClr val="000000"/>
                </a:solidFill>
              </a:defRPr>
            </a:pPr>
            <a:r>
              <a:t>    (~90 - 100 Ma) magma emplacement </a:t>
            </a:r>
          </a:p>
        </p:txBody>
      </p:sp>
      <p:pic>
        <p:nvPicPr>
          <p:cNvPr id="768" name="NEWAFT_map.jpeg" descr="NEWAFT_map.jpeg"/>
          <p:cNvPicPr>
            <a:picLocks noChangeAspect="1"/>
          </p:cNvPicPr>
          <p:nvPr/>
        </p:nvPicPr>
        <p:blipFill>
          <a:blip r:embed="rId8">
            <a:extLst/>
          </a:blip>
          <a:stretch>
            <a:fillRect/>
          </a:stretch>
        </p:blipFill>
        <p:spPr>
          <a:xfrm>
            <a:off x="18870147" y="4424772"/>
            <a:ext cx="4803209" cy="5676792"/>
          </a:xfrm>
          <a:prstGeom prst="rect">
            <a:avLst/>
          </a:prstGeom>
          <a:ln w="38100">
            <a:solidFill>
              <a:srgbClr val="9437FF"/>
            </a:solidFill>
            <a:miter lim="400000"/>
          </a:ln>
        </p:spPr>
      </p:pic>
      <p:sp>
        <p:nvSpPr>
          <p:cNvPr id="769" name="2. NEWAFT has two domains…"/>
          <p:cNvSpPr txBox="1"/>
          <p:nvPr/>
        </p:nvSpPr>
        <p:spPr>
          <a:xfrm>
            <a:off x="722952" y="7199419"/>
            <a:ext cx="10627085" cy="20765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10000"/>
              </a:lnSpc>
              <a:defRPr sz="4000" b="0">
                <a:solidFill>
                  <a:srgbClr val="000000"/>
                </a:solidFill>
              </a:defRPr>
            </a:pPr>
            <a:r>
              <a:t>2. NEWAFT has two domains</a:t>
            </a:r>
          </a:p>
          <a:p>
            <a:pPr algn="l">
              <a:lnSpc>
                <a:spcPct val="110000"/>
              </a:lnSpc>
              <a:defRPr sz="4000" b="0">
                <a:solidFill>
                  <a:srgbClr val="000000"/>
                </a:solidFill>
              </a:defRPr>
            </a:pPr>
            <a:r>
              <a:t>    • northern PORFT salient of NW vergence</a:t>
            </a:r>
          </a:p>
          <a:p>
            <a:pPr algn="l">
              <a:lnSpc>
                <a:spcPct val="110000"/>
              </a:lnSpc>
              <a:defRPr sz="4000" b="0">
                <a:solidFill>
                  <a:srgbClr val="000000"/>
                </a:solidFill>
              </a:defRPr>
            </a:pPr>
            <a:r>
              <a:t>    • SE-vergent CRFT</a:t>
            </a:r>
          </a:p>
        </p:txBody>
      </p:sp>
      <p:sp>
        <p:nvSpPr>
          <p:cNvPr id="770" name="Arrow"/>
          <p:cNvSpPr/>
          <p:nvPr/>
        </p:nvSpPr>
        <p:spPr>
          <a:xfrm rot="964526">
            <a:off x="19774572" y="9088137"/>
            <a:ext cx="1766515"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771" name="Arrow"/>
          <p:cNvSpPr/>
          <p:nvPr/>
        </p:nvSpPr>
        <p:spPr>
          <a:xfrm rot="13284747">
            <a:off x="18964087" y="5808973"/>
            <a:ext cx="2755418" cy="536466"/>
          </a:xfrm>
          <a:prstGeom prst="rightArrow">
            <a:avLst>
              <a:gd name="adj1" fmla="val 32000"/>
              <a:gd name="adj2" fmla="val 151510"/>
            </a:avLst>
          </a:prstGeom>
          <a:solidFill>
            <a:srgbClr val="FFFFFF"/>
          </a:solidFill>
          <a:ln w="50800">
            <a:solidFill>
              <a:srgbClr val="FF2600"/>
            </a:solidFill>
            <a:miter lim="400000"/>
          </a:ln>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8518" y="27709"/>
            <a:ext cx="14716126" cy="2000251"/>
          </a:xfrm>
        </p:spPr>
        <p:txBody>
          <a:bodyPr>
            <a:normAutofit/>
          </a:bodyPr>
          <a:lstStyle/>
          <a:p>
            <a:r>
              <a:rPr lang="en-US" sz="4800" b="1" dirty="0"/>
              <a:t>References Cited</a:t>
            </a:r>
            <a:r>
              <a:rPr lang="en-US" sz="4800" dirty="0"/>
              <a:t/>
            </a:r>
            <a:br>
              <a:rPr lang="en-US" sz="4800" dirty="0"/>
            </a:br>
            <a:r>
              <a:rPr lang="en-US" sz="4800" b="1" dirty="0"/>
              <a:t>&amp; Other Resources of Interest</a:t>
            </a:r>
            <a:endParaRPr lang="en-US"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698" y="2000251"/>
            <a:ext cx="9202883" cy="11284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8945" y="2000251"/>
            <a:ext cx="9048946" cy="11286236"/>
          </a:xfrm>
          <a:prstGeom prst="rect">
            <a:avLst/>
          </a:prstGeom>
        </p:spPr>
      </p:pic>
    </p:spTree>
    <p:extLst>
      <p:ext uri="{BB962C8B-B14F-4D97-AF65-F5344CB8AC3E}">
        <p14:creationId xmlns:p14="http://schemas.microsoft.com/office/powerpoint/2010/main" val="48697747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RegionalSection_VanDerVelden2.jpeg" descr="RegionalSection_VanDerVelden2.jpeg"/>
          <p:cNvPicPr>
            <a:picLocks noChangeAspect="1"/>
          </p:cNvPicPr>
          <p:nvPr/>
        </p:nvPicPr>
        <p:blipFill>
          <a:blip r:embed="rId3">
            <a:extLst/>
          </a:blip>
          <a:stretch>
            <a:fillRect/>
          </a:stretch>
        </p:blipFill>
        <p:spPr>
          <a:xfrm>
            <a:off x="0" y="1307641"/>
            <a:ext cx="24384001" cy="6161338"/>
          </a:xfrm>
          <a:prstGeom prst="rect">
            <a:avLst/>
          </a:prstGeom>
          <a:ln w="12700">
            <a:miter lim="400000"/>
          </a:ln>
        </p:spPr>
      </p:pic>
      <p:sp>
        <p:nvSpPr>
          <p:cNvPr id="189" name="Generalized regional transect…"/>
          <p:cNvSpPr txBox="1"/>
          <p:nvPr/>
        </p:nvSpPr>
        <p:spPr>
          <a:xfrm>
            <a:off x="6006548" y="8017441"/>
            <a:ext cx="12959251" cy="19618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500"/>
            </a:pPr>
            <a:r>
              <a:t>Generalized regional transect </a:t>
            </a:r>
          </a:p>
          <a:p>
            <a:pPr defTabSz="457200">
              <a:lnSpc>
                <a:spcPct val="117999"/>
              </a:lnSpc>
              <a:defRPr sz="3500" b="0"/>
            </a:pPr>
            <a:r>
              <a:t>after Yoos et al. (1991), Cowan &amp; Potter (1986), </a:t>
            </a:r>
          </a:p>
          <a:p>
            <a:pPr defTabSz="457200">
              <a:lnSpc>
                <a:spcPct val="117999"/>
              </a:lnSpc>
              <a:defRPr sz="3500" b="0"/>
            </a:pPr>
            <a:r>
              <a:t>Price (1981) &amp; Harrison et al. (1980)</a:t>
            </a:r>
          </a:p>
        </p:txBody>
      </p:sp>
      <p:sp>
        <p:nvSpPr>
          <p:cNvPr id="190" name="MOHO"/>
          <p:cNvSpPr txBox="1"/>
          <p:nvPr/>
        </p:nvSpPr>
        <p:spPr>
          <a:xfrm>
            <a:off x="795849" y="4890488"/>
            <a:ext cx="1579754" cy="6760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000000"/>
                </a:solidFill>
              </a:defRPr>
            </a:lvl1pPr>
          </a:lstStyle>
          <a:p>
            <a:r>
              <a:t>MOHO</a:t>
            </a:r>
          </a:p>
        </p:txBody>
      </p:sp>
      <p:sp>
        <p:nvSpPr>
          <p:cNvPr id="191" name="Archean…"/>
          <p:cNvSpPr txBox="1"/>
          <p:nvPr/>
        </p:nvSpPr>
        <p:spPr>
          <a:xfrm>
            <a:off x="458696" y="2965398"/>
            <a:ext cx="2254060" cy="122218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500">
                <a:solidFill>
                  <a:srgbClr val="000000"/>
                </a:solidFill>
              </a:defRPr>
            </a:pPr>
            <a:r>
              <a:t>Archean</a:t>
            </a:r>
          </a:p>
          <a:p>
            <a:pPr>
              <a:defRPr sz="3500">
                <a:solidFill>
                  <a:srgbClr val="000000"/>
                </a:solidFill>
              </a:defRPr>
            </a:pPr>
            <a:r>
              <a:t>basement</a:t>
            </a:r>
          </a:p>
        </p:txBody>
      </p:sp>
      <p:sp>
        <p:nvSpPr>
          <p:cNvPr id="192" name="Rectangle"/>
          <p:cNvSpPr/>
          <p:nvPr/>
        </p:nvSpPr>
        <p:spPr>
          <a:xfrm>
            <a:off x="-74592" y="-28670"/>
            <a:ext cx="25586577" cy="1414579"/>
          </a:xfrm>
          <a:prstGeom prst="rect">
            <a:avLst/>
          </a:prstGeom>
          <a:solidFill>
            <a:srgbClr val="FFFFFF"/>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93" name="NE Washington…"/>
          <p:cNvSpPr txBox="1"/>
          <p:nvPr/>
        </p:nvSpPr>
        <p:spPr>
          <a:xfrm>
            <a:off x="1027990" y="303959"/>
            <a:ext cx="4284219" cy="129727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800">
                <a:solidFill>
                  <a:srgbClr val="000000"/>
                </a:solidFill>
              </a:defRPr>
            </a:pPr>
            <a:r>
              <a:t>NE Washington</a:t>
            </a:r>
          </a:p>
          <a:p>
            <a:pPr>
              <a:defRPr sz="3800">
                <a:solidFill>
                  <a:srgbClr val="000000"/>
                </a:solidFill>
              </a:defRPr>
            </a:pPr>
            <a:r>
              <a:t>Fold &amp; Thrust Belt</a:t>
            </a:r>
          </a:p>
        </p:txBody>
      </p:sp>
      <p:sp>
        <p:nvSpPr>
          <p:cNvPr id="194" name="Priest River…"/>
          <p:cNvSpPr txBox="1"/>
          <p:nvPr/>
        </p:nvSpPr>
        <p:spPr>
          <a:xfrm>
            <a:off x="6367661" y="303959"/>
            <a:ext cx="2952726" cy="129727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800">
                <a:solidFill>
                  <a:srgbClr val="000000"/>
                </a:solidFill>
              </a:defRPr>
            </a:pPr>
            <a:r>
              <a:t>Priest River</a:t>
            </a:r>
          </a:p>
          <a:p>
            <a:pPr>
              <a:defRPr sz="3800">
                <a:solidFill>
                  <a:srgbClr val="000000"/>
                </a:solidFill>
              </a:defRPr>
            </a:pPr>
            <a:r>
              <a:t>Complex</a:t>
            </a:r>
          </a:p>
        </p:txBody>
      </p:sp>
      <p:sp>
        <p:nvSpPr>
          <p:cNvPr id="195" name="Purcell Anticlinorium…"/>
          <p:cNvSpPr txBox="1"/>
          <p:nvPr/>
        </p:nvSpPr>
        <p:spPr>
          <a:xfrm>
            <a:off x="9719422" y="303959"/>
            <a:ext cx="5067961" cy="129727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800">
                <a:solidFill>
                  <a:srgbClr val="000000"/>
                </a:solidFill>
              </a:defRPr>
            </a:pPr>
            <a:r>
              <a:t>Purcell Anticlinorium</a:t>
            </a:r>
          </a:p>
          <a:p>
            <a:pPr>
              <a:defRPr sz="3800">
                <a:solidFill>
                  <a:srgbClr val="000000"/>
                </a:solidFill>
              </a:defRPr>
            </a:pPr>
            <a:r>
              <a:t>Libby Thrust Belt</a:t>
            </a:r>
          </a:p>
        </p:txBody>
      </p:sp>
      <p:sp>
        <p:nvSpPr>
          <p:cNvPr id="196" name="Front Ranges (AB)…"/>
          <p:cNvSpPr txBox="1"/>
          <p:nvPr/>
        </p:nvSpPr>
        <p:spPr>
          <a:xfrm>
            <a:off x="17689968" y="303959"/>
            <a:ext cx="5124426" cy="129727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800">
                <a:solidFill>
                  <a:srgbClr val="000000"/>
                </a:solidFill>
              </a:defRPr>
            </a:pPr>
            <a:r>
              <a:t>Front Ranges (AB)</a:t>
            </a:r>
          </a:p>
          <a:p>
            <a:pPr>
              <a:defRPr sz="3800">
                <a:solidFill>
                  <a:srgbClr val="000000"/>
                </a:solidFill>
              </a:defRPr>
            </a:pPr>
            <a:r>
              <a:t>Sawtooth Range (MT)</a:t>
            </a:r>
          </a:p>
        </p:txBody>
      </p:sp>
      <p:sp>
        <p:nvSpPr>
          <p:cNvPr id="197" name="Text"/>
          <p:cNvSpPr txBox="1"/>
          <p:nvPr/>
        </p:nvSpPr>
        <p:spPr>
          <a:xfrm>
            <a:off x="11715330" y="6544806"/>
            <a:ext cx="953340" cy="626388"/>
          </a:xfrm>
          <a:prstGeom prst="rect">
            <a:avLst/>
          </a:prstGeom>
          <a:ln w="12700">
            <a:miter lim="400000"/>
          </a:ln>
        </p:spPr>
        <p:txBody>
          <a:bodyPr wrap="none" lIns="71437" tIns="71437" rIns="71437" bIns="71437" anchor="ctr">
            <a:spAutoFit/>
          </a:bodyPr>
          <a:lstStyle/>
          <a:p>
            <a:endParaRPr/>
          </a:p>
        </p:txBody>
      </p:sp>
      <p:sp>
        <p:nvSpPr>
          <p:cNvPr id="198" name="Mesoproterozoic Belt / Purcell Supergroup"/>
          <p:cNvSpPr txBox="1"/>
          <p:nvPr/>
        </p:nvSpPr>
        <p:spPr>
          <a:xfrm>
            <a:off x="9417788" y="2045375"/>
            <a:ext cx="9198040" cy="67608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500">
                <a:solidFill>
                  <a:srgbClr val="945200"/>
                </a:solidFill>
              </a:defRPr>
            </a:lvl1pPr>
          </a:lstStyle>
          <a:p>
            <a:r>
              <a:t>Mesoproterozoic Belt / Purcell Supergroup</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3">
            <a:extLst/>
          </a:blip>
          <a:stretch>
            <a:fillRect/>
          </a:stretch>
        </p:blipFill>
        <p:spPr>
          <a:xfrm>
            <a:off x="14139623" y="-8224342"/>
            <a:ext cx="16407682" cy="22510005"/>
          </a:xfrm>
          <a:prstGeom prst="rect">
            <a:avLst/>
          </a:prstGeom>
          <a:ln w="12700">
            <a:miter lim="400000"/>
          </a:ln>
        </p:spPr>
      </p:pic>
      <p:sp>
        <p:nvSpPr>
          <p:cNvPr id="203" name="Lund, K. 2008…"/>
          <p:cNvSpPr txBox="1"/>
          <p:nvPr/>
        </p:nvSpPr>
        <p:spPr>
          <a:xfrm>
            <a:off x="652995" y="5822380"/>
            <a:ext cx="12441665" cy="20712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500">
                <a:solidFill>
                  <a:srgbClr val="000000"/>
                </a:solidFill>
              </a:defRPr>
            </a:pPr>
            <a:r>
              <a:t>Lund, K. 2008</a:t>
            </a:r>
          </a:p>
          <a:p>
            <a:pPr>
              <a:defRPr sz="4000">
                <a:solidFill>
                  <a:srgbClr val="000000"/>
                </a:solidFill>
              </a:defRPr>
            </a:pPr>
            <a:r>
              <a:t>Geometry of the Neoproterozoic and Paleozoic rift margin of western Laurentia . . . Geosphere</a:t>
            </a:r>
          </a:p>
        </p:txBody>
      </p:sp>
      <p:sp>
        <p:nvSpPr>
          <p:cNvPr id="204" name="Oval"/>
          <p:cNvSpPr/>
          <p:nvPr/>
        </p:nvSpPr>
        <p:spPr>
          <a:xfrm rot="20056555">
            <a:off x="17524669" y="2862331"/>
            <a:ext cx="4769484" cy="1741842"/>
          </a:xfrm>
          <a:prstGeom prst="ellipse">
            <a:avLst/>
          </a:prstGeom>
          <a:ln w="63500">
            <a:solidFill>
              <a:srgbClr val="FF2600"/>
            </a:solidFill>
            <a:miter lim="400000"/>
          </a:ln>
          <a:effectLst>
            <a:outerShdw blurRad="63500" dist="121163" dir="5400000" rotWithShape="0">
              <a:srgbClr val="000000">
                <a:alpha val="50000"/>
              </a:srgbClr>
            </a:outerShdw>
          </a:effectLst>
        </p:spPr>
        <p:txBody>
          <a:bodyPr lIns="71437" tIns="71437" rIns="71437" bIns="71437" anchor="ctr"/>
          <a:lstStyle/>
          <a:p>
            <a:pPr>
              <a:defRPr sz="3000" b="0">
                <a:latin typeface="+mn-lt"/>
                <a:ea typeface="+mn-ea"/>
                <a:cs typeface="+mn-cs"/>
                <a:sym typeface="Helvetica Neue Medium"/>
              </a:defRPr>
            </a:pPr>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StratigraphySummary.jpeg" descr="StratigraphySummary.jpeg"/>
          <p:cNvPicPr>
            <a:picLocks noChangeAspect="1"/>
          </p:cNvPicPr>
          <p:nvPr/>
        </p:nvPicPr>
        <p:blipFill>
          <a:blip r:embed="rId3">
            <a:extLst/>
          </a:blip>
          <a:stretch>
            <a:fillRect/>
          </a:stretch>
        </p:blipFill>
        <p:spPr>
          <a:xfrm>
            <a:off x="-254010" y="-187380"/>
            <a:ext cx="24892020" cy="13561168"/>
          </a:xfrm>
          <a:prstGeom prst="rect">
            <a:avLst/>
          </a:prstGeom>
          <a:ln w="12700">
            <a:miter lim="400000"/>
          </a:ln>
        </p:spPr>
      </p:pic>
      <p:sp>
        <p:nvSpPr>
          <p:cNvPr id="216" name="Middle Proterozoic Belt…"/>
          <p:cNvSpPr txBox="1"/>
          <p:nvPr/>
        </p:nvSpPr>
        <p:spPr>
          <a:xfrm>
            <a:off x="13837545" y="4702132"/>
            <a:ext cx="6704966" cy="15232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a:pPr>
            <a:r>
              <a:t>Middle Proterozoic Belt</a:t>
            </a:r>
          </a:p>
          <a:p>
            <a:pPr algn="r">
              <a:defRPr sz="4500"/>
            </a:pPr>
            <a:r>
              <a:t>/ Purcell Supergroup</a:t>
            </a:r>
          </a:p>
        </p:txBody>
      </p:sp>
      <p:sp>
        <p:nvSpPr>
          <p:cNvPr id="217" name="Upper Proterozoic Windermere"/>
          <p:cNvSpPr txBox="1"/>
          <p:nvPr/>
        </p:nvSpPr>
        <p:spPr>
          <a:xfrm>
            <a:off x="11018717" y="3823451"/>
            <a:ext cx="8610918" cy="8247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Upper Proterozoic Windermere</a:t>
            </a:r>
          </a:p>
        </p:txBody>
      </p:sp>
      <p:sp>
        <p:nvSpPr>
          <p:cNvPr id="218" name="Upper Proterozoic to Lower Cambrian Addy quartzite"/>
          <p:cNvSpPr txBox="1"/>
          <p:nvPr/>
        </p:nvSpPr>
        <p:spPr>
          <a:xfrm>
            <a:off x="6203940" y="3017525"/>
            <a:ext cx="14643672" cy="82479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Upper Proterozoic to Lower Cambrian Addy quartzite</a:t>
            </a:r>
          </a:p>
        </p:txBody>
      </p:sp>
      <p:sp>
        <p:nvSpPr>
          <p:cNvPr id="219" name="Post-rift Middle Cambrian quartzites (Salmo &amp; Chewelah)"/>
          <p:cNvSpPr txBox="1"/>
          <p:nvPr/>
        </p:nvSpPr>
        <p:spPr>
          <a:xfrm>
            <a:off x="5223873" y="2271147"/>
            <a:ext cx="16603804" cy="8247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500"/>
            </a:lvl1pPr>
          </a:lstStyle>
          <a:p>
            <a:r>
              <a:t>Post-rift Middle Cambrian quartzites (Salmo &amp; Chewelah)</a:t>
            </a:r>
          </a:p>
        </p:txBody>
      </p:sp>
      <p:sp>
        <p:nvSpPr>
          <p:cNvPr id="220" name="SE"/>
          <p:cNvSpPr txBox="1"/>
          <p:nvPr/>
        </p:nvSpPr>
        <p:spPr>
          <a:xfrm>
            <a:off x="21655133" y="8444187"/>
            <a:ext cx="1061531" cy="986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vl1pPr>
          </a:lstStyle>
          <a:p>
            <a:r>
              <a:t>SE</a:t>
            </a:r>
          </a:p>
        </p:txBody>
      </p:sp>
      <p:sp>
        <p:nvSpPr>
          <p:cNvPr id="221" name="NW"/>
          <p:cNvSpPr txBox="1"/>
          <p:nvPr/>
        </p:nvSpPr>
        <p:spPr>
          <a:xfrm>
            <a:off x="1557787" y="8444187"/>
            <a:ext cx="1332548" cy="986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vl1pPr>
          </a:lstStyle>
          <a:p>
            <a:r>
              <a:t>NW</a:t>
            </a:r>
          </a:p>
        </p:txBody>
      </p:sp>
      <p:sp>
        <p:nvSpPr>
          <p:cNvPr id="222" name="Arrow"/>
          <p:cNvSpPr/>
          <p:nvPr/>
        </p:nvSpPr>
        <p:spPr>
          <a:xfrm rot="10800000">
            <a:off x="745930" y="9164752"/>
            <a:ext cx="1909912" cy="578578"/>
          </a:xfrm>
          <a:prstGeom prst="rightArrow">
            <a:avLst>
              <a:gd name="adj1" fmla="val 32000"/>
              <a:gd name="adj2" fmla="val 140483"/>
            </a:avLst>
          </a:prstGeom>
          <a:solidFill>
            <a:srgbClr val="FFFFFF"/>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23" name="Arrow"/>
          <p:cNvSpPr/>
          <p:nvPr/>
        </p:nvSpPr>
        <p:spPr>
          <a:xfrm>
            <a:off x="21728159" y="9164752"/>
            <a:ext cx="1909911" cy="578578"/>
          </a:xfrm>
          <a:prstGeom prst="rightArrow">
            <a:avLst>
              <a:gd name="adj1" fmla="val 32000"/>
              <a:gd name="adj2" fmla="val 140483"/>
            </a:avLst>
          </a:prstGeom>
          <a:solidFill>
            <a:srgbClr val="FFFFFF"/>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24" name="Montania"/>
          <p:cNvSpPr txBox="1"/>
          <p:nvPr/>
        </p:nvSpPr>
        <p:spPr>
          <a:xfrm rot="17231981">
            <a:off x="20653934" y="5251763"/>
            <a:ext cx="3895624" cy="113456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r>
              <a:t>Montania</a:t>
            </a:r>
          </a:p>
        </p:txBody>
      </p:sp>
      <p:sp>
        <p:nvSpPr>
          <p:cNvPr id="225" name="Rectangle"/>
          <p:cNvSpPr/>
          <p:nvPr/>
        </p:nvSpPr>
        <p:spPr>
          <a:xfrm>
            <a:off x="-69808" y="10421569"/>
            <a:ext cx="24523617" cy="3287282"/>
          </a:xfrm>
          <a:prstGeom prst="rect">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26" name="Paleozoics – undifferentiated"/>
          <p:cNvSpPr txBox="1"/>
          <p:nvPr/>
        </p:nvSpPr>
        <p:spPr>
          <a:xfrm>
            <a:off x="5223874" y="751533"/>
            <a:ext cx="16603804" cy="8247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500"/>
            </a:lvl1pPr>
          </a:lstStyle>
          <a:p>
            <a:r>
              <a:t>Paleozoics – undifferentiated</a:t>
            </a:r>
          </a:p>
        </p:txBody>
      </p:sp>
      <p:sp>
        <p:nvSpPr>
          <p:cNvPr id="227" name="Line"/>
          <p:cNvSpPr/>
          <p:nvPr/>
        </p:nvSpPr>
        <p:spPr>
          <a:xfrm flipV="1">
            <a:off x="13525776" y="1624803"/>
            <a:ext cx="1" cy="717403"/>
          </a:xfrm>
          <a:prstGeom prst="line">
            <a:avLst/>
          </a:prstGeom>
          <a:ln w="101600">
            <a:solidFill>
              <a:srgbClr val="FFFF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28" name="Line"/>
          <p:cNvSpPr/>
          <p:nvPr/>
        </p:nvSpPr>
        <p:spPr>
          <a:xfrm flipV="1">
            <a:off x="13525775" y="-27042"/>
            <a:ext cx="1" cy="973606"/>
          </a:xfrm>
          <a:prstGeom prst="line">
            <a:avLst/>
          </a:prstGeom>
          <a:ln w="101600">
            <a:solidFill>
              <a:srgbClr val="FFFFFF"/>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29" name="Stratigraphy schematic…"/>
          <p:cNvSpPr txBox="1"/>
          <p:nvPr/>
        </p:nvSpPr>
        <p:spPr>
          <a:xfrm>
            <a:off x="9838330" y="8691471"/>
            <a:ext cx="7374891" cy="15251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000"/>
            </a:pPr>
            <a:r>
              <a:t>Stratigraphy schematic</a:t>
            </a:r>
          </a:p>
          <a:p>
            <a:pPr>
              <a:defRPr sz="4000"/>
            </a:pPr>
            <a:r>
              <a:t>not to scale</a:t>
            </a:r>
          </a:p>
        </p:txBody>
      </p:sp>
      <p:sp>
        <p:nvSpPr>
          <p:cNvPr id="230" name="see Lund &amp; Cheney and Cheney &amp; Zieg…"/>
          <p:cNvSpPr txBox="1"/>
          <p:nvPr/>
        </p:nvSpPr>
        <p:spPr>
          <a:xfrm>
            <a:off x="8461968" y="10555020"/>
            <a:ext cx="10127616" cy="26173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000"/>
            </a:pPr>
            <a:r>
              <a:rPr i="1"/>
              <a:t>see</a:t>
            </a:r>
            <a:r>
              <a:t> Lund &amp; Cheney and Cheney &amp; Zieg</a:t>
            </a:r>
          </a:p>
          <a:p>
            <a:pPr>
              <a:defRPr sz="4000" i="1"/>
            </a:pPr>
            <a:r>
              <a:t>in </a:t>
            </a:r>
            <a:r>
              <a:rPr i="0"/>
              <a:t>Cheney (ed.) 2016</a:t>
            </a:r>
          </a:p>
          <a:p>
            <a:pPr>
              <a:defRPr sz="4000" i="1" u="sng"/>
            </a:pPr>
            <a:r>
              <a:rPr i="0"/>
              <a:t>The Geology of Washington and Beyond:</a:t>
            </a:r>
          </a:p>
          <a:p>
            <a:pPr>
              <a:defRPr sz="4000" i="1" u="sng"/>
            </a:pPr>
            <a:r>
              <a:rPr i="0"/>
              <a:t>From Laurentia to Cascadia</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tratigraphySummary.jpeg" descr="StratigraphySummary.jpeg"/>
          <p:cNvPicPr>
            <a:picLocks noChangeAspect="1"/>
          </p:cNvPicPr>
          <p:nvPr/>
        </p:nvPicPr>
        <p:blipFill>
          <a:blip r:embed="rId3">
            <a:extLst/>
          </a:blip>
          <a:stretch>
            <a:fillRect/>
          </a:stretch>
        </p:blipFill>
        <p:spPr>
          <a:xfrm>
            <a:off x="-254010" y="-187380"/>
            <a:ext cx="24892020" cy="13561168"/>
          </a:xfrm>
          <a:prstGeom prst="rect">
            <a:avLst/>
          </a:prstGeom>
          <a:ln w="12700">
            <a:miter lim="400000"/>
          </a:ln>
        </p:spPr>
      </p:pic>
      <p:sp>
        <p:nvSpPr>
          <p:cNvPr id="235" name="Rectangle"/>
          <p:cNvSpPr/>
          <p:nvPr/>
        </p:nvSpPr>
        <p:spPr>
          <a:xfrm>
            <a:off x="-69808" y="10421569"/>
            <a:ext cx="24523617" cy="3287282"/>
          </a:xfrm>
          <a:prstGeom prst="rect">
            <a:avLst/>
          </a:prstGeom>
          <a:solidFill>
            <a:srgbClr val="000000"/>
          </a:solidFill>
          <a:ln w="12700">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36" name="Late Proterozoic / Early Cambrian…"/>
          <p:cNvSpPr txBox="1"/>
          <p:nvPr/>
        </p:nvSpPr>
        <p:spPr>
          <a:xfrm>
            <a:off x="10294121" y="3096657"/>
            <a:ext cx="9208708" cy="1523298"/>
          </a:xfrm>
          <a:prstGeom prst="rect">
            <a:avLst/>
          </a:prstGeom>
          <a:gradFill>
            <a:gsLst>
              <a:gs pos="0">
                <a:srgbClr val="A05590"/>
              </a:gs>
              <a:gs pos="100000">
                <a:srgbClr val="7C8C4E"/>
              </a:gs>
            </a:gsLst>
            <a:lin ang="5400000"/>
          </a:gra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500" b="0">
                <a:latin typeface="+mn-lt"/>
                <a:ea typeface="+mn-ea"/>
                <a:cs typeface="+mn-cs"/>
                <a:sym typeface="Helvetica Neue Medium"/>
              </a:defRPr>
            </a:pPr>
            <a:r>
              <a:t>Late Proterozoic / Early Cambrian</a:t>
            </a:r>
          </a:p>
          <a:p>
            <a:pPr>
              <a:defRPr sz="4500" b="0">
                <a:latin typeface="+mn-lt"/>
                <a:ea typeface="+mn-ea"/>
                <a:cs typeface="+mn-cs"/>
                <a:sym typeface="Helvetica Neue Medium"/>
              </a:defRPr>
            </a:pPr>
            <a:r>
              <a:t>Windermere / Addy rift basin</a:t>
            </a:r>
          </a:p>
        </p:txBody>
      </p:sp>
      <p:sp>
        <p:nvSpPr>
          <p:cNvPr id="237" name="Montania"/>
          <p:cNvSpPr txBox="1"/>
          <p:nvPr/>
        </p:nvSpPr>
        <p:spPr>
          <a:xfrm rot="17231981">
            <a:off x="20900330" y="5033419"/>
            <a:ext cx="3895624"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r>
              <a:t>Montania</a:t>
            </a:r>
          </a:p>
        </p:txBody>
      </p:sp>
      <p:sp>
        <p:nvSpPr>
          <p:cNvPr id="238" name="Post-rift Middle Cambrian quartzites (Salmo &amp; Chewelah)"/>
          <p:cNvSpPr txBox="1"/>
          <p:nvPr/>
        </p:nvSpPr>
        <p:spPr>
          <a:xfrm>
            <a:off x="6596572" y="2271147"/>
            <a:ext cx="16603805" cy="8247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500"/>
            </a:lvl1pPr>
          </a:lstStyle>
          <a:p>
            <a:r>
              <a:t>Post-rift Middle Cambrian quartzites (Salmo &amp; Chewelah)</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ThrustSheets_ColRFewNames.jpeg" descr="ThrustSheets_ColRFewNames.jpeg"/>
          <p:cNvPicPr>
            <a:picLocks noChangeAspect="1"/>
          </p:cNvPicPr>
          <p:nvPr/>
        </p:nvPicPr>
        <p:blipFill>
          <a:blip r:embed="rId3">
            <a:extLst/>
          </a:blip>
          <a:stretch>
            <a:fillRect/>
          </a:stretch>
        </p:blipFill>
        <p:spPr>
          <a:xfrm>
            <a:off x="2351713" y="-1"/>
            <a:ext cx="19680574" cy="13716001"/>
          </a:xfrm>
          <a:prstGeom prst="rect">
            <a:avLst/>
          </a:prstGeom>
          <a:ln w="12700">
            <a:miter lim="400000"/>
          </a:ln>
        </p:spPr>
      </p:pic>
      <p:sp>
        <p:nvSpPr>
          <p:cNvPr id="243" name="9"/>
          <p:cNvSpPr txBox="1"/>
          <p:nvPr/>
        </p:nvSpPr>
        <p:spPr>
          <a:xfrm>
            <a:off x="15577674" y="7146532"/>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244" name="10"/>
          <p:cNvSpPr txBox="1"/>
          <p:nvPr/>
        </p:nvSpPr>
        <p:spPr>
          <a:xfrm>
            <a:off x="17879815" y="5421048"/>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10</a:t>
            </a:r>
          </a:p>
        </p:txBody>
      </p:sp>
      <p:sp>
        <p:nvSpPr>
          <p:cNvPr id="245" name="11"/>
          <p:cNvSpPr txBox="1"/>
          <p:nvPr/>
        </p:nvSpPr>
        <p:spPr>
          <a:xfrm>
            <a:off x="20781494" y="2465960"/>
            <a:ext cx="1186511"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11</a:t>
            </a:r>
          </a:p>
        </p:txBody>
      </p:sp>
      <p:sp>
        <p:nvSpPr>
          <p:cNvPr id="246" name="1"/>
          <p:cNvSpPr txBox="1"/>
          <p:nvPr/>
        </p:nvSpPr>
        <p:spPr>
          <a:xfrm>
            <a:off x="5570101" y="11830187"/>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247" name="2"/>
          <p:cNvSpPr txBox="1"/>
          <p:nvPr/>
        </p:nvSpPr>
        <p:spPr>
          <a:xfrm>
            <a:off x="10191340" y="3916488"/>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2</a:t>
            </a:r>
          </a:p>
        </p:txBody>
      </p:sp>
      <p:sp>
        <p:nvSpPr>
          <p:cNvPr id="248" name="1"/>
          <p:cNvSpPr txBox="1"/>
          <p:nvPr/>
        </p:nvSpPr>
        <p:spPr>
          <a:xfrm>
            <a:off x="11963031" y="2465960"/>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
        <p:nvSpPr>
          <p:cNvPr id="249" name="3"/>
          <p:cNvSpPr txBox="1"/>
          <p:nvPr/>
        </p:nvSpPr>
        <p:spPr>
          <a:xfrm>
            <a:off x="6650901" y="6370576"/>
            <a:ext cx="671043"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3</a:t>
            </a:r>
          </a:p>
        </p:txBody>
      </p:sp>
      <p:sp>
        <p:nvSpPr>
          <p:cNvPr id="250" name="4"/>
          <p:cNvSpPr txBox="1"/>
          <p:nvPr/>
        </p:nvSpPr>
        <p:spPr>
          <a:xfrm>
            <a:off x="7234068" y="3773184"/>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251" name="5"/>
          <p:cNvSpPr txBox="1"/>
          <p:nvPr/>
        </p:nvSpPr>
        <p:spPr>
          <a:xfrm>
            <a:off x="6500103" y="3249560"/>
            <a:ext cx="671043"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252" name="6"/>
          <p:cNvSpPr txBox="1"/>
          <p:nvPr/>
        </p:nvSpPr>
        <p:spPr>
          <a:xfrm>
            <a:off x="5675659" y="4845979"/>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253" name="4"/>
          <p:cNvSpPr txBox="1"/>
          <p:nvPr/>
        </p:nvSpPr>
        <p:spPr>
          <a:xfrm>
            <a:off x="5100077" y="1037407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4</a:t>
            </a:r>
          </a:p>
        </p:txBody>
      </p:sp>
      <p:sp>
        <p:nvSpPr>
          <p:cNvPr id="254" name="5"/>
          <p:cNvSpPr txBox="1"/>
          <p:nvPr/>
        </p:nvSpPr>
        <p:spPr>
          <a:xfrm>
            <a:off x="4759571" y="7901276"/>
            <a:ext cx="671043"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5</a:t>
            </a:r>
          </a:p>
        </p:txBody>
      </p:sp>
      <p:sp>
        <p:nvSpPr>
          <p:cNvPr id="255" name="7"/>
          <p:cNvSpPr txBox="1"/>
          <p:nvPr/>
        </p:nvSpPr>
        <p:spPr>
          <a:xfrm>
            <a:off x="6500103" y="11392874"/>
            <a:ext cx="671043"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7</a:t>
            </a:r>
          </a:p>
        </p:txBody>
      </p:sp>
      <p:sp>
        <p:nvSpPr>
          <p:cNvPr id="256" name="8"/>
          <p:cNvSpPr txBox="1"/>
          <p:nvPr/>
        </p:nvSpPr>
        <p:spPr>
          <a:xfrm>
            <a:off x="6977416" y="10268513"/>
            <a:ext cx="671044" cy="1246283"/>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8</a:t>
            </a:r>
          </a:p>
        </p:txBody>
      </p:sp>
      <p:sp>
        <p:nvSpPr>
          <p:cNvPr id="257" name="6"/>
          <p:cNvSpPr txBox="1"/>
          <p:nvPr/>
        </p:nvSpPr>
        <p:spPr>
          <a:xfrm>
            <a:off x="3435134" y="9466753"/>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6</a:t>
            </a:r>
          </a:p>
        </p:txBody>
      </p:sp>
      <p:sp>
        <p:nvSpPr>
          <p:cNvPr id="258" name="9"/>
          <p:cNvSpPr txBox="1"/>
          <p:nvPr/>
        </p:nvSpPr>
        <p:spPr>
          <a:xfrm>
            <a:off x="8673798" y="9897413"/>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9</a:t>
            </a:r>
          </a:p>
        </p:txBody>
      </p:sp>
      <p:sp>
        <p:nvSpPr>
          <p:cNvPr id="259" name="1"/>
          <p:cNvSpPr txBox="1"/>
          <p:nvPr/>
        </p:nvSpPr>
        <p:spPr>
          <a:xfrm>
            <a:off x="8048651" y="6619261"/>
            <a:ext cx="671044" cy="1246284"/>
          </a:xfrm>
          <a:prstGeom prst="rect">
            <a:avLst/>
          </a:prstGeom>
          <a:ln w="12700">
            <a:miter lim="400000"/>
          </a:ln>
          <a:effectLst>
            <a:outerShdw blurRad="190500" dist="147746" dir="5400000" rotWithShape="0">
              <a:srgbClr val="000000">
                <a:alpha val="5334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300">
                <a:solidFill>
                  <a:srgbClr val="000000"/>
                </a:solidFill>
              </a:defRPr>
            </a:lvl1pPr>
          </a:lstStyle>
          <a:p>
            <a:r>
              <a:t>1</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1107</TotalTime>
  <Words>3903</Words>
  <Application>Microsoft Macintosh PowerPoint</Application>
  <PresentationFormat>Custom</PresentationFormat>
  <Paragraphs>466</Paragraphs>
  <Slides>48</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Calibri</vt:lpstr>
      <vt:lpstr>Calibri Light</vt:lpstr>
      <vt:lpstr>Helvetica Light</vt:lpstr>
      <vt:lpstr>Helvetica Neue</vt:lpstr>
      <vt:lpstr>Helvetica Neue Light</vt:lpstr>
      <vt:lpstr>Helvetica Neue Medium</vt:lpstr>
      <vt:lpstr>Times New Roman</vt:lpstr>
      <vt:lpstr>Arial</vt:lpstr>
      <vt:lpstr>Black</vt:lpstr>
      <vt:lpstr>PowerPoint Presentation</vt:lpstr>
      <vt:lpstr>PowerPoint Presentation</vt:lpstr>
      <vt:lpstr>Northeastern Washington Fold and Thrust Belt (NEWAFT)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NE WA Thrust Belt Hypotheses / Conclusions</vt:lpstr>
      <vt:lpstr>NE WA Thrust Belt Hypotheses / Conclusions</vt:lpstr>
      <vt:lpstr>NE WA Thrust Belt Hypotheses / Conclusions</vt:lpstr>
      <vt:lpstr>NE WA Thrust Belt Hypotheses / Conclusions</vt:lpstr>
      <vt:lpstr>References Cited &amp; Other Resources of Interest</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Susan_Steve Boyer</cp:lastModifiedBy>
  <cp:revision>13</cp:revision>
  <dcterms:modified xsi:type="dcterms:W3CDTF">2017-12-22T17:17:54Z</dcterms:modified>
</cp:coreProperties>
</file>