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256" r:id="rId2"/>
    <p:sldId id="305" r:id="rId3"/>
    <p:sldId id="306" r:id="rId4"/>
    <p:sldId id="307" r:id="rId5"/>
    <p:sldId id="308" r:id="rId6"/>
    <p:sldId id="310" r:id="rId7"/>
    <p:sldId id="275" r:id="rId8"/>
    <p:sldId id="272" r:id="rId9"/>
    <p:sldId id="292" r:id="rId10"/>
    <p:sldId id="297" r:id="rId11"/>
    <p:sldId id="298" r:id="rId12"/>
    <p:sldId id="299" r:id="rId13"/>
    <p:sldId id="300" r:id="rId14"/>
    <p:sldId id="301" r:id="rId15"/>
    <p:sldId id="304" r:id="rId16"/>
    <p:sldId id="302" r:id="rId17"/>
    <p:sldId id="309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FF66"/>
    <a:srgbClr val="FFFF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E398D-216F-4C43-AEBD-05ED38DAD6EC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ABBAF-EDA7-4CAF-95F7-509604C02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0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ABBAF-EDA7-4CAF-95F7-509604C027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15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8CF46-06A7-429A-A8BA-435952BD84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225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E0E76-D087-4468-821D-5BB033679A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9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E8B70-6535-4F1B-A615-4C1DB022A9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31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D459F-B2FC-4F9D-933B-ADB3C9227C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56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A41CB-166B-44D8-85C0-5E32F57F8C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41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269FC-93CA-4CD5-99FA-7CB43B548A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696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0EE99-E6B5-49E3-A246-CF2FE5E9D0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44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3FDAE-A290-4333-993E-AFF85EB9E5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004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23FAC-EFFF-4DCB-A548-DAA3C462CC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51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7767F-D7BA-42BE-A814-AE4379137B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69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29BEC-81CF-481F-BD4F-880EF222B6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50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66FF66">
                <a:alpha val="64000"/>
              </a:srgbClr>
            </a:gs>
            <a:gs pos="100000">
              <a:srgbClr val="FFFF99">
                <a:alpha val="54000"/>
              </a:srgbClr>
            </a:gs>
          </a:gsLst>
          <a:path path="rect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E7C0DE-4CBD-43C4-9288-ED6A25AA8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09600" y="5943600"/>
            <a:ext cx="51315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J. J. </a:t>
            </a:r>
            <a:r>
              <a:rPr lang="en-US" altLang="en-US" sz="1600" dirty="0" smtClean="0"/>
              <a:t>Donovan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en-US" altLang="en-US" sz="1600" dirty="0" smtClean="0"/>
              <a:t>University </a:t>
            </a:r>
            <a:r>
              <a:rPr lang="en-US" altLang="en-US" sz="1600" dirty="0"/>
              <a:t>of Oregon, </a:t>
            </a:r>
            <a:r>
              <a:rPr lang="en-US" altLang="en-US" sz="1600" dirty="0" smtClean="0"/>
              <a:t> CAMCOR, </a:t>
            </a:r>
            <a:r>
              <a:rPr lang="en-US" altLang="en-US" sz="1600" dirty="0"/>
              <a:t>Eugene, OR </a:t>
            </a:r>
            <a:r>
              <a:rPr lang="en-US" altLang="en-US" sz="1600" dirty="0" smtClean="0"/>
              <a:t>97403-1253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2057400"/>
          </a:xfrm>
        </p:spPr>
        <p:txBody>
          <a:bodyPr/>
          <a:lstStyle/>
          <a:p>
            <a:r>
              <a:rPr lang="en-US" b="1" dirty="0"/>
              <a:t>Improving Precision and Accuracy for Trace Elements in EPMA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7775" y="228600"/>
            <a:ext cx="8608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Modeling Precision (Sensitivity) with the MAN Background Method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990598" y="838200"/>
            <a:ext cx="7162800" cy="1249093"/>
            <a:chOff x="990598" y="838200"/>
            <a:chExt cx="7162800" cy="12490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2646621" y="1554903"/>
                  <a:ext cx="3746217" cy="5323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𝑀𝐴𝑁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bar>
                              <m:barPr>
                                <m:pos m:val="top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𝑍</m:t>
                                </m:r>
                              </m:e>
                            </m:bar>
                            <m:r>
                              <a:rPr lang="en-US" i="1">
                                <a:latin typeface="Cambria Math"/>
                              </a:rPr>
                              <m:t>, </m:t>
                            </m:r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i="1">
                                <a:latin typeface="Cambria Math"/>
                              </a:rPr>
                              <m:t>, </m:t>
                            </m:r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∗</m:t>
                        </m:r>
                        <m:bar>
                          <m:barPr>
                            <m:pos m:val="top"/>
                            <m:ctrlPr>
                              <a:rPr lang="en-US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/>
                              </a:rPr>
                              <m:t>𝑍</m:t>
                            </m:r>
                          </m:e>
                        </m:ba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6621" y="1554903"/>
                  <a:ext cx="3746217" cy="53239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990598" y="838200"/>
              <a:ext cx="7162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MAN background intensity is correlated with Z-bar (the average atomic number) in the form of a line with slope (</a:t>
              </a:r>
              <a:r>
                <a:rPr lang="en-US" sz="2000" i="1" dirty="0"/>
                <a:t>m</a:t>
              </a:r>
              <a:r>
                <a:rPr lang="en-US" sz="2000" dirty="0"/>
                <a:t>) and intercept (</a:t>
              </a:r>
              <a:r>
                <a:rPr lang="en-US" sz="2000" i="1" dirty="0"/>
                <a:t>b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85897" y="2562255"/>
            <a:ext cx="6172198" cy="1716929"/>
            <a:chOff x="1485899" y="2362200"/>
            <a:chExt cx="6172198" cy="17169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1485899" y="2895600"/>
                  <a:ext cx="6172198" cy="11835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𝑀𝐴𝑁</m:t>
                                </m:r>
                              </m:sub>
                            </m:sSub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𝜕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𝜕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𝑍</m:t>
                                            </m:r>
                                          </m:e>
                                        </m:acc>
                                      </m:den>
                                    </m:f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𝑍</m:t>
                                            </m:r>
                                          </m:e>
                                        </m:acc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𝜕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𝜕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den>
                                    </m:f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𝜕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𝜕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den>
                                    </m:f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899" y="2895600"/>
                  <a:ext cx="6172198" cy="118352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2130151" y="2362200"/>
              <a:ext cx="46746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The </a:t>
              </a:r>
              <a:r>
                <a:rPr lang="en-US" sz="2000" dirty="0"/>
                <a:t>MAN background </a:t>
              </a:r>
              <a:r>
                <a:rPr lang="en-US" sz="2000" dirty="0" smtClean="0"/>
                <a:t>variance is therefore</a:t>
              </a:r>
              <a:endParaRPr lang="en-US" sz="20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4335" y="4724400"/>
            <a:ext cx="8435323" cy="1605885"/>
            <a:chOff x="354335" y="4724400"/>
            <a:chExt cx="8435323" cy="16058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1295400" y="5486400"/>
                  <a:ext cx="6362697" cy="84388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𝑀𝐴𝑁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∗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i="1">
                                                    <a:latin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𝑍</m:t>
                                                </m:r>
                                              </m:e>
                                            </m:acc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+(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</m:acc>
                                <m:r>
                                  <a:rPr lang="en-US" i="1">
                                    <a:latin typeface="Cambria Math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(1∗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5400" y="5486400"/>
                  <a:ext cx="6362697" cy="84388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/>
            <p:cNvSpPr txBox="1"/>
            <p:nvPr/>
          </p:nvSpPr>
          <p:spPr>
            <a:xfrm>
              <a:off x="354335" y="4724400"/>
              <a:ext cx="84353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For the linear case, </a:t>
              </a:r>
              <a:r>
                <a:rPr lang="en-US" dirty="0"/>
                <a:t>the partial derivatives </a:t>
              </a:r>
              <a:r>
                <a:rPr lang="en-US" dirty="0" smtClean="0"/>
                <a:t>can be combined to yield: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8650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85800" y="222246"/>
            <a:ext cx="7825091" cy="1383639"/>
            <a:chOff x="685800" y="222246"/>
            <a:chExt cx="7825091" cy="13836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2007545" y="762000"/>
                  <a:ext cx="5181600" cy="84388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𝑍</m:t>
                                </m:r>
                              </m:e>
                            </m:acc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∗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+…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∗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7545" y="762000"/>
                  <a:ext cx="5181600" cy="84388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/>
            <p:cNvSpPr txBox="1"/>
            <p:nvPr/>
          </p:nvSpPr>
          <p:spPr>
            <a:xfrm>
              <a:off x="685800" y="222246"/>
              <a:ext cx="78250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Calculating the variance of the average atomic number, Z-bar: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96168" y="1629577"/>
            <a:ext cx="3004349" cy="1801497"/>
            <a:chOff x="3096168" y="1629577"/>
            <a:chExt cx="3004349" cy="1801497"/>
          </a:xfrm>
        </p:grpSpPr>
        <p:sp>
          <p:nvSpPr>
            <p:cNvPr id="4" name="TextBox 3"/>
            <p:cNvSpPr txBox="1"/>
            <p:nvPr/>
          </p:nvSpPr>
          <p:spPr>
            <a:xfrm>
              <a:off x="4377770" y="1629577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or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3096168" y="2247545"/>
                  <a:ext cx="3004349" cy="11835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𝑍</m:t>
                                </m:r>
                              </m:e>
                            </m:acc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limLoc m:val="undOvr"/>
                                    <m:supHide m:val="on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∗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</m:ra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6168" y="2247545"/>
                  <a:ext cx="3004349" cy="118352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719177" y="3762133"/>
            <a:ext cx="7849801" cy="2684676"/>
            <a:chOff x="719177" y="3762133"/>
            <a:chExt cx="7849801" cy="26846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719177" y="4572000"/>
                  <a:ext cx="7848600" cy="18748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  <m:r>
                              <a:rPr lang="en-US" i="1">
                                <a:latin typeface="Cambria Math"/>
                              </a:rPr>
                              <m:t>   </m:t>
                            </m:r>
                            <m:r>
                              <a:rPr lang="en-US" i="1">
                                <a:latin typeface="Cambria Math"/>
                              </a:rPr>
                              <m:t>𝑀𝐴𝑁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∗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nary>
                                              <m:naryPr>
                                                <m:chr m:val="∑"/>
                                                <m:limLoc m:val="undOvr"/>
                                                <m:supHide m:val="on"/>
                                                <m:ctrlPr>
                                                  <a:rPr lang="en-US" i="1">
                                                    <a:latin typeface="Cambria Math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  <m:sup/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d>
                                                      <m:dPr>
                                                        <m:ctrlPr>
                                                          <a:rPr lang="en-US" i="1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US" i="1">
                                                                <a:latin typeface="Cambria Math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US" i="1">
                                                                <a:latin typeface="Cambria Math"/>
                                                              </a:rPr>
                                                              <m:t>𝑍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US" i="1">
                                                                <a:latin typeface="Cambria Math"/>
                                                              </a:rPr>
                                                              <m:t>𝑖</m:t>
                                                            </m:r>
                                                          </m:sub>
                                                        </m:sSub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US" i="1">
                                                                <a:latin typeface="Cambria Math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US" i="1">
                                                                <a:latin typeface="Cambria Math"/>
                                                              </a:rPr>
                                                              <m:t>𝜎</m:t>
                                                            </m:r>
                                                          </m:e>
                                                          <m:sub>
                                                            <m:sSub>
                                                              <m:sSubPr>
                                                                <m:ctrlPr>
                                                                  <a:rPr lang="en-US" i="1">
                                                                    <a:latin typeface="Cambria Math"/>
                                                                  </a:rPr>
                                                                </m:ctrlPr>
                                                              </m:sSubPr>
                                                              <m:e>
                                                                <m:r>
                                                                  <a:rPr lang="en-US" i="1">
                                                                    <a:latin typeface="Cambria Math"/>
                                                                  </a:rPr>
                                                                  <m:t>𝐶</m:t>
                                                                </m:r>
                                                              </m:e>
                                                              <m:sub>
                                                                <m:r>
                                                                  <a:rPr lang="en-US" i="1">
                                                                    <a:latin typeface="Cambria Math"/>
                                                                  </a:rPr>
                                                                  <m:t>𝑖</m:t>
                                                                </m:r>
                                                              </m:sub>
                                                            </m:sSub>
                                                          </m:sub>
                                                        </m:sSub>
                                                      </m:e>
                                                    </m:d>
                                                  </m:e>
                                                  <m:sup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nary>
                                          </m:e>
                                        </m:rad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+(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</m:acc>
                                <m:r>
                                  <a:rPr lang="en-US" i="1">
                                    <a:latin typeface="Cambria Math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(1∗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177" y="4572000"/>
                  <a:ext cx="7848600" cy="187480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720378" y="3762133"/>
              <a:ext cx="7848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The total MAN variance is therefore the average Z variance (for measured elements) plus the regression variance, correct?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240350" y="6216643"/>
            <a:ext cx="1611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“Model A”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7926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016035"/>
              </p:ext>
            </p:extLst>
          </p:nvPr>
        </p:nvGraphicFramePr>
        <p:xfrm>
          <a:off x="457200" y="609600"/>
          <a:ext cx="6324600" cy="76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4100"/>
                <a:gridCol w="1054100"/>
                <a:gridCol w="1054100"/>
                <a:gridCol w="1054100"/>
                <a:gridCol w="1054100"/>
                <a:gridCol w="1054100"/>
              </a:tblGrid>
              <a:tr h="254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Th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Hf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Average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.226061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2.02225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.611455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.320043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.113804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Std</a:t>
                      </a:r>
                      <a:r>
                        <a:rPr lang="en-US" sz="1200" dirty="0">
                          <a:effectLst/>
                        </a:rPr>
                        <a:t> Deviation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.028376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.142604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.128880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.037488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.021821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234491"/>
              </p:ext>
            </p:extLst>
          </p:nvPr>
        </p:nvGraphicFramePr>
        <p:xfrm>
          <a:off x="457200" y="1524000"/>
          <a:ext cx="6320760" cy="381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3460"/>
                <a:gridCol w="1053460"/>
                <a:gridCol w="1053460"/>
                <a:gridCol w="1053460"/>
                <a:gridCol w="1053460"/>
                <a:gridCol w="1053460"/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Off-peak Model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.027325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.081837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.044766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.032520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.019335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898825"/>
              </p:ext>
            </p:extLst>
          </p:nvPr>
        </p:nvGraphicFramePr>
        <p:xfrm>
          <a:off x="457200" y="2519063"/>
          <a:ext cx="6324600" cy="681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4100"/>
                <a:gridCol w="1054100"/>
                <a:gridCol w="1054100"/>
                <a:gridCol w="1054100"/>
                <a:gridCol w="1054100"/>
                <a:gridCol w="1054100"/>
              </a:tblGrid>
              <a:tr h="2271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Th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Hf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71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Average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.254557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2.04241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.630875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.280978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.113875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71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Std</a:t>
                      </a:r>
                      <a:r>
                        <a:rPr lang="en-US" sz="1200" dirty="0">
                          <a:effectLst/>
                        </a:rPr>
                        <a:t> Deviation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.000348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.001509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.002499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.000904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.000156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788889"/>
              </p:ext>
            </p:extLst>
          </p:nvPr>
        </p:nvGraphicFramePr>
        <p:xfrm>
          <a:off x="481529" y="3352800"/>
          <a:ext cx="6300270" cy="76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0045"/>
                <a:gridCol w="1050045"/>
                <a:gridCol w="1050045"/>
                <a:gridCol w="1050045"/>
                <a:gridCol w="1050045"/>
                <a:gridCol w="1050045"/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MAN Model (A)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.025887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.076575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.026831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.017200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.006861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MAN Model (B)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.000328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.001510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.000612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.000265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.000095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531938" y="3886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16603"/>
            <a:ext cx="8069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Off-Peak Background Correction (calculated background pixels)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9271" y="2057400"/>
            <a:ext cx="6668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 Background Correction (fixed ZrSiO4 matrix)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589715"/>
              </p:ext>
            </p:extLst>
          </p:nvPr>
        </p:nvGraphicFramePr>
        <p:xfrm>
          <a:off x="439271" y="4876800"/>
          <a:ext cx="6342528" cy="685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7088"/>
                <a:gridCol w="1057088"/>
                <a:gridCol w="1057088"/>
                <a:gridCol w="1057088"/>
                <a:gridCol w="1057088"/>
                <a:gridCol w="1057088"/>
              </a:tblGrid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Hf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Average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.254586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2.04253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.630940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.281020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.113894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Std Deviation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.000812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.002682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.002897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.001754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.000683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854145"/>
              </p:ext>
            </p:extLst>
          </p:nvPr>
        </p:nvGraphicFramePr>
        <p:xfrm>
          <a:off x="468086" y="5715000"/>
          <a:ext cx="6313716" cy="76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2286"/>
                <a:gridCol w="1052286"/>
                <a:gridCol w="1052286"/>
                <a:gridCol w="1052286"/>
                <a:gridCol w="1052286"/>
                <a:gridCol w="1052286"/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MAN Model (A)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.027446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.083754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.029741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.018462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.007315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MAN Model (B)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.001886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.008685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.003521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.001526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.000549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531938" y="3886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4419600"/>
            <a:ext cx="7215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 Background Correction (measured ZrSiO4 matrix)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789952"/>
              </p:ext>
            </p:extLst>
          </p:nvPr>
        </p:nvGraphicFramePr>
        <p:xfrm>
          <a:off x="6934200" y="1510705"/>
          <a:ext cx="1447800" cy="398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3" name="Equation" r:id="rId3" imgW="1091726" imgH="279279" progId="Equation.3">
                  <p:embed/>
                </p:oleObj>
              </mc:Choice>
              <mc:Fallback>
                <p:oleObj name="Equation" r:id="rId3" imgW="1091726" imgH="27927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510705"/>
                        <a:ext cx="1447800" cy="3984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39000" y="609600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Cps/nA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304800" y="3200400"/>
            <a:ext cx="1371600" cy="10668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04800" y="5562600"/>
            <a:ext cx="1371600" cy="10668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69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3" grpId="0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676400" y="4648200"/>
            <a:ext cx="6335739" cy="1534133"/>
            <a:chOff x="2590800" y="4191000"/>
            <a:chExt cx="6335739" cy="15341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2590800" y="4191000"/>
                  <a:ext cx="3780907" cy="11835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𝑀𝐴𝑁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∗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limLoc m:val="undOvr"/>
                                <m:sup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𝑍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ra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4191000"/>
                  <a:ext cx="3780907" cy="118352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7315200" y="5263468"/>
              <a:ext cx="16113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“Model B”</a:t>
              </a:r>
              <a:endParaRPr lang="en-US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895600" y="228600"/>
            <a:ext cx="3051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 Variance Models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09600" y="1088238"/>
            <a:ext cx="8133153" cy="2106308"/>
            <a:chOff x="609600" y="1088238"/>
            <a:chExt cx="8133153" cy="21063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09600" y="1088238"/>
                  <a:ext cx="7848600" cy="18748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  <m:r>
                              <a:rPr lang="en-US" i="1">
                                <a:latin typeface="Cambria Math"/>
                              </a:rPr>
                              <m:t>   </m:t>
                            </m:r>
                            <m:r>
                              <a:rPr lang="en-US" i="1">
                                <a:latin typeface="Cambria Math"/>
                              </a:rPr>
                              <m:t>𝑀𝐴𝑁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∗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nary>
                                              <m:naryPr>
                                                <m:chr m:val="∑"/>
                                                <m:limLoc m:val="undOvr"/>
                                                <m:supHide m:val="on"/>
                                                <m:ctrlPr>
                                                  <a:rPr lang="en-US" i="1">
                                                    <a:latin typeface="Cambria Math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  <m:sup/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d>
                                                      <m:dPr>
                                                        <m:ctrlPr>
                                                          <a:rPr lang="en-US" i="1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US" i="1">
                                                                <a:latin typeface="Cambria Math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US" i="1">
                                                                <a:latin typeface="Cambria Math"/>
                                                              </a:rPr>
                                                              <m:t>𝑍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US" i="1">
                                                                <a:latin typeface="Cambria Math"/>
                                                              </a:rPr>
                                                              <m:t>𝑖</m:t>
                                                            </m:r>
                                                          </m:sub>
                                                        </m:sSub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US" i="1">
                                                                <a:latin typeface="Cambria Math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US" i="1">
                                                                <a:latin typeface="Cambria Math"/>
                                                              </a:rPr>
                                                              <m:t>𝜎</m:t>
                                                            </m:r>
                                                          </m:e>
                                                          <m:sub>
                                                            <m:sSub>
                                                              <m:sSubPr>
                                                                <m:ctrlPr>
                                                                  <a:rPr lang="en-US" i="1">
                                                                    <a:latin typeface="Cambria Math"/>
                                                                  </a:rPr>
                                                                </m:ctrlPr>
                                                              </m:sSubPr>
                                                              <m:e>
                                                                <m:r>
                                                                  <a:rPr lang="en-US" i="1">
                                                                    <a:latin typeface="Cambria Math"/>
                                                                  </a:rPr>
                                                                  <m:t>𝐶</m:t>
                                                                </m:r>
                                                              </m:e>
                                                              <m:sub>
                                                                <m:r>
                                                                  <a:rPr lang="en-US" i="1">
                                                                    <a:latin typeface="Cambria Math"/>
                                                                  </a:rPr>
                                                                  <m:t>𝑖</m:t>
                                                                </m:r>
                                                              </m:sub>
                                                            </m:sSub>
                                                          </m:sub>
                                                        </m:sSub>
                                                      </m:e>
                                                    </m:d>
                                                  </m:e>
                                                  <m:sup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nary>
                                          </m:e>
                                        </m:rad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+(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</m:acc>
                                <m:r>
                                  <a:rPr lang="en-US" i="1">
                                    <a:latin typeface="Cambria Math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(1∗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1088238"/>
                  <a:ext cx="7848600" cy="187480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/>
            <p:cNvSpPr txBox="1"/>
            <p:nvPr/>
          </p:nvSpPr>
          <p:spPr>
            <a:xfrm>
              <a:off x="7130773" y="2732881"/>
              <a:ext cx="16119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“Model A”</a:t>
              </a:r>
              <a:endParaRPr lang="en-US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38800" y="1447800"/>
            <a:ext cx="2590800" cy="990600"/>
            <a:chOff x="5638800" y="1447800"/>
            <a:chExt cx="2590800" cy="990600"/>
          </a:xfrm>
        </p:grpSpPr>
        <p:sp>
          <p:nvSpPr>
            <p:cNvPr id="9" name="&quot;No&quot; Symbol 8"/>
            <p:cNvSpPr/>
            <p:nvPr/>
          </p:nvSpPr>
          <p:spPr bwMode="auto">
            <a:xfrm>
              <a:off x="5638800" y="1447800"/>
              <a:ext cx="990600" cy="990600"/>
            </a:xfrm>
            <a:prstGeom prst="noSmoking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&quot;No&quot; Symbol 10"/>
            <p:cNvSpPr/>
            <p:nvPr/>
          </p:nvSpPr>
          <p:spPr bwMode="auto">
            <a:xfrm>
              <a:off x="7239000" y="1447800"/>
              <a:ext cx="990600" cy="990600"/>
            </a:xfrm>
            <a:prstGeom prst="noSmoking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05476" y="3335167"/>
            <a:ext cx="7231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 regression precision is actually an accuracy issue!*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6817" y="3960167"/>
            <a:ext cx="833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Unless we </a:t>
            </a:r>
            <a:r>
              <a:rPr lang="en-US" dirty="0" err="1" smtClean="0"/>
              <a:t>remeasure</a:t>
            </a:r>
            <a:r>
              <a:rPr lang="en-US" dirty="0" smtClean="0"/>
              <a:t> our MAN curve for *every* point or pixel!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5943600" cy="49364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101109" y="1828800"/>
            <a:ext cx="5943600" cy="49364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4" name="Group 3"/>
          <p:cNvGrpSpPr/>
          <p:nvPr/>
        </p:nvGrpSpPr>
        <p:grpSpPr>
          <a:xfrm>
            <a:off x="2438400" y="2576772"/>
            <a:ext cx="3634509" cy="4281228"/>
            <a:chOff x="2438400" y="2576772"/>
            <a:chExt cx="3634509" cy="4281228"/>
          </a:xfrm>
        </p:grpSpPr>
        <p:sp>
          <p:nvSpPr>
            <p:cNvPr id="5" name="Oval 4"/>
            <p:cNvSpPr/>
            <p:nvPr/>
          </p:nvSpPr>
          <p:spPr bwMode="auto">
            <a:xfrm>
              <a:off x="2438400" y="2576772"/>
              <a:ext cx="685800" cy="2758778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5387109" y="4099222"/>
              <a:ext cx="685800" cy="2758778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400800" y="533400"/>
            <a:ext cx="2089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Natural Quartz</a:t>
            </a:r>
          </a:p>
          <a:p>
            <a:r>
              <a:rPr lang="en-US" dirty="0" smtClean="0"/>
              <a:t>Quant mapping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65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008" y="762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Natural (Toba) Zircon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34" y="41762"/>
            <a:ext cx="5943036" cy="33110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60" y="3494493"/>
            <a:ext cx="5936610" cy="330745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4419600" y="0"/>
            <a:ext cx="2057400" cy="3048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419600" y="3429000"/>
            <a:ext cx="2057400" cy="3048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1697280"/>
            <a:ext cx="142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~20 hours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14631" y="4800600"/>
            <a:ext cx="142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~10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00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9902"/>
            <a:ext cx="7626927" cy="591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90606" y="6027003"/>
            <a:ext cx="45697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Off-peak measurements = </a:t>
            </a:r>
          </a:p>
          <a:p>
            <a:pPr algn="ctr"/>
            <a:r>
              <a:rPr lang="en-US" dirty="0" smtClean="0"/>
              <a:t>worse sensitivity in twice the time!</a:t>
            </a:r>
            <a:endParaRPr lang="en-US" dirty="0"/>
          </a:p>
        </p:txBody>
      </p:sp>
      <p:pic>
        <p:nvPicPr>
          <p:cNvPr id="22530" name="Picture 2" descr="http://mets360.com/wp-content/uploads/2015/08/homer-do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97762"/>
            <a:ext cx="4114800" cy="305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533400" y="1447800"/>
            <a:ext cx="685800" cy="275877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38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22776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C:\Users\jdonovan\Pictures\PS User Forum\CalcImage\SRM K-1718, 15 keV, 20 nA, 0 um, TDI plot, 256th pix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1890713"/>
            <a:ext cx="692943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jdonovan\Pictures\PS User Forum\CalcImage\SRM K-1718_04-18-2017_SRM K-1718 20 nA_00166__Quant_4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914400"/>
            <a:ext cx="622776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648200" y="452510"/>
            <a:ext cx="4263571" cy="2138290"/>
            <a:chOff x="4648190" y="452958"/>
            <a:chExt cx="4263012" cy="2137242"/>
          </a:xfrm>
        </p:grpSpPr>
        <p:cxnSp>
          <p:nvCxnSpPr>
            <p:cNvPr id="6" name="Straight Arrow Connector 2"/>
            <p:cNvCxnSpPr>
              <a:cxnSpLocks noChangeShapeType="1"/>
              <a:stCxn id="7" idx="1"/>
            </p:cNvCxnSpPr>
            <p:nvPr/>
          </p:nvCxnSpPr>
          <p:spPr bwMode="auto">
            <a:xfrm flipH="1">
              <a:off x="4648190" y="683791"/>
              <a:ext cx="1992839" cy="1906409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6641029" y="452958"/>
              <a:ext cx="227017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0000"/>
                  </a:solidFill>
                </a:rPr>
                <a:t>14.8 </a:t>
              </a:r>
              <a:r>
                <a:rPr lang="en-US" altLang="en-US" sz="2400" dirty="0" err="1">
                  <a:solidFill>
                    <a:srgbClr val="FF0000"/>
                  </a:solidFill>
                </a:rPr>
                <a:t>wt</a:t>
              </a:r>
              <a:r>
                <a:rPr lang="en-US" altLang="en-US" sz="2400" dirty="0">
                  <a:solidFill>
                    <a:srgbClr val="FF0000"/>
                  </a:solidFill>
                </a:rPr>
                <a:t>% (publ.)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393952" y="155548"/>
            <a:ext cx="2141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 nA, 0.5 sec per pixel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8729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dirty="0" smtClean="0"/>
              <a:t>Traditional Off-Peak Methods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610600" cy="49634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</p:pic>
      <p:cxnSp>
        <p:nvCxnSpPr>
          <p:cNvPr id="8" name="Straight Arrow Connector 7"/>
          <p:cNvCxnSpPr/>
          <p:nvPr/>
        </p:nvCxnSpPr>
        <p:spPr bwMode="auto">
          <a:xfrm flipH="1">
            <a:off x="2133600" y="2895600"/>
            <a:ext cx="692829" cy="2209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4495800" y="2905102"/>
            <a:ext cx="685800" cy="265749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209800" y="2443437"/>
            <a:ext cx="150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Bgd</a:t>
            </a:r>
            <a:r>
              <a:rPr lang="en-US" dirty="0" smtClean="0">
                <a:solidFill>
                  <a:srgbClr val="FF0000"/>
                </a:solidFill>
              </a:rPr>
              <a:t> “low”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2423285"/>
            <a:ext cx="159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Bgd</a:t>
            </a:r>
            <a:r>
              <a:rPr lang="en-US" dirty="0" smtClean="0">
                <a:solidFill>
                  <a:srgbClr val="FF0000"/>
                </a:solidFill>
              </a:rPr>
              <a:t> “high”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1143000" y="5029200"/>
            <a:ext cx="5486400" cy="762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6376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Two solutions: MAN and MPB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1" y="18288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 (mean atomic number)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easure the “on-peak” background in (standard) materials that do not contain the element of interest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Correct for continuum absorption and fit to average Z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1" y="4576120"/>
            <a:ext cx="84089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MPB (multi point background)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easure the off-peak background at more than two positions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it to polynomial or exponential expression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54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04273"/>
            <a:ext cx="9144000" cy="562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Callout 3"/>
          <p:cNvSpPr/>
          <p:nvPr/>
        </p:nvSpPr>
        <p:spPr bwMode="auto">
          <a:xfrm>
            <a:off x="3396192" y="919068"/>
            <a:ext cx="1584176" cy="843758"/>
          </a:xfrm>
          <a:prstGeom prst="downArrowCallout">
            <a:avLst>
              <a:gd name="adj1" fmla="val 23122"/>
              <a:gd name="adj2" fmla="val 22077"/>
              <a:gd name="adj3" fmla="val 25000"/>
              <a:gd name="adj4" fmla="val 43028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DyL</a:t>
            </a:r>
            <a:r>
              <a:rPr lang="en-US" sz="1600" dirty="0">
                <a:latin typeface="Symbol" charset="2"/>
                <a:cs typeface="Symbol" charset="2"/>
              </a:rPr>
              <a:t>b</a:t>
            </a:r>
            <a:r>
              <a:rPr lang="en-US" sz="1600" baseline="-25000" dirty="0">
                <a:latin typeface="Arial"/>
                <a:cs typeface="Arial"/>
              </a:rPr>
              <a:t>1 </a:t>
            </a:r>
            <a:r>
              <a:rPr kumimoji="0" lang="en-A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peak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84022" y="4475729"/>
            <a:ext cx="5708677" cy="873077"/>
            <a:chOff x="1284022" y="4437112"/>
            <a:chExt cx="5708677" cy="873077"/>
          </a:xfrm>
        </p:grpSpPr>
        <p:sp>
          <p:nvSpPr>
            <p:cNvPr id="6" name="Down Arrow 5"/>
            <p:cNvSpPr/>
            <p:nvPr/>
          </p:nvSpPr>
          <p:spPr bwMode="auto">
            <a:xfrm rot="10800000">
              <a:off x="1284022" y="4437112"/>
              <a:ext cx="432048" cy="598917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Arial"/>
              </a:endParaRPr>
            </a:p>
          </p:txBody>
        </p:sp>
        <p:sp>
          <p:nvSpPr>
            <p:cNvPr id="7" name="Down Arrow 6"/>
            <p:cNvSpPr/>
            <p:nvPr/>
          </p:nvSpPr>
          <p:spPr bwMode="auto">
            <a:xfrm rot="10800000">
              <a:off x="2316600" y="4472063"/>
              <a:ext cx="432048" cy="598917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Arial"/>
              </a:endParaRPr>
            </a:p>
          </p:txBody>
        </p:sp>
        <p:sp>
          <p:nvSpPr>
            <p:cNvPr id="8" name="Down Arrow 7"/>
            <p:cNvSpPr/>
            <p:nvPr/>
          </p:nvSpPr>
          <p:spPr bwMode="auto">
            <a:xfrm rot="10800000">
              <a:off x="3730640" y="4601313"/>
              <a:ext cx="432048" cy="598917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Arial"/>
              </a:endParaRPr>
            </a:p>
          </p:txBody>
        </p:sp>
        <p:sp>
          <p:nvSpPr>
            <p:cNvPr id="9" name="Down Arrow 8"/>
            <p:cNvSpPr/>
            <p:nvPr/>
          </p:nvSpPr>
          <p:spPr bwMode="auto">
            <a:xfrm rot="10800000">
              <a:off x="4809015" y="4649541"/>
              <a:ext cx="432048" cy="598917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Arial"/>
              </a:endParaRPr>
            </a:p>
          </p:txBody>
        </p:sp>
        <p:sp>
          <p:nvSpPr>
            <p:cNvPr id="10" name="Down Arrow 9"/>
            <p:cNvSpPr/>
            <p:nvPr/>
          </p:nvSpPr>
          <p:spPr bwMode="auto">
            <a:xfrm rot="10800000">
              <a:off x="5875815" y="4651470"/>
              <a:ext cx="432048" cy="598917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Arial"/>
              </a:endParaRPr>
            </a:p>
          </p:txBody>
        </p:sp>
        <p:sp>
          <p:nvSpPr>
            <p:cNvPr id="11" name="Down Arrow 10"/>
            <p:cNvSpPr/>
            <p:nvPr/>
          </p:nvSpPr>
          <p:spPr bwMode="auto">
            <a:xfrm rot="10800000">
              <a:off x="6560651" y="4711272"/>
              <a:ext cx="432048" cy="598917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Arial"/>
              </a:endParaRPr>
            </a:p>
          </p:txBody>
        </p:sp>
      </p:grpSp>
      <p:sp>
        <p:nvSpPr>
          <p:cNvPr id="13" name="Rounded Rectangular Callout 12"/>
          <p:cNvSpPr/>
          <p:nvPr/>
        </p:nvSpPr>
        <p:spPr bwMode="auto">
          <a:xfrm>
            <a:off x="5174484" y="1108379"/>
            <a:ext cx="864096" cy="374571"/>
          </a:xfrm>
          <a:prstGeom prst="wedgeRoundRectCallout">
            <a:avLst>
              <a:gd name="adj1" fmla="val -62514"/>
              <a:gd name="adj2" fmla="val 162286"/>
              <a:gd name="adj3" fmla="val 16667"/>
            </a:avLst>
          </a:prstGeom>
          <a:solidFill>
            <a:srgbClr val="FF00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Arial"/>
              </a:rPr>
              <a:t>FeK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mbol" charset="2"/>
                <a:ea typeface="ＭＳ Ｐゴシック" charset="-128"/>
                <a:cs typeface="Symbol" charset="2"/>
              </a:rPr>
              <a:t>b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mbol" charset="2"/>
              <a:ea typeface="ＭＳ Ｐゴシック" charset="-128"/>
              <a:cs typeface="Symbol" charset="2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-36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eaLnBrk="1" hangingPunct="1">
              <a:defRPr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2000" dirty="0" smtClean="0">
                <a:effectLst/>
                <a:latin typeface="Arial"/>
                <a:cs typeface="Arial"/>
              </a:rPr>
              <a:t>MPB (multi-point backgrounds) provide accurate trace analysis background measurement, especially in complex systems</a:t>
            </a:r>
            <a:endParaRPr lang="en-US" sz="2000" baseline="-25000" dirty="0">
              <a:effectLst/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6906" y="6369794"/>
            <a:ext cx="548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 smtClean="0">
                <a:latin typeface="Arial"/>
                <a:cs typeface="Arial"/>
              </a:rPr>
              <a:t>Jercinovic </a:t>
            </a:r>
            <a:r>
              <a:rPr lang="nb-NO" sz="1800" dirty="0">
                <a:latin typeface="Arial"/>
                <a:cs typeface="Arial"/>
              </a:rPr>
              <a:t>et al. 2012, Mater. Sci. Eng. 32, </a:t>
            </a:r>
            <a:r>
              <a:rPr lang="nb-NO" sz="1800" dirty="0" smtClean="0">
                <a:latin typeface="Arial"/>
                <a:cs typeface="Arial"/>
              </a:rPr>
              <a:t>012012</a:t>
            </a:r>
            <a:endParaRPr lang="en-AU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342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5-10 at 12.01.36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8" y="708291"/>
            <a:ext cx="7200000" cy="5970058"/>
          </a:xfrm>
          <a:prstGeom prst="rect">
            <a:avLst/>
          </a:prstGeom>
          <a:ln>
            <a:headEnd type="none" w="med" len="med"/>
            <a:tailEnd type="none" w="med" len="med"/>
          </a:ln>
        </p:spPr>
      </p:pic>
      <p:sp>
        <p:nvSpPr>
          <p:cNvPr id="4" name="Rounded Rectangular Callout 3"/>
          <p:cNvSpPr/>
          <p:nvPr/>
        </p:nvSpPr>
        <p:spPr bwMode="auto">
          <a:xfrm>
            <a:off x="179512" y="4576544"/>
            <a:ext cx="1194113" cy="646986"/>
          </a:xfrm>
          <a:prstGeom prst="wedgeRoundRectCallout">
            <a:avLst>
              <a:gd name="adj1" fmla="val 64902"/>
              <a:gd name="adj2" fmla="val 107080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600" dirty="0" err="1">
                <a:solidFill>
                  <a:schemeClr val="dk1"/>
                </a:solidFill>
                <a:latin typeface="Arial" charset="0"/>
                <a:ea typeface="ＭＳ Ｐゴシック" charset="-128"/>
              </a:rPr>
              <a:t>List of datasets </a:t>
            </a:r>
            <a:endParaRPr lang="en-AU" sz="1600" dirty="0">
              <a:solidFill>
                <a:schemeClr val="dk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736625" y="6142443"/>
            <a:ext cx="2263263" cy="646986"/>
          </a:xfrm>
          <a:prstGeom prst="wedgeRoundRectCallout">
            <a:avLst>
              <a:gd name="adj1" fmla="val 31687"/>
              <a:gd name="adj2" fmla="val -129383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600" dirty="0" err="1">
                <a:solidFill>
                  <a:schemeClr val="dk1"/>
                </a:solidFill>
                <a:latin typeface="Arial" charset="0"/>
                <a:ea typeface="ＭＳ Ｐゴシック" charset="-128"/>
              </a:rPr>
              <a:t>Measured elements, </a:t>
            </a:r>
            <a:br>
              <a:rPr lang="en-AU" sz="1600" dirty="0" err="1">
                <a:solidFill>
                  <a:schemeClr val="dk1"/>
                </a:solidFill>
                <a:latin typeface="Arial" charset="0"/>
                <a:ea typeface="ＭＳ Ｐゴシック" charset="-128"/>
              </a:rPr>
            </a:br>
            <a:r>
              <a:rPr lang="en-AU" sz="1600" dirty="0" err="1">
                <a:solidFill>
                  <a:schemeClr val="dk1"/>
                </a:solidFill>
                <a:latin typeface="Arial" charset="0"/>
                <a:ea typeface="ＭＳ Ｐゴシック" charset="-128"/>
              </a:rPr>
              <a:t>Ag L</a:t>
            </a:r>
            <a:r>
              <a:rPr lang="en-AU" sz="1600" dirty="0" err="1">
                <a:solidFill>
                  <a:schemeClr val="dk1"/>
                </a:solidFill>
                <a:latin typeface="Symbol" charset="2"/>
                <a:ea typeface="ＭＳ Ｐゴシック" charset="-128"/>
                <a:cs typeface="Symbol" charset="2"/>
              </a:rPr>
              <a:t>a</a:t>
            </a:r>
            <a:r>
              <a:rPr lang="en-AU" sz="1600" dirty="0" err="1">
                <a:solidFill>
                  <a:schemeClr val="dk1"/>
                </a:solidFill>
                <a:latin typeface="Arial" charset="0"/>
                <a:ea typeface="ＭＳ Ｐゴシック" charset="-128"/>
              </a:rPr>
              <a:t> selected</a:t>
            </a:r>
            <a:endParaRPr lang="en-AU" sz="1600" dirty="0">
              <a:solidFill>
                <a:schemeClr val="dk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7791896" y="4576544"/>
            <a:ext cx="1217089" cy="646986"/>
          </a:xfrm>
          <a:prstGeom prst="wedgeRoundRectCallout">
            <a:avLst>
              <a:gd name="adj1" fmla="val -71971"/>
              <a:gd name="adj2" fmla="val -54965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600" dirty="0">
                <a:solidFill>
                  <a:schemeClr val="dk1"/>
                </a:solidFill>
                <a:latin typeface="Arial" charset="0"/>
                <a:ea typeface="ＭＳ Ｐゴシック" charset="-128"/>
              </a:rPr>
              <a:t>wavescan overlay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4191000" y="1277813"/>
            <a:ext cx="1149076" cy="646986"/>
          </a:xfrm>
          <a:prstGeom prst="wedgeRoundRectCallout">
            <a:avLst>
              <a:gd name="adj1" fmla="val 70177"/>
              <a:gd name="adj2" fmla="val 271543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600" dirty="0" err="1">
                <a:solidFill>
                  <a:schemeClr val="dk1"/>
                </a:solidFill>
                <a:latin typeface="Arial" charset="0"/>
                <a:ea typeface="ＭＳ Ｐゴシック" charset="-128"/>
              </a:rPr>
              <a:t>peak intensity</a:t>
            </a:r>
            <a:endParaRPr lang="en-AU" sz="1600" dirty="0">
              <a:solidFill>
                <a:schemeClr val="dk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324327" y="2229089"/>
            <a:ext cx="1728191" cy="1464231"/>
          </a:xfrm>
          <a:prstGeom prst="wedgeRoundRectCallout">
            <a:avLst>
              <a:gd name="adj1" fmla="val 120670"/>
              <a:gd name="adj2" fmla="val -5856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600" dirty="0" err="1">
                <a:solidFill>
                  <a:schemeClr val="dk1"/>
                </a:solidFill>
                <a:latin typeface="Arial" charset="0"/>
                <a:ea typeface="ＭＳ Ｐゴシック" charset="-128"/>
              </a:rPr>
              <a:t>background intensities (circled – currently used for fitting)</a:t>
            </a:r>
            <a:endParaRPr lang="en-AU" sz="1600" dirty="0">
              <a:solidFill>
                <a:schemeClr val="dk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2068284" y="826975"/>
            <a:ext cx="1728192" cy="715089"/>
          </a:xfrm>
          <a:prstGeom prst="wedgeRoundRectCallout">
            <a:avLst>
              <a:gd name="adj1" fmla="val 15615"/>
              <a:gd name="adj2" fmla="val 153401"/>
              <a:gd name="adj3" fmla="val 16667"/>
            </a:avLst>
          </a:prstGeom>
          <a:solidFill>
            <a:srgbClr val="FF0000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r>
              <a:rPr lang="en-AU" dirty="0" err="1"/>
              <a:t>background interference</a:t>
            </a:r>
            <a:endParaRPr lang="en-AU" dirty="0"/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3879295" y="4900037"/>
            <a:ext cx="1376087" cy="646986"/>
          </a:xfrm>
          <a:prstGeom prst="wedgeRoundRectCallout">
            <a:avLst>
              <a:gd name="adj1" fmla="val 77582"/>
              <a:gd name="adj2" fmla="val -39593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600" dirty="0" err="1">
                <a:solidFill>
                  <a:schemeClr val="dk1"/>
                </a:solidFill>
                <a:latin typeface="Arial" charset="0"/>
                <a:ea typeface="ＭＳ Ｐゴシック" charset="-128"/>
              </a:rPr>
              <a:t>data rows in dataset</a:t>
            </a:r>
            <a:endParaRPr lang="en-AU" sz="1600" dirty="0">
              <a:solidFill>
                <a:schemeClr val="dk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7682992" y="1864092"/>
            <a:ext cx="1325993" cy="646986"/>
          </a:xfrm>
          <a:prstGeom prst="wedgeRoundRectCallout">
            <a:avLst>
              <a:gd name="adj1" fmla="val -65378"/>
              <a:gd name="adj2" fmla="val 55958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600" dirty="0" err="1">
                <a:solidFill>
                  <a:schemeClr val="dk1"/>
                </a:solidFill>
                <a:latin typeface="Arial" charset="0"/>
                <a:ea typeface="ＭＳ Ｐゴシック" charset="-128"/>
              </a:rPr>
              <a:t>x-ray line markers</a:t>
            </a:r>
            <a:endParaRPr lang="en-AU" sz="1600" dirty="0">
              <a:solidFill>
                <a:schemeClr val="dk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8679"/>
            <a:ext cx="9196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Manual or automatic optimization, with many useful features for trace element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50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n-US" dirty="0" smtClean="0"/>
              <a:t>”Shared” MPB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066800"/>
            <a:ext cx="8688451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>
            <a:off x="1295400" y="2362200"/>
            <a:ext cx="76200" cy="3352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107780" y="2438400"/>
            <a:ext cx="190500" cy="3200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7010400" y="2286000"/>
            <a:ext cx="76200" cy="311160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5715000" y="2362200"/>
            <a:ext cx="381000" cy="306752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1126123" y="19641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29003" y="19767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6946" y="19005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7323" y="185834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057"/>
          <p:cNvSpPr txBox="1">
            <a:spLocks noChangeArrowheads="1"/>
          </p:cNvSpPr>
          <p:nvPr/>
        </p:nvSpPr>
        <p:spPr bwMode="auto">
          <a:xfrm>
            <a:off x="5758300" y="843677"/>
            <a:ext cx="33857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</a:rPr>
              <a:t>By prior determination of </a:t>
            </a:r>
            <a:r>
              <a:rPr lang="en-GB" sz="1800" dirty="0" smtClean="0">
                <a:solidFill>
                  <a:srgbClr val="000000"/>
                </a:solidFill>
              </a:rPr>
              <a:t>continuum intensities in a variety of materials (over a range of average </a:t>
            </a:r>
            <a:r>
              <a:rPr lang="en-GB" sz="1800" dirty="0">
                <a:solidFill>
                  <a:srgbClr val="000000"/>
                </a:solidFill>
              </a:rPr>
              <a:t>atomic </a:t>
            </a:r>
            <a:r>
              <a:rPr lang="en-GB" sz="1800" dirty="0" smtClean="0">
                <a:solidFill>
                  <a:srgbClr val="000000"/>
                </a:solidFill>
              </a:rPr>
              <a:t>number)</a:t>
            </a:r>
            <a:r>
              <a:rPr lang="en-GB" sz="1800" b="1" dirty="0" smtClean="0">
                <a:solidFill>
                  <a:srgbClr val="000000"/>
                </a:solidFill>
              </a:rPr>
              <a:t> </a:t>
            </a:r>
            <a:r>
              <a:rPr lang="en-GB" sz="1800" dirty="0" smtClean="0">
                <a:solidFill>
                  <a:srgbClr val="000000"/>
                </a:solidFill>
              </a:rPr>
              <a:t>that </a:t>
            </a:r>
            <a:r>
              <a:rPr lang="en-GB" sz="1800" b="1" i="1" dirty="0" smtClean="0">
                <a:solidFill>
                  <a:srgbClr val="000000"/>
                </a:solidFill>
              </a:rPr>
              <a:t>do not</a:t>
            </a:r>
            <a:r>
              <a:rPr lang="en-GB" sz="1800" dirty="0" smtClean="0">
                <a:solidFill>
                  <a:srgbClr val="000000"/>
                </a:solidFill>
              </a:rPr>
              <a:t> contain the element of interest, the </a:t>
            </a:r>
            <a:r>
              <a:rPr lang="en-GB" sz="1800" dirty="0">
                <a:solidFill>
                  <a:srgbClr val="000000"/>
                </a:solidFill>
              </a:rPr>
              <a:t>matrix iteration can </a:t>
            </a:r>
            <a:r>
              <a:rPr lang="en-GB" sz="1800" b="1" i="1" dirty="0">
                <a:solidFill>
                  <a:srgbClr val="000000"/>
                </a:solidFill>
              </a:rPr>
              <a:t>quantitatively calculate </a:t>
            </a:r>
            <a:r>
              <a:rPr lang="en-GB" sz="1800" b="1" i="1" dirty="0" smtClean="0">
                <a:solidFill>
                  <a:srgbClr val="000000"/>
                </a:solidFill>
              </a:rPr>
              <a:t>the background intensity</a:t>
            </a:r>
            <a:r>
              <a:rPr lang="en-GB" sz="1800" dirty="0" smtClean="0">
                <a:solidFill>
                  <a:srgbClr val="000000"/>
                </a:solidFill>
              </a:rPr>
              <a:t> from the unknown specimen composition.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" name="Text Box 2058"/>
          <p:cNvSpPr txBox="1">
            <a:spLocks noChangeArrowheads="1"/>
          </p:cNvSpPr>
          <p:nvPr/>
        </p:nvSpPr>
        <p:spPr bwMode="auto">
          <a:xfrm>
            <a:off x="5721971" y="3429000"/>
            <a:ext cx="3397469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</a:rPr>
              <a:t>Since </a:t>
            </a:r>
            <a:r>
              <a:rPr lang="en-GB" sz="1800" b="1" i="1" dirty="0">
                <a:solidFill>
                  <a:srgbClr val="000000"/>
                </a:solidFill>
              </a:rPr>
              <a:t>no off-peak measurements are </a:t>
            </a:r>
            <a:r>
              <a:rPr lang="en-GB" sz="1800" b="1" i="1" dirty="0" smtClean="0">
                <a:solidFill>
                  <a:srgbClr val="000000"/>
                </a:solidFill>
              </a:rPr>
              <a:t>utilized</a:t>
            </a:r>
            <a:r>
              <a:rPr lang="en-GB" sz="1800" dirty="0" smtClean="0">
                <a:solidFill>
                  <a:srgbClr val="000000"/>
                </a:solidFill>
              </a:rPr>
              <a:t>, </a:t>
            </a:r>
            <a:r>
              <a:rPr lang="en-GB" sz="1800" dirty="0">
                <a:solidFill>
                  <a:srgbClr val="000000"/>
                </a:solidFill>
              </a:rPr>
              <a:t>time is saved resulting in less sample damage and elimination of possible off-peak interferences.</a:t>
            </a:r>
          </a:p>
          <a:p>
            <a:endParaRPr lang="en-GB" sz="900" dirty="0">
              <a:solidFill>
                <a:srgbClr val="000000"/>
              </a:solidFill>
            </a:endParaRPr>
          </a:p>
          <a:p>
            <a:r>
              <a:rPr lang="en-GB" sz="1800" dirty="0">
                <a:solidFill>
                  <a:srgbClr val="000000"/>
                </a:solidFill>
              </a:rPr>
              <a:t>This is a </a:t>
            </a:r>
            <a:r>
              <a:rPr lang="en-GB" sz="1800" dirty="0" smtClean="0">
                <a:solidFill>
                  <a:srgbClr val="000000"/>
                </a:solidFill>
              </a:rPr>
              <a:t>significant acquisition time advantage </a:t>
            </a:r>
            <a:r>
              <a:rPr lang="en-GB" sz="1800" dirty="0">
                <a:solidFill>
                  <a:srgbClr val="000000"/>
                </a:solidFill>
              </a:rPr>
              <a:t>for </a:t>
            </a:r>
            <a:r>
              <a:rPr lang="en-GB" sz="1800" dirty="0" smtClean="0">
                <a:solidFill>
                  <a:srgbClr val="000000"/>
                </a:solidFill>
              </a:rPr>
              <a:t>major and minor elements.</a:t>
            </a:r>
            <a:endParaRPr lang="en-GB" sz="18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4784" y="6058317"/>
            <a:ext cx="554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and also results in improved trace element sensitivity…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324600" y="6486290"/>
            <a:ext cx="26228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Donovan, et al., Amer. Min., 2016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34007" y="149707"/>
            <a:ext cx="5085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 (mean atomic number) background calibration</a:t>
            </a:r>
            <a:endParaRPr lang="en-US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8" y="762000"/>
            <a:ext cx="5580993" cy="428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50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5200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15900" algn="l"/>
                <a:tab pos="431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215900" algn="l"/>
                <a:tab pos="431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215900" algn="l"/>
                <a:tab pos="431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215900" algn="l"/>
                <a:tab pos="431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215900" algn="l"/>
                <a:tab pos="431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15900" algn="l"/>
                <a:tab pos="431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15900" algn="l"/>
                <a:tab pos="431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15900" algn="l"/>
                <a:tab pos="431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15900" algn="l"/>
                <a:tab pos="431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  <a:tab pos="431800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47246"/>
            <a:ext cx="7782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Comparing MAN and Off-peak Measurements (same dataset)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28858" y="1066800"/>
            <a:ext cx="4296360" cy="4119265"/>
            <a:chOff x="128858" y="1066800"/>
            <a:chExt cx="4296360" cy="4119265"/>
          </a:xfrm>
        </p:grpSpPr>
        <p:pic>
          <p:nvPicPr>
            <p:cNvPr id="22530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58" y="1066800"/>
              <a:ext cx="4296360" cy="3334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219200" y="4724400"/>
              <a:ext cx="27638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 Blank Correction</a:t>
              </a:r>
              <a:endParaRPr lang="en-US" dirty="0"/>
            </a:p>
          </p:txBody>
        </p:sp>
      </p:grpSp>
      <p:sp>
        <p:nvSpPr>
          <p:cNvPr id="11" name="Oval 10"/>
          <p:cNvSpPr/>
          <p:nvPr/>
        </p:nvSpPr>
        <p:spPr bwMode="auto">
          <a:xfrm>
            <a:off x="3124200" y="1295400"/>
            <a:ext cx="1301018" cy="533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24399" y="1066799"/>
            <a:ext cx="4299911" cy="4119265"/>
            <a:chOff x="4724399" y="1066799"/>
            <a:chExt cx="4299911" cy="4119265"/>
          </a:xfrm>
        </p:grpSpPr>
        <p:pic>
          <p:nvPicPr>
            <p:cNvPr id="2252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399" y="1066799"/>
              <a:ext cx="4299911" cy="3334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638800" y="4724399"/>
              <a:ext cx="2310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Blank Correction</a:t>
              </a:r>
              <a:endParaRPr lang="en-US" dirty="0"/>
            </a:p>
          </p:txBody>
        </p:sp>
      </p:grpSp>
      <p:sp>
        <p:nvSpPr>
          <p:cNvPr id="12" name="Oval 11"/>
          <p:cNvSpPr/>
          <p:nvPr/>
        </p:nvSpPr>
        <p:spPr bwMode="auto">
          <a:xfrm>
            <a:off x="7772400" y="1295400"/>
            <a:ext cx="1371600" cy="533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93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1143000"/>
          </a:xfrm>
        </p:spPr>
        <p:txBody>
          <a:bodyPr/>
          <a:lstStyle/>
          <a:p>
            <a:r>
              <a:rPr lang="en-US" sz="3800" dirty="0"/>
              <a:t>On and off peak variances add in </a:t>
            </a:r>
            <a:r>
              <a:rPr lang="en-US" sz="3800" dirty="0" smtClean="0"/>
              <a:t>quadrature!</a:t>
            </a:r>
            <a:endParaRPr lang="en-US" sz="3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85900" y="2895600"/>
            <a:ext cx="6172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When we directly measure the background </a:t>
            </a:r>
            <a:r>
              <a:rPr lang="en-US" dirty="0" smtClean="0"/>
              <a:t>intensities, we </a:t>
            </a:r>
            <a:r>
              <a:rPr lang="en-US" dirty="0"/>
              <a:t>introduce additional imprecision to the net intensity </a:t>
            </a:r>
            <a:r>
              <a:rPr lang="en-US" dirty="0" smtClean="0"/>
              <a:t>calculation.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If only there was a method to determine the continuum background intensities *without* a direct measurement</a:t>
            </a:r>
            <a:r>
              <a:rPr lang="en-US" dirty="0" smtClean="0"/>
              <a:t>… </a:t>
            </a:r>
            <a:endParaRPr lang="en-US" dirty="0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549015"/>
              </p:ext>
            </p:extLst>
          </p:nvPr>
        </p:nvGraphicFramePr>
        <p:xfrm>
          <a:off x="2667000" y="1524000"/>
          <a:ext cx="352996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8" name="Equation" r:id="rId3" imgW="1091726" imgH="279279" progId="Equation.3">
                  <p:embed/>
                </p:oleObj>
              </mc:Choice>
              <mc:Fallback>
                <p:oleObj name="Equation" r:id="rId3" imgW="1091726" imgH="279279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524000"/>
                        <a:ext cx="3529965" cy="971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43528" y="5715000"/>
            <a:ext cx="5456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about the MAN background method?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7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2238</TotalTime>
  <Words>947</Words>
  <Application>Microsoft Office PowerPoint</Application>
  <PresentationFormat>On-screen Show (4:3)</PresentationFormat>
  <Paragraphs>164</Paragraphs>
  <Slides>17</Slides>
  <Notes>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Improving Precision and Accuracy for Trace Elements in EPMA </vt:lpstr>
      <vt:lpstr>Traditional Off-Peak Methods</vt:lpstr>
      <vt:lpstr>Two solutions: MAN and MPB</vt:lpstr>
      <vt:lpstr>PowerPoint Presentation</vt:lpstr>
      <vt:lpstr>PowerPoint Presentation</vt:lpstr>
      <vt:lpstr>”Shared” MPB</vt:lpstr>
      <vt:lpstr>PowerPoint Presentation</vt:lpstr>
      <vt:lpstr>PowerPoint Presentation</vt:lpstr>
      <vt:lpstr>On and off peak variances add in quadrature!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Oregon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Improved EPMA Trace Element Accuracy Using A Matrix Iterated Quantitative Blank Correction</dc:title>
  <dc:creator>John Donovan</dc:creator>
  <cp:lastModifiedBy>jdonovan</cp:lastModifiedBy>
  <cp:revision>173</cp:revision>
  <dcterms:created xsi:type="dcterms:W3CDTF">2007-08-30T23:16:31Z</dcterms:created>
  <dcterms:modified xsi:type="dcterms:W3CDTF">2017-10-17T18:01:30Z</dcterms:modified>
</cp:coreProperties>
</file>