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8" r:id="rId5"/>
    <p:sldId id="272" r:id="rId6"/>
    <p:sldId id="274" r:id="rId7"/>
    <p:sldId id="273" r:id="rId8"/>
    <p:sldId id="275" r:id="rId9"/>
    <p:sldId id="280" r:id="rId10"/>
    <p:sldId id="279" r:id="rId11"/>
    <p:sldId id="276" r:id="rId12"/>
    <p:sldId id="277" r:id="rId13"/>
    <p:sldId id="281" r:id="rId14"/>
    <p:sldId id="287" r:id="rId15"/>
    <p:sldId id="262" r:id="rId16"/>
    <p:sldId id="257" r:id="rId17"/>
    <p:sldId id="285" r:id="rId18"/>
    <p:sldId id="265" r:id="rId19"/>
    <p:sldId id="288" r:id="rId20"/>
    <p:sldId id="283" r:id="rId21"/>
    <p:sldId id="284" r:id="rId22"/>
    <p:sldId id="258" r:id="rId23"/>
    <p:sldId id="266" r:id="rId24"/>
    <p:sldId id="268" r:id="rId25"/>
    <p:sldId id="267" r:id="rId26"/>
    <p:sldId id="26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9A62"/>
    <a:srgbClr val="C4B99B"/>
    <a:srgbClr val="C5BA9C"/>
    <a:srgbClr val="E3CBED"/>
    <a:srgbClr val="F0D8FA"/>
    <a:srgbClr val="C68686"/>
    <a:srgbClr val="B97978"/>
    <a:srgbClr val="BD7D7D"/>
    <a:srgbClr val="FFFC07"/>
    <a:srgbClr val="014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tc5\Documents\3-Manuscripts\SelckWASP20xx--Goshen%20Valley%20paper\GSA%202017\As%20and%20NO3%20concentra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tc5\Documents\3-Manuscripts\SelckWASP20xx--Goshen%20Valley%20paper\GSA%202017\As%20and%20NO3%20concentration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'N and As concentrations'!$D$2:$D$152</c:f>
              <c:numCache>
                <c:formatCode>0.00</c:formatCode>
                <c:ptCount val="151"/>
                <c:pt idx="0">
                  <c:v>0.18029999999999999</c:v>
                </c:pt>
                <c:pt idx="1">
                  <c:v>0.31509999999999999</c:v>
                </c:pt>
                <c:pt idx="2">
                  <c:v>0.9264</c:v>
                </c:pt>
                <c:pt idx="3">
                  <c:v>1.0410999999999999</c:v>
                </c:pt>
                <c:pt idx="4">
                  <c:v>0.8649</c:v>
                </c:pt>
                <c:pt idx="5">
                  <c:v>1.0072000000000001</c:v>
                </c:pt>
                <c:pt idx="6">
                  <c:v>0.84389999999999998</c:v>
                </c:pt>
                <c:pt idx="7">
                  <c:v>0.89290000000000003</c:v>
                </c:pt>
                <c:pt idx="8">
                  <c:v>0.76</c:v>
                </c:pt>
                <c:pt idx="9">
                  <c:v>0.81789999999999996</c:v>
                </c:pt>
                <c:pt idx="10">
                  <c:v>0.93169999999999997</c:v>
                </c:pt>
                <c:pt idx="11">
                  <c:v>0.81</c:v>
                </c:pt>
                <c:pt idx="12">
                  <c:v>0.15</c:v>
                </c:pt>
                <c:pt idx="13">
                  <c:v>0.15</c:v>
                </c:pt>
                <c:pt idx="14">
                  <c:v>0.59040000000000004</c:v>
                </c:pt>
                <c:pt idx="15">
                  <c:v>0.58489999999999998</c:v>
                </c:pt>
                <c:pt idx="16">
                  <c:v>0.15</c:v>
                </c:pt>
                <c:pt idx="17">
                  <c:v>0.15</c:v>
                </c:pt>
                <c:pt idx="18">
                  <c:v>0.15</c:v>
                </c:pt>
                <c:pt idx="19">
                  <c:v>0.15</c:v>
                </c:pt>
                <c:pt idx="20">
                  <c:v>0.15</c:v>
                </c:pt>
                <c:pt idx="21">
                  <c:v>0.15</c:v>
                </c:pt>
                <c:pt idx="22">
                  <c:v>0.33600000000000002</c:v>
                </c:pt>
                <c:pt idx="23">
                  <c:v>0.15</c:v>
                </c:pt>
                <c:pt idx="24">
                  <c:v>3.5072999999999999</c:v>
                </c:pt>
                <c:pt idx="25">
                  <c:v>3.6272000000000002</c:v>
                </c:pt>
                <c:pt idx="26">
                  <c:v>11.127599999999999</c:v>
                </c:pt>
                <c:pt idx="27">
                  <c:v>17.906099999999999</c:v>
                </c:pt>
                <c:pt idx="28">
                  <c:v>18.3185</c:v>
                </c:pt>
                <c:pt idx="29">
                  <c:v>19.5611</c:v>
                </c:pt>
                <c:pt idx="30">
                  <c:v>18.080100000000002</c:v>
                </c:pt>
                <c:pt idx="31">
                  <c:v>17.144300000000001</c:v>
                </c:pt>
                <c:pt idx="32">
                  <c:v>16.864699999999999</c:v>
                </c:pt>
                <c:pt idx="33">
                  <c:v>14.0175</c:v>
                </c:pt>
                <c:pt idx="34">
                  <c:v>9.3383000000000003</c:v>
                </c:pt>
                <c:pt idx="35">
                  <c:v>8.6010000000000009</c:v>
                </c:pt>
                <c:pt idx="36">
                  <c:v>8.8186999999999998</c:v>
                </c:pt>
                <c:pt idx="37">
                  <c:v>8.4144000000000005</c:v>
                </c:pt>
                <c:pt idx="38">
                  <c:v>7.6599000000000004</c:v>
                </c:pt>
                <c:pt idx="39">
                  <c:v>0.7843</c:v>
                </c:pt>
                <c:pt idx="40">
                  <c:v>2.9722</c:v>
                </c:pt>
                <c:pt idx="41">
                  <c:v>3.0562</c:v>
                </c:pt>
                <c:pt idx="42">
                  <c:v>3.0952000000000002</c:v>
                </c:pt>
                <c:pt idx="43">
                  <c:v>2.7183999999999999</c:v>
                </c:pt>
                <c:pt idx="44">
                  <c:v>2.633</c:v>
                </c:pt>
                <c:pt idx="45">
                  <c:v>2.6080999999999999</c:v>
                </c:pt>
                <c:pt idx="46">
                  <c:v>2.8591000000000002</c:v>
                </c:pt>
                <c:pt idx="47">
                  <c:v>0.15</c:v>
                </c:pt>
                <c:pt idx="48">
                  <c:v>0.15</c:v>
                </c:pt>
                <c:pt idx="49">
                  <c:v>1.1060000000000001</c:v>
                </c:pt>
                <c:pt idx="50">
                  <c:v>1.3701000000000001</c:v>
                </c:pt>
                <c:pt idx="51">
                  <c:v>0.51910000000000001</c:v>
                </c:pt>
                <c:pt idx="52">
                  <c:v>0.15</c:v>
                </c:pt>
                <c:pt idx="53">
                  <c:v>0.26300000000000001</c:v>
                </c:pt>
                <c:pt idx="54">
                  <c:v>0.15</c:v>
                </c:pt>
                <c:pt idx="55">
                  <c:v>0.15</c:v>
                </c:pt>
                <c:pt idx="56">
                  <c:v>0.15</c:v>
                </c:pt>
                <c:pt idx="57">
                  <c:v>0.15</c:v>
                </c:pt>
                <c:pt idx="58">
                  <c:v>0.15</c:v>
                </c:pt>
                <c:pt idx="59">
                  <c:v>0.15</c:v>
                </c:pt>
                <c:pt idx="60">
                  <c:v>0.15</c:v>
                </c:pt>
                <c:pt idx="61">
                  <c:v>0.15</c:v>
                </c:pt>
                <c:pt idx="62">
                  <c:v>0.15</c:v>
                </c:pt>
                <c:pt idx="63">
                  <c:v>0.15</c:v>
                </c:pt>
                <c:pt idx="64">
                  <c:v>0.15</c:v>
                </c:pt>
                <c:pt idx="65">
                  <c:v>0.15</c:v>
                </c:pt>
                <c:pt idx="66">
                  <c:v>0.15</c:v>
                </c:pt>
                <c:pt idx="67">
                  <c:v>0.15</c:v>
                </c:pt>
                <c:pt idx="68">
                  <c:v>0.15</c:v>
                </c:pt>
                <c:pt idx="69">
                  <c:v>0.15</c:v>
                </c:pt>
                <c:pt idx="70">
                  <c:v>0.15</c:v>
                </c:pt>
                <c:pt idx="71">
                  <c:v>0.15</c:v>
                </c:pt>
                <c:pt idx="77">
                  <c:v>1.3777999999999999</c:v>
                </c:pt>
                <c:pt idx="78">
                  <c:v>1.85</c:v>
                </c:pt>
                <c:pt idx="79">
                  <c:v>1.0873999999999999</c:v>
                </c:pt>
                <c:pt idx="80">
                  <c:v>1.01</c:v>
                </c:pt>
                <c:pt idx="81">
                  <c:v>0.15</c:v>
                </c:pt>
                <c:pt idx="82">
                  <c:v>0.15</c:v>
                </c:pt>
                <c:pt idx="83">
                  <c:v>0.71230000000000004</c:v>
                </c:pt>
                <c:pt idx="84">
                  <c:v>0.6</c:v>
                </c:pt>
                <c:pt idx="85">
                  <c:v>0.15</c:v>
                </c:pt>
                <c:pt idx="86">
                  <c:v>0.15</c:v>
                </c:pt>
                <c:pt idx="87">
                  <c:v>0.15</c:v>
                </c:pt>
                <c:pt idx="88">
                  <c:v>0.15</c:v>
                </c:pt>
                <c:pt idx="89">
                  <c:v>1.2279</c:v>
                </c:pt>
                <c:pt idx="90">
                  <c:v>1.08</c:v>
                </c:pt>
                <c:pt idx="91">
                  <c:v>1.0518000000000001</c:v>
                </c:pt>
                <c:pt idx="92">
                  <c:v>1.01</c:v>
                </c:pt>
                <c:pt idx="93">
                  <c:v>0.105</c:v>
                </c:pt>
                <c:pt idx="94">
                  <c:v>0.39</c:v>
                </c:pt>
                <c:pt idx="95">
                  <c:v>0.15</c:v>
                </c:pt>
                <c:pt idx="96">
                  <c:v>0.15</c:v>
                </c:pt>
                <c:pt idx="97">
                  <c:v>0.15</c:v>
                </c:pt>
                <c:pt idx="98">
                  <c:v>0.15</c:v>
                </c:pt>
                <c:pt idx="99">
                  <c:v>0.15</c:v>
                </c:pt>
                <c:pt idx="100">
                  <c:v>7.89</c:v>
                </c:pt>
                <c:pt idx="101">
                  <c:v>256</c:v>
                </c:pt>
                <c:pt idx="102">
                  <c:v>0.504</c:v>
                </c:pt>
                <c:pt idx="103">
                  <c:v>15.4</c:v>
                </c:pt>
                <c:pt idx="104">
                  <c:v>0.15</c:v>
                </c:pt>
                <c:pt idx="105">
                  <c:v>66.7</c:v>
                </c:pt>
                <c:pt idx="106">
                  <c:v>6.84</c:v>
                </c:pt>
                <c:pt idx="107">
                  <c:v>20.2</c:v>
                </c:pt>
                <c:pt idx="108">
                  <c:v>0.97599999999999998</c:v>
                </c:pt>
                <c:pt idx="109">
                  <c:v>0.41</c:v>
                </c:pt>
                <c:pt idx="110">
                  <c:v>1.1599999999999999</c:v>
                </c:pt>
                <c:pt idx="111">
                  <c:v>0.96399999999999997</c:v>
                </c:pt>
                <c:pt idx="112">
                  <c:v>5.9</c:v>
                </c:pt>
                <c:pt idx="113">
                  <c:v>3.129</c:v>
                </c:pt>
                <c:pt idx="114">
                  <c:v>1.61</c:v>
                </c:pt>
                <c:pt idx="115" formatCode="General">
                  <c:v>4.96</c:v>
                </c:pt>
                <c:pt idx="121">
                  <c:v>0.23119999999999999</c:v>
                </c:pt>
                <c:pt idx="122">
                  <c:v>0.20810000000000001</c:v>
                </c:pt>
                <c:pt idx="123">
                  <c:v>0.15</c:v>
                </c:pt>
                <c:pt idx="124">
                  <c:v>0.15</c:v>
                </c:pt>
                <c:pt idx="125">
                  <c:v>0.15</c:v>
                </c:pt>
                <c:pt idx="126">
                  <c:v>0.22869999999999999</c:v>
                </c:pt>
                <c:pt idx="127">
                  <c:v>0.65480000000000005</c:v>
                </c:pt>
                <c:pt idx="128">
                  <c:v>0.15</c:v>
                </c:pt>
                <c:pt idx="129">
                  <c:v>0.50590000000000002</c:v>
                </c:pt>
                <c:pt idx="130">
                  <c:v>0.45350000000000001</c:v>
                </c:pt>
                <c:pt idx="131">
                  <c:v>0.99029999999999996</c:v>
                </c:pt>
                <c:pt idx="132">
                  <c:v>0.16089999999999999</c:v>
                </c:pt>
                <c:pt idx="133">
                  <c:v>0.15</c:v>
                </c:pt>
                <c:pt idx="134">
                  <c:v>0.15</c:v>
                </c:pt>
                <c:pt idx="135">
                  <c:v>0.15</c:v>
                </c:pt>
                <c:pt idx="136">
                  <c:v>0.39600000000000002</c:v>
                </c:pt>
                <c:pt idx="137">
                  <c:v>0.15</c:v>
                </c:pt>
                <c:pt idx="138">
                  <c:v>0.15</c:v>
                </c:pt>
                <c:pt idx="139">
                  <c:v>0.15</c:v>
                </c:pt>
                <c:pt idx="140">
                  <c:v>0.15</c:v>
                </c:pt>
                <c:pt idx="141">
                  <c:v>0.15</c:v>
                </c:pt>
                <c:pt idx="142">
                  <c:v>0.18459999999999999</c:v>
                </c:pt>
                <c:pt idx="143">
                  <c:v>0.15</c:v>
                </c:pt>
                <c:pt idx="144">
                  <c:v>0.15</c:v>
                </c:pt>
                <c:pt idx="145">
                  <c:v>0.15</c:v>
                </c:pt>
                <c:pt idx="146">
                  <c:v>0.23799999999999999</c:v>
                </c:pt>
                <c:pt idx="147">
                  <c:v>0.15</c:v>
                </c:pt>
                <c:pt idx="148">
                  <c:v>0.15</c:v>
                </c:pt>
                <c:pt idx="149">
                  <c:v>0.15</c:v>
                </c:pt>
                <c:pt idx="15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91-4DDD-9F6F-6AE3E0483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31789200"/>
        <c:axId val="431790840"/>
      </c:barChart>
      <c:catAx>
        <c:axId val="431789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431790840"/>
        <c:crossesAt val="1.0000000000000002E-2"/>
        <c:auto val="1"/>
        <c:lblAlgn val="ctr"/>
        <c:lblOffset val="100"/>
        <c:noMultiLvlLbl val="0"/>
      </c:catAx>
      <c:valAx>
        <c:axId val="4317908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0"/>
        <c:majorTickMark val="out"/>
        <c:minorTickMark val="out"/>
        <c:tickLblPos val="nextTo"/>
        <c:spPr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789200"/>
        <c:crossesAt val="1"/>
        <c:crossBetween val="between"/>
      </c:valAx>
      <c:spPr>
        <a:noFill/>
        <a:ln w="12700">
          <a:solidFill>
            <a:schemeClr val="tx1">
              <a:lumMod val="65000"/>
              <a:lumOff val="3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'N and As concentrations'!$E$2:$E$152</c:f>
              <c:numCache>
                <c:formatCode>General</c:formatCode>
                <c:ptCount val="151"/>
                <c:pt idx="0">
                  <c:v>19.5</c:v>
                </c:pt>
                <c:pt idx="1">
                  <c:v>14.1</c:v>
                </c:pt>
                <c:pt idx="2">
                  <c:v>3.2</c:v>
                </c:pt>
                <c:pt idx="3">
                  <c:v>1.5</c:v>
                </c:pt>
                <c:pt idx="4">
                  <c:v>2.5</c:v>
                </c:pt>
                <c:pt idx="5">
                  <c:v>3.9</c:v>
                </c:pt>
                <c:pt idx="6">
                  <c:v>3</c:v>
                </c:pt>
                <c:pt idx="7">
                  <c:v>1.5</c:v>
                </c:pt>
                <c:pt idx="8" formatCode="0.0">
                  <c:v>3.92</c:v>
                </c:pt>
                <c:pt idx="9">
                  <c:v>1.5</c:v>
                </c:pt>
                <c:pt idx="10">
                  <c:v>1.5</c:v>
                </c:pt>
                <c:pt idx="11">
                  <c:v>1.5</c:v>
                </c:pt>
                <c:pt idx="12">
                  <c:v>5.8999999999999995</c:v>
                </c:pt>
                <c:pt idx="13">
                  <c:v>1.5</c:v>
                </c:pt>
                <c:pt idx="14">
                  <c:v>5.1000000000000005</c:v>
                </c:pt>
                <c:pt idx="15">
                  <c:v>1.5</c:v>
                </c:pt>
                <c:pt idx="16">
                  <c:v>7.7</c:v>
                </c:pt>
                <c:pt idx="17">
                  <c:v>1.5</c:v>
                </c:pt>
                <c:pt idx="18">
                  <c:v>1.5</c:v>
                </c:pt>
                <c:pt idx="19">
                  <c:v>1.5</c:v>
                </c:pt>
                <c:pt idx="20">
                  <c:v>1.5</c:v>
                </c:pt>
                <c:pt idx="21">
                  <c:v>1.5</c:v>
                </c:pt>
                <c:pt idx="22">
                  <c:v>1.5</c:v>
                </c:pt>
                <c:pt idx="23">
                  <c:v>7</c:v>
                </c:pt>
                <c:pt idx="24">
                  <c:v>18.899999999999999</c:v>
                </c:pt>
                <c:pt idx="25">
                  <c:v>10.55</c:v>
                </c:pt>
                <c:pt idx="26">
                  <c:v>1.5</c:v>
                </c:pt>
                <c:pt idx="27">
                  <c:v>1.5</c:v>
                </c:pt>
                <c:pt idx="28">
                  <c:v>4.1000000000000005</c:v>
                </c:pt>
                <c:pt idx="29">
                  <c:v>2.1</c:v>
                </c:pt>
                <c:pt idx="30">
                  <c:v>6.4</c:v>
                </c:pt>
                <c:pt idx="31">
                  <c:v>1.5</c:v>
                </c:pt>
                <c:pt idx="32">
                  <c:v>7</c:v>
                </c:pt>
                <c:pt idx="33">
                  <c:v>4.4000000000000004</c:v>
                </c:pt>
                <c:pt idx="34">
                  <c:v>19.3</c:v>
                </c:pt>
                <c:pt idx="35">
                  <c:v>16</c:v>
                </c:pt>
                <c:pt idx="36">
                  <c:v>22</c:v>
                </c:pt>
                <c:pt idx="37">
                  <c:v>26.4</c:v>
                </c:pt>
                <c:pt idx="38">
                  <c:v>16.600000000000001</c:v>
                </c:pt>
                <c:pt idx="39">
                  <c:v>7.5</c:v>
                </c:pt>
                <c:pt idx="40">
                  <c:v>12.1</c:v>
                </c:pt>
                <c:pt idx="41">
                  <c:v>3.4</c:v>
                </c:pt>
                <c:pt idx="42">
                  <c:v>4.7</c:v>
                </c:pt>
                <c:pt idx="43">
                  <c:v>2.1</c:v>
                </c:pt>
                <c:pt idx="44">
                  <c:v>3.4</c:v>
                </c:pt>
                <c:pt idx="45">
                  <c:v>1.5</c:v>
                </c:pt>
                <c:pt idx="46">
                  <c:v>1.5</c:v>
                </c:pt>
                <c:pt idx="47">
                  <c:v>23.099999999999998</c:v>
                </c:pt>
                <c:pt idx="48">
                  <c:v>11.700000000000001</c:v>
                </c:pt>
                <c:pt idx="49">
                  <c:v>8.3000000000000007</c:v>
                </c:pt>
                <c:pt idx="50">
                  <c:v>1.5</c:v>
                </c:pt>
                <c:pt idx="51">
                  <c:v>20.6</c:v>
                </c:pt>
                <c:pt idx="52">
                  <c:v>12.3</c:v>
                </c:pt>
                <c:pt idx="53">
                  <c:v>7.7</c:v>
                </c:pt>
                <c:pt idx="54">
                  <c:v>20.2</c:v>
                </c:pt>
                <c:pt idx="55">
                  <c:v>39.800000000000004</c:v>
                </c:pt>
                <c:pt idx="56">
                  <c:v>149.69999999999999</c:v>
                </c:pt>
                <c:pt idx="57">
                  <c:v>65.5</c:v>
                </c:pt>
                <c:pt idx="58">
                  <c:v>137.5</c:v>
                </c:pt>
                <c:pt idx="59">
                  <c:v>33.300000000000004</c:v>
                </c:pt>
                <c:pt idx="60">
                  <c:v>126.9</c:v>
                </c:pt>
                <c:pt idx="61">
                  <c:v>236.2</c:v>
                </c:pt>
                <c:pt idx="62">
                  <c:v>70.099999999999994</c:v>
                </c:pt>
                <c:pt idx="63">
                  <c:v>89.1</c:v>
                </c:pt>
                <c:pt idx="64">
                  <c:v>99.5</c:v>
                </c:pt>
                <c:pt idx="65">
                  <c:v>102.1</c:v>
                </c:pt>
                <c:pt idx="66">
                  <c:v>99.8</c:v>
                </c:pt>
                <c:pt idx="67">
                  <c:v>82.600000000000009</c:v>
                </c:pt>
                <c:pt idx="68">
                  <c:v>62.9</c:v>
                </c:pt>
                <c:pt idx="69">
                  <c:v>80.3</c:v>
                </c:pt>
                <c:pt idx="70">
                  <c:v>95.100000000000009</c:v>
                </c:pt>
                <c:pt idx="71">
                  <c:v>61.400000000000006</c:v>
                </c:pt>
                <c:pt idx="77">
                  <c:v>10.1</c:v>
                </c:pt>
                <c:pt idx="78" formatCode="0.0">
                  <c:v>10.3</c:v>
                </c:pt>
                <c:pt idx="79">
                  <c:v>13.2</c:v>
                </c:pt>
                <c:pt idx="80" formatCode="0.0">
                  <c:v>19.899999999999999</c:v>
                </c:pt>
                <c:pt idx="81">
                  <c:v>6.8999999999999995</c:v>
                </c:pt>
                <c:pt idx="82" formatCode="0.0">
                  <c:v>11</c:v>
                </c:pt>
                <c:pt idx="83">
                  <c:v>10.65</c:v>
                </c:pt>
                <c:pt idx="84" formatCode="0.0">
                  <c:v>14</c:v>
                </c:pt>
                <c:pt idx="85">
                  <c:v>11.5</c:v>
                </c:pt>
                <c:pt idx="86" formatCode="0.0">
                  <c:v>12.3</c:v>
                </c:pt>
                <c:pt idx="87">
                  <c:v>6.3</c:v>
                </c:pt>
                <c:pt idx="88" formatCode="0.0">
                  <c:v>17.3</c:v>
                </c:pt>
                <c:pt idx="89">
                  <c:v>21.8</c:v>
                </c:pt>
                <c:pt idx="90" formatCode="0.0">
                  <c:v>18.7</c:v>
                </c:pt>
                <c:pt idx="91">
                  <c:v>10.1</c:v>
                </c:pt>
                <c:pt idx="92" formatCode="0.0">
                  <c:v>11.8</c:v>
                </c:pt>
                <c:pt idx="93">
                  <c:v>14.4</c:v>
                </c:pt>
                <c:pt idx="94" formatCode="0.0">
                  <c:v>15.4</c:v>
                </c:pt>
                <c:pt idx="95" formatCode="0.0">
                  <c:v>1.5</c:v>
                </c:pt>
                <c:pt idx="96" formatCode="0.0">
                  <c:v>2.13</c:v>
                </c:pt>
                <c:pt idx="97" formatCode="0.0">
                  <c:v>2.15</c:v>
                </c:pt>
                <c:pt idx="98" formatCode="0.0">
                  <c:v>3.47</c:v>
                </c:pt>
                <c:pt idx="99" formatCode="0.0">
                  <c:v>7.93</c:v>
                </c:pt>
                <c:pt idx="100" formatCode="0.0">
                  <c:v>4.18</c:v>
                </c:pt>
                <c:pt idx="101" formatCode="0.0">
                  <c:v>8.33</c:v>
                </c:pt>
                <c:pt idx="102" formatCode="0.0">
                  <c:v>1.5</c:v>
                </c:pt>
                <c:pt idx="103" formatCode="0.0">
                  <c:v>1.58</c:v>
                </c:pt>
                <c:pt idx="104" formatCode="0.0">
                  <c:v>1.5</c:v>
                </c:pt>
                <c:pt idx="105" formatCode="0.0">
                  <c:v>3.94</c:v>
                </c:pt>
                <c:pt idx="106" formatCode="0.0">
                  <c:v>4.97</c:v>
                </c:pt>
                <c:pt idx="107" formatCode="0.0">
                  <c:v>6.33</c:v>
                </c:pt>
                <c:pt idx="108" formatCode="0.0">
                  <c:v>7.77</c:v>
                </c:pt>
                <c:pt idx="109" formatCode="0.0">
                  <c:v>3.54</c:v>
                </c:pt>
                <c:pt idx="110" formatCode="0.0">
                  <c:v>3.6</c:v>
                </c:pt>
                <c:pt idx="111" formatCode="0.0">
                  <c:v>3.3109999999999999</c:v>
                </c:pt>
                <c:pt idx="112" formatCode="0.0">
                  <c:v>4.5999999999999996</c:v>
                </c:pt>
                <c:pt idx="113" formatCode="0.0">
                  <c:v>4.49</c:v>
                </c:pt>
                <c:pt idx="114" formatCode="0.0">
                  <c:v>5.44</c:v>
                </c:pt>
                <c:pt idx="115" formatCode="0.0">
                  <c:v>1.5</c:v>
                </c:pt>
                <c:pt idx="121">
                  <c:v>3.2</c:v>
                </c:pt>
                <c:pt idx="122" formatCode="0.0">
                  <c:v>1.5</c:v>
                </c:pt>
                <c:pt idx="123" formatCode="0.0">
                  <c:v>1.5</c:v>
                </c:pt>
                <c:pt idx="124" formatCode="0.0">
                  <c:v>1.5</c:v>
                </c:pt>
                <c:pt idx="125" formatCode="0.0">
                  <c:v>1.5</c:v>
                </c:pt>
                <c:pt idx="126">
                  <c:v>10.1</c:v>
                </c:pt>
                <c:pt idx="127">
                  <c:v>5.6</c:v>
                </c:pt>
                <c:pt idx="128">
                  <c:v>2.2999999999999998</c:v>
                </c:pt>
                <c:pt idx="129">
                  <c:v>2.2999999999999998</c:v>
                </c:pt>
                <c:pt idx="130" formatCode="0.0">
                  <c:v>1.5</c:v>
                </c:pt>
                <c:pt idx="131">
                  <c:v>3</c:v>
                </c:pt>
                <c:pt idx="132" formatCode="0.0">
                  <c:v>1.5</c:v>
                </c:pt>
                <c:pt idx="133">
                  <c:v>3.1</c:v>
                </c:pt>
                <c:pt idx="134" formatCode="0.0">
                  <c:v>3.3769999999999998</c:v>
                </c:pt>
                <c:pt idx="135">
                  <c:v>10.200000000000001</c:v>
                </c:pt>
                <c:pt idx="136">
                  <c:v>4.4000000000000004</c:v>
                </c:pt>
                <c:pt idx="137">
                  <c:v>3.1</c:v>
                </c:pt>
                <c:pt idx="138">
                  <c:v>2.1</c:v>
                </c:pt>
                <c:pt idx="139">
                  <c:v>3.6</c:v>
                </c:pt>
                <c:pt idx="140">
                  <c:v>2.8</c:v>
                </c:pt>
                <c:pt idx="141" formatCode="0.0">
                  <c:v>1.5</c:v>
                </c:pt>
                <c:pt idx="142">
                  <c:v>7.3</c:v>
                </c:pt>
                <c:pt idx="143">
                  <c:v>102.5</c:v>
                </c:pt>
                <c:pt idx="144" formatCode="0.0">
                  <c:v>1.5</c:v>
                </c:pt>
                <c:pt idx="145">
                  <c:v>19.599999999999998</c:v>
                </c:pt>
                <c:pt idx="146">
                  <c:v>11.9</c:v>
                </c:pt>
                <c:pt idx="147">
                  <c:v>6.1000000000000005</c:v>
                </c:pt>
                <c:pt idx="148" formatCode="0.0">
                  <c:v>8.0299999999999994</c:v>
                </c:pt>
                <c:pt idx="149">
                  <c:v>61.400000000000006</c:v>
                </c:pt>
                <c:pt idx="150" formatCode="0.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CD-4219-AAB6-7026BC95A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31789200"/>
        <c:axId val="431790840"/>
      </c:barChart>
      <c:catAx>
        <c:axId val="431789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431790840"/>
        <c:crossesAt val="1.0000000000000002E-2"/>
        <c:auto val="1"/>
        <c:lblAlgn val="ctr"/>
        <c:lblOffset val="100"/>
        <c:noMultiLvlLbl val="0"/>
      </c:catAx>
      <c:valAx>
        <c:axId val="431790840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out"/>
        <c:tickLblPos val="nextTo"/>
        <c:spPr>
          <a:noFill/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1789200"/>
        <c:crossesAt val="1"/>
        <c:crossBetween val="between"/>
      </c:valAx>
      <c:spPr>
        <a:noFill/>
        <a:ln w="12700">
          <a:solidFill>
            <a:schemeClr val="tx1">
              <a:lumMod val="65000"/>
              <a:lumOff val="35000"/>
            </a:schemeClr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9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8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6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5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2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38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2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3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07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1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D0AAA0-CD9B-4FEC-A764-D125ED106841}" type="datetimeFigureOut">
              <a:rPr lang="en-US" smtClean="0"/>
              <a:t>10/21/2017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C332F-8AF7-43A8-8E80-6F1A33C9E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9"/>
          <a:stretch/>
        </p:blipFill>
        <p:spPr>
          <a:xfrm>
            <a:off x="0" y="0"/>
            <a:ext cx="12192000" cy="6851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937" y="376516"/>
            <a:ext cx="11237479" cy="1200329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Natural and anthropogenic sources of arsenic and nitrate in a semi-arid alluvial basin; Goshen Valley, Utah, USA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5945" y="2322692"/>
            <a:ext cx="10231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G. Carling, B. </a:t>
            </a:r>
            <a:r>
              <a:rPr lang="en-US" sz="2800" dirty="0" err="1" smtClean="0"/>
              <a:t>Selck</a:t>
            </a:r>
            <a:r>
              <a:rPr lang="en-US" sz="2800" dirty="0" smtClean="0"/>
              <a:t>, S. Kirby, N. Hansen, B. </a:t>
            </a:r>
            <a:r>
              <a:rPr lang="en-US" sz="2800" dirty="0" err="1" smtClean="0"/>
              <a:t>Bickmore</a:t>
            </a:r>
            <a:r>
              <a:rPr lang="en-US" sz="2800" dirty="0" smtClean="0"/>
              <a:t>, K. Rey, D. </a:t>
            </a:r>
            <a:r>
              <a:rPr lang="en-US" sz="2800" dirty="0" err="1" smtClean="0"/>
              <a:t>Tingey</a:t>
            </a:r>
            <a:r>
              <a:rPr lang="en-US" sz="2800" dirty="0" smtClean="0"/>
              <a:t>, J. Wallace, and L. Jordan</a:t>
            </a:r>
            <a:endParaRPr lang="en-US" sz="2800" dirty="0"/>
          </a:p>
        </p:txBody>
      </p:sp>
      <p:pic>
        <p:nvPicPr>
          <p:cNvPr id="8" name="Picture 4" descr="http://geology.byu.edu/Home/sites/default/files/utah_geological_surve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374" y="5578518"/>
            <a:ext cx="2914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hape 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553" y="5501281"/>
            <a:ext cx="1144742" cy="1148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6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" b="4813"/>
          <a:stretch/>
        </p:blipFill>
        <p:spPr>
          <a:xfrm>
            <a:off x="3055172" y="64548"/>
            <a:ext cx="5303519" cy="6798833"/>
          </a:xfrm>
        </p:spPr>
      </p:pic>
      <p:sp>
        <p:nvSpPr>
          <p:cNvPr id="6" name="TextBox 5"/>
          <p:cNvSpPr txBox="1"/>
          <p:nvPr/>
        </p:nvSpPr>
        <p:spPr>
          <a:xfrm>
            <a:off x="2155271" y="-35211"/>
            <a:ext cx="3022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Nitrate concentrations (mg/L)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55558" y="1352360"/>
            <a:ext cx="4571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&gt;50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546591" y="956123"/>
            <a:ext cx="6046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20-50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37625" y="238399"/>
            <a:ext cx="4219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0-1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25075" y="451759"/>
            <a:ext cx="5132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1-10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44800" y="665118"/>
            <a:ext cx="6046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10-20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4080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71" y="1156996"/>
            <a:ext cx="8128119" cy="4861249"/>
          </a:xfrm>
        </p:spPr>
      </p:pic>
      <p:sp>
        <p:nvSpPr>
          <p:cNvPr id="5" name="TextBox 4"/>
          <p:cNvSpPr txBox="1"/>
          <p:nvPr/>
        </p:nvSpPr>
        <p:spPr>
          <a:xfrm>
            <a:off x="8490856" y="6195527"/>
            <a:ext cx="205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Kendall et al.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90856" y="6195527"/>
            <a:ext cx="2056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Kendall et al. (2014)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29" y="1158130"/>
            <a:ext cx="8137636" cy="486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5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562" y="4932"/>
            <a:ext cx="10515600" cy="1325563"/>
          </a:xfrm>
        </p:spPr>
        <p:txBody>
          <a:bodyPr/>
          <a:lstStyle/>
          <a:p>
            <a:r>
              <a:rPr lang="en-US" dirty="0" smtClean="0"/>
              <a:t>But how does nitrate enter deep aquifers?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1194175" y="1222326"/>
            <a:ext cx="9426388" cy="5174889"/>
            <a:chOff x="1227268" y="1243841"/>
            <a:chExt cx="9426388" cy="5174889"/>
          </a:xfrm>
        </p:grpSpPr>
        <p:sp>
          <p:nvSpPr>
            <p:cNvPr id="3" name="Rectangle 2"/>
            <p:cNvSpPr/>
            <p:nvPr/>
          </p:nvSpPr>
          <p:spPr>
            <a:xfrm>
              <a:off x="1227268" y="2160494"/>
              <a:ext cx="9426388" cy="4258236"/>
            </a:xfrm>
            <a:prstGeom prst="rect">
              <a:avLst/>
            </a:prstGeom>
            <a:pattFill prst="pct10">
              <a:fgClr>
                <a:srgbClr val="C5BA9C"/>
              </a:fgClr>
              <a:bgClr>
                <a:schemeClr val="bg1"/>
              </a:bgClr>
            </a:pattFill>
            <a:ln>
              <a:solidFill>
                <a:srgbClr val="C4B9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4" descr="http://www.cowboyclipart.net/animals/cartoon_holstein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721" y="1760443"/>
              <a:ext cx="376286" cy="400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03587" y="1243841"/>
              <a:ext cx="836090" cy="100330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229957" y="2862114"/>
              <a:ext cx="9423699" cy="7207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29957" y="4496492"/>
              <a:ext cx="9423699" cy="192223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29957" y="3582876"/>
              <a:ext cx="9423699" cy="913616"/>
            </a:xfrm>
            <a:prstGeom prst="rect">
              <a:avLst/>
            </a:prstGeom>
            <a:solidFill>
              <a:srgbClr val="B79A62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27268" y="3780418"/>
              <a:ext cx="141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/>
                <a:t>aquitard</a:t>
              </a:r>
              <a:endParaRPr lang="en-US" sz="2800" dirty="0"/>
            </a:p>
          </p:txBody>
        </p:sp>
        <p:pic>
          <p:nvPicPr>
            <p:cNvPr id="18" name="Picture 4" descr="http://www.cowboyclipart.net/animals/cartoon_holstein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0209" y="1848064"/>
              <a:ext cx="282709" cy="300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486400" y="2010211"/>
              <a:ext cx="225911" cy="44085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498961" y="5378618"/>
              <a:ext cx="193637" cy="914400"/>
              <a:chOff x="11318838" y="4496492"/>
              <a:chExt cx="193637" cy="9144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>
                <a:off x="11318838" y="44964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11318838" y="46488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1318838" y="48012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11318838" y="49536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1318838" y="51060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1318838" y="52584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1318838" y="5410892"/>
                <a:ext cx="19363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6" name="Group 35"/>
          <p:cNvGrpSpPr/>
          <p:nvPr/>
        </p:nvGrpSpPr>
        <p:grpSpPr>
          <a:xfrm>
            <a:off x="4496462" y="1377513"/>
            <a:ext cx="1186992" cy="3628838"/>
            <a:chOff x="4496462" y="1377513"/>
            <a:chExt cx="1186992" cy="3628838"/>
          </a:xfrm>
        </p:grpSpPr>
        <p:sp>
          <p:nvSpPr>
            <p:cNvPr id="32" name="Down Arrow 31"/>
            <p:cNvSpPr/>
            <p:nvPr/>
          </p:nvSpPr>
          <p:spPr>
            <a:xfrm>
              <a:off x="4956368" y="1938953"/>
              <a:ext cx="467719" cy="306739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496462" y="1377513"/>
              <a:ext cx="11869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nitrate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28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424992"/>
              </p:ext>
            </p:extLst>
          </p:nvPr>
        </p:nvGraphicFramePr>
        <p:xfrm>
          <a:off x="2297339" y="1149803"/>
          <a:ext cx="7597322" cy="455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99" y="25576"/>
            <a:ext cx="10515600" cy="1325563"/>
          </a:xfrm>
        </p:spPr>
        <p:txBody>
          <a:bodyPr/>
          <a:lstStyle/>
          <a:p>
            <a:r>
              <a:rPr lang="en-US" dirty="0" smtClean="0"/>
              <a:t>Arsenic concentrations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88122" y="565572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Springs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837029" y="5635791"/>
            <a:ext cx="862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Wells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533669" y="5635791"/>
            <a:ext cx="111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</a:t>
            </a:r>
          </a:p>
          <a:p>
            <a:r>
              <a:rPr lang="en-US" sz="2400" dirty="0" smtClean="0"/>
              <a:t>water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93721" y="4853252"/>
            <a:ext cx="8563446" cy="461665"/>
            <a:chOff x="3655031" y="3617659"/>
            <a:chExt cx="8149562" cy="461665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3655031" y="3848491"/>
              <a:ext cx="6487056" cy="3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142087" y="3617659"/>
              <a:ext cx="1662506" cy="461665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Background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93721" y="3843898"/>
            <a:ext cx="8175391" cy="461665"/>
            <a:chOff x="3407605" y="3843898"/>
            <a:chExt cx="7761507" cy="461665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3407605" y="4109421"/>
              <a:ext cx="6359190" cy="11893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94661" y="3843898"/>
              <a:ext cx="1274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EPA MCL</a:t>
              </a:r>
              <a:endParaRPr lang="en-US" sz="2400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1670" y="3198166"/>
            <a:ext cx="197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Arsenic (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µg/L)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15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50" y="-296590"/>
            <a:ext cx="5312515" cy="7511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5271" y="-1655"/>
            <a:ext cx="29962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Arsenic concentrations (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b="1" dirty="0" smtClean="0"/>
              <a:t>g/L)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34852" y="1451363"/>
            <a:ext cx="5485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&gt;100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631464" y="1052946"/>
            <a:ext cx="69602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50-100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625308" y="337402"/>
            <a:ext cx="5132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0-10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12758" y="550762"/>
            <a:ext cx="6046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10-20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24094" y="764121"/>
            <a:ext cx="60465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20-50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2256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5" t="11712" b="13464"/>
          <a:stretch/>
        </p:blipFill>
        <p:spPr>
          <a:xfrm>
            <a:off x="-333487" y="10759"/>
            <a:ext cx="12525487" cy="6841864"/>
          </a:xfrm>
        </p:spPr>
      </p:pic>
    </p:spTree>
    <p:extLst>
      <p:ext uri="{BB962C8B-B14F-4D97-AF65-F5344CB8AC3E}">
        <p14:creationId xmlns:p14="http://schemas.microsoft.com/office/powerpoint/2010/main" val="19671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137" y="99882"/>
            <a:ext cx="10515600" cy="1325563"/>
          </a:xfrm>
        </p:spPr>
        <p:txBody>
          <a:bodyPr/>
          <a:lstStyle/>
          <a:p>
            <a:r>
              <a:rPr lang="en-US" dirty="0" smtClean="0"/>
              <a:t>NMS ordination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9"/>
          <a:stretch/>
        </p:blipFill>
        <p:spPr bwMode="auto">
          <a:xfrm>
            <a:off x="113961" y="1533516"/>
            <a:ext cx="5889914" cy="4796388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24"/>
          <a:stretch/>
        </p:blipFill>
        <p:spPr bwMode="auto">
          <a:xfrm>
            <a:off x="6224872" y="1609484"/>
            <a:ext cx="5967128" cy="464445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68750" y="1825625"/>
            <a:ext cx="2397967" cy="10295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2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1270"/>
            <a:ext cx="5943600" cy="6860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8550" y="822121"/>
            <a:ext cx="478172" cy="100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3661737"/>
            <a:ext cx="478172" cy="100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20642" y="3880782"/>
            <a:ext cx="1269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δ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S 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‰)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07200" y="109304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 smtClean="0"/>
              <a:t>87</a:t>
            </a:r>
            <a:r>
              <a:rPr lang="en-US" sz="2400" dirty="0" smtClean="0"/>
              <a:t>Sr/</a:t>
            </a:r>
            <a:r>
              <a:rPr lang="en-US" sz="2400" baseline="30000" dirty="0" smtClean="0"/>
              <a:t>86</a:t>
            </a:r>
            <a:r>
              <a:rPr lang="en-US" sz="2400" dirty="0" smtClean="0"/>
              <a:t>Sr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091682" y="2715208"/>
            <a:ext cx="9041363" cy="2519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-1270"/>
            <a:ext cx="5943600" cy="6860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8550" y="822121"/>
            <a:ext cx="478172" cy="100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24200" y="3661737"/>
            <a:ext cx="478172" cy="100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3285" y="3880782"/>
            <a:ext cx="1864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2400" dirty="0" smtClean="0"/>
              <a:t>δ</a:t>
            </a:r>
            <a:r>
              <a:rPr lang="en-US" sz="2400" baseline="30000" dirty="0" smtClean="0"/>
              <a:t>34</a:t>
            </a:r>
            <a:r>
              <a:rPr lang="en-US" sz="2400" dirty="0" smtClean="0"/>
              <a:t>S-SO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 (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‰)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907200" y="1093040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aseline="30000" dirty="0" smtClean="0"/>
              <a:t>87</a:t>
            </a:r>
            <a:r>
              <a:rPr lang="en-US" sz="2400" dirty="0" smtClean="0"/>
              <a:t>Sr/</a:t>
            </a:r>
            <a:r>
              <a:rPr lang="en-US" sz="2400" baseline="30000" dirty="0" smtClean="0"/>
              <a:t>86</a:t>
            </a:r>
            <a:r>
              <a:rPr lang="en-US" sz="2400" dirty="0" smtClean="0"/>
              <a:t>Sr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04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4578135" y="2482326"/>
            <a:ext cx="438411" cy="38830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716"/>
            <a:ext cx="10515600" cy="1325563"/>
          </a:xfrm>
        </p:spPr>
        <p:txBody>
          <a:bodyPr/>
          <a:lstStyle/>
          <a:p>
            <a:r>
              <a:rPr lang="en-US" dirty="0" smtClean="0"/>
              <a:t>Arsenic in deeply circulating groundwater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914861"/>
            <a:ext cx="9736567" cy="4346090"/>
          </a:xfrm>
          <a:prstGeom prst="rect">
            <a:avLst/>
          </a:prstGeom>
          <a:pattFill prst="pct20">
            <a:fgClr>
              <a:srgbClr val="C4B99B"/>
            </a:fgClr>
            <a:bgClr>
              <a:schemeClr val="bg1"/>
            </a:bgClr>
          </a:pattFill>
          <a:ln>
            <a:solidFill>
              <a:srgbClr val="B79A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>
            <a:off x="1678194" y="4410636"/>
            <a:ext cx="6303980" cy="185031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820348" y="1914861"/>
            <a:ext cx="2151530" cy="4346090"/>
          </a:xfrm>
          <a:prstGeom prst="line">
            <a:avLst/>
          </a:prstGeom>
          <a:ln w="28575">
            <a:solidFill>
              <a:srgbClr val="B79A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18994" y="3329957"/>
            <a:ext cx="1001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calcite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42980" y="2444319"/>
            <a:ext cx="1178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gypsum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04562" y="3007656"/>
            <a:ext cx="1339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dolomite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07864" y="2066342"/>
            <a:ext cx="911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halite</a:t>
            </a:r>
            <a:endParaRPr lang="en-US" sz="2400" b="1" dirty="0"/>
          </a:p>
        </p:txBody>
      </p:sp>
      <p:sp>
        <p:nvSpPr>
          <p:cNvPr id="15" name="Oval 14"/>
          <p:cNvSpPr/>
          <p:nvPr/>
        </p:nvSpPr>
        <p:spPr>
          <a:xfrm>
            <a:off x="6096000" y="1818042"/>
            <a:ext cx="724348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96000" y="1295335"/>
            <a:ext cx="2764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arsenic-rich</a:t>
            </a:r>
            <a:r>
              <a:rPr lang="en-US" sz="2400" b="1" dirty="0" smtClean="0">
                <a:solidFill>
                  <a:srgbClr val="FF0000"/>
                </a:solidFill>
              </a:rPr>
              <a:t> spring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 rot="20114525">
            <a:off x="6795416" y="2180636"/>
            <a:ext cx="496507" cy="204806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21972" y="6269943"/>
            <a:ext cx="2998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</a:t>
            </a:r>
            <a:r>
              <a:rPr lang="en-US" sz="2400" b="1" dirty="0" smtClean="0"/>
              <a:t>eothermal waters (?)</a:t>
            </a:r>
            <a:endParaRPr lang="en-US" sz="24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8616876" y="5163451"/>
            <a:ext cx="355002" cy="72032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257616" y="5259321"/>
            <a:ext cx="359260" cy="720762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10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Nitrate contamination in agricultural wells related to dairy farming</a:t>
            </a:r>
          </a:p>
          <a:p>
            <a:pPr lvl="1"/>
            <a:r>
              <a:rPr lang="en-US" dirty="0" smtClean="0"/>
              <a:t>Nitrogen isotopes indicate manure as a source</a:t>
            </a:r>
          </a:p>
          <a:p>
            <a:pPr lvl="1"/>
            <a:r>
              <a:rPr lang="en-US" dirty="0" smtClean="0"/>
              <a:t>High nitrate in deep wells below dairy farms</a:t>
            </a:r>
          </a:p>
          <a:p>
            <a:pPr lvl="1"/>
            <a:r>
              <a:rPr lang="en-US" dirty="0" smtClean="0"/>
              <a:t>Nitrate enters aquifer through poorly completed wells</a:t>
            </a:r>
          </a:p>
          <a:p>
            <a:pPr lvl="1"/>
            <a:endParaRPr lang="en-US" dirty="0"/>
          </a:p>
          <a:p>
            <a:r>
              <a:rPr lang="en-US" dirty="0" smtClean="0"/>
              <a:t>Arsenic contamination in springs from </a:t>
            </a:r>
            <a:r>
              <a:rPr lang="en-US" dirty="0" err="1" smtClean="0"/>
              <a:t>geogenic</a:t>
            </a:r>
            <a:r>
              <a:rPr lang="en-US" dirty="0" smtClean="0"/>
              <a:t> sources</a:t>
            </a:r>
          </a:p>
          <a:p>
            <a:pPr lvl="1"/>
            <a:r>
              <a:rPr lang="en-US" dirty="0" smtClean="0"/>
              <a:t>Arsenic correlated with </a:t>
            </a:r>
            <a:r>
              <a:rPr lang="en-US" dirty="0" err="1" smtClean="0"/>
              <a:t>Sr</a:t>
            </a:r>
            <a:r>
              <a:rPr lang="en-US" dirty="0" smtClean="0"/>
              <a:t>, Li, B, Na, Cl, SO</a:t>
            </a:r>
            <a:r>
              <a:rPr lang="en-US" baseline="-25000" dirty="0" smtClean="0"/>
              <a:t>4</a:t>
            </a:r>
            <a:endParaRPr lang="en-US" baseline="-25000" dirty="0"/>
          </a:p>
          <a:p>
            <a:pPr lvl="1"/>
            <a:r>
              <a:rPr lang="en-US" dirty="0" err="1" smtClean="0"/>
              <a:t>Sr</a:t>
            </a:r>
            <a:r>
              <a:rPr lang="en-US" dirty="0" smtClean="0"/>
              <a:t> and S isotopes indicate mineral source of these elements</a:t>
            </a:r>
          </a:p>
          <a:p>
            <a:pPr lvl="1"/>
            <a:r>
              <a:rPr lang="en-US" dirty="0" smtClean="0"/>
              <a:t>No evidence for As contamination from mining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934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26502" y="230188"/>
            <a:ext cx="2040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Thank you!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804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940" y="0"/>
            <a:ext cx="5004915" cy="68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0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54" y="-1"/>
            <a:ext cx="6659298" cy="66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32" y="-1"/>
            <a:ext cx="6166740" cy="66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1" y="365125"/>
            <a:ext cx="11021998" cy="6335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5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1" r="37680" b="12050"/>
          <a:stretch/>
        </p:blipFill>
        <p:spPr>
          <a:xfrm>
            <a:off x="2780523" y="0"/>
            <a:ext cx="6242179" cy="6848669"/>
          </a:xfrm>
        </p:spPr>
      </p:pic>
      <p:sp>
        <p:nvSpPr>
          <p:cNvPr id="10" name="TextBox 9"/>
          <p:cNvSpPr txBox="1"/>
          <p:nvPr/>
        </p:nvSpPr>
        <p:spPr>
          <a:xfrm>
            <a:off x="54931" y="2696291"/>
            <a:ext cx="19335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www.elementsunearthed.com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15829" y="6350121"/>
            <a:ext cx="944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www.clui.org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16839" y="1215344"/>
            <a:ext cx="12043479" cy="5396387"/>
            <a:chOff x="116839" y="1215344"/>
            <a:chExt cx="12043479" cy="5396387"/>
          </a:xfrm>
        </p:grpSpPr>
        <p:sp>
          <p:nvSpPr>
            <p:cNvPr id="5" name="TextBox 4"/>
            <p:cNvSpPr txBox="1"/>
            <p:nvPr/>
          </p:nvSpPr>
          <p:spPr>
            <a:xfrm>
              <a:off x="514739" y="2993383"/>
              <a:ext cx="2126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Tintic</a:t>
              </a:r>
              <a:r>
                <a:rPr lang="en-US" dirty="0" smtClean="0">
                  <a:solidFill>
                    <a:srgbClr val="FF0000"/>
                  </a:solidFill>
                </a:rPr>
                <a:t> Mining District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6881" y="4857453"/>
              <a:ext cx="2693437" cy="175427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875453" y="3424334"/>
              <a:ext cx="2024743" cy="598083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839" y="1215344"/>
              <a:ext cx="2523931" cy="16809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77059" y="4488121"/>
              <a:ext cx="22906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</a:t>
              </a:r>
              <a:r>
                <a:rPr lang="en-US" dirty="0" smtClean="0">
                  <a:solidFill>
                    <a:srgbClr val="FF0000"/>
                  </a:solidFill>
                </a:rPr>
                <a:t>istoric ore processing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 flipV="1">
              <a:off x="6568753" y="4079551"/>
              <a:ext cx="2808306" cy="593236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759147" y="4273420"/>
            <a:ext cx="4577963" cy="2128974"/>
            <a:chOff x="759147" y="4273420"/>
            <a:chExt cx="4577963" cy="2128974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988474" y="4273420"/>
              <a:ext cx="3348636" cy="1688842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759147" y="5756063"/>
              <a:ext cx="1239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d</a:t>
              </a:r>
              <a:r>
                <a:rPr lang="en-US" dirty="0" smtClean="0">
                  <a:solidFill>
                    <a:srgbClr val="00B050"/>
                  </a:solidFill>
                </a:rPr>
                <a:t>airy farms</a:t>
              </a:r>
            </a:p>
            <a:p>
              <a:r>
                <a:rPr lang="en-US" dirty="0" smtClean="0">
                  <a:solidFill>
                    <a:srgbClr val="00B050"/>
                  </a:solidFill>
                </a:rPr>
                <a:t>agriculture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436566" y="876599"/>
            <a:ext cx="4981234" cy="2198203"/>
            <a:chOff x="6436566" y="876599"/>
            <a:chExt cx="4981234" cy="2198203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6436566" y="2220978"/>
              <a:ext cx="2940493" cy="853824"/>
            </a:xfrm>
            <a:prstGeom prst="straightConnector1">
              <a:avLst/>
            </a:prstGeom>
            <a:ln w="412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9345015" y="1903669"/>
              <a:ext cx="1137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p</a:t>
              </a:r>
              <a:r>
                <a:rPr lang="en-US" dirty="0" smtClean="0">
                  <a:solidFill>
                    <a:schemeClr val="accent2"/>
                  </a:solidFill>
                </a:rPr>
                <a:t>laya soils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>
              <a:off x="6915331" y="1089580"/>
              <a:ext cx="2551550" cy="406943"/>
            </a:xfrm>
            <a:prstGeom prst="straightConnector1">
              <a:avLst/>
            </a:prstGeom>
            <a:ln w="412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466881" y="876599"/>
              <a:ext cx="1950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g</a:t>
              </a:r>
              <a:r>
                <a:rPr lang="en-US" dirty="0" smtClean="0">
                  <a:solidFill>
                    <a:schemeClr val="accent2"/>
                  </a:solidFill>
                </a:rPr>
                <a:t>eothermal waters</a:t>
              </a:r>
              <a:endParaRPr 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887824" y="119965"/>
            <a:ext cx="3069771" cy="181588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Nitrate and arsenic concentrations exceed drinking water standards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73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588" y="102790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What is the source of elevated nitrate and arsenic in Goshen Valley groundwater?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smtClean="0"/>
              <a:t>Nitrate from agriculture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 smtClean="0"/>
              <a:t>Arsenic from </a:t>
            </a:r>
            <a:r>
              <a:rPr lang="en-US" sz="3200" dirty="0" err="1" smtClean="0"/>
              <a:t>geogenic</a:t>
            </a:r>
            <a:r>
              <a:rPr lang="en-US" sz="3200" dirty="0" smtClean="0"/>
              <a:t> sources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423" y="-110521"/>
            <a:ext cx="5290459" cy="7300834"/>
          </a:xfrm>
        </p:spPr>
      </p:pic>
      <p:sp>
        <p:nvSpPr>
          <p:cNvPr id="3" name="TextBox 2"/>
          <p:cNvSpPr txBox="1"/>
          <p:nvPr/>
        </p:nvSpPr>
        <p:spPr>
          <a:xfrm>
            <a:off x="8374224" y="2084053"/>
            <a:ext cx="3817776" cy="400110"/>
          </a:xfrm>
          <a:prstGeom prst="rect">
            <a:avLst/>
          </a:prstGeom>
          <a:solidFill>
            <a:srgbClr val="B79A62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Paleozoic clastic sedimentary rocks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075646" y="2557285"/>
            <a:ext cx="439315" cy="2837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618375" y="2984018"/>
            <a:ext cx="2870273" cy="400110"/>
          </a:xfrm>
          <a:prstGeom prst="rect">
            <a:avLst/>
          </a:prstGeom>
          <a:solidFill>
            <a:srgbClr val="E3CBED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Paleozoic carbonate rocks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277809" y="3431315"/>
            <a:ext cx="474305" cy="2479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065" y="5556219"/>
            <a:ext cx="2481385" cy="400110"/>
          </a:xfrm>
          <a:prstGeom prst="rect">
            <a:avLst/>
          </a:prstGeom>
          <a:solidFill>
            <a:srgbClr val="C68686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Tertiary volcanic rocks</a:t>
            </a:r>
            <a:endParaRPr 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27883" y="5269603"/>
            <a:ext cx="816429" cy="20205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32449" y="1671656"/>
            <a:ext cx="2080727" cy="1868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19221" y="2107625"/>
            <a:ext cx="4017125" cy="400110"/>
          </a:xfrm>
          <a:prstGeom prst="rect">
            <a:avLst/>
          </a:prstGeom>
          <a:solidFill>
            <a:srgbClr val="C5BA9C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Quaternary alluvial and lacustrine fill</a:t>
            </a:r>
            <a:endParaRPr lang="en-US" sz="2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236098" y="2557285"/>
            <a:ext cx="1754155" cy="5674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5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4" y="-114067"/>
            <a:ext cx="5309118" cy="7326584"/>
          </a:xfrm>
        </p:spPr>
      </p:pic>
      <p:sp>
        <p:nvSpPr>
          <p:cNvPr id="5" name="Rectangle 4"/>
          <p:cNvSpPr/>
          <p:nvPr/>
        </p:nvSpPr>
        <p:spPr>
          <a:xfrm>
            <a:off x="3032449" y="1671656"/>
            <a:ext cx="2080727" cy="1868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/>
          <p:cNvSpPr/>
          <p:nvPr/>
        </p:nvSpPr>
        <p:spPr>
          <a:xfrm>
            <a:off x="1306286" y="2248678"/>
            <a:ext cx="233265" cy="261257"/>
          </a:xfrm>
          <a:prstGeom prst="triangle">
            <a:avLst/>
          </a:prstGeom>
          <a:solidFill>
            <a:srgbClr val="FFFC0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4196" y="2092072"/>
            <a:ext cx="2350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spring samples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95587" y="2942449"/>
            <a:ext cx="396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Several fault-related springs</a:t>
            </a:r>
          </a:p>
        </p:txBody>
      </p:sp>
    </p:spTree>
    <p:extLst>
      <p:ext uri="{BB962C8B-B14F-4D97-AF65-F5344CB8AC3E}">
        <p14:creationId xmlns:p14="http://schemas.microsoft.com/office/powerpoint/2010/main" val="1060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94" y="-114067"/>
            <a:ext cx="5309118" cy="7326584"/>
          </a:xfrm>
        </p:spPr>
      </p:pic>
      <p:sp>
        <p:nvSpPr>
          <p:cNvPr id="5" name="Rectangle 4"/>
          <p:cNvSpPr/>
          <p:nvPr/>
        </p:nvSpPr>
        <p:spPr>
          <a:xfrm>
            <a:off x="3032449" y="1671656"/>
            <a:ext cx="2080727" cy="1868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456938" y="2337830"/>
            <a:ext cx="239874" cy="228087"/>
          </a:xfrm>
          <a:prstGeom prst="ellipse">
            <a:avLst/>
          </a:prstGeom>
          <a:solidFill>
            <a:srgbClr val="014DA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4844" y="2169880"/>
            <a:ext cx="205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ell samples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2294" y="3213059"/>
            <a:ext cx="4215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</a:t>
            </a:r>
            <a:r>
              <a:rPr lang="en-US" sz="2400" dirty="0" smtClean="0"/>
              <a:t>Deep agricultural supply wells</a:t>
            </a:r>
          </a:p>
        </p:txBody>
      </p:sp>
    </p:spTree>
    <p:extLst>
      <p:ext uri="{BB962C8B-B14F-4D97-AF65-F5344CB8AC3E}">
        <p14:creationId xmlns:p14="http://schemas.microsoft.com/office/powerpoint/2010/main" val="14844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55" y="-106975"/>
            <a:ext cx="5317535" cy="7338199"/>
          </a:xfrm>
        </p:spPr>
      </p:pic>
      <p:sp>
        <p:nvSpPr>
          <p:cNvPr id="5" name="Rectangle 4"/>
          <p:cNvSpPr/>
          <p:nvPr/>
        </p:nvSpPr>
        <p:spPr>
          <a:xfrm>
            <a:off x="3032449" y="1671656"/>
            <a:ext cx="2080727" cy="1868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82352" y="2265393"/>
            <a:ext cx="233266" cy="233266"/>
          </a:xfrm>
          <a:prstGeom prst="rect">
            <a:avLst/>
          </a:prstGeom>
          <a:solidFill>
            <a:srgbClr val="48E90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37772" y="2120416"/>
            <a:ext cx="3436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urface water samples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82294" y="3213059"/>
            <a:ext cx="399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Wingdings" panose="05000000000000000000" pitchFamily="2" charset="2"/>
              </a:rPr>
              <a:t>Canals carry irrigation water</a:t>
            </a:r>
          </a:p>
        </p:txBody>
      </p:sp>
    </p:spTree>
    <p:extLst>
      <p:ext uri="{BB962C8B-B14F-4D97-AF65-F5344CB8AC3E}">
        <p14:creationId xmlns:p14="http://schemas.microsoft.com/office/powerpoint/2010/main" val="42434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766383"/>
              </p:ext>
            </p:extLst>
          </p:nvPr>
        </p:nvGraphicFramePr>
        <p:xfrm>
          <a:off x="2297339" y="1149803"/>
          <a:ext cx="7597322" cy="4558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99" y="25576"/>
            <a:ext cx="10515600" cy="1325563"/>
          </a:xfrm>
        </p:spPr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itrate concentrations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12066" y="5659701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Springs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106220" y="5635791"/>
            <a:ext cx="862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Wells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652003" y="5655720"/>
            <a:ext cx="111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Surface</a:t>
            </a:r>
          </a:p>
          <a:p>
            <a:r>
              <a:rPr lang="en-US" sz="2400" dirty="0" smtClean="0"/>
              <a:t>water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56559" y="4218881"/>
            <a:ext cx="8377039" cy="461665"/>
            <a:chOff x="3763293" y="4229639"/>
            <a:chExt cx="7774271" cy="461665"/>
          </a:xfrm>
        </p:grpSpPr>
        <p:cxnSp>
          <p:nvCxnSpPr>
            <p:cNvPr id="10" name="Straight Connector 9"/>
            <p:cNvCxnSpPr>
              <a:endCxn id="13" idx="1"/>
            </p:cNvCxnSpPr>
            <p:nvPr/>
          </p:nvCxnSpPr>
          <p:spPr>
            <a:xfrm>
              <a:off x="3763293" y="4460472"/>
              <a:ext cx="6111764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9875058" y="4229639"/>
              <a:ext cx="1662506" cy="461665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Background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47594" y="3191232"/>
            <a:ext cx="7977805" cy="461665"/>
            <a:chOff x="3635864" y="3191232"/>
            <a:chExt cx="7483656" cy="461665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635864" y="3422065"/>
              <a:ext cx="6200795" cy="0"/>
            </a:xfrm>
            <a:prstGeom prst="line">
              <a:avLst/>
            </a:prstGeom>
            <a:ln w="317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9845069" y="3191232"/>
              <a:ext cx="12744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EPA MCL</a:t>
              </a:r>
              <a:endParaRPr lang="en-US" sz="24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1670" y="3198166"/>
            <a:ext cx="20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Nitrate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g/L)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88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305</Words>
  <Application>Microsoft Office PowerPoint</Application>
  <PresentationFormat>Widescreen</PresentationFormat>
  <Paragraphs>82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Nitrate concentrations</vt:lpstr>
      <vt:lpstr>PowerPoint Presentation</vt:lpstr>
      <vt:lpstr>PowerPoint Presentation</vt:lpstr>
      <vt:lpstr>PowerPoint Presentation</vt:lpstr>
      <vt:lpstr>But how does nitrate enter deep aquifers?</vt:lpstr>
      <vt:lpstr>Arsenic concentrations</vt:lpstr>
      <vt:lpstr>PowerPoint Presentation</vt:lpstr>
      <vt:lpstr>PowerPoint Presentation</vt:lpstr>
      <vt:lpstr>NMS ordination</vt:lpstr>
      <vt:lpstr>PowerPoint Presentation</vt:lpstr>
      <vt:lpstr>PowerPoint Presentation</vt:lpstr>
      <vt:lpstr>Arsenic in deeply circulating groundwater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Brigham Young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Carling</dc:creator>
  <cp:lastModifiedBy>Greg Carling</cp:lastModifiedBy>
  <cp:revision>45</cp:revision>
  <dcterms:created xsi:type="dcterms:W3CDTF">2017-10-17T21:13:27Z</dcterms:created>
  <dcterms:modified xsi:type="dcterms:W3CDTF">2017-10-22T05:08:36Z</dcterms:modified>
</cp:coreProperties>
</file>