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99" r:id="rId2"/>
    <p:sldId id="307" r:id="rId3"/>
    <p:sldId id="341" r:id="rId4"/>
    <p:sldId id="352" r:id="rId5"/>
    <p:sldId id="351" r:id="rId6"/>
    <p:sldId id="350" r:id="rId7"/>
    <p:sldId id="345" r:id="rId8"/>
    <p:sldId id="342" r:id="rId9"/>
    <p:sldId id="343" r:id="rId10"/>
    <p:sldId id="344" r:id="rId11"/>
    <p:sldId id="346" r:id="rId12"/>
    <p:sldId id="348" r:id="rId13"/>
    <p:sldId id="347" r:id="rId14"/>
    <p:sldId id="349" r:id="rId15"/>
    <p:sldId id="327" r:id="rId16"/>
    <p:sldId id="335" r:id="rId17"/>
    <p:sldId id="339" r:id="rId18"/>
    <p:sldId id="336" r:id="rId1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AA4"/>
    <a:srgbClr val="A75CB5"/>
    <a:srgbClr val="FFFFFF"/>
    <a:srgbClr val="8F8F8F"/>
    <a:srgbClr val="991515"/>
    <a:srgbClr val="9C515E"/>
    <a:srgbClr val="11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83" autoAdjust="0"/>
  </p:normalViewPr>
  <p:slideViewPr>
    <p:cSldViewPr snapToGrid="0" snapToObjects="1">
      <p:cViewPr varScale="1">
        <p:scale>
          <a:sx n="85" d="100"/>
          <a:sy n="85" d="100"/>
        </p:scale>
        <p:origin x="-452" y="-64"/>
      </p:cViewPr>
      <p:guideLst>
        <p:guide orient="horz" pos="160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ntegrate-paper-implement\implement-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ntegrate-paper-implement\implement-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ntegrate-paper-implement\implement-char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ntegrate-paper-implement\implement-char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ntegrate-paper-implement\implement-char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ntegrate-paper-implement\implement-char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ser\Integrate-research\integrate-paper-implement\implement-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aseline="0"/>
            </a:pPr>
            <a:r>
              <a:rPr lang="en-US" sz="2400" baseline="0" dirty="0"/>
              <a:t>Students Using </a:t>
            </a:r>
            <a:r>
              <a:rPr lang="en-US" sz="2400" baseline="0" dirty="0" err="1" smtClean="0"/>
              <a:t>InTeGrate</a:t>
            </a:r>
            <a:r>
              <a:rPr lang="en-US" sz="2400" baseline="0" dirty="0" smtClean="0"/>
              <a:t> Materials</a:t>
            </a:r>
            <a:endParaRPr lang="en-US" sz="2400" baseline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241864275636065"/>
          <c:y val="0.17381364519517706"/>
          <c:w val="0.57555800828364667"/>
          <c:h val="0.5902551850440183"/>
        </c:manualLayout>
      </c:layout>
      <c:scatterChart>
        <c:scatterStyle val="lineMarker"/>
        <c:varyColors val="0"/>
        <c:ser>
          <c:idx val="1"/>
          <c:order val="0"/>
          <c:tx>
            <c:v>total</c:v>
          </c:tx>
          <c:spPr>
            <a:ln w="38100"/>
          </c:spPr>
          <c:marker>
            <c:spPr>
              <a:ln w="38100"/>
            </c:spPr>
          </c:marker>
          <c:xVal>
            <c:numRef>
              <c:f>InTeGrate!$A$2:$A$12</c:f>
              <c:numCache>
                <c:formatCode>General</c:formatCode>
                <c:ptCount val="11"/>
                <c:pt idx="0">
                  <c:v>2013.66</c:v>
                </c:pt>
                <c:pt idx="1">
                  <c:v>2014</c:v>
                </c:pt>
                <c:pt idx="2">
                  <c:v>2014.66</c:v>
                </c:pt>
                <c:pt idx="3">
                  <c:v>2015</c:v>
                </c:pt>
                <c:pt idx="4">
                  <c:v>2015.66</c:v>
                </c:pt>
                <c:pt idx="5">
                  <c:v>2016</c:v>
                </c:pt>
                <c:pt idx="6">
                  <c:v>2016.5</c:v>
                </c:pt>
                <c:pt idx="7">
                  <c:v>2016.66</c:v>
                </c:pt>
                <c:pt idx="8">
                  <c:v>2017</c:v>
                </c:pt>
                <c:pt idx="9">
                  <c:v>2017.5</c:v>
                </c:pt>
                <c:pt idx="10">
                  <c:v>2017.66</c:v>
                </c:pt>
              </c:numCache>
            </c:numRef>
          </c:xVal>
          <c:yVal>
            <c:numRef>
              <c:f>InTeGrate!$F$2:$F$12</c:f>
              <c:numCache>
                <c:formatCode>General</c:formatCode>
                <c:ptCount val="11"/>
                <c:pt idx="0">
                  <c:v>222</c:v>
                </c:pt>
                <c:pt idx="1">
                  <c:v>90</c:v>
                </c:pt>
                <c:pt idx="2">
                  <c:v>228</c:v>
                </c:pt>
                <c:pt idx="3">
                  <c:v>386</c:v>
                </c:pt>
                <c:pt idx="4">
                  <c:v>563</c:v>
                </c:pt>
                <c:pt idx="5">
                  <c:v>532</c:v>
                </c:pt>
                <c:pt idx="6">
                  <c:v>216</c:v>
                </c:pt>
                <c:pt idx="7">
                  <c:v>489</c:v>
                </c:pt>
                <c:pt idx="8">
                  <c:v>254</c:v>
                </c:pt>
                <c:pt idx="9">
                  <c:v>34</c:v>
                </c:pt>
                <c:pt idx="10">
                  <c:v>429</c:v>
                </c:pt>
              </c:numCache>
            </c:numRef>
          </c:yVal>
          <c:smooth val="0"/>
        </c:ser>
        <c:ser>
          <c:idx val="0"/>
          <c:order val="1"/>
          <c:tx>
            <c:v>UTEP</c:v>
          </c:tx>
          <c:spPr>
            <a:ln w="38100"/>
          </c:spPr>
          <c:marker>
            <c:spPr>
              <a:ln w="38100"/>
            </c:spPr>
          </c:marker>
          <c:xVal>
            <c:numRef>
              <c:f>InTeGrate!$A$2:$A$12</c:f>
              <c:numCache>
                <c:formatCode>General</c:formatCode>
                <c:ptCount val="11"/>
                <c:pt idx="0">
                  <c:v>2013.66</c:v>
                </c:pt>
                <c:pt idx="1">
                  <c:v>2014</c:v>
                </c:pt>
                <c:pt idx="2">
                  <c:v>2014.66</c:v>
                </c:pt>
                <c:pt idx="3">
                  <c:v>2015</c:v>
                </c:pt>
                <c:pt idx="4">
                  <c:v>2015.66</c:v>
                </c:pt>
                <c:pt idx="5">
                  <c:v>2016</c:v>
                </c:pt>
                <c:pt idx="6">
                  <c:v>2016.5</c:v>
                </c:pt>
                <c:pt idx="7">
                  <c:v>2016.66</c:v>
                </c:pt>
                <c:pt idx="8">
                  <c:v>2017</c:v>
                </c:pt>
                <c:pt idx="9">
                  <c:v>2017.5</c:v>
                </c:pt>
                <c:pt idx="10">
                  <c:v>2017.66</c:v>
                </c:pt>
              </c:numCache>
            </c:numRef>
          </c:xVal>
          <c:yVal>
            <c:numRef>
              <c:f>InTeGrate!$G$2:$G$12</c:f>
              <c:numCache>
                <c:formatCode>General</c:formatCode>
                <c:ptCount val="11"/>
                <c:pt idx="0">
                  <c:v>222</c:v>
                </c:pt>
                <c:pt idx="1">
                  <c:v>55</c:v>
                </c:pt>
                <c:pt idx="2">
                  <c:v>160</c:v>
                </c:pt>
                <c:pt idx="3">
                  <c:v>367</c:v>
                </c:pt>
                <c:pt idx="4">
                  <c:v>479</c:v>
                </c:pt>
                <c:pt idx="5">
                  <c:v>436</c:v>
                </c:pt>
                <c:pt idx="6">
                  <c:v>168</c:v>
                </c:pt>
                <c:pt idx="7">
                  <c:v>332</c:v>
                </c:pt>
                <c:pt idx="8">
                  <c:v>145</c:v>
                </c:pt>
                <c:pt idx="9">
                  <c:v>34</c:v>
                </c:pt>
                <c:pt idx="10">
                  <c:v>329</c:v>
                </c:pt>
              </c:numCache>
            </c:numRef>
          </c:yVal>
          <c:smooth val="0"/>
        </c:ser>
        <c:ser>
          <c:idx val="2"/>
          <c:order val="2"/>
          <c:tx>
            <c:v>EPCC</c:v>
          </c:tx>
          <c:spPr>
            <a:ln w="381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</c:spPr>
          </c:marker>
          <c:xVal>
            <c:numRef>
              <c:f>InTeGrate!$A$2:$A$12</c:f>
              <c:numCache>
                <c:formatCode>General</c:formatCode>
                <c:ptCount val="11"/>
                <c:pt idx="0">
                  <c:v>2013.66</c:v>
                </c:pt>
                <c:pt idx="1">
                  <c:v>2014</c:v>
                </c:pt>
                <c:pt idx="2">
                  <c:v>2014.66</c:v>
                </c:pt>
                <c:pt idx="3">
                  <c:v>2015</c:v>
                </c:pt>
                <c:pt idx="4">
                  <c:v>2015.66</c:v>
                </c:pt>
                <c:pt idx="5">
                  <c:v>2016</c:v>
                </c:pt>
                <c:pt idx="6">
                  <c:v>2016.5</c:v>
                </c:pt>
                <c:pt idx="7">
                  <c:v>2016.66</c:v>
                </c:pt>
                <c:pt idx="8">
                  <c:v>2017</c:v>
                </c:pt>
                <c:pt idx="9">
                  <c:v>2017.5</c:v>
                </c:pt>
                <c:pt idx="10">
                  <c:v>2017.66</c:v>
                </c:pt>
              </c:numCache>
            </c:numRef>
          </c:xVal>
          <c:yVal>
            <c:numRef>
              <c:f>InTeGrate!$H$2:$H$12</c:f>
              <c:numCache>
                <c:formatCode>General</c:formatCode>
                <c:ptCount val="11"/>
                <c:pt idx="0">
                  <c:v>0</c:v>
                </c:pt>
                <c:pt idx="1">
                  <c:v>35</c:v>
                </c:pt>
                <c:pt idx="2">
                  <c:v>68</c:v>
                </c:pt>
                <c:pt idx="3">
                  <c:v>19</c:v>
                </c:pt>
                <c:pt idx="4">
                  <c:v>84</c:v>
                </c:pt>
                <c:pt idx="5">
                  <c:v>96</c:v>
                </c:pt>
                <c:pt idx="6">
                  <c:v>48</c:v>
                </c:pt>
                <c:pt idx="7">
                  <c:v>157</c:v>
                </c:pt>
                <c:pt idx="8">
                  <c:v>109</c:v>
                </c:pt>
                <c:pt idx="9">
                  <c:v>0</c:v>
                </c:pt>
                <c:pt idx="10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290944"/>
        <c:axId val="78293248"/>
      </c:scatterChart>
      <c:valAx>
        <c:axId val="78290944"/>
        <c:scaling>
          <c:orientation val="minMax"/>
          <c:max val="2018"/>
          <c:min val="2013"/>
        </c:scaling>
        <c:delete val="0"/>
        <c:axPos val="b"/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en-US" sz="1600" baseline="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aseline="0"/>
            </a:pPr>
            <a:endParaRPr lang="en-US"/>
          </a:p>
        </c:txPr>
        <c:crossAx val="78293248"/>
        <c:crosses val="autoZero"/>
        <c:crossBetween val="midCat"/>
        <c:majorUnit val="1"/>
      </c:valAx>
      <c:valAx>
        <c:axId val="78293248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en-US" sz="1600" baseline="0" dirty="0" smtClean="0"/>
                  <a:t>Number of Students</a:t>
                </a:r>
                <a:endParaRPr lang="en-US" sz="1600" baseline="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aseline="0"/>
            </a:pPr>
            <a:endParaRPr lang="en-US"/>
          </a:p>
        </c:txPr>
        <c:crossAx val="782909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0314515236503903"/>
          <c:y val="0.45338699512476016"/>
          <c:w val="0.13171943453931473"/>
          <c:h val="0.16692797310728372"/>
        </c:manualLayout>
      </c:layout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Instructors Using </a:t>
            </a:r>
            <a:r>
              <a:rPr lang="en-US" sz="2400" dirty="0" err="1" smtClean="0"/>
              <a:t>InTeGrate</a:t>
            </a:r>
            <a:r>
              <a:rPr lang="en-US" sz="2400" dirty="0" smtClean="0"/>
              <a:t> Materials</a:t>
            </a:r>
            <a:endParaRPr lang="en-US" sz="2400" dirty="0"/>
          </a:p>
        </c:rich>
      </c:tx>
      <c:layout>
        <c:manualLayout>
          <c:xMode val="edge"/>
          <c:yMode val="edge"/>
          <c:x val="0.19070144356955382"/>
          <c:y val="2.77777777777777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312662145555506"/>
          <c:y val="0.17381364519517706"/>
          <c:w val="0.57930112420918478"/>
          <c:h val="0.5902551850440183"/>
        </c:manualLayout>
      </c:layout>
      <c:scatterChart>
        <c:scatterStyle val="lineMarker"/>
        <c:varyColors val="0"/>
        <c:ser>
          <c:idx val="0"/>
          <c:order val="0"/>
          <c:tx>
            <c:v>total</c:v>
          </c:tx>
          <c:spPr>
            <a:ln w="38100"/>
          </c:spPr>
          <c:marker>
            <c:spPr>
              <a:ln w="38100"/>
            </c:spPr>
          </c:marker>
          <c:xVal>
            <c:numRef>
              <c:f>InTeGrate!$A$2:$A$12</c:f>
              <c:numCache>
                <c:formatCode>General</c:formatCode>
                <c:ptCount val="11"/>
                <c:pt idx="0">
                  <c:v>2013.66</c:v>
                </c:pt>
                <c:pt idx="1">
                  <c:v>2014</c:v>
                </c:pt>
                <c:pt idx="2">
                  <c:v>2014.66</c:v>
                </c:pt>
                <c:pt idx="3">
                  <c:v>2015</c:v>
                </c:pt>
                <c:pt idx="4">
                  <c:v>2015.66</c:v>
                </c:pt>
                <c:pt idx="5">
                  <c:v>2016</c:v>
                </c:pt>
                <c:pt idx="6">
                  <c:v>2016.5</c:v>
                </c:pt>
                <c:pt idx="7">
                  <c:v>2016.66</c:v>
                </c:pt>
                <c:pt idx="8">
                  <c:v>2017</c:v>
                </c:pt>
                <c:pt idx="9">
                  <c:v>2017.5</c:v>
                </c:pt>
                <c:pt idx="10">
                  <c:v>2017.66</c:v>
                </c:pt>
              </c:numCache>
            </c:numRef>
          </c:xVal>
          <c:yVal>
            <c:numRef>
              <c:f>InTeGrate!$B$2:$B$12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16</c:v>
                </c:pt>
                <c:pt idx="5">
                  <c:v>12</c:v>
                </c:pt>
                <c:pt idx="6">
                  <c:v>4</c:v>
                </c:pt>
                <c:pt idx="7">
                  <c:v>12</c:v>
                </c:pt>
                <c:pt idx="8">
                  <c:v>6</c:v>
                </c:pt>
                <c:pt idx="9">
                  <c:v>2</c:v>
                </c:pt>
                <c:pt idx="10">
                  <c:v>11</c:v>
                </c:pt>
              </c:numCache>
            </c:numRef>
          </c:yVal>
          <c:smooth val="0"/>
        </c:ser>
        <c:ser>
          <c:idx val="1"/>
          <c:order val="1"/>
          <c:tx>
            <c:v>UTEP</c:v>
          </c:tx>
          <c:spPr>
            <a:ln w="38100"/>
          </c:spPr>
          <c:marker>
            <c:spPr>
              <a:ln w="38100"/>
            </c:spPr>
          </c:marker>
          <c:xVal>
            <c:numRef>
              <c:f>InTeGrate!$A$2:$A$12</c:f>
              <c:numCache>
                <c:formatCode>General</c:formatCode>
                <c:ptCount val="11"/>
                <c:pt idx="0">
                  <c:v>2013.66</c:v>
                </c:pt>
                <c:pt idx="1">
                  <c:v>2014</c:v>
                </c:pt>
                <c:pt idx="2">
                  <c:v>2014.66</c:v>
                </c:pt>
                <c:pt idx="3">
                  <c:v>2015</c:v>
                </c:pt>
                <c:pt idx="4">
                  <c:v>2015.66</c:v>
                </c:pt>
                <c:pt idx="5">
                  <c:v>2016</c:v>
                </c:pt>
                <c:pt idx="6">
                  <c:v>2016.5</c:v>
                </c:pt>
                <c:pt idx="7">
                  <c:v>2016.66</c:v>
                </c:pt>
                <c:pt idx="8">
                  <c:v>2017</c:v>
                </c:pt>
                <c:pt idx="9">
                  <c:v>2017.5</c:v>
                </c:pt>
                <c:pt idx="10">
                  <c:v>2017.66</c:v>
                </c:pt>
              </c:numCache>
            </c:numRef>
          </c:xVal>
          <c:yVal>
            <c:numRef>
              <c:f>InTeGrate!$C$2:$C$12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11</c:v>
                </c:pt>
                <c:pt idx="5">
                  <c:v>8</c:v>
                </c:pt>
                <c:pt idx="6">
                  <c:v>2</c:v>
                </c:pt>
                <c:pt idx="7">
                  <c:v>9</c:v>
                </c:pt>
                <c:pt idx="8">
                  <c:v>3</c:v>
                </c:pt>
                <c:pt idx="9">
                  <c:v>2</c:v>
                </c:pt>
                <c:pt idx="10">
                  <c:v>9</c:v>
                </c:pt>
              </c:numCache>
            </c:numRef>
          </c:yVal>
          <c:smooth val="0"/>
        </c:ser>
        <c:ser>
          <c:idx val="2"/>
          <c:order val="2"/>
          <c:tx>
            <c:v>EPCC</c:v>
          </c:tx>
          <c:spPr>
            <a:ln w="381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</c:spPr>
          </c:marker>
          <c:xVal>
            <c:numRef>
              <c:f>InTeGrate!$A$2:$A$12</c:f>
              <c:numCache>
                <c:formatCode>General</c:formatCode>
                <c:ptCount val="11"/>
                <c:pt idx="0">
                  <c:v>2013.66</c:v>
                </c:pt>
                <c:pt idx="1">
                  <c:v>2014</c:v>
                </c:pt>
                <c:pt idx="2">
                  <c:v>2014.66</c:v>
                </c:pt>
                <c:pt idx="3">
                  <c:v>2015</c:v>
                </c:pt>
                <c:pt idx="4">
                  <c:v>2015.66</c:v>
                </c:pt>
                <c:pt idx="5">
                  <c:v>2016</c:v>
                </c:pt>
                <c:pt idx="6">
                  <c:v>2016.5</c:v>
                </c:pt>
                <c:pt idx="7">
                  <c:v>2016.66</c:v>
                </c:pt>
                <c:pt idx="8">
                  <c:v>2017</c:v>
                </c:pt>
                <c:pt idx="9">
                  <c:v>2017.5</c:v>
                </c:pt>
                <c:pt idx="10">
                  <c:v>2017.66</c:v>
                </c:pt>
              </c:numCache>
            </c:numRef>
          </c:xVal>
          <c:yVal>
            <c:numRef>
              <c:f>InTeGrate!$D$2:$D$12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5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0</c:v>
                </c:pt>
                <c:pt idx="10">
                  <c:v>2</c:v>
                </c:pt>
              </c:numCache>
            </c:numRef>
          </c:yVal>
          <c:smooth val="0"/>
        </c:ser>
        <c:ser>
          <c:idx val="3"/>
          <c:order val="3"/>
          <c:tx>
            <c:v>new</c:v>
          </c:tx>
          <c:spPr>
            <a:ln w="38100">
              <a:solidFill>
                <a:srgbClr val="002060"/>
              </a:solidFill>
            </a:ln>
          </c:spPr>
          <c:marker>
            <c:symbol val="circle"/>
            <c:size val="7"/>
            <c:spPr>
              <a:solidFill>
                <a:srgbClr val="002060"/>
              </a:solidFill>
              <a:ln w="38100">
                <a:solidFill>
                  <a:srgbClr val="002060"/>
                </a:solidFill>
              </a:ln>
            </c:spPr>
          </c:marker>
          <c:xVal>
            <c:numRef>
              <c:f>InTeGrate!$A$2:$A$12</c:f>
              <c:numCache>
                <c:formatCode>General</c:formatCode>
                <c:ptCount val="11"/>
                <c:pt idx="0">
                  <c:v>2013.66</c:v>
                </c:pt>
                <c:pt idx="1">
                  <c:v>2014</c:v>
                </c:pt>
                <c:pt idx="2">
                  <c:v>2014.66</c:v>
                </c:pt>
                <c:pt idx="3">
                  <c:v>2015</c:v>
                </c:pt>
                <c:pt idx="4">
                  <c:v>2015.66</c:v>
                </c:pt>
                <c:pt idx="5">
                  <c:v>2016</c:v>
                </c:pt>
                <c:pt idx="6">
                  <c:v>2016.5</c:v>
                </c:pt>
                <c:pt idx="7">
                  <c:v>2016.66</c:v>
                </c:pt>
                <c:pt idx="8">
                  <c:v>2017</c:v>
                </c:pt>
                <c:pt idx="9">
                  <c:v>2017.5</c:v>
                </c:pt>
                <c:pt idx="10">
                  <c:v>2017.66</c:v>
                </c:pt>
              </c:numCache>
            </c:numRef>
          </c:xVal>
          <c:yVal>
            <c:numRef>
              <c:f>InTeGrate!$E$2:$E$12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9</c:v>
                </c:pt>
                <c:pt idx="5">
                  <c:v>7</c:v>
                </c:pt>
                <c:pt idx="6">
                  <c:v>0</c:v>
                </c:pt>
                <c:pt idx="7">
                  <c:v>4</c:v>
                </c:pt>
                <c:pt idx="8">
                  <c:v>0</c:v>
                </c:pt>
                <c:pt idx="9">
                  <c:v>0</c:v>
                </c:pt>
                <c:pt idx="10">
                  <c:v>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345344"/>
        <c:axId val="78347648"/>
      </c:scatterChart>
      <c:valAx>
        <c:axId val="78345344"/>
        <c:scaling>
          <c:orientation val="minMax"/>
          <c:max val="2018"/>
          <c:min val="2013"/>
        </c:scaling>
        <c:delete val="0"/>
        <c:axPos val="b"/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en-US" sz="1600" baseline="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aseline="0"/>
            </a:pPr>
            <a:endParaRPr lang="en-US"/>
          </a:p>
        </c:txPr>
        <c:crossAx val="78347648"/>
        <c:crosses val="autoZero"/>
        <c:crossBetween val="midCat"/>
        <c:majorUnit val="1"/>
      </c:valAx>
      <c:valAx>
        <c:axId val="78347648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600" baseline="0" dirty="0" smtClean="0"/>
                  <a:t>Number of </a:t>
                </a:r>
                <a:r>
                  <a:rPr lang="en-US" sz="1600" dirty="0" smtClean="0"/>
                  <a:t>Instructors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aseline="0"/>
            </a:pPr>
            <a:endParaRPr lang="en-US"/>
          </a:p>
        </c:txPr>
        <c:crossAx val="78345344"/>
        <c:crosses val="autoZero"/>
        <c:crossBetween val="midCat"/>
        <c:majorUnit val="5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81650025381994573"/>
          <c:y val="0.4416332834909929"/>
          <c:w val="0.13184605267405733"/>
          <c:h val="0.20251262440953255"/>
        </c:manualLayout>
      </c:layout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9446199362066"/>
          <c:y val="0.25278442005422769"/>
          <c:w val="0.53801851395287914"/>
          <c:h val="0.69867207275710608"/>
        </c:manualLayout>
      </c:layout>
      <c:pieChart>
        <c:varyColors val="1"/>
        <c:ser>
          <c:idx val="0"/>
          <c:order val="0"/>
          <c:spPr>
            <a:ln w="25400"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0.16382021816305722"/>
                  <c:y val="-5.552480860020293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'breakdown-course'!$A$15:$A$18</c:f>
              <c:strCache>
                <c:ptCount val="4"/>
                <c:pt idx="0">
                  <c:v>TA</c:v>
                </c:pt>
                <c:pt idx="1">
                  <c:v>adjunct</c:v>
                </c:pt>
                <c:pt idx="2">
                  <c:v>junior</c:v>
                </c:pt>
                <c:pt idx="3">
                  <c:v>senior</c:v>
                </c:pt>
              </c:strCache>
            </c:strRef>
          </c:cat>
          <c:val>
            <c:numRef>
              <c:f>'breakdown-course'!$B$15:$B$18</c:f>
              <c:numCache>
                <c:formatCode>General</c:formatCode>
                <c:ptCount val="4"/>
                <c:pt idx="0">
                  <c:v>19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444943525894873"/>
          <c:y val="0.16139231007813984"/>
          <c:w val="0.29875990501187349"/>
          <c:h val="0.7648943461165193"/>
        </c:manualLayout>
      </c:layout>
      <c:overlay val="0"/>
      <c:txPr>
        <a:bodyPr/>
        <a:lstStyle/>
        <a:p>
          <a:pPr rtl="0">
            <a:defRPr sz="2000" b="1" baseline="0"/>
          </a:pPr>
          <a:endParaRPr lang="en-US"/>
        </a:p>
      </c:txPr>
    </c:legend>
    <c:plotVisOnly val="1"/>
    <c:dispBlanksAs val="gap"/>
    <c:showDLblsOverMax val="0"/>
  </c:chart>
  <c:spPr>
    <a:noFill/>
    <a:ln w="19050"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301172574812025E-2"/>
          <c:y val="0.20889550235743407"/>
          <c:w val="0.45656926851779467"/>
          <c:h val="0.66911002476355042"/>
        </c:manualLayout>
      </c:layout>
      <c:pieChart>
        <c:varyColors val="1"/>
        <c:ser>
          <c:idx val="0"/>
          <c:order val="0"/>
          <c:tx>
            <c:strRef>
              <c:f>'pie-charts'!$B$21:$B$28</c:f>
              <c:strCache>
                <c:ptCount val="8"/>
                <c:pt idx="0">
                  <c:v>145</c:v>
                </c:pt>
                <c:pt idx="1">
                  <c:v>376</c:v>
                </c:pt>
                <c:pt idx="2">
                  <c:v>526</c:v>
                </c:pt>
                <c:pt idx="3">
                  <c:v>661</c:v>
                </c:pt>
                <c:pt idx="4">
                  <c:v>973</c:v>
                </c:pt>
                <c:pt idx="5">
                  <c:v>338</c:v>
                </c:pt>
                <c:pt idx="6">
                  <c:v>411</c:v>
                </c:pt>
                <c:pt idx="7">
                  <c:v>13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'pie-charts'!$A$21:$A$28</c:f>
              <c:strCache>
                <c:ptCount val="8"/>
                <c:pt idx="0">
                  <c:v>Blue Planet</c:v>
                </c:pt>
                <c:pt idx="1">
                  <c:v>Hist. Geol.</c:v>
                </c:pt>
                <c:pt idx="2">
                  <c:v>Phys. Geol.</c:v>
                </c:pt>
                <c:pt idx="3">
                  <c:v>Phys. Geol. Lab</c:v>
                </c:pt>
                <c:pt idx="4">
                  <c:v>Envir. Sci.</c:v>
                </c:pt>
                <c:pt idx="5">
                  <c:v>Upper Div/Grad</c:v>
                </c:pt>
                <c:pt idx="6">
                  <c:v>Earth Sci.</c:v>
                </c:pt>
                <c:pt idx="7">
                  <c:v>Hist. Geol. Lab</c:v>
                </c:pt>
              </c:strCache>
            </c:strRef>
          </c:cat>
          <c:val>
            <c:numRef>
              <c:f>'pie-charts'!$B$21:$B$28</c:f>
              <c:numCache>
                <c:formatCode>General</c:formatCode>
                <c:ptCount val="8"/>
                <c:pt idx="0">
                  <c:v>145</c:v>
                </c:pt>
                <c:pt idx="1">
                  <c:v>376</c:v>
                </c:pt>
                <c:pt idx="2">
                  <c:v>526</c:v>
                </c:pt>
                <c:pt idx="3">
                  <c:v>661</c:v>
                </c:pt>
                <c:pt idx="4">
                  <c:v>973</c:v>
                </c:pt>
                <c:pt idx="5">
                  <c:v>338</c:v>
                </c:pt>
                <c:pt idx="6">
                  <c:v>411</c:v>
                </c:pt>
                <c:pt idx="7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898137387694259"/>
          <c:y val="0.11827167930441566"/>
          <c:w val="0.34469939360697199"/>
          <c:h val="0.77179234973401001"/>
        </c:manualLayout>
      </c:layout>
      <c:overlay val="0"/>
      <c:txPr>
        <a:bodyPr/>
        <a:lstStyle/>
        <a:p>
          <a:pPr rtl="0">
            <a:defRPr sz="1800" b="1" baseline="0"/>
          </a:pPr>
          <a:endParaRPr lang="en-US"/>
        </a:p>
      </c:txPr>
    </c:legend>
    <c:plotVisOnly val="1"/>
    <c:dispBlanksAs val="gap"/>
    <c:showDLblsOverMax val="0"/>
  </c:chart>
  <c:spPr>
    <a:ln w="19050"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19050">
              <a:solidFill>
                <a:schemeClr val="tx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'breakdown-course'!$A$22:$A$25</c:f>
              <c:strCache>
                <c:ptCount val="4"/>
                <c:pt idx="0">
                  <c:v>lecture</c:v>
                </c:pt>
                <c:pt idx="1">
                  <c:v>labs</c:v>
                </c:pt>
                <c:pt idx="2">
                  <c:v>on-line</c:v>
                </c:pt>
                <c:pt idx="3">
                  <c:v>hybrid</c:v>
                </c:pt>
              </c:strCache>
            </c:strRef>
          </c:cat>
          <c:val>
            <c:numRef>
              <c:f>'breakdown-course'!$B$22:$B$25</c:f>
              <c:numCache>
                <c:formatCode>General</c:formatCode>
                <c:ptCount val="4"/>
                <c:pt idx="0">
                  <c:v>2141</c:v>
                </c:pt>
                <c:pt idx="1">
                  <c:v>661</c:v>
                </c:pt>
                <c:pt idx="2">
                  <c:v>601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796813287716031"/>
          <c:y val="0.30520134635948282"/>
          <c:w val="0.29875990501187349"/>
          <c:h val="0.36781685183668772"/>
        </c:manualLayout>
      </c:layout>
      <c:overlay val="0"/>
      <c:txPr>
        <a:bodyPr/>
        <a:lstStyle/>
        <a:p>
          <a:pPr rtl="0">
            <a:defRPr sz="2000" b="1" baseline="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1667064199397"/>
          <c:y val="0.2916948790582618"/>
          <c:w val="0.46129010733022024"/>
          <c:h val="0.67337745421409323"/>
        </c:manualLayout>
      </c:layout>
      <c:pieChart>
        <c:varyColors val="1"/>
        <c:ser>
          <c:idx val="0"/>
          <c:order val="0"/>
          <c:spPr>
            <a:ln w="19050">
              <a:solidFill>
                <a:schemeClr val="tx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'pie-charts'!$D$21:$D$29</c:f>
              <c:strCache>
                <c:ptCount val="9"/>
                <c:pt idx="0">
                  <c:v>CC </c:v>
                </c:pt>
                <c:pt idx="1">
                  <c:v>HD</c:v>
                </c:pt>
                <c:pt idx="2">
                  <c:v>EJ</c:v>
                </c:pt>
                <c:pt idx="3">
                  <c:v>GC</c:v>
                </c:pt>
                <c:pt idx="4">
                  <c:v>LE</c:v>
                </c:pt>
                <c:pt idx="5">
                  <c:v>GM</c:v>
                </c:pt>
                <c:pt idx="6">
                  <c:v>ME</c:v>
                </c:pt>
                <c:pt idx="7">
                  <c:v>CCE</c:v>
                </c:pt>
                <c:pt idx="8">
                  <c:v>NH</c:v>
                </c:pt>
              </c:strCache>
            </c:strRef>
          </c:cat>
          <c:val>
            <c:numRef>
              <c:f>'pie-charts'!$E$21:$E$29</c:f>
              <c:numCache>
                <c:formatCode>General</c:formatCode>
                <c:ptCount val="9"/>
                <c:pt idx="0">
                  <c:v>2517</c:v>
                </c:pt>
                <c:pt idx="1">
                  <c:v>1584</c:v>
                </c:pt>
                <c:pt idx="2">
                  <c:v>1477</c:v>
                </c:pt>
                <c:pt idx="3">
                  <c:v>344</c:v>
                </c:pt>
                <c:pt idx="4">
                  <c:v>373</c:v>
                </c:pt>
                <c:pt idx="5">
                  <c:v>167</c:v>
                </c:pt>
                <c:pt idx="6">
                  <c:v>210</c:v>
                </c:pt>
                <c:pt idx="7">
                  <c:v>87</c:v>
                </c:pt>
                <c:pt idx="8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959908136482939"/>
          <c:y val="0.19199293802067516"/>
          <c:w val="0.21317869641294834"/>
          <c:h val="0.75351414406532513"/>
        </c:manualLayout>
      </c:layout>
      <c:overlay val="0"/>
      <c:txPr>
        <a:bodyPr/>
        <a:lstStyle/>
        <a:p>
          <a:pPr>
            <a:defRPr sz="2000" b="1" baseline="0"/>
          </a:pPr>
          <a:endParaRPr lang="en-US"/>
        </a:p>
      </c:txPr>
    </c:legend>
    <c:plotVisOnly val="1"/>
    <c:dispBlanksAs val="gap"/>
    <c:showDLblsOverMax val="0"/>
  </c:chart>
  <c:spPr>
    <a:ln w="19050"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19050">
              <a:solidFill>
                <a:schemeClr val="tx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'breakdown-topic'!$A$21:$A$24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4+</c:v>
                </c:pt>
              </c:strCache>
            </c:strRef>
          </c:cat>
          <c:val>
            <c:numRef>
              <c:f>'breakdown-topic'!$B$21:$B$24</c:f>
              <c:numCache>
                <c:formatCode>General</c:formatCode>
                <c:ptCount val="4"/>
                <c:pt idx="0">
                  <c:v>49</c:v>
                </c:pt>
                <c:pt idx="1">
                  <c:v>36</c:v>
                </c:pt>
                <c:pt idx="2">
                  <c:v>24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1483879145788596"/>
          <c:y val="0.25054750238725132"/>
          <c:w val="0.10901201980434265"/>
          <c:h val="0.61186405190901827"/>
        </c:manualLayout>
      </c:layout>
      <c:overlay val="0"/>
      <c:txPr>
        <a:bodyPr/>
        <a:lstStyle/>
        <a:p>
          <a:pPr rtl="0">
            <a:defRPr sz="2000" b="1" baseline="0"/>
          </a:pPr>
          <a:endParaRPr lang="en-US"/>
        </a:p>
      </c:txPr>
    </c:legend>
    <c:plotVisOnly val="1"/>
    <c:dispBlanksAs val="gap"/>
    <c:showDLblsOverMax val="0"/>
  </c:chart>
  <c:spPr>
    <a:ln w="19050"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977CB04-6C3F-4512-8822-3531BD362923}" type="datetime1">
              <a:rPr lang="en-US"/>
              <a:pPr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DDCA2AD-8987-4644-B290-E1E5A34917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43% </a:t>
            </a:r>
            <a:r>
              <a:rPr lang="en-US" dirty="0" smtClean="0"/>
              <a:t>senior</a:t>
            </a:r>
            <a:r>
              <a:rPr lang="en-US" baseline="0" dirty="0" smtClean="0"/>
              <a:t> faculty came to first workshop but did not use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A2AD-8987-4644-B290-E1E5A349172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93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A2AD-8987-4644-B290-E1E5A349172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5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A2AD-8987-4644-B290-E1E5A349172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85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A2AD-8987-4644-B290-E1E5A349172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52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A2AD-8987-4644-B290-E1E5A349172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7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243" y="4604507"/>
            <a:ext cx="723669" cy="54275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981812" y="4721151"/>
            <a:ext cx="7625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/>
              <a:t>This work is supported by a National Science Foundation (NSF) collaboration between the </a:t>
            </a:r>
          </a:p>
          <a:p>
            <a:pPr>
              <a:defRPr/>
            </a:pPr>
            <a:r>
              <a:rPr lang="en-US" sz="1200" dirty="0" smtClean="0"/>
              <a:t>Directorates for Education and Human Resources (EHR) and Geosciences (GEO) under grant DUE - 1125331</a:t>
            </a:r>
            <a:endParaRPr lang="en-US" sz="1200" dirty="0"/>
          </a:p>
        </p:txBody>
      </p:sp>
      <p:pic>
        <p:nvPicPr>
          <p:cNvPr id="7" name="Picture 6" descr="test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55"/>
          <a:stretch/>
        </p:blipFill>
        <p:spPr>
          <a:xfrm>
            <a:off x="0" y="-765"/>
            <a:ext cx="9144000" cy="119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C6DF49-1AE7-4B8F-B3D2-23488D8D2F7E}" type="datetime1">
              <a:rPr lang="en-US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83CA16-59AB-4DBB-AD3E-239D48D415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FD6B3BB-3FE5-4A38-803E-D34B8F7C0840}" type="datetime1">
              <a:rPr lang="en-US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1D2A60-32E9-473E-B501-F99106701D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09485D-5B04-48EA-9AE6-117FC8758D86}" type="datetime1">
              <a:rPr lang="en-US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ADA4BF-367F-492D-AFCA-C24DDB280A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6C1723-2882-4974-8BC4-DAB64BF488DB}" type="datetime1">
              <a:rPr lang="en-US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F8586B-06CB-4FE9-903D-8DC017D749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4976"/>
            <a:ext cx="4038600" cy="28896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4976"/>
            <a:ext cx="4038600" cy="28896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A6739C-993A-40DC-BA96-5200ACBEAA4B}" type="datetime1">
              <a:rPr lang="en-US"/>
              <a:pPr/>
              <a:t>10/16/2017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C77DD9-1FE4-47F1-A58B-A2588157F4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026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60087"/>
            <a:ext cx="4040188" cy="28345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8304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60088"/>
            <a:ext cx="4041775" cy="28345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8E29EB2-950D-4DB5-92FC-34270906BC9F}" type="datetime1">
              <a:rPr lang="en-US"/>
              <a:pPr/>
              <a:t>10/16/2017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416733-B812-4925-B9FC-436DF744ED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F7D432-2D1D-4F5F-8E59-701B68D8A48F}" type="datetime1">
              <a:rPr lang="en-US"/>
              <a:pPr/>
              <a:t>10/16/2017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16BE25-DC61-4559-9ED3-3EFD354FF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1A20D9-CB30-4906-A8E8-06423B7D3800}" type="datetime1">
              <a:rPr lang="en-US"/>
              <a:pPr/>
              <a:t>10/16/2017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985B9F-16D3-4E4A-A847-EE1DE64DFD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59782"/>
            <a:ext cx="3008313" cy="624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84421"/>
            <a:ext cx="3008313" cy="29102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915F55-D7A6-4FF2-BB99-68B3F6E8863F}" type="datetime1">
              <a:rPr lang="en-US"/>
              <a:pPr/>
              <a:t>10/16/2017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99BF8D-F214-44D3-A845-E9C76F04E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52500"/>
            <a:ext cx="5486400" cy="259318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54F69C-9302-49A0-B12C-F4BD542E0885}" type="datetime1">
              <a:rPr lang="en-US"/>
              <a:pPr/>
              <a:t>10/16/2017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8134DA-BC14-4633-83C1-C0B71DFB94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57951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65320"/>
            <a:ext cx="8229600" cy="331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89" y="-5870"/>
            <a:ext cx="9144000" cy="4442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115486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15486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15486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15486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15486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rc.carleton.edu/integrate/teaching_materials/modules_courses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32588"/>
            <a:ext cx="8938727" cy="621836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>
                <a:solidFill>
                  <a:srgbClr val="0070C0"/>
                </a:solidFill>
              </a:rPr>
              <a:t>Extending </a:t>
            </a:r>
            <a:r>
              <a:rPr lang="en-US" sz="3200" b="1" dirty="0" err="1">
                <a:solidFill>
                  <a:srgbClr val="0070C0"/>
                </a:solidFill>
              </a:rPr>
              <a:t>InTeGrate</a:t>
            </a:r>
            <a:r>
              <a:rPr lang="en-US" sz="3200" b="1" dirty="0">
                <a:solidFill>
                  <a:srgbClr val="0070C0"/>
                </a:solidFill>
              </a:rPr>
              <a:t> Materials Across the University of Texas at El Paso (UTEP) Science and Engineering Curriculum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670" y="2512560"/>
            <a:ext cx="8357384" cy="631067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Diane I. Doser, Musa Hussein, Lin Ma, </a:t>
            </a:r>
            <a:r>
              <a:rPr lang="en-US" sz="2800" b="1" dirty="0" err="1">
                <a:solidFill>
                  <a:srgbClr val="FF0000"/>
                </a:solidFill>
              </a:rPr>
              <a:t>Lixin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Jin</a:t>
            </a:r>
            <a:r>
              <a:rPr lang="en-US" sz="2800" b="1" dirty="0">
                <a:solidFill>
                  <a:srgbClr val="FF0000"/>
                </a:solidFill>
              </a:rPr>
              <a:t>, Brenda Barnes, Maryam </a:t>
            </a:r>
            <a:r>
              <a:rPr lang="en-US" sz="2800" b="1" dirty="0" err="1">
                <a:solidFill>
                  <a:srgbClr val="FF0000"/>
                </a:solidFill>
              </a:rPr>
              <a:t>Zarei</a:t>
            </a:r>
            <a:endParaRPr lang="en-US" sz="2600" b="1" dirty="0" smtClean="0">
              <a:solidFill>
                <a:schemeClr val="tx1"/>
              </a:solidFill>
            </a:endParaRPr>
          </a:p>
        </p:txBody>
      </p:sp>
      <p:pic>
        <p:nvPicPr>
          <p:cNvPr id="6" name="Picture 10" descr="http://www.cs.utep.edu/kiekintveld/utep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4370" y="3582837"/>
            <a:ext cx="1409821" cy="8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81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Who Used </a:t>
            </a:r>
            <a:r>
              <a:rPr lang="en-US" sz="4000" b="1" dirty="0" err="1" smtClean="0"/>
              <a:t>InTeGrate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459996"/>
              </p:ext>
            </p:extLst>
          </p:nvPr>
        </p:nvGraphicFramePr>
        <p:xfrm>
          <a:off x="457200" y="842448"/>
          <a:ext cx="7345680" cy="4046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9753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Which Courses Used </a:t>
            </a:r>
            <a:r>
              <a:rPr lang="en-US" sz="4000" b="1" dirty="0" err="1" smtClean="0"/>
              <a:t>InTeGrate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740924"/>
              </p:ext>
            </p:extLst>
          </p:nvPr>
        </p:nvGraphicFramePr>
        <p:xfrm>
          <a:off x="269822" y="806346"/>
          <a:ext cx="8016240" cy="417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5840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What Type of Course Delivery? </a:t>
            </a:r>
            <a:endParaRPr lang="en-US" sz="40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111610"/>
              </p:ext>
            </p:extLst>
          </p:nvPr>
        </p:nvGraphicFramePr>
        <p:xfrm>
          <a:off x="965200" y="1158240"/>
          <a:ext cx="69088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8700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Which Modules Were Used?</a:t>
            </a:r>
            <a:endParaRPr lang="en-US" sz="40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310325"/>
              </p:ext>
            </p:extLst>
          </p:nvPr>
        </p:nvGraphicFramePr>
        <p:xfrm>
          <a:off x="265326" y="669936"/>
          <a:ext cx="8097520" cy="429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3642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How Many Modules </a:t>
            </a:r>
            <a:r>
              <a:rPr lang="en-US" sz="4000" b="1" dirty="0"/>
              <a:t>P</a:t>
            </a:r>
            <a:r>
              <a:rPr lang="en-US" sz="4000" b="1" dirty="0" smtClean="0"/>
              <a:t>er Class?</a:t>
            </a:r>
            <a:endParaRPr lang="en-US" sz="40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02674253"/>
              </p:ext>
            </p:extLst>
          </p:nvPr>
        </p:nvGraphicFramePr>
        <p:xfrm>
          <a:off x="1056640" y="1062776"/>
          <a:ext cx="6705600" cy="3832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1991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3020"/>
            <a:ext cx="8229600" cy="5048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Positive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Student Feedback: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57845"/>
            <a:ext cx="8425543" cy="3312468"/>
          </a:xfrm>
        </p:spPr>
        <p:txBody>
          <a:bodyPr/>
          <a:lstStyle/>
          <a:p>
            <a:r>
              <a:rPr lang="en-US" sz="2800" b="1" dirty="0" smtClean="0"/>
              <a:t>Excited to come to class, time flew</a:t>
            </a:r>
          </a:p>
          <a:p>
            <a:r>
              <a:rPr lang="en-US" sz="2800" b="1" dirty="0" smtClean="0"/>
              <a:t>Group participation helped those fearful of math/science</a:t>
            </a:r>
          </a:p>
          <a:p>
            <a:r>
              <a:rPr lang="en-US" sz="2800" b="1" dirty="0" smtClean="0"/>
              <a:t>Made new friends </a:t>
            </a:r>
          </a:p>
          <a:p>
            <a:r>
              <a:rPr lang="en-US" sz="2800" b="1" dirty="0" smtClean="0"/>
              <a:t>Relevance to El Paso and daily lives</a:t>
            </a:r>
          </a:p>
          <a:p>
            <a:r>
              <a:rPr lang="en-US" sz="2800" b="1" dirty="0" smtClean="0"/>
              <a:t>Appealed to visual learners</a:t>
            </a:r>
          </a:p>
          <a:p>
            <a:r>
              <a:rPr lang="en-US" sz="2800" b="1" dirty="0" smtClean="0"/>
              <a:t>Popular activities included: water footprint, climate gallery walk, environmental justice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17917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Negative Student Feedback: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88945"/>
            <a:ext cx="8425543" cy="3312468"/>
          </a:xfrm>
        </p:spPr>
        <p:txBody>
          <a:bodyPr/>
          <a:lstStyle/>
          <a:p>
            <a:r>
              <a:rPr lang="en-US" sz="2800" b="1" dirty="0" smtClean="0"/>
              <a:t>Had to come to class every day, couldn’t just show up to take exams</a:t>
            </a:r>
          </a:p>
          <a:p>
            <a:r>
              <a:rPr lang="en-US" sz="2800" b="1" dirty="0" smtClean="0"/>
              <a:t>Too much reading</a:t>
            </a:r>
          </a:p>
          <a:p>
            <a:r>
              <a:rPr lang="en-US" sz="2800" b="1" dirty="0" smtClean="0"/>
              <a:t>Problems with group dynamics</a:t>
            </a:r>
          </a:p>
          <a:p>
            <a:r>
              <a:rPr lang="en-US" sz="2800" b="1" dirty="0" smtClean="0"/>
              <a:t>Dislike of interacting with others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88518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83000"/>
            <a:ext cx="8229600" cy="504825"/>
          </a:xfrm>
        </p:spPr>
        <p:txBody>
          <a:bodyPr/>
          <a:lstStyle/>
          <a:p>
            <a:r>
              <a:rPr lang="en-US" sz="3200" b="1" dirty="0" smtClean="0"/>
              <a:t>Instructor </a:t>
            </a:r>
            <a:r>
              <a:rPr lang="en-US" sz="3200" b="1" dirty="0" smtClean="0"/>
              <a:t>Feedback: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733" y="815438"/>
            <a:ext cx="8425543" cy="331246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Positives</a:t>
            </a:r>
          </a:p>
          <a:p>
            <a:r>
              <a:rPr lang="en-US" sz="2400" b="1" dirty="0" smtClean="0"/>
              <a:t>Got </a:t>
            </a:r>
            <a:r>
              <a:rPr lang="en-US" sz="2400" b="1" dirty="0" smtClean="0"/>
              <a:t>to know the individual students better</a:t>
            </a:r>
          </a:p>
          <a:p>
            <a:r>
              <a:rPr lang="en-US" sz="2400" b="1" dirty="0" smtClean="0"/>
              <a:t>Students more comfortable asking questions and coming to instructors for help</a:t>
            </a:r>
          </a:p>
          <a:p>
            <a:r>
              <a:rPr lang="en-US" sz="2400" b="1" dirty="0" smtClean="0"/>
              <a:t>Students came to talk to instructors in later semesters</a:t>
            </a:r>
          </a:p>
          <a:p>
            <a:r>
              <a:rPr lang="en-US" sz="2400" b="1" dirty="0" smtClean="0"/>
              <a:t>Lots more fun to teach!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Negatives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smtClean="0"/>
              <a:t>Learning </a:t>
            </a:r>
            <a:r>
              <a:rPr lang="en-US" sz="2400" b="1" dirty="0" smtClean="0"/>
              <a:t>curve can be </a:t>
            </a:r>
            <a:r>
              <a:rPr lang="en-US" sz="2400" b="1" dirty="0" smtClean="0"/>
              <a:t>steep</a:t>
            </a:r>
          </a:p>
          <a:p>
            <a:r>
              <a:rPr lang="en-US" sz="2400" b="1" dirty="0"/>
              <a:t>T</a:t>
            </a:r>
            <a:r>
              <a:rPr lang="en-US" sz="2400" b="1" dirty="0" smtClean="0"/>
              <a:t>akes </a:t>
            </a:r>
            <a:r>
              <a:rPr lang="en-US" sz="2400" b="1" dirty="0" smtClean="0"/>
              <a:t>commitment to change teaching style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08468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36031"/>
            <a:ext cx="8229600" cy="504825"/>
          </a:xfrm>
        </p:spPr>
        <p:txBody>
          <a:bodyPr/>
          <a:lstStyle/>
          <a:p>
            <a:r>
              <a:rPr lang="en-US" sz="3200" b="1" dirty="0" smtClean="0"/>
              <a:t>Conclusions: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6" y="940856"/>
            <a:ext cx="8425543" cy="3312468"/>
          </a:xfrm>
        </p:spPr>
        <p:txBody>
          <a:bodyPr/>
          <a:lstStyle/>
          <a:p>
            <a:r>
              <a:rPr lang="en-US" sz="2800" b="1" dirty="0" smtClean="0"/>
              <a:t>Built core faculty who slowly encourage others to use</a:t>
            </a:r>
          </a:p>
          <a:p>
            <a:r>
              <a:rPr lang="en-US" sz="2800" b="1" dirty="0" smtClean="0"/>
              <a:t>Teaching assistants highly involved and learning best pedagogy</a:t>
            </a:r>
          </a:p>
          <a:p>
            <a:r>
              <a:rPr lang="en-US" sz="2800" b="1" dirty="0" smtClean="0"/>
              <a:t>Structure of materials helpful for teaching assistants and for students whose first language is not English</a:t>
            </a:r>
          </a:p>
          <a:p>
            <a:r>
              <a:rPr lang="en-US" sz="2800" b="1" dirty="0" smtClean="0"/>
              <a:t>Senior faculty less likely to adopt</a:t>
            </a:r>
          </a:p>
          <a:p>
            <a:r>
              <a:rPr lang="en-US" sz="2800" b="1" dirty="0" smtClean="0"/>
              <a:t>Add material relevant </a:t>
            </a:r>
            <a:r>
              <a:rPr lang="en-US" sz="2800" b="1" smtClean="0"/>
              <a:t>to the </a:t>
            </a:r>
            <a:r>
              <a:rPr lang="en-US" sz="2800" b="1" dirty="0" smtClean="0"/>
              <a:t>local community to increase appeal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4952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0542"/>
            <a:ext cx="8229600" cy="504825"/>
          </a:xfrm>
        </p:spPr>
        <p:txBody>
          <a:bodyPr/>
          <a:lstStyle/>
          <a:p>
            <a:r>
              <a:rPr lang="en-US" sz="4000" b="1" dirty="0" smtClean="0"/>
              <a:t>Student Profile, UTEP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4467"/>
            <a:ext cx="8229600" cy="331246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80%-95% Hispanic</a:t>
            </a:r>
          </a:p>
          <a:p>
            <a:pPr marL="0" indent="0">
              <a:buNone/>
            </a:pPr>
            <a:r>
              <a:rPr lang="en-US" b="1" dirty="0" smtClean="0"/>
              <a:t>70% do not speak English at home</a:t>
            </a:r>
          </a:p>
          <a:p>
            <a:pPr marL="0" indent="0">
              <a:buNone/>
            </a:pPr>
            <a:r>
              <a:rPr lang="en-US" b="1" dirty="0" smtClean="0"/>
              <a:t>40-50% first generation college students</a:t>
            </a:r>
          </a:p>
          <a:p>
            <a:pPr marL="0" indent="0">
              <a:buNone/>
            </a:pPr>
            <a:r>
              <a:rPr lang="en-US" b="1" dirty="0" smtClean="0"/>
              <a:t>Educational “closed loop”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969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InTeGrate</a:t>
            </a:r>
            <a:r>
              <a:rPr lang="en-US" sz="4000" b="1" dirty="0" smtClean="0"/>
              <a:t> Materials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160" y="1255458"/>
            <a:ext cx="8229600" cy="3312468"/>
          </a:xfrm>
        </p:spPr>
        <p:txBody>
          <a:bodyPr/>
          <a:lstStyle/>
          <a:p>
            <a:r>
              <a:rPr lang="en-US" b="1" dirty="0" smtClean="0"/>
              <a:t>Connect to grand challenges</a:t>
            </a:r>
            <a:endParaRPr lang="en-US" b="1" dirty="0" smtClean="0"/>
          </a:p>
          <a:p>
            <a:r>
              <a:rPr lang="en-US" b="1" dirty="0" smtClean="0"/>
              <a:t>Address interdisciplinary problems</a:t>
            </a:r>
            <a:endParaRPr lang="en-US" b="1" dirty="0" smtClean="0"/>
          </a:p>
          <a:p>
            <a:r>
              <a:rPr lang="en-US" b="1" dirty="0" smtClean="0"/>
              <a:t>Develop geoscientific thinking</a:t>
            </a:r>
          </a:p>
          <a:p>
            <a:r>
              <a:rPr lang="en-US" b="1" dirty="0" smtClean="0"/>
              <a:t>Use authentic data</a:t>
            </a:r>
          </a:p>
          <a:p>
            <a:r>
              <a:rPr lang="en-US" b="1" dirty="0" smtClean="0"/>
              <a:t>Foster systems thinking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9351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551"/>
            <a:ext cx="8229600" cy="504825"/>
          </a:xfrm>
        </p:spPr>
        <p:txBody>
          <a:bodyPr/>
          <a:lstStyle/>
          <a:p>
            <a:r>
              <a:rPr lang="en-US" sz="3600" b="1" dirty="0" smtClean="0"/>
              <a:t>Example of materials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4"/>
          <a:stretch/>
        </p:blipFill>
        <p:spPr bwMode="auto">
          <a:xfrm>
            <a:off x="325120" y="875105"/>
            <a:ext cx="8291396" cy="362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5120" y="4504204"/>
            <a:ext cx="873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hlinkClick r:id="rId3"/>
              </a:rPr>
              <a:t>https</a:t>
            </a:r>
            <a:r>
              <a:rPr lang="en-US" b="1" u="sng" dirty="0">
                <a:hlinkClick r:id="rId3"/>
              </a:rPr>
              <a:t>://serc.carleton.edu/integrate/teaching_materials/modules_courses.html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232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ser\Integrate-research\integrate-reports\IMG_20151117_1248532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8"/>
          <a:stretch/>
        </p:blipFill>
        <p:spPr bwMode="auto">
          <a:xfrm>
            <a:off x="215808" y="469683"/>
            <a:ext cx="5778593" cy="211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7" y="2696210"/>
            <a:ext cx="5669280" cy="2388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0" b="14370"/>
          <a:stretch/>
        </p:blipFill>
        <p:spPr>
          <a:xfrm>
            <a:off x="5724314" y="882650"/>
            <a:ext cx="3155527" cy="393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3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Adoption of </a:t>
            </a:r>
            <a:r>
              <a:rPr lang="en-US" sz="4000" b="1" dirty="0" err="1" smtClean="0"/>
              <a:t>InTeGrate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992"/>
            <a:ext cx="8229600" cy="3312468"/>
          </a:xfrm>
        </p:spPr>
        <p:txBody>
          <a:bodyPr/>
          <a:lstStyle/>
          <a:p>
            <a:r>
              <a:rPr lang="en-US" sz="2800" b="1" dirty="0" smtClean="0"/>
              <a:t>Would it appeal to our student body?</a:t>
            </a:r>
          </a:p>
          <a:p>
            <a:r>
              <a:rPr lang="en-US" sz="2800" b="1" dirty="0" smtClean="0"/>
              <a:t>How easy would it be for UTEP instructors (from full professors to TA’s) to use materials?</a:t>
            </a:r>
          </a:p>
          <a:p>
            <a:r>
              <a:rPr lang="en-US" sz="2800" b="1" dirty="0" smtClean="0"/>
              <a:t>Could we extend use across the El Paso higher education community (community colleges, early college high </a:t>
            </a:r>
            <a:r>
              <a:rPr lang="en-US" sz="2800" b="1" dirty="0" smtClean="0"/>
              <a:t>schools, dual credit programs)?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2202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4198" y="1499849"/>
            <a:ext cx="2194562" cy="13106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Piloted activity in 4 classes with </a:t>
            </a:r>
            <a:r>
              <a:rPr lang="en-US" b="1" dirty="0" smtClean="0">
                <a:solidFill>
                  <a:schemeClr val="tx1"/>
                </a:solidFill>
              </a:rPr>
              <a:t>2 </a:t>
            </a:r>
            <a:r>
              <a:rPr lang="en-US" b="1" dirty="0" smtClean="0">
                <a:solidFill>
                  <a:schemeClr val="tx1"/>
                </a:solidFill>
              </a:rPr>
              <a:t>other </a:t>
            </a:r>
            <a:r>
              <a:rPr lang="en-US" b="1" dirty="0" smtClean="0">
                <a:solidFill>
                  <a:schemeClr val="tx1"/>
                </a:solidFill>
              </a:rPr>
              <a:t>classes </a:t>
            </a:r>
            <a:r>
              <a:rPr lang="en-US" b="1" dirty="0" smtClean="0">
                <a:solidFill>
                  <a:schemeClr val="tx1"/>
                </a:solidFill>
              </a:rPr>
              <a:t>for control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8960" y="1521169"/>
            <a:ext cx="2194560" cy="1267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On-line survey of available modules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7998" y="1499848"/>
            <a:ext cx="2529842" cy="1267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Hands-on workshops </a:t>
            </a:r>
            <a:r>
              <a:rPr lang="en-US" b="1" dirty="0" smtClean="0">
                <a:solidFill>
                  <a:schemeClr val="tx1"/>
                </a:solidFill>
              </a:rPr>
              <a:t>that used materials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One-on-one consulting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Class visits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9920" y="3518416"/>
            <a:ext cx="2194562" cy="12687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Workshop for teaching assistants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8960" y="3518416"/>
            <a:ext cx="2194560" cy="12687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Workshop highlighting new modules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4087" y="1071789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Fall 2014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414161" y="108261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Spring 2015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6290745" y="1071789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Fall 2015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935121" y="3146167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Spring 2016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6024354" y="318066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Fall 2017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32453" y="42898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How was </a:t>
            </a:r>
            <a:r>
              <a:rPr lang="en-US" sz="2800" b="1" dirty="0" err="1" smtClean="0">
                <a:latin typeface="+mj-lt"/>
              </a:rPr>
              <a:t>InTeGrate</a:t>
            </a:r>
            <a:r>
              <a:rPr lang="en-US" sz="2800" b="1" dirty="0" smtClean="0">
                <a:latin typeface="+mj-lt"/>
              </a:rPr>
              <a:t> introduced?</a:t>
            </a:r>
            <a:endParaRPr lang="en-US" sz="2800" b="1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9440" y="3518417"/>
            <a:ext cx="2438400" cy="1267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Class for teaching assistants, piloting new physical geology labs (60% </a:t>
            </a:r>
            <a:r>
              <a:rPr lang="en-US" b="1" dirty="0" err="1" smtClean="0">
                <a:solidFill>
                  <a:schemeClr val="tx1"/>
                </a:solidFill>
              </a:rPr>
              <a:t>InTeGrate</a:t>
            </a:r>
            <a:r>
              <a:rPr lang="en-US" b="1" dirty="0" smtClean="0">
                <a:solidFill>
                  <a:schemeClr val="tx1"/>
                </a:solidFill>
              </a:rPr>
              <a:t> content)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95649" y="3184474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Fall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7122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469067"/>
              </p:ext>
            </p:extLst>
          </p:nvPr>
        </p:nvGraphicFramePr>
        <p:xfrm>
          <a:off x="811260" y="659134"/>
          <a:ext cx="7409180" cy="3930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2810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839377"/>
              </p:ext>
            </p:extLst>
          </p:nvPr>
        </p:nvGraphicFramePr>
        <p:xfrm>
          <a:off x="534538" y="798400"/>
          <a:ext cx="7867782" cy="41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04274"/>
      </p:ext>
    </p:extLst>
  </p:cSld>
  <p:clrMapOvr>
    <a:masterClrMapping/>
  </p:clrMapOvr>
</p:sld>
</file>

<file path=ppt/theme/theme1.xml><?xml version="1.0" encoding="utf-8"?>
<a:theme xmlns:a="http://schemas.openxmlformats.org/drawingml/2006/main" name="InTeGr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9270</TotalTime>
  <Words>430</Words>
  <Application>Microsoft Office PowerPoint</Application>
  <PresentationFormat>On-screen Show (16:9)</PresentationFormat>
  <Paragraphs>79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InTeGrate</vt:lpstr>
      <vt:lpstr> Extending InTeGrate Materials Across the University of Texas at El Paso (UTEP) Science and Engineering Curriculum </vt:lpstr>
      <vt:lpstr>Student Profile, UTEP</vt:lpstr>
      <vt:lpstr>InTeGrate Materials</vt:lpstr>
      <vt:lpstr>Example of materials</vt:lpstr>
      <vt:lpstr>PowerPoint Presentation</vt:lpstr>
      <vt:lpstr>Adoption of InTeGrate</vt:lpstr>
      <vt:lpstr>PowerPoint Presentation</vt:lpstr>
      <vt:lpstr>PowerPoint Presentation</vt:lpstr>
      <vt:lpstr>PowerPoint Presentation</vt:lpstr>
      <vt:lpstr>Who Used InTeGrate?</vt:lpstr>
      <vt:lpstr>Which Courses Used InTeGrate?</vt:lpstr>
      <vt:lpstr>What Type of Course Delivery? </vt:lpstr>
      <vt:lpstr>Which Modules Were Used?</vt:lpstr>
      <vt:lpstr>How Many Modules Per Class?</vt:lpstr>
      <vt:lpstr>Positive Student Feedback:</vt:lpstr>
      <vt:lpstr>Negative Student Feedback:</vt:lpstr>
      <vt:lpstr>Instructor Feedback:</vt:lpstr>
      <vt:lpstr>Conclusions: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InTeGRATE-ing Geoscience Learning in Undergraduate Education</dc:title>
  <dc:creator>Carleton User</dc:creator>
  <cp:lastModifiedBy>UTEP</cp:lastModifiedBy>
  <cp:revision>215</cp:revision>
  <dcterms:created xsi:type="dcterms:W3CDTF">2013-04-25T14:27:47Z</dcterms:created>
  <dcterms:modified xsi:type="dcterms:W3CDTF">2017-10-16T16:16:33Z</dcterms:modified>
</cp:coreProperties>
</file>