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4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8" r:id="rId20"/>
    <p:sldId id="289" r:id="rId21"/>
    <p:sldId id="275" r:id="rId22"/>
    <p:sldId id="279" r:id="rId23"/>
    <p:sldId id="280" r:id="rId24"/>
    <p:sldId id="281" r:id="rId25"/>
    <p:sldId id="282" r:id="rId26"/>
    <p:sldId id="291" r:id="rId27"/>
    <p:sldId id="293" r:id="rId28"/>
    <p:sldId id="28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08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54FF1-4EC7-4CB7-943F-711DC069ACF8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BE2B7-71F7-4476-B777-7F911ADB0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2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BE2B7-71F7-4476-B777-7F911ADB00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31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7E9D3-7C53-4027-A820-59D154A625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37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7E9D3-7C53-4027-A820-59D154A625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1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830A-15EA-4B2C-AE70-A791F8027DFC}" type="datetime1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7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A45E-1347-4155-98B4-CB24E604BA49}" type="datetime1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1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A5D4-C1CE-4F17-BF9A-86BBEB7F81AF}" type="datetime1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5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4891-C600-4AF0-AEE1-EDFDDD02058E}" type="datetime1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17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3C27-143F-430A-BB95-5319DF770A70}" type="datetime1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5FB9-3CC9-4F9D-8158-D3701459066F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3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41F1-E4A5-409D-B469-7B44449EDC2E}" type="datetime1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0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87E0-C2AC-4675-8493-C5F01A2615FB}" type="datetime1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2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B156-4575-4AD5-8A52-086FCB56227B}" type="datetime1">
              <a:rPr lang="en-US" smtClean="0"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0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B419-A8E6-4BFB-ABEE-5EE4678CB40C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2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80B2-460F-4910-949D-B28D8F71CA7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0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74DC1-31FB-45AB-B436-36AB16F707A6}" type="datetime1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164B6-15AD-4F59-B9EF-C786A6F0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23" y="365125"/>
            <a:ext cx="1130913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Britannic Bold" panose="020B0903060703020204" pitchFamily="34" charset="0"/>
              </a:rPr>
              <a:t>Crustal structure and vertical movements of the Upper Mississippi Embayment and Ozark Uplift</a:t>
            </a:r>
            <a:br>
              <a:rPr lang="en-US" b="1" dirty="0">
                <a:latin typeface="Britannic Bold" panose="020B0903060703020204" pitchFamily="34" charset="0"/>
              </a:rPr>
            </a:b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688" y="1585529"/>
            <a:ext cx="10515600" cy="276739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Lin Liu, </a:t>
            </a:r>
            <a:r>
              <a:rPr lang="en-US" b="1" u="sng" dirty="0" smtClean="0"/>
              <a:t>Stephen S. Gao</a:t>
            </a:r>
            <a:r>
              <a:rPr lang="en-US" b="1" dirty="0" smtClean="0"/>
              <a:t>, and Kelly H. Liu</a:t>
            </a:r>
            <a:r>
              <a:rPr lang="en-US" dirty="0" smtClean="0"/>
              <a:t> (Missouri University of Science   and Technology)</a:t>
            </a:r>
          </a:p>
          <a:p>
            <a:pPr marL="0" indent="0">
              <a:buNone/>
            </a:pPr>
            <a:r>
              <a:rPr lang="en-US" b="1" dirty="0" smtClean="0"/>
              <a:t>Kevin Mickus </a:t>
            </a:r>
            <a:r>
              <a:rPr lang="en-US" dirty="0" smtClean="0"/>
              <a:t>(Missouri State University)</a:t>
            </a:r>
          </a:p>
          <a:p>
            <a:pPr marL="0" indent="0">
              <a:buNone/>
            </a:pPr>
            <a:r>
              <a:rPr lang="en-US" b="1" dirty="0" err="1" smtClean="0"/>
              <a:t>Jianguo</a:t>
            </a:r>
            <a:r>
              <a:rPr lang="en-US" b="1" dirty="0" smtClean="0"/>
              <a:t> Song</a:t>
            </a:r>
            <a:r>
              <a:rPr lang="en-US" dirty="0"/>
              <a:t> </a:t>
            </a:r>
            <a:r>
              <a:rPr lang="en-US" dirty="0" smtClean="0"/>
              <a:t>(China University of Petroleum, Qingdao)</a:t>
            </a:r>
          </a:p>
          <a:p>
            <a:pPr marL="0" indent="0">
              <a:buNone/>
            </a:pPr>
            <a:r>
              <a:rPr lang="en-US" b="1" dirty="0" smtClean="0"/>
              <a:t>Youqiang Yu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Tongji</a:t>
            </a:r>
            <a:r>
              <a:rPr lang="en-US" dirty="0" smtClean="0"/>
              <a:t> University)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52" y="5217072"/>
            <a:ext cx="180975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313" y="5160250"/>
            <a:ext cx="2012766" cy="1557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597" y="5019675"/>
            <a:ext cx="1905000" cy="1838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4312" y="4929352"/>
            <a:ext cx="1909002" cy="1844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4079" y="4352925"/>
            <a:ext cx="2990850" cy="250507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772" y="1436743"/>
            <a:ext cx="10515600" cy="4351338"/>
          </a:xfrm>
        </p:spPr>
        <p:txBody>
          <a:bodyPr/>
          <a:lstStyle/>
          <a:p>
            <a:r>
              <a:rPr lang="en-US" altLang="zh-CN" dirty="0" smtClean="0"/>
              <a:t>Receiver function calculation using the water-level deconvolution method (Clayton and Wiggins, 1977)</a:t>
            </a:r>
          </a:p>
          <a:p>
            <a:r>
              <a:rPr lang="en-US" altLang="zh-CN" dirty="0" smtClean="0"/>
              <a:t>Removal of multiple reverberations caused by the loose sedimentary layer (Yu et al. 2015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dirty="0" smtClean="0"/>
              <a:t>H-k stacking (Zhu and </a:t>
            </a:r>
            <a:r>
              <a:rPr lang="en-US" dirty="0" err="1" smtClean="0"/>
              <a:t>Kanamori</a:t>
            </a:r>
            <a:r>
              <a:rPr lang="en-US" dirty="0" smtClean="0"/>
              <a:t>, 2000)</a:t>
            </a:r>
          </a:p>
          <a:p>
            <a:r>
              <a:rPr lang="en-US" dirty="0" smtClean="0"/>
              <a:t>Gravity modeling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716" y="2957923"/>
            <a:ext cx="4551418" cy="156292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1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47273"/>
            <a:ext cx="3559139" cy="25373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Moho (left panels) and sedimentary layer related seismic arrivals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(Yu et al., 2015)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384" y="365125"/>
            <a:ext cx="4572000" cy="59245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7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primary arrivals in time domain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28888"/>
            <a:ext cx="10228425" cy="20543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3197"/>
            <a:ext cx="10515600" cy="807110"/>
          </a:xfrm>
        </p:spPr>
        <p:txBody>
          <a:bodyPr/>
          <a:lstStyle/>
          <a:p>
            <a:pPr algn="ctr"/>
            <a:r>
              <a:rPr lang="en-US" dirty="0" smtClean="0"/>
              <a:t>The multiples in time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818" y="1395413"/>
            <a:ext cx="9048750" cy="47815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721" y="1238214"/>
            <a:ext cx="5500955" cy="981771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 synthetic receiver function with a Moho and a sedimentary layer</a:t>
            </a:r>
            <a:r>
              <a:rPr lang="zh-CN" altLang="en-US" dirty="0" smtClean="0"/>
              <a:t>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r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=0.8, </a:t>
            </a:r>
            <a:r>
              <a:rPr lang="el-GR" altLang="zh-CN" dirty="0" smtClean="0"/>
              <a:t>Δ</a:t>
            </a:r>
            <a:r>
              <a:rPr lang="en-US" altLang="zh-CN" dirty="0" smtClean="0"/>
              <a:t>t=2.0s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916" y="992777"/>
            <a:ext cx="6487083" cy="431745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2434" y="3429857"/>
            <a:ext cx="5500955" cy="1522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 </a:t>
            </a:r>
            <a:r>
              <a:rPr lang="en-US" altLang="zh-CN" dirty="0" smtClean="0"/>
              <a:t>The autocorrelation of the receiver function: To measure r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 and </a:t>
            </a:r>
            <a:r>
              <a:rPr lang="el-GR" altLang="zh-CN" dirty="0"/>
              <a:t>Δ</a:t>
            </a:r>
            <a:r>
              <a:rPr lang="en-US" altLang="zh-CN" dirty="0" smtClean="0"/>
              <a:t>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The frequency domain expression of the multiples (Eq. 3) and the removal of the multiples (Eq.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205" y="2492253"/>
            <a:ext cx="10079590" cy="234291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779" y="1397877"/>
            <a:ext cx="4874231" cy="1168126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 </a:t>
            </a:r>
            <a:r>
              <a:rPr lang="en-US" altLang="zh-CN" dirty="0" smtClean="0"/>
              <a:t>Original receiver function: H(t)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010" y="969508"/>
            <a:ext cx="6677025" cy="238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589" y="3809929"/>
            <a:ext cx="6648450" cy="21526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7517" y="3531476"/>
            <a:ext cx="4874231" cy="1604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The receiver function after the removal of the multiples: F(t)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77295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H-k stacking using the original receiver functions: The results are wrong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495" y="365125"/>
            <a:ext cx="3138113" cy="634754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35456" y="2026011"/>
            <a:ext cx="57372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/>
              <a:t>The true parameters used for the synthetics:</a:t>
            </a:r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F</a:t>
            </a:r>
            <a:r>
              <a:rPr lang="en-US" dirty="0" smtClean="0"/>
              <a:t>or the sedimentary layer, the thickness, </a:t>
            </a:r>
            <a:r>
              <a:rPr lang="en-US" i="1" dirty="0" smtClean="0"/>
              <a:t>VP, VS</a:t>
            </a:r>
            <a:r>
              <a:rPr lang="en-US" dirty="0" smtClean="0"/>
              <a:t>, </a:t>
            </a:r>
            <a:r>
              <a:rPr lang="en-US" i="1" dirty="0" smtClean="0"/>
              <a:t>VP</a:t>
            </a:r>
            <a:r>
              <a:rPr lang="en-US" dirty="0" smtClean="0"/>
              <a:t>∕</a:t>
            </a:r>
            <a:r>
              <a:rPr lang="en-US" i="1" dirty="0" smtClean="0"/>
              <a:t>VS</a:t>
            </a:r>
            <a:r>
              <a:rPr lang="en-US" dirty="0" smtClean="0"/>
              <a:t> are 0.7 km, 2.1 km/s, 0.7 km/s, </a:t>
            </a:r>
            <a:r>
              <a:rPr lang="en-US" altLang="zh-CN" dirty="0" smtClean="0"/>
              <a:t>and </a:t>
            </a:r>
            <a:r>
              <a:rPr lang="en-US" dirty="0" smtClean="0"/>
              <a:t>3.0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F</a:t>
            </a:r>
            <a:r>
              <a:rPr lang="en-US" dirty="0" smtClean="0"/>
              <a:t>or the </a:t>
            </a:r>
            <a:r>
              <a:rPr lang="en-US" dirty="0" err="1" smtClean="0"/>
              <a:t>subsediment</a:t>
            </a:r>
            <a:r>
              <a:rPr lang="en-US" dirty="0" smtClean="0"/>
              <a:t> crustal layer, the corresponding values are 35 km, 6.1 km/s, 3.49 km/s, </a:t>
            </a:r>
            <a:r>
              <a:rPr lang="en-US" altLang="zh-CN" dirty="0" smtClean="0"/>
              <a:t>and </a:t>
            </a:r>
            <a:r>
              <a:rPr lang="en-US" dirty="0" smtClean="0"/>
              <a:t>1.75;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5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365125"/>
            <a:ext cx="6569395" cy="1325563"/>
          </a:xfrm>
        </p:spPr>
        <p:txBody>
          <a:bodyPr>
            <a:noAutofit/>
          </a:bodyPr>
          <a:lstStyle/>
          <a:p>
            <a:r>
              <a:rPr lang="en-US" sz="3200" dirty="0" smtClean="0"/>
              <a:t>Correct results from stacking of reverberation-removed RFs: The results are almost the same as the parameters used for generating the synthetic RFs.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502" y="2771556"/>
            <a:ext cx="5737261" cy="3061685"/>
          </a:xfrm>
        </p:spPr>
        <p:txBody>
          <a:bodyPr>
            <a:normAutofit/>
          </a:bodyPr>
          <a:lstStyle/>
          <a:p>
            <a:r>
              <a:rPr lang="en-US" altLang="zh-CN" dirty="0"/>
              <a:t>F</a:t>
            </a:r>
            <a:r>
              <a:rPr lang="en-US" dirty="0" smtClean="0"/>
              <a:t>or </a:t>
            </a:r>
            <a:r>
              <a:rPr lang="en-US" dirty="0"/>
              <a:t>the sedimentary layer, the thickness, </a:t>
            </a:r>
            <a:r>
              <a:rPr lang="en-US" i="1" dirty="0"/>
              <a:t>VP, VS</a:t>
            </a:r>
            <a:r>
              <a:rPr lang="en-US" dirty="0"/>
              <a:t>, </a:t>
            </a:r>
            <a:r>
              <a:rPr lang="en-US" i="1" dirty="0"/>
              <a:t>VP</a:t>
            </a:r>
            <a:r>
              <a:rPr lang="en-US" dirty="0"/>
              <a:t>∕</a:t>
            </a:r>
            <a:r>
              <a:rPr lang="en-US" i="1" dirty="0" smtClean="0"/>
              <a:t>VS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0.7 km, 2.1 </a:t>
            </a:r>
            <a:r>
              <a:rPr lang="en-US" dirty="0" smtClean="0"/>
              <a:t>km/s, 0.7 </a:t>
            </a:r>
            <a:r>
              <a:rPr lang="en-US" dirty="0"/>
              <a:t>km/s, </a:t>
            </a:r>
            <a:r>
              <a:rPr lang="en-US" altLang="zh-CN" dirty="0" smtClean="0"/>
              <a:t>and </a:t>
            </a:r>
            <a:r>
              <a:rPr lang="en-US" dirty="0" smtClean="0"/>
              <a:t>3.0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/>
              <a:t>F</a:t>
            </a:r>
            <a:r>
              <a:rPr lang="en-US" dirty="0" smtClean="0"/>
              <a:t>or </a:t>
            </a:r>
            <a:r>
              <a:rPr lang="en-US" dirty="0"/>
              <a:t>the </a:t>
            </a:r>
            <a:r>
              <a:rPr lang="en-US" dirty="0" err="1"/>
              <a:t>subsediment</a:t>
            </a:r>
            <a:r>
              <a:rPr lang="en-US" dirty="0"/>
              <a:t> crustal layer, the corresponding values </a:t>
            </a:r>
            <a:r>
              <a:rPr lang="en-US" dirty="0" smtClean="0"/>
              <a:t>are 35 </a:t>
            </a:r>
            <a:r>
              <a:rPr lang="en-US" dirty="0"/>
              <a:t>km, 6.1 km/s, 3.49 km/s, </a:t>
            </a:r>
            <a:r>
              <a:rPr lang="en-US" altLang="zh-CN" dirty="0" smtClean="0"/>
              <a:t>and </a:t>
            </a:r>
            <a:r>
              <a:rPr lang="en-US" dirty="0" smtClean="0"/>
              <a:t>1.75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494" y="0"/>
            <a:ext cx="3312775" cy="66255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9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93" y="657545"/>
            <a:ext cx="4679022" cy="450564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Station HENM in the Embayment:</a:t>
            </a:r>
          </a:p>
          <a:p>
            <a:r>
              <a:rPr lang="en-US" altLang="zh-CN" dirty="0" smtClean="0"/>
              <a:t>Original RFs and the wrong H-k plot (left plots) </a:t>
            </a:r>
          </a:p>
          <a:p>
            <a:r>
              <a:rPr lang="en-US" altLang="zh-CN" dirty="0" smtClean="0"/>
              <a:t>Reverberation-removed RFs and the resulting H-k plot (right plots).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515" y="568095"/>
            <a:ext cx="6750121" cy="44820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New Madrid Seismic Zone (NMSZ)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24" y="1514349"/>
            <a:ext cx="7195457" cy="4312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0109" y="1337128"/>
            <a:ext cx="45980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It is t</a:t>
            </a:r>
            <a:r>
              <a:rPr lang="en-US" altLang="zh-CN" sz="2400" dirty="0" smtClean="0"/>
              <a:t>he </a:t>
            </a:r>
            <a:r>
              <a:rPr lang="en-US" altLang="zh-CN" sz="2400" dirty="0" smtClean="0"/>
              <a:t>archetype of intra-plate earthquake zones, but the causes of the quakes are  not clear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Three of the largest historical earthquakes in the contiguous United States occurred about 200 years ago in the NMSZ, probably with long-lasting aftershocks (till today)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The occurrence interval of the large quakes is debated.</a:t>
            </a:r>
          </a:p>
        </p:txBody>
      </p:sp>
      <p:sp>
        <p:nvSpPr>
          <p:cNvPr id="3" name="Oval 2"/>
          <p:cNvSpPr/>
          <p:nvPr/>
        </p:nvSpPr>
        <p:spPr>
          <a:xfrm>
            <a:off x="3803924" y="3670577"/>
            <a:ext cx="1114097" cy="1376855"/>
          </a:xfrm>
          <a:prstGeom prst="ellipse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852380" y="4625022"/>
            <a:ext cx="326572" cy="1201783"/>
          </a:xfrm>
          <a:prstGeom prst="straightConnector1">
            <a:avLst/>
          </a:prstGeom>
          <a:ln w="571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59335" y="5826805"/>
            <a:ext cx="1458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NMSZ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93" y="657545"/>
            <a:ext cx="4679022" cy="450564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Station JLKY in the Embayment:</a:t>
            </a:r>
          </a:p>
          <a:p>
            <a:r>
              <a:rPr lang="en-US" altLang="zh-CN" dirty="0" smtClean="0"/>
              <a:t>Original RFs and the wrong H-k plot (left plots) </a:t>
            </a:r>
          </a:p>
          <a:p>
            <a:r>
              <a:rPr lang="en-US" altLang="zh-CN" dirty="0" smtClean="0"/>
              <a:t>Reverberation-removed RFs and the resulting H-k plot (right plots).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887310" y="1156139"/>
            <a:ext cx="3631805" cy="390642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8519115" y="1156139"/>
            <a:ext cx="3441657" cy="39064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474" y="870128"/>
            <a:ext cx="4473539" cy="2006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Two arrivals are found at most stations in the Embayment.</a:t>
            </a:r>
          </a:p>
          <a:p>
            <a:pPr marL="0" indent="0">
              <a:buNone/>
            </a:pPr>
            <a:r>
              <a:rPr lang="en-US" altLang="zh-CN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835" y="365125"/>
            <a:ext cx="4152900" cy="64293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2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828" y="685194"/>
            <a:ext cx="4725697" cy="494504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“Crustal” thickness corresponding to the maximum stacking amplitude. For Embayment stations, the thickness is that of the upper crustal layer.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099" b="14504"/>
          <a:stretch/>
        </p:blipFill>
        <p:spPr>
          <a:xfrm>
            <a:off x="5708469" y="101781"/>
            <a:ext cx="5562282" cy="50711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377" y="777661"/>
            <a:ext cx="3600236" cy="4351338"/>
          </a:xfrm>
        </p:spPr>
        <p:txBody>
          <a:bodyPr/>
          <a:lstStyle/>
          <a:p>
            <a:r>
              <a:rPr lang="en-US" altLang="zh-CN" dirty="0" smtClean="0"/>
              <a:t>Very high Vp/Vs for the upper crustal layer beneath the Embayment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1685"/>
          <a:stretch/>
        </p:blipFill>
        <p:spPr>
          <a:xfrm>
            <a:off x="4692346" y="438364"/>
            <a:ext cx="6238875" cy="55182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387" y="245648"/>
            <a:ext cx="4411894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High density upper and lower crustal layers are needed to </a:t>
            </a:r>
            <a:r>
              <a:rPr lang="en-US" altLang="zh-CN" dirty="0" smtClean="0"/>
              <a:t>fit </a:t>
            </a:r>
            <a:r>
              <a:rPr lang="en-US" altLang="zh-CN" dirty="0" smtClean="0"/>
              <a:t>the gravity data. </a:t>
            </a:r>
          </a:p>
          <a:p>
            <a:pPr marL="0" indent="0">
              <a:buNone/>
            </a:pPr>
            <a:r>
              <a:rPr lang="en-US" altLang="zh-CN" dirty="0" smtClean="0"/>
              <a:t>The whole crust beneath the entire area is about 50 km </a:t>
            </a:r>
            <a:r>
              <a:rPr lang="en-US" altLang="zh-CN" dirty="0" smtClean="0"/>
              <a:t>thick, </a:t>
            </a:r>
            <a:r>
              <a:rPr lang="en-US" altLang="zh-CN" dirty="0" smtClean="0"/>
              <a:t>while the upper crust is only about 30 km.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zh-CN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475" b="15539"/>
          <a:stretch/>
        </p:blipFill>
        <p:spPr>
          <a:xfrm>
            <a:off x="1182589" y="3635281"/>
            <a:ext cx="3400651" cy="304115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725" y="753835"/>
            <a:ext cx="555307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0836"/>
            <a:ext cx="3795445" cy="53961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Gravity modeling results along profile C-D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475" b="15539"/>
          <a:stretch/>
        </p:blipFill>
        <p:spPr>
          <a:xfrm>
            <a:off x="838200" y="2426591"/>
            <a:ext cx="3400651" cy="304115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738" y="780836"/>
            <a:ext cx="543877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8194"/>
            <a:ext cx="4778829" cy="789351"/>
          </a:xfrm>
        </p:spPr>
        <p:txBody>
          <a:bodyPr/>
          <a:lstStyle/>
          <a:p>
            <a:r>
              <a:rPr lang="en-US" dirty="0" smtClean="0"/>
              <a:t>Crustal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5062"/>
            <a:ext cx="4138749" cy="321486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normal upper crust is mostly composed of felsic rocks, and thus the Vp/Vs is low (about 1.74)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normal </a:t>
            </a:r>
            <a:r>
              <a:rPr lang="en-US" dirty="0" smtClean="0"/>
              <a:t>lower crust is mostly basaltic rocks and thus the Vp/Vs is high (about 1.81). </a:t>
            </a:r>
          </a:p>
          <a:p>
            <a:r>
              <a:rPr lang="en-US" dirty="0" smtClean="0"/>
              <a:t>The average crustal </a:t>
            </a:r>
            <a:r>
              <a:rPr lang="en-US" dirty="0" err="1" smtClean="0"/>
              <a:t>Vp</a:t>
            </a:r>
            <a:r>
              <a:rPr lang="en-US" dirty="0" smtClean="0"/>
              <a:t>/Vs is about 1.78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1685"/>
          <a:stretch/>
        </p:blipFill>
        <p:spPr>
          <a:xfrm>
            <a:off x="6033480" y="248194"/>
            <a:ext cx="5154240" cy="4558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5840" y="4558937"/>
            <a:ext cx="7249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crustal Vp/Vs for the Ozark Plateau is normal.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The very high upper crustal Vp/Vs (~1.88) relative to the normal value of 1.74 indicates mafic intrusion.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Diking of mantle material leads to high Vp/Vs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31" y="1600201"/>
            <a:ext cx="537866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Mantle rocks are ultra-mafic and have very high Vp/Vs </a:t>
            </a:r>
            <a:r>
              <a:rPr lang="en-US" dirty="0" smtClean="0"/>
              <a:t>(&gt;=1.85</a:t>
            </a:r>
            <a:r>
              <a:rPr lang="en-US" dirty="0" smtClean="0"/>
              <a:t>) under crustal conditions. </a:t>
            </a:r>
            <a:r>
              <a:rPr lang="en-US" dirty="0" smtClean="0"/>
              <a:t>If some of the crust is replaced by mantle rocks, the Vp/Vs will increase</a:t>
            </a:r>
          </a:p>
        </p:txBody>
      </p:sp>
      <p:sp>
        <p:nvSpPr>
          <p:cNvPr id="44034" name="AutoShape 2" descr="data:image/jpeg;base64,/9j/4AAQSkZJRgABAQAAAQABAAD/2wCEAAkGBhMSERUUExQWFRQWGRoZFxcYGRkfHBgcGxgfGxgcGB0YHCkgHxsmGxYZIS8gJCgpLCwwGR4xNTAqNiYrLCkBCQoKDgwOGg8PGiwkHyQpLCwpLCwpKSkpKSwpKSkpLCkpLCwpKSwsKSkpKSkpKSwpLCksKSwsLCksLCksKSwpLP/AABEIAIAAsAMBIgACEQEDEQH/xAAcAAACAgMBAQAAAAAAAAAAAAADBAAFAQIGBwj/xAA9EAABAgQEBAMGAwYGAwAAAAABAhEAAyExBBJBUQUiYXEygaEGE5GxwdFCUvAHFGKC4fEVI3KSotJDU7L/xAAWAQEBAQAAAAAAAAAAAAAAAAAAAQL/xAAcEQEBAQADAQEBAAAAAAAAAAAAARESIVECYSL/2gAMAwEAAhEDEQA/APcYkSJASJEiQEiRIkBIkSJASJEiQEiRIkBIwVNeMkxX8V4zJkJeatKQQfFqwqPp1cQG+I4mlKpYAK85oU1AFOYkUAqPj3jhlftTy4yZLKAZCSQCPFyg1qQC6mLbWeObxX7RZiAUSBK90QzhJ1LhJdrEqSzMxLbjmMXjgtKXSM1c6jTM4AAobZUilwQ+pgPdOH+1EpZyKUErBA15uXM4e1iQNincRz3th+0aVKHupKipagcxT+F0qDO7heZu3pHB4HDqnf5s4qEsmiQWzMlKArpRAS4AJy3DCDmehAUqTJoCyjlNK1JMyrP1eC4Qx/GJmIKDUqlpAzEi4YCrcxdLgF2CiNo1Xg5qkgTVKypcJFWFatpU184axPFAoePIpmpW9/y7OPKAz8byl1Ek2SlJAHcqNH6B+0QIqlS0glnI3qz/AKvAxiHFwA9HLfINGk1blkpygVDm3Uk1fvAkAkUBP67/AKYxofTUSJEiIkSJEgJEiRICRIkSAkQxp70Oz12/XcRSe0vtVLwqLhU1XgQ97VJYhIrreAvCqK3iHtBKkKSmYsJKrdAzkq2brHkvEPaXETlqK5y2d8iHCAdAC5U3TWzwjPx6lqJVzFSs6iqwLVc1e/xesZv141xeocS/aHh0oCpREwkWD8uzlt/6PHnfFuE4rHTFTllJUSwchKQkFgEgOaFw/UmMcHKDNBXVKA71CU8wq2uwSLVLRdYriicpKcyzQAITR35mergHKzGr0Lwl9XFDwngMrKULSZqioOsBScgq4cqB02ixGDwsnmAQlIcA1KjR2AU4+cMcRm4laD7qSJRq4SUlZzFqqU+UhIOgvCI4GAkAOybhROpaijc2JPyi9p0rMZ7SLNZacpIYKIqACepFN4RCZyw/OtOugJNw+o82LmOgk8JQFJKvd5iWAfMXBqASQASG0P1iwm8K94kuwDllOGHQMCCR0eGGuUm8LCAPeKQgk08Sifo/VSgOm4ZsuSgcq86nalAnoK63cP2EdFiuGSZaWmzFTFUAzPyg0YPtCmIn4dPhSkKsksOV7s/bYxUJ4PD1Cv3dShUuWc6AkK/DW9TDONSwAzAKNS5GVN2Z3c/3gWP40TSWFVDEkdOouwvFUUrXo1RVmqdzbSA+kokSJBEiRIkBIw8Dn4hKElSiwF44D2i9uyvPKkqyjlInS1OWbMqhAA2vSJpjueI8TlSEZ5q0oTZybnYbmOU9p/b5CJQGGWDNUxcpcIGruzK6GOP4rxn3qEBa1nICE5gauHJc1UqgJoAHF45mdPdRHNlbW51sTvrE1rFjM4qszVTitRmqIdZJ7EgBgKFunrAxNd1EuDQgVcO5d9PtCKKD42r2+0EKWbM4NCOtC3levSJV1nEKUXd3uag1Ac+GAGVcliHF72MGxCXYultGsPpprdzGJkkdPI3PbSjW6RZ0h3gOPZRQAHmFg7sKjmJFgOY0raOuwCpCQoyxkIvNV4ljKCMp2csEij9o8+9+UqCgQijUZwOra3MW2D4YZiEypSgtQBd6Jll2ZKgWcc1FbxUX6uMSwFuXILIZSeXlcq5gRSgJIoVO0Uo9pTmQ+UswBzgsD5O5LDq0NYH2VBH+aXSQ+WWQwLMpXMaqoGegLFjF0rF4eShKJctA7AOWDuSzk2/Twv7VVOE4jOmoZKEkgApGRIS7kFlGjdn1tSHZfBsS6vezBLb8q0gU/wBCSQCNy+4gWJ4tNSM7pR7quXLQOSnmIG4fuImKVyJ5iM7KV+VZqS41jPKNcVXh+CJmkEKzAB1KJVZwNSVVNKV9Y3PD5Uoc5CRUcoOZRsFAtoXPn3jScvJMUZgIolI08LkuCQwc960EKLlLWtJZSkhiHYUNHYfGEt8SyHEy5BoEFmDuaq7sav2heZOShRypTrUj4AOaAADufRw4NTBgHA0FA2zC/dvUQojg61OSMlnKiLC9EuQrvvD+qdR7w8Zjyf2k/aNMVNSZLoloILUcmruQbNRoHgf2mYoLclKw/gKR6KFfMvG2HrZMUvHfayVhRXnWQ4Qkiz3J0EcTxH26xZQQrJLCiGygggE2zEta/wBI46bOBLFnqzkAdw+9oLFpx32onYlRKlHL+RPhFbAed4r8PiUuEjK7g5lKa/i+DC+5jThwUqYCwDA8yjQHoBq7fC0W3AvZ9E73i5ymSORIIIBYAlZq7BJFAX30EZxdLYxCA5KkKUFMwsH0ABs4u5uYrMTKCTmDDluC4fUJ0cOHGkdDh+FYfxhKlEE+I0U2pSCW0o4Z9bRUcfCE5Alh43ANAXG1+4hUV8ihcV+d3Da3jZK/DswT8HLCApW5A8v7w1LSGDAgMXFfTvv3iXoamU4YKTbw/iFtd4xVr9SX6MKfHuwg2UVJAqxezODb9bbwOeu+pGV3v0+R9GghKYatq9ejfXeHeB4vKohnzMW3Z2G5q3whb3NVEmvzNz+mZ4d4cuUlQKgSrMCC7AEVHluSN2jV7JXRnMknMClAGVRILAIUBYcoILE7DvAsHhFKKznKagVDfhAcKqQRVwBTl/MINwnGylhwWWQkqR6nLW2Z7h7d4slYVTJTLdIDAEAKW9KAAFz/ABVZrRifEa5K7FcHBSAkZx4mSlYFABXP4qVB6kiM4PhGVZUkAlLlQKiAhLgjKxKiXAIIZ80O44Jw8tZJIpzLmO7kM6/kPkLwGXMzJmJSK8gD6hSSadHevSNySJtbzMIlirLLBLkuXUS9STUObmrUHkATyARRqqBqSRq4FQNn3MI4ucQpEkuZhcmtMru5vRtH3jWTMUSzlZUcmzZRWwYdoqHsXigCDnJ6AK1tS1yz1eKzF4kkHKSxpcpF9wxvvB8XMyrCKMQWerEMzfBVPWEcVKSUpCFqVcuLd3ttAViMOnlBeqq3JPwoGJ1/pDkqWAHDJ/io/wA6/wBIrcPPIAfQnTsXvYXhhU50VcFqUAANgxvvXWLgcnYpKlAVPVrUuevQecGkYOWpIZ3LlIDElmYHq2v6NdNS6OVNLq8w1HLm9+ukWmFk5WXbMSSmoCQmhJrUOp21pExR+FcOmSjSXLWs6zKpQAWT0rfakEmYRSC80g/xAuK0CUpAGr0p5s8AwfF3BS01IclxXM9ySz6ig0MMyJalcqUqSl2qA9XzE2Y6dKWcsGDhJgSgolhSSA5GZ0vcEqN2N2OuzxQcVmElAILpBBIN6uLADwkGm4jpf3YpSHNADRSXcJAdzm0SlSiAC1TpHOcSnuSKPU3oAScr1JJYmqjraghiK+RL5nL3q53BrWHpIFXOtaC3ToK7XivE1T1GofV2+8OoQSkGgd7i5tTtQRPobrnVyirsSe2wFRo/YQPEyWIrrZ27VOg+8bFIACSXU7bXqPgdY0Wkuou7PUOeoNRanrEC6lA03JqNn06/aMzVUYelfVy/nvGAsmlMqQSE/SBLfdyGq/z+AjQZwWMyKSpnSkkncg3S9m+8dvgseuaJZRKWgKQo51AZSyiOQJLk5QLsHB2jiuGgKKpZAUVA5asym5airPVtwI9A/flokS5MspBloABoCSjlL9HDt94BHFYAlClAsopUwCjbK4zguKmjav3gOGkA5CFzHXlKlZk2SkZKFOUgDRr3EVqDMMxjRYuX5SToGLuzXi4wclYCEAsmWS4UL8tOxfTbvAVS1KE1ayublQCkKLZi5qEgJZnAdRAtekYkzSpfvAZiQ70ZSiSKeIEB06AO/aNsdLdCgok3OUdCbh9HsdKQPCYYi3hSSQz3u761bqTEDfEcIFaKzUJKlKBcizpo4IsPR4SxOCcGgsWLlkt+m84LxaYWQpJYkp0JoxF/5rdXgGPxLuDpfo39vWKKiTk1VUu/V/pZu8FxWISajV6E9HAZr1jCUJKaBbkFg4JJDVV0Gz1fpBmSQCmUsklnJZyTflv26xoOYZAIGdXNMbKkOQoZrWe5HZxWLBawHNM3gQlJ1Nkm4ABAqLntFRKQFpZZY0CVPVIbKBozVDOXjZc2UkEOVgpYXahAtQtcU31aILrBcZ93lQhBBJOZYJLEk5gPeOQArXV3jHv/AHmYLWtIs4UzczkjKLvl3uYpMPOeWUsM6yAyrKJUxY9gkdh5Q6ZS0jKClkjMWUUh6uATqRm7NpEGJkhCZrmYVEIKUgliE5cys1XzFnL72pFFjpKUzFBLs1X0Oug+l9IdGOWsF0llZlMdSS5JJqUAUale1azEKyqNhoXrW7Dt9IDWWKjZ/wCn0i0BFK1yh2Nuo9Yrp2JGVASQ4CnOVjcsFHWgem/eCYWexHq/UN9IWDZIVQ/hcN1q3xjf3QImEFgml21f7xChiBV01OzaU6/SJIwoUlRDnmJB3y3d7XHxiBdawGOjmlHNdxAf7QabNSxAPm1SCTZ/lGJMwFnA70sI0GeFECegqNAXvrt5j5R1eJxwCwujEr5mJcFnLCtCjvU+XHpnAjlApFhwEn3yQBXmpYUBNbbaxMHQSsVKmZyHygpdJDHMQ4cFjRzzdVVg+Ex2dcxLEZSg6MMyC4DVLkA16wunAn3q3I5shCQGLh6l+8YwM0onTmBCQUAPqz1O3TygFp3JMQlRCkgOEgWII8TaO1y94jFKZmUvzJKQxYuLD0FO8Ex3EAoTCp/dpUkEEgOCWYnoKnvGuJxzkAUzuAx9RWjaQBMZJSpASdSAC3ho79PDFfjJQqAoa0IpU6f0g3tDJGUfhOVgT0DXe9Y5nDzVqYZ1AauTT9M0BvnOYEBmIp2v21+MNy2LPm3JSWZ/N7bCFUIWLFxoxf5GDicsXbz/AKxoFl4YqNDkAcDlUczqzdwRfz7RvPKlkqUKF2FQ98tgNaG1I1lzj+UaaD6NB5eK/h+f0MMB8NjEy1IyuAkk2JplqdTWlRtAcfjxmISpOXlB5XVW+U9tTuYMnGp1f/cfq8FGIQbv/wAD84mBUcUlOGlkgBQDkDNYA3sEhmtFVi0ZlqKAcpNMxr3J8nekdGRLVdtqy0n5GMowsoW92KN4VCju1A0BzAwyiQn+FxUMKPXY94KlIShNi5DAPVgKgijBwO8dF/hUotyy+WzKI1f81R0MMYvhwmqzKSCf4VJF+gDaRBzGPWCpR3f+wg6EqCEMWYqo7AnlNfjFzO4AgiqJjd3+kaTODIyhLzEhLtQXJqa6sAPIRMHLrsXAe/bYRohTfKOjPs/LLutRo3h13LGsar9nJbDmbdwoOem2kUUAWR31h3hswmYlr11a1673h2Z7OA/+RJtUvs2zecHwHB8iwrOkN/M/Q6+cAVZmg5sqaAhipWpp5gj4m9oWw65ksqJQo5qFjqKsHu7RdqxJ5hlHNQlxYGnlSK3EZzZLgAkVYuzBzd6nvAU378tKfdKUyauCmuY3dgST3iTuJleUEpVltyl2oWLafYXhycqYQCpDkc1BXNS5e1zTWF0TV8wKCA6XLaA+v6eAzjeJe8HhSCMwJCzVwGLNsDa7wnh5jVIOVmDAV2ekWK5MtSVHkQQSWcpJetGu1RFfKkgpZ6kjlrStHc6gab1gEUToZl41YspXzhMLOsbA7RbBZy+InUJPdIHyaGZWOSboI/0q+ivvFOFHrBU/q0TBdy5ss/iI/wBST9DDKcMD4VIV0zB/VoopaztB0K3Ho8O/RbrwCx+A+v0eNEyq6gwrIxSk+FSh5n5Q7L4vNsTmGykgxOxMsZY7wZPEUnxSh/KSP6QQTJKmqtPcAj0+8OX4YXSpQs4gqcbNH4lfE/eC/uaVeGYk/EGMK4dMBs/Yg+l4c/n0xqeJzNS/cA//AEDGf8SVqlJ/lH0aBzJK00II7iBkEaRoHPEgby0/8v8AtGDjJZuj1+4MLlXQxoVQDRmyjooeafsI0UmX+ZQ7p+y/pC5lwMyjAHXKT/7PiF/9TC65O0xP+77gQNWHPWBLkq6wGysOv8wP8yPvC0zCzNifJ/kYyuSvY/CALkr/ACn4QH//2Q=="/>
          <p:cNvSpPr>
            <a:spLocks noChangeAspect="1" noChangeArrowheads="1"/>
          </p:cNvSpPr>
          <p:nvPr/>
        </p:nvSpPr>
        <p:spPr bwMode="auto">
          <a:xfrm>
            <a:off x="1587500" y="-588963"/>
            <a:ext cx="167640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AutoShape 4" descr="data:image/jpeg;base64,/9j/4AAQSkZJRgABAQAAAQABAAD/2wCEAAkGBhMSERUUExQWFRQWGRoZFxcYGRkfHBgcGxgfGxgcGB0YHCkgHxsmGxYZIS8gJCgpLCwwGR4xNTAqNiYrLCkBCQoKDgwOGg8PGiwkHyQpLCwpLCwpKSkpKSwpKSkpLCkpLCwpKSwsKSkpKSkpKSwpLCksKSwsLCksLCksKSwpLP/AABEIAIAAsAMBIgACEQEDEQH/xAAcAAACAgMBAQAAAAAAAAAAAAADBAAFAQIGBwj/xAA9EAABAgQEBAMGAwYGAwAAAAABAhEAAyExBBJBUQUiYXEygaEGE5GxwdFCUvAHFGKC4fEVI3KSotJDU7L/xAAWAQEBAQAAAAAAAAAAAAAAAAAAAQL/xAAcEQEBAQADAQEBAAAAAAAAAAAAARESIVECYSL/2gAMAwEAAhEDEQA/APcYkSJASJEiQEiRIkBIkSJASJEiQEiRIkBIwVNeMkxX8V4zJkJeatKQQfFqwqPp1cQG+I4mlKpYAK85oU1AFOYkUAqPj3jhlftTy4yZLKAZCSQCPFyg1qQC6mLbWeObxX7RZiAUSBK90QzhJ1LhJdrEqSzMxLbjmMXjgtKXSM1c6jTM4AAobZUilwQ+pgPdOH+1EpZyKUErBA15uXM4e1iQNincRz3th+0aVKHupKipagcxT+F0qDO7heZu3pHB4HDqnf5s4qEsmiQWzMlKArpRAS4AJy3DCDmehAUqTJoCyjlNK1JMyrP1eC4Qx/GJmIKDUqlpAzEi4YCrcxdLgF2CiNo1Xg5qkgTVKypcJFWFatpU184axPFAoePIpmpW9/y7OPKAz8byl1Ek2SlJAHcqNH6B+0QIqlS0glnI3qz/AKvAxiHFwA9HLfINGk1blkpygVDm3Uk1fvAkAkUBP67/AKYxofTUSJEiIkSJEgJEiRICRIkSAkQxp70Oz12/XcRSe0vtVLwqLhU1XgQ97VJYhIrreAvCqK3iHtBKkKSmYsJKrdAzkq2brHkvEPaXETlqK5y2d8iHCAdAC5U3TWzwjPx6lqJVzFSs6iqwLVc1e/xesZv141xeocS/aHh0oCpREwkWD8uzlt/6PHnfFuE4rHTFTllJUSwchKQkFgEgOaFw/UmMcHKDNBXVKA71CU8wq2uwSLVLRdYriicpKcyzQAITR35mergHKzGr0Lwl9XFDwngMrKULSZqioOsBScgq4cqB02ixGDwsnmAQlIcA1KjR2AU4+cMcRm4laD7qSJRq4SUlZzFqqU+UhIOgvCI4GAkAOybhROpaijc2JPyi9p0rMZ7SLNZacpIYKIqACepFN4RCZyw/OtOugJNw+o82LmOgk8JQFJKvd5iWAfMXBqASQASG0P1iwm8K94kuwDllOGHQMCCR0eGGuUm8LCAPeKQgk08Sifo/VSgOm4ZsuSgcq86nalAnoK63cP2EdFiuGSZaWmzFTFUAzPyg0YPtCmIn4dPhSkKsksOV7s/bYxUJ4PD1Cv3dShUuWc6AkK/DW9TDONSwAzAKNS5GVN2Z3c/3gWP40TSWFVDEkdOouwvFUUrXo1RVmqdzbSA+kokSJBEiRIkBIw8Dn4hKElSiwF44D2i9uyvPKkqyjlInS1OWbMqhAA2vSJpjueI8TlSEZ5q0oTZybnYbmOU9p/b5CJQGGWDNUxcpcIGruzK6GOP4rxn3qEBa1nICE5gauHJc1UqgJoAHF45mdPdRHNlbW51sTvrE1rFjM4qszVTitRmqIdZJ7EgBgKFunrAxNd1EuDQgVcO5d9PtCKKD42r2+0EKWbM4NCOtC3levSJV1nEKUXd3uag1Ac+GAGVcliHF72MGxCXYultGsPpprdzGJkkdPI3PbSjW6RZ0h3gOPZRQAHmFg7sKjmJFgOY0raOuwCpCQoyxkIvNV4ljKCMp2csEij9o8+9+UqCgQijUZwOra3MW2D4YZiEypSgtQBd6Jll2ZKgWcc1FbxUX6uMSwFuXILIZSeXlcq5gRSgJIoVO0Uo9pTmQ+UswBzgsD5O5LDq0NYH2VBH+aXSQ+WWQwLMpXMaqoGegLFjF0rF4eShKJctA7AOWDuSzk2/Twv7VVOE4jOmoZKEkgApGRIS7kFlGjdn1tSHZfBsS6vezBLb8q0gU/wBCSQCNy+4gWJ4tNSM7pR7quXLQOSnmIG4fuImKVyJ5iM7KV+VZqS41jPKNcVXh+CJmkEKzAB1KJVZwNSVVNKV9Y3PD5Uoc5CRUcoOZRsFAtoXPn3jScvJMUZgIolI08LkuCQwc960EKLlLWtJZSkhiHYUNHYfGEt8SyHEy5BoEFmDuaq7sav2heZOShRypTrUj4AOaAADufRw4NTBgHA0FA2zC/dvUQojg61OSMlnKiLC9EuQrvvD+qdR7w8Zjyf2k/aNMVNSZLoloILUcmruQbNRoHgf2mYoLclKw/gKR6KFfMvG2HrZMUvHfayVhRXnWQ4Qkiz3J0EcTxH26xZQQrJLCiGygggE2zEta/wBI46bOBLFnqzkAdw+9oLFpx32onYlRKlHL+RPhFbAed4r8PiUuEjK7g5lKa/i+DC+5jThwUqYCwDA8yjQHoBq7fC0W3AvZ9E73i5ymSORIIIBYAlZq7BJFAX30EZxdLYxCA5KkKUFMwsH0ABs4u5uYrMTKCTmDDluC4fUJ0cOHGkdDh+FYfxhKlEE+I0U2pSCW0o4Z9bRUcfCE5Alh43ANAXG1+4hUV8ihcV+d3Da3jZK/DswT8HLCApW5A8v7w1LSGDAgMXFfTvv3iXoamU4YKTbw/iFtd4xVr9SX6MKfHuwg2UVJAqxezODb9bbwOeu+pGV3v0+R9GghKYatq9ejfXeHeB4vKohnzMW3Z2G5q3whb3NVEmvzNz+mZ4d4cuUlQKgSrMCC7AEVHluSN2jV7JXRnMknMClAGVRILAIUBYcoILE7DvAsHhFKKznKagVDfhAcKqQRVwBTl/MINwnGylhwWWQkqR6nLW2Z7h7d4slYVTJTLdIDAEAKW9KAAFz/ABVZrRifEa5K7FcHBSAkZx4mSlYFABXP4qVB6kiM4PhGVZUkAlLlQKiAhLgjKxKiXAIIZ80O44Jw8tZJIpzLmO7kM6/kPkLwGXMzJmJSK8gD6hSSadHevSNySJtbzMIlirLLBLkuXUS9STUObmrUHkATyARRqqBqSRq4FQNn3MI4ucQpEkuZhcmtMru5vRtH3jWTMUSzlZUcmzZRWwYdoqHsXigCDnJ6AK1tS1yz1eKzF4kkHKSxpcpF9wxvvB8XMyrCKMQWerEMzfBVPWEcVKSUpCFqVcuLd3ttAViMOnlBeqq3JPwoGJ1/pDkqWAHDJ/io/wA6/wBIrcPPIAfQnTsXvYXhhU50VcFqUAANgxvvXWLgcnYpKlAVPVrUuevQecGkYOWpIZ3LlIDElmYHq2v6NdNS6OVNLq8w1HLm9+ukWmFk5WXbMSSmoCQmhJrUOp21pExR+FcOmSjSXLWs6zKpQAWT0rfakEmYRSC80g/xAuK0CUpAGr0p5s8AwfF3BS01IclxXM9ySz6ig0MMyJalcqUqSl2qA9XzE2Y6dKWcsGDhJgSgolhSSA5GZ0vcEqN2N2OuzxQcVmElAILpBBIN6uLADwkGm4jpf3YpSHNADRSXcJAdzm0SlSiAC1TpHOcSnuSKPU3oAScr1JJYmqjraghiK+RL5nL3q53BrWHpIFXOtaC3ToK7XivE1T1GofV2+8OoQSkGgd7i5tTtQRPobrnVyirsSe2wFRo/YQPEyWIrrZ27VOg+8bFIACSXU7bXqPgdY0Wkuou7PUOeoNRanrEC6lA03JqNn06/aMzVUYelfVy/nvGAsmlMqQSE/SBLfdyGq/z+AjQZwWMyKSpnSkkncg3S9m+8dvgseuaJZRKWgKQo51AZSyiOQJLk5QLsHB2jiuGgKKpZAUVA5asym5airPVtwI9A/flokS5MspBloABoCSjlL9HDt94BHFYAlClAsopUwCjbK4zguKmjav3gOGkA5CFzHXlKlZk2SkZKFOUgDRr3EVqDMMxjRYuX5SToGLuzXi4wclYCEAsmWS4UL8tOxfTbvAVS1KE1ayublQCkKLZi5qEgJZnAdRAtekYkzSpfvAZiQ70ZSiSKeIEB06AO/aNsdLdCgok3OUdCbh9HsdKQPCYYi3hSSQz3u761bqTEDfEcIFaKzUJKlKBcizpo4IsPR4SxOCcGgsWLlkt+m84LxaYWQpJYkp0JoxF/5rdXgGPxLuDpfo39vWKKiTk1VUu/V/pZu8FxWISajV6E9HAZr1jCUJKaBbkFg4JJDVV0Gz1fpBmSQCmUsklnJZyTflv26xoOYZAIGdXNMbKkOQoZrWe5HZxWLBawHNM3gQlJ1Nkm4ABAqLntFRKQFpZZY0CVPVIbKBozVDOXjZc2UkEOVgpYXahAtQtcU31aILrBcZ93lQhBBJOZYJLEk5gPeOQArXV3jHv/AHmYLWtIs4UzczkjKLvl3uYpMPOeWUsM6yAyrKJUxY9gkdh5Q6ZS0jKClkjMWUUh6uATqRm7NpEGJkhCZrmYVEIKUgliE5cys1XzFnL72pFFjpKUzFBLs1X0Oug+l9IdGOWsF0llZlMdSS5JJqUAUale1azEKyqNhoXrW7Dt9IDWWKjZ/wCn0i0BFK1yh2Nuo9Yrp2JGVASQ4CnOVjcsFHWgem/eCYWexHq/UN9IWDZIVQ/hcN1q3xjf3QImEFgml21f7xChiBV01OzaU6/SJIwoUlRDnmJB3y3d7XHxiBdawGOjmlHNdxAf7QabNSxAPm1SCTZ/lGJMwFnA70sI0GeFECegqNAXvrt5j5R1eJxwCwujEr5mJcFnLCtCjvU+XHpnAjlApFhwEn3yQBXmpYUBNbbaxMHQSsVKmZyHygpdJDHMQ4cFjRzzdVVg+Ex2dcxLEZSg6MMyC4DVLkA16wunAn3q3I5shCQGLh6l+8YwM0onTmBCQUAPqz1O3TygFp3JMQlRCkgOEgWII8TaO1y94jFKZmUvzJKQxYuLD0FO8Ex3EAoTCp/dpUkEEgOCWYnoKnvGuJxzkAUzuAx9RWjaQBMZJSpASdSAC3ho79PDFfjJQqAoa0IpU6f0g3tDJGUfhOVgT0DXe9Y5nDzVqYZ1AauTT9M0BvnOYEBmIp2v21+MNy2LPm3JSWZ/N7bCFUIWLFxoxf5GDicsXbz/AKxoFl4YqNDkAcDlUczqzdwRfz7RvPKlkqUKF2FQ98tgNaG1I1lzj+UaaD6NB5eK/h+f0MMB8NjEy1IyuAkk2JplqdTWlRtAcfjxmISpOXlB5XVW+U9tTuYMnGp1f/cfq8FGIQbv/wAD84mBUcUlOGlkgBQDkDNYA3sEhmtFVi0ZlqKAcpNMxr3J8nekdGRLVdtqy0n5GMowsoW92KN4VCju1A0BzAwyiQn+FxUMKPXY94KlIShNi5DAPVgKgijBwO8dF/hUotyy+WzKI1f81R0MMYvhwmqzKSCf4VJF+gDaRBzGPWCpR3f+wg6EqCEMWYqo7AnlNfjFzO4AgiqJjd3+kaTODIyhLzEhLtQXJqa6sAPIRMHLrsXAe/bYRohTfKOjPs/LLutRo3h13LGsar9nJbDmbdwoOem2kUUAWR31h3hswmYlr11a1673h2Z7OA/+RJtUvs2zecHwHB8iwrOkN/M/Q6+cAVZmg5sqaAhipWpp5gj4m9oWw65ksqJQo5qFjqKsHu7RdqxJ5hlHNQlxYGnlSK3EZzZLgAkVYuzBzd6nvAU378tKfdKUyauCmuY3dgST3iTuJleUEpVltyl2oWLafYXhycqYQCpDkc1BXNS5e1zTWF0TV8wKCA6XLaA+v6eAzjeJe8HhSCMwJCzVwGLNsDa7wnh5jVIOVmDAV2ekWK5MtSVHkQQSWcpJetGu1RFfKkgpZ6kjlrStHc6gab1gEUToZl41YspXzhMLOsbA7RbBZy+InUJPdIHyaGZWOSboI/0q+ivvFOFHrBU/q0TBdy5ss/iI/wBST9DDKcMD4VIV0zB/VoopaztB0K3Ho8O/RbrwCx+A+v0eNEyq6gwrIxSk+FSh5n5Q7L4vNsTmGykgxOxMsZY7wZPEUnxSh/KSP6QQTJKmqtPcAj0+8OX4YXSpQs4gqcbNH4lfE/eC/uaVeGYk/EGMK4dMBs/Yg+l4c/n0xqeJzNS/cA//AEDGf8SVqlJ/lH0aBzJK00II7iBkEaRoHPEgby0/8v8AtGDjJZuj1+4MLlXQxoVQDRmyjooeafsI0UmX+ZQ7p+y/pC5lwMyjAHXKT/7PiF/9TC65O0xP+77gQNWHPWBLkq6wGysOv8wP8yPvC0zCzNifJ/kYyuSvY/CALkr/ACn4QH//2Q=="/>
          <p:cNvSpPr>
            <a:spLocks noChangeAspect="1" noChangeArrowheads="1"/>
          </p:cNvSpPr>
          <p:nvPr/>
        </p:nvSpPr>
        <p:spPr bwMode="auto">
          <a:xfrm>
            <a:off x="1587500" y="-588963"/>
            <a:ext cx="167640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37" name="Picture 5" descr="C:\Documents and Settings\sgao\Desktop\220px-Dike_diabase_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676401"/>
            <a:ext cx="2011362" cy="1471613"/>
          </a:xfrm>
          <a:prstGeom prst="rect">
            <a:avLst/>
          </a:prstGeom>
          <a:noFill/>
        </p:spPr>
      </p:pic>
      <p:pic>
        <p:nvPicPr>
          <p:cNvPr id="44038" name="Picture 6" descr="C:\sgao\papers\1002_Hoggar_Swell\figs_2010_0607\2010GC003091R-p11_orig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429000"/>
            <a:ext cx="2971800" cy="22263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0" y="5867400"/>
            <a:ext cx="381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Liu </a:t>
            </a:r>
            <a:r>
              <a:rPr lang="en-US" dirty="0"/>
              <a:t>and Gao, 2010.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14" y="349322"/>
            <a:ext cx="6308334" cy="602065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zh-CN" sz="4800" dirty="0" smtClean="0"/>
              <a:t>Summary</a:t>
            </a:r>
          </a:p>
          <a:p>
            <a:r>
              <a:rPr lang="en-US" altLang="zh-CN" dirty="0" smtClean="0"/>
              <a:t>A high density, mafic upper crust has been revealed beneath the Upper Mississippi Embayment</a:t>
            </a:r>
          </a:p>
          <a:p>
            <a:r>
              <a:rPr lang="en-US" altLang="zh-CN" dirty="0" smtClean="0"/>
              <a:t>The results are most consistent with the third hypothesis: A passing mantle plume produced uplift, led to intrusion of mafic mantle materials to both the upper and lower crust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When the area drifted away from the plume, thermal contraction caused the second phase of subsidence</a:t>
            </a:r>
          </a:p>
          <a:p>
            <a:endParaRPr lang="en-US" altLang="zh-CN" dirty="0"/>
          </a:p>
          <a:p>
            <a:r>
              <a:rPr lang="en-US" altLang="zh-CN" dirty="0" smtClean="0"/>
              <a:t>The plume had little influence on crustal composition beneath the  Ozark Plateau, probably due to the strong lithosphere</a:t>
            </a:r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377" y="349322"/>
            <a:ext cx="5345623" cy="3072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607" y="3565923"/>
            <a:ext cx="3150742" cy="315555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3969" y="0"/>
            <a:ext cx="5540829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The </a:t>
            </a:r>
            <a:r>
              <a:rPr lang="en-US" altLang="zh-CN" dirty="0" err="1" smtClean="0"/>
              <a:t>Reelfoot</a:t>
            </a:r>
            <a:r>
              <a:rPr lang="en-US" altLang="zh-CN" dirty="0" smtClean="0"/>
              <a:t> 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2789" y="992777"/>
            <a:ext cx="5752009" cy="5161174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 smtClean="0"/>
              <a:t>The New Madrid Seismic Zone is located inside the </a:t>
            </a:r>
            <a:r>
              <a:rPr lang="en-US" sz="3400" dirty="0" err="1" smtClean="0"/>
              <a:t>Reelfoot</a:t>
            </a:r>
            <a:r>
              <a:rPr lang="en-US" sz="3400" dirty="0" smtClean="0"/>
              <a:t>  Rift</a:t>
            </a:r>
            <a:endParaRPr lang="en-US" altLang="zh-CN" sz="3400" dirty="0" smtClean="0"/>
          </a:p>
          <a:p>
            <a:r>
              <a:rPr lang="en-US" sz="3400" dirty="0" smtClean="0"/>
              <a:t>The first period of subsidence of the </a:t>
            </a:r>
            <a:r>
              <a:rPr lang="en-US" sz="3400" dirty="0" err="1" smtClean="0"/>
              <a:t>Reelfoot</a:t>
            </a:r>
            <a:r>
              <a:rPr lang="en-US" sz="3400" dirty="0" smtClean="0"/>
              <a:t> and surrounding areas took place between 600 to 340 million years ago</a:t>
            </a:r>
          </a:p>
          <a:p>
            <a:r>
              <a:rPr lang="en-US" altLang="zh-CN" sz="3400" dirty="0" smtClean="0"/>
              <a:t>The second period of subsidence started around 144 million years ago, and probably lasts to the present time</a:t>
            </a:r>
          </a:p>
          <a:p>
            <a:r>
              <a:rPr lang="en-US" altLang="zh-CN" sz="3400" dirty="0" smtClean="0"/>
              <a:t>There was a 200 million year relative tectonic inactivity between the two periods of subsidence</a:t>
            </a:r>
          </a:p>
          <a:p>
            <a:r>
              <a:rPr lang="en-US" altLang="zh-CN" sz="3400" dirty="0" smtClean="0"/>
              <a:t>There was a 2-km uplift shortly before the second period of subsidence</a:t>
            </a:r>
            <a:endParaRPr lang="en-US" altLang="zh-CN" sz="3400" dirty="0"/>
          </a:p>
          <a:p>
            <a:r>
              <a:rPr lang="en-US" altLang="zh-CN" sz="3400" dirty="0" smtClean="0"/>
              <a:t>A typical continental rift has only one dominant period of subsidence</a:t>
            </a:r>
            <a:endParaRPr lang="en-US" altLang="zh-CN" sz="3400" dirty="0"/>
          </a:p>
          <a:p>
            <a:r>
              <a:rPr lang="en-US" altLang="zh-CN" sz="3400" dirty="0" smtClean="0"/>
              <a:t>The question to be addressed by this study: What was the most likely cause of the second phase of subsidence</a:t>
            </a:r>
            <a:r>
              <a:rPr lang="zh-CN" altLang="en-US" sz="3400" dirty="0" smtClean="0"/>
              <a:t>？</a:t>
            </a:r>
            <a:endParaRPr lang="en-US" altLang="zh-CN" sz="34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61272" y="5784619"/>
            <a:ext cx="5366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Grollimund</a:t>
            </a:r>
            <a:r>
              <a:rPr lang="en-US" dirty="0" smtClean="0"/>
              <a:t> and </a:t>
            </a:r>
            <a:r>
              <a:rPr lang="en-US" dirty="0" err="1" smtClean="0"/>
              <a:t>Zoback</a:t>
            </a:r>
            <a:r>
              <a:rPr lang="en-US" dirty="0" smtClean="0"/>
              <a:t>, 2001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8" y="365125"/>
            <a:ext cx="5468519" cy="535928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altLang="zh-CN" dirty="0" smtClean="0"/>
              <a:t>Upper </a:t>
            </a:r>
            <a:r>
              <a:rPr lang="en-US" dirty="0" smtClean="0"/>
              <a:t>Mississippi Embayment </a:t>
            </a:r>
            <a:br>
              <a:rPr lang="en-US" dirty="0" smtClean="0"/>
            </a:b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5643" y="1294094"/>
            <a:ext cx="3818597" cy="44862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Reelfoot</a:t>
            </a:r>
            <a:r>
              <a:rPr lang="en-US" dirty="0" smtClean="0"/>
              <a:t> Rift occupies the axial area of the Upper Mississippi Embayment</a:t>
            </a:r>
            <a:endParaRPr lang="en-US" altLang="zh-CN" dirty="0" smtClean="0"/>
          </a:p>
          <a:p>
            <a:r>
              <a:rPr lang="en-US" altLang="zh-CN" dirty="0" smtClean="0"/>
              <a:t>The Embayment formed during Late Triassic (220 Ma)</a:t>
            </a:r>
          </a:p>
          <a:p>
            <a:r>
              <a:rPr lang="en-US" altLang="zh-CN" dirty="0" smtClean="0"/>
              <a:t>It is the northward extension of the Gulf of Mexico</a:t>
            </a:r>
          </a:p>
          <a:p>
            <a:r>
              <a:rPr lang="en-US" altLang="zh-CN" dirty="0" smtClean="0"/>
              <a:t>Widespread igneous </a:t>
            </a:r>
            <a:r>
              <a:rPr lang="en-US" altLang="zh-CN" dirty="0" err="1" smtClean="0"/>
              <a:t>intrusives</a:t>
            </a:r>
            <a:r>
              <a:rPr lang="en-US" altLang="zh-CN" dirty="0" smtClean="0"/>
              <a:t> formed during the second period of subsidence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23" y="1027906"/>
            <a:ext cx="6742884" cy="4355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1103" y="5780369"/>
            <a:ext cx="1949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Liu et al., 2017 JGR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5762" y="849919"/>
            <a:ext cx="3268038" cy="1693584"/>
          </a:xfrm>
        </p:spPr>
        <p:txBody>
          <a:bodyPr/>
          <a:lstStyle/>
          <a:p>
            <a:r>
              <a:rPr lang="en-US" altLang="zh-CN" dirty="0" smtClean="0"/>
              <a:t>To the west of the Upper Mississippi Embayment is the Ozark Plateau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39" y="452542"/>
            <a:ext cx="7007313" cy="572442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469259" y="1982912"/>
            <a:ext cx="503434" cy="452063"/>
          </a:xfrm>
          <a:prstGeom prst="ellipse">
            <a:avLst/>
          </a:prstGeom>
          <a:noFill/>
          <a:ln w="88900">
            <a:solidFill>
              <a:srgbClr val="FF00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3683" y="6340064"/>
            <a:ext cx="667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https://en.wikipedia.org/wiki/Ozarks#/media/File:OzarkRelief.jpg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Proposed mechanisms for the second phase of subsidence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646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Hypothesis No.1 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Extensional </a:t>
            </a:r>
            <a:r>
              <a:rPr lang="en-US" dirty="0"/>
              <a:t>stress regime associated with the </a:t>
            </a:r>
            <a:r>
              <a:rPr lang="en-US" dirty="0" smtClean="0"/>
              <a:t>opening of </a:t>
            </a:r>
            <a:r>
              <a:rPr lang="en-US" dirty="0"/>
              <a:t>the Gulf of Mexico [</a:t>
            </a:r>
            <a:r>
              <a:rPr lang="en-US" i="1" dirty="0"/>
              <a:t>Ervin and McGinnis</a:t>
            </a:r>
            <a:r>
              <a:rPr lang="en-US" dirty="0"/>
              <a:t>, 1975; </a:t>
            </a:r>
            <a:r>
              <a:rPr lang="en-US" i="1" dirty="0"/>
              <a:t>Kane et al.</a:t>
            </a:r>
            <a:r>
              <a:rPr lang="en-US" dirty="0"/>
              <a:t>, 1981].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However</a:t>
            </a:r>
            <a:r>
              <a:rPr lang="en-US" dirty="0"/>
              <a:t>, this model has been </a:t>
            </a:r>
            <a:r>
              <a:rPr lang="en-US" dirty="0" smtClean="0"/>
              <a:t>questioned because </a:t>
            </a:r>
            <a:r>
              <a:rPr lang="en-US" dirty="0"/>
              <a:t>the subsidence did not start until about 80 Ma after the cessation of the rifting of the Gulf </a:t>
            </a:r>
            <a:r>
              <a:rPr lang="en-US" dirty="0" smtClean="0"/>
              <a:t>margin [</a:t>
            </a:r>
            <a:r>
              <a:rPr lang="en-US" i="1" dirty="0" smtClean="0"/>
              <a:t>Cox </a:t>
            </a:r>
            <a:r>
              <a:rPr lang="en-US" i="1" dirty="0"/>
              <a:t>and </a:t>
            </a:r>
            <a:r>
              <a:rPr lang="en-US" i="1" dirty="0" smtClean="0"/>
              <a:t>Van </a:t>
            </a:r>
            <a:r>
              <a:rPr lang="en-US" i="1" dirty="0" err="1" smtClean="0"/>
              <a:t>Arsdale</a:t>
            </a:r>
            <a:r>
              <a:rPr lang="en-US" dirty="0"/>
              <a:t>, 1997</a:t>
            </a:r>
            <a:r>
              <a:rPr lang="en-US" dirty="0" smtClean="0"/>
              <a:t>].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730" y="1825625"/>
            <a:ext cx="2983733" cy="3319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55067" y="4479533"/>
            <a:ext cx="2188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>
                <a:solidFill>
                  <a:schemeClr val="bg2"/>
                </a:solidFill>
              </a:rPr>
              <a:t>墨西哥湾</a:t>
            </a:r>
            <a:endParaRPr lang="en-US" sz="3200" b="1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664644"/>
            <a:ext cx="10843517" cy="5725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Hypothesis No. 2: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second model postulates that the </a:t>
            </a:r>
            <a:r>
              <a:rPr lang="en-US" dirty="0" smtClean="0"/>
              <a:t>second </a:t>
            </a:r>
            <a:r>
              <a:rPr lang="en-US" dirty="0"/>
              <a:t>phase of subsidence </a:t>
            </a:r>
            <a:r>
              <a:rPr lang="en-US" dirty="0" smtClean="0"/>
              <a:t> represents isostatic </a:t>
            </a:r>
            <a:r>
              <a:rPr lang="en-US" dirty="0"/>
              <a:t>adjustment of a high-density, mafic lower crustal layer during a period of decreased </a:t>
            </a:r>
            <a:r>
              <a:rPr lang="en-US" dirty="0" smtClean="0"/>
              <a:t>lithospheric viscosity </a:t>
            </a:r>
            <a:r>
              <a:rPr lang="en-US" dirty="0"/>
              <a:t>owing to increased geothermal gradient [</a:t>
            </a:r>
            <a:r>
              <a:rPr lang="en-US" i="1" dirty="0" err="1"/>
              <a:t>DeRito</a:t>
            </a:r>
            <a:r>
              <a:rPr lang="en-US" i="1" dirty="0"/>
              <a:t> et al.</a:t>
            </a:r>
            <a:r>
              <a:rPr lang="en-US" dirty="0"/>
              <a:t>, 1983; </a:t>
            </a:r>
            <a:r>
              <a:rPr lang="en-US" i="1" dirty="0" err="1"/>
              <a:t>Braile</a:t>
            </a:r>
            <a:r>
              <a:rPr lang="en-US" i="1" dirty="0"/>
              <a:t> et al.</a:t>
            </a:r>
            <a:r>
              <a:rPr lang="en-US" dirty="0"/>
              <a:t>, 1986].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model has difficulties in explaining the pre-subsidence 2-km uplift of the area. Also the origin of the mantle heat source is unclear.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8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14" y="349322"/>
            <a:ext cx="6308334" cy="6020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 Hypothesis No. 3: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third model </a:t>
            </a:r>
            <a:r>
              <a:rPr lang="en-US" dirty="0" smtClean="0"/>
              <a:t>advocates the </a:t>
            </a:r>
            <a:r>
              <a:rPr lang="en-US" dirty="0"/>
              <a:t>role that the proposed Bermuda mantle plume played during its passage over the previously </a:t>
            </a:r>
            <a:r>
              <a:rPr lang="en-US" dirty="0" smtClean="0"/>
              <a:t>rifted area </a:t>
            </a:r>
            <a:r>
              <a:rPr lang="en-US" dirty="0"/>
              <a:t>[</a:t>
            </a:r>
            <a:r>
              <a:rPr lang="en-US" i="1" dirty="0"/>
              <a:t>Cox and Van </a:t>
            </a:r>
            <a:r>
              <a:rPr lang="en-US" i="1" dirty="0" err="1"/>
              <a:t>Arsdale</a:t>
            </a:r>
            <a:r>
              <a:rPr lang="en-US" dirty="0"/>
              <a:t>, 1997], leading to uplift, intrusion of high-density igneous rocks into the crust, </a:t>
            </a:r>
            <a:r>
              <a:rPr lang="en-US" dirty="0" smtClean="0"/>
              <a:t>erosion of </a:t>
            </a:r>
            <a:r>
              <a:rPr lang="en-US" dirty="0"/>
              <a:t>the uplifted axial area of the UME, and subsidence due to thermal contraction and loading of both </a:t>
            </a:r>
            <a:r>
              <a:rPr lang="en-US" dirty="0" smtClean="0"/>
              <a:t>th</a:t>
            </a:r>
            <a:r>
              <a:rPr lang="en-US" dirty="0"/>
              <a:t>e</a:t>
            </a:r>
            <a:r>
              <a:rPr lang="en-US" dirty="0" smtClean="0"/>
              <a:t> sediments </a:t>
            </a:r>
            <a:r>
              <a:rPr lang="en-US" dirty="0"/>
              <a:t>and dense intrusions [</a:t>
            </a:r>
            <a:r>
              <a:rPr lang="en-US" i="1" dirty="0"/>
              <a:t>Cox and Van </a:t>
            </a:r>
            <a:r>
              <a:rPr lang="en-US" i="1" dirty="0" err="1"/>
              <a:t>Arsdale</a:t>
            </a:r>
            <a:r>
              <a:rPr lang="en-US" dirty="0"/>
              <a:t>, 1997</a:t>
            </a:r>
            <a:r>
              <a:rPr lang="en-US" dirty="0" smtClean="0"/>
              <a:t>].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316" y="863029"/>
            <a:ext cx="5345623" cy="30728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Seismic and gravity data used for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182" y="1397285"/>
            <a:ext cx="5743254" cy="477967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Obtained from the IRIS (Incorporated Research Institutions for Seismology) Data Management Center.</a:t>
            </a:r>
          </a:p>
          <a:p>
            <a:r>
              <a:rPr lang="en-US" altLang="zh-CN" dirty="0" smtClean="0"/>
              <a:t>Recording period: 9/1989 to 4/2015</a:t>
            </a:r>
          </a:p>
          <a:p>
            <a:r>
              <a:rPr lang="en-US" altLang="zh-CN" dirty="0" smtClean="0"/>
              <a:t>Epicentral distance range: Greater than 30 degrees</a:t>
            </a:r>
          </a:p>
          <a:p>
            <a:r>
              <a:rPr lang="en-US" altLang="zh-CN" dirty="0" smtClean="0"/>
              <a:t>Total number of broadband seismic stations: 49, distributed in 3 tectonic regions: the Upper Mississippi Embayment, Ozark Plateau, and Illinois Basin.</a:t>
            </a:r>
          </a:p>
          <a:p>
            <a:r>
              <a:rPr lang="en-US" altLang="zh-CN" dirty="0" smtClean="0"/>
              <a:t>Gravity data were obtained from the National Geophysical Data Center</a:t>
            </a:r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97285"/>
            <a:ext cx="5778818" cy="373308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64B6-15AD-4F59-B9EF-C786A6F0A5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6934</TotalTime>
  <Words>1286</Words>
  <Application>Microsoft Office PowerPoint</Application>
  <PresentationFormat>Widescreen</PresentationFormat>
  <Paragraphs>133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宋体</vt:lpstr>
      <vt:lpstr>Arial</vt:lpstr>
      <vt:lpstr>Britannic Bold</vt:lpstr>
      <vt:lpstr>Calibri</vt:lpstr>
      <vt:lpstr>Calibri Light</vt:lpstr>
      <vt:lpstr>Office Theme</vt:lpstr>
      <vt:lpstr>Crustal structure and vertical movements of the Upper Mississippi Embayment and Ozark Uplift </vt:lpstr>
      <vt:lpstr>The New Madrid Seismic Zone (NMSZ)</vt:lpstr>
      <vt:lpstr>The Reelfoot Rift</vt:lpstr>
      <vt:lpstr>The Upper Mississippi Embayment   </vt:lpstr>
      <vt:lpstr>PowerPoint Presentation</vt:lpstr>
      <vt:lpstr>Proposed mechanisms for the second phase of subsidence</vt:lpstr>
      <vt:lpstr>PowerPoint Presentation</vt:lpstr>
      <vt:lpstr>PowerPoint Presentation</vt:lpstr>
      <vt:lpstr>Seismic and gravity data used for the study</vt:lpstr>
      <vt:lpstr>Methods</vt:lpstr>
      <vt:lpstr>PowerPoint Presentation</vt:lpstr>
      <vt:lpstr>The primary arrivals in time domain</vt:lpstr>
      <vt:lpstr>The multiples in time domain</vt:lpstr>
      <vt:lpstr>A synthetic receiver function with a Moho and a sedimentary layer： r0=0.8, Δt=2.0s</vt:lpstr>
      <vt:lpstr>The frequency domain expression of the multiples (Eq. 3) and the removal of the multiples (Eq. 4)</vt:lpstr>
      <vt:lpstr> Original receiver function: H(t)</vt:lpstr>
      <vt:lpstr>H-k stacking using the original receiver functions: The results are wrong</vt:lpstr>
      <vt:lpstr>Correct results from stacking of reverberation-removed RFs: The results are almost the same as the parameters used for generating the synthetic RFs.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Crustal composition</vt:lpstr>
      <vt:lpstr>Diking of mantle material leads to high Vp/Vs</vt:lpstr>
      <vt:lpstr>PowerPoint Presentation</vt:lpstr>
    </vt:vector>
  </TitlesOfParts>
  <Company>Missouri University of Science and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Madrid 地震带及周边地区的地壳结构与沉降机理</dc:title>
  <dc:creator>Gao, Stephen S.</dc:creator>
  <cp:lastModifiedBy>Gao, Stephen S.</cp:lastModifiedBy>
  <cp:revision>102</cp:revision>
  <dcterms:created xsi:type="dcterms:W3CDTF">2017-07-07T08:48:29Z</dcterms:created>
  <dcterms:modified xsi:type="dcterms:W3CDTF">2017-10-20T01:47:15Z</dcterms:modified>
</cp:coreProperties>
</file>