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sldIdLst>
    <p:sldId id="256" r:id="rId2"/>
  </p:sldIdLst>
  <p:sldSz cx="51206400" cy="32918400"/>
  <p:notesSz cx="6858000" cy="9144000"/>
  <p:defaultTextStyle>
    <a:defPPr>
      <a:defRPr lang="en-US"/>
    </a:defPPr>
    <a:lvl1pPr marL="0" algn="l" defTabSz="184343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184343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184343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184343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184343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184343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184343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184343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184343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2805"/>
    <p:restoredTop sz="94659"/>
  </p:normalViewPr>
  <p:slideViewPr>
    <p:cSldViewPr snapToGrid="0" snapToObjects="1">
      <p:cViewPr>
        <p:scale>
          <a:sx n="32" d="100"/>
          <a:sy n="32" d="100"/>
        </p:scale>
        <p:origin x="288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1193065" cy="32909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42076" y="9428482"/>
            <a:ext cx="30230449" cy="11623027"/>
          </a:xfrm>
        </p:spPr>
        <p:txBody>
          <a:bodyPr anchor="b">
            <a:normAutofit/>
          </a:bodyPr>
          <a:lstStyle>
            <a:lvl1pPr algn="r">
              <a:defRPr sz="2016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42076" y="21051516"/>
            <a:ext cx="30230449" cy="6746242"/>
          </a:xfrm>
        </p:spPr>
        <p:txBody>
          <a:bodyPr anchor="t">
            <a:normAutofit/>
          </a:bodyPr>
          <a:lstStyle>
            <a:lvl1pPr marL="0" indent="0" algn="r">
              <a:buNone/>
              <a:defRPr sz="7560" cap="all">
                <a:solidFill>
                  <a:schemeClr val="tx1"/>
                </a:solidFill>
              </a:defRPr>
            </a:lvl1pPr>
            <a:lvl2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6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680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01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516744" y="28178762"/>
            <a:ext cx="6720840" cy="181356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642076" y="28178762"/>
            <a:ext cx="20554624" cy="18135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557626" y="28178762"/>
            <a:ext cx="2314901" cy="181356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1193065" cy="32909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362" y="22717752"/>
            <a:ext cx="42551993" cy="2720342"/>
          </a:xfrm>
        </p:spPr>
        <p:txBody>
          <a:bodyPr anchor="b">
            <a:normAutofit/>
          </a:bodyPr>
          <a:lstStyle>
            <a:lvl1pPr algn="l">
              <a:defRPr sz="1008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60722" y="4474138"/>
            <a:ext cx="36791273" cy="1519188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6720"/>
            </a:lvl1pPr>
            <a:lvl2pPr marL="1920240" indent="0">
              <a:buNone/>
              <a:defRPr sz="6720"/>
            </a:lvl2pPr>
            <a:lvl3pPr marL="3840480" indent="0">
              <a:buNone/>
              <a:defRPr sz="6720"/>
            </a:lvl3pPr>
            <a:lvl4pPr marL="5760720" indent="0">
              <a:buNone/>
              <a:defRPr sz="6720"/>
            </a:lvl4pPr>
            <a:lvl5pPr marL="7680960" indent="0">
              <a:buNone/>
              <a:defRPr sz="6720"/>
            </a:lvl5pPr>
            <a:lvl6pPr marL="9601200" indent="0">
              <a:buNone/>
              <a:defRPr sz="6720"/>
            </a:lvl6pPr>
            <a:lvl7pPr marL="11521440" indent="0">
              <a:buNone/>
              <a:defRPr sz="6720"/>
            </a:lvl7pPr>
            <a:lvl8pPr marL="13441680" indent="0">
              <a:buNone/>
              <a:defRPr sz="6720"/>
            </a:lvl8pPr>
            <a:lvl9pPr marL="15361920" indent="0">
              <a:buNone/>
              <a:defRPr sz="672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0362" y="25438094"/>
            <a:ext cx="42551993" cy="2369818"/>
          </a:xfrm>
        </p:spPr>
        <p:txBody>
          <a:bodyPr anchor="t">
            <a:normAutofit/>
          </a:bodyPr>
          <a:lstStyle>
            <a:lvl1pPr marL="0" indent="0">
              <a:buNone/>
              <a:defRPr sz="5880"/>
            </a:lvl1pPr>
            <a:lvl2pPr marL="1920240" indent="0">
              <a:buNone/>
              <a:defRPr sz="5040"/>
            </a:lvl2pPr>
            <a:lvl3pPr marL="3840480" indent="0">
              <a:buNone/>
              <a:defRPr sz="4200"/>
            </a:lvl3pPr>
            <a:lvl4pPr marL="5760720" indent="0">
              <a:buNone/>
              <a:defRPr sz="3780"/>
            </a:lvl4pPr>
            <a:lvl5pPr marL="7680960" indent="0">
              <a:buNone/>
              <a:defRPr sz="3780"/>
            </a:lvl5pPr>
            <a:lvl6pPr marL="9601200" indent="0">
              <a:buNone/>
              <a:defRPr sz="3780"/>
            </a:lvl6pPr>
            <a:lvl7pPr marL="11521440" indent="0">
              <a:buNone/>
              <a:defRPr sz="3780"/>
            </a:lvl7pPr>
            <a:lvl8pPr marL="13441680" indent="0">
              <a:buNone/>
              <a:defRPr sz="3780"/>
            </a:lvl8pPr>
            <a:lvl9pPr marL="15361920" indent="0">
              <a:buNone/>
              <a:defRPr sz="37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1193065" cy="32909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367" y="2926087"/>
            <a:ext cx="42551993" cy="14996155"/>
          </a:xfrm>
        </p:spPr>
        <p:txBody>
          <a:bodyPr anchor="ctr">
            <a:normAutofit/>
          </a:bodyPr>
          <a:lstStyle>
            <a:lvl1pPr algn="l">
              <a:defRPr sz="1344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360" y="20848320"/>
            <a:ext cx="42551998" cy="6949440"/>
          </a:xfrm>
        </p:spPr>
        <p:txBody>
          <a:bodyPr anchor="ctr">
            <a:normAutofit/>
          </a:bodyPr>
          <a:lstStyle>
            <a:lvl1pPr marL="0" indent="0" algn="l">
              <a:buNone/>
              <a:defRPr sz="8400">
                <a:solidFill>
                  <a:schemeClr val="tx1"/>
                </a:solidFill>
              </a:defRPr>
            </a:lvl1pPr>
            <a:lvl2pPr marL="192024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1193065" cy="329098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999041" y="13167360"/>
            <a:ext cx="2560320" cy="2806925"/>
          </a:xfrm>
          <a:prstGeom prst="rect">
            <a:avLst/>
          </a:prstGeom>
        </p:spPr>
        <p:txBody>
          <a:bodyPr vert="horz" lIns="384048" tIns="192024" rIns="384048" bIns="192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336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0755" y="3952018"/>
            <a:ext cx="2560320" cy="2806925"/>
          </a:xfrm>
          <a:prstGeom prst="rect">
            <a:avLst/>
          </a:prstGeom>
        </p:spPr>
        <p:txBody>
          <a:bodyPr vert="horz" lIns="384048" tIns="192024" rIns="384048" bIns="192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33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7523" y="2926087"/>
            <a:ext cx="40111676" cy="13167355"/>
          </a:xfrm>
        </p:spPr>
        <p:txBody>
          <a:bodyPr anchor="ctr">
            <a:normAutofit/>
          </a:bodyPr>
          <a:lstStyle>
            <a:lvl1pPr algn="l">
              <a:defRPr sz="1344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11075" y="16093440"/>
            <a:ext cx="39224573" cy="18288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1920240" indent="0">
              <a:buFontTx/>
              <a:buNone/>
              <a:defRPr/>
            </a:lvl2pPr>
            <a:lvl3pPr marL="3840480" indent="0">
              <a:buFontTx/>
              <a:buNone/>
              <a:defRPr/>
            </a:lvl3pPr>
            <a:lvl4pPr marL="5760720" indent="0">
              <a:buFontTx/>
              <a:buNone/>
              <a:defRPr/>
            </a:lvl4pPr>
            <a:lvl5pPr marL="768096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7355" y="20848320"/>
            <a:ext cx="42639941" cy="6949440"/>
          </a:xfrm>
        </p:spPr>
        <p:txBody>
          <a:bodyPr anchor="ctr">
            <a:normAutofit/>
          </a:bodyPr>
          <a:lstStyle>
            <a:lvl1pPr marL="0" indent="0" algn="l">
              <a:buNone/>
              <a:defRPr sz="8400">
                <a:solidFill>
                  <a:schemeClr val="tx1"/>
                </a:solidFill>
              </a:defRPr>
            </a:lvl1pPr>
            <a:lvl2pPr marL="192024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1193065" cy="32909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371" y="15881189"/>
            <a:ext cx="42551985" cy="7050240"/>
          </a:xfrm>
        </p:spPr>
        <p:txBody>
          <a:bodyPr anchor="b">
            <a:normAutofit/>
          </a:bodyPr>
          <a:lstStyle>
            <a:lvl1pPr algn="l">
              <a:defRPr sz="1344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364" y="22931429"/>
            <a:ext cx="42551989" cy="4129920"/>
          </a:xfrm>
        </p:spPr>
        <p:txBody>
          <a:bodyPr anchor="t">
            <a:normAutofit/>
          </a:bodyPr>
          <a:lstStyle>
            <a:lvl1pPr marL="0" indent="0" algn="l">
              <a:buNone/>
              <a:defRPr sz="8400">
                <a:solidFill>
                  <a:schemeClr val="tx1"/>
                </a:solidFill>
              </a:defRPr>
            </a:lvl1pPr>
            <a:lvl2pPr marL="192024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1193065" cy="329098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999041" y="13167360"/>
            <a:ext cx="2560320" cy="2806925"/>
          </a:xfrm>
          <a:prstGeom prst="rect">
            <a:avLst/>
          </a:prstGeom>
        </p:spPr>
        <p:txBody>
          <a:bodyPr vert="horz" lIns="384048" tIns="192024" rIns="384048" bIns="192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336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50755" y="3952018"/>
            <a:ext cx="2560320" cy="2806925"/>
          </a:xfrm>
          <a:prstGeom prst="rect">
            <a:avLst/>
          </a:prstGeom>
        </p:spPr>
        <p:txBody>
          <a:bodyPr vert="horz" lIns="384048" tIns="192024" rIns="384048" bIns="192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33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67523" y="2926087"/>
            <a:ext cx="40111676" cy="13167355"/>
          </a:xfrm>
        </p:spPr>
        <p:txBody>
          <a:bodyPr anchor="ctr">
            <a:normAutofit/>
          </a:bodyPr>
          <a:lstStyle>
            <a:lvl1pPr algn="l">
              <a:defRPr sz="1344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80360" y="18653760"/>
            <a:ext cx="42568831" cy="4267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008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356" y="22920960"/>
            <a:ext cx="42568831" cy="4876800"/>
          </a:xfrm>
        </p:spPr>
        <p:txBody>
          <a:bodyPr anchor="t">
            <a:normAutofit/>
          </a:bodyPr>
          <a:lstStyle>
            <a:lvl1pPr marL="0" indent="0" algn="l">
              <a:buNone/>
              <a:defRPr sz="7560">
                <a:solidFill>
                  <a:schemeClr val="tx1"/>
                </a:solidFill>
              </a:defRPr>
            </a:lvl1pPr>
            <a:lvl2pPr marL="192024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1193065" cy="32909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367" y="2926087"/>
            <a:ext cx="42551993" cy="1316735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80364" y="16824960"/>
            <a:ext cx="42551998" cy="402336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176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360" y="20848320"/>
            <a:ext cx="42551998" cy="6949440"/>
          </a:xfrm>
        </p:spPr>
        <p:txBody>
          <a:bodyPr anchor="t">
            <a:normAutofit/>
          </a:bodyPr>
          <a:lstStyle>
            <a:lvl1pPr marL="0" indent="0" algn="l">
              <a:buNone/>
              <a:defRPr sz="7560">
                <a:solidFill>
                  <a:schemeClr val="tx1"/>
                </a:solidFill>
              </a:defRPr>
            </a:lvl1pPr>
            <a:lvl2pPr marL="192024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1193065" cy="32909827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880366" y="2926082"/>
            <a:ext cx="42551985" cy="699008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1193065" cy="32909827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366435" y="2926078"/>
            <a:ext cx="9065918" cy="2487168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0360" y="2926080"/>
            <a:ext cx="32894887" cy="2487168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1193065" cy="32909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1193065" cy="32909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362" y="15881189"/>
            <a:ext cx="42551993" cy="7050240"/>
          </a:xfrm>
        </p:spPr>
        <p:txBody>
          <a:bodyPr anchor="b"/>
          <a:lstStyle>
            <a:lvl1pPr algn="l">
              <a:defRPr sz="16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356" y="22931429"/>
            <a:ext cx="42551998" cy="4129920"/>
          </a:xfrm>
        </p:spPr>
        <p:txBody>
          <a:bodyPr anchor="t">
            <a:normAutofit/>
          </a:bodyPr>
          <a:lstStyle>
            <a:lvl1pPr marL="0" indent="0" algn="l">
              <a:buNone/>
              <a:defRPr sz="8400" cap="all">
                <a:solidFill>
                  <a:schemeClr val="tx1"/>
                </a:solidFill>
              </a:defRPr>
            </a:lvl1pPr>
            <a:lvl2pPr marL="192024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1193065" cy="32909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368" y="10281922"/>
            <a:ext cx="20980403" cy="1751584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51959" y="10281924"/>
            <a:ext cx="20980394" cy="1751583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89414" y="10647681"/>
            <a:ext cx="19778027" cy="2766058"/>
          </a:xfrm>
        </p:spPr>
        <p:txBody>
          <a:bodyPr anchor="b">
            <a:noAutofit/>
          </a:bodyPr>
          <a:lstStyle>
            <a:lvl1pPr marL="0" indent="0">
              <a:buNone/>
              <a:defRPr sz="11760" b="0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80366" y="13776965"/>
            <a:ext cx="20987077" cy="1402079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603215" y="10688323"/>
            <a:ext cx="19835815" cy="2766058"/>
          </a:xfrm>
        </p:spPr>
        <p:txBody>
          <a:bodyPr anchor="b">
            <a:noAutofit/>
          </a:bodyPr>
          <a:lstStyle>
            <a:lvl1pPr marL="0" indent="0">
              <a:buNone/>
              <a:defRPr sz="11760" b="0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458629" y="13776965"/>
            <a:ext cx="20980403" cy="1402079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1193065" cy="32909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1193065" cy="3290982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1193065" cy="32909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362" y="9956798"/>
            <a:ext cx="15459717" cy="6583680"/>
          </a:xfrm>
        </p:spPr>
        <p:txBody>
          <a:bodyPr anchor="b">
            <a:normAutofit/>
          </a:bodyPr>
          <a:lstStyle>
            <a:lvl1pPr algn="l">
              <a:defRPr sz="1008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2444" y="2926085"/>
            <a:ext cx="25909909" cy="2487168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0362" y="16540478"/>
            <a:ext cx="15459717" cy="8778240"/>
          </a:xfrm>
        </p:spPr>
        <p:txBody>
          <a:bodyPr anchor="t">
            <a:normAutofit/>
          </a:bodyPr>
          <a:lstStyle>
            <a:lvl1pPr marL="0" indent="0">
              <a:buNone/>
              <a:defRPr sz="6720"/>
            </a:lvl1pPr>
            <a:lvl2pPr marL="1920240" indent="0">
              <a:buNone/>
              <a:defRPr sz="5040"/>
            </a:lvl2pPr>
            <a:lvl3pPr marL="3840480" indent="0">
              <a:buNone/>
              <a:defRPr sz="4200"/>
            </a:lvl3pPr>
            <a:lvl4pPr marL="5760720" indent="0">
              <a:buNone/>
              <a:defRPr sz="3780"/>
            </a:lvl4pPr>
            <a:lvl5pPr marL="7680960" indent="0">
              <a:buNone/>
              <a:defRPr sz="3780"/>
            </a:lvl5pPr>
            <a:lvl6pPr marL="9601200" indent="0">
              <a:buNone/>
              <a:defRPr sz="3780"/>
            </a:lvl6pPr>
            <a:lvl7pPr marL="11521440" indent="0">
              <a:buNone/>
              <a:defRPr sz="3780"/>
            </a:lvl7pPr>
            <a:lvl8pPr marL="13441680" indent="0">
              <a:buNone/>
              <a:defRPr sz="3780"/>
            </a:lvl8pPr>
            <a:lvl9pPr marL="15361920" indent="0">
              <a:buNone/>
              <a:defRPr sz="37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1193065" cy="32909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362" y="7680960"/>
            <a:ext cx="25891543" cy="6583680"/>
          </a:xfrm>
        </p:spPr>
        <p:txBody>
          <a:bodyPr anchor="b">
            <a:normAutofit/>
          </a:bodyPr>
          <a:lstStyle>
            <a:lvl1pPr algn="l">
              <a:defRPr sz="1176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652263" y="4389120"/>
            <a:ext cx="13780091" cy="219456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6720"/>
            </a:lvl1pPr>
            <a:lvl2pPr marL="1920240" indent="0">
              <a:buNone/>
              <a:defRPr sz="6720"/>
            </a:lvl2pPr>
            <a:lvl3pPr marL="3840480" indent="0">
              <a:buNone/>
              <a:defRPr sz="6720"/>
            </a:lvl3pPr>
            <a:lvl4pPr marL="5760720" indent="0">
              <a:buNone/>
              <a:defRPr sz="6720"/>
            </a:lvl4pPr>
            <a:lvl5pPr marL="7680960" indent="0">
              <a:buNone/>
              <a:defRPr sz="6720"/>
            </a:lvl5pPr>
            <a:lvl6pPr marL="9601200" indent="0">
              <a:buNone/>
              <a:defRPr sz="6720"/>
            </a:lvl6pPr>
            <a:lvl7pPr marL="11521440" indent="0">
              <a:buNone/>
              <a:defRPr sz="6720"/>
            </a:lvl7pPr>
            <a:lvl8pPr marL="13441680" indent="0">
              <a:buNone/>
              <a:defRPr sz="6720"/>
            </a:lvl8pPr>
            <a:lvl9pPr marL="15361920" indent="0">
              <a:buNone/>
              <a:defRPr sz="672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0362" y="14264640"/>
            <a:ext cx="25891543" cy="8778240"/>
          </a:xfrm>
        </p:spPr>
        <p:txBody>
          <a:bodyPr anchor="t">
            <a:normAutofit/>
          </a:bodyPr>
          <a:lstStyle>
            <a:lvl1pPr marL="0" indent="0">
              <a:buNone/>
              <a:defRPr sz="7560"/>
            </a:lvl1pPr>
            <a:lvl2pPr marL="1920240" indent="0">
              <a:buNone/>
              <a:defRPr sz="5040"/>
            </a:lvl2pPr>
            <a:lvl3pPr marL="3840480" indent="0">
              <a:buNone/>
              <a:defRPr sz="4200"/>
            </a:lvl3pPr>
            <a:lvl4pPr marL="5760720" indent="0">
              <a:buNone/>
              <a:defRPr sz="3780"/>
            </a:lvl4pPr>
            <a:lvl5pPr marL="7680960" indent="0">
              <a:buNone/>
              <a:defRPr sz="3780"/>
            </a:lvl5pPr>
            <a:lvl6pPr marL="9601200" indent="0">
              <a:buNone/>
              <a:defRPr sz="3780"/>
            </a:lvl6pPr>
            <a:lvl7pPr marL="11521440" indent="0">
              <a:buNone/>
              <a:defRPr sz="3780"/>
            </a:lvl7pPr>
            <a:lvl8pPr marL="13441680" indent="0">
              <a:buNone/>
              <a:defRPr sz="3780"/>
            </a:lvl8pPr>
            <a:lvl9pPr marL="15361920" indent="0">
              <a:buNone/>
              <a:defRPr sz="37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80366" y="2926082"/>
            <a:ext cx="42551985" cy="69900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366" y="10281924"/>
            <a:ext cx="42551985" cy="17515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76572" y="28178762"/>
            <a:ext cx="6720840" cy="1813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80362" y="28178762"/>
            <a:ext cx="32876168" cy="1813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17454" y="28178762"/>
            <a:ext cx="2314901" cy="1813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788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1920240" rtl="0" eaLnBrk="1" latinLnBrk="0" hangingPunct="1">
        <a:spcBef>
          <a:spcPct val="0"/>
        </a:spcBef>
        <a:buNone/>
        <a:defRPr sz="1512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200150" indent="-1200150" algn="l" defTabSz="1920240" rtl="0" eaLnBrk="1" latinLnBrk="0" hangingPunct="1">
        <a:spcBef>
          <a:spcPts val="0"/>
        </a:spcBef>
        <a:spcAft>
          <a:spcPts val="4200"/>
        </a:spcAft>
        <a:buClr>
          <a:schemeClr val="tx1"/>
        </a:buClr>
        <a:buSzPct val="100000"/>
        <a:buFont typeface="Arial"/>
        <a:buChar char="•"/>
        <a:defRPr sz="756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3120390" indent="-1200150" algn="l" defTabSz="1920240" rtl="0" eaLnBrk="1" latinLnBrk="0" hangingPunct="1">
        <a:spcBef>
          <a:spcPts val="0"/>
        </a:spcBef>
        <a:spcAft>
          <a:spcPts val="4200"/>
        </a:spcAft>
        <a:buClr>
          <a:schemeClr val="tx1"/>
        </a:buClr>
        <a:buSzPct val="100000"/>
        <a:buFont typeface="Arial"/>
        <a:buChar char="•"/>
        <a:defRPr sz="672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5040630" indent="-1200150" algn="l" defTabSz="1920240" rtl="0" eaLnBrk="1" latinLnBrk="0" hangingPunct="1">
        <a:spcBef>
          <a:spcPts val="0"/>
        </a:spcBef>
        <a:spcAft>
          <a:spcPts val="4200"/>
        </a:spcAft>
        <a:buClr>
          <a:schemeClr val="tx1"/>
        </a:buClr>
        <a:buSzPct val="100000"/>
        <a:buFont typeface="Arial"/>
        <a:buChar char="•"/>
        <a:defRPr sz="588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6480810" indent="-720090" algn="l" defTabSz="1920240" rtl="0" eaLnBrk="1" latinLnBrk="0" hangingPunct="1">
        <a:spcBef>
          <a:spcPts val="0"/>
        </a:spcBef>
        <a:spcAft>
          <a:spcPts val="4200"/>
        </a:spcAft>
        <a:buClr>
          <a:schemeClr val="tx1"/>
        </a:buClr>
        <a:buSzPct val="100000"/>
        <a:buFont typeface="Arial"/>
        <a:buChar char="•"/>
        <a:defRPr sz="504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8401050" indent="-720090" algn="l" defTabSz="1920240" rtl="0" eaLnBrk="1" latinLnBrk="0" hangingPunct="1">
        <a:spcBef>
          <a:spcPts val="0"/>
        </a:spcBef>
        <a:spcAft>
          <a:spcPts val="4200"/>
        </a:spcAft>
        <a:buClr>
          <a:schemeClr val="tx1"/>
        </a:buClr>
        <a:buSzPct val="100000"/>
        <a:buFont typeface="Arial"/>
        <a:buChar char="•"/>
        <a:defRPr sz="504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0561320" indent="-960120" algn="l" defTabSz="1920240" rtl="0" eaLnBrk="1" latinLnBrk="0" hangingPunct="1">
        <a:spcBef>
          <a:spcPts val="0"/>
        </a:spcBef>
        <a:spcAft>
          <a:spcPts val="4200"/>
        </a:spcAft>
        <a:buClr>
          <a:schemeClr val="tx1"/>
        </a:buClr>
        <a:buSzPct val="100000"/>
        <a:buFont typeface="Arial"/>
        <a:buChar char="•"/>
        <a:defRPr sz="504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12481560" indent="-960120" algn="l" defTabSz="1920240" rtl="0" eaLnBrk="1" latinLnBrk="0" hangingPunct="1">
        <a:spcBef>
          <a:spcPts val="0"/>
        </a:spcBef>
        <a:spcAft>
          <a:spcPts val="4200"/>
        </a:spcAft>
        <a:buClr>
          <a:schemeClr val="tx1"/>
        </a:buClr>
        <a:buSzPct val="100000"/>
        <a:buFont typeface="Arial"/>
        <a:buChar char="•"/>
        <a:defRPr sz="504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14401800" indent="-960120" algn="l" defTabSz="1920240" rtl="0" eaLnBrk="1" latinLnBrk="0" hangingPunct="1">
        <a:spcBef>
          <a:spcPts val="0"/>
        </a:spcBef>
        <a:spcAft>
          <a:spcPts val="4200"/>
        </a:spcAft>
        <a:buClr>
          <a:schemeClr val="tx1"/>
        </a:buClr>
        <a:buSzPct val="100000"/>
        <a:buFont typeface="Arial"/>
        <a:buChar char="•"/>
        <a:defRPr sz="504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16322040" indent="-960120" algn="l" defTabSz="1920240" rtl="0" eaLnBrk="1" latinLnBrk="0" hangingPunct="1">
        <a:spcBef>
          <a:spcPts val="0"/>
        </a:spcBef>
        <a:spcAft>
          <a:spcPts val="4200"/>
        </a:spcAft>
        <a:buClr>
          <a:schemeClr val="tx1"/>
        </a:buClr>
        <a:buSzPct val="100000"/>
        <a:buFont typeface="Arial"/>
        <a:buChar char="•"/>
        <a:defRPr sz="504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2024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0" algn="l" defTabSz="192024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0" algn="l" defTabSz="192024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algn="l" defTabSz="192024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0" algn="l" defTabSz="192024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0" algn="l" defTabSz="192024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0" algn="l" defTabSz="192024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0" algn="l" defTabSz="192024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0" algn="l" defTabSz="192024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t="4264" r="5845" b="4399"/>
          <a:stretch/>
        </p:blipFill>
        <p:spPr>
          <a:xfrm>
            <a:off x="13683954" y="5044124"/>
            <a:ext cx="23957366" cy="19069197"/>
          </a:xfrm>
          <a:prstGeom prst="rect">
            <a:avLst/>
          </a:prstGeom>
          <a:ln w="10160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02475" y="161102"/>
            <a:ext cx="50840640" cy="4480560"/>
          </a:xfrm>
          <a:prstGeom prst="rect">
            <a:avLst/>
          </a:prstGeom>
          <a:solidFill>
            <a:schemeClr val="bg2"/>
          </a:solidFill>
        </p:spPr>
        <p:txBody>
          <a:bodyPr wrap="square" tIns="0" bIns="0" rtlCol="0" anchor="ctr">
            <a:spAutoFit/>
          </a:bodyPr>
          <a:lstStyle/>
          <a:p>
            <a:pPr algn="ctr"/>
            <a:endParaRPr lang="en-US" sz="9600" dirty="0" smtClean="0"/>
          </a:p>
          <a:p>
            <a:pPr algn="ctr"/>
            <a:r>
              <a:rPr lang="en-US" sz="8800" b="1" dirty="0" smtClean="0"/>
              <a:t>Mapping the Previous Extent of the Medusae Fossae Formation, Mars</a:t>
            </a:r>
          </a:p>
          <a:p>
            <a:pPr algn="ctr"/>
            <a:r>
              <a:rPr lang="en-US" sz="5400" dirty="0" smtClean="0"/>
              <a:t>Ian T. Dunning</a:t>
            </a:r>
            <a:r>
              <a:rPr lang="en-US" sz="5400" baseline="30000" dirty="0" smtClean="0"/>
              <a:t>1</a:t>
            </a:r>
            <a:r>
              <a:rPr lang="en-US" sz="5400" dirty="0" smtClean="0"/>
              <a:t>, Dr. Tracy K. P. Gregg</a:t>
            </a:r>
            <a:r>
              <a:rPr lang="en-US" sz="5400" baseline="30000" dirty="0" smtClean="0"/>
              <a:t>1</a:t>
            </a:r>
            <a:r>
              <a:rPr lang="en-US" sz="5400" dirty="0" smtClean="0"/>
              <a:t>, and Dr. Jim Zimbelman</a:t>
            </a:r>
            <a:r>
              <a:rPr lang="en-US" sz="5400" baseline="30000" dirty="0" smtClean="0"/>
              <a:t>2</a:t>
            </a:r>
          </a:p>
          <a:p>
            <a:pPr algn="ctr"/>
            <a:endParaRPr lang="en-US" sz="4400" baseline="30000" dirty="0"/>
          </a:p>
          <a:p>
            <a:pPr algn="ctr"/>
            <a:r>
              <a:rPr lang="en-US" sz="4000" baseline="30000" dirty="0" smtClean="0"/>
              <a:t>1</a:t>
            </a:r>
            <a:r>
              <a:rPr lang="en-US" sz="4000" dirty="0" smtClean="0"/>
              <a:t>University at Buffalo, SUNY, Department of Geology, 126 Cooke Hall, Buffalo, NY 14260</a:t>
            </a:r>
          </a:p>
          <a:p>
            <a:pPr algn="ctr"/>
            <a:r>
              <a:rPr lang="en-US" sz="4000" baseline="30000" dirty="0" smtClean="0"/>
              <a:t>2</a:t>
            </a:r>
            <a:r>
              <a:rPr lang="en-US" sz="4000" dirty="0" smtClean="0"/>
              <a:t>Smithsonian National Air and Space Museum, Center for Earth and Planetary Studies, Independence Ave at 6th St, SW, Washington</a:t>
            </a:r>
            <a:r>
              <a:rPr lang="en-US" sz="4000" dirty="0"/>
              <a:t>, </a:t>
            </a:r>
            <a:r>
              <a:rPr lang="en-US" sz="4000" dirty="0" smtClean="0"/>
              <a:t>DC 20560 </a:t>
            </a:r>
            <a:endParaRPr lang="en-US" sz="4000" baseline="30000" dirty="0" smtClean="0"/>
          </a:p>
          <a:p>
            <a:pPr algn="ctr"/>
            <a:endParaRPr lang="en-US" sz="7200" baseline="30000" dirty="0"/>
          </a:p>
          <a:p>
            <a:pPr algn="ctr"/>
            <a:endParaRPr lang="en-US" sz="7200" dirty="0"/>
          </a:p>
        </p:txBody>
      </p:sp>
      <p:sp>
        <p:nvSpPr>
          <p:cNvPr id="3" name="Rectangle 2"/>
          <p:cNvSpPr/>
          <p:nvPr/>
        </p:nvSpPr>
        <p:spPr>
          <a:xfrm>
            <a:off x="576942" y="5009876"/>
            <a:ext cx="12710160" cy="69107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274320" rtlCol="0" anchor="t"/>
          <a:lstStyle/>
          <a:p>
            <a:r>
              <a:rPr lang="en-US" sz="4400" dirty="0" smtClean="0">
                <a:solidFill>
                  <a:schemeClr val="bg1"/>
                </a:solidFill>
              </a:rPr>
              <a:t>Purpose</a:t>
            </a:r>
            <a:r>
              <a:rPr lang="en-US" sz="4400" dirty="0">
                <a:solidFill>
                  <a:schemeClr val="bg1"/>
                </a:solidFill>
              </a:rPr>
              <a:t>: </a:t>
            </a:r>
          </a:p>
          <a:p>
            <a:pPr marL="502920" indent="-502920">
              <a:buFont typeface="Arial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Map outlier outcrops of the Medusae Fossae Formation (MFF), </a:t>
            </a:r>
            <a:r>
              <a:rPr lang="en-US" sz="4400" dirty="0" smtClean="0">
                <a:solidFill>
                  <a:schemeClr val="bg1"/>
                </a:solidFill>
              </a:rPr>
              <a:t>Mars </a:t>
            </a:r>
            <a:r>
              <a:rPr lang="en-US" sz="2000" i="1" dirty="0" smtClean="0">
                <a:solidFill>
                  <a:schemeClr val="bg1"/>
                </a:solidFill>
              </a:rPr>
              <a:t>(Mandt et al., 2008)</a:t>
            </a:r>
            <a:endParaRPr lang="en-US" sz="4400" dirty="0" smtClean="0">
              <a:solidFill>
                <a:schemeClr val="bg1"/>
              </a:solidFill>
            </a:endParaRPr>
          </a:p>
          <a:p>
            <a:pPr marL="502920" indent="-502920">
              <a:buFont typeface="Arial" charset="0"/>
              <a:buChar char="•"/>
            </a:pPr>
            <a:r>
              <a:rPr lang="en-US" sz="4400" dirty="0" smtClean="0">
                <a:solidFill>
                  <a:schemeClr val="bg1"/>
                </a:solidFill>
              </a:rPr>
              <a:t>Determine </a:t>
            </a:r>
            <a:r>
              <a:rPr lang="en-US" sz="4400" dirty="0">
                <a:solidFill>
                  <a:schemeClr val="bg1"/>
                </a:solidFill>
              </a:rPr>
              <a:t>the previous extent of the </a:t>
            </a:r>
            <a:r>
              <a:rPr lang="en-US" sz="4400" dirty="0" smtClean="0">
                <a:solidFill>
                  <a:schemeClr val="bg1"/>
                </a:solidFill>
              </a:rPr>
              <a:t>MFF</a:t>
            </a:r>
          </a:p>
          <a:p>
            <a:pPr marL="502920" indent="-502920">
              <a:buFont typeface="Arial" charset="0"/>
              <a:buChar char="•"/>
            </a:pPr>
            <a:r>
              <a:rPr lang="en-US" sz="4400" dirty="0" smtClean="0">
                <a:solidFill>
                  <a:schemeClr val="bg1"/>
                </a:solidFill>
              </a:rPr>
              <a:t>Estimate </a:t>
            </a:r>
            <a:r>
              <a:rPr lang="en-US" sz="4400" dirty="0">
                <a:solidFill>
                  <a:schemeClr val="bg1"/>
                </a:solidFill>
              </a:rPr>
              <a:t>erosion rates for the Martian surface based on the approximate area removed over </a:t>
            </a:r>
            <a:r>
              <a:rPr lang="en-US" sz="4400" dirty="0" smtClean="0">
                <a:solidFill>
                  <a:schemeClr val="bg1"/>
                </a:solidFill>
              </a:rPr>
              <a:t>time</a:t>
            </a:r>
          </a:p>
          <a:p>
            <a:pPr marL="502920" indent="-502920">
              <a:buFont typeface="Arial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E</a:t>
            </a:r>
            <a:r>
              <a:rPr lang="en-US" sz="4400" dirty="0" smtClean="0">
                <a:solidFill>
                  <a:schemeClr val="bg1"/>
                </a:solidFill>
              </a:rPr>
              <a:t>rosion </a:t>
            </a:r>
            <a:r>
              <a:rPr lang="en-US" sz="4400" dirty="0">
                <a:solidFill>
                  <a:schemeClr val="bg1"/>
                </a:solidFill>
              </a:rPr>
              <a:t>rate estimates for the MFF might shed some light on the conditions at the Martian surface, in addition to the physical properties of the MFF </a:t>
            </a:r>
            <a:r>
              <a:rPr lang="en-US" sz="4400" dirty="0" smtClean="0">
                <a:solidFill>
                  <a:schemeClr val="bg1"/>
                </a:solidFill>
              </a:rPr>
              <a:t>itself</a:t>
            </a:r>
            <a:endParaRPr lang="en-US" sz="4400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169902" y="5009877"/>
            <a:ext cx="12252960" cy="69846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r>
              <a:rPr lang="en-US" sz="4400" smtClean="0">
                <a:solidFill>
                  <a:schemeClr val="bg1"/>
                </a:solidFill>
              </a:rPr>
              <a:t>Conclusions</a:t>
            </a:r>
            <a:r>
              <a:rPr lang="en-US" sz="4400" dirty="0" smtClean="0">
                <a:solidFill>
                  <a:schemeClr val="bg1"/>
                </a:solidFill>
              </a:rPr>
              <a:t>:</a:t>
            </a:r>
          </a:p>
          <a:p>
            <a:pPr marL="502920" indent="-502920">
              <a:buFont typeface="Arial" charset="0"/>
              <a:buChar char="•"/>
            </a:pPr>
            <a:r>
              <a:rPr lang="en-US" sz="4400" dirty="0" smtClean="0">
                <a:solidFill>
                  <a:schemeClr val="bg1"/>
                </a:solidFill>
              </a:rPr>
              <a:t>Preliminary findings suggest that the MFF covered an area </a:t>
            </a:r>
            <a:r>
              <a:rPr lang="en-US" sz="4400" b="1" i="1" dirty="0" smtClean="0">
                <a:solidFill>
                  <a:schemeClr val="bg1"/>
                </a:solidFill>
              </a:rPr>
              <a:t>≥</a:t>
            </a:r>
            <a:r>
              <a:rPr lang="en-US" sz="4400" dirty="0" smtClean="0">
                <a:solidFill>
                  <a:schemeClr val="bg1"/>
                </a:solidFill>
              </a:rPr>
              <a:t>2x its currently mapped extent </a:t>
            </a:r>
            <a:r>
              <a:rPr lang="en-US" sz="2000" i="1" dirty="0" smtClean="0">
                <a:solidFill>
                  <a:schemeClr val="bg1"/>
                </a:solidFill>
              </a:rPr>
              <a:t>(</a:t>
            </a:r>
            <a:r>
              <a:rPr lang="en-US" sz="2000" i="1" dirty="0">
                <a:solidFill>
                  <a:schemeClr val="bg1"/>
                </a:solidFill>
              </a:rPr>
              <a:t>Tanaka et al., </a:t>
            </a:r>
            <a:r>
              <a:rPr lang="en-US" sz="2000" i="1" dirty="0" smtClean="0">
                <a:solidFill>
                  <a:schemeClr val="bg1"/>
                </a:solidFill>
              </a:rPr>
              <a:t>2014) </a:t>
            </a:r>
          </a:p>
          <a:p>
            <a:endParaRPr lang="en-US" sz="4400" dirty="0" smtClean="0">
              <a:solidFill>
                <a:schemeClr val="bg1"/>
              </a:solidFill>
            </a:endParaRPr>
          </a:p>
          <a:p>
            <a:pPr marL="502920" indent="-502920">
              <a:buFont typeface="Arial" charset="0"/>
              <a:buChar char="•"/>
            </a:pPr>
            <a:r>
              <a:rPr lang="en-US" sz="4400" dirty="0" smtClean="0">
                <a:solidFill>
                  <a:schemeClr val="bg1"/>
                </a:solidFill>
              </a:rPr>
              <a:t>MFF deposits can be observed in the Southern Highlands</a:t>
            </a:r>
          </a:p>
          <a:p>
            <a:pPr marL="502920" indent="-502920">
              <a:buFont typeface="Arial" charset="0"/>
              <a:buChar char="•"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502920" indent="-502920">
              <a:buFont typeface="Arial" charset="0"/>
              <a:buChar char="•"/>
            </a:pPr>
            <a:r>
              <a:rPr lang="en-US" sz="4400" dirty="0" smtClean="0">
                <a:solidFill>
                  <a:schemeClr val="bg1"/>
                </a:solidFill>
              </a:rPr>
              <a:t>MFF deposits found in the Highlands appear to preferentially fill topographic lows</a:t>
            </a:r>
          </a:p>
        </p:txBody>
      </p:sp>
      <p:sp>
        <p:nvSpPr>
          <p:cNvPr id="9" name="Rectangle 8"/>
          <p:cNvSpPr/>
          <p:nvPr/>
        </p:nvSpPr>
        <p:spPr>
          <a:xfrm>
            <a:off x="576942" y="17415101"/>
            <a:ext cx="12710160" cy="778121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5760" rtlCol="0" anchor="t"/>
          <a:lstStyle/>
          <a:p>
            <a:r>
              <a:rPr lang="en-US" sz="4400" dirty="0" smtClean="0"/>
              <a:t>Methods:</a:t>
            </a:r>
            <a:endParaRPr lang="en-US" sz="4400" dirty="0"/>
          </a:p>
          <a:p>
            <a:pPr marL="571500" indent="-571500">
              <a:buFont typeface="Arial" charset="0"/>
              <a:buChar char="•"/>
            </a:pPr>
            <a:r>
              <a:rPr lang="en-US" sz="4400" dirty="0" smtClean="0"/>
              <a:t>1 degree grid overlain onto a colorized MOLA image </a:t>
            </a:r>
            <a:r>
              <a:rPr lang="en-US" sz="2000" i="1" dirty="0" smtClean="0"/>
              <a:t>(Christensen </a:t>
            </a:r>
            <a:r>
              <a:rPr lang="en-US" sz="2000" i="1" dirty="0"/>
              <a:t>et al., </a:t>
            </a:r>
            <a:r>
              <a:rPr lang="en-US" sz="2000" i="1" dirty="0" smtClean="0"/>
              <a:t>2009)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400" dirty="0" smtClean="0"/>
              <a:t>Using Context Camera </a:t>
            </a:r>
            <a:r>
              <a:rPr lang="en-US" sz="4400" dirty="0"/>
              <a:t>(CTX)</a:t>
            </a:r>
            <a:r>
              <a:rPr lang="en-US" sz="2000" i="1" dirty="0"/>
              <a:t> (Malin et al., </a:t>
            </a:r>
            <a:r>
              <a:rPr lang="en-US" sz="2000" i="1" dirty="0" smtClean="0"/>
              <a:t>2007)</a:t>
            </a:r>
            <a:r>
              <a:rPr lang="en-US" sz="4400" dirty="0" smtClean="0"/>
              <a:t> imagery, outlier outcrops of MFF material mapped based on the qualifying characteristics given in </a:t>
            </a:r>
            <a:r>
              <a:rPr lang="en-US" sz="4400" b="1" i="1" dirty="0" smtClean="0"/>
              <a:t>Table 1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400" b="1" i="1" dirty="0" smtClean="0"/>
              <a:t>MFF can be confidently identified with:</a:t>
            </a:r>
          </a:p>
          <a:p>
            <a:pPr marL="2414930" lvl="1" indent="-571500">
              <a:buFontTx/>
              <a:buChar char="-"/>
            </a:pPr>
            <a:r>
              <a:rPr lang="en-US" sz="4400" b="1" i="1" dirty="0" smtClean="0"/>
              <a:t>1 strong characteristic </a:t>
            </a:r>
          </a:p>
          <a:p>
            <a:pPr marL="2414930" lvl="1" indent="-571500">
              <a:buFontTx/>
              <a:buChar char="-"/>
            </a:pPr>
            <a:r>
              <a:rPr lang="en-US" sz="4400" b="1" i="1" dirty="0" smtClean="0"/>
              <a:t>2 medium and 1 weak </a:t>
            </a:r>
          </a:p>
          <a:p>
            <a:pPr marL="2414930" lvl="1" indent="-571500">
              <a:buFontTx/>
              <a:buChar char="-"/>
            </a:pPr>
            <a:r>
              <a:rPr lang="en-US" sz="4400" b="1" i="1" dirty="0" smtClean="0"/>
              <a:t>1 medium and 2 weak </a:t>
            </a:r>
          </a:p>
          <a:p>
            <a:pPr marL="2414930" lvl="1" indent="-571500">
              <a:buFontTx/>
              <a:buChar char="-"/>
            </a:pPr>
            <a:r>
              <a:rPr lang="en-US" sz="4400" b="1" i="1" dirty="0"/>
              <a:t>≥</a:t>
            </a:r>
            <a:r>
              <a:rPr lang="en-US" sz="4400" b="1" i="1" dirty="0" smtClean="0"/>
              <a:t> 4 weak</a:t>
            </a:r>
          </a:p>
          <a:p>
            <a:endParaRPr lang="en-US" sz="4400" dirty="0"/>
          </a:p>
        </p:txBody>
      </p:sp>
      <p:sp>
        <p:nvSpPr>
          <p:cNvPr id="13" name="Rectangle 12"/>
          <p:cNvSpPr/>
          <p:nvPr/>
        </p:nvSpPr>
        <p:spPr>
          <a:xfrm>
            <a:off x="37403314" y="28248793"/>
            <a:ext cx="13309309" cy="41803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References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200" dirty="0" smtClean="0">
                <a:solidFill>
                  <a:schemeClr val="bg1"/>
                </a:solidFill>
              </a:rPr>
              <a:t>(1) </a:t>
            </a:r>
            <a:r>
              <a:rPr lang="en-US" sz="2200" b="1" dirty="0">
                <a:solidFill>
                  <a:schemeClr val="bg1"/>
                </a:solidFill>
              </a:rPr>
              <a:t>Christensen</a:t>
            </a:r>
            <a:r>
              <a:rPr lang="en-US" sz="2200" dirty="0">
                <a:solidFill>
                  <a:schemeClr val="bg1"/>
                </a:solidFill>
              </a:rPr>
              <a:t>, P.R.; Engle, E.; Anwar, S.; Dickenshied, S.; </a:t>
            </a:r>
            <a:r>
              <a:rPr lang="en-US" sz="2200" dirty="0" err="1">
                <a:solidFill>
                  <a:schemeClr val="bg1"/>
                </a:solidFill>
              </a:rPr>
              <a:t>Noss</a:t>
            </a:r>
            <a:r>
              <a:rPr lang="en-US" sz="2200" dirty="0">
                <a:solidFill>
                  <a:schemeClr val="bg1"/>
                </a:solidFill>
              </a:rPr>
              <a:t>, D.; Gorelick, N.; Weiss-Malik, </a:t>
            </a:r>
            <a:r>
              <a:rPr lang="en-US" sz="2200" dirty="0" smtClean="0">
                <a:solidFill>
                  <a:schemeClr val="bg1"/>
                </a:solidFill>
              </a:rPr>
              <a:t>M</a:t>
            </a:r>
            <a:r>
              <a:rPr lang="en-US" sz="2200" dirty="0">
                <a:solidFill>
                  <a:schemeClr val="bg1"/>
                </a:solidFill>
              </a:rPr>
              <a:t>.; JMARS – A Planetary GIS, http://</a:t>
            </a:r>
            <a:r>
              <a:rPr lang="en-US" sz="2200" dirty="0" err="1">
                <a:solidFill>
                  <a:schemeClr val="bg1"/>
                </a:solidFill>
              </a:rPr>
              <a:t>adsabs.harvard.edu</a:t>
            </a:r>
            <a:r>
              <a:rPr lang="en-US" sz="2200" dirty="0">
                <a:solidFill>
                  <a:schemeClr val="bg1"/>
                </a:solidFill>
              </a:rPr>
              <a:t>/abs/2009AGUFMIN22A..</a:t>
            </a:r>
            <a:r>
              <a:rPr lang="en-US" sz="2200" dirty="0" smtClean="0">
                <a:solidFill>
                  <a:schemeClr val="bg1"/>
                </a:solidFill>
              </a:rPr>
              <a:t>06C. (2) </a:t>
            </a:r>
            <a:r>
              <a:rPr lang="en-US" sz="2200" b="1" dirty="0" smtClean="0">
                <a:solidFill>
                  <a:schemeClr val="bg1"/>
                </a:solidFill>
              </a:rPr>
              <a:t>Kerber</a:t>
            </a:r>
            <a:r>
              <a:rPr lang="en-US" sz="2200" dirty="0">
                <a:solidFill>
                  <a:schemeClr val="bg1"/>
                </a:solidFill>
              </a:rPr>
              <a:t>, L., Head, J. W., Madeleine, J. B., Forget, F., and Wilson, L., 2011, The dispersal of </a:t>
            </a:r>
            <a:r>
              <a:rPr lang="en-US" sz="2200" dirty="0" smtClean="0">
                <a:solidFill>
                  <a:schemeClr val="bg1"/>
                </a:solidFill>
              </a:rPr>
              <a:t>pyroclasts </a:t>
            </a:r>
            <a:r>
              <a:rPr lang="en-US" sz="2200" dirty="0">
                <a:solidFill>
                  <a:schemeClr val="bg1"/>
                </a:solidFill>
              </a:rPr>
              <a:t>from Apollinaris Patera, Mars: Implications for the origin of the Medusae Fossae Formation: Icarus, v. 216, no. 1, p. </a:t>
            </a:r>
            <a:r>
              <a:rPr lang="en-US" sz="2200" dirty="0" smtClean="0">
                <a:solidFill>
                  <a:schemeClr val="bg1"/>
                </a:solidFill>
              </a:rPr>
              <a:t>212-220. (3)</a:t>
            </a:r>
            <a:r>
              <a:rPr lang="en-US" sz="2200" dirty="0"/>
              <a:t> </a:t>
            </a:r>
            <a:r>
              <a:rPr lang="en-US" sz="2200" b="1" dirty="0">
                <a:solidFill>
                  <a:schemeClr val="bg1"/>
                </a:solidFill>
              </a:rPr>
              <a:t>Malin</a:t>
            </a:r>
            <a:r>
              <a:rPr lang="en-US" sz="2200" dirty="0">
                <a:solidFill>
                  <a:schemeClr val="bg1"/>
                </a:solidFill>
              </a:rPr>
              <a:t>, M.C., Bell, J.F., Cantor, B.A., Caplinger, M.A., Calvin, W.M., Clancy, R.T., Edgett, K.S., </a:t>
            </a:r>
            <a:r>
              <a:rPr lang="en-US" sz="2200" dirty="0" smtClean="0">
                <a:solidFill>
                  <a:schemeClr val="bg1"/>
                </a:solidFill>
              </a:rPr>
              <a:t>Edwards</a:t>
            </a:r>
            <a:r>
              <a:rPr lang="en-US" sz="2200" dirty="0">
                <a:solidFill>
                  <a:schemeClr val="bg1"/>
                </a:solidFill>
              </a:rPr>
              <a:t>, L., Haberle, R.M., James, P.B., Lee, S.W., Ravine, M.A., Thomas, P.C., and Wolff, M.J., 2007, Context Camera Investigation on board the Mars Reconnaissance Orbiter: Journal of Geophysical Research: Planets, v. 112, p. n/a-n/a, doi: </a:t>
            </a:r>
            <a:r>
              <a:rPr lang="en-US" sz="2200" dirty="0" smtClean="0">
                <a:solidFill>
                  <a:schemeClr val="bg1"/>
                </a:solidFill>
              </a:rPr>
              <a:t>10.1029/2006JE002808. (4) </a:t>
            </a:r>
            <a:r>
              <a:rPr lang="en-US" sz="2200" b="1" dirty="0" smtClean="0">
                <a:solidFill>
                  <a:schemeClr val="bg1"/>
                </a:solidFill>
              </a:rPr>
              <a:t>Mandt</a:t>
            </a:r>
            <a:r>
              <a:rPr lang="en-US" sz="2200" dirty="0">
                <a:solidFill>
                  <a:schemeClr val="bg1"/>
                </a:solidFill>
              </a:rPr>
              <a:t>, K. E., de Silva, S. L., Zimbelman, J. R., and Crown, D. A., 2008, Origin of the Medusae </a:t>
            </a:r>
            <a:r>
              <a:rPr lang="en-US" sz="2200" dirty="0" smtClean="0">
                <a:solidFill>
                  <a:schemeClr val="bg1"/>
                </a:solidFill>
              </a:rPr>
              <a:t>Fossae </a:t>
            </a:r>
            <a:r>
              <a:rPr lang="en-US" sz="2200" dirty="0">
                <a:solidFill>
                  <a:schemeClr val="bg1"/>
                </a:solidFill>
              </a:rPr>
              <a:t>Formation, Mars: Insights from a synoptic approach: Journal of Geophysical Research-Planets, v. 113, no. </a:t>
            </a:r>
            <a:r>
              <a:rPr lang="en-US" sz="2200" dirty="0" smtClean="0">
                <a:solidFill>
                  <a:schemeClr val="bg1"/>
                </a:solidFill>
              </a:rPr>
              <a:t>E12. (5) </a:t>
            </a:r>
            <a:r>
              <a:rPr lang="en-US" sz="2200" b="1" dirty="0" smtClean="0">
                <a:solidFill>
                  <a:schemeClr val="bg1"/>
                </a:solidFill>
              </a:rPr>
              <a:t>Tanaka</a:t>
            </a:r>
            <a:r>
              <a:rPr lang="en-US" sz="2200" dirty="0">
                <a:solidFill>
                  <a:schemeClr val="bg1"/>
                </a:solidFill>
              </a:rPr>
              <a:t>, K.L., Robbins, S.J., </a:t>
            </a:r>
            <a:r>
              <a:rPr lang="en-US" sz="2200" dirty="0" err="1">
                <a:solidFill>
                  <a:schemeClr val="bg1"/>
                </a:solidFill>
              </a:rPr>
              <a:t>Fortezzo</a:t>
            </a:r>
            <a:r>
              <a:rPr lang="en-US" sz="2200" dirty="0">
                <a:solidFill>
                  <a:schemeClr val="bg1"/>
                </a:solidFill>
              </a:rPr>
              <a:t>, C.M., Skinner Jr., J.A., and Hare, T.M., 2014, The digital </a:t>
            </a:r>
            <a:r>
              <a:rPr lang="en-US" sz="2200" dirty="0" smtClean="0">
                <a:solidFill>
                  <a:schemeClr val="bg1"/>
                </a:solidFill>
              </a:rPr>
              <a:t>global </a:t>
            </a:r>
            <a:r>
              <a:rPr lang="en-US" sz="2200" dirty="0">
                <a:solidFill>
                  <a:schemeClr val="bg1"/>
                </a:solidFill>
              </a:rPr>
              <a:t>geologic map of Mars: Chronostratigraphic ages, topographic and crater morphologic characteristics, and updated resurfacing history: Planetary and Space Science, v. 95, p. 11-24, doi: https://</a:t>
            </a:r>
            <a:r>
              <a:rPr lang="en-US" sz="2200" dirty="0" err="1">
                <a:solidFill>
                  <a:schemeClr val="bg1"/>
                </a:solidFill>
              </a:rPr>
              <a:t>doi.org</a:t>
            </a:r>
            <a:r>
              <a:rPr lang="en-US" sz="2200" dirty="0">
                <a:solidFill>
                  <a:schemeClr val="bg1"/>
                </a:solidFill>
              </a:rPr>
              <a:t>/10.1016/j.pss.2013.03.006.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7743" y="4663440"/>
            <a:ext cx="50794920" cy="2795016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066" y="1436914"/>
            <a:ext cx="3815103" cy="1917725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797305"/>
              </p:ext>
            </p:extLst>
          </p:nvPr>
        </p:nvGraphicFramePr>
        <p:xfrm>
          <a:off x="13838477" y="24952499"/>
          <a:ext cx="23073878" cy="7511818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8938489"/>
                <a:gridCol w="5399314"/>
                <a:gridCol w="8736075"/>
              </a:tblGrid>
              <a:tr h="7874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ln w="12700"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Strong Characteristic</a:t>
                      </a:r>
                      <a:endParaRPr lang="en-US" sz="4000" b="1" dirty="0">
                        <a:ln w="1270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ln w="12700"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Medium Characteristic</a:t>
                      </a:r>
                      <a:endParaRPr lang="en-US" sz="4000" b="1" dirty="0">
                        <a:ln w="1270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ln w="12700"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Weak Characteristic</a:t>
                      </a:r>
                      <a:endParaRPr lang="en-US" sz="4000" b="1" dirty="0">
                        <a:ln w="1270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4949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Superposed layered materials displaying different yardang orientations</a:t>
                      </a:r>
                      <a:endParaRPr lang="en-US" sz="4000" b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Yardangs</a:t>
                      </a:r>
                      <a:endParaRPr lang="en-US" sz="4000" b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Deposit mantling underlying terrain</a:t>
                      </a:r>
                      <a:endParaRPr lang="en-US" sz="4000" b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2347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4000" b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Crenulated margins</a:t>
                      </a:r>
                      <a:endParaRPr lang="en-US" sz="4000" b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Consistent surface texture</a:t>
                      </a:r>
                      <a:endParaRPr lang="en-US" sz="4000" b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2554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4000" b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Layered materials</a:t>
                      </a:r>
                      <a:endParaRPr lang="en-US" sz="4000" b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Geographic continuity with known MFF deposits</a:t>
                      </a:r>
                      <a:endParaRPr lang="en-US" sz="4000" b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8561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4000" b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4000" b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smtClean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Proximal </a:t>
                      </a:r>
                      <a:r>
                        <a:rPr lang="en-US" sz="4000" b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to known MFF deposits</a:t>
                      </a:r>
                      <a:endParaRPr lang="en-US" sz="4000" b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8831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4000" b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4000" b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Aligned topographic depressions, such as grooves or troughs, suggesting removal of material</a:t>
                      </a:r>
                      <a:endParaRPr lang="en-US" sz="4000" b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495415" y="24262604"/>
            <a:ext cx="14291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</a:rPr>
              <a:t>Table 1</a:t>
            </a:r>
            <a:r>
              <a:rPr lang="en-US" sz="3600" i="1" dirty="0" smtClean="0">
                <a:solidFill>
                  <a:schemeClr val="bg1"/>
                </a:solidFill>
              </a:rPr>
              <a:t>. </a:t>
            </a:r>
            <a:r>
              <a:rPr lang="en-US" sz="3600" dirty="0" smtClean="0">
                <a:solidFill>
                  <a:schemeClr val="bg1"/>
                </a:solidFill>
              </a:rPr>
              <a:t>Characteristics used to map the Medusae Fossae Formation.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4716" y="12883792"/>
            <a:ext cx="12383331" cy="6806094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74" y="25529276"/>
            <a:ext cx="12252960" cy="6785077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464" y="20423687"/>
            <a:ext cx="12391990" cy="6862066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30" y="12164539"/>
            <a:ext cx="12344400" cy="504588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32441068" y="15145391"/>
            <a:ext cx="4865914" cy="4054634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Key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  X</a:t>
            </a:r>
            <a:r>
              <a:rPr lang="en-US" sz="2400" dirty="0" smtClean="0">
                <a:solidFill>
                  <a:schemeClr val="bg1"/>
                </a:solidFill>
              </a:rPr>
              <a:t> = MFF outcrops present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  X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=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MFF present but too small to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map (&lt;25% areal coverage)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            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            </a:t>
            </a:r>
            <a:r>
              <a:rPr lang="en-US" sz="2400" dirty="0" smtClean="0">
                <a:solidFill>
                  <a:schemeClr val="bg1"/>
                </a:solidFill>
              </a:rPr>
              <a:t>=  </a:t>
            </a:r>
            <a:r>
              <a:rPr lang="en-US" sz="2400" dirty="0" smtClean="0">
                <a:solidFill>
                  <a:srgbClr val="FF0000"/>
                </a:solidFill>
              </a:rPr>
              <a:t>  </a:t>
            </a:r>
            <a:r>
              <a:rPr lang="en-US" sz="2400" dirty="0" smtClean="0">
                <a:solidFill>
                  <a:schemeClr val="bg1"/>
                </a:solidFill>
              </a:rPr>
              <a:t>~ 4km in elevation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            =    ~ -2km in elevation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822898" y="16892338"/>
            <a:ext cx="2240280" cy="32004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(Kerber et al., </a:t>
            </a:r>
            <a:r>
              <a:rPr lang="en-US" sz="2000" i="1" dirty="0" smtClean="0">
                <a:solidFill>
                  <a:schemeClr val="bg1"/>
                </a:solidFill>
              </a:rPr>
              <a:t>2011) </a:t>
            </a:r>
            <a:endParaRPr lang="en-US" sz="2000" i="1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2537400" y="12972493"/>
            <a:ext cx="5776012" cy="1532582"/>
          </a:xfrm>
          <a:prstGeom prst="line">
            <a:avLst/>
          </a:prstGeom>
          <a:ln w="76200">
            <a:solidFill>
              <a:schemeClr val="bg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24396702" y="17758960"/>
            <a:ext cx="13916710" cy="2893966"/>
          </a:xfrm>
          <a:prstGeom prst="line">
            <a:avLst/>
          </a:prstGeom>
          <a:ln w="76200">
            <a:solidFill>
              <a:schemeClr val="bg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2969894" y="17758960"/>
            <a:ext cx="5903848" cy="7950566"/>
          </a:xfrm>
          <a:prstGeom prst="line">
            <a:avLst/>
          </a:prstGeom>
          <a:ln w="76200">
            <a:solidFill>
              <a:schemeClr val="bg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3854370" y="29854358"/>
            <a:ext cx="3402957" cy="1003748"/>
          </a:xfrm>
          <a:custGeom>
            <a:avLst/>
            <a:gdLst>
              <a:gd name="connsiteX0" fmla="*/ 0 w 3402957"/>
              <a:gd name="connsiteY0" fmla="*/ 821802 h 1041721"/>
              <a:gd name="connsiteX1" fmla="*/ 81022 w 3402957"/>
              <a:gd name="connsiteY1" fmla="*/ 821802 h 1041721"/>
              <a:gd name="connsiteX2" fmla="*/ 173620 w 3402957"/>
              <a:gd name="connsiteY2" fmla="*/ 810228 h 1041721"/>
              <a:gd name="connsiteX3" fmla="*/ 266217 w 3402957"/>
              <a:gd name="connsiteY3" fmla="*/ 787078 h 1041721"/>
              <a:gd name="connsiteX4" fmla="*/ 497711 w 3402957"/>
              <a:gd name="connsiteY4" fmla="*/ 810228 h 1041721"/>
              <a:gd name="connsiteX5" fmla="*/ 659757 w 3402957"/>
              <a:gd name="connsiteY5" fmla="*/ 833377 h 1041721"/>
              <a:gd name="connsiteX6" fmla="*/ 740779 w 3402957"/>
              <a:gd name="connsiteY6" fmla="*/ 844952 h 1041721"/>
              <a:gd name="connsiteX7" fmla="*/ 775503 w 3402957"/>
              <a:gd name="connsiteY7" fmla="*/ 856526 h 1041721"/>
              <a:gd name="connsiteX8" fmla="*/ 868101 w 3402957"/>
              <a:gd name="connsiteY8" fmla="*/ 925974 h 1041721"/>
              <a:gd name="connsiteX9" fmla="*/ 937549 w 3402957"/>
              <a:gd name="connsiteY9" fmla="*/ 960699 h 1041721"/>
              <a:gd name="connsiteX10" fmla="*/ 972273 w 3402957"/>
              <a:gd name="connsiteY10" fmla="*/ 972273 h 1041721"/>
              <a:gd name="connsiteX11" fmla="*/ 1006997 w 3402957"/>
              <a:gd name="connsiteY11" fmla="*/ 995423 h 1041721"/>
              <a:gd name="connsiteX12" fmla="*/ 1041721 w 3402957"/>
              <a:gd name="connsiteY12" fmla="*/ 1006997 h 1041721"/>
              <a:gd name="connsiteX13" fmla="*/ 1099595 w 3402957"/>
              <a:gd name="connsiteY13" fmla="*/ 1041721 h 1041721"/>
              <a:gd name="connsiteX14" fmla="*/ 1226916 w 3402957"/>
              <a:gd name="connsiteY14" fmla="*/ 1018572 h 1041721"/>
              <a:gd name="connsiteX15" fmla="*/ 1261640 w 3402957"/>
              <a:gd name="connsiteY15" fmla="*/ 995423 h 1041721"/>
              <a:gd name="connsiteX16" fmla="*/ 1273215 w 3402957"/>
              <a:gd name="connsiteY16" fmla="*/ 960699 h 1041721"/>
              <a:gd name="connsiteX17" fmla="*/ 1307939 w 3402957"/>
              <a:gd name="connsiteY17" fmla="*/ 949124 h 1041721"/>
              <a:gd name="connsiteX18" fmla="*/ 1331088 w 3402957"/>
              <a:gd name="connsiteY18" fmla="*/ 925974 h 1041721"/>
              <a:gd name="connsiteX19" fmla="*/ 1377387 w 3402957"/>
              <a:gd name="connsiteY19" fmla="*/ 879676 h 1041721"/>
              <a:gd name="connsiteX20" fmla="*/ 1388962 w 3402957"/>
              <a:gd name="connsiteY20" fmla="*/ 844952 h 1041721"/>
              <a:gd name="connsiteX21" fmla="*/ 1412111 w 3402957"/>
              <a:gd name="connsiteY21" fmla="*/ 821802 h 1041721"/>
              <a:gd name="connsiteX22" fmla="*/ 1458410 w 3402957"/>
              <a:gd name="connsiteY22" fmla="*/ 729205 h 1041721"/>
              <a:gd name="connsiteX23" fmla="*/ 1469984 w 3402957"/>
              <a:gd name="connsiteY23" fmla="*/ 694481 h 1041721"/>
              <a:gd name="connsiteX24" fmla="*/ 1562582 w 3402957"/>
              <a:gd name="connsiteY24" fmla="*/ 613458 h 1041721"/>
              <a:gd name="connsiteX25" fmla="*/ 1643605 w 3402957"/>
              <a:gd name="connsiteY25" fmla="*/ 520861 h 1041721"/>
              <a:gd name="connsiteX26" fmla="*/ 1713053 w 3402957"/>
              <a:gd name="connsiteY26" fmla="*/ 462987 h 1041721"/>
              <a:gd name="connsiteX27" fmla="*/ 1782501 w 3402957"/>
              <a:gd name="connsiteY27" fmla="*/ 358815 h 1041721"/>
              <a:gd name="connsiteX28" fmla="*/ 1851949 w 3402957"/>
              <a:gd name="connsiteY28" fmla="*/ 277792 h 1041721"/>
              <a:gd name="connsiteX29" fmla="*/ 1956121 w 3402957"/>
              <a:gd name="connsiteY29" fmla="*/ 219919 h 1041721"/>
              <a:gd name="connsiteX30" fmla="*/ 2118167 w 3402957"/>
              <a:gd name="connsiteY30" fmla="*/ 208344 h 1041721"/>
              <a:gd name="connsiteX31" fmla="*/ 2187615 w 3402957"/>
              <a:gd name="connsiteY31" fmla="*/ 196769 h 1041721"/>
              <a:gd name="connsiteX32" fmla="*/ 2233914 w 3402957"/>
              <a:gd name="connsiteY32" fmla="*/ 185195 h 1041721"/>
              <a:gd name="connsiteX33" fmla="*/ 2291787 w 3402957"/>
              <a:gd name="connsiteY33" fmla="*/ 173620 h 1041721"/>
              <a:gd name="connsiteX34" fmla="*/ 2442258 w 3402957"/>
              <a:gd name="connsiteY34" fmla="*/ 196769 h 1041721"/>
              <a:gd name="connsiteX35" fmla="*/ 2500131 w 3402957"/>
              <a:gd name="connsiteY35" fmla="*/ 231493 h 1041721"/>
              <a:gd name="connsiteX36" fmla="*/ 2558005 w 3402957"/>
              <a:gd name="connsiteY36" fmla="*/ 277792 h 1041721"/>
              <a:gd name="connsiteX37" fmla="*/ 2592729 w 3402957"/>
              <a:gd name="connsiteY37" fmla="*/ 289367 h 1041721"/>
              <a:gd name="connsiteX38" fmla="*/ 2627453 w 3402957"/>
              <a:gd name="connsiteY38" fmla="*/ 324091 h 1041721"/>
              <a:gd name="connsiteX39" fmla="*/ 2685326 w 3402957"/>
              <a:gd name="connsiteY39" fmla="*/ 358815 h 1041721"/>
              <a:gd name="connsiteX40" fmla="*/ 2720050 w 3402957"/>
              <a:gd name="connsiteY40" fmla="*/ 381964 h 1041721"/>
              <a:gd name="connsiteX41" fmla="*/ 2766349 w 3402957"/>
              <a:gd name="connsiteY41" fmla="*/ 439838 h 1041721"/>
              <a:gd name="connsiteX42" fmla="*/ 2777924 w 3402957"/>
              <a:gd name="connsiteY42" fmla="*/ 474562 h 1041721"/>
              <a:gd name="connsiteX43" fmla="*/ 2824222 w 3402957"/>
              <a:gd name="connsiteY43" fmla="*/ 544010 h 1041721"/>
              <a:gd name="connsiteX44" fmla="*/ 2905245 w 3402957"/>
              <a:gd name="connsiteY44" fmla="*/ 532435 h 1041721"/>
              <a:gd name="connsiteX45" fmla="*/ 2939969 w 3402957"/>
              <a:gd name="connsiteY45" fmla="*/ 462987 h 1041721"/>
              <a:gd name="connsiteX46" fmla="*/ 3020992 w 3402957"/>
              <a:gd name="connsiteY46" fmla="*/ 405114 h 1041721"/>
              <a:gd name="connsiteX47" fmla="*/ 3078865 w 3402957"/>
              <a:gd name="connsiteY47" fmla="*/ 358815 h 1041721"/>
              <a:gd name="connsiteX48" fmla="*/ 3194612 w 3402957"/>
              <a:gd name="connsiteY48" fmla="*/ 324091 h 1041721"/>
              <a:gd name="connsiteX49" fmla="*/ 3287210 w 3402957"/>
              <a:gd name="connsiteY49" fmla="*/ 254643 h 1041721"/>
              <a:gd name="connsiteX50" fmla="*/ 3298784 w 3402957"/>
              <a:gd name="connsiteY50" fmla="*/ 219919 h 1041721"/>
              <a:gd name="connsiteX51" fmla="*/ 3321934 w 3402957"/>
              <a:gd name="connsiteY51" fmla="*/ 196769 h 1041721"/>
              <a:gd name="connsiteX52" fmla="*/ 3345083 w 3402957"/>
              <a:gd name="connsiteY52" fmla="*/ 162045 h 1041721"/>
              <a:gd name="connsiteX53" fmla="*/ 3379807 w 3402957"/>
              <a:gd name="connsiteY53" fmla="*/ 46299 h 1041721"/>
              <a:gd name="connsiteX54" fmla="*/ 3402957 w 3402957"/>
              <a:gd name="connsiteY54" fmla="*/ 0 h 10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402957" h="1041721">
                <a:moveTo>
                  <a:pt x="0" y="821802"/>
                </a:moveTo>
                <a:cubicBezTo>
                  <a:pt x="80926" y="842034"/>
                  <a:pt x="13726" y="834037"/>
                  <a:pt x="81022" y="821802"/>
                </a:cubicBezTo>
                <a:cubicBezTo>
                  <a:pt x="111626" y="816238"/>
                  <a:pt x="142876" y="814958"/>
                  <a:pt x="173620" y="810228"/>
                </a:cubicBezTo>
                <a:cubicBezTo>
                  <a:pt x="225496" y="802247"/>
                  <a:pt x="223968" y="801161"/>
                  <a:pt x="266217" y="787078"/>
                </a:cubicBezTo>
                <a:cubicBezTo>
                  <a:pt x="343382" y="794795"/>
                  <a:pt x="420941" y="799261"/>
                  <a:pt x="497711" y="810228"/>
                </a:cubicBezTo>
                <a:lnTo>
                  <a:pt x="659757" y="833377"/>
                </a:lnTo>
                <a:lnTo>
                  <a:pt x="740779" y="844952"/>
                </a:lnTo>
                <a:cubicBezTo>
                  <a:pt x="752354" y="848810"/>
                  <a:pt x="765041" y="850249"/>
                  <a:pt x="775503" y="856526"/>
                </a:cubicBezTo>
                <a:cubicBezTo>
                  <a:pt x="844063" y="897661"/>
                  <a:pt x="723959" y="877925"/>
                  <a:pt x="868101" y="925974"/>
                </a:cubicBezTo>
                <a:cubicBezTo>
                  <a:pt x="955387" y="955070"/>
                  <a:pt x="847790" y="915820"/>
                  <a:pt x="937549" y="960699"/>
                </a:cubicBezTo>
                <a:cubicBezTo>
                  <a:pt x="948462" y="966155"/>
                  <a:pt x="960698" y="968415"/>
                  <a:pt x="972273" y="972273"/>
                </a:cubicBezTo>
                <a:cubicBezTo>
                  <a:pt x="983848" y="979990"/>
                  <a:pt x="994554" y="989202"/>
                  <a:pt x="1006997" y="995423"/>
                </a:cubicBezTo>
                <a:cubicBezTo>
                  <a:pt x="1017910" y="1000879"/>
                  <a:pt x="1031259" y="1000720"/>
                  <a:pt x="1041721" y="1006997"/>
                </a:cubicBezTo>
                <a:cubicBezTo>
                  <a:pt x="1121163" y="1054661"/>
                  <a:pt x="1001229" y="1008934"/>
                  <a:pt x="1099595" y="1041721"/>
                </a:cubicBezTo>
                <a:cubicBezTo>
                  <a:pt x="1131521" y="1037731"/>
                  <a:pt x="1191229" y="1036416"/>
                  <a:pt x="1226916" y="1018572"/>
                </a:cubicBezTo>
                <a:cubicBezTo>
                  <a:pt x="1239358" y="1012351"/>
                  <a:pt x="1250065" y="1003139"/>
                  <a:pt x="1261640" y="995423"/>
                </a:cubicBezTo>
                <a:cubicBezTo>
                  <a:pt x="1265498" y="983848"/>
                  <a:pt x="1264588" y="969326"/>
                  <a:pt x="1273215" y="960699"/>
                </a:cubicBezTo>
                <a:cubicBezTo>
                  <a:pt x="1281842" y="952072"/>
                  <a:pt x="1297477" y="955401"/>
                  <a:pt x="1307939" y="949124"/>
                </a:cubicBezTo>
                <a:cubicBezTo>
                  <a:pt x="1317297" y="943509"/>
                  <a:pt x="1323372" y="933691"/>
                  <a:pt x="1331088" y="925974"/>
                </a:cubicBezTo>
                <a:cubicBezTo>
                  <a:pt x="1361955" y="833376"/>
                  <a:pt x="1315655" y="941407"/>
                  <a:pt x="1377387" y="879676"/>
                </a:cubicBezTo>
                <a:cubicBezTo>
                  <a:pt x="1386014" y="871049"/>
                  <a:pt x="1382685" y="855414"/>
                  <a:pt x="1388962" y="844952"/>
                </a:cubicBezTo>
                <a:cubicBezTo>
                  <a:pt x="1394577" y="835594"/>
                  <a:pt x="1404395" y="829519"/>
                  <a:pt x="1412111" y="821802"/>
                </a:cubicBezTo>
                <a:cubicBezTo>
                  <a:pt x="1438711" y="742001"/>
                  <a:pt x="1418005" y="769608"/>
                  <a:pt x="1458410" y="729205"/>
                </a:cubicBezTo>
                <a:cubicBezTo>
                  <a:pt x="1462268" y="717630"/>
                  <a:pt x="1462664" y="704242"/>
                  <a:pt x="1469984" y="694481"/>
                </a:cubicBezTo>
                <a:cubicBezTo>
                  <a:pt x="1503839" y="649340"/>
                  <a:pt x="1522420" y="640232"/>
                  <a:pt x="1562582" y="613458"/>
                </a:cubicBezTo>
                <a:cubicBezTo>
                  <a:pt x="1587055" y="576747"/>
                  <a:pt x="1602976" y="547948"/>
                  <a:pt x="1643605" y="520861"/>
                </a:cubicBezTo>
                <a:cubicBezTo>
                  <a:pt x="1674470" y="500284"/>
                  <a:pt x="1689059" y="493836"/>
                  <a:pt x="1713053" y="462987"/>
                </a:cubicBezTo>
                <a:cubicBezTo>
                  <a:pt x="1713061" y="462977"/>
                  <a:pt x="1770923" y="376183"/>
                  <a:pt x="1782501" y="358815"/>
                </a:cubicBezTo>
                <a:cubicBezTo>
                  <a:pt x="1803445" y="327398"/>
                  <a:pt x="1818267" y="300247"/>
                  <a:pt x="1851949" y="277792"/>
                </a:cubicBezTo>
                <a:cubicBezTo>
                  <a:pt x="1876800" y="261225"/>
                  <a:pt x="1919011" y="224285"/>
                  <a:pt x="1956121" y="219919"/>
                </a:cubicBezTo>
                <a:cubicBezTo>
                  <a:pt x="2009903" y="213592"/>
                  <a:pt x="2064152" y="212202"/>
                  <a:pt x="2118167" y="208344"/>
                </a:cubicBezTo>
                <a:cubicBezTo>
                  <a:pt x="2141316" y="204486"/>
                  <a:pt x="2164602" y="201372"/>
                  <a:pt x="2187615" y="196769"/>
                </a:cubicBezTo>
                <a:cubicBezTo>
                  <a:pt x="2203214" y="193649"/>
                  <a:pt x="2218385" y="188646"/>
                  <a:pt x="2233914" y="185195"/>
                </a:cubicBezTo>
                <a:cubicBezTo>
                  <a:pt x="2253119" y="180927"/>
                  <a:pt x="2272496" y="177478"/>
                  <a:pt x="2291787" y="173620"/>
                </a:cubicBezTo>
                <a:cubicBezTo>
                  <a:pt x="2298458" y="174287"/>
                  <a:pt x="2408890" y="176748"/>
                  <a:pt x="2442258" y="196769"/>
                </a:cubicBezTo>
                <a:cubicBezTo>
                  <a:pt x="2521699" y="244434"/>
                  <a:pt x="2401764" y="198706"/>
                  <a:pt x="2500131" y="231493"/>
                </a:cubicBezTo>
                <a:cubicBezTo>
                  <a:pt x="2521664" y="253026"/>
                  <a:pt x="2528801" y="263190"/>
                  <a:pt x="2558005" y="277792"/>
                </a:cubicBezTo>
                <a:cubicBezTo>
                  <a:pt x="2568918" y="283248"/>
                  <a:pt x="2581154" y="285509"/>
                  <a:pt x="2592729" y="289367"/>
                </a:cubicBezTo>
                <a:cubicBezTo>
                  <a:pt x="2604304" y="300942"/>
                  <a:pt x="2614358" y="314270"/>
                  <a:pt x="2627453" y="324091"/>
                </a:cubicBezTo>
                <a:cubicBezTo>
                  <a:pt x="2645451" y="337589"/>
                  <a:pt x="2666249" y="346892"/>
                  <a:pt x="2685326" y="358815"/>
                </a:cubicBezTo>
                <a:cubicBezTo>
                  <a:pt x="2697122" y="366188"/>
                  <a:pt x="2709187" y="373274"/>
                  <a:pt x="2720050" y="381964"/>
                </a:cubicBezTo>
                <a:cubicBezTo>
                  <a:pt x="2737994" y="396319"/>
                  <a:pt x="2756322" y="419784"/>
                  <a:pt x="2766349" y="439838"/>
                </a:cubicBezTo>
                <a:cubicBezTo>
                  <a:pt x="2771805" y="450751"/>
                  <a:pt x="2771999" y="463897"/>
                  <a:pt x="2777924" y="474562"/>
                </a:cubicBezTo>
                <a:cubicBezTo>
                  <a:pt x="2791435" y="498883"/>
                  <a:pt x="2824222" y="544010"/>
                  <a:pt x="2824222" y="544010"/>
                </a:cubicBezTo>
                <a:cubicBezTo>
                  <a:pt x="2851230" y="540152"/>
                  <a:pt x="2880314" y="543515"/>
                  <a:pt x="2905245" y="532435"/>
                </a:cubicBezTo>
                <a:cubicBezTo>
                  <a:pt x="2932613" y="520271"/>
                  <a:pt x="2926232" y="482219"/>
                  <a:pt x="2939969" y="462987"/>
                </a:cubicBezTo>
                <a:cubicBezTo>
                  <a:pt x="2974298" y="414926"/>
                  <a:pt x="2977076" y="419752"/>
                  <a:pt x="3020992" y="405114"/>
                </a:cubicBezTo>
                <a:cubicBezTo>
                  <a:pt x="3039661" y="386444"/>
                  <a:pt x="3053311" y="369767"/>
                  <a:pt x="3078865" y="358815"/>
                </a:cubicBezTo>
                <a:cubicBezTo>
                  <a:pt x="3124153" y="339406"/>
                  <a:pt x="3147935" y="355209"/>
                  <a:pt x="3194612" y="324091"/>
                </a:cubicBezTo>
                <a:cubicBezTo>
                  <a:pt x="3273140" y="271739"/>
                  <a:pt x="3244386" y="297465"/>
                  <a:pt x="3287210" y="254643"/>
                </a:cubicBezTo>
                <a:cubicBezTo>
                  <a:pt x="3291068" y="243068"/>
                  <a:pt x="3292507" y="230381"/>
                  <a:pt x="3298784" y="219919"/>
                </a:cubicBezTo>
                <a:cubicBezTo>
                  <a:pt x="3304399" y="210561"/>
                  <a:pt x="3315117" y="205291"/>
                  <a:pt x="3321934" y="196769"/>
                </a:cubicBezTo>
                <a:cubicBezTo>
                  <a:pt x="3330624" y="185906"/>
                  <a:pt x="3337367" y="173620"/>
                  <a:pt x="3345083" y="162045"/>
                </a:cubicBezTo>
                <a:cubicBezTo>
                  <a:pt x="3362576" y="92075"/>
                  <a:pt x="3351628" y="130837"/>
                  <a:pt x="3379807" y="46299"/>
                </a:cubicBezTo>
                <a:cubicBezTo>
                  <a:pt x="3393107" y="6398"/>
                  <a:pt x="3382754" y="20201"/>
                  <a:pt x="3402957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81852" y="30499899"/>
            <a:ext cx="2129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</a:t>
            </a:r>
            <a:r>
              <a:rPr lang="en-US" sz="2000" b="1" dirty="0" smtClean="0"/>
              <a:t>renulated margin</a:t>
            </a:r>
            <a:endParaRPr lang="en-US" sz="2000" b="1" dirty="0"/>
          </a:p>
        </p:txBody>
      </p:sp>
      <p:cxnSp>
        <p:nvCxnSpPr>
          <p:cNvPr id="25" name="Straight Arrow Connector 24"/>
          <p:cNvCxnSpPr>
            <a:stCxn id="33" idx="0"/>
          </p:cNvCxnSpPr>
          <p:nvPr/>
        </p:nvCxnSpPr>
        <p:spPr>
          <a:xfrm flipH="1" flipV="1">
            <a:off x="8125914" y="29854362"/>
            <a:ext cx="1326058" cy="4921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33" idx="0"/>
          </p:cNvCxnSpPr>
          <p:nvPr/>
        </p:nvCxnSpPr>
        <p:spPr>
          <a:xfrm flipV="1">
            <a:off x="9451972" y="29486148"/>
            <a:ext cx="525105" cy="8603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081045" y="30346546"/>
            <a:ext cx="2741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</a:t>
            </a:r>
            <a:r>
              <a:rPr lang="en-US" sz="2000" b="1" dirty="0" smtClean="0"/>
              <a:t>eposit mantles underlying terrain</a:t>
            </a:r>
            <a:endParaRPr lang="en-US" sz="2000" b="1" dirty="0"/>
          </a:p>
        </p:txBody>
      </p:sp>
      <p:sp>
        <p:nvSpPr>
          <p:cNvPr id="45" name="Rectangle 44"/>
          <p:cNvSpPr/>
          <p:nvPr/>
        </p:nvSpPr>
        <p:spPr>
          <a:xfrm>
            <a:off x="32734365" y="17744780"/>
            <a:ext cx="402265" cy="425302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2734364" y="18491421"/>
            <a:ext cx="402265" cy="425302"/>
          </a:xfrm>
          <a:prstGeom prst="rect">
            <a:avLst/>
          </a:prstGeom>
          <a:solidFill>
            <a:schemeClr val="accent3">
              <a:lumMod val="75000"/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48" name="Straight Arrow Connector 47"/>
          <p:cNvCxnSpPr>
            <a:stCxn id="49" idx="3"/>
          </p:cNvCxnSpPr>
          <p:nvPr/>
        </p:nvCxnSpPr>
        <p:spPr>
          <a:xfrm>
            <a:off x="41255950" y="13309082"/>
            <a:ext cx="892420" cy="1715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0111598" y="13109027"/>
            <a:ext cx="11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yardangs</a:t>
            </a:r>
            <a:endParaRPr lang="en-US" sz="2000" b="1" dirty="0"/>
          </a:p>
        </p:txBody>
      </p:sp>
      <p:cxnSp>
        <p:nvCxnSpPr>
          <p:cNvPr id="51" name="Straight Arrow Connector 50"/>
          <p:cNvCxnSpPr>
            <a:stCxn id="52" idx="2"/>
          </p:cNvCxnSpPr>
          <p:nvPr/>
        </p:nvCxnSpPr>
        <p:spPr>
          <a:xfrm>
            <a:off x="39908881" y="16913422"/>
            <a:ext cx="1419837" cy="10715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8313412" y="16513312"/>
            <a:ext cx="3190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aligned grooves and troughs</a:t>
            </a:r>
            <a:endParaRPr lang="en-US" sz="2000" b="1" dirty="0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47007684" y="13770668"/>
            <a:ext cx="825406" cy="148182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6152619" y="15252488"/>
            <a:ext cx="2099589" cy="50480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5125013" y="13258583"/>
            <a:ext cx="338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</a:t>
            </a:r>
            <a:r>
              <a:rPr lang="en-US" sz="2000" b="1" dirty="0" smtClean="0"/>
              <a:t>ifferent yardang orientations</a:t>
            </a:r>
            <a:endParaRPr lang="en-US" sz="20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42554260" y="26592132"/>
            <a:ext cx="3868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deposit mantles underlying terrain</a:t>
            </a:r>
            <a:endParaRPr lang="en-US" sz="20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39329268" y="21072278"/>
            <a:ext cx="3190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aligned grooves and troughs</a:t>
            </a:r>
            <a:endParaRPr lang="en-US" sz="2000" b="1" dirty="0"/>
          </a:p>
        </p:txBody>
      </p:sp>
      <p:cxnSp>
        <p:nvCxnSpPr>
          <p:cNvPr id="70" name="Straight Arrow Connector 69"/>
          <p:cNvCxnSpPr>
            <a:stCxn id="68" idx="3"/>
          </p:cNvCxnSpPr>
          <p:nvPr/>
        </p:nvCxnSpPr>
        <p:spPr>
          <a:xfrm>
            <a:off x="42520206" y="21272333"/>
            <a:ext cx="2396270" cy="16008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8" idx="2"/>
          </p:cNvCxnSpPr>
          <p:nvPr/>
        </p:nvCxnSpPr>
        <p:spPr>
          <a:xfrm>
            <a:off x="40924737" y="21472388"/>
            <a:ext cx="1423461" cy="15827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reeform 79"/>
          <p:cNvSpPr/>
          <p:nvPr/>
        </p:nvSpPr>
        <p:spPr>
          <a:xfrm>
            <a:off x="1004578" y="25670485"/>
            <a:ext cx="11962151" cy="2578308"/>
          </a:xfrm>
          <a:custGeom>
            <a:avLst/>
            <a:gdLst>
              <a:gd name="connsiteX0" fmla="*/ 0 w 11962151"/>
              <a:gd name="connsiteY0" fmla="*/ 2578308 h 2578308"/>
              <a:gd name="connsiteX1" fmla="*/ 179882 w 11962151"/>
              <a:gd name="connsiteY1" fmla="*/ 2548328 h 2578308"/>
              <a:gd name="connsiteX2" fmla="*/ 209863 w 11962151"/>
              <a:gd name="connsiteY2" fmla="*/ 2518347 h 2578308"/>
              <a:gd name="connsiteX3" fmla="*/ 314794 w 11962151"/>
              <a:gd name="connsiteY3" fmla="*/ 2473377 h 2578308"/>
              <a:gd name="connsiteX4" fmla="*/ 419725 w 11962151"/>
              <a:gd name="connsiteY4" fmla="*/ 2398426 h 2578308"/>
              <a:gd name="connsiteX5" fmla="*/ 464695 w 11962151"/>
              <a:gd name="connsiteY5" fmla="*/ 2368446 h 2578308"/>
              <a:gd name="connsiteX6" fmla="*/ 599607 w 11962151"/>
              <a:gd name="connsiteY6" fmla="*/ 2263514 h 2578308"/>
              <a:gd name="connsiteX7" fmla="*/ 644577 w 11962151"/>
              <a:gd name="connsiteY7" fmla="*/ 2248524 h 2578308"/>
              <a:gd name="connsiteX8" fmla="*/ 719528 w 11962151"/>
              <a:gd name="connsiteY8" fmla="*/ 2188564 h 2578308"/>
              <a:gd name="connsiteX9" fmla="*/ 749509 w 11962151"/>
              <a:gd name="connsiteY9" fmla="*/ 2158583 h 2578308"/>
              <a:gd name="connsiteX10" fmla="*/ 794479 w 11962151"/>
              <a:gd name="connsiteY10" fmla="*/ 2143593 h 2578308"/>
              <a:gd name="connsiteX11" fmla="*/ 839450 w 11962151"/>
              <a:gd name="connsiteY11" fmla="*/ 2113613 h 2578308"/>
              <a:gd name="connsiteX12" fmla="*/ 929391 w 11962151"/>
              <a:gd name="connsiteY12" fmla="*/ 2083632 h 2578308"/>
              <a:gd name="connsiteX13" fmla="*/ 974361 w 11962151"/>
              <a:gd name="connsiteY13" fmla="*/ 2053652 h 2578308"/>
              <a:gd name="connsiteX14" fmla="*/ 1064302 w 11962151"/>
              <a:gd name="connsiteY14" fmla="*/ 2023672 h 2578308"/>
              <a:gd name="connsiteX15" fmla="*/ 1094282 w 11962151"/>
              <a:gd name="connsiteY15" fmla="*/ 1993691 h 2578308"/>
              <a:gd name="connsiteX16" fmla="*/ 1139253 w 11962151"/>
              <a:gd name="connsiteY16" fmla="*/ 1978701 h 2578308"/>
              <a:gd name="connsiteX17" fmla="*/ 1169233 w 11962151"/>
              <a:gd name="connsiteY17" fmla="*/ 1933731 h 2578308"/>
              <a:gd name="connsiteX18" fmla="*/ 1274164 w 11962151"/>
              <a:gd name="connsiteY18" fmla="*/ 1843790 h 2578308"/>
              <a:gd name="connsiteX19" fmla="*/ 1349115 w 11962151"/>
              <a:gd name="connsiteY19" fmla="*/ 1768839 h 2578308"/>
              <a:gd name="connsiteX20" fmla="*/ 1394086 w 11962151"/>
              <a:gd name="connsiteY20" fmla="*/ 1723869 h 2578308"/>
              <a:gd name="connsiteX21" fmla="*/ 1424066 w 11962151"/>
              <a:gd name="connsiteY21" fmla="*/ 1693888 h 2578308"/>
              <a:gd name="connsiteX22" fmla="*/ 1514007 w 11962151"/>
              <a:gd name="connsiteY22" fmla="*/ 1633928 h 2578308"/>
              <a:gd name="connsiteX23" fmla="*/ 1558977 w 11962151"/>
              <a:gd name="connsiteY23" fmla="*/ 1603947 h 2578308"/>
              <a:gd name="connsiteX24" fmla="*/ 1663909 w 11962151"/>
              <a:gd name="connsiteY24" fmla="*/ 1528996 h 2578308"/>
              <a:gd name="connsiteX25" fmla="*/ 1738859 w 11962151"/>
              <a:gd name="connsiteY25" fmla="*/ 1514006 h 2578308"/>
              <a:gd name="connsiteX26" fmla="*/ 1903751 w 11962151"/>
              <a:gd name="connsiteY26" fmla="*/ 1469036 h 2578308"/>
              <a:gd name="connsiteX27" fmla="*/ 2023672 w 11962151"/>
              <a:gd name="connsiteY27" fmla="*/ 1454046 h 2578308"/>
              <a:gd name="connsiteX28" fmla="*/ 2173574 w 11962151"/>
              <a:gd name="connsiteY28" fmla="*/ 1469036 h 2578308"/>
              <a:gd name="connsiteX29" fmla="*/ 2713220 w 11962151"/>
              <a:gd name="connsiteY29" fmla="*/ 1439055 h 2578308"/>
              <a:gd name="connsiteX30" fmla="*/ 2833141 w 11962151"/>
              <a:gd name="connsiteY30" fmla="*/ 1409075 h 2578308"/>
              <a:gd name="connsiteX31" fmla="*/ 2878112 w 11962151"/>
              <a:gd name="connsiteY31" fmla="*/ 1394085 h 2578308"/>
              <a:gd name="connsiteX32" fmla="*/ 2953063 w 11962151"/>
              <a:gd name="connsiteY32" fmla="*/ 1319134 h 2578308"/>
              <a:gd name="connsiteX33" fmla="*/ 2968053 w 11962151"/>
              <a:gd name="connsiteY33" fmla="*/ 1274164 h 2578308"/>
              <a:gd name="connsiteX34" fmla="*/ 3043004 w 11962151"/>
              <a:gd name="connsiteY34" fmla="*/ 1214203 h 2578308"/>
              <a:gd name="connsiteX35" fmla="*/ 3057994 w 11962151"/>
              <a:gd name="connsiteY35" fmla="*/ 1169232 h 2578308"/>
              <a:gd name="connsiteX36" fmla="*/ 3147935 w 11962151"/>
              <a:gd name="connsiteY36" fmla="*/ 1094282 h 2578308"/>
              <a:gd name="connsiteX37" fmla="*/ 3177915 w 11962151"/>
              <a:gd name="connsiteY37" fmla="*/ 1064301 h 2578308"/>
              <a:gd name="connsiteX38" fmla="*/ 3252866 w 11962151"/>
              <a:gd name="connsiteY38" fmla="*/ 929390 h 2578308"/>
              <a:gd name="connsiteX39" fmla="*/ 3282846 w 11962151"/>
              <a:gd name="connsiteY39" fmla="*/ 899409 h 2578308"/>
              <a:gd name="connsiteX40" fmla="*/ 3372787 w 11962151"/>
              <a:gd name="connsiteY40" fmla="*/ 779488 h 2578308"/>
              <a:gd name="connsiteX41" fmla="*/ 3432748 w 11962151"/>
              <a:gd name="connsiteY41" fmla="*/ 704537 h 2578308"/>
              <a:gd name="connsiteX42" fmla="*/ 3447738 w 11962151"/>
              <a:gd name="connsiteY42" fmla="*/ 659567 h 2578308"/>
              <a:gd name="connsiteX43" fmla="*/ 3537679 w 11962151"/>
              <a:gd name="connsiteY43" fmla="*/ 629587 h 2578308"/>
              <a:gd name="connsiteX44" fmla="*/ 3657600 w 11962151"/>
              <a:gd name="connsiteY44" fmla="*/ 524655 h 2578308"/>
              <a:gd name="connsiteX45" fmla="*/ 3702571 w 11962151"/>
              <a:gd name="connsiteY45" fmla="*/ 494675 h 2578308"/>
              <a:gd name="connsiteX46" fmla="*/ 3792512 w 11962151"/>
              <a:gd name="connsiteY46" fmla="*/ 404734 h 2578308"/>
              <a:gd name="connsiteX47" fmla="*/ 3852472 w 11962151"/>
              <a:gd name="connsiteY47" fmla="*/ 359764 h 2578308"/>
              <a:gd name="connsiteX48" fmla="*/ 3942413 w 11962151"/>
              <a:gd name="connsiteY48" fmla="*/ 269823 h 2578308"/>
              <a:gd name="connsiteX49" fmla="*/ 4032354 w 11962151"/>
              <a:gd name="connsiteY49" fmla="*/ 209862 h 2578308"/>
              <a:gd name="connsiteX50" fmla="*/ 4122295 w 11962151"/>
              <a:gd name="connsiteY50" fmla="*/ 164891 h 2578308"/>
              <a:gd name="connsiteX51" fmla="*/ 4616971 w 11962151"/>
              <a:gd name="connsiteY51" fmla="*/ 149901 h 2578308"/>
              <a:gd name="connsiteX52" fmla="*/ 4751882 w 11962151"/>
              <a:gd name="connsiteY52" fmla="*/ 134911 h 2578308"/>
              <a:gd name="connsiteX53" fmla="*/ 5201587 w 11962151"/>
              <a:gd name="connsiteY53" fmla="*/ 104931 h 2578308"/>
              <a:gd name="connsiteX54" fmla="*/ 5561351 w 11962151"/>
              <a:gd name="connsiteY54" fmla="*/ 74950 h 2578308"/>
              <a:gd name="connsiteX55" fmla="*/ 5666282 w 11962151"/>
              <a:gd name="connsiteY55" fmla="*/ 59960 h 2578308"/>
              <a:gd name="connsiteX56" fmla="*/ 5711253 w 11962151"/>
              <a:gd name="connsiteY56" fmla="*/ 44970 h 2578308"/>
              <a:gd name="connsiteX57" fmla="*/ 6370820 w 11962151"/>
              <a:gd name="connsiteY57" fmla="*/ 0 h 2578308"/>
              <a:gd name="connsiteX58" fmla="*/ 6865495 w 11962151"/>
              <a:gd name="connsiteY58" fmla="*/ 14990 h 2578308"/>
              <a:gd name="connsiteX59" fmla="*/ 7030387 w 11962151"/>
              <a:gd name="connsiteY59" fmla="*/ 59960 h 2578308"/>
              <a:gd name="connsiteX60" fmla="*/ 7120328 w 11962151"/>
              <a:gd name="connsiteY60" fmla="*/ 74950 h 2578308"/>
              <a:gd name="connsiteX61" fmla="*/ 7330191 w 11962151"/>
              <a:gd name="connsiteY61" fmla="*/ 134911 h 2578308"/>
              <a:gd name="connsiteX62" fmla="*/ 7435122 w 11962151"/>
              <a:gd name="connsiteY62" fmla="*/ 149901 h 2578308"/>
              <a:gd name="connsiteX63" fmla="*/ 8004748 w 11962151"/>
              <a:gd name="connsiteY63" fmla="*/ 149901 h 2578308"/>
              <a:gd name="connsiteX64" fmla="*/ 8079699 w 11962151"/>
              <a:gd name="connsiteY64" fmla="*/ 134911 h 2578308"/>
              <a:gd name="connsiteX65" fmla="*/ 8289561 w 11962151"/>
              <a:gd name="connsiteY65" fmla="*/ 119921 h 2578308"/>
              <a:gd name="connsiteX66" fmla="*/ 8724276 w 11962151"/>
              <a:gd name="connsiteY66" fmla="*/ 104931 h 2578308"/>
              <a:gd name="connsiteX67" fmla="*/ 8934138 w 11962151"/>
              <a:gd name="connsiteY67" fmla="*/ 74950 h 2578308"/>
              <a:gd name="connsiteX68" fmla="*/ 9009089 w 11962151"/>
              <a:gd name="connsiteY68" fmla="*/ 59960 h 2578308"/>
              <a:gd name="connsiteX69" fmla="*/ 9293902 w 11962151"/>
              <a:gd name="connsiteY69" fmla="*/ 14990 h 2578308"/>
              <a:gd name="connsiteX70" fmla="*/ 9338872 w 11962151"/>
              <a:gd name="connsiteY70" fmla="*/ 0 h 2578308"/>
              <a:gd name="connsiteX71" fmla="*/ 9518754 w 11962151"/>
              <a:gd name="connsiteY71" fmla="*/ 14990 h 2578308"/>
              <a:gd name="connsiteX72" fmla="*/ 9863528 w 11962151"/>
              <a:gd name="connsiteY72" fmla="*/ 44970 h 2578308"/>
              <a:gd name="connsiteX73" fmla="*/ 11332564 w 11962151"/>
              <a:gd name="connsiteY73" fmla="*/ 44970 h 2578308"/>
              <a:gd name="connsiteX74" fmla="*/ 11512446 w 11962151"/>
              <a:gd name="connsiteY74" fmla="*/ 89941 h 2578308"/>
              <a:gd name="connsiteX75" fmla="*/ 11557417 w 11962151"/>
              <a:gd name="connsiteY75" fmla="*/ 104931 h 2578308"/>
              <a:gd name="connsiteX76" fmla="*/ 11632368 w 11962151"/>
              <a:gd name="connsiteY76" fmla="*/ 119921 h 2578308"/>
              <a:gd name="connsiteX77" fmla="*/ 11722309 w 11962151"/>
              <a:gd name="connsiteY77" fmla="*/ 149901 h 2578308"/>
              <a:gd name="connsiteX78" fmla="*/ 11842230 w 11962151"/>
              <a:gd name="connsiteY78" fmla="*/ 179882 h 2578308"/>
              <a:gd name="connsiteX79" fmla="*/ 11887200 w 11962151"/>
              <a:gd name="connsiteY79" fmla="*/ 209862 h 2578308"/>
              <a:gd name="connsiteX80" fmla="*/ 11917181 w 11962151"/>
              <a:gd name="connsiteY80" fmla="*/ 239842 h 2578308"/>
              <a:gd name="connsiteX81" fmla="*/ 11962151 w 11962151"/>
              <a:gd name="connsiteY81" fmla="*/ 254832 h 257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1962151" h="2578308">
                <a:moveTo>
                  <a:pt x="0" y="2578308"/>
                </a:moveTo>
                <a:cubicBezTo>
                  <a:pt x="11252" y="2576902"/>
                  <a:pt x="146868" y="2564835"/>
                  <a:pt x="179882" y="2548328"/>
                </a:cubicBezTo>
                <a:cubicBezTo>
                  <a:pt x="192523" y="2542007"/>
                  <a:pt x="198104" y="2526187"/>
                  <a:pt x="209863" y="2518347"/>
                </a:cubicBezTo>
                <a:cubicBezTo>
                  <a:pt x="246910" y="2493649"/>
                  <a:pt x="274820" y="2486701"/>
                  <a:pt x="314794" y="2473377"/>
                </a:cubicBezTo>
                <a:cubicBezTo>
                  <a:pt x="420793" y="2402708"/>
                  <a:pt x="289546" y="2491410"/>
                  <a:pt x="419725" y="2398426"/>
                </a:cubicBezTo>
                <a:cubicBezTo>
                  <a:pt x="434385" y="2387955"/>
                  <a:pt x="451137" y="2380309"/>
                  <a:pt x="464695" y="2368446"/>
                </a:cubicBezTo>
                <a:cubicBezTo>
                  <a:pt x="557693" y="2287073"/>
                  <a:pt x="506624" y="2303365"/>
                  <a:pt x="599607" y="2263514"/>
                </a:cubicBezTo>
                <a:cubicBezTo>
                  <a:pt x="614130" y="2257290"/>
                  <a:pt x="629587" y="2253521"/>
                  <a:pt x="644577" y="2248524"/>
                </a:cubicBezTo>
                <a:cubicBezTo>
                  <a:pt x="716972" y="2176132"/>
                  <a:pt x="624972" y="2264209"/>
                  <a:pt x="719528" y="2188564"/>
                </a:cubicBezTo>
                <a:cubicBezTo>
                  <a:pt x="730564" y="2179735"/>
                  <a:pt x="737390" y="2165855"/>
                  <a:pt x="749509" y="2158583"/>
                </a:cubicBezTo>
                <a:cubicBezTo>
                  <a:pt x="763058" y="2150453"/>
                  <a:pt x="780346" y="2150659"/>
                  <a:pt x="794479" y="2143593"/>
                </a:cubicBezTo>
                <a:cubicBezTo>
                  <a:pt x="810593" y="2135536"/>
                  <a:pt x="822987" y="2120930"/>
                  <a:pt x="839450" y="2113613"/>
                </a:cubicBezTo>
                <a:cubicBezTo>
                  <a:pt x="868328" y="2100778"/>
                  <a:pt x="903096" y="2101162"/>
                  <a:pt x="929391" y="2083632"/>
                </a:cubicBezTo>
                <a:cubicBezTo>
                  <a:pt x="944381" y="2073639"/>
                  <a:pt x="957898" y="2060969"/>
                  <a:pt x="974361" y="2053652"/>
                </a:cubicBezTo>
                <a:cubicBezTo>
                  <a:pt x="1003239" y="2040817"/>
                  <a:pt x="1064302" y="2023672"/>
                  <a:pt x="1064302" y="2023672"/>
                </a:cubicBezTo>
                <a:cubicBezTo>
                  <a:pt x="1074295" y="2013678"/>
                  <a:pt x="1082163" y="2000962"/>
                  <a:pt x="1094282" y="1993691"/>
                </a:cubicBezTo>
                <a:cubicBezTo>
                  <a:pt x="1107831" y="1985561"/>
                  <a:pt x="1126914" y="1988572"/>
                  <a:pt x="1139253" y="1978701"/>
                </a:cubicBezTo>
                <a:cubicBezTo>
                  <a:pt x="1153321" y="1967447"/>
                  <a:pt x="1157509" y="1947410"/>
                  <a:pt x="1169233" y="1933731"/>
                </a:cubicBezTo>
                <a:cubicBezTo>
                  <a:pt x="1277145" y="1807833"/>
                  <a:pt x="1183232" y="1923355"/>
                  <a:pt x="1274164" y="1843790"/>
                </a:cubicBezTo>
                <a:cubicBezTo>
                  <a:pt x="1300754" y="1820524"/>
                  <a:pt x="1324131" y="1793823"/>
                  <a:pt x="1349115" y="1768839"/>
                </a:cubicBezTo>
                <a:lnTo>
                  <a:pt x="1394086" y="1723869"/>
                </a:lnTo>
                <a:cubicBezTo>
                  <a:pt x="1404080" y="1713875"/>
                  <a:pt x="1412307" y="1701727"/>
                  <a:pt x="1424066" y="1693888"/>
                </a:cubicBezTo>
                <a:lnTo>
                  <a:pt x="1514007" y="1633928"/>
                </a:lnTo>
                <a:cubicBezTo>
                  <a:pt x="1528997" y="1623935"/>
                  <a:pt x="1544564" y="1614756"/>
                  <a:pt x="1558977" y="1603947"/>
                </a:cubicBezTo>
                <a:cubicBezTo>
                  <a:pt x="1562422" y="1601363"/>
                  <a:pt x="1649299" y="1534475"/>
                  <a:pt x="1663909" y="1528996"/>
                </a:cubicBezTo>
                <a:cubicBezTo>
                  <a:pt x="1687765" y="1520050"/>
                  <a:pt x="1714142" y="1520185"/>
                  <a:pt x="1738859" y="1514006"/>
                </a:cubicBezTo>
                <a:cubicBezTo>
                  <a:pt x="1827090" y="1491948"/>
                  <a:pt x="1757626" y="1487302"/>
                  <a:pt x="1903751" y="1469036"/>
                </a:cubicBezTo>
                <a:lnTo>
                  <a:pt x="2023672" y="1454046"/>
                </a:lnTo>
                <a:cubicBezTo>
                  <a:pt x="2073639" y="1459043"/>
                  <a:pt x="2123357" y="1469036"/>
                  <a:pt x="2173574" y="1469036"/>
                </a:cubicBezTo>
                <a:cubicBezTo>
                  <a:pt x="2414331" y="1469036"/>
                  <a:pt x="2507323" y="1457774"/>
                  <a:pt x="2713220" y="1439055"/>
                </a:cubicBezTo>
                <a:cubicBezTo>
                  <a:pt x="2816018" y="1404790"/>
                  <a:pt x="2688429" y="1445253"/>
                  <a:pt x="2833141" y="1409075"/>
                </a:cubicBezTo>
                <a:cubicBezTo>
                  <a:pt x="2848470" y="1405243"/>
                  <a:pt x="2863122" y="1399082"/>
                  <a:pt x="2878112" y="1394085"/>
                </a:cubicBezTo>
                <a:cubicBezTo>
                  <a:pt x="2923082" y="1364105"/>
                  <a:pt x="2928079" y="1369101"/>
                  <a:pt x="2953063" y="1319134"/>
                </a:cubicBezTo>
                <a:cubicBezTo>
                  <a:pt x="2960129" y="1305001"/>
                  <a:pt x="2959924" y="1287713"/>
                  <a:pt x="2968053" y="1274164"/>
                </a:cubicBezTo>
                <a:cubicBezTo>
                  <a:pt x="2982294" y="1250428"/>
                  <a:pt x="3022576" y="1227821"/>
                  <a:pt x="3043004" y="1214203"/>
                </a:cubicBezTo>
                <a:cubicBezTo>
                  <a:pt x="3048001" y="1199213"/>
                  <a:pt x="3049229" y="1182379"/>
                  <a:pt x="3057994" y="1169232"/>
                </a:cubicBezTo>
                <a:cubicBezTo>
                  <a:pt x="3088516" y="1123448"/>
                  <a:pt x="3108430" y="1125886"/>
                  <a:pt x="3147935" y="1094282"/>
                </a:cubicBezTo>
                <a:cubicBezTo>
                  <a:pt x="3158971" y="1085453"/>
                  <a:pt x="3167922" y="1074295"/>
                  <a:pt x="3177915" y="1064301"/>
                </a:cubicBezTo>
                <a:cubicBezTo>
                  <a:pt x="3196765" y="1007750"/>
                  <a:pt x="3201321" y="980937"/>
                  <a:pt x="3252866" y="929390"/>
                </a:cubicBezTo>
                <a:cubicBezTo>
                  <a:pt x="3262859" y="919396"/>
                  <a:pt x="3274366" y="910715"/>
                  <a:pt x="3282846" y="899409"/>
                </a:cubicBezTo>
                <a:cubicBezTo>
                  <a:pt x="3384546" y="763809"/>
                  <a:pt x="3304032" y="848245"/>
                  <a:pt x="3372787" y="779488"/>
                </a:cubicBezTo>
                <a:cubicBezTo>
                  <a:pt x="3410464" y="666456"/>
                  <a:pt x="3355258" y="801400"/>
                  <a:pt x="3432748" y="704537"/>
                </a:cubicBezTo>
                <a:cubicBezTo>
                  <a:pt x="3442619" y="692199"/>
                  <a:pt x="3434880" y="668751"/>
                  <a:pt x="3447738" y="659567"/>
                </a:cubicBezTo>
                <a:cubicBezTo>
                  <a:pt x="3473454" y="641199"/>
                  <a:pt x="3537679" y="629587"/>
                  <a:pt x="3537679" y="629587"/>
                </a:cubicBezTo>
                <a:cubicBezTo>
                  <a:pt x="3792521" y="459691"/>
                  <a:pt x="3532678" y="649577"/>
                  <a:pt x="3657600" y="524655"/>
                </a:cubicBezTo>
                <a:cubicBezTo>
                  <a:pt x="3670339" y="511916"/>
                  <a:pt x="3689106" y="506644"/>
                  <a:pt x="3702571" y="494675"/>
                </a:cubicBezTo>
                <a:cubicBezTo>
                  <a:pt x="3734260" y="466507"/>
                  <a:pt x="3758593" y="430173"/>
                  <a:pt x="3792512" y="404734"/>
                </a:cubicBezTo>
                <a:cubicBezTo>
                  <a:pt x="3812499" y="389744"/>
                  <a:pt x="3833902" y="376477"/>
                  <a:pt x="3852472" y="359764"/>
                </a:cubicBezTo>
                <a:cubicBezTo>
                  <a:pt x="3883987" y="331401"/>
                  <a:pt x="3907135" y="293342"/>
                  <a:pt x="3942413" y="269823"/>
                </a:cubicBezTo>
                <a:cubicBezTo>
                  <a:pt x="3972393" y="249836"/>
                  <a:pt x="4006875" y="235340"/>
                  <a:pt x="4032354" y="209862"/>
                </a:cubicBezTo>
                <a:cubicBezTo>
                  <a:pt x="4066433" y="175784"/>
                  <a:pt x="4063886" y="168048"/>
                  <a:pt x="4122295" y="164891"/>
                </a:cubicBezTo>
                <a:cubicBezTo>
                  <a:pt x="4287022" y="155987"/>
                  <a:pt x="4452079" y="154898"/>
                  <a:pt x="4616971" y="149901"/>
                </a:cubicBezTo>
                <a:cubicBezTo>
                  <a:pt x="4661941" y="144904"/>
                  <a:pt x="4706821" y="139007"/>
                  <a:pt x="4751882" y="134911"/>
                </a:cubicBezTo>
                <a:cubicBezTo>
                  <a:pt x="4909668" y="120567"/>
                  <a:pt x="5040965" y="114379"/>
                  <a:pt x="5201587" y="104931"/>
                </a:cubicBezTo>
                <a:cubicBezTo>
                  <a:pt x="5408948" y="70371"/>
                  <a:pt x="5176518" y="105737"/>
                  <a:pt x="5561351" y="74950"/>
                </a:cubicBezTo>
                <a:cubicBezTo>
                  <a:pt x="5596571" y="72132"/>
                  <a:pt x="5631305" y="64957"/>
                  <a:pt x="5666282" y="59960"/>
                </a:cubicBezTo>
                <a:cubicBezTo>
                  <a:pt x="5681272" y="54963"/>
                  <a:pt x="5695856" y="48523"/>
                  <a:pt x="5711253" y="44970"/>
                </a:cubicBezTo>
                <a:cubicBezTo>
                  <a:pt x="5979443" y="-16919"/>
                  <a:pt x="5971563" y="11743"/>
                  <a:pt x="6370820" y="0"/>
                </a:cubicBezTo>
                <a:cubicBezTo>
                  <a:pt x="6535712" y="4997"/>
                  <a:pt x="6700756" y="6320"/>
                  <a:pt x="6865495" y="14990"/>
                </a:cubicBezTo>
                <a:cubicBezTo>
                  <a:pt x="6968991" y="20437"/>
                  <a:pt x="6919306" y="41447"/>
                  <a:pt x="7030387" y="59960"/>
                </a:cubicBezTo>
                <a:lnTo>
                  <a:pt x="7120328" y="74950"/>
                </a:lnTo>
                <a:cubicBezTo>
                  <a:pt x="7184400" y="96308"/>
                  <a:pt x="7264306" y="125499"/>
                  <a:pt x="7330191" y="134911"/>
                </a:cubicBezTo>
                <a:lnTo>
                  <a:pt x="7435122" y="149901"/>
                </a:lnTo>
                <a:cubicBezTo>
                  <a:pt x="7643342" y="219308"/>
                  <a:pt x="7494509" y="175413"/>
                  <a:pt x="8004748" y="149901"/>
                </a:cubicBezTo>
                <a:cubicBezTo>
                  <a:pt x="8030195" y="148629"/>
                  <a:pt x="8054361" y="137578"/>
                  <a:pt x="8079699" y="134911"/>
                </a:cubicBezTo>
                <a:cubicBezTo>
                  <a:pt x="8149446" y="127569"/>
                  <a:pt x="8219505" y="123179"/>
                  <a:pt x="8289561" y="119921"/>
                </a:cubicBezTo>
                <a:cubicBezTo>
                  <a:pt x="8434396" y="113185"/>
                  <a:pt x="8579371" y="109928"/>
                  <a:pt x="8724276" y="104931"/>
                </a:cubicBezTo>
                <a:cubicBezTo>
                  <a:pt x="8794230" y="94937"/>
                  <a:pt x="8864846" y="88808"/>
                  <a:pt x="8934138" y="74950"/>
                </a:cubicBezTo>
                <a:cubicBezTo>
                  <a:pt x="8959122" y="69953"/>
                  <a:pt x="8983922" y="63934"/>
                  <a:pt x="9009089" y="59960"/>
                </a:cubicBezTo>
                <a:cubicBezTo>
                  <a:pt x="9065377" y="51073"/>
                  <a:pt x="9214125" y="34934"/>
                  <a:pt x="9293902" y="14990"/>
                </a:cubicBezTo>
                <a:cubicBezTo>
                  <a:pt x="9309231" y="11158"/>
                  <a:pt x="9323882" y="4997"/>
                  <a:pt x="9338872" y="0"/>
                </a:cubicBezTo>
                <a:lnTo>
                  <a:pt x="9518754" y="14990"/>
                </a:lnTo>
                <a:cubicBezTo>
                  <a:pt x="9833531" y="36699"/>
                  <a:pt x="9679080" y="14229"/>
                  <a:pt x="9863528" y="44970"/>
                </a:cubicBezTo>
                <a:cubicBezTo>
                  <a:pt x="10570730" y="28132"/>
                  <a:pt x="10552748" y="19815"/>
                  <a:pt x="11332564" y="44970"/>
                </a:cubicBezTo>
                <a:cubicBezTo>
                  <a:pt x="11399612" y="47133"/>
                  <a:pt x="11449886" y="69087"/>
                  <a:pt x="11512446" y="89941"/>
                </a:cubicBezTo>
                <a:cubicBezTo>
                  <a:pt x="11527436" y="94938"/>
                  <a:pt x="11541923" y="101832"/>
                  <a:pt x="11557417" y="104931"/>
                </a:cubicBezTo>
                <a:cubicBezTo>
                  <a:pt x="11582401" y="109928"/>
                  <a:pt x="11607787" y="113217"/>
                  <a:pt x="11632368" y="119921"/>
                </a:cubicBezTo>
                <a:cubicBezTo>
                  <a:pt x="11662857" y="128236"/>
                  <a:pt x="11691651" y="142236"/>
                  <a:pt x="11722309" y="149901"/>
                </a:cubicBezTo>
                <a:lnTo>
                  <a:pt x="11842230" y="179882"/>
                </a:lnTo>
                <a:cubicBezTo>
                  <a:pt x="11857220" y="189875"/>
                  <a:pt x="11873132" y="198608"/>
                  <a:pt x="11887200" y="209862"/>
                </a:cubicBezTo>
                <a:cubicBezTo>
                  <a:pt x="11898236" y="218691"/>
                  <a:pt x="11905062" y="232571"/>
                  <a:pt x="11917181" y="239842"/>
                </a:cubicBezTo>
                <a:cubicBezTo>
                  <a:pt x="11930730" y="247971"/>
                  <a:pt x="11962151" y="254832"/>
                  <a:pt x="11962151" y="254832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469015" y="27389138"/>
            <a:ext cx="3248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</a:t>
            </a:r>
            <a:r>
              <a:rPr lang="en-US" sz="2000" b="1" dirty="0" smtClean="0"/>
              <a:t>ligned grooves and troughs </a:t>
            </a:r>
            <a:endParaRPr lang="en-US" sz="2000" b="1" dirty="0"/>
          </a:p>
        </p:txBody>
      </p:sp>
      <p:cxnSp>
        <p:nvCxnSpPr>
          <p:cNvPr id="41" name="Straight Arrow Connector 40"/>
          <p:cNvCxnSpPr>
            <a:stCxn id="37" idx="2"/>
          </p:cNvCxnSpPr>
          <p:nvPr/>
        </p:nvCxnSpPr>
        <p:spPr>
          <a:xfrm flipH="1">
            <a:off x="3437681" y="27789248"/>
            <a:ext cx="1655657" cy="13210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7" idx="2"/>
          </p:cNvCxnSpPr>
          <p:nvPr/>
        </p:nvCxnSpPr>
        <p:spPr>
          <a:xfrm>
            <a:off x="5093338" y="27789248"/>
            <a:ext cx="4386337" cy="4002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640961" y="26660475"/>
            <a:ext cx="1213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</a:t>
            </a:r>
            <a:r>
              <a:rPr lang="en-US" sz="2000" dirty="0" smtClean="0"/>
              <a:t>rater rim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703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7575</TotalTime>
  <Words>723</Words>
  <Application>Microsoft Macintosh PowerPoint</Application>
  <PresentationFormat>Custom</PresentationFormat>
  <Paragraphs>68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Cambria</vt:lpstr>
      <vt:lpstr>ＭＳ 明朝</vt:lpstr>
      <vt:lpstr>Times New Roman</vt:lpstr>
      <vt:lpstr>Celestial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50</cp:revision>
  <dcterms:created xsi:type="dcterms:W3CDTF">2017-09-21T16:38:24Z</dcterms:created>
  <dcterms:modified xsi:type="dcterms:W3CDTF">2017-11-16T07:57:56Z</dcterms:modified>
</cp:coreProperties>
</file>