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96" r:id="rId2"/>
    <p:sldId id="300" r:id="rId3"/>
    <p:sldId id="315" r:id="rId4"/>
    <p:sldId id="302" r:id="rId5"/>
    <p:sldId id="284" r:id="rId6"/>
    <p:sldId id="264" r:id="rId7"/>
    <p:sldId id="265" r:id="rId8"/>
    <p:sldId id="293" r:id="rId9"/>
    <p:sldId id="283" r:id="rId10"/>
    <p:sldId id="268" r:id="rId11"/>
    <p:sldId id="267" r:id="rId12"/>
    <p:sldId id="308" r:id="rId13"/>
    <p:sldId id="289" r:id="rId14"/>
    <p:sldId id="309" r:id="rId15"/>
    <p:sldId id="286" r:id="rId16"/>
    <p:sldId id="288" r:id="rId17"/>
    <p:sldId id="306" r:id="rId18"/>
    <p:sldId id="285" r:id="rId19"/>
    <p:sldId id="303" r:id="rId20"/>
    <p:sldId id="273" r:id="rId21"/>
    <p:sldId id="313" r:id="rId22"/>
    <p:sldId id="281" r:id="rId23"/>
    <p:sldId id="282" r:id="rId24"/>
    <p:sldId id="298" r:id="rId25"/>
    <p:sldId id="314" r:id="rId26"/>
    <p:sldId id="276"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F4BEA6"/>
    <a:srgbClr val="B395DF"/>
    <a:srgbClr val="BA9EE2"/>
    <a:srgbClr val="C8B2E8"/>
    <a:srgbClr val="B5B1E9"/>
    <a:srgbClr val="BFACEE"/>
    <a:srgbClr val="CC99FF"/>
    <a:srgbClr val="A819D5"/>
    <a:srgbClr val="FDED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96" autoAdjust="0"/>
    <p:restoredTop sz="81853" autoAdjust="0"/>
  </p:normalViewPr>
  <p:slideViewPr>
    <p:cSldViewPr snapToGrid="0">
      <p:cViewPr varScale="1">
        <p:scale>
          <a:sx n="128" d="100"/>
          <a:sy n="128" d="100"/>
        </p:scale>
        <p:origin x="654" y="132"/>
      </p:cViewPr>
      <p:guideLst>
        <p:guide orient="horz" pos="2160"/>
        <p:guide pos="3840"/>
      </p:guideLst>
    </p:cSldViewPr>
  </p:slideViewPr>
  <p:notesTextViewPr>
    <p:cViewPr>
      <p:scale>
        <a:sx n="1" d="1"/>
        <a:sy n="1" d="1"/>
      </p:scale>
      <p:origin x="0" y="0"/>
    </p:cViewPr>
  </p:notesTextViewPr>
  <p:sorterViewPr>
    <p:cViewPr>
      <p:scale>
        <a:sx n="100" d="100"/>
        <a:sy n="100" d="100"/>
      </p:scale>
      <p:origin x="0" y="-14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9EEB1D-3A1D-48A2-98C5-5DA9329CAB26}" type="datetimeFigureOut">
              <a:rPr lang="en-US" smtClean="0"/>
              <a:t>11/21/2017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6EF5814-1B26-4D2D-B3A4-C82891C9508B}" type="slidenum">
              <a:rPr lang="en-US" smtClean="0"/>
              <a:t>‹#›</a:t>
            </a:fld>
            <a:endParaRPr lang="en-US"/>
          </a:p>
        </p:txBody>
      </p:sp>
    </p:spTree>
    <p:extLst>
      <p:ext uri="{BB962C8B-B14F-4D97-AF65-F5344CB8AC3E}">
        <p14:creationId xmlns:p14="http://schemas.microsoft.com/office/powerpoint/2010/main" val="363113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talk is an attempt to summarize a paper that</a:t>
            </a:r>
            <a:r>
              <a:rPr lang="en-US" baseline="0" dirty="0" smtClean="0"/>
              <a:t> was just published in JGR.  </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1</a:t>
            </a:fld>
            <a:endParaRPr lang="en-US"/>
          </a:p>
        </p:txBody>
      </p:sp>
    </p:spTree>
    <p:extLst>
      <p:ext uri="{BB962C8B-B14F-4D97-AF65-F5344CB8AC3E}">
        <p14:creationId xmlns:p14="http://schemas.microsoft.com/office/powerpoint/2010/main" val="1436381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Although Steens Basalt displays a differentiation trend toward mildly alkaline rock types, all of the main-phase basalts display Fe-enrichment trends consistent with tholeiitic basalts derived from a dry mantle source.  </a:t>
            </a:r>
            <a:r>
              <a:rPr lang="en-US" b="1" baseline="0" dirty="0" smtClean="0"/>
              <a:t>The data points </a:t>
            </a:r>
            <a:r>
              <a:rPr lang="en-US" baseline="0" dirty="0" smtClean="0"/>
              <a:t>in the two lower diagrams are from the </a:t>
            </a:r>
            <a:r>
              <a:rPr lang="en-US" baseline="0" dirty="0" err="1" smtClean="0"/>
              <a:t>NNR</a:t>
            </a:r>
            <a:r>
              <a:rPr lang="en-US" baseline="0" dirty="0" smtClean="0"/>
              <a:t> and related areas.  They straddle the CA-TH boundary on the AFM diagram, but as a group, they also display a clear tholeiitic trend of Fe-enrichment.  In some ways, these rocks are very similar to the main-phase eruptions of Grande Ronde Basalt.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10</a:t>
            </a:fld>
            <a:endParaRPr lang="en-US"/>
          </a:p>
        </p:txBody>
      </p:sp>
    </p:spTree>
    <p:extLst>
      <p:ext uri="{BB962C8B-B14F-4D97-AF65-F5344CB8AC3E}">
        <p14:creationId xmlns:p14="http://schemas.microsoft.com/office/powerpoint/2010/main" val="2034587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outcrop areas are shown here are for</a:t>
            </a:r>
            <a:r>
              <a:rPr lang="en-US" baseline="0" dirty="0" smtClean="0"/>
              <a:t> both the northern and southern Cascades after 17 Ma.  </a:t>
            </a:r>
            <a:r>
              <a:rPr lang="en-US" dirty="0" smtClean="0"/>
              <a:t>A </a:t>
            </a:r>
            <a:r>
              <a:rPr lang="en-US" b="1" dirty="0" smtClean="0"/>
              <a:t>dramatic</a:t>
            </a:r>
            <a:r>
              <a:rPr lang="en-US" b="1" baseline="0" dirty="0" smtClean="0"/>
              <a:t> change</a:t>
            </a:r>
            <a:r>
              <a:rPr lang="en-US" baseline="0" dirty="0" smtClean="0"/>
              <a:t> is evident in the distribution of calc-alkaline volcanism following the volcanic hiatus.  CA volcanism extended well into northern Oregon before the hiatus, but when it reemerged after the hiatus, it was largely restricted to the Nevada-California border region.   </a:t>
            </a:r>
          </a:p>
          <a:p>
            <a:endParaRPr lang="en-US" baseline="0" dirty="0" smtClean="0"/>
          </a:p>
          <a:p>
            <a:r>
              <a:rPr lang="en-US" b="1" i="1" baseline="0" dirty="0" smtClean="0"/>
              <a:t>Field evidence, together with new </a:t>
            </a:r>
            <a:r>
              <a:rPr lang="en-US" b="1" i="1" baseline="0" dirty="0" err="1" smtClean="0"/>
              <a:t>Ar-Ar</a:t>
            </a:r>
            <a:r>
              <a:rPr lang="en-US" b="1" i="1" baseline="0" dirty="0" smtClean="0"/>
              <a:t> ages</a:t>
            </a:r>
            <a:r>
              <a:rPr lang="en-US" baseline="0" dirty="0" smtClean="0"/>
              <a:t>, indicate that arc volcanism in the southern Oregon border region was </a:t>
            </a:r>
            <a:r>
              <a:rPr lang="en-US" i="1" u="sng" baseline="0" dirty="0" smtClean="0"/>
              <a:t>re-initiated</a:t>
            </a:r>
            <a:r>
              <a:rPr lang="en-US" baseline="0" dirty="0" smtClean="0"/>
              <a:t> at 16.7 Ma, contemporaneous with initiation of the CRBG to the east.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chemistry of these younger arc eruptions is nearly identical to the high-K chemistry of the 30-20 Ma rocks of eastern Oregon. </a:t>
            </a:r>
          </a:p>
          <a:p>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11</a:t>
            </a:fld>
            <a:endParaRPr lang="en-US"/>
          </a:p>
        </p:txBody>
      </p:sp>
    </p:spTree>
    <p:extLst>
      <p:ext uri="{BB962C8B-B14F-4D97-AF65-F5344CB8AC3E}">
        <p14:creationId xmlns:p14="http://schemas.microsoft.com/office/powerpoint/2010/main" val="1368227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younger and older </a:t>
            </a:r>
            <a:r>
              <a:rPr lang="en-US" b="1" dirty="0" smtClean="0"/>
              <a:t>periods of high-K calc-alkaline</a:t>
            </a:r>
            <a:r>
              <a:rPr lang="en-US" b="1" baseline="0" dirty="0" smtClean="0"/>
              <a:t> volcanism </a:t>
            </a:r>
            <a:r>
              <a:rPr lang="en-US" b="1" i="1" baseline="0" dirty="0" smtClean="0"/>
              <a:t>with enrichment in LILE </a:t>
            </a:r>
            <a:r>
              <a:rPr lang="en-US" b="1" baseline="0" dirty="0" smtClean="0"/>
              <a:t>suggests</a:t>
            </a:r>
            <a:r>
              <a:rPr lang="en-US" baseline="0" dirty="0" smtClean="0"/>
              <a:t> the involvement of a </a:t>
            </a:r>
            <a:r>
              <a:rPr lang="en-US" i="1" baseline="0" dirty="0" smtClean="0"/>
              <a:t>hydrated and metasomatized mantle source</a:t>
            </a:r>
            <a:r>
              <a:rPr lang="en-US" baseline="0" dirty="0" smtClean="0"/>
              <a:t>.  In contrast, the 16.7-15 Ma period of </a:t>
            </a:r>
            <a:r>
              <a:rPr lang="en-US" i="1" baseline="0" dirty="0" smtClean="0"/>
              <a:t>main-phase tholeiitic flood-basalt volcanism</a:t>
            </a:r>
            <a:r>
              <a:rPr lang="en-US" baseline="0" dirty="0" smtClean="0"/>
              <a:t> suggests the involvement of a relatively dry mantle source.  </a:t>
            </a:r>
          </a:p>
          <a:p>
            <a:endParaRPr lang="en-US" baseline="0" dirty="0" smtClean="0"/>
          </a:p>
          <a:p>
            <a:r>
              <a:rPr lang="en-US" baseline="0" dirty="0" smtClean="0"/>
              <a:t>These surface changes in the </a:t>
            </a:r>
            <a:r>
              <a:rPr lang="en-US" i="1" baseline="0" dirty="0" smtClean="0"/>
              <a:t>style, distribution and composition</a:t>
            </a:r>
            <a:r>
              <a:rPr lang="en-US" baseline="0" dirty="0" smtClean="0"/>
              <a:t> of volcanism </a:t>
            </a:r>
            <a:r>
              <a:rPr lang="en-US" b="1" i="1" baseline="0" dirty="0" smtClean="0"/>
              <a:t>cannot readily be attributed to changes in tectonic environment.</a:t>
            </a:r>
            <a:r>
              <a:rPr lang="en-US" baseline="0" dirty="0" smtClean="0"/>
              <a:t>  Instead, we believe that they </a:t>
            </a:r>
            <a:r>
              <a:rPr lang="en-US" b="1" i="1" baseline="0" dirty="0" smtClean="0"/>
              <a:t>reflect sublithospheric </a:t>
            </a:r>
            <a:r>
              <a:rPr lang="en-US" b="1" i="1" u="sng" baseline="0" dirty="0" smtClean="0"/>
              <a:t>changes in mantle source</a:t>
            </a:r>
            <a:r>
              <a:rPr lang="en-US" baseline="0" dirty="0" smtClean="0"/>
              <a:t> that we attribute to slab disturbance and dismemberment.  </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12</a:t>
            </a:fld>
            <a:endParaRPr lang="en-US"/>
          </a:p>
        </p:txBody>
      </p:sp>
    </p:spTree>
    <p:extLst>
      <p:ext uri="{BB962C8B-B14F-4D97-AF65-F5344CB8AC3E}">
        <p14:creationId xmlns:p14="http://schemas.microsoft.com/office/powerpoint/2010/main" val="1315275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smtClean="0"/>
              <a:t>Several workers have suggested</a:t>
            </a:r>
            <a:r>
              <a:rPr lang="en-US" baseline="0" dirty="0" smtClean="0"/>
              <a:t> that the </a:t>
            </a:r>
            <a:r>
              <a:rPr lang="en-US" dirty="0" smtClean="0"/>
              <a:t>southern segment of the ancestral Cascades arc </a:t>
            </a:r>
            <a:r>
              <a:rPr lang="en-US" b="1" i="1" dirty="0" smtClean="0"/>
              <a:t>terminates at</a:t>
            </a:r>
            <a:r>
              <a:rPr lang="en-US" b="1" i="1" baseline="0" dirty="0" smtClean="0"/>
              <a:t> the Oregon border</a:t>
            </a:r>
            <a:r>
              <a:rPr lang="en-US" baseline="0" dirty="0" smtClean="0"/>
              <a:t>, where its axis </a:t>
            </a:r>
            <a:r>
              <a:rPr lang="en-US" i="1" baseline="0" dirty="0" smtClean="0"/>
              <a:t>must be</a:t>
            </a:r>
            <a:r>
              <a:rPr lang="en-US" baseline="0" dirty="0" smtClean="0"/>
              <a:t> offset from the northern segment by a fracture in the subducting plate.  </a:t>
            </a:r>
            <a:r>
              <a:rPr lang="en-US" i="1" baseline="0" dirty="0" smtClean="0"/>
              <a:t>Click.</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13</a:t>
            </a:fld>
            <a:endParaRPr lang="en-US"/>
          </a:p>
        </p:txBody>
      </p:sp>
    </p:spTree>
    <p:extLst>
      <p:ext uri="{BB962C8B-B14F-4D97-AF65-F5344CB8AC3E}">
        <p14:creationId xmlns:p14="http://schemas.microsoft.com/office/powerpoint/2010/main" val="1957058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However, the </a:t>
            </a:r>
            <a:r>
              <a:rPr lang="en-US" b="1" dirty="0" smtClean="0"/>
              <a:t>high-K calc-alkaline</a:t>
            </a:r>
            <a:r>
              <a:rPr lang="en-US" b="1" baseline="0" dirty="0" smtClean="0"/>
              <a:t> character</a:t>
            </a:r>
            <a:r>
              <a:rPr lang="en-US" baseline="0" dirty="0" smtClean="0"/>
              <a:t> and </a:t>
            </a:r>
            <a:r>
              <a:rPr lang="en-US" b="1" baseline="0" dirty="0" smtClean="0"/>
              <a:t>trace-element patterns</a:t>
            </a:r>
            <a:r>
              <a:rPr lang="en-US" baseline="0" dirty="0" smtClean="0"/>
              <a:t> for the majority of </a:t>
            </a:r>
            <a:r>
              <a:rPr lang="en-US" dirty="0" smtClean="0"/>
              <a:t>30-20 Ma outcrops</a:t>
            </a:r>
            <a:r>
              <a:rPr lang="en-US" baseline="0" dirty="0" smtClean="0"/>
              <a:t> in the </a:t>
            </a:r>
            <a:r>
              <a:rPr lang="en-US" i="1" baseline="0" dirty="0" smtClean="0"/>
              <a:t>southern Oregon border region </a:t>
            </a:r>
            <a:r>
              <a:rPr lang="en-US" i="0" baseline="0" dirty="0" smtClean="0"/>
              <a:t>closely </a:t>
            </a:r>
            <a:r>
              <a:rPr lang="en-US" i="0" u="sng" baseline="0" dirty="0" smtClean="0"/>
              <a:t>match those for</a:t>
            </a:r>
            <a:r>
              <a:rPr lang="en-US" i="0" baseline="0" dirty="0" smtClean="0"/>
              <a:t> </a:t>
            </a:r>
            <a:r>
              <a:rPr lang="en-US" baseline="0" dirty="0" smtClean="0"/>
              <a:t>the southern segment of the ancestral arc.  This suggests that the </a:t>
            </a:r>
            <a:r>
              <a:rPr lang="en-US" i="1" baseline="0" dirty="0" smtClean="0"/>
              <a:t>southern ancestral arc </a:t>
            </a:r>
            <a:r>
              <a:rPr lang="en-US" b="1" i="1" baseline="0" dirty="0" smtClean="0"/>
              <a:t>transitions into the back-arc region</a:t>
            </a:r>
            <a:r>
              <a:rPr lang="en-US" i="1" baseline="0" dirty="0" smtClean="0"/>
              <a:t> of the northern arc segment </a:t>
            </a:r>
            <a:r>
              <a:rPr lang="en-US" baseline="0" dirty="0" smtClean="0"/>
              <a:t>from 30 to 20 Ma. </a:t>
            </a:r>
            <a:endParaRPr lang="en-US" dirty="0" smtClean="0"/>
          </a:p>
          <a:p>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14</a:t>
            </a:fld>
            <a:endParaRPr lang="en-US"/>
          </a:p>
        </p:txBody>
      </p:sp>
    </p:spTree>
    <p:extLst>
      <p:ext uri="{BB962C8B-B14F-4D97-AF65-F5344CB8AC3E}">
        <p14:creationId xmlns:p14="http://schemas.microsoft.com/office/powerpoint/2010/main" val="981355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attribute this</a:t>
            </a:r>
            <a:r>
              <a:rPr lang="en-US" baseline="0" dirty="0" smtClean="0"/>
              <a:t> to slab uplift and heating as it interacted with the Yellowstone mantle plume.  Slab decompression and heating had two significant effects:</a:t>
            </a:r>
          </a:p>
          <a:p>
            <a:endParaRPr lang="en-US" baseline="0" dirty="0" smtClean="0"/>
          </a:p>
          <a:p>
            <a:pPr marL="232943" indent="-232943">
              <a:buAutoNum type="arabicParenBoth"/>
            </a:pPr>
            <a:r>
              <a:rPr lang="en-US" baseline="0" dirty="0" smtClean="0"/>
              <a:t>It liberated H2O into the mantle wedge, thus promoting partial melting and </a:t>
            </a:r>
            <a:r>
              <a:rPr lang="en-US" baseline="0" dirty="0" err="1" smtClean="0"/>
              <a:t>calc</a:t>
            </a:r>
            <a:r>
              <a:rPr lang="en-US" baseline="0" dirty="0" smtClean="0"/>
              <a:t>-alkaline volcanism from 30-20 Ma, while</a:t>
            </a:r>
          </a:p>
          <a:p>
            <a:pPr marL="232943" indent="-232943">
              <a:buAutoNum type="arabicParenBoth"/>
            </a:pPr>
            <a:r>
              <a:rPr lang="en-US" baseline="0" dirty="0" smtClean="0"/>
              <a:t>It decreased slab strength, eventually leading to dismemberment of the slab from 20-17 Ma.  </a:t>
            </a:r>
          </a:p>
          <a:p>
            <a:pPr marL="232943" indent="-232943">
              <a:buAutoNum type="arabicParenBoth"/>
            </a:pPr>
            <a:endParaRPr lang="en-US" baseline="0" dirty="0" smtClean="0"/>
          </a:p>
          <a:p>
            <a:r>
              <a:rPr lang="en-US" baseline="0" dirty="0" smtClean="0"/>
              <a:t>Slab uplift also resulted in an eastward shift of the northern Cascades at about 25 Ma.  </a:t>
            </a:r>
          </a:p>
          <a:p>
            <a:pPr marL="232943" indent="-232943">
              <a:buAutoNum type="arabicParenBoth"/>
            </a:pPr>
            <a:endParaRPr lang="en-US" baseline="0" dirty="0" smtClean="0"/>
          </a:p>
          <a:p>
            <a:pPr marL="232943" indent="-232943">
              <a:buAutoNum type="arabicParenBoth"/>
            </a:pPr>
            <a:endParaRPr lang="en-US" baseline="0" dirty="0" smtClean="0"/>
          </a:p>
        </p:txBody>
      </p:sp>
      <p:sp>
        <p:nvSpPr>
          <p:cNvPr id="4" name="Slide Number Placeholder 3"/>
          <p:cNvSpPr>
            <a:spLocks noGrp="1"/>
          </p:cNvSpPr>
          <p:nvPr>
            <p:ph type="sldNum" sz="quarter" idx="10"/>
          </p:nvPr>
        </p:nvSpPr>
        <p:spPr/>
        <p:txBody>
          <a:bodyPr/>
          <a:lstStyle/>
          <a:p>
            <a:fld id="{D6EF5814-1B26-4D2D-B3A4-C82891C9508B}" type="slidenum">
              <a:rPr lang="en-US" smtClean="0"/>
              <a:t>15</a:t>
            </a:fld>
            <a:endParaRPr lang="en-US"/>
          </a:p>
        </p:txBody>
      </p:sp>
    </p:spTree>
    <p:extLst>
      <p:ext uri="{BB962C8B-B14F-4D97-AF65-F5344CB8AC3E}">
        <p14:creationId xmlns:p14="http://schemas.microsoft.com/office/powerpoint/2010/main" val="26794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 studies add credence to the idea</a:t>
            </a:r>
            <a:r>
              <a:rPr lang="en-US" baseline="0" dirty="0" smtClean="0"/>
              <a:t> that the Yellowstone plume is a long-lived feature that provided the source for the </a:t>
            </a:r>
            <a:r>
              <a:rPr lang="en-US" baseline="0" dirty="0" err="1" smtClean="0"/>
              <a:t>Siletzia</a:t>
            </a:r>
            <a:r>
              <a:rPr lang="en-US" baseline="0" dirty="0" smtClean="0"/>
              <a:t> oceanic plateau.  According to Wells et al. (2014), the accretion of </a:t>
            </a:r>
            <a:r>
              <a:rPr lang="en-US" baseline="0" dirty="0" err="1" smtClean="0"/>
              <a:t>Siletzia</a:t>
            </a:r>
            <a:r>
              <a:rPr lang="en-US" baseline="0" dirty="0" smtClean="0"/>
              <a:t> was complete by 50 Ma, and the hotspot itself was overridden by the North American plate by about 42 Ma.  Since that time, </a:t>
            </a:r>
            <a:r>
              <a:rPr lang="en-US" baseline="0" dirty="0" err="1" smtClean="0"/>
              <a:t>Selitzia</a:t>
            </a:r>
            <a:r>
              <a:rPr lang="en-US" baseline="0" dirty="0" smtClean="0"/>
              <a:t> has rotated to the north by about 250 km.  </a:t>
            </a:r>
          </a:p>
          <a:p>
            <a:endParaRPr lang="en-US" baseline="0" dirty="0" smtClean="0"/>
          </a:p>
          <a:p>
            <a:r>
              <a:rPr lang="en-US" baseline="0" dirty="0" smtClean="0"/>
              <a:t>Wells et al. (2014) </a:t>
            </a:r>
            <a:r>
              <a:rPr lang="en-US" b="1" baseline="0" dirty="0" smtClean="0"/>
              <a:t>used a </a:t>
            </a:r>
            <a:r>
              <a:rPr lang="en-US" b="1" i="1" baseline="0" dirty="0" smtClean="0"/>
              <a:t>plate reconstruction model</a:t>
            </a:r>
            <a:r>
              <a:rPr lang="en-US" b="1" baseline="0" dirty="0" smtClean="0"/>
              <a:t> </a:t>
            </a:r>
            <a:r>
              <a:rPr lang="en-US" baseline="0" dirty="0" smtClean="0"/>
              <a:t> to estimate two potential hotspot tracks for the Yellowstone plume, which we have reproduced in the figure to the left as tracks Y1 and Y2, based on two separate hot-spot reference frames.  (</a:t>
            </a:r>
            <a:r>
              <a:rPr lang="en-US" i="1" baseline="0" dirty="0" smtClean="0"/>
              <a:t>click)</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16</a:t>
            </a:fld>
            <a:endParaRPr lang="en-US"/>
          </a:p>
        </p:txBody>
      </p:sp>
    </p:spTree>
    <p:extLst>
      <p:ext uri="{BB962C8B-B14F-4D97-AF65-F5344CB8AC3E}">
        <p14:creationId xmlns:p14="http://schemas.microsoft.com/office/powerpoint/2010/main" val="1892715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Wells et al. (2014) used a </a:t>
            </a:r>
            <a:r>
              <a:rPr lang="en-US" i="1" baseline="0" dirty="0" smtClean="0"/>
              <a:t>plate reconstruction model</a:t>
            </a:r>
            <a:r>
              <a:rPr lang="en-US" baseline="0" dirty="0" smtClean="0"/>
              <a:t>  to estimate two potential hotspot tracks for the Yellowstone plume, which we have reproduced in the figure to the left as tracks Y1 and Y2.  (</a:t>
            </a:r>
            <a:r>
              <a:rPr lang="en-US" i="1" baseline="0" dirty="0" smtClean="0"/>
              <a:t>click).</a:t>
            </a:r>
          </a:p>
          <a:p>
            <a:endParaRPr lang="en-US" i="1" baseline="0" dirty="0" smtClean="0"/>
          </a:p>
          <a:p>
            <a:r>
              <a:rPr lang="en-US" i="0" baseline="0" dirty="0" smtClean="0"/>
              <a:t>Mid-way between these two hotspot tracks we have identified a broad zone of volcanic rocks (shown filled circles) that have the characteristic features of </a:t>
            </a:r>
            <a:r>
              <a:rPr lang="en-US" i="0" baseline="0" dirty="0" err="1" smtClean="0"/>
              <a:t>adakites</a:t>
            </a:r>
            <a:r>
              <a:rPr lang="en-US" i="0" baseline="0" dirty="0" smtClean="0"/>
              <a:t>.  Such rocks were originally defined as andesitic to dacitic magmas derived from the melting of oceanic crust in a subducting slab. It seems reasonable to assume that the low solidus temperature of basaltic crust would make it particularly susceptible to melting in an environment of plume uplift with elevated mantle temperatures.  </a:t>
            </a:r>
          </a:p>
        </p:txBody>
      </p:sp>
      <p:sp>
        <p:nvSpPr>
          <p:cNvPr id="4" name="Slide Number Placeholder 3"/>
          <p:cNvSpPr>
            <a:spLocks noGrp="1"/>
          </p:cNvSpPr>
          <p:nvPr>
            <p:ph type="sldNum" sz="quarter" idx="10"/>
          </p:nvPr>
        </p:nvSpPr>
        <p:spPr/>
        <p:txBody>
          <a:bodyPr/>
          <a:lstStyle/>
          <a:p>
            <a:fld id="{D6EF5814-1B26-4D2D-B3A4-C82891C9508B}" type="slidenum">
              <a:rPr lang="en-US" smtClean="0"/>
              <a:t>17</a:t>
            </a:fld>
            <a:endParaRPr lang="en-US"/>
          </a:p>
        </p:txBody>
      </p:sp>
    </p:spTree>
    <p:extLst>
      <p:ext uri="{BB962C8B-B14F-4D97-AF65-F5344CB8AC3E}">
        <p14:creationId xmlns:p14="http://schemas.microsoft.com/office/powerpoint/2010/main" val="4223762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Adakites</a:t>
            </a:r>
            <a:r>
              <a:rPr lang="en-US" baseline="0" dirty="0" smtClean="0"/>
              <a:t> are thought to form at depths be</a:t>
            </a:r>
            <a:r>
              <a:rPr lang="en-US" dirty="0" smtClean="0"/>
              <a:t>low the stability of plagioclase, where </a:t>
            </a:r>
            <a:r>
              <a:rPr lang="en-US" dirty="0" err="1" smtClean="0"/>
              <a:t>Sr</a:t>
            </a:r>
            <a:r>
              <a:rPr lang="en-US" baseline="0" dirty="0" smtClean="0"/>
              <a:t> will behaves as an incompatible element during partial melting and Y remains in the bulk solid because of its compatibility in garnet or amphibole.  The </a:t>
            </a:r>
            <a:r>
              <a:rPr lang="en-US" baseline="0" dirty="0" err="1" smtClean="0"/>
              <a:t>Sr</a:t>
            </a:r>
            <a:r>
              <a:rPr lang="en-US" baseline="0" dirty="0" smtClean="0"/>
              <a:t>/Y ratio is opposite to that found in </a:t>
            </a:r>
            <a:r>
              <a:rPr lang="en-US" baseline="0" dirty="0" err="1" smtClean="0"/>
              <a:t>periditite</a:t>
            </a:r>
            <a:r>
              <a:rPr lang="en-US" baseline="0" dirty="0" smtClean="0"/>
              <a:t> partial melts and is widely used to discriminate adakites from normal calc-alkaline rocks.  These normal </a:t>
            </a:r>
            <a:r>
              <a:rPr lang="en-US" baseline="0" dirty="0" err="1" smtClean="0"/>
              <a:t>calc</a:t>
            </a:r>
            <a:r>
              <a:rPr lang="en-US" baseline="0" dirty="0" smtClean="0"/>
              <a:t>-alkaline signatures are shown for the outcrops shown in open circles.    </a:t>
            </a:r>
          </a:p>
          <a:p>
            <a:endParaRPr lang="en-US" baseline="0" dirty="0" smtClean="0"/>
          </a:p>
          <a:p>
            <a:r>
              <a:rPr lang="en-US" baseline="0" dirty="0" smtClean="0"/>
              <a:t>On the binary plot to the right, a large, but fairly isolate group of analyses have moderate </a:t>
            </a:r>
            <a:r>
              <a:rPr lang="en-US" baseline="0" dirty="0" err="1" smtClean="0"/>
              <a:t>Sr</a:t>
            </a:r>
            <a:r>
              <a:rPr lang="en-US" baseline="0" dirty="0" smtClean="0"/>
              <a:t>/Y ratios between 25 and 50 (</a:t>
            </a:r>
            <a:r>
              <a:rPr lang="en-US" i="1" baseline="0" dirty="0" smtClean="0"/>
              <a:t>click; </a:t>
            </a:r>
            <a:r>
              <a:rPr lang="en-US" baseline="0" dirty="0" smtClean="0"/>
              <a:t>shown here in light blue) that fall either in the adakite field or in an area transitional between adakite and normal calc-alkaline andesite.  We suggest that these could be derived from variable mixtures of pure adakite with differentiated melts from a calc-alkaline source.  However, those with the strongest adakite signatures are from the Pine Forest Range of northern Nevada and from the Salmon Creek volcanics of SW Idaho.  </a:t>
            </a:r>
          </a:p>
          <a:p>
            <a:endParaRPr lang="en-US" baseline="0" dirty="0" smtClean="0"/>
          </a:p>
          <a:p>
            <a:r>
              <a:rPr lang="en-US" baseline="0" dirty="0" smtClean="0"/>
              <a:t>This broad zone of partial melting has an overall ENE trend that we refer to as the Yellowstone adakite hot spot track, and we suggest that it may represent the older continuation of the Y-SRP hot spot track of similar trend to the east.</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18</a:t>
            </a:fld>
            <a:endParaRPr lang="en-US"/>
          </a:p>
        </p:txBody>
      </p:sp>
    </p:spTree>
    <p:extLst>
      <p:ext uri="{BB962C8B-B14F-4D97-AF65-F5344CB8AC3E}">
        <p14:creationId xmlns:p14="http://schemas.microsoft.com/office/powerpoint/2010/main" val="2186292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Volcanism</a:t>
            </a:r>
            <a:r>
              <a:rPr lang="en-US" baseline="0" dirty="0" smtClean="0"/>
              <a:t> began to wane at 22 Ma and </a:t>
            </a:r>
            <a:r>
              <a:rPr lang="en-US" i="1" u="sng" baseline="0" dirty="0" smtClean="0"/>
              <a:t>largely stopped by</a:t>
            </a:r>
            <a:r>
              <a:rPr lang="en-US" baseline="0" dirty="0" smtClean="0"/>
              <a:t> about 20 Ma. We follow the suggestion of Coble and </a:t>
            </a:r>
            <a:r>
              <a:rPr lang="en-US" baseline="0" dirty="0" err="1" smtClean="0"/>
              <a:t>Mahood</a:t>
            </a:r>
            <a:r>
              <a:rPr lang="en-US" baseline="0" dirty="0" smtClean="0"/>
              <a:t> (2012) that this volcanic hiatus was the result of continued uplift leading to the cessation of corner flow in the mantle wedge.  In fact, it may have resulted in the juxtaposition of the entire slab against the overlying lithosphere at this time.  </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19</a:t>
            </a:fld>
            <a:endParaRPr lang="en-US"/>
          </a:p>
        </p:txBody>
      </p:sp>
    </p:spTree>
    <p:extLst>
      <p:ext uri="{BB962C8B-B14F-4D97-AF65-F5344CB8AC3E}">
        <p14:creationId xmlns:p14="http://schemas.microsoft.com/office/powerpoint/2010/main" val="74413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Seismic studies have identified </a:t>
            </a:r>
            <a:r>
              <a:rPr lang="en-US" dirty="0" smtClean="0"/>
              <a:t>a slab hole beneath eastern</a:t>
            </a:r>
            <a:r>
              <a:rPr lang="en-US" baseline="0" dirty="0" smtClean="0"/>
              <a:t> Oregon, where the Juan de Fuca plate terminates at shallow depths that vary from 400 to 160 km depth.  This can be seen in this 3-dimensional representation of </a:t>
            </a:r>
            <a:r>
              <a:rPr lang="en-US" baseline="0" dirty="0" err="1" smtClean="0"/>
              <a:t>Obrebski</a:t>
            </a:r>
            <a:r>
              <a:rPr lang="en-US" baseline="0" dirty="0" smtClean="0"/>
              <a:t> et al. (2010) where the </a:t>
            </a:r>
            <a:r>
              <a:rPr lang="en-US" baseline="0" dirty="0" err="1" smtClean="0"/>
              <a:t>Gorda</a:t>
            </a:r>
            <a:r>
              <a:rPr lang="en-US" baseline="0" dirty="0" smtClean="0"/>
              <a:t> plate descends to 400 km beneath NW Nevada and the </a:t>
            </a:r>
            <a:r>
              <a:rPr lang="en-US" baseline="0" dirty="0" err="1" smtClean="0"/>
              <a:t>JdF</a:t>
            </a:r>
            <a:r>
              <a:rPr lang="en-US" baseline="0" dirty="0" smtClean="0"/>
              <a:t> plate to still shallower depths beneath eastern Oregon.  Slab termination at these depths is consistent with subduction no older than about 17 Ma.  </a:t>
            </a:r>
          </a:p>
          <a:p>
            <a:endParaRPr lang="en-US" baseline="0" dirty="0" smtClean="0"/>
          </a:p>
          <a:p>
            <a:r>
              <a:rPr lang="en-US" baseline="0" dirty="0" smtClean="0"/>
              <a:t>Several workers have attributed this seismic hole to interaction with the Yellowstone mantle plume.  If true, significant disruption of the Farallon plate or changes in slab dip should be reflected in volcanic perturbations in the arc and back-arc regions but these have not been recognized or thoroughly explored.  </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2</a:t>
            </a:fld>
            <a:endParaRPr lang="en-US"/>
          </a:p>
        </p:txBody>
      </p:sp>
    </p:spTree>
    <p:extLst>
      <p:ext uri="{BB962C8B-B14F-4D97-AF65-F5344CB8AC3E}">
        <p14:creationId xmlns:p14="http://schemas.microsoft.com/office/powerpoint/2010/main" val="463950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volcanic</a:t>
            </a:r>
            <a:r>
              <a:rPr lang="en-US" baseline="0" dirty="0" smtClean="0"/>
              <a:t> hiatus </a:t>
            </a:r>
            <a:r>
              <a:rPr lang="en-US" u="none" baseline="0" dirty="0" smtClean="0"/>
              <a:t>ended </a:t>
            </a:r>
            <a:r>
              <a:rPr lang="en-US" b="1" u="none" baseline="0" dirty="0" smtClean="0"/>
              <a:t>abruptly </a:t>
            </a:r>
            <a:r>
              <a:rPr lang="en-US" b="1" baseline="0" dirty="0" smtClean="0"/>
              <a:t>with slab rupture in two separate places</a:t>
            </a:r>
            <a:r>
              <a:rPr lang="en-US" baseline="0" dirty="0" smtClean="0"/>
              <a:t> at 16.7 Ma.  The eastern rupture allowed for plume rise through the slab, where decompressional partial melting of a </a:t>
            </a:r>
            <a:r>
              <a:rPr lang="en-US" i="1" u="sng" baseline="0" dirty="0" smtClean="0"/>
              <a:t>dry mantle source</a:t>
            </a:r>
            <a:r>
              <a:rPr lang="en-US" i="0" u="none" baseline="0" dirty="0" smtClean="0"/>
              <a:t> </a:t>
            </a:r>
            <a:r>
              <a:rPr lang="en-US" baseline="0" dirty="0" smtClean="0"/>
              <a:t>generated dike intrusions and the initial flood-basalt eruptions.  The contemporaneous western rupture resulted from subduction-related tearing of the uplifted slab, thus allowing for the </a:t>
            </a:r>
            <a:r>
              <a:rPr lang="en-US" b="1" baseline="0" dirty="0" smtClean="0"/>
              <a:t>contemporaneous rejuvenation of subduction</a:t>
            </a:r>
            <a:r>
              <a:rPr lang="en-US" baseline="0" dirty="0" smtClean="0"/>
              <a:t> that began at 16.7 Ma.  </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20</a:t>
            </a:fld>
            <a:endParaRPr lang="en-US"/>
          </a:p>
        </p:txBody>
      </p:sp>
    </p:spTree>
    <p:extLst>
      <p:ext uri="{BB962C8B-B14F-4D97-AF65-F5344CB8AC3E}">
        <p14:creationId xmlns:p14="http://schemas.microsoft.com/office/powerpoint/2010/main" val="2442339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re-initiation</a:t>
            </a:r>
            <a:r>
              <a:rPr lang="en-US" b="1" baseline="0" dirty="0" smtClean="0"/>
              <a:t> of subduction was associated with slab rollback</a:t>
            </a:r>
            <a:r>
              <a:rPr lang="en-US" baseline="0" dirty="0" smtClean="0"/>
              <a:t> which is evident in the </a:t>
            </a:r>
            <a:r>
              <a:rPr lang="en-US" i="1" baseline="0" dirty="0" smtClean="0"/>
              <a:t>westward migration </a:t>
            </a:r>
            <a:r>
              <a:rPr lang="en-US" baseline="0" dirty="0" smtClean="0"/>
              <a:t>of arc volcanism </a:t>
            </a:r>
            <a:r>
              <a:rPr lang="en-US" i="1" u="sng" baseline="0" dirty="0" smtClean="0"/>
              <a:t>across the CA-NV border region</a:t>
            </a:r>
            <a:r>
              <a:rPr lang="en-US" i="0" u="none" baseline="0" dirty="0" smtClean="0"/>
              <a:t> </a:t>
            </a:r>
            <a:r>
              <a:rPr lang="en-US" baseline="0" dirty="0" smtClean="0"/>
              <a:t>at a rate of 7.8 km/</a:t>
            </a:r>
            <a:r>
              <a:rPr lang="en-US" baseline="0" dirty="0" err="1" smtClean="0"/>
              <a:t>m.y</a:t>
            </a:r>
            <a:r>
              <a:rPr lang="en-US" baseline="0" dirty="0" smtClean="0"/>
              <a:t>.  </a:t>
            </a:r>
          </a:p>
          <a:p>
            <a:endParaRPr lang="en-US" baseline="0" dirty="0" smtClean="0"/>
          </a:p>
          <a:p>
            <a:pPr defTabSz="931774"/>
            <a:r>
              <a:rPr lang="en-US" baseline="0" dirty="0" smtClean="0"/>
              <a:t>The </a:t>
            </a:r>
            <a:r>
              <a:rPr lang="en-US" b="1" baseline="0" dirty="0" smtClean="0"/>
              <a:t>oldest ages</a:t>
            </a:r>
            <a:r>
              <a:rPr lang="en-US" baseline="0" dirty="0" smtClean="0"/>
              <a:t> for these arc rocks are derived from the Smoke Creek dike swarm, just west of the Black Rock Desert region, where they range from 16.7 to 14 Ma.  West of the CA-NV border the </a:t>
            </a:r>
            <a:r>
              <a:rPr lang="en-US" i="1" u="sng" baseline="0" dirty="0" smtClean="0"/>
              <a:t>style of volcanism changes</a:t>
            </a:r>
            <a:r>
              <a:rPr lang="en-US" baseline="0" dirty="0" smtClean="0"/>
              <a:t> from dike intrusion to the development of spectacularly well-developed shield volcanism with ages that range from 14 to 8 Ma. </a:t>
            </a:r>
            <a:r>
              <a:rPr lang="en-US" i="1" baseline="0" dirty="0" smtClean="0"/>
              <a:t>Click .</a:t>
            </a:r>
          </a:p>
          <a:p>
            <a:pPr defTabSz="931774"/>
            <a:endParaRPr lang="en-US" i="1" baseline="0" dirty="0" smtClean="0"/>
          </a:p>
          <a:p>
            <a:pPr defTabSz="931774"/>
            <a:r>
              <a:rPr lang="en-US" i="0" baseline="0" dirty="0" smtClean="0"/>
              <a:t>-  Here, a few of the Smoke Creek dikes are visible in the lower two diagrams, some of which are relatively small and others that are much thicker and over a km in length.  The younger, well-preserved shield volcanoes in the upper diagram lie immediately in NE CA.  </a:t>
            </a:r>
            <a:r>
              <a:rPr lang="en-US" baseline="0" dirty="0" smtClean="0"/>
              <a:t>Still farther west in the </a:t>
            </a:r>
            <a:r>
              <a:rPr lang="en-US" baseline="0" dirty="0" err="1" smtClean="0"/>
              <a:t>Susansville</a:t>
            </a:r>
            <a:r>
              <a:rPr lang="en-US" baseline="0" dirty="0" smtClean="0"/>
              <a:t>-Eagle Lake region, the style of volcanism changes once more to smaller shield volcanoes and abundant scoria cones with ages less than 8 Ma.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21</a:t>
            </a:fld>
            <a:endParaRPr lang="en-US"/>
          </a:p>
        </p:txBody>
      </p:sp>
    </p:spTree>
    <p:extLst>
      <p:ext uri="{BB962C8B-B14F-4D97-AF65-F5344CB8AC3E}">
        <p14:creationId xmlns:p14="http://schemas.microsoft.com/office/powerpoint/2010/main" val="3766042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lumMod val="75000"/>
                  </a:schemeClr>
                </a:solidFill>
              </a:rPr>
              <a:t>This re-initiation</a:t>
            </a:r>
            <a:r>
              <a:rPr lang="en-US" baseline="0" dirty="0" smtClean="0">
                <a:solidFill>
                  <a:schemeClr val="bg1">
                    <a:lumMod val="75000"/>
                  </a:schemeClr>
                </a:solidFill>
              </a:rPr>
              <a:t> of subduction was associated with slab rollback which is evident in the westward migration of arc volcanism in the CA-NV border region at a rate of 7.8 km/</a:t>
            </a:r>
            <a:r>
              <a:rPr lang="en-US" baseline="0" dirty="0" err="1" smtClean="0">
                <a:solidFill>
                  <a:schemeClr val="bg1">
                    <a:lumMod val="75000"/>
                  </a:schemeClr>
                </a:solidFill>
              </a:rPr>
              <a:t>m.y</a:t>
            </a:r>
            <a:r>
              <a:rPr lang="en-US" baseline="0" dirty="0" smtClean="0">
                <a:solidFill>
                  <a:schemeClr val="bg1">
                    <a:lumMod val="75000"/>
                  </a:schemeClr>
                </a:solidFill>
              </a:rPr>
              <a:t>.  </a:t>
            </a:r>
          </a:p>
          <a:p>
            <a:endParaRPr lang="en-US" baseline="0" dirty="0" smtClean="0">
              <a:solidFill>
                <a:schemeClr val="bg1">
                  <a:lumMod val="75000"/>
                </a:schemeClr>
              </a:solidFill>
            </a:endParaRPr>
          </a:p>
          <a:p>
            <a:pPr defTabSz="931774"/>
            <a:r>
              <a:rPr lang="en-US" baseline="0" dirty="0" smtClean="0">
                <a:solidFill>
                  <a:schemeClr val="bg1">
                    <a:lumMod val="75000"/>
                  </a:schemeClr>
                </a:solidFill>
              </a:rPr>
              <a:t>The oldest ages for these arc rocks are derived from the Smoke Creek dike swarm, just west of the Black Rock Desert region, where they range from 16.7 to 14 Ma.  West of the CA-NV border the style of volcanism changes from dike intrusion to the development of spectacularly well-developed shield volcanism with ages that range from 14 to 8 Ma. </a:t>
            </a:r>
          </a:p>
          <a:p>
            <a:pPr defTabSz="931774"/>
            <a:endParaRPr lang="en-US" i="1" baseline="0" dirty="0" smtClean="0"/>
          </a:p>
          <a:p>
            <a:pPr defTabSz="931774"/>
            <a:r>
              <a:rPr lang="en-US" i="1" baseline="0" dirty="0" smtClean="0"/>
              <a:t>Click </a:t>
            </a:r>
            <a:r>
              <a:rPr lang="en-US" i="0" baseline="0" dirty="0" smtClean="0"/>
              <a:t>-  Here, a few of the Smoke Creek dikes are visible in the lower two diagrams, some of which are relatively small and others that are much thicker and over a km in length.  The younger, well-preserved shield volcanoes in the upper diagram lie immediately in NE CA.  </a:t>
            </a:r>
            <a:r>
              <a:rPr lang="en-US" b="1" baseline="0" dirty="0" smtClean="0"/>
              <a:t>Still farther west in the </a:t>
            </a:r>
            <a:r>
              <a:rPr lang="en-US" b="1" baseline="0" dirty="0" err="1" smtClean="0"/>
              <a:t>Susansville</a:t>
            </a:r>
            <a:r>
              <a:rPr lang="en-US" b="1" baseline="0" dirty="0" smtClean="0"/>
              <a:t>-Eagle Lake region</a:t>
            </a:r>
            <a:r>
              <a:rPr lang="en-US" baseline="0" dirty="0" smtClean="0"/>
              <a:t>, the style of volcanism changes once more to smaller shield volcanoes and abundant scoria cones with ages less than 8 Ma.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EF5814-1B26-4D2D-B3A4-C82891C9508B}" type="slidenum">
              <a:rPr lang="en-US" smtClean="0"/>
              <a:t>22</a:t>
            </a:fld>
            <a:endParaRPr lang="en-US"/>
          </a:p>
        </p:txBody>
      </p:sp>
    </p:spTree>
    <p:extLst>
      <p:ext uri="{BB962C8B-B14F-4D97-AF65-F5344CB8AC3E}">
        <p14:creationId xmlns:p14="http://schemas.microsoft.com/office/powerpoint/2010/main" val="2466931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Today</a:t>
            </a:r>
            <a:r>
              <a:rPr lang="en-US" b="1" dirty="0" smtClean="0"/>
              <a:t>, </a:t>
            </a:r>
            <a:r>
              <a:rPr lang="en-US" dirty="0" smtClean="0"/>
              <a:t>the </a:t>
            </a:r>
            <a:r>
              <a:rPr lang="en-US" b="1" i="1" dirty="0" smtClean="0"/>
              <a:t>roll-backed</a:t>
            </a:r>
            <a:r>
              <a:rPr lang="en-US" b="1" i="1" baseline="0" dirty="0" smtClean="0"/>
              <a:t> slab of the </a:t>
            </a:r>
            <a:r>
              <a:rPr lang="en-US" b="1" i="1" baseline="0" dirty="0" err="1" smtClean="0"/>
              <a:t>Gorda</a:t>
            </a:r>
            <a:r>
              <a:rPr lang="en-US" b="1" i="1" baseline="0" dirty="0" smtClean="0"/>
              <a:t> plate is evident in the seismic tomography of Schmandt and Humphreys</a:t>
            </a:r>
            <a:r>
              <a:rPr lang="en-US" baseline="0" dirty="0" smtClean="0"/>
              <a:t> (2010), and the previously uplifted slab is still present, but in Nevada it has now </a:t>
            </a:r>
            <a:r>
              <a:rPr lang="en-US" i="1" baseline="0" dirty="0" smtClean="0"/>
              <a:t>descended into the mantle transitions zone</a:t>
            </a:r>
            <a:r>
              <a:rPr lang="en-US" baseline="0" dirty="0" smtClean="0"/>
              <a:t>.  This is </a:t>
            </a:r>
            <a:r>
              <a:rPr lang="en-US" i="1" baseline="0" dirty="0" smtClean="0"/>
              <a:t>mantle relic</a:t>
            </a:r>
            <a:r>
              <a:rPr lang="en-US" baseline="0" dirty="0" smtClean="0"/>
              <a:t> is referred to as the </a:t>
            </a:r>
            <a:r>
              <a:rPr lang="en-US" i="1" baseline="0" dirty="0" err="1" smtClean="0"/>
              <a:t>F1</a:t>
            </a:r>
            <a:r>
              <a:rPr lang="en-US" i="1" baseline="0" dirty="0" smtClean="0"/>
              <a:t> remnant slab </a:t>
            </a:r>
            <a:r>
              <a:rPr lang="en-US" baseline="0" dirty="0" smtClean="0"/>
              <a:t>in the model of </a:t>
            </a:r>
            <a:r>
              <a:rPr lang="en-US" baseline="0" dirty="0" err="1" smtClean="0"/>
              <a:t>Obrebski</a:t>
            </a:r>
            <a:r>
              <a:rPr lang="en-US" baseline="0" dirty="0" smtClean="0"/>
              <a:t> et al. (2010).    </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23</a:t>
            </a:fld>
            <a:endParaRPr lang="en-US"/>
          </a:p>
        </p:txBody>
      </p:sp>
    </p:spTree>
    <p:extLst>
      <p:ext uri="{BB962C8B-B14F-4D97-AF65-F5344CB8AC3E}">
        <p14:creationId xmlns:p14="http://schemas.microsoft.com/office/powerpoint/2010/main" val="2095169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Today, the roll-backed</a:t>
            </a:r>
            <a:r>
              <a:rPr lang="en-US" baseline="0" dirty="0" smtClean="0"/>
              <a:t> slab of the </a:t>
            </a:r>
            <a:r>
              <a:rPr lang="en-US" baseline="0" dirty="0" err="1" smtClean="0"/>
              <a:t>Gorda</a:t>
            </a:r>
            <a:r>
              <a:rPr lang="en-US" baseline="0" dirty="0" smtClean="0"/>
              <a:t> plate is evident in the seismic tomography of Schmandt and Humphreys (2010), and the previously uplifted slab is still present, but in Nevada it has now descended into the mantle transitions zone.  This is mantle relic is referred to as the </a:t>
            </a:r>
            <a:r>
              <a:rPr lang="en-US" baseline="0" dirty="0" err="1" smtClean="0"/>
              <a:t>F1</a:t>
            </a:r>
            <a:r>
              <a:rPr lang="en-US" baseline="0" dirty="0" smtClean="0"/>
              <a:t> remnant slab in the model of </a:t>
            </a:r>
            <a:r>
              <a:rPr lang="en-US" baseline="0" dirty="0" err="1" smtClean="0"/>
              <a:t>Obrebski</a:t>
            </a:r>
            <a:r>
              <a:rPr lang="en-US" baseline="0" dirty="0" smtClean="0"/>
              <a:t> et al. (2010).    </a:t>
            </a:r>
            <a:endParaRPr lang="en-US" dirty="0" smtClean="0"/>
          </a:p>
          <a:p>
            <a:endParaRPr lang="en-US" dirty="0" smtClean="0"/>
          </a:p>
          <a:p>
            <a:r>
              <a:rPr lang="en-US" dirty="0" smtClean="0"/>
              <a:t>However, when</a:t>
            </a:r>
            <a:r>
              <a:rPr lang="en-US" baseline="0" dirty="0" smtClean="0"/>
              <a:t> you cross the border into Oregon, the </a:t>
            </a:r>
            <a:r>
              <a:rPr lang="en-US" i="1" baseline="0" dirty="0" smtClean="0"/>
              <a:t>up</a:t>
            </a:r>
            <a:r>
              <a:rPr lang="en-US" i="1" dirty="0" smtClean="0"/>
              <a:t>lifted remnant</a:t>
            </a:r>
            <a:r>
              <a:rPr lang="en-US" i="1" baseline="0" dirty="0" smtClean="0"/>
              <a:t> is entirely missing</a:t>
            </a:r>
            <a:r>
              <a:rPr lang="en-US" baseline="0" dirty="0" smtClean="0"/>
              <a:t>, replaced instead by the </a:t>
            </a:r>
            <a:r>
              <a:rPr lang="en-US" i="1" baseline="0" dirty="0" smtClean="0"/>
              <a:t>seismic hole </a:t>
            </a:r>
            <a:r>
              <a:rPr lang="en-US" baseline="0" dirty="0" smtClean="0"/>
              <a:t>whose </a:t>
            </a:r>
            <a:r>
              <a:rPr lang="en-US" b="1" baseline="0" dirty="0" smtClean="0"/>
              <a:t>southern edge is bounded by the Yellowstone adakite hotspot track.</a:t>
            </a:r>
            <a:r>
              <a:rPr lang="en-US" baseline="0" dirty="0" smtClean="0"/>
              <a:t>  We suggest that </a:t>
            </a:r>
            <a:r>
              <a:rPr lang="en-US" dirty="0" smtClean="0"/>
              <a:t>demise </a:t>
            </a:r>
            <a:r>
              <a:rPr lang="en-US" dirty="0"/>
              <a:t>of the Farallon slab </a:t>
            </a:r>
            <a:r>
              <a:rPr lang="en-US" dirty="0" smtClean="0"/>
              <a:t>and creation of the seismic hole in </a:t>
            </a:r>
            <a:r>
              <a:rPr lang="en-US" dirty="0"/>
              <a:t>this region is the combined result of a long-lived sequence of plume-triggered thermal erosion, rapid tearing, and the foundering of slab segments from 30-10 Ma.</a:t>
            </a:r>
          </a:p>
        </p:txBody>
      </p:sp>
      <p:sp>
        <p:nvSpPr>
          <p:cNvPr id="4" name="Slide Number Placeholder 3"/>
          <p:cNvSpPr>
            <a:spLocks noGrp="1"/>
          </p:cNvSpPr>
          <p:nvPr>
            <p:ph type="sldNum" sz="quarter" idx="10"/>
          </p:nvPr>
        </p:nvSpPr>
        <p:spPr/>
        <p:txBody>
          <a:bodyPr/>
          <a:lstStyle/>
          <a:p>
            <a:fld id="{D6EF5814-1B26-4D2D-B3A4-C82891C9508B}" type="slidenum">
              <a:rPr lang="en-US" smtClean="0"/>
              <a:t>24</a:t>
            </a:fld>
            <a:endParaRPr lang="en-US"/>
          </a:p>
        </p:txBody>
      </p:sp>
    </p:spTree>
    <p:extLst>
      <p:ext uri="{BB962C8B-B14F-4D97-AF65-F5344CB8AC3E}">
        <p14:creationId xmlns:p14="http://schemas.microsoft.com/office/powerpoint/2010/main" val="1214521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EF5814-1B26-4D2D-B3A4-C82891C9508B}" type="slidenum">
              <a:rPr lang="en-US" smtClean="0"/>
              <a:t>25</a:t>
            </a:fld>
            <a:endParaRPr lang="en-US"/>
          </a:p>
        </p:txBody>
      </p:sp>
    </p:spTree>
    <p:extLst>
      <p:ext uri="{BB962C8B-B14F-4D97-AF65-F5344CB8AC3E}">
        <p14:creationId xmlns:p14="http://schemas.microsoft.com/office/powerpoint/2010/main" val="2288137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EF5814-1B26-4D2D-B3A4-C82891C9508B}" type="slidenum">
              <a:rPr lang="en-US" smtClean="0"/>
              <a:t>26</a:t>
            </a:fld>
            <a:endParaRPr lang="en-US"/>
          </a:p>
        </p:txBody>
      </p:sp>
    </p:spTree>
    <p:extLst>
      <p:ext uri="{BB962C8B-B14F-4D97-AF65-F5344CB8AC3E}">
        <p14:creationId xmlns:p14="http://schemas.microsoft.com/office/powerpoint/2010/main" val="55122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forms the</a:t>
            </a:r>
            <a:r>
              <a:rPr lang="en-US" baseline="0" dirty="0" smtClean="0"/>
              <a:t> basis of our own study.  Note in the inset that subduction-related melting is evident in the northern and southern segments of the ancestral Cascades.  Our area of interest is in the highlighted box that contains both as well as volcanic rocks in the back-arc region which is our main focus.</a:t>
            </a:r>
          </a:p>
          <a:p>
            <a:endParaRPr lang="en-US" baseline="0" dirty="0" smtClean="0"/>
          </a:p>
          <a:p>
            <a:r>
              <a:rPr lang="en-US" i="1" baseline="0" dirty="0" smtClean="0"/>
              <a:t>Click .  </a:t>
            </a:r>
            <a:r>
              <a:rPr lang="en-US" i="0" baseline="0" dirty="0" smtClean="0"/>
              <a:t>We are spec</a:t>
            </a:r>
            <a:r>
              <a:rPr lang="en-US" baseline="0" dirty="0" smtClean="0"/>
              <a:t>ifically interested in volcanic rocks that erupted between 30 to 8 Ma.  In a very general way, we can be subdivide these into three main groups:  </a:t>
            </a:r>
          </a:p>
          <a:p>
            <a:endParaRPr lang="en-US" baseline="0" dirty="0" smtClean="0"/>
          </a:p>
          <a:p>
            <a:pPr marL="698830" lvl="1" indent="-232943">
              <a:buAutoNum type="arabicParenBoth"/>
            </a:pPr>
            <a:r>
              <a:rPr lang="en-US" baseline="0" dirty="0" smtClean="0"/>
              <a:t> Oligocene to Early Miocene calc-alkaline rocks from 30-20 Ma, </a:t>
            </a:r>
            <a:r>
              <a:rPr lang="en-US" i="1" baseline="0" dirty="0" smtClean="0"/>
              <a:t>followed by a 3-5 </a:t>
            </a:r>
            <a:r>
              <a:rPr lang="en-US" i="1" baseline="0" dirty="0" err="1" smtClean="0"/>
              <a:t>m.y</a:t>
            </a:r>
            <a:r>
              <a:rPr lang="en-US" i="1" baseline="0" dirty="0" smtClean="0"/>
              <a:t>. </a:t>
            </a:r>
            <a:r>
              <a:rPr lang="en-US" i="1" u="sng" baseline="0" dirty="0" smtClean="0"/>
              <a:t>hiatus</a:t>
            </a:r>
            <a:r>
              <a:rPr lang="en-US" baseline="0" dirty="0" smtClean="0"/>
              <a:t>, </a:t>
            </a:r>
          </a:p>
          <a:p>
            <a:pPr marL="698830" lvl="1" indent="-232943">
              <a:buAutoNum type="arabicParenBoth"/>
            </a:pPr>
            <a:r>
              <a:rPr lang="en-US" baseline="0" dirty="0" smtClean="0"/>
              <a:t> the main-phase eruptions of the CRBG from 16.7-15 Ma, and </a:t>
            </a:r>
          </a:p>
          <a:p>
            <a:pPr marL="698830" lvl="1" indent="-232943">
              <a:buAutoNum type="arabicParenBoth"/>
            </a:pPr>
            <a:r>
              <a:rPr lang="en-US" baseline="0" dirty="0" smtClean="0"/>
              <a:t> </a:t>
            </a:r>
            <a:r>
              <a:rPr lang="en-US" i="1" baseline="0" dirty="0" smtClean="0"/>
              <a:t>partly contemporaneous</a:t>
            </a:r>
            <a:r>
              <a:rPr lang="en-US" baseline="0" dirty="0" smtClean="0"/>
              <a:t> calc-alkaline rocks of the southern segment of the ancestral Cascades.</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3</a:t>
            </a:fld>
            <a:endParaRPr lang="en-US"/>
          </a:p>
        </p:txBody>
      </p:sp>
    </p:spTree>
    <p:extLst>
      <p:ext uri="{BB962C8B-B14F-4D97-AF65-F5344CB8AC3E}">
        <p14:creationId xmlns:p14="http://schemas.microsoft.com/office/powerpoint/2010/main" val="358917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collected</a:t>
            </a:r>
            <a:r>
              <a:rPr lang="en-US" baseline="0" dirty="0" smtClean="0"/>
              <a:t> a </a:t>
            </a:r>
            <a:r>
              <a:rPr lang="en-US" i="1" baseline="0" dirty="0" smtClean="0"/>
              <a:t>large</a:t>
            </a:r>
            <a:r>
              <a:rPr lang="en-US" baseline="0" dirty="0" smtClean="0"/>
              <a:t> amount of geochemical data on 299 samples and age data on 20 samples.  </a:t>
            </a:r>
          </a:p>
          <a:p>
            <a:endParaRPr lang="en-US" baseline="0" dirty="0" smtClean="0"/>
          </a:p>
          <a:p>
            <a:r>
              <a:rPr lang="en-US" baseline="0" dirty="0" smtClean="0"/>
              <a:t>In addition, we have compiled data from </a:t>
            </a:r>
            <a:r>
              <a:rPr lang="en-US" i="1" baseline="0" dirty="0" smtClean="0"/>
              <a:t>numerous</a:t>
            </a:r>
            <a:r>
              <a:rPr lang="en-US" baseline="0" dirty="0" smtClean="0"/>
              <a:t> published sources shown here, and these include chemical analyses of over 2600 samples, and age data on several hundred samples.  </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4</a:t>
            </a:fld>
            <a:endParaRPr lang="en-US"/>
          </a:p>
        </p:txBody>
      </p:sp>
    </p:spTree>
    <p:extLst>
      <p:ext uri="{BB962C8B-B14F-4D97-AF65-F5344CB8AC3E}">
        <p14:creationId xmlns:p14="http://schemas.microsoft.com/office/powerpoint/2010/main" val="5612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30-20 Ma volcanic rocks in</a:t>
            </a:r>
            <a:r>
              <a:rPr lang="en-US" baseline="0" dirty="0" smtClean="0"/>
              <a:t> the Oregon back-arc region </a:t>
            </a:r>
            <a:r>
              <a:rPr lang="en-US" i="1" baseline="0" dirty="0" smtClean="0"/>
              <a:t>are </a:t>
            </a:r>
            <a:r>
              <a:rPr lang="en-US" i="1" u="sng" baseline="0" dirty="0" smtClean="0"/>
              <a:t>largely covered by younger rocks</a:t>
            </a:r>
            <a:r>
              <a:rPr lang="en-US" baseline="0" dirty="0" smtClean="0"/>
              <a:t>, but they are widely distributed across eastern Oregon and adjacent NV and CA, extending into northern Oregon to </a:t>
            </a:r>
            <a:r>
              <a:rPr lang="en-US" i="1" baseline="0" dirty="0" smtClean="0"/>
              <a:t>include the John Day outcrops</a:t>
            </a:r>
            <a:r>
              <a:rPr lang="en-US" baseline="0" dirty="0" smtClean="0"/>
              <a:t> shown here.    </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5</a:t>
            </a:fld>
            <a:endParaRPr lang="en-US"/>
          </a:p>
        </p:txBody>
      </p:sp>
    </p:spTree>
    <p:extLst>
      <p:ext uri="{BB962C8B-B14F-4D97-AF65-F5344CB8AC3E}">
        <p14:creationId xmlns:p14="http://schemas.microsoft.com/office/powerpoint/2010/main" val="3437467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Compare</a:t>
            </a:r>
            <a:r>
              <a:rPr lang="en-US" dirty="0" smtClean="0"/>
              <a:t> </a:t>
            </a:r>
            <a:r>
              <a:rPr lang="en-US" dirty="0" smtClean="0"/>
              <a:t>the overall chemistry</a:t>
            </a:r>
            <a:r>
              <a:rPr lang="en-US" baseline="0" dirty="0" smtClean="0"/>
              <a:t> of these rocks to </a:t>
            </a:r>
            <a:r>
              <a:rPr lang="en-US" i="1" baseline="0" dirty="0" smtClean="0"/>
              <a:t>contemporaneous rocks of the ancestral Cascades</a:t>
            </a:r>
            <a:r>
              <a:rPr lang="en-US" baseline="0" dirty="0" smtClean="0"/>
              <a:t> on these very simple major-element plots.  </a:t>
            </a:r>
            <a:r>
              <a:rPr lang="en-US" dirty="0" smtClean="0"/>
              <a:t>The </a:t>
            </a:r>
            <a:r>
              <a:rPr lang="en-US" b="1" dirty="0" smtClean="0"/>
              <a:t>most striking difference </a:t>
            </a:r>
            <a:r>
              <a:rPr lang="en-US" dirty="0" smtClean="0"/>
              <a:t>between the southern</a:t>
            </a:r>
            <a:r>
              <a:rPr lang="en-US" baseline="0" dirty="0" smtClean="0"/>
              <a:t> and northern segments of the ASCs is the high-K nature of the southern Cascades rocks (shown in blue on the silica-K2O diagram) compared with the northern segment (in Brown).  </a:t>
            </a:r>
          </a:p>
          <a:p>
            <a:endParaRPr lang="en-US" baseline="0" dirty="0" smtClean="0"/>
          </a:p>
          <a:p>
            <a:r>
              <a:rPr lang="en-US" b="1" baseline="0" dirty="0" smtClean="0"/>
              <a:t>Data </a:t>
            </a:r>
            <a:r>
              <a:rPr lang="en-US" b="1" baseline="0" dirty="0" smtClean="0"/>
              <a:t>points </a:t>
            </a:r>
            <a:r>
              <a:rPr lang="en-US" baseline="0" dirty="0" smtClean="0"/>
              <a:t>on all of these these diagrams are color-coded for the various 30-20 Ma outcrops areas in the back-arc region.  These areas are consistent in their resemblance to the high-K composition of the ancestral southern Cascades, </a:t>
            </a:r>
            <a:r>
              <a:rPr lang="en-US" i="1" u="sng" baseline="0" dirty="0" smtClean="0"/>
              <a:t>and</a:t>
            </a:r>
            <a:r>
              <a:rPr lang="en-US" baseline="0" dirty="0" smtClean="0"/>
              <a:t> both arc- AND back-arc lavas have the same Fe-depletion trends typical of calc-alkaline differentiation.  </a:t>
            </a:r>
          </a:p>
        </p:txBody>
      </p:sp>
      <p:sp>
        <p:nvSpPr>
          <p:cNvPr id="4" name="Slide Number Placeholder 3"/>
          <p:cNvSpPr>
            <a:spLocks noGrp="1"/>
          </p:cNvSpPr>
          <p:nvPr>
            <p:ph type="sldNum" sz="quarter" idx="10"/>
          </p:nvPr>
        </p:nvSpPr>
        <p:spPr/>
        <p:txBody>
          <a:bodyPr/>
          <a:lstStyle/>
          <a:p>
            <a:fld id="{D6EF5814-1B26-4D2D-B3A4-C82891C9508B}" type="slidenum">
              <a:rPr lang="en-US" smtClean="0"/>
              <a:t>6</a:t>
            </a:fld>
            <a:endParaRPr lang="en-US"/>
          </a:p>
        </p:txBody>
      </p:sp>
    </p:spTree>
    <p:extLst>
      <p:ext uri="{BB962C8B-B14F-4D97-AF65-F5344CB8AC3E}">
        <p14:creationId xmlns:p14="http://schemas.microsoft.com/office/powerpoint/2010/main" val="3661580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t>
            </a:r>
            <a:r>
              <a:rPr lang="en-US" b="1" dirty="0" smtClean="0"/>
              <a:t>some variability</a:t>
            </a:r>
            <a:r>
              <a:rPr lang="en-US" dirty="0" smtClean="0"/>
              <a:t> in the range of trace-elements that are shown here normalized</a:t>
            </a:r>
            <a:r>
              <a:rPr lang="en-US" baseline="0" dirty="0" smtClean="0"/>
              <a:t> to primitive mantle; but, </a:t>
            </a:r>
            <a:r>
              <a:rPr lang="en-US" b="1" i="1" baseline="0" dirty="0" smtClean="0"/>
              <a:t>as a general rule</a:t>
            </a:r>
            <a:r>
              <a:rPr lang="en-US" baseline="0" dirty="0" smtClean="0"/>
              <a:t>, most locations show enrichment in the water-soluble elements </a:t>
            </a:r>
            <a:r>
              <a:rPr lang="en-US" baseline="0" dirty="0" err="1" smtClean="0"/>
              <a:t>Rb</a:t>
            </a:r>
            <a:r>
              <a:rPr lang="en-US" baseline="0" dirty="0" smtClean="0"/>
              <a:t>, Ba, K and </a:t>
            </a:r>
            <a:r>
              <a:rPr lang="en-US" baseline="0" dirty="0" err="1" smtClean="0"/>
              <a:t>Pb</a:t>
            </a:r>
            <a:r>
              <a:rPr lang="en-US" baseline="0" dirty="0" smtClean="0"/>
              <a:t>, and depletions in </a:t>
            </a:r>
            <a:r>
              <a:rPr lang="en-US" baseline="0" dirty="0" err="1" smtClean="0"/>
              <a:t>Nb</a:t>
            </a:r>
            <a:r>
              <a:rPr lang="en-US" baseline="0" dirty="0" smtClean="0"/>
              <a:t>, all of which are typical of the range in TEs for the ASCs, shown in gray pattern.</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7</a:t>
            </a:fld>
            <a:endParaRPr lang="en-US"/>
          </a:p>
        </p:txBody>
      </p:sp>
    </p:spTree>
    <p:extLst>
      <p:ext uri="{BB962C8B-B14F-4D97-AF65-F5344CB8AC3E}">
        <p14:creationId xmlns:p14="http://schemas.microsoft.com/office/powerpoint/2010/main" val="3857026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High-K</a:t>
            </a:r>
            <a:r>
              <a:rPr lang="en-US" baseline="0" dirty="0" smtClean="0"/>
              <a:t> calc-alkaline volcanism </a:t>
            </a:r>
            <a:r>
              <a:rPr lang="en-US" b="1" baseline="0" dirty="0" smtClean="0"/>
              <a:t>began to wane at 22-20 Ma</a:t>
            </a:r>
            <a:r>
              <a:rPr lang="en-US" baseline="0" dirty="0" smtClean="0"/>
              <a:t> followed by a volcanic hiatus that was </a:t>
            </a:r>
            <a:r>
              <a:rPr lang="en-US" i="1" baseline="0" dirty="0" smtClean="0"/>
              <a:t>terminated abruptly</a:t>
            </a:r>
            <a:r>
              <a:rPr lang="en-US" baseline="0" dirty="0" smtClean="0"/>
              <a:t> at 16.7 Ma with </a:t>
            </a:r>
            <a:r>
              <a:rPr lang="en-US" b="1" i="1" baseline="0" dirty="0" smtClean="0"/>
              <a:t>bimodal volcanism </a:t>
            </a:r>
            <a:r>
              <a:rPr lang="en-US" baseline="0" dirty="0" smtClean="0"/>
              <a:t>of basalt and rhyolite associated with </a:t>
            </a:r>
            <a:r>
              <a:rPr lang="en-US" i="1" u="sng" baseline="0" dirty="0" smtClean="0"/>
              <a:t>main-phase eruptions</a:t>
            </a:r>
            <a:r>
              <a:rPr lang="en-US" baseline="0" dirty="0" smtClean="0"/>
              <a:t> of the CRBG.    </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8</a:t>
            </a:fld>
            <a:endParaRPr lang="en-US"/>
          </a:p>
        </p:txBody>
      </p:sp>
    </p:spTree>
    <p:extLst>
      <p:ext uri="{BB962C8B-B14F-4D97-AF65-F5344CB8AC3E}">
        <p14:creationId xmlns:p14="http://schemas.microsoft.com/office/powerpoint/2010/main" val="1601835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These eruptions were </a:t>
            </a:r>
            <a:r>
              <a:rPr lang="en-US" b="1" baseline="0" dirty="0" smtClean="0"/>
              <a:t>associated with an </a:t>
            </a:r>
            <a:r>
              <a:rPr lang="en-US" b="1" i="1" baseline="0" dirty="0" smtClean="0"/>
              <a:t>extensive system of dikes</a:t>
            </a:r>
            <a:r>
              <a:rPr lang="en-US" baseline="0" dirty="0" smtClean="0"/>
              <a:t> extending from southern Oregon through SE Washington, together with </a:t>
            </a:r>
            <a:r>
              <a:rPr lang="en-US" i="1" baseline="0" dirty="0" smtClean="0"/>
              <a:t>large mid-crustal intrusions</a:t>
            </a:r>
            <a:r>
              <a:rPr lang="en-US" baseline="0" dirty="0" smtClean="0"/>
              <a:t> identified as prominent aeromagnetic anomalies associated in part with the </a:t>
            </a:r>
            <a:r>
              <a:rPr lang="en-US" baseline="0" dirty="0" err="1" smtClean="0"/>
              <a:t>NNR</a:t>
            </a:r>
            <a:r>
              <a:rPr lang="en-US" baseline="0" dirty="0" smtClean="0"/>
              <a:t> system which might extend even father to south into southern Nevada.  We refer to refer to this short-live belt of 16.7-15 Ma magmatism as the Nevada-Columbia Basin magmatic belt.    </a:t>
            </a:r>
            <a:endParaRPr lang="en-US" dirty="0"/>
          </a:p>
        </p:txBody>
      </p:sp>
      <p:sp>
        <p:nvSpPr>
          <p:cNvPr id="4" name="Slide Number Placeholder 3"/>
          <p:cNvSpPr>
            <a:spLocks noGrp="1"/>
          </p:cNvSpPr>
          <p:nvPr>
            <p:ph type="sldNum" sz="quarter" idx="10"/>
          </p:nvPr>
        </p:nvSpPr>
        <p:spPr/>
        <p:txBody>
          <a:bodyPr/>
          <a:lstStyle/>
          <a:p>
            <a:fld id="{D6EF5814-1B26-4D2D-B3A4-C82891C9508B}" type="slidenum">
              <a:rPr lang="en-US" smtClean="0"/>
              <a:t>9</a:t>
            </a:fld>
            <a:endParaRPr lang="en-US"/>
          </a:p>
        </p:txBody>
      </p:sp>
    </p:spTree>
    <p:extLst>
      <p:ext uri="{BB962C8B-B14F-4D97-AF65-F5344CB8AC3E}">
        <p14:creationId xmlns:p14="http://schemas.microsoft.com/office/powerpoint/2010/main" val="2302914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BF2D12-DAA1-4E18-AED9-06667ADCB0A8}"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0BABD-35E1-4ED5-AA80-12723C27635E}" type="slidenum">
              <a:rPr lang="en-US" smtClean="0"/>
              <a:t>‹#›</a:t>
            </a:fld>
            <a:endParaRPr lang="en-US"/>
          </a:p>
        </p:txBody>
      </p:sp>
    </p:spTree>
    <p:extLst>
      <p:ext uri="{BB962C8B-B14F-4D97-AF65-F5344CB8AC3E}">
        <p14:creationId xmlns:p14="http://schemas.microsoft.com/office/powerpoint/2010/main" val="755594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F2D12-DAA1-4E18-AED9-06667ADCB0A8}"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0BABD-35E1-4ED5-AA80-12723C27635E}" type="slidenum">
              <a:rPr lang="en-US" smtClean="0"/>
              <a:t>‹#›</a:t>
            </a:fld>
            <a:endParaRPr lang="en-US"/>
          </a:p>
        </p:txBody>
      </p:sp>
    </p:spTree>
    <p:extLst>
      <p:ext uri="{BB962C8B-B14F-4D97-AF65-F5344CB8AC3E}">
        <p14:creationId xmlns:p14="http://schemas.microsoft.com/office/powerpoint/2010/main" val="426355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F2D12-DAA1-4E18-AED9-06667ADCB0A8}"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0BABD-35E1-4ED5-AA80-12723C27635E}" type="slidenum">
              <a:rPr lang="en-US" smtClean="0"/>
              <a:t>‹#›</a:t>
            </a:fld>
            <a:endParaRPr lang="en-US"/>
          </a:p>
        </p:txBody>
      </p:sp>
    </p:spTree>
    <p:extLst>
      <p:ext uri="{BB962C8B-B14F-4D97-AF65-F5344CB8AC3E}">
        <p14:creationId xmlns:p14="http://schemas.microsoft.com/office/powerpoint/2010/main" val="3385364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F2D12-DAA1-4E18-AED9-06667ADCB0A8}"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0BABD-35E1-4ED5-AA80-12723C27635E}" type="slidenum">
              <a:rPr lang="en-US" smtClean="0"/>
              <a:t>‹#›</a:t>
            </a:fld>
            <a:endParaRPr lang="en-US"/>
          </a:p>
        </p:txBody>
      </p:sp>
    </p:spTree>
    <p:extLst>
      <p:ext uri="{BB962C8B-B14F-4D97-AF65-F5344CB8AC3E}">
        <p14:creationId xmlns:p14="http://schemas.microsoft.com/office/powerpoint/2010/main" val="2891655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BF2D12-DAA1-4E18-AED9-06667ADCB0A8}"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0BABD-35E1-4ED5-AA80-12723C27635E}" type="slidenum">
              <a:rPr lang="en-US" smtClean="0"/>
              <a:t>‹#›</a:t>
            </a:fld>
            <a:endParaRPr lang="en-US"/>
          </a:p>
        </p:txBody>
      </p:sp>
    </p:spTree>
    <p:extLst>
      <p:ext uri="{BB962C8B-B14F-4D97-AF65-F5344CB8AC3E}">
        <p14:creationId xmlns:p14="http://schemas.microsoft.com/office/powerpoint/2010/main" val="2226091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BF2D12-DAA1-4E18-AED9-06667ADCB0A8}" type="datetimeFigureOut">
              <a:rPr lang="en-US" smtClean="0"/>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0BABD-35E1-4ED5-AA80-12723C27635E}" type="slidenum">
              <a:rPr lang="en-US" smtClean="0"/>
              <a:t>‹#›</a:t>
            </a:fld>
            <a:endParaRPr lang="en-US"/>
          </a:p>
        </p:txBody>
      </p:sp>
    </p:spTree>
    <p:extLst>
      <p:ext uri="{BB962C8B-B14F-4D97-AF65-F5344CB8AC3E}">
        <p14:creationId xmlns:p14="http://schemas.microsoft.com/office/powerpoint/2010/main" val="2544085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BF2D12-DAA1-4E18-AED9-06667ADCB0A8}" type="datetimeFigureOut">
              <a:rPr lang="en-US" smtClean="0"/>
              <a:t>11/21/2017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40BABD-35E1-4ED5-AA80-12723C27635E}" type="slidenum">
              <a:rPr lang="en-US" smtClean="0"/>
              <a:t>‹#›</a:t>
            </a:fld>
            <a:endParaRPr lang="en-US"/>
          </a:p>
        </p:txBody>
      </p:sp>
    </p:spTree>
    <p:extLst>
      <p:ext uri="{BB962C8B-B14F-4D97-AF65-F5344CB8AC3E}">
        <p14:creationId xmlns:p14="http://schemas.microsoft.com/office/powerpoint/2010/main" val="3962357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BF2D12-DAA1-4E18-AED9-06667ADCB0A8}" type="datetimeFigureOut">
              <a:rPr lang="en-US" smtClean="0"/>
              <a:t>11/21/2017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40BABD-35E1-4ED5-AA80-12723C27635E}" type="slidenum">
              <a:rPr lang="en-US" smtClean="0"/>
              <a:t>‹#›</a:t>
            </a:fld>
            <a:endParaRPr lang="en-US"/>
          </a:p>
        </p:txBody>
      </p:sp>
    </p:spTree>
    <p:extLst>
      <p:ext uri="{BB962C8B-B14F-4D97-AF65-F5344CB8AC3E}">
        <p14:creationId xmlns:p14="http://schemas.microsoft.com/office/powerpoint/2010/main" val="3803748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F2D12-DAA1-4E18-AED9-06667ADCB0A8}" type="datetimeFigureOut">
              <a:rPr lang="en-US" smtClean="0"/>
              <a:t>11/21/2017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40BABD-35E1-4ED5-AA80-12723C27635E}" type="slidenum">
              <a:rPr lang="en-US" smtClean="0"/>
              <a:t>‹#›</a:t>
            </a:fld>
            <a:endParaRPr lang="en-US"/>
          </a:p>
        </p:txBody>
      </p:sp>
    </p:spTree>
    <p:extLst>
      <p:ext uri="{BB962C8B-B14F-4D97-AF65-F5344CB8AC3E}">
        <p14:creationId xmlns:p14="http://schemas.microsoft.com/office/powerpoint/2010/main" val="1619600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F2D12-DAA1-4E18-AED9-06667ADCB0A8}" type="datetimeFigureOut">
              <a:rPr lang="en-US" smtClean="0"/>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0BABD-35E1-4ED5-AA80-12723C27635E}" type="slidenum">
              <a:rPr lang="en-US" smtClean="0"/>
              <a:t>‹#›</a:t>
            </a:fld>
            <a:endParaRPr lang="en-US"/>
          </a:p>
        </p:txBody>
      </p:sp>
    </p:spTree>
    <p:extLst>
      <p:ext uri="{BB962C8B-B14F-4D97-AF65-F5344CB8AC3E}">
        <p14:creationId xmlns:p14="http://schemas.microsoft.com/office/powerpoint/2010/main" val="2877622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F2D12-DAA1-4E18-AED9-06667ADCB0A8}" type="datetimeFigureOut">
              <a:rPr lang="en-US" smtClean="0"/>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0BABD-35E1-4ED5-AA80-12723C27635E}" type="slidenum">
              <a:rPr lang="en-US" smtClean="0"/>
              <a:t>‹#›</a:t>
            </a:fld>
            <a:endParaRPr lang="en-US"/>
          </a:p>
        </p:txBody>
      </p:sp>
    </p:spTree>
    <p:extLst>
      <p:ext uri="{BB962C8B-B14F-4D97-AF65-F5344CB8AC3E}">
        <p14:creationId xmlns:p14="http://schemas.microsoft.com/office/powerpoint/2010/main" val="52856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F2D12-DAA1-4E18-AED9-06667ADCB0A8}" type="datetimeFigureOut">
              <a:rPr lang="en-US" smtClean="0"/>
              <a:t>11/21/2017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0BABD-35E1-4ED5-AA80-12723C27635E}" type="slidenum">
              <a:rPr lang="en-US" smtClean="0"/>
              <a:t>‹#›</a:t>
            </a:fld>
            <a:endParaRPr lang="en-US"/>
          </a:p>
        </p:txBody>
      </p:sp>
    </p:spTree>
    <p:extLst>
      <p:ext uri="{BB962C8B-B14F-4D97-AF65-F5344CB8AC3E}">
        <p14:creationId xmlns:p14="http://schemas.microsoft.com/office/powerpoint/2010/main" val="3756192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63297" y="423657"/>
            <a:ext cx="10827327" cy="954107"/>
          </a:xfrm>
          <a:prstGeom prst="rect">
            <a:avLst/>
          </a:prstGeom>
          <a:noFill/>
        </p:spPr>
        <p:txBody>
          <a:bodyPr wrap="square" rtlCol="0">
            <a:spAutoFit/>
          </a:bodyPr>
          <a:lstStyle/>
          <a:p>
            <a:pPr algn="ctr"/>
            <a:r>
              <a:rPr lang="en-US" sz="2800" dirty="0" smtClean="0">
                <a:solidFill>
                  <a:schemeClr val="accent6">
                    <a:lumMod val="20000"/>
                    <a:lumOff val="80000"/>
                  </a:schemeClr>
                </a:solidFill>
                <a:effectLst>
                  <a:outerShdw blurRad="38100" dist="38100" dir="2700000" algn="tl">
                    <a:srgbClr val="000000">
                      <a:alpha val="43137"/>
                    </a:srgbClr>
                  </a:outerShdw>
                </a:effectLst>
              </a:rPr>
              <a:t>FARALLON SLAB UPLIFT AND BACK-ARC VOLCANISM ALONG</a:t>
            </a:r>
            <a:br>
              <a:rPr lang="en-US" sz="2800" dirty="0" smtClean="0">
                <a:solidFill>
                  <a:schemeClr val="accent6">
                    <a:lumMod val="20000"/>
                    <a:lumOff val="80000"/>
                  </a:schemeClr>
                </a:solidFill>
                <a:effectLst>
                  <a:outerShdw blurRad="38100" dist="38100" dir="2700000" algn="tl">
                    <a:srgbClr val="000000">
                      <a:alpha val="43137"/>
                    </a:srgbClr>
                  </a:outerShdw>
                </a:effectLst>
              </a:rPr>
            </a:br>
            <a:r>
              <a:rPr lang="en-US" sz="2800" dirty="0" smtClean="0">
                <a:solidFill>
                  <a:schemeClr val="accent6">
                    <a:lumMod val="20000"/>
                    <a:lumOff val="80000"/>
                  </a:schemeClr>
                </a:solidFill>
                <a:effectLst>
                  <a:outerShdw blurRad="38100" dist="38100" dir="2700000" algn="tl">
                    <a:srgbClr val="000000">
                      <a:alpha val="43137"/>
                    </a:srgbClr>
                  </a:outerShdw>
                </a:effectLst>
              </a:rPr>
              <a:t>THE YELLOWSTONE ADAKITE HOT SPOT TRACK</a:t>
            </a:r>
            <a:endParaRPr lang="en-US" sz="2800" dirty="0">
              <a:solidFill>
                <a:schemeClr val="accent6">
                  <a:lumMod val="20000"/>
                  <a:lumOff val="80000"/>
                </a:schemeClr>
              </a:solidFill>
              <a:effectLst>
                <a:outerShdw blurRad="38100" dist="38100" dir="2700000" algn="tl">
                  <a:srgbClr val="000000">
                    <a:alpha val="43137"/>
                  </a:srgbClr>
                </a:outerShdw>
              </a:effectLst>
            </a:endParaRPr>
          </a:p>
        </p:txBody>
      </p:sp>
      <p:sp>
        <p:nvSpPr>
          <p:cNvPr id="4" name="TextBox 3"/>
          <p:cNvSpPr txBox="1"/>
          <p:nvPr/>
        </p:nvSpPr>
        <p:spPr>
          <a:xfrm>
            <a:off x="3263839" y="1527035"/>
            <a:ext cx="6830291" cy="338554"/>
          </a:xfrm>
          <a:prstGeom prst="rect">
            <a:avLst/>
          </a:prstGeom>
          <a:noFill/>
        </p:spPr>
        <p:txBody>
          <a:bodyPr wrap="square" rtlCol="0">
            <a:spAutoFit/>
          </a:bodyPr>
          <a:lstStyle/>
          <a:p>
            <a:r>
              <a:rPr lang="en-US" sz="1600" dirty="0" smtClean="0">
                <a:solidFill>
                  <a:schemeClr val="accent6">
                    <a:lumMod val="20000"/>
                    <a:lumOff val="80000"/>
                  </a:schemeClr>
                </a:solidFill>
                <a:effectLst>
                  <a:outerShdw blurRad="38100" dist="38100" dir="2700000" algn="tl">
                    <a:srgbClr val="000000">
                      <a:alpha val="43137"/>
                    </a:srgbClr>
                  </a:outerShdw>
                </a:effectLst>
              </a:rPr>
              <a:t>Victor Camp, Martin Ross, Robert Duncan, and David Kimbrough</a:t>
            </a:r>
            <a:endParaRPr lang="en-US" sz="1600" dirty="0">
              <a:solidFill>
                <a:schemeClr val="accent6">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4603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995" y="0"/>
            <a:ext cx="10490270" cy="6710766"/>
          </a:xfrm>
          <a:prstGeom prst="rect">
            <a:avLst/>
          </a:prstGeom>
        </p:spPr>
      </p:pic>
      <p:sp>
        <p:nvSpPr>
          <p:cNvPr id="3" name="Rectangle 2"/>
          <p:cNvSpPr/>
          <p:nvPr/>
        </p:nvSpPr>
        <p:spPr>
          <a:xfrm>
            <a:off x="740588" y="0"/>
            <a:ext cx="5766010" cy="11033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07995" y="641661"/>
            <a:ext cx="5698603" cy="461665"/>
          </a:xfrm>
          <a:prstGeom prst="rect">
            <a:avLst/>
          </a:prstGeom>
          <a:solidFill>
            <a:srgbClr val="F4BEA6"/>
          </a:solidFill>
        </p:spPr>
        <p:txBody>
          <a:bodyPr wrap="square" rtlCol="0">
            <a:spAutoFit/>
          </a:bodyPr>
          <a:lstStyle/>
          <a:p>
            <a:pPr algn="ctr"/>
            <a:r>
              <a:rPr lang="en-US" sz="2400" dirty="0" smtClean="0"/>
              <a:t>~16.7-15 Ma tholeiitic rocks</a:t>
            </a:r>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521" y="5998046"/>
            <a:ext cx="1359408" cy="591312"/>
          </a:xfrm>
          <a:prstGeom prst="rect">
            <a:avLst/>
          </a:prstGeom>
        </p:spPr>
      </p:pic>
    </p:spTree>
    <p:extLst>
      <p:ext uri="{BB962C8B-B14F-4D97-AF65-F5344CB8AC3E}">
        <p14:creationId xmlns:p14="http://schemas.microsoft.com/office/powerpoint/2010/main" val="3161674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616" y="0"/>
            <a:ext cx="6004945" cy="6858000"/>
          </a:xfrm>
          <a:prstGeom prst="rect">
            <a:avLst/>
          </a:prstGeom>
        </p:spPr>
      </p:pic>
      <p:sp>
        <p:nvSpPr>
          <p:cNvPr id="3" name="Rectangle 2"/>
          <p:cNvSpPr/>
          <p:nvPr/>
        </p:nvSpPr>
        <p:spPr>
          <a:xfrm>
            <a:off x="4451087" y="4509312"/>
            <a:ext cx="3189064" cy="24069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529" y="79013"/>
            <a:ext cx="3652863" cy="5567890"/>
          </a:xfrm>
          <a:prstGeom prst="rect">
            <a:avLst/>
          </a:prstGeom>
        </p:spPr>
      </p:pic>
      <p:sp>
        <p:nvSpPr>
          <p:cNvPr id="4" name="Rectangle 3"/>
          <p:cNvSpPr/>
          <p:nvPr/>
        </p:nvSpPr>
        <p:spPr>
          <a:xfrm>
            <a:off x="4548800" y="3429000"/>
            <a:ext cx="3340205" cy="31966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16128" y="4180344"/>
            <a:ext cx="2605548" cy="1631216"/>
          </a:xfrm>
          <a:prstGeom prst="rect">
            <a:avLst/>
          </a:prstGeom>
          <a:solidFill>
            <a:schemeClr val="bg2">
              <a:lumMod val="50000"/>
            </a:schemeClr>
          </a:solidFill>
        </p:spPr>
        <p:txBody>
          <a:bodyPr wrap="square" rtlCol="0">
            <a:spAutoFit/>
          </a:bodyPr>
          <a:lstStyle/>
          <a:p>
            <a:r>
              <a:rPr lang="en-US" sz="2000" dirty="0" smtClean="0">
                <a:solidFill>
                  <a:srgbClr val="FFC000"/>
                </a:solidFill>
                <a:effectLst>
                  <a:outerShdw blurRad="38100" dist="38100" dir="2700000" algn="tl">
                    <a:srgbClr val="000000">
                      <a:alpha val="43137"/>
                    </a:srgbClr>
                  </a:outerShdw>
                </a:effectLst>
              </a:rPr>
              <a:t>Oldest </a:t>
            </a:r>
            <a:r>
              <a:rPr lang="en-US" sz="2000" baseline="30000" dirty="0" err="1" smtClean="0">
                <a:solidFill>
                  <a:srgbClr val="FFC000"/>
                </a:solidFill>
                <a:effectLst>
                  <a:outerShdw blurRad="38100" dist="38100" dir="2700000" algn="tl">
                    <a:srgbClr val="000000">
                      <a:alpha val="43137"/>
                    </a:srgbClr>
                  </a:outerShdw>
                </a:effectLst>
              </a:rPr>
              <a:t>40</a:t>
            </a:r>
            <a:r>
              <a:rPr lang="en-US" sz="2000" dirty="0" err="1" smtClean="0">
                <a:solidFill>
                  <a:srgbClr val="FFC000"/>
                </a:solidFill>
                <a:effectLst>
                  <a:outerShdw blurRad="38100" dist="38100" dir="2700000" algn="tl">
                    <a:srgbClr val="000000">
                      <a:alpha val="43137"/>
                    </a:srgbClr>
                  </a:outerShdw>
                </a:effectLst>
              </a:rPr>
              <a:t>Ar</a:t>
            </a:r>
            <a:r>
              <a:rPr lang="en-US" sz="2000" dirty="0" smtClean="0">
                <a:solidFill>
                  <a:srgbClr val="FFC000"/>
                </a:solidFill>
                <a:effectLst>
                  <a:outerShdw blurRad="38100" dist="38100" dir="2700000" algn="tl">
                    <a:srgbClr val="000000">
                      <a:alpha val="43137"/>
                    </a:srgbClr>
                  </a:outerShdw>
                </a:effectLst>
              </a:rPr>
              <a:t>/</a:t>
            </a:r>
            <a:r>
              <a:rPr lang="en-US" sz="2000" baseline="30000" dirty="0" err="1" smtClean="0">
                <a:solidFill>
                  <a:srgbClr val="FFC000"/>
                </a:solidFill>
                <a:effectLst>
                  <a:outerShdw blurRad="38100" dist="38100" dir="2700000" algn="tl">
                    <a:srgbClr val="000000">
                      <a:alpha val="43137"/>
                    </a:srgbClr>
                  </a:outerShdw>
                </a:effectLst>
              </a:rPr>
              <a:t>39</a:t>
            </a:r>
            <a:r>
              <a:rPr lang="en-US" sz="2000" dirty="0" err="1" smtClean="0">
                <a:solidFill>
                  <a:srgbClr val="FFC000"/>
                </a:solidFill>
                <a:effectLst>
                  <a:outerShdw blurRad="38100" dist="38100" dir="2700000" algn="tl">
                    <a:srgbClr val="000000">
                      <a:alpha val="43137"/>
                    </a:srgbClr>
                  </a:outerShdw>
                </a:effectLst>
              </a:rPr>
              <a:t>Ar</a:t>
            </a:r>
            <a:r>
              <a:rPr lang="en-US" sz="2000" dirty="0" smtClean="0">
                <a:solidFill>
                  <a:srgbClr val="FFC000"/>
                </a:solidFill>
                <a:effectLst>
                  <a:outerShdw blurRad="38100" dist="38100" dir="2700000" algn="tl">
                    <a:srgbClr val="000000">
                      <a:alpha val="43137"/>
                    </a:srgbClr>
                  </a:outerShdw>
                </a:effectLst>
              </a:rPr>
              <a:t> ages:</a:t>
            </a:r>
          </a:p>
          <a:p>
            <a:endParaRPr lang="en-US" sz="2000" dirty="0" smtClean="0">
              <a:solidFill>
                <a:srgbClr val="FFC000"/>
              </a:solidFill>
            </a:endParaRPr>
          </a:p>
          <a:p>
            <a:pPr marL="285750" indent="-285750">
              <a:buFont typeface="Arial" panose="020B0604020202020204" pitchFamily="34" charset="0"/>
              <a:buChar char="•"/>
            </a:pPr>
            <a:r>
              <a:rPr lang="en-US" sz="2000" dirty="0">
                <a:solidFill>
                  <a:srgbClr val="FFC000"/>
                </a:solidFill>
                <a:effectLst>
                  <a:outerShdw blurRad="38100" dist="38100" dir="2700000" algn="tl">
                    <a:srgbClr val="000000">
                      <a:alpha val="43137"/>
                    </a:srgbClr>
                  </a:outerShdw>
                </a:effectLst>
              </a:rPr>
              <a:t>16.23 ± 0.17 </a:t>
            </a:r>
            <a:r>
              <a:rPr lang="en-US" sz="2000" dirty="0" smtClean="0">
                <a:solidFill>
                  <a:srgbClr val="FFC000"/>
                </a:solidFill>
                <a:effectLst>
                  <a:outerShdw blurRad="38100" dist="38100" dir="2700000" algn="tl">
                    <a:srgbClr val="000000">
                      <a:alpha val="43137"/>
                    </a:srgbClr>
                  </a:outerShdw>
                </a:effectLst>
              </a:rPr>
              <a:t>Ma</a:t>
            </a:r>
          </a:p>
          <a:p>
            <a:pPr marL="285750" indent="-285750">
              <a:buFont typeface="Arial" panose="020B0604020202020204" pitchFamily="34" charset="0"/>
              <a:buChar char="•"/>
            </a:pPr>
            <a:r>
              <a:rPr lang="en-US" sz="2000" dirty="0" smtClean="0">
                <a:solidFill>
                  <a:srgbClr val="FFC000"/>
                </a:solidFill>
                <a:effectLst>
                  <a:outerShdw blurRad="38100" dist="38100" dir="2700000" algn="tl">
                    <a:srgbClr val="000000">
                      <a:alpha val="43137"/>
                    </a:srgbClr>
                  </a:outerShdw>
                </a:effectLst>
              </a:rPr>
              <a:t>16.64 ± 0.14 Ma</a:t>
            </a:r>
          </a:p>
          <a:p>
            <a:pPr marL="285750" indent="-285750">
              <a:buFont typeface="Arial" panose="020B0604020202020204" pitchFamily="34" charset="0"/>
              <a:buChar char="•"/>
            </a:pPr>
            <a:r>
              <a:rPr lang="en-US" sz="2000" dirty="0" smtClean="0">
                <a:solidFill>
                  <a:srgbClr val="FFC000"/>
                </a:solidFill>
                <a:effectLst>
                  <a:outerShdw blurRad="38100" dist="38100" dir="2700000" algn="tl">
                    <a:srgbClr val="000000">
                      <a:alpha val="43137"/>
                    </a:srgbClr>
                  </a:outerShdw>
                </a:effectLst>
              </a:rPr>
              <a:t>16.81 </a:t>
            </a:r>
            <a:r>
              <a:rPr lang="en-US" sz="2000" dirty="0">
                <a:solidFill>
                  <a:srgbClr val="FFC000"/>
                </a:solidFill>
                <a:effectLst>
                  <a:outerShdw blurRad="38100" dist="38100" dir="2700000" algn="tl">
                    <a:srgbClr val="000000">
                      <a:alpha val="43137"/>
                    </a:srgbClr>
                  </a:outerShdw>
                </a:effectLst>
              </a:rPr>
              <a:t>± 0.13 Ma</a:t>
            </a:r>
          </a:p>
        </p:txBody>
      </p:sp>
      <p:sp>
        <p:nvSpPr>
          <p:cNvPr id="29" name="Freeform 28"/>
          <p:cNvSpPr/>
          <p:nvPr/>
        </p:nvSpPr>
        <p:spPr>
          <a:xfrm>
            <a:off x="652463" y="1304925"/>
            <a:ext cx="2740818" cy="1143000"/>
          </a:xfrm>
          <a:custGeom>
            <a:avLst/>
            <a:gdLst>
              <a:gd name="connsiteX0" fmla="*/ 0 w 2740818"/>
              <a:gd name="connsiteY0" fmla="*/ 0 h 1143000"/>
              <a:gd name="connsiteX1" fmla="*/ 1414462 w 2740818"/>
              <a:gd name="connsiteY1" fmla="*/ 4763 h 1143000"/>
              <a:gd name="connsiteX2" fmla="*/ 1414462 w 2740818"/>
              <a:gd name="connsiteY2" fmla="*/ 214313 h 1143000"/>
              <a:gd name="connsiteX3" fmla="*/ 2740818 w 2740818"/>
              <a:gd name="connsiteY3" fmla="*/ 221456 h 1143000"/>
              <a:gd name="connsiteX4" fmla="*/ 2738437 w 2740818"/>
              <a:gd name="connsiteY4" fmla="*/ 890588 h 1143000"/>
              <a:gd name="connsiteX5" fmla="*/ 1016793 w 2740818"/>
              <a:gd name="connsiteY5" fmla="*/ 890588 h 1143000"/>
              <a:gd name="connsiteX6" fmla="*/ 681037 w 2740818"/>
              <a:gd name="connsiteY6" fmla="*/ 1002506 h 1143000"/>
              <a:gd name="connsiteX7" fmla="*/ 862012 w 2740818"/>
              <a:gd name="connsiteY7" fmla="*/ 1007269 h 1143000"/>
              <a:gd name="connsiteX8" fmla="*/ 464343 w 2740818"/>
              <a:gd name="connsiteY8" fmla="*/ 1143000 h 1143000"/>
              <a:gd name="connsiteX9" fmla="*/ 4762 w 2740818"/>
              <a:gd name="connsiteY9" fmla="*/ 1143000 h 1143000"/>
              <a:gd name="connsiteX10" fmla="*/ 0 w 2740818"/>
              <a:gd name="connsiteY10"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818" h="1143000">
                <a:moveTo>
                  <a:pt x="0" y="0"/>
                </a:moveTo>
                <a:lnTo>
                  <a:pt x="1414462" y="4763"/>
                </a:lnTo>
                <a:lnTo>
                  <a:pt x="1414462" y="214313"/>
                </a:lnTo>
                <a:lnTo>
                  <a:pt x="2740818" y="221456"/>
                </a:lnTo>
                <a:cubicBezTo>
                  <a:pt x="2740024" y="444500"/>
                  <a:pt x="2739231" y="667544"/>
                  <a:pt x="2738437" y="890588"/>
                </a:cubicBezTo>
                <a:lnTo>
                  <a:pt x="1016793" y="890588"/>
                </a:lnTo>
                <a:lnTo>
                  <a:pt x="681037" y="1002506"/>
                </a:lnTo>
                <a:lnTo>
                  <a:pt x="862012" y="1007269"/>
                </a:lnTo>
                <a:lnTo>
                  <a:pt x="464343" y="1143000"/>
                </a:lnTo>
                <a:lnTo>
                  <a:pt x="4762" y="1143000"/>
                </a:lnTo>
                <a:cubicBezTo>
                  <a:pt x="3175" y="762000"/>
                  <a:pt x="1587" y="381000"/>
                  <a:pt x="0" y="0"/>
                </a:cubicBezTo>
                <a:close/>
              </a:path>
            </a:pathLst>
          </a:custGeom>
          <a:solidFill>
            <a:srgbClr val="C00000">
              <a:alpha val="10980"/>
            </a:srgbClr>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6529" y="5661771"/>
            <a:ext cx="3652863" cy="707886"/>
          </a:xfrm>
          <a:prstGeom prst="rect">
            <a:avLst/>
          </a:prstGeom>
          <a:solidFill>
            <a:srgbClr val="F4BEA6"/>
          </a:solidFill>
        </p:spPr>
        <p:txBody>
          <a:bodyPr wrap="square" rtlCol="0">
            <a:spAutoFit/>
          </a:bodyPr>
          <a:lstStyle/>
          <a:p>
            <a:pPr algn="ctr"/>
            <a:r>
              <a:rPr lang="en-US" sz="2000" dirty="0" smtClean="0">
                <a:effectLst>
                  <a:outerShdw blurRad="38100" dist="38100" dir="2700000" algn="tl">
                    <a:srgbClr val="000000">
                      <a:alpha val="43137"/>
                    </a:srgbClr>
                  </a:outerShdw>
                </a:effectLst>
              </a:rPr>
              <a:t>Ancestral Southern </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Cascades (16.7-8.0 Ma)</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2379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34671" cy="6858000"/>
          </a:xfrm>
          <a:prstGeom prst="rect">
            <a:avLst/>
          </a:prstGeom>
        </p:spPr>
      </p:pic>
      <p:sp>
        <p:nvSpPr>
          <p:cNvPr id="8" name="TextBox 7"/>
          <p:cNvSpPr txBox="1"/>
          <p:nvPr/>
        </p:nvSpPr>
        <p:spPr>
          <a:xfrm>
            <a:off x="188976" y="188322"/>
            <a:ext cx="5779008" cy="1969770"/>
          </a:xfrm>
          <a:prstGeom prst="rect">
            <a:avLst/>
          </a:prstGeom>
          <a:solidFill>
            <a:srgbClr val="D6DCE5">
              <a:alpha val="49020"/>
            </a:srgbClr>
          </a:solidFill>
          <a:effectLst>
            <a:outerShdw blurRad="50800" dist="38100" dir="2700000" algn="tl" rotWithShape="0">
              <a:prstClr val="black">
                <a:alpha val="40000"/>
              </a:prstClr>
            </a:outerShdw>
          </a:effectLst>
        </p:spPr>
        <p:txBody>
          <a:bodyPr wrap="square" rtlCol="0">
            <a:spAutoFit/>
          </a:bodyPr>
          <a:lstStyle/>
          <a:p>
            <a:r>
              <a:rPr lang="en-US" sz="2400" dirty="0" smtClean="0">
                <a:effectLst>
                  <a:outerShdw blurRad="38100" dist="38100" dir="2700000" algn="tl">
                    <a:srgbClr val="000000">
                      <a:alpha val="43137"/>
                    </a:srgbClr>
                  </a:outerShdw>
                </a:effectLst>
              </a:rPr>
              <a:t>Volcanic perturbations:</a:t>
            </a:r>
          </a:p>
          <a:p>
            <a:r>
              <a:rPr lang="en-US" dirty="0"/>
              <a:t/>
            </a:r>
            <a:br>
              <a:rPr lang="en-US" dirty="0"/>
            </a:br>
            <a:r>
              <a:rPr lang="en-US" sz="2000" dirty="0" smtClean="0"/>
              <a:t>Ancestral arc/back-arc (30-20 Ma):  </a:t>
            </a:r>
            <a:r>
              <a:rPr lang="en-US" sz="2000" i="1" dirty="0" smtClean="0">
                <a:solidFill>
                  <a:srgbClr val="0008AC"/>
                </a:solidFill>
              </a:rPr>
              <a:t>wet mantle source</a:t>
            </a:r>
            <a:r>
              <a:rPr lang="en-US" sz="2000" i="1" dirty="0" smtClean="0"/>
              <a:t/>
            </a:r>
            <a:br>
              <a:rPr lang="en-US" sz="2000" i="1" dirty="0" smtClean="0"/>
            </a:br>
            <a:r>
              <a:rPr lang="en-US" sz="2000" i="1" dirty="0" smtClean="0"/>
              <a:t>       	 </a:t>
            </a:r>
            <a:r>
              <a:rPr lang="en-US" sz="2000" i="1" dirty="0" smtClean="0">
                <a:solidFill>
                  <a:schemeClr val="accent3">
                    <a:lumMod val="50000"/>
                  </a:schemeClr>
                </a:solidFill>
              </a:rPr>
              <a:t>Hiatus </a:t>
            </a:r>
            <a:r>
              <a:rPr lang="en-US" sz="2000" dirty="0" smtClean="0">
                <a:solidFill>
                  <a:schemeClr val="accent3">
                    <a:lumMod val="50000"/>
                  </a:schemeClr>
                </a:solidFill>
              </a:rPr>
              <a:t>(20-16.7 Ma)</a:t>
            </a:r>
          </a:p>
          <a:p>
            <a:r>
              <a:rPr lang="en-US" sz="2000" dirty="0" err="1" smtClean="0"/>
              <a:t>CRB</a:t>
            </a:r>
            <a:r>
              <a:rPr lang="en-US" sz="2000" dirty="0" smtClean="0"/>
              <a:t> main phase (16.7-15 Ma):  </a:t>
            </a:r>
            <a:r>
              <a:rPr lang="en-US" sz="2000" i="1" dirty="0" smtClean="0">
                <a:solidFill>
                  <a:srgbClr val="0008AC"/>
                </a:solidFill>
              </a:rPr>
              <a:t>dry mantle source</a:t>
            </a:r>
            <a:r>
              <a:rPr lang="en-US" sz="2000" i="1" dirty="0" smtClean="0"/>
              <a:t/>
            </a:r>
            <a:br>
              <a:rPr lang="en-US" sz="2000" i="1" dirty="0" smtClean="0"/>
            </a:br>
            <a:r>
              <a:rPr lang="en-US" sz="2000" dirty="0" smtClean="0"/>
              <a:t>Ancestral arc (16.7-8 Ma):  </a:t>
            </a:r>
            <a:r>
              <a:rPr lang="en-US" sz="2000" i="1" dirty="0" smtClean="0">
                <a:solidFill>
                  <a:srgbClr val="0008AC"/>
                </a:solidFill>
              </a:rPr>
              <a:t>wet mantle source</a:t>
            </a:r>
            <a:endParaRPr lang="en-US" sz="2000" dirty="0">
              <a:solidFill>
                <a:srgbClr val="0008AC"/>
              </a:solidFill>
            </a:endParaRPr>
          </a:p>
        </p:txBody>
      </p:sp>
    </p:spTree>
    <p:extLst>
      <p:ext uri="{BB962C8B-B14F-4D97-AF65-F5344CB8AC3E}">
        <p14:creationId xmlns:p14="http://schemas.microsoft.com/office/powerpoint/2010/main" val="662853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99315" y="177617"/>
            <a:ext cx="3006337" cy="461665"/>
          </a:xfrm>
          <a:prstGeom prst="rect">
            <a:avLst/>
          </a:prstGeom>
          <a:noFill/>
        </p:spPr>
        <p:txBody>
          <a:bodyPr wrap="square" rtlCol="0">
            <a:spAutoFit/>
          </a:bodyPr>
          <a:lstStyle/>
          <a:p>
            <a:r>
              <a:rPr lang="en-US" sz="2400" dirty="0" smtClean="0">
                <a:solidFill>
                  <a:srgbClr val="0070C0"/>
                </a:solidFill>
              </a:rPr>
              <a:t>Wells et al. (2014)</a:t>
            </a:r>
            <a:endParaRPr lang="en-US" sz="2400" dirty="0">
              <a:solidFill>
                <a:srgbClr val="0070C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2918" y="-20776"/>
            <a:ext cx="5650908" cy="6878775"/>
          </a:xfrm>
          <a:prstGeom prst="rect">
            <a:avLst/>
          </a:prstGeom>
        </p:spPr>
      </p:pic>
      <p:sp>
        <p:nvSpPr>
          <p:cNvPr id="2" name="TextBox 1"/>
          <p:cNvSpPr txBox="1"/>
          <p:nvPr/>
        </p:nvSpPr>
        <p:spPr>
          <a:xfrm>
            <a:off x="257508" y="287618"/>
            <a:ext cx="5500254" cy="523220"/>
          </a:xfrm>
          <a:prstGeom prst="rect">
            <a:avLst/>
          </a:prstGeom>
          <a:solidFill>
            <a:schemeClr val="bg2">
              <a:lumMod val="50000"/>
            </a:schemeClr>
          </a:solidFill>
        </p:spPr>
        <p:txBody>
          <a:bodyPr wrap="square" rtlCol="0">
            <a:spAutoFit/>
          </a:bodyPr>
          <a:lstStyle/>
          <a:p>
            <a:r>
              <a:rPr lang="en-US" sz="2800" dirty="0" smtClean="0">
                <a:solidFill>
                  <a:srgbClr val="FFC000"/>
                </a:solidFill>
                <a:effectLst>
                  <a:outerShdw blurRad="38100" dist="38100" dir="2700000" algn="tl">
                    <a:srgbClr val="000000">
                      <a:alpha val="43137"/>
                    </a:srgbClr>
                  </a:outerShdw>
                </a:effectLst>
              </a:rPr>
              <a:t>Calc-alkaline volcanism:  ~30-20 Ma</a:t>
            </a:r>
            <a:endParaRPr lang="en-US" sz="28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4017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71" y="0"/>
            <a:ext cx="10752962"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929" y="0"/>
            <a:ext cx="4938595" cy="3657999"/>
          </a:xfrm>
          <a:prstGeom prst="rect">
            <a:avLst/>
          </a:prstGeom>
        </p:spPr>
      </p:pic>
      <p:sp>
        <p:nvSpPr>
          <p:cNvPr id="9" name="Rectangle 8"/>
          <p:cNvSpPr/>
          <p:nvPr/>
        </p:nvSpPr>
        <p:spPr>
          <a:xfrm>
            <a:off x="6085037" y="-52627"/>
            <a:ext cx="5927154" cy="6979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499315" y="177617"/>
            <a:ext cx="3006337" cy="461665"/>
          </a:xfrm>
          <a:prstGeom prst="rect">
            <a:avLst/>
          </a:prstGeom>
          <a:noFill/>
        </p:spPr>
        <p:txBody>
          <a:bodyPr wrap="square" rtlCol="0">
            <a:spAutoFit/>
          </a:bodyPr>
          <a:lstStyle/>
          <a:p>
            <a:r>
              <a:rPr lang="en-US" sz="2400" dirty="0" smtClean="0">
                <a:solidFill>
                  <a:srgbClr val="0070C0"/>
                </a:solidFill>
              </a:rPr>
              <a:t>Wells et al. (2014)</a:t>
            </a:r>
            <a:endParaRPr lang="en-US" sz="2400" dirty="0">
              <a:solidFill>
                <a:srgbClr val="0070C0"/>
              </a:solidFill>
            </a:endParaRPr>
          </a:p>
        </p:txBody>
      </p:sp>
      <p:sp>
        <p:nvSpPr>
          <p:cNvPr id="5" name="TextBox 4"/>
          <p:cNvSpPr txBox="1"/>
          <p:nvPr/>
        </p:nvSpPr>
        <p:spPr>
          <a:xfrm>
            <a:off x="1021075" y="6273225"/>
            <a:ext cx="1998418" cy="584775"/>
          </a:xfrm>
          <a:prstGeom prst="rect">
            <a:avLst/>
          </a:prstGeom>
          <a:solidFill>
            <a:srgbClr val="FEEDCE"/>
          </a:solidFill>
          <a:ln>
            <a:solidFill>
              <a:srgbClr val="C00000"/>
            </a:solidFill>
          </a:ln>
        </p:spPr>
        <p:txBody>
          <a:bodyPr wrap="square" rtlCol="0">
            <a:spAutoFit/>
          </a:bodyPr>
          <a:lstStyle/>
          <a:p>
            <a:r>
              <a:rPr lang="en-US" sz="3200" dirty="0" smtClean="0"/>
              <a:t>~30-20 Ma</a:t>
            </a:r>
            <a:endParaRPr lang="en-US" sz="3200"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2918" y="-12556"/>
            <a:ext cx="5650908" cy="688525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2918" y="-12557"/>
            <a:ext cx="5650908" cy="6885252"/>
          </a:xfrm>
          <a:prstGeom prst="rect">
            <a:avLst/>
          </a:prstGeom>
        </p:spPr>
      </p:pic>
      <p:sp>
        <p:nvSpPr>
          <p:cNvPr id="7" name="TextBox 6"/>
          <p:cNvSpPr txBox="1"/>
          <p:nvPr/>
        </p:nvSpPr>
        <p:spPr>
          <a:xfrm>
            <a:off x="796412" y="727090"/>
            <a:ext cx="983226" cy="400110"/>
          </a:xfrm>
          <a:prstGeom prst="rect">
            <a:avLst/>
          </a:prstGeom>
          <a:solidFill>
            <a:srgbClr val="B395DF"/>
          </a:solidFill>
          <a:ln>
            <a:noFill/>
          </a:ln>
        </p:spPr>
        <p:txBody>
          <a:bodyPr wrap="square" rtlCol="0">
            <a:spAutoFit/>
          </a:bodyPr>
          <a:lstStyle/>
          <a:p>
            <a:pPr algn="ctr"/>
            <a:r>
              <a:rPr lang="en-US" sz="2000" dirty="0" err="1" smtClean="0"/>
              <a:t>Siletzia</a:t>
            </a:r>
            <a:endParaRPr lang="en-US" sz="2000" dirty="0"/>
          </a:p>
        </p:txBody>
      </p:sp>
    </p:spTree>
    <p:extLst>
      <p:ext uri="{BB962C8B-B14F-4D97-AF65-F5344CB8AC3E}">
        <p14:creationId xmlns:p14="http://schemas.microsoft.com/office/powerpoint/2010/main" val="3000053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71" y="0"/>
            <a:ext cx="10752962" cy="6858000"/>
          </a:xfrm>
          <a:prstGeom prst="rect">
            <a:avLst/>
          </a:prstGeom>
        </p:spPr>
      </p:pic>
      <p:sp>
        <p:nvSpPr>
          <p:cNvPr id="3" name="TextBox 2"/>
          <p:cNvSpPr txBox="1"/>
          <p:nvPr/>
        </p:nvSpPr>
        <p:spPr>
          <a:xfrm>
            <a:off x="1021075" y="6273225"/>
            <a:ext cx="1998418" cy="584775"/>
          </a:xfrm>
          <a:prstGeom prst="rect">
            <a:avLst/>
          </a:prstGeom>
          <a:solidFill>
            <a:srgbClr val="FEEDCE"/>
          </a:solidFill>
          <a:ln>
            <a:solidFill>
              <a:srgbClr val="C00000"/>
            </a:solidFill>
          </a:ln>
        </p:spPr>
        <p:txBody>
          <a:bodyPr wrap="square" rtlCol="0">
            <a:spAutoFit/>
          </a:bodyPr>
          <a:lstStyle/>
          <a:p>
            <a:r>
              <a:rPr lang="en-US" sz="3200" dirty="0" smtClean="0"/>
              <a:t>~30-20 Ma</a:t>
            </a:r>
            <a:endParaRPr lang="en-US" sz="3200" dirty="0"/>
          </a:p>
        </p:txBody>
      </p:sp>
      <p:sp>
        <p:nvSpPr>
          <p:cNvPr id="4" name="Rectangle 3"/>
          <p:cNvSpPr/>
          <p:nvPr/>
        </p:nvSpPr>
        <p:spPr>
          <a:xfrm>
            <a:off x="6088185" y="3665415"/>
            <a:ext cx="4955648" cy="31925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178929" y="3909708"/>
            <a:ext cx="4864903" cy="2308324"/>
          </a:xfrm>
          <a:prstGeom prst="rect">
            <a:avLst/>
          </a:prstGeom>
          <a:solidFill>
            <a:srgbClr val="C1E1E1"/>
          </a:solidFill>
        </p:spPr>
        <p:txBody>
          <a:bodyPr wrap="square" rtlCol="0">
            <a:spAutoFit/>
          </a:bodyPr>
          <a:lstStyle/>
          <a:p>
            <a:r>
              <a:rPr lang="en-US" dirty="0" smtClean="0"/>
              <a:t>Effects of slab uplift and heating:</a:t>
            </a:r>
          </a:p>
          <a:p>
            <a:endParaRPr lang="en-US" dirty="0"/>
          </a:p>
          <a:p>
            <a:pPr marL="342900" indent="-342900">
              <a:buAutoNum type="arabicPeriod"/>
            </a:pPr>
            <a:r>
              <a:rPr lang="en-US" dirty="0" smtClean="0"/>
              <a:t>Liberated H</a:t>
            </a:r>
            <a:r>
              <a:rPr lang="en-US" baseline="-25000" dirty="0" smtClean="0"/>
              <a:t>2</a:t>
            </a:r>
            <a:r>
              <a:rPr lang="en-US" dirty="0" smtClean="0"/>
              <a:t>O into mantle wedge, thus promoting partial melting and calc-alkaline volcanism from 30-20 Ma.</a:t>
            </a:r>
          </a:p>
          <a:p>
            <a:endParaRPr lang="en-US" dirty="0" smtClean="0"/>
          </a:p>
          <a:p>
            <a:r>
              <a:rPr lang="en-US" dirty="0" smtClean="0"/>
              <a:t>2.    Decreased slab strength, leading to </a:t>
            </a:r>
            <a:br>
              <a:rPr lang="en-US" dirty="0" smtClean="0"/>
            </a:br>
            <a:r>
              <a:rPr lang="en-US" dirty="0" smtClean="0"/>
              <a:t>       dismemberment that began ca. 20-17 Ma.</a:t>
            </a:r>
            <a:endParaRPr lang="en-US" dirty="0"/>
          </a:p>
        </p:txBody>
      </p:sp>
      <p:sp>
        <p:nvSpPr>
          <p:cNvPr id="6" name="TextBox 5"/>
          <p:cNvSpPr txBox="1"/>
          <p:nvPr/>
        </p:nvSpPr>
        <p:spPr>
          <a:xfrm>
            <a:off x="796412" y="727090"/>
            <a:ext cx="983226" cy="400110"/>
          </a:xfrm>
          <a:prstGeom prst="rect">
            <a:avLst/>
          </a:prstGeom>
          <a:solidFill>
            <a:srgbClr val="B395DF"/>
          </a:solidFill>
          <a:ln>
            <a:noFill/>
          </a:ln>
        </p:spPr>
        <p:txBody>
          <a:bodyPr wrap="square" rtlCol="0">
            <a:spAutoFit/>
          </a:bodyPr>
          <a:lstStyle/>
          <a:p>
            <a:pPr algn="ctr"/>
            <a:r>
              <a:rPr lang="en-US" sz="2000" dirty="0" err="1" smtClean="0"/>
              <a:t>Siletzia</a:t>
            </a:r>
            <a:endParaRPr lang="en-US" sz="2000" dirty="0"/>
          </a:p>
        </p:txBody>
      </p:sp>
      <p:sp>
        <p:nvSpPr>
          <p:cNvPr id="8" name="Rectangle 7"/>
          <p:cNvSpPr/>
          <p:nvPr/>
        </p:nvSpPr>
        <p:spPr>
          <a:xfrm>
            <a:off x="6359703" y="2732926"/>
            <a:ext cx="1952090" cy="252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64596" y="2895751"/>
            <a:ext cx="2301413" cy="584775"/>
          </a:xfrm>
          <a:prstGeom prst="rect">
            <a:avLst/>
          </a:prstGeom>
          <a:solidFill>
            <a:schemeClr val="accent3">
              <a:lumMod val="20000"/>
              <a:lumOff val="80000"/>
            </a:schemeClr>
          </a:solidFill>
          <a:ln>
            <a:solidFill>
              <a:schemeClr val="accent5"/>
            </a:solidFill>
          </a:ln>
          <a:effectLst>
            <a:outerShdw blurRad="50800" dist="38100" dir="2700000" algn="tl" rotWithShape="0">
              <a:prstClr val="black">
                <a:alpha val="40000"/>
              </a:prstClr>
            </a:outerShdw>
          </a:effectLst>
        </p:spPr>
        <p:txBody>
          <a:bodyPr wrap="square" rtlCol="0">
            <a:spAutoFit/>
          </a:bodyPr>
          <a:lstStyle/>
          <a:p>
            <a:pPr algn="ctr"/>
            <a:r>
              <a:rPr lang="en-US" sz="1600" dirty="0" smtClean="0">
                <a:solidFill>
                  <a:schemeClr val="accent5">
                    <a:lumMod val="75000"/>
                  </a:schemeClr>
                </a:solidFill>
              </a:rPr>
              <a:t>Plate uplift above the Yellowstone plume</a:t>
            </a:r>
            <a:endParaRPr lang="en-US" sz="1600" dirty="0">
              <a:solidFill>
                <a:schemeClr val="accent5">
                  <a:lumMod val="75000"/>
                </a:schemeClr>
              </a:solidFill>
            </a:endParaRPr>
          </a:p>
        </p:txBody>
      </p:sp>
      <p:sp>
        <p:nvSpPr>
          <p:cNvPr id="9" name="TextBox 8"/>
          <p:cNvSpPr txBox="1"/>
          <p:nvPr/>
        </p:nvSpPr>
        <p:spPr>
          <a:xfrm>
            <a:off x="6359703" y="2473308"/>
            <a:ext cx="2251677" cy="369332"/>
          </a:xfrm>
          <a:prstGeom prst="rect">
            <a:avLst/>
          </a:prstGeom>
          <a:noFill/>
        </p:spPr>
        <p:txBody>
          <a:bodyPr wrap="square" rtlCol="0">
            <a:spAutoFit/>
          </a:bodyPr>
          <a:lstStyle/>
          <a:p>
            <a:r>
              <a:rPr lang="en-US" b="1" dirty="0" smtClean="0"/>
              <a:t>Southern Oregon:</a:t>
            </a:r>
            <a:endParaRPr lang="en-US" b="1" dirty="0"/>
          </a:p>
        </p:txBody>
      </p:sp>
    </p:spTree>
    <p:extLst>
      <p:ext uri="{BB962C8B-B14F-4D97-AF65-F5344CB8AC3E}">
        <p14:creationId xmlns:p14="http://schemas.microsoft.com/office/powerpoint/2010/main" val="1906422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71" y="0"/>
            <a:ext cx="10752962"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929" y="0"/>
            <a:ext cx="4938595" cy="3657999"/>
          </a:xfrm>
          <a:prstGeom prst="rect">
            <a:avLst/>
          </a:prstGeom>
        </p:spPr>
      </p:pic>
      <p:sp>
        <p:nvSpPr>
          <p:cNvPr id="4" name="TextBox 3"/>
          <p:cNvSpPr txBox="1"/>
          <p:nvPr/>
        </p:nvSpPr>
        <p:spPr>
          <a:xfrm>
            <a:off x="8499315" y="177617"/>
            <a:ext cx="3006337" cy="461665"/>
          </a:xfrm>
          <a:prstGeom prst="rect">
            <a:avLst/>
          </a:prstGeom>
          <a:noFill/>
        </p:spPr>
        <p:txBody>
          <a:bodyPr wrap="square" rtlCol="0">
            <a:spAutoFit/>
          </a:bodyPr>
          <a:lstStyle/>
          <a:p>
            <a:r>
              <a:rPr lang="en-US" sz="2400" dirty="0" smtClean="0">
                <a:solidFill>
                  <a:srgbClr val="002060"/>
                </a:solidFill>
                <a:effectLst>
                  <a:outerShdw blurRad="38100" dist="38100" dir="2700000" algn="tl">
                    <a:srgbClr val="000000">
                      <a:alpha val="43137"/>
                    </a:srgbClr>
                  </a:outerShdw>
                </a:effectLst>
              </a:rPr>
              <a:t>Wells et al. (2014)</a:t>
            </a:r>
            <a:endParaRPr lang="en-US" sz="2400"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1021075" y="6273225"/>
            <a:ext cx="1998418" cy="584775"/>
          </a:xfrm>
          <a:prstGeom prst="rect">
            <a:avLst/>
          </a:prstGeom>
          <a:solidFill>
            <a:srgbClr val="FEEDCE"/>
          </a:solidFill>
          <a:ln>
            <a:solidFill>
              <a:srgbClr val="C00000"/>
            </a:solidFill>
          </a:ln>
        </p:spPr>
        <p:txBody>
          <a:bodyPr wrap="square" rtlCol="0">
            <a:spAutoFit/>
          </a:bodyPr>
          <a:lstStyle/>
          <a:p>
            <a:r>
              <a:rPr lang="en-US" sz="3200" dirty="0" smtClean="0"/>
              <a:t>~30-20 Ma</a:t>
            </a:r>
            <a:endParaRPr lang="en-US" sz="3200" dirty="0"/>
          </a:p>
        </p:txBody>
      </p:sp>
      <p:sp>
        <p:nvSpPr>
          <p:cNvPr id="6" name="Rectangle 5"/>
          <p:cNvSpPr/>
          <p:nvPr/>
        </p:nvSpPr>
        <p:spPr>
          <a:xfrm>
            <a:off x="6098194" y="3667867"/>
            <a:ext cx="4945640" cy="31901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7929" y="3759038"/>
            <a:ext cx="4938595" cy="3063008"/>
          </a:xfrm>
          <a:prstGeom prst="rect">
            <a:avLst/>
          </a:prstGeom>
        </p:spPr>
      </p:pic>
      <p:sp>
        <p:nvSpPr>
          <p:cNvPr id="9" name="TextBox 8"/>
          <p:cNvSpPr txBox="1"/>
          <p:nvPr/>
        </p:nvSpPr>
        <p:spPr>
          <a:xfrm>
            <a:off x="8741770" y="4140017"/>
            <a:ext cx="2251812" cy="461665"/>
          </a:xfrm>
          <a:prstGeom prst="rect">
            <a:avLst/>
          </a:prstGeom>
          <a:noFill/>
        </p:spPr>
        <p:txBody>
          <a:bodyPr wrap="square" rtlCol="0">
            <a:spAutoFit/>
          </a:bodyPr>
          <a:lstStyle/>
          <a:p>
            <a:r>
              <a:rPr lang="en-US" sz="2400" dirty="0" smtClean="0">
                <a:solidFill>
                  <a:srgbClr val="002060"/>
                </a:solidFill>
                <a:effectLst>
                  <a:outerShdw blurRad="38100" dist="38100" dir="2700000" algn="tl">
                    <a:srgbClr val="000000">
                      <a:alpha val="43137"/>
                    </a:srgbClr>
                  </a:outerShdw>
                </a:effectLst>
              </a:rPr>
              <a:t>Gao et al. (2011)</a:t>
            </a:r>
            <a:endParaRPr lang="en-US" sz="2400" dirty="0">
              <a:solidFill>
                <a:srgbClr val="002060"/>
              </a:solidFill>
              <a:effectLst>
                <a:outerShdw blurRad="38100" dist="38100" dir="2700000" algn="tl">
                  <a:srgbClr val="000000">
                    <a:alpha val="43137"/>
                  </a:srgbClr>
                </a:outerShdw>
              </a:effectLst>
            </a:endParaRPr>
          </a:p>
        </p:txBody>
      </p:sp>
      <p:sp>
        <p:nvSpPr>
          <p:cNvPr id="10" name="TextBox 9"/>
          <p:cNvSpPr txBox="1"/>
          <p:nvPr/>
        </p:nvSpPr>
        <p:spPr>
          <a:xfrm>
            <a:off x="796412" y="727090"/>
            <a:ext cx="983226" cy="400110"/>
          </a:xfrm>
          <a:prstGeom prst="rect">
            <a:avLst/>
          </a:prstGeom>
          <a:solidFill>
            <a:srgbClr val="B395DF"/>
          </a:solidFill>
          <a:ln>
            <a:noFill/>
          </a:ln>
        </p:spPr>
        <p:txBody>
          <a:bodyPr wrap="square" rtlCol="0">
            <a:spAutoFit/>
          </a:bodyPr>
          <a:lstStyle/>
          <a:p>
            <a:pPr algn="ctr"/>
            <a:r>
              <a:rPr lang="en-US" sz="2000" dirty="0" err="1" smtClean="0"/>
              <a:t>Siletzia</a:t>
            </a:r>
            <a:endParaRPr lang="en-US" sz="2000" dirty="0"/>
          </a:p>
        </p:txBody>
      </p:sp>
    </p:spTree>
    <p:extLst>
      <p:ext uri="{BB962C8B-B14F-4D97-AF65-F5344CB8AC3E}">
        <p14:creationId xmlns:p14="http://schemas.microsoft.com/office/powerpoint/2010/main" val="27381870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71" y="0"/>
            <a:ext cx="10752962" cy="6858000"/>
          </a:xfrm>
          <a:prstGeom prst="rect">
            <a:avLst/>
          </a:prstGeom>
        </p:spPr>
      </p:pic>
      <p:sp>
        <p:nvSpPr>
          <p:cNvPr id="3" name="TextBox 2"/>
          <p:cNvSpPr txBox="1"/>
          <p:nvPr/>
        </p:nvSpPr>
        <p:spPr>
          <a:xfrm>
            <a:off x="1021075" y="6273225"/>
            <a:ext cx="1998418" cy="584775"/>
          </a:xfrm>
          <a:prstGeom prst="rect">
            <a:avLst/>
          </a:prstGeom>
          <a:solidFill>
            <a:srgbClr val="FEEDCE"/>
          </a:solidFill>
          <a:ln>
            <a:solidFill>
              <a:srgbClr val="C00000"/>
            </a:solidFill>
          </a:ln>
        </p:spPr>
        <p:txBody>
          <a:bodyPr wrap="square" rtlCol="0">
            <a:spAutoFit/>
          </a:bodyPr>
          <a:lstStyle/>
          <a:p>
            <a:r>
              <a:rPr lang="en-US" sz="3200" dirty="0" smtClean="0"/>
              <a:t>~30-20 Ma</a:t>
            </a:r>
            <a:endParaRPr lang="en-US" sz="3200" dirty="0"/>
          </a:p>
        </p:txBody>
      </p:sp>
      <p:sp>
        <p:nvSpPr>
          <p:cNvPr id="4" name="TextBox 3"/>
          <p:cNvSpPr txBox="1"/>
          <p:nvPr/>
        </p:nvSpPr>
        <p:spPr>
          <a:xfrm>
            <a:off x="796412" y="727090"/>
            <a:ext cx="983226" cy="400110"/>
          </a:xfrm>
          <a:prstGeom prst="rect">
            <a:avLst/>
          </a:prstGeom>
          <a:solidFill>
            <a:srgbClr val="B395DF"/>
          </a:solidFill>
          <a:ln>
            <a:noFill/>
          </a:ln>
        </p:spPr>
        <p:txBody>
          <a:bodyPr wrap="square" rtlCol="0">
            <a:spAutoFit/>
          </a:bodyPr>
          <a:lstStyle/>
          <a:p>
            <a:pPr algn="ctr"/>
            <a:r>
              <a:rPr lang="en-US" sz="2000" dirty="0" err="1" smtClean="0"/>
              <a:t>Siletzia</a:t>
            </a:r>
            <a:endParaRPr lang="en-US" sz="2000" dirty="0"/>
          </a:p>
        </p:txBody>
      </p:sp>
    </p:spTree>
    <p:extLst>
      <p:ext uri="{BB962C8B-B14F-4D97-AF65-F5344CB8AC3E}">
        <p14:creationId xmlns:p14="http://schemas.microsoft.com/office/powerpoint/2010/main" val="3278500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71" y="0"/>
            <a:ext cx="10752962" cy="6858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741" y="-15713"/>
            <a:ext cx="5164678" cy="368521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741" y="-15714"/>
            <a:ext cx="5164678" cy="3685213"/>
          </a:xfrm>
          <a:prstGeom prst="rect">
            <a:avLst/>
          </a:prstGeom>
        </p:spPr>
      </p:pic>
      <p:sp>
        <p:nvSpPr>
          <p:cNvPr id="5" name="TextBox 4"/>
          <p:cNvSpPr txBox="1"/>
          <p:nvPr/>
        </p:nvSpPr>
        <p:spPr>
          <a:xfrm>
            <a:off x="1021075" y="6273225"/>
            <a:ext cx="1998418" cy="584775"/>
          </a:xfrm>
          <a:prstGeom prst="rect">
            <a:avLst/>
          </a:prstGeom>
          <a:solidFill>
            <a:srgbClr val="FEEDCE"/>
          </a:solidFill>
          <a:ln>
            <a:solidFill>
              <a:srgbClr val="C00000"/>
            </a:solidFill>
          </a:ln>
        </p:spPr>
        <p:txBody>
          <a:bodyPr wrap="square" rtlCol="0">
            <a:spAutoFit/>
          </a:bodyPr>
          <a:lstStyle/>
          <a:p>
            <a:r>
              <a:rPr lang="en-US" sz="3200" dirty="0" smtClean="0"/>
              <a:t>~30-20 Ma</a:t>
            </a:r>
            <a:endParaRPr lang="en-US" sz="3200" dirty="0"/>
          </a:p>
        </p:txBody>
      </p:sp>
      <p:sp>
        <p:nvSpPr>
          <p:cNvPr id="6" name="TextBox 5"/>
          <p:cNvSpPr txBox="1"/>
          <p:nvPr/>
        </p:nvSpPr>
        <p:spPr>
          <a:xfrm>
            <a:off x="7598098" y="159028"/>
            <a:ext cx="2667036" cy="338554"/>
          </a:xfrm>
          <a:prstGeom prst="rect">
            <a:avLst/>
          </a:prstGeom>
          <a:noFill/>
          <a:effectLst/>
        </p:spPr>
        <p:txBody>
          <a:bodyPr wrap="square" rtlCol="0">
            <a:spAutoFit/>
          </a:bodyPr>
          <a:lstStyle/>
          <a:p>
            <a:r>
              <a:rPr lang="en-US" sz="1600" dirty="0" smtClean="0">
                <a:solidFill>
                  <a:schemeClr val="accent2">
                    <a:lumMod val="50000"/>
                  </a:schemeClr>
                </a:solidFill>
              </a:rPr>
              <a:t>Lavas ≥ 55% </a:t>
            </a:r>
            <a:r>
              <a:rPr lang="en-US" sz="1600" dirty="0" err="1" smtClean="0">
                <a:solidFill>
                  <a:schemeClr val="accent2">
                    <a:lumMod val="50000"/>
                  </a:schemeClr>
                </a:solidFill>
              </a:rPr>
              <a:t>SiO</a:t>
            </a:r>
            <a:r>
              <a:rPr lang="en-US" sz="1600" baseline="-25000" dirty="0" err="1" smtClean="0">
                <a:solidFill>
                  <a:schemeClr val="accent2">
                    <a:lumMod val="50000"/>
                  </a:schemeClr>
                </a:solidFill>
              </a:rPr>
              <a:t>2</a:t>
            </a:r>
            <a:r>
              <a:rPr lang="en-US" sz="1600" dirty="0" smtClean="0">
                <a:solidFill>
                  <a:schemeClr val="accent2">
                    <a:lumMod val="50000"/>
                  </a:schemeClr>
                </a:solidFill>
              </a:rPr>
              <a:t> (30-20 Ma)</a:t>
            </a:r>
            <a:endParaRPr lang="en-US" sz="1600" dirty="0">
              <a:solidFill>
                <a:schemeClr val="accent2">
                  <a:lumMod val="50000"/>
                </a:schemeClr>
              </a:solidFill>
            </a:endParaRPr>
          </a:p>
        </p:txBody>
      </p:sp>
    </p:spTree>
    <p:extLst>
      <p:ext uri="{BB962C8B-B14F-4D97-AF65-F5344CB8AC3E}">
        <p14:creationId xmlns:p14="http://schemas.microsoft.com/office/powerpoint/2010/main" val="199410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214" y="108821"/>
            <a:ext cx="4179038" cy="6378895"/>
          </a:xfrm>
          <a:prstGeom prst="rect">
            <a:avLst/>
          </a:prstGeom>
        </p:spPr>
      </p:pic>
      <p:sp>
        <p:nvSpPr>
          <p:cNvPr id="6" name="Rectangle 5"/>
          <p:cNvSpPr/>
          <p:nvPr/>
        </p:nvSpPr>
        <p:spPr>
          <a:xfrm>
            <a:off x="2117559" y="2813115"/>
            <a:ext cx="3152274" cy="521368"/>
          </a:xfrm>
          <a:prstGeom prst="rect">
            <a:avLst/>
          </a:prstGeom>
          <a:solidFill>
            <a:srgbClr val="F0AEAE"/>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241" y="108822"/>
            <a:ext cx="3946357" cy="2690525"/>
          </a:xfrm>
          <a:prstGeom prst="rect">
            <a:avLst/>
          </a:prstGeom>
        </p:spPr>
      </p:pic>
      <p:sp>
        <p:nvSpPr>
          <p:cNvPr id="8" name="TextBox 7"/>
          <p:cNvSpPr txBox="1"/>
          <p:nvPr/>
        </p:nvSpPr>
        <p:spPr>
          <a:xfrm>
            <a:off x="6569241" y="2799347"/>
            <a:ext cx="3946357" cy="954107"/>
          </a:xfrm>
          <a:prstGeom prst="rect">
            <a:avLst/>
          </a:prstGeom>
          <a:solidFill>
            <a:schemeClr val="bg1"/>
          </a:solidFill>
        </p:spPr>
        <p:txBody>
          <a:bodyPr wrap="square" rtlCol="0">
            <a:spAutoFit/>
          </a:bodyPr>
          <a:lstStyle/>
          <a:p>
            <a:endParaRPr lang="en-US" sz="1400" dirty="0" smtClean="0"/>
          </a:p>
          <a:p>
            <a:r>
              <a:rPr lang="en-US" sz="1400" dirty="0" smtClean="0">
                <a:solidFill>
                  <a:srgbClr val="C00000"/>
                </a:solidFill>
              </a:rPr>
              <a:t>Coble and </a:t>
            </a:r>
            <a:r>
              <a:rPr lang="en-US" sz="1400" dirty="0" err="1" smtClean="0">
                <a:solidFill>
                  <a:srgbClr val="C00000"/>
                </a:solidFill>
              </a:rPr>
              <a:t>Mahood</a:t>
            </a:r>
            <a:r>
              <a:rPr lang="en-US" sz="1400" dirty="0" smtClean="0">
                <a:solidFill>
                  <a:srgbClr val="C00000"/>
                </a:solidFill>
              </a:rPr>
              <a:t> (2012).</a:t>
            </a:r>
            <a:r>
              <a:rPr lang="en-US" sz="1400" dirty="0" smtClean="0"/>
              <a:t>  Geochronology from eastern Oregon and northern Nevada, from </a:t>
            </a:r>
            <a:r>
              <a:rPr lang="en-US" sz="1400" dirty="0" err="1" smtClean="0"/>
              <a:t>NAVDAT</a:t>
            </a:r>
            <a:r>
              <a:rPr lang="en-US" sz="1400" dirty="0" smtClean="0"/>
              <a:t>.  Orange dots from 16.7-15 Ma.</a:t>
            </a:r>
            <a:endParaRPr lang="en-US" sz="1400" dirty="0"/>
          </a:p>
        </p:txBody>
      </p:sp>
      <p:sp>
        <p:nvSpPr>
          <p:cNvPr id="9" name="Rectangle 8"/>
          <p:cNvSpPr/>
          <p:nvPr/>
        </p:nvSpPr>
        <p:spPr>
          <a:xfrm>
            <a:off x="8092420" y="790326"/>
            <a:ext cx="2358189" cy="465221"/>
          </a:xfrm>
          <a:prstGeom prst="rect">
            <a:avLst/>
          </a:prstGeom>
          <a:solidFill>
            <a:srgbClr val="FD3346">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9506" y="3842589"/>
            <a:ext cx="3946092" cy="2845388"/>
          </a:xfrm>
          <a:prstGeom prst="rect">
            <a:avLst/>
          </a:prstGeom>
        </p:spPr>
      </p:pic>
      <p:sp>
        <p:nvSpPr>
          <p:cNvPr id="11" name="Rectangle 10"/>
          <p:cNvSpPr/>
          <p:nvPr/>
        </p:nvSpPr>
        <p:spPr>
          <a:xfrm>
            <a:off x="6489031" y="6464968"/>
            <a:ext cx="4267200" cy="393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649452" y="5852613"/>
            <a:ext cx="2069432" cy="523220"/>
          </a:xfrm>
          <a:prstGeom prst="rect">
            <a:avLst/>
          </a:prstGeom>
          <a:solidFill>
            <a:schemeClr val="accent1">
              <a:lumMod val="20000"/>
              <a:lumOff val="80000"/>
            </a:schemeClr>
          </a:solidFill>
          <a:ln>
            <a:solidFill>
              <a:srgbClr val="0008AC"/>
            </a:solidFill>
          </a:ln>
        </p:spPr>
        <p:txBody>
          <a:bodyPr wrap="square" rtlCol="0">
            <a:spAutoFit/>
          </a:bodyPr>
          <a:lstStyle/>
          <a:p>
            <a:r>
              <a:rPr lang="en-US" sz="1400" i="1" dirty="0" smtClean="0">
                <a:solidFill>
                  <a:srgbClr val="0008AC"/>
                </a:solidFill>
              </a:rPr>
              <a:t>Hiatus: </a:t>
            </a:r>
            <a:r>
              <a:rPr lang="en-US" sz="1400" dirty="0" smtClean="0">
                <a:solidFill>
                  <a:srgbClr val="0008AC"/>
                </a:solidFill>
              </a:rPr>
              <a:t>Continued uplift; cessation of counter-flow.</a:t>
            </a:r>
            <a:endParaRPr lang="en-US" sz="1400" dirty="0">
              <a:solidFill>
                <a:srgbClr val="0008AC"/>
              </a:solidFill>
            </a:endParaRPr>
          </a:p>
        </p:txBody>
      </p:sp>
      <p:sp>
        <p:nvSpPr>
          <p:cNvPr id="4" name="TextBox 3"/>
          <p:cNvSpPr txBox="1"/>
          <p:nvPr/>
        </p:nvSpPr>
        <p:spPr>
          <a:xfrm>
            <a:off x="2390920" y="2889133"/>
            <a:ext cx="2605549" cy="369332"/>
          </a:xfrm>
          <a:prstGeom prst="rect">
            <a:avLst/>
          </a:prstGeom>
          <a:noFill/>
        </p:spPr>
        <p:txBody>
          <a:bodyPr wrap="square" rtlCol="0">
            <a:spAutoFit/>
          </a:bodyPr>
          <a:lstStyle/>
          <a:p>
            <a:r>
              <a:rPr lang="en-US" i="1" dirty="0" smtClean="0"/>
              <a:t>         Volcanic Hiatus</a:t>
            </a:r>
            <a:endParaRPr lang="en-US" i="1" dirty="0"/>
          </a:p>
        </p:txBody>
      </p:sp>
    </p:spTree>
    <p:extLst>
      <p:ext uri="{BB962C8B-B14F-4D97-AF65-F5344CB8AC3E}">
        <p14:creationId xmlns:p14="http://schemas.microsoft.com/office/powerpoint/2010/main" val="1227103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3130" y="232718"/>
            <a:ext cx="2374739" cy="5731651"/>
          </a:xfrm>
          <a:prstGeom prst="rect">
            <a:avLst/>
          </a:prstGeom>
        </p:spPr>
      </p:pic>
      <p:sp>
        <p:nvSpPr>
          <p:cNvPr id="3" name="TextBox 2"/>
          <p:cNvSpPr txBox="1"/>
          <p:nvPr/>
        </p:nvSpPr>
        <p:spPr>
          <a:xfrm>
            <a:off x="9663129" y="5964369"/>
            <a:ext cx="2374739" cy="369332"/>
          </a:xfrm>
          <a:prstGeom prst="rect">
            <a:avLst/>
          </a:prstGeom>
          <a:solidFill>
            <a:schemeClr val="bg2">
              <a:lumMod val="50000"/>
            </a:schemeClr>
          </a:solidFill>
        </p:spPr>
        <p:txBody>
          <a:bodyPr wrap="square" rtlCol="0">
            <a:spAutoFit/>
          </a:bodyPr>
          <a:lstStyle/>
          <a:p>
            <a:pPr algn="ctr"/>
            <a:r>
              <a:rPr lang="en-US" dirty="0" err="1" smtClean="0">
                <a:solidFill>
                  <a:srgbClr val="FFC000"/>
                </a:solidFill>
                <a:effectLst>
                  <a:outerShdw blurRad="38100" dist="38100" dir="2700000" algn="tl">
                    <a:srgbClr val="000000">
                      <a:alpha val="43137"/>
                    </a:srgbClr>
                  </a:outerShdw>
                </a:effectLst>
              </a:rPr>
              <a:t>Xue</a:t>
            </a:r>
            <a:r>
              <a:rPr lang="en-US" dirty="0" smtClean="0">
                <a:solidFill>
                  <a:srgbClr val="FFC000"/>
                </a:solidFill>
                <a:effectLst>
                  <a:outerShdw blurRad="38100" dist="38100" dir="2700000" algn="tl">
                    <a:srgbClr val="000000">
                      <a:alpha val="43137"/>
                    </a:srgbClr>
                  </a:outerShdw>
                </a:effectLst>
              </a:rPr>
              <a:t> and Allen (2007)</a:t>
            </a:r>
            <a:endParaRPr lang="en-US" dirty="0">
              <a:solidFill>
                <a:srgbClr val="FFC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04" y="1369396"/>
            <a:ext cx="6583315" cy="2925917"/>
          </a:xfrm>
          <a:prstGeom prst="rect">
            <a:avLst/>
          </a:prstGeom>
        </p:spPr>
      </p:pic>
      <p:sp>
        <p:nvSpPr>
          <p:cNvPr id="5" name="TextBox 4"/>
          <p:cNvSpPr txBox="1"/>
          <p:nvPr/>
        </p:nvSpPr>
        <p:spPr>
          <a:xfrm>
            <a:off x="161605" y="4291515"/>
            <a:ext cx="6583314" cy="369332"/>
          </a:xfrm>
          <a:prstGeom prst="rect">
            <a:avLst/>
          </a:prstGeom>
          <a:solidFill>
            <a:schemeClr val="bg2">
              <a:lumMod val="50000"/>
            </a:schemeClr>
          </a:solidFill>
        </p:spPr>
        <p:txBody>
          <a:bodyPr wrap="square" rtlCol="0">
            <a:spAutoFit/>
          </a:bodyPr>
          <a:lstStyle/>
          <a:p>
            <a:pPr algn="ctr"/>
            <a:r>
              <a:rPr lang="en-US" dirty="0" err="1" smtClean="0">
                <a:solidFill>
                  <a:srgbClr val="FFC000"/>
                </a:solidFill>
                <a:effectLst>
                  <a:outerShdw blurRad="38100" dist="38100" dir="2700000" algn="tl">
                    <a:srgbClr val="000000">
                      <a:alpha val="43137"/>
                    </a:srgbClr>
                  </a:outerShdw>
                </a:effectLst>
              </a:rPr>
              <a:t>Obrebski</a:t>
            </a:r>
            <a:r>
              <a:rPr lang="en-US" dirty="0" smtClean="0">
                <a:solidFill>
                  <a:srgbClr val="FFC000"/>
                </a:solidFill>
                <a:effectLst>
                  <a:outerShdw blurRad="38100" dist="38100" dir="2700000" algn="tl">
                    <a:srgbClr val="000000">
                      <a:alpha val="43137"/>
                    </a:srgbClr>
                  </a:outerShdw>
                </a:effectLst>
              </a:rPr>
              <a:t> et al. (2010)</a:t>
            </a:r>
            <a:endParaRPr lang="en-US" dirty="0">
              <a:solidFill>
                <a:srgbClr val="FFC000"/>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0075" y="232719"/>
            <a:ext cx="2711237" cy="5731651"/>
          </a:xfrm>
          <a:prstGeom prst="rect">
            <a:avLst/>
          </a:prstGeom>
        </p:spPr>
      </p:pic>
      <p:sp>
        <p:nvSpPr>
          <p:cNvPr id="16" name="TextBox 15"/>
          <p:cNvSpPr txBox="1"/>
          <p:nvPr/>
        </p:nvSpPr>
        <p:spPr>
          <a:xfrm>
            <a:off x="6830075" y="5964369"/>
            <a:ext cx="2711237" cy="369332"/>
          </a:xfrm>
          <a:prstGeom prst="rect">
            <a:avLst/>
          </a:prstGeom>
          <a:solidFill>
            <a:schemeClr val="bg2">
              <a:lumMod val="50000"/>
            </a:schemeClr>
          </a:solidFill>
        </p:spPr>
        <p:txBody>
          <a:bodyPr wrap="square" rtlCol="0">
            <a:spAutoFit/>
          </a:bodyPr>
          <a:lstStyle/>
          <a:p>
            <a:pPr algn="ctr"/>
            <a:r>
              <a:rPr lang="en-US" dirty="0" smtClean="0">
                <a:solidFill>
                  <a:srgbClr val="FFC000"/>
                </a:solidFill>
                <a:effectLst>
                  <a:outerShdw blurRad="38100" dist="38100" dir="2700000" algn="tl">
                    <a:srgbClr val="000000">
                      <a:alpha val="43137"/>
                    </a:srgbClr>
                  </a:outerShdw>
                </a:effectLst>
              </a:rPr>
              <a:t>Coble and </a:t>
            </a:r>
            <a:r>
              <a:rPr lang="en-US" dirty="0" err="1" smtClean="0">
                <a:solidFill>
                  <a:srgbClr val="FFC000"/>
                </a:solidFill>
                <a:effectLst>
                  <a:outerShdw blurRad="38100" dist="38100" dir="2700000" algn="tl">
                    <a:srgbClr val="000000">
                      <a:alpha val="43137"/>
                    </a:srgbClr>
                  </a:outerShdw>
                </a:effectLst>
              </a:rPr>
              <a:t>Mahood</a:t>
            </a:r>
            <a:r>
              <a:rPr lang="en-US" dirty="0" smtClean="0">
                <a:solidFill>
                  <a:srgbClr val="FFC000"/>
                </a:solidFill>
                <a:effectLst>
                  <a:outerShdw blurRad="38100" dist="38100" dir="2700000" algn="tl">
                    <a:srgbClr val="000000">
                      <a:alpha val="43137"/>
                    </a:srgbClr>
                  </a:outerShdw>
                </a:effectLst>
              </a:rPr>
              <a:t> (2012)</a:t>
            </a:r>
            <a:endParaRPr lang="en-US" dirty="0">
              <a:solidFill>
                <a:srgbClr val="FFC000"/>
              </a:solidFill>
              <a:effectLst>
                <a:outerShdw blurRad="38100" dist="38100" dir="2700000" algn="tl">
                  <a:srgbClr val="000000">
                    <a:alpha val="43137"/>
                  </a:srgbClr>
                </a:outerShdw>
              </a:effectLst>
            </a:endParaRPr>
          </a:p>
        </p:txBody>
      </p:sp>
      <p:sp>
        <p:nvSpPr>
          <p:cNvPr id="13" name="TextBox 12"/>
          <p:cNvSpPr txBox="1"/>
          <p:nvPr/>
        </p:nvSpPr>
        <p:spPr>
          <a:xfrm>
            <a:off x="161607" y="478346"/>
            <a:ext cx="6583314" cy="584775"/>
          </a:xfrm>
          <a:prstGeom prst="rect">
            <a:avLst/>
          </a:prstGeom>
          <a:solidFill>
            <a:srgbClr val="FEEDCE"/>
          </a:solidFill>
        </p:spPr>
        <p:txBody>
          <a:bodyPr wrap="square" rtlCol="0">
            <a:spAutoFit/>
          </a:bodyPr>
          <a:lstStyle/>
          <a:p>
            <a:pPr algn="ctr"/>
            <a:r>
              <a:rPr lang="en-US" sz="3200" dirty="0" smtClean="0">
                <a:solidFill>
                  <a:srgbClr val="C00000"/>
                </a:solidFill>
                <a:effectLst>
                  <a:outerShdw blurRad="38100" dist="38100" dir="2700000" algn="tl">
                    <a:srgbClr val="000000">
                      <a:alpha val="43137"/>
                    </a:srgbClr>
                  </a:outerShdw>
                </a:effectLst>
              </a:rPr>
              <a:t>Seismic hole in eastern Oregon</a:t>
            </a:r>
            <a:endParaRPr lang="en-US" sz="3200"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9711621" y="5503773"/>
            <a:ext cx="1156905" cy="430887"/>
          </a:xfrm>
          <a:prstGeom prst="rect">
            <a:avLst/>
          </a:prstGeom>
          <a:noFill/>
        </p:spPr>
        <p:txBody>
          <a:bodyPr wrap="square" rtlCol="0">
            <a:spAutoFit/>
          </a:bodyPr>
          <a:lstStyle/>
          <a:p>
            <a:r>
              <a:rPr lang="en-US" sz="1100" dirty="0" smtClean="0">
                <a:solidFill>
                  <a:srgbClr val="C00000"/>
                </a:solidFill>
              </a:rPr>
              <a:t>Slab termination</a:t>
            </a:r>
            <a:br>
              <a:rPr lang="en-US" sz="1100" dirty="0" smtClean="0">
                <a:solidFill>
                  <a:srgbClr val="C00000"/>
                </a:solidFill>
              </a:rPr>
            </a:br>
            <a:r>
              <a:rPr lang="en-US" sz="1100" dirty="0" smtClean="0">
                <a:solidFill>
                  <a:srgbClr val="C00000"/>
                </a:solidFill>
              </a:rPr>
              <a:t>&lt;400 km depth</a:t>
            </a:r>
            <a:endParaRPr lang="en-US" sz="1100" dirty="0">
              <a:solidFill>
                <a:srgbClr val="C00000"/>
              </a:solidFill>
            </a:endParaRPr>
          </a:p>
        </p:txBody>
      </p:sp>
      <p:cxnSp>
        <p:nvCxnSpPr>
          <p:cNvPr id="9" name="Straight Arrow Connector 8"/>
          <p:cNvCxnSpPr/>
          <p:nvPr/>
        </p:nvCxnSpPr>
        <p:spPr>
          <a:xfrm flipV="1">
            <a:off x="10387263" y="5374105"/>
            <a:ext cx="577516" cy="19250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1604" y="4948706"/>
            <a:ext cx="6583315" cy="1015663"/>
          </a:xfrm>
          <a:prstGeom prst="rect">
            <a:avLst/>
          </a:prstGeom>
          <a:solidFill>
            <a:srgbClr val="FEEDCE"/>
          </a:solidFill>
        </p:spPr>
        <p:txBody>
          <a:bodyPr wrap="square" rtlCol="0">
            <a:spAutoFit/>
          </a:bodyPr>
          <a:lstStyle/>
          <a:p>
            <a:r>
              <a:rPr lang="en-US" sz="2000" dirty="0" smtClean="0"/>
              <a:t>        Juan de Fuca slab terminates in eastern Oregon at </a:t>
            </a:r>
            <a:br>
              <a:rPr lang="en-US" sz="2000" dirty="0" smtClean="0"/>
            </a:br>
            <a:r>
              <a:rPr lang="en-US" sz="2000" dirty="0" smtClean="0"/>
              <a:t>        shallow depths between 400-160 km, consistent with </a:t>
            </a:r>
            <a:br>
              <a:rPr lang="en-US" sz="2000" dirty="0" smtClean="0"/>
            </a:br>
            <a:r>
              <a:rPr lang="en-US" sz="2000" dirty="0" smtClean="0"/>
              <a:t>        subduction after ~17 Ma.</a:t>
            </a:r>
            <a:endParaRPr lang="en-US" sz="2000" dirty="0"/>
          </a:p>
        </p:txBody>
      </p:sp>
      <p:sp>
        <p:nvSpPr>
          <p:cNvPr id="12" name="TextBox 11"/>
          <p:cNvSpPr txBox="1"/>
          <p:nvPr/>
        </p:nvSpPr>
        <p:spPr>
          <a:xfrm>
            <a:off x="2923200" y="3480436"/>
            <a:ext cx="748800" cy="523220"/>
          </a:xfrm>
          <a:prstGeom prst="rect">
            <a:avLst/>
          </a:prstGeom>
          <a:noFill/>
        </p:spPr>
        <p:txBody>
          <a:bodyPr wrap="square" rtlCol="0">
            <a:spAutoFit/>
          </a:bodyPr>
          <a:lstStyle/>
          <a:p>
            <a:pPr algn="ctr"/>
            <a:r>
              <a:rPr lang="en-US" sz="1400" dirty="0" smtClean="0">
                <a:solidFill>
                  <a:srgbClr val="0008AC"/>
                </a:solidFill>
              </a:rPr>
              <a:t>Present</a:t>
            </a:r>
            <a:br>
              <a:rPr lang="en-US" sz="1400" dirty="0" smtClean="0">
                <a:solidFill>
                  <a:srgbClr val="0008AC"/>
                </a:solidFill>
              </a:rPr>
            </a:br>
            <a:r>
              <a:rPr lang="en-US" sz="1400" dirty="0" smtClean="0">
                <a:solidFill>
                  <a:srgbClr val="0008AC"/>
                </a:solidFill>
              </a:rPr>
              <a:t>time</a:t>
            </a:r>
            <a:endParaRPr lang="en-US" sz="1400" dirty="0">
              <a:solidFill>
                <a:srgbClr val="0008AC"/>
              </a:solidFill>
            </a:endParaRPr>
          </a:p>
        </p:txBody>
      </p:sp>
    </p:spTree>
    <p:extLst>
      <p:ext uri="{BB962C8B-B14F-4D97-AF65-F5344CB8AC3E}">
        <p14:creationId xmlns:p14="http://schemas.microsoft.com/office/powerpoint/2010/main" val="654308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42" y="-1"/>
            <a:ext cx="10744202" cy="6858001"/>
          </a:xfrm>
          <a:prstGeom prst="rect">
            <a:avLst/>
          </a:prstGeom>
          <a:solidFill>
            <a:schemeClr val="accent1">
              <a:lumMod val="20000"/>
              <a:lumOff val="80000"/>
            </a:schemeClr>
          </a:solidFill>
        </p:spPr>
      </p:pic>
      <p:sp>
        <p:nvSpPr>
          <p:cNvPr id="3" name="TextBox 2"/>
          <p:cNvSpPr txBox="1"/>
          <p:nvPr/>
        </p:nvSpPr>
        <p:spPr>
          <a:xfrm>
            <a:off x="952548" y="6273225"/>
            <a:ext cx="2080427" cy="584775"/>
          </a:xfrm>
          <a:prstGeom prst="rect">
            <a:avLst/>
          </a:prstGeom>
          <a:solidFill>
            <a:srgbClr val="FEEDCE"/>
          </a:solidFill>
          <a:ln>
            <a:solidFill>
              <a:srgbClr val="C00000"/>
            </a:solidFill>
          </a:ln>
        </p:spPr>
        <p:txBody>
          <a:bodyPr wrap="square" rtlCol="0">
            <a:spAutoFit/>
          </a:bodyPr>
          <a:lstStyle/>
          <a:p>
            <a:r>
              <a:rPr lang="en-US" sz="3200" dirty="0" smtClean="0"/>
              <a:t>16.7-15 Ma</a:t>
            </a:r>
            <a:endParaRPr lang="en-US" sz="3200" dirty="0"/>
          </a:p>
        </p:txBody>
      </p:sp>
      <p:sp>
        <p:nvSpPr>
          <p:cNvPr id="4" name="TextBox 3"/>
          <p:cNvSpPr txBox="1"/>
          <p:nvPr/>
        </p:nvSpPr>
        <p:spPr>
          <a:xfrm>
            <a:off x="6360694" y="3352801"/>
            <a:ext cx="3168317" cy="307777"/>
          </a:xfrm>
          <a:prstGeom prst="rect">
            <a:avLst/>
          </a:prstGeom>
          <a:noFill/>
        </p:spPr>
        <p:txBody>
          <a:bodyPr wrap="square" rtlCol="0">
            <a:spAutoFit/>
          </a:bodyPr>
          <a:lstStyle/>
          <a:p>
            <a:r>
              <a:rPr lang="en-US" sz="1400" dirty="0" smtClean="0">
                <a:solidFill>
                  <a:schemeClr val="tx1">
                    <a:lumMod val="95000"/>
                    <a:lumOff val="5000"/>
                  </a:schemeClr>
                </a:solidFill>
              </a:rPr>
              <a:t>Modified from Coble and </a:t>
            </a:r>
            <a:r>
              <a:rPr lang="en-US" sz="1400" dirty="0" err="1" smtClean="0">
                <a:solidFill>
                  <a:schemeClr val="tx1">
                    <a:lumMod val="95000"/>
                    <a:lumOff val="5000"/>
                  </a:schemeClr>
                </a:solidFill>
              </a:rPr>
              <a:t>Mahood</a:t>
            </a:r>
            <a:r>
              <a:rPr lang="en-US" sz="1400" dirty="0" smtClean="0">
                <a:solidFill>
                  <a:schemeClr val="tx1">
                    <a:lumMod val="95000"/>
                    <a:lumOff val="5000"/>
                  </a:schemeClr>
                </a:solidFill>
              </a:rPr>
              <a:t> (2012)</a:t>
            </a:r>
            <a:endParaRPr lang="en-US" sz="1400" dirty="0">
              <a:solidFill>
                <a:schemeClr val="tx1">
                  <a:lumMod val="95000"/>
                  <a:lumOff val="5000"/>
                </a:schemeClr>
              </a:solidFill>
            </a:endParaRPr>
          </a:p>
        </p:txBody>
      </p:sp>
      <p:sp>
        <p:nvSpPr>
          <p:cNvPr id="2" name="Rectangle 1"/>
          <p:cNvSpPr/>
          <p:nvPr/>
        </p:nvSpPr>
        <p:spPr>
          <a:xfrm>
            <a:off x="6739847" y="2609636"/>
            <a:ext cx="1941816" cy="743165"/>
          </a:xfrm>
          <a:prstGeom prst="rect">
            <a:avLst/>
          </a:prstGeom>
          <a:solidFill>
            <a:srgbClr val="DEEBF7">
              <a:alpha val="18039"/>
            </a:srgbClr>
          </a:solidFill>
          <a:ln>
            <a:solidFill>
              <a:srgbClr val="0070C0"/>
            </a:solidFill>
          </a:ln>
          <a:effectLst>
            <a:outerShdw blurRad="381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359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2531" y="0"/>
            <a:ext cx="6274251" cy="6858000"/>
          </a:xfrm>
          <a:prstGeom prst="rect">
            <a:avLst/>
          </a:prstGeom>
        </p:spPr>
      </p:pic>
      <p:cxnSp>
        <p:nvCxnSpPr>
          <p:cNvPr id="7" name="Straight Connector 6"/>
          <p:cNvCxnSpPr/>
          <p:nvPr/>
        </p:nvCxnSpPr>
        <p:spPr>
          <a:xfrm flipH="1" flipV="1">
            <a:off x="5539299" y="4375518"/>
            <a:ext cx="4893174" cy="2115337"/>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377921">
            <a:off x="7093573" y="5019586"/>
            <a:ext cx="1032582" cy="276999"/>
          </a:xfrm>
          <a:prstGeom prst="rect">
            <a:avLst/>
          </a:prstGeom>
          <a:noFill/>
        </p:spPr>
        <p:txBody>
          <a:bodyPr wrap="square" rtlCol="0">
            <a:spAutoFit/>
          </a:bodyPr>
          <a:lstStyle/>
          <a:p>
            <a:r>
              <a:rPr lang="en-US" sz="1200" dirty="0" smtClean="0">
                <a:solidFill>
                  <a:srgbClr val="0070C0"/>
                </a:solidFill>
              </a:rPr>
              <a:t>~7.8 km/</a:t>
            </a:r>
            <a:r>
              <a:rPr lang="en-US" sz="1200" dirty="0" err="1" smtClean="0">
                <a:solidFill>
                  <a:srgbClr val="0070C0"/>
                </a:solidFill>
              </a:rPr>
              <a:t>m.y</a:t>
            </a:r>
            <a:r>
              <a:rPr lang="en-US" sz="1200" dirty="0" smtClean="0">
                <a:solidFill>
                  <a:srgbClr val="0070C0"/>
                </a:solidFill>
              </a:rPr>
              <a:t>.</a:t>
            </a:r>
            <a:endParaRPr lang="en-US" sz="1200" dirty="0">
              <a:solidFill>
                <a:srgbClr val="0070C0"/>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3397" y="106229"/>
            <a:ext cx="1955495" cy="1350306"/>
          </a:xfrm>
          <a:prstGeom prst="rect">
            <a:avLst/>
          </a:prstGeom>
        </p:spPr>
      </p:pic>
      <p:sp>
        <p:nvSpPr>
          <p:cNvPr id="19" name="TextBox 18"/>
          <p:cNvSpPr txBox="1"/>
          <p:nvPr/>
        </p:nvSpPr>
        <p:spPr>
          <a:xfrm>
            <a:off x="3333391" y="1442900"/>
            <a:ext cx="1335505" cy="338554"/>
          </a:xfrm>
          <a:prstGeom prst="rect">
            <a:avLst/>
          </a:prstGeom>
          <a:noFill/>
        </p:spPr>
        <p:txBody>
          <a:bodyPr wrap="square" rtlCol="0">
            <a:spAutoFit/>
          </a:bodyPr>
          <a:lstStyle/>
          <a:p>
            <a:r>
              <a:rPr lang="en-US" sz="1600" dirty="0" smtClean="0">
                <a:solidFill>
                  <a:srgbClr val="F4BEA6"/>
                </a:solidFill>
              </a:rPr>
              <a:t>Location map</a:t>
            </a:r>
            <a:endParaRPr lang="en-US" sz="1600" dirty="0">
              <a:solidFill>
                <a:srgbClr val="F4BEA6"/>
              </a:solidFill>
            </a:endParaRPr>
          </a:p>
        </p:txBody>
      </p:sp>
      <p:sp>
        <p:nvSpPr>
          <p:cNvPr id="20" name="TextBox 19"/>
          <p:cNvSpPr txBox="1"/>
          <p:nvPr/>
        </p:nvSpPr>
        <p:spPr>
          <a:xfrm>
            <a:off x="473318" y="430270"/>
            <a:ext cx="2145510" cy="830997"/>
          </a:xfrm>
          <a:prstGeom prst="rect">
            <a:avLst/>
          </a:prstGeom>
          <a:noFill/>
        </p:spPr>
        <p:txBody>
          <a:bodyPr wrap="square" rtlCol="0">
            <a:spAutoFit/>
          </a:bodyPr>
          <a:lstStyle/>
          <a:p>
            <a:pPr algn="ctr"/>
            <a:r>
              <a:rPr lang="en-US" sz="2400" dirty="0" smtClean="0">
                <a:solidFill>
                  <a:schemeClr val="accent6">
                    <a:lumMod val="40000"/>
                    <a:lumOff val="60000"/>
                  </a:schemeClr>
                </a:solidFill>
              </a:rPr>
              <a:t>SLAB ROLLBACK (16.7-8.0 Ma)</a:t>
            </a:r>
            <a:endParaRPr lang="en-US" sz="2400" dirty="0">
              <a:solidFill>
                <a:schemeClr val="accent6">
                  <a:lumMod val="40000"/>
                  <a:lumOff val="60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142" y="2035422"/>
            <a:ext cx="4601372" cy="2882178"/>
          </a:xfrm>
          <a:prstGeom prst="rect">
            <a:avLst/>
          </a:prstGeom>
        </p:spPr>
      </p:pic>
    </p:spTree>
    <p:extLst>
      <p:ext uri="{BB962C8B-B14F-4D97-AF65-F5344CB8AC3E}">
        <p14:creationId xmlns:p14="http://schemas.microsoft.com/office/powerpoint/2010/main" val="14735392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62" y="-1993"/>
            <a:ext cx="4388538" cy="687496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2531" y="0"/>
            <a:ext cx="6274251" cy="6858000"/>
          </a:xfrm>
          <a:prstGeom prst="rect">
            <a:avLst/>
          </a:prstGeom>
        </p:spPr>
      </p:pic>
      <p:cxnSp>
        <p:nvCxnSpPr>
          <p:cNvPr id="7" name="Straight Connector 6"/>
          <p:cNvCxnSpPr/>
          <p:nvPr/>
        </p:nvCxnSpPr>
        <p:spPr>
          <a:xfrm flipH="1" flipV="1">
            <a:off x="5539299" y="4375518"/>
            <a:ext cx="4791154" cy="2115966"/>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433246">
            <a:off x="7093573" y="5019586"/>
            <a:ext cx="1032582" cy="276999"/>
          </a:xfrm>
          <a:prstGeom prst="rect">
            <a:avLst/>
          </a:prstGeom>
          <a:noFill/>
        </p:spPr>
        <p:txBody>
          <a:bodyPr wrap="square" rtlCol="0">
            <a:spAutoFit/>
          </a:bodyPr>
          <a:lstStyle/>
          <a:p>
            <a:r>
              <a:rPr lang="en-US" sz="1200" dirty="0" smtClean="0">
                <a:solidFill>
                  <a:srgbClr val="0070C0"/>
                </a:solidFill>
              </a:rPr>
              <a:t>~7.8 km/</a:t>
            </a:r>
            <a:r>
              <a:rPr lang="en-US" sz="1200" dirty="0" err="1" smtClean="0">
                <a:solidFill>
                  <a:srgbClr val="0070C0"/>
                </a:solidFill>
              </a:rPr>
              <a:t>m.y</a:t>
            </a:r>
            <a:r>
              <a:rPr lang="en-US" sz="1200" dirty="0" smtClean="0">
                <a:solidFill>
                  <a:srgbClr val="0070C0"/>
                </a:solidFill>
              </a:rPr>
              <a:t>.</a:t>
            </a:r>
            <a:endParaRPr lang="en-US" sz="1200" dirty="0">
              <a:solidFill>
                <a:srgbClr val="0070C0"/>
              </a:solidFill>
            </a:endParaRPr>
          </a:p>
        </p:txBody>
      </p:sp>
    </p:spTree>
    <p:extLst>
      <p:ext uri="{BB962C8B-B14F-4D97-AF65-F5344CB8AC3E}">
        <p14:creationId xmlns:p14="http://schemas.microsoft.com/office/powerpoint/2010/main" val="8953359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037" y="418485"/>
            <a:ext cx="10973136" cy="5072027"/>
          </a:xfrm>
          <a:prstGeom prst="rect">
            <a:avLst/>
          </a:prstGeom>
        </p:spPr>
      </p:pic>
      <p:sp>
        <p:nvSpPr>
          <p:cNvPr id="11" name="Rectangle 10"/>
          <p:cNvSpPr/>
          <p:nvPr/>
        </p:nvSpPr>
        <p:spPr>
          <a:xfrm>
            <a:off x="630382" y="4272388"/>
            <a:ext cx="4572001" cy="290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939868" y="2680225"/>
            <a:ext cx="3521573" cy="369332"/>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Schmandt and Humphreys (2010)</a:t>
            </a:r>
            <a:endParaRPr lang="en-US" dirty="0">
              <a:solidFill>
                <a:srgbClr val="FF00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37" y="4459705"/>
            <a:ext cx="4792175" cy="2266183"/>
          </a:xfrm>
          <a:prstGeom prst="rect">
            <a:avLst/>
          </a:prstGeom>
          <a:effectLst>
            <a:outerShdw blurRad="50800" dist="38100" dir="18900000" algn="bl" rotWithShape="0">
              <a:prstClr val="black">
                <a:alpha val="40000"/>
              </a:prstClr>
            </a:outerShdw>
          </a:effectLst>
        </p:spPr>
      </p:pic>
      <p:sp>
        <p:nvSpPr>
          <p:cNvPr id="4" name="TextBox 3"/>
          <p:cNvSpPr txBox="1"/>
          <p:nvPr/>
        </p:nvSpPr>
        <p:spPr>
          <a:xfrm>
            <a:off x="1032163" y="4703671"/>
            <a:ext cx="1707887" cy="646331"/>
          </a:xfrm>
          <a:prstGeom prst="rect">
            <a:avLst/>
          </a:prstGeom>
          <a:noFill/>
        </p:spPr>
        <p:txBody>
          <a:bodyPr wrap="square" rtlCol="0">
            <a:spAutoFit/>
          </a:bodyPr>
          <a:lstStyle/>
          <a:p>
            <a:r>
              <a:rPr lang="en-US" dirty="0" err="1" smtClean="0">
                <a:solidFill>
                  <a:srgbClr val="0070C0"/>
                </a:solidFill>
              </a:rPr>
              <a:t>Obrebski</a:t>
            </a:r>
            <a:r>
              <a:rPr lang="en-US" dirty="0" smtClean="0">
                <a:solidFill>
                  <a:srgbClr val="0070C0"/>
                </a:solidFill>
              </a:rPr>
              <a:t> et al. (2010)</a:t>
            </a:r>
            <a:endParaRPr lang="en-US" dirty="0">
              <a:solidFill>
                <a:srgbClr val="0070C0"/>
              </a:solidFill>
            </a:endParaRPr>
          </a:p>
        </p:txBody>
      </p:sp>
    </p:spTree>
    <p:extLst>
      <p:ext uri="{BB962C8B-B14F-4D97-AF65-F5344CB8AC3E}">
        <p14:creationId xmlns:p14="http://schemas.microsoft.com/office/powerpoint/2010/main" val="2416511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037" y="418485"/>
            <a:ext cx="10973136" cy="5072027"/>
          </a:xfrm>
          <a:prstGeom prst="rect">
            <a:avLst/>
          </a:prstGeom>
        </p:spPr>
      </p:pic>
      <p:sp>
        <p:nvSpPr>
          <p:cNvPr id="5" name="TextBox 4"/>
          <p:cNvSpPr txBox="1"/>
          <p:nvPr/>
        </p:nvSpPr>
        <p:spPr>
          <a:xfrm>
            <a:off x="6932941" y="2673297"/>
            <a:ext cx="3341769" cy="369332"/>
          </a:xfrm>
          <a:prstGeom prst="rect">
            <a:avLst/>
          </a:prstGeom>
          <a:noFill/>
          <a:ln>
            <a:noFill/>
          </a:ln>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Schmandt and Humphreys (2010)</a:t>
            </a:r>
            <a:endParaRPr lang="en-US" dirty="0">
              <a:solidFill>
                <a:srgbClr val="FF0000"/>
              </a:solidFill>
              <a:effectLst>
                <a:outerShdw blurRad="38100" dist="38100" dir="2700000" algn="tl">
                  <a:srgbClr val="000000">
                    <a:alpha val="43137"/>
                  </a:srgbClr>
                </a:outerShdw>
              </a:effectLst>
            </a:endParaRPr>
          </a:p>
        </p:txBody>
      </p:sp>
      <p:sp>
        <p:nvSpPr>
          <p:cNvPr id="3" name="Right Brace 2"/>
          <p:cNvSpPr/>
          <p:nvPr/>
        </p:nvSpPr>
        <p:spPr>
          <a:xfrm>
            <a:off x="3988800" y="4291200"/>
            <a:ext cx="79200" cy="640800"/>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4190400" y="4291200"/>
            <a:ext cx="1087200" cy="646331"/>
          </a:xfrm>
          <a:prstGeom prst="rect">
            <a:avLst/>
          </a:prstGeom>
          <a:noFill/>
        </p:spPr>
        <p:txBody>
          <a:bodyPr wrap="square" rtlCol="0">
            <a:spAutoFit/>
          </a:bodyPr>
          <a:lstStyle/>
          <a:p>
            <a:r>
              <a:rPr lang="en-US" sz="1200" dirty="0" smtClean="0">
                <a:solidFill>
                  <a:srgbClr val="0070C0"/>
                </a:solidFill>
              </a:rPr>
              <a:t>Estimated from </a:t>
            </a:r>
            <a:r>
              <a:rPr lang="en-US" sz="1200" dirty="0" err="1" smtClean="0">
                <a:solidFill>
                  <a:srgbClr val="0070C0"/>
                </a:solidFill>
              </a:rPr>
              <a:t>Sigloch</a:t>
            </a:r>
            <a:r>
              <a:rPr lang="en-US" sz="1200" dirty="0" smtClean="0">
                <a:solidFill>
                  <a:srgbClr val="0070C0"/>
                </a:solidFill>
              </a:rPr>
              <a:t> et al. (2008) </a:t>
            </a:r>
            <a:endParaRPr lang="en-US" sz="1200" dirty="0">
              <a:solidFill>
                <a:srgbClr val="0070C0"/>
              </a:solidFill>
            </a:endParaRPr>
          </a:p>
        </p:txBody>
      </p:sp>
    </p:spTree>
    <p:extLst>
      <p:ext uri="{BB962C8B-B14F-4D97-AF65-F5344CB8AC3E}">
        <p14:creationId xmlns:p14="http://schemas.microsoft.com/office/powerpoint/2010/main" val="2650085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0426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902" y="0"/>
            <a:ext cx="7612443" cy="592417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64258" cy="3539836"/>
          </a:xfrm>
          <a:prstGeom prst="rect">
            <a:avLst/>
          </a:prstGeom>
        </p:spPr>
      </p:pic>
      <p:sp>
        <p:nvSpPr>
          <p:cNvPr id="4" name="TextBox 3"/>
          <p:cNvSpPr txBox="1"/>
          <p:nvPr/>
        </p:nvSpPr>
        <p:spPr>
          <a:xfrm>
            <a:off x="7324893" y="5400952"/>
            <a:ext cx="1895307" cy="523220"/>
          </a:xfrm>
          <a:prstGeom prst="rect">
            <a:avLst/>
          </a:prstGeom>
          <a:solidFill>
            <a:srgbClr val="FEEDCE"/>
          </a:solidFill>
          <a:ln>
            <a:solidFill>
              <a:srgbClr val="C00000"/>
            </a:solidFill>
          </a:ln>
        </p:spPr>
        <p:txBody>
          <a:bodyPr wrap="square" rtlCol="0">
            <a:spAutoFit/>
          </a:bodyPr>
          <a:lstStyle/>
          <a:p>
            <a:r>
              <a:rPr lang="en-US" sz="2800" dirty="0" smtClean="0"/>
              <a:t>~16.7-8 Ma</a:t>
            </a:r>
            <a:endParaRPr lang="en-US" sz="28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47576"/>
            <a:ext cx="2857204" cy="22765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204" y="4055947"/>
            <a:ext cx="1532998" cy="1261775"/>
          </a:xfrm>
          <a:prstGeom prst="rect">
            <a:avLst/>
          </a:prstGeom>
        </p:spPr>
      </p:pic>
    </p:spTree>
    <p:extLst>
      <p:ext uri="{BB962C8B-B14F-4D97-AF65-F5344CB8AC3E}">
        <p14:creationId xmlns:p14="http://schemas.microsoft.com/office/powerpoint/2010/main" val="303475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908" y="-346"/>
            <a:ext cx="4084320" cy="623011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7984036" cy="6234546"/>
          </a:xfrm>
          <a:prstGeom prst="rect">
            <a:avLst/>
          </a:prstGeom>
        </p:spPr>
      </p:pic>
    </p:spTree>
    <p:extLst>
      <p:ext uri="{BB962C8B-B14F-4D97-AF65-F5344CB8AC3E}">
        <p14:creationId xmlns:p14="http://schemas.microsoft.com/office/powerpoint/2010/main" val="389143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7984036" cy="6234546"/>
          </a:xfrm>
          <a:prstGeom prst="rect">
            <a:avLst/>
          </a:prstGeom>
        </p:spPr>
      </p:pic>
      <p:sp>
        <p:nvSpPr>
          <p:cNvPr id="4" name="TextBox 3"/>
          <p:cNvSpPr txBox="1"/>
          <p:nvPr/>
        </p:nvSpPr>
        <p:spPr>
          <a:xfrm>
            <a:off x="3288632" y="4721661"/>
            <a:ext cx="4695404" cy="1508105"/>
          </a:xfrm>
          <a:prstGeom prst="rect">
            <a:avLst/>
          </a:prstGeom>
          <a:solidFill>
            <a:srgbClr val="DBF4C2"/>
          </a:solidFill>
          <a:effectLst>
            <a:outerShdw blurRad="50800" dist="38100" dir="13500000" algn="br" rotWithShape="0">
              <a:prstClr val="black">
                <a:alpha val="40000"/>
              </a:prstClr>
            </a:outerShdw>
          </a:effectLst>
        </p:spPr>
        <p:txBody>
          <a:bodyPr wrap="square" rtlCol="0">
            <a:spAutoFit/>
          </a:bodyPr>
          <a:lstStyle/>
          <a:p>
            <a:endParaRPr lang="en-US" sz="1600" b="1" dirty="0" smtClean="0"/>
          </a:p>
          <a:p>
            <a:r>
              <a:rPr lang="en-US" sz="1600" b="1" dirty="0" smtClean="0"/>
              <a:t>New</a:t>
            </a:r>
            <a:r>
              <a:rPr lang="en-US" sz="1600" b="1" i="1" dirty="0" smtClean="0"/>
              <a:t> </a:t>
            </a:r>
            <a:r>
              <a:rPr lang="en-US" sz="1600" b="1" i="1" dirty="0" err="1" smtClean="0"/>
              <a:t>EarthChem</a:t>
            </a:r>
            <a:r>
              <a:rPr lang="en-US" sz="1600" b="1" dirty="0" smtClean="0"/>
              <a:t> Analytical Datasets (~30- 8 Ma):</a:t>
            </a:r>
          </a:p>
          <a:p>
            <a:endParaRPr lang="en-US" dirty="0"/>
          </a:p>
          <a:p>
            <a:r>
              <a:rPr lang="en-US" sz="1400" dirty="0" smtClean="0"/>
              <a:t>Camp et al. (2017): Chemical data (299 analyses)</a:t>
            </a:r>
            <a:br>
              <a:rPr lang="en-US" sz="1400" dirty="0" smtClean="0"/>
            </a:br>
            <a:r>
              <a:rPr lang="en-US" sz="1400" dirty="0" smtClean="0"/>
              <a:t>Duncan et al. (2017): </a:t>
            </a:r>
            <a:r>
              <a:rPr lang="en-US" sz="1400" baseline="30000" dirty="0" err="1" smtClean="0"/>
              <a:t>40</a:t>
            </a:r>
            <a:r>
              <a:rPr lang="en-US" sz="1400" dirty="0" err="1" smtClean="0"/>
              <a:t>Ar</a:t>
            </a:r>
            <a:r>
              <a:rPr lang="en-US" sz="1400" dirty="0" smtClean="0"/>
              <a:t>/</a:t>
            </a:r>
            <a:r>
              <a:rPr lang="en-US" sz="1400" baseline="30000" dirty="0" err="1" smtClean="0"/>
              <a:t>39</a:t>
            </a:r>
            <a:r>
              <a:rPr lang="en-US" sz="1400" dirty="0" err="1" smtClean="0"/>
              <a:t>Ar</a:t>
            </a:r>
            <a:r>
              <a:rPr lang="en-US" sz="1400" dirty="0" smtClean="0"/>
              <a:t> age data (15 analyses)</a:t>
            </a:r>
            <a:br>
              <a:rPr lang="en-US" sz="1400" dirty="0" smtClean="0"/>
            </a:br>
            <a:r>
              <a:rPr lang="en-US" sz="1400" dirty="0" smtClean="0"/>
              <a:t>Kimbrough et al. (2017): zircon ablation age data (5 analyses)</a:t>
            </a:r>
            <a:endParaRPr lang="en-US" sz="1400" dirty="0"/>
          </a:p>
        </p:txBody>
      </p:sp>
      <p:sp>
        <p:nvSpPr>
          <p:cNvPr id="5" name="TextBox 4"/>
          <p:cNvSpPr txBox="1"/>
          <p:nvPr/>
        </p:nvSpPr>
        <p:spPr>
          <a:xfrm>
            <a:off x="8333874" y="843676"/>
            <a:ext cx="3633537" cy="5386090"/>
          </a:xfrm>
          <a:prstGeom prst="rect">
            <a:avLst/>
          </a:prstGeom>
          <a:solidFill>
            <a:srgbClr val="DBF4C2"/>
          </a:solidFill>
        </p:spPr>
        <p:txBody>
          <a:bodyPr wrap="square" rtlCol="0">
            <a:spAutoFit/>
          </a:bodyPr>
          <a:lstStyle/>
          <a:p>
            <a:endParaRPr lang="en-US" sz="1600" b="1" dirty="0" smtClean="0"/>
          </a:p>
          <a:p>
            <a:r>
              <a:rPr lang="en-US" sz="1600" b="1" dirty="0" smtClean="0"/>
              <a:t>Compiled Data:</a:t>
            </a:r>
            <a:endParaRPr lang="en-US" sz="1600" dirty="0"/>
          </a:p>
          <a:p>
            <a:endParaRPr lang="en-US" b="1" dirty="0"/>
          </a:p>
          <a:p>
            <a:r>
              <a:rPr lang="en-US" sz="1400" dirty="0"/>
              <a:t>Geochronological data on several hundred samples and geochemical data on over </a:t>
            </a:r>
            <a:r>
              <a:rPr lang="en-US" sz="1400" dirty="0" smtClean="0"/>
              <a:t>2600: </a:t>
            </a:r>
            <a:endParaRPr lang="en-US" sz="1400" dirty="0"/>
          </a:p>
          <a:p>
            <a:endParaRPr lang="en-US" sz="1400" dirty="0"/>
          </a:p>
          <a:p>
            <a:r>
              <a:rPr lang="en-US" sz="1400" dirty="0" smtClean="0">
                <a:solidFill>
                  <a:srgbClr val="0070C0"/>
                </a:solidFill>
              </a:rPr>
              <a:t>Oligocene to early Miocene outcrops (~30-20 Ma):</a:t>
            </a:r>
            <a:r>
              <a:rPr lang="en-US" sz="1400" dirty="0" smtClean="0"/>
              <a:t>  Norman </a:t>
            </a:r>
            <a:r>
              <a:rPr lang="en-US" sz="1400" dirty="0"/>
              <a:t>and Leeman, 1990; Langer, 1991; Mathis, 1993; Camp et al., 2003; Carmichael et al., 2006; </a:t>
            </a:r>
            <a:r>
              <a:rPr lang="en-US" sz="1400" dirty="0" err="1"/>
              <a:t>Colgan</a:t>
            </a:r>
            <a:r>
              <a:rPr lang="en-US" sz="1400" dirty="0"/>
              <a:t> et al., 2006, 2011; </a:t>
            </a:r>
            <a:r>
              <a:rPr lang="en-US" sz="1400" dirty="0" err="1"/>
              <a:t>Scarberry</a:t>
            </a:r>
            <a:r>
              <a:rPr lang="en-US" sz="1400" dirty="0"/>
              <a:t> et al., 2007, 2010; </a:t>
            </a:r>
            <a:r>
              <a:rPr lang="en-US" sz="1400" dirty="0" err="1"/>
              <a:t>Iademarco</a:t>
            </a:r>
            <a:r>
              <a:rPr lang="en-US" sz="1400" dirty="0"/>
              <a:t>, 2009; </a:t>
            </a:r>
            <a:r>
              <a:rPr lang="en-US" sz="1400" dirty="0" err="1"/>
              <a:t>Lerch</a:t>
            </a:r>
            <a:r>
              <a:rPr lang="en-US" sz="1400" dirty="0"/>
              <a:t> et al., </a:t>
            </a:r>
            <a:r>
              <a:rPr lang="en-US" sz="1400" dirty="0" smtClean="0"/>
              <a:t>2008.</a:t>
            </a:r>
          </a:p>
          <a:p>
            <a:endParaRPr lang="en-US" sz="1400" dirty="0"/>
          </a:p>
          <a:p>
            <a:r>
              <a:rPr lang="en-US" sz="1400" dirty="0" smtClean="0">
                <a:solidFill>
                  <a:srgbClr val="0070C0"/>
                </a:solidFill>
              </a:rPr>
              <a:t>Northern and Southern segments of the Ancestral Cascades (~30-8 Ma):  </a:t>
            </a:r>
            <a:r>
              <a:rPr lang="en-US" sz="1400" dirty="0" smtClean="0"/>
              <a:t>du </a:t>
            </a:r>
            <a:r>
              <a:rPr lang="en-US" sz="1400" dirty="0"/>
              <a:t>Bray and John, 2011; du Bray et al., </a:t>
            </a:r>
            <a:r>
              <a:rPr lang="en-US" sz="1400" dirty="0" smtClean="0"/>
              <a:t>2006, 2014, </a:t>
            </a:r>
            <a:r>
              <a:rPr lang="en-US" sz="1400" dirty="0" err="1" smtClean="0"/>
              <a:t>NAVDAT</a:t>
            </a:r>
            <a:r>
              <a:rPr lang="en-US" sz="1400" dirty="0" smtClean="0"/>
              <a:t>, 2016.  </a:t>
            </a:r>
          </a:p>
          <a:p>
            <a:endParaRPr lang="en-US" sz="1400" dirty="0"/>
          </a:p>
          <a:p>
            <a:r>
              <a:rPr lang="en-US" sz="1400" dirty="0" smtClean="0">
                <a:solidFill>
                  <a:srgbClr val="0070C0"/>
                </a:solidFill>
              </a:rPr>
              <a:t>Columbia River flood-basalt main phase, northern Nevada rift, and related rocks of northern Nevada (~16.5-15 Ma): </a:t>
            </a:r>
            <a:r>
              <a:rPr lang="en-US" sz="1400" dirty="0" smtClean="0"/>
              <a:t>Hooper</a:t>
            </a:r>
            <a:r>
              <a:rPr lang="en-US" sz="1400" dirty="0"/>
              <a:t>, 2000; John et al., 2000; Camp et al., 2013, </a:t>
            </a:r>
            <a:r>
              <a:rPr lang="en-US" sz="1400" dirty="0" err="1"/>
              <a:t>NAVDAT</a:t>
            </a:r>
            <a:r>
              <a:rPr lang="en-US" sz="1400" dirty="0"/>
              <a:t>, 2016</a:t>
            </a:r>
            <a:r>
              <a:rPr lang="en-US" sz="1400" dirty="0" smtClean="0"/>
              <a:t>.</a:t>
            </a:r>
          </a:p>
          <a:p>
            <a:endParaRPr lang="en-US" sz="1400" dirty="0"/>
          </a:p>
        </p:txBody>
      </p:sp>
    </p:spTree>
    <p:extLst>
      <p:ext uri="{BB962C8B-B14F-4D97-AF65-F5344CB8AC3E}">
        <p14:creationId xmlns:p14="http://schemas.microsoft.com/office/powerpoint/2010/main" val="2564528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5485" y="382730"/>
            <a:ext cx="3697069" cy="563527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2730"/>
            <a:ext cx="6051341" cy="5630612"/>
          </a:xfrm>
          <a:prstGeom prst="rect">
            <a:avLst/>
          </a:prstGeom>
        </p:spPr>
      </p:pic>
      <p:sp>
        <p:nvSpPr>
          <p:cNvPr id="4" name="TextBox 3"/>
          <p:cNvSpPr txBox="1"/>
          <p:nvPr/>
        </p:nvSpPr>
        <p:spPr>
          <a:xfrm>
            <a:off x="0" y="6031815"/>
            <a:ext cx="6051341" cy="461665"/>
          </a:xfrm>
          <a:prstGeom prst="rect">
            <a:avLst/>
          </a:prstGeom>
          <a:solidFill>
            <a:srgbClr val="F4BEA6"/>
          </a:solidFill>
        </p:spPr>
        <p:txBody>
          <a:bodyPr wrap="square" rtlCol="0">
            <a:spAutoFit/>
          </a:bodyPr>
          <a:lstStyle/>
          <a:p>
            <a:pPr algn="ctr"/>
            <a:r>
              <a:rPr lang="en-US" sz="2400" dirty="0" smtClean="0">
                <a:effectLst>
                  <a:outerShdw blurRad="38100" dist="38100" dir="2700000" algn="tl">
                    <a:srgbClr val="000000">
                      <a:alpha val="43137"/>
                    </a:srgbClr>
                  </a:outerShdw>
                </a:effectLst>
              </a:rPr>
              <a:t>~30-20 Ma volcanic rocks</a:t>
            </a:r>
            <a:endParaRPr lang="en-US" sz="2400" dirty="0">
              <a:effectLst>
                <a:outerShdw blurRad="38100" dist="38100" dir="2700000" algn="tl">
                  <a:srgbClr val="000000">
                    <a:alpha val="43137"/>
                  </a:srgbClr>
                </a:outerShdw>
              </a:effectLst>
            </a:endParaRPr>
          </a:p>
        </p:txBody>
      </p:sp>
      <p:sp>
        <p:nvSpPr>
          <p:cNvPr id="8" name="Rectangle 7"/>
          <p:cNvSpPr/>
          <p:nvPr/>
        </p:nvSpPr>
        <p:spPr>
          <a:xfrm>
            <a:off x="8243454" y="4509655"/>
            <a:ext cx="1163782" cy="91281"/>
          </a:xfrm>
          <a:prstGeom prst="rect">
            <a:avLst/>
          </a:prstGeom>
          <a:solidFill>
            <a:srgbClr val="FDEDD3"/>
          </a:solidFill>
          <a:ln>
            <a:solidFill>
              <a:srgbClr val="FDED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160327" y="4600936"/>
            <a:ext cx="1295400" cy="68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25159" y="3217761"/>
            <a:ext cx="2754775" cy="1383175"/>
          </a:xfrm>
          <a:prstGeom prst="rect">
            <a:avLst/>
          </a:prstGeom>
          <a:solidFill>
            <a:srgbClr val="C00000">
              <a:alpha val="10196"/>
            </a:srgbClr>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094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2730"/>
            <a:ext cx="6051341" cy="563061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882" y="0"/>
            <a:ext cx="5950118" cy="6858000"/>
          </a:xfrm>
          <a:prstGeom prst="rect">
            <a:avLst/>
          </a:prstGeom>
        </p:spPr>
      </p:pic>
      <p:sp>
        <p:nvSpPr>
          <p:cNvPr id="5" name="TextBox 4"/>
          <p:cNvSpPr txBox="1"/>
          <p:nvPr/>
        </p:nvSpPr>
        <p:spPr>
          <a:xfrm>
            <a:off x="1443392" y="6158975"/>
            <a:ext cx="3430889" cy="461665"/>
          </a:xfrm>
          <a:prstGeom prst="rect">
            <a:avLst/>
          </a:prstGeom>
          <a:noFill/>
        </p:spPr>
        <p:txBody>
          <a:bodyPr wrap="square" rtlCol="0">
            <a:spAutoFit/>
          </a:bodyPr>
          <a:lstStyle/>
          <a:p>
            <a:r>
              <a:rPr lang="en-US" sz="2400" dirty="0" smtClean="0">
                <a:solidFill>
                  <a:srgbClr val="FDE0B5"/>
                </a:solidFill>
              </a:rPr>
              <a:t>~30-20 Ma volcanic rocks</a:t>
            </a:r>
            <a:endParaRPr lang="en-US" sz="2400" dirty="0">
              <a:solidFill>
                <a:srgbClr val="FDE0B5"/>
              </a:solidFill>
            </a:endParaRPr>
          </a:p>
        </p:txBody>
      </p:sp>
      <p:sp>
        <p:nvSpPr>
          <p:cNvPr id="6" name="TextBox 5"/>
          <p:cNvSpPr txBox="1"/>
          <p:nvPr/>
        </p:nvSpPr>
        <p:spPr>
          <a:xfrm>
            <a:off x="0" y="6031815"/>
            <a:ext cx="6051341" cy="461665"/>
          </a:xfrm>
          <a:prstGeom prst="rect">
            <a:avLst/>
          </a:prstGeom>
          <a:solidFill>
            <a:srgbClr val="F4BEA6"/>
          </a:solidFill>
        </p:spPr>
        <p:txBody>
          <a:bodyPr wrap="square" rtlCol="0">
            <a:spAutoFit/>
          </a:bodyPr>
          <a:lstStyle/>
          <a:p>
            <a:pPr algn="ctr"/>
            <a:r>
              <a:rPr lang="en-US" sz="2400" dirty="0" smtClean="0">
                <a:effectLst>
                  <a:outerShdw blurRad="38100" dist="38100" dir="2700000" algn="tl">
                    <a:srgbClr val="000000">
                      <a:alpha val="43137"/>
                    </a:srgbClr>
                  </a:outerShdw>
                </a:effectLst>
              </a:rPr>
              <a:t>~30-20 Ma volcanic rocks</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3320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7369" y="5507"/>
            <a:ext cx="5964631"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2730"/>
            <a:ext cx="6051341" cy="5630612"/>
          </a:xfrm>
          <a:prstGeom prst="rect">
            <a:avLst/>
          </a:prstGeom>
        </p:spPr>
      </p:pic>
      <p:sp>
        <p:nvSpPr>
          <p:cNvPr id="4" name="TextBox 3"/>
          <p:cNvSpPr txBox="1"/>
          <p:nvPr/>
        </p:nvSpPr>
        <p:spPr>
          <a:xfrm>
            <a:off x="1443392" y="6158975"/>
            <a:ext cx="3430889" cy="461665"/>
          </a:xfrm>
          <a:prstGeom prst="rect">
            <a:avLst/>
          </a:prstGeom>
          <a:noFill/>
        </p:spPr>
        <p:txBody>
          <a:bodyPr wrap="square" rtlCol="0">
            <a:spAutoFit/>
          </a:bodyPr>
          <a:lstStyle/>
          <a:p>
            <a:r>
              <a:rPr lang="en-US" sz="2400" dirty="0" smtClean="0">
                <a:solidFill>
                  <a:srgbClr val="FDE0B5"/>
                </a:solidFill>
              </a:rPr>
              <a:t>~30-20 Ma volcanic rocks</a:t>
            </a:r>
            <a:endParaRPr lang="en-US" sz="2400" dirty="0">
              <a:solidFill>
                <a:srgbClr val="FDE0B5"/>
              </a:solidFill>
            </a:endParaRPr>
          </a:p>
        </p:txBody>
      </p:sp>
      <p:sp>
        <p:nvSpPr>
          <p:cNvPr id="5" name="TextBox 4"/>
          <p:cNvSpPr txBox="1"/>
          <p:nvPr/>
        </p:nvSpPr>
        <p:spPr>
          <a:xfrm>
            <a:off x="6641431" y="5297201"/>
            <a:ext cx="2630905" cy="861774"/>
          </a:xfrm>
          <a:prstGeom prst="rect">
            <a:avLst/>
          </a:prstGeom>
          <a:noFill/>
        </p:spPr>
        <p:txBody>
          <a:bodyPr wrap="square" rtlCol="0">
            <a:spAutoFit/>
          </a:bodyPr>
          <a:lstStyle/>
          <a:p>
            <a:r>
              <a:rPr lang="en-US" sz="1600" dirty="0" smtClean="0"/>
              <a:t>Trace-elements normalized to Primitive mantle of Sun and McDonough (1989</a:t>
            </a:r>
            <a:r>
              <a:rPr lang="en-US" dirty="0" smtClean="0"/>
              <a:t>)</a:t>
            </a:r>
            <a:endParaRPr lang="en-US" dirty="0"/>
          </a:p>
        </p:txBody>
      </p:sp>
      <p:sp>
        <p:nvSpPr>
          <p:cNvPr id="6" name="TextBox 5"/>
          <p:cNvSpPr txBox="1"/>
          <p:nvPr/>
        </p:nvSpPr>
        <p:spPr>
          <a:xfrm>
            <a:off x="0" y="6031815"/>
            <a:ext cx="6051341" cy="461665"/>
          </a:xfrm>
          <a:prstGeom prst="rect">
            <a:avLst/>
          </a:prstGeom>
          <a:solidFill>
            <a:srgbClr val="F4BEA6"/>
          </a:solidFill>
        </p:spPr>
        <p:txBody>
          <a:bodyPr wrap="square" rtlCol="0">
            <a:spAutoFit/>
          </a:bodyPr>
          <a:lstStyle/>
          <a:p>
            <a:pPr algn="ctr"/>
            <a:r>
              <a:rPr lang="en-US" sz="2400" dirty="0" smtClean="0">
                <a:effectLst>
                  <a:outerShdw blurRad="38100" dist="38100" dir="2700000" algn="tl">
                    <a:srgbClr val="000000">
                      <a:alpha val="43137"/>
                    </a:srgbClr>
                  </a:outerShdw>
                </a:effectLst>
              </a:rPr>
              <a:t>~30-20 Ma volcanic rocks</a:t>
            </a:r>
            <a:endParaRPr lang="en-US" sz="2400" dirty="0">
              <a:effectLst>
                <a:outerShdw blurRad="38100" dist="38100" dir="2700000" algn="tl">
                  <a:srgbClr val="000000">
                    <a:alpha val="43137"/>
                  </a:srgbClr>
                </a:outerShdw>
              </a:effectLst>
            </a:endParaRPr>
          </a:p>
        </p:txBody>
      </p:sp>
      <p:sp>
        <p:nvSpPr>
          <p:cNvPr id="7" name="Rectangle 6"/>
          <p:cNvSpPr/>
          <p:nvPr/>
        </p:nvSpPr>
        <p:spPr>
          <a:xfrm>
            <a:off x="6641431" y="4767072"/>
            <a:ext cx="557945" cy="237744"/>
          </a:xfrm>
          <a:prstGeom prst="rect">
            <a:avLst/>
          </a:prstGeom>
          <a:solidFill>
            <a:srgbClr val="A4A4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199376" y="4655111"/>
            <a:ext cx="1828800" cy="461665"/>
          </a:xfrm>
          <a:prstGeom prst="rect">
            <a:avLst/>
          </a:prstGeom>
          <a:noFill/>
        </p:spPr>
        <p:txBody>
          <a:bodyPr wrap="square" rtlCol="0">
            <a:spAutoFit/>
          </a:bodyPr>
          <a:lstStyle/>
          <a:p>
            <a:r>
              <a:rPr lang="en-US" sz="1200" dirty="0" smtClean="0"/>
              <a:t>Ancestral southern Cascades in Warner Range</a:t>
            </a:r>
            <a:endParaRPr lang="en-US" sz="1200" dirty="0"/>
          </a:p>
        </p:txBody>
      </p:sp>
    </p:spTree>
    <p:extLst>
      <p:ext uri="{BB962C8B-B14F-4D97-AF65-F5344CB8AC3E}">
        <p14:creationId xmlns:p14="http://schemas.microsoft.com/office/powerpoint/2010/main" val="2681191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995" y="0"/>
            <a:ext cx="10490270" cy="6710766"/>
          </a:xfrm>
          <a:prstGeom prst="rect">
            <a:avLst/>
          </a:prstGeom>
        </p:spPr>
      </p:pic>
      <p:sp>
        <p:nvSpPr>
          <p:cNvPr id="3" name="Rectangle 2"/>
          <p:cNvSpPr/>
          <p:nvPr/>
        </p:nvSpPr>
        <p:spPr>
          <a:xfrm>
            <a:off x="740588" y="0"/>
            <a:ext cx="5766010" cy="11033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453427" y="1103326"/>
            <a:ext cx="684156" cy="11596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137583" y="2249819"/>
            <a:ext cx="0" cy="45456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0588" y="1103326"/>
            <a:ext cx="5766010" cy="56921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5976245" y="1225950"/>
            <a:ext cx="1161337" cy="1102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23183" y="2262975"/>
            <a:ext cx="914400" cy="45325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40585" y="330780"/>
            <a:ext cx="3697070" cy="646331"/>
          </a:xfrm>
          <a:prstGeom prst="rect">
            <a:avLst/>
          </a:prstGeom>
          <a:solidFill>
            <a:srgbClr val="FCDDD0"/>
          </a:solidFill>
        </p:spPr>
        <p:txBody>
          <a:bodyPr wrap="square" rtlCol="0">
            <a:spAutoFit/>
          </a:bodyPr>
          <a:lstStyle/>
          <a:p>
            <a:pPr algn="ctr"/>
            <a:r>
              <a:rPr lang="en-US" dirty="0" smtClean="0">
                <a:effectLst>
                  <a:outerShdw blurRad="38100" dist="38100" dir="2700000" algn="tl">
                    <a:srgbClr val="000000">
                      <a:alpha val="43137"/>
                    </a:srgbClr>
                  </a:outerShdw>
                </a:effectLst>
              </a:rPr>
              <a:t>Columbia River Basalt Main Phase and related rhyolites (16.7-15 Ma)</a:t>
            </a:r>
            <a:endParaRPr lang="en-US"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585" y="954086"/>
            <a:ext cx="3697070" cy="5635272"/>
          </a:xfrm>
          <a:prstGeom prst="rect">
            <a:avLst/>
          </a:prstGeom>
        </p:spPr>
      </p:pic>
      <p:sp>
        <p:nvSpPr>
          <p:cNvPr id="16" name="Freeform 15"/>
          <p:cNvSpPr/>
          <p:nvPr/>
        </p:nvSpPr>
        <p:spPr>
          <a:xfrm>
            <a:off x="2860097" y="3111747"/>
            <a:ext cx="2326512" cy="254643"/>
          </a:xfrm>
          <a:custGeom>
            <a:avLst/>
            <a:gdLst>
              <a:gd name="connsiteX0" fmla="*/ 0 w 2303362"/>
              <a:gd name="connsiteY0" fmla="*/ 248856 h 254643"/>
              <a:gd name="connsiteX1" fmla="*/ 399326 w 2303362"/>
              <a:gd name="connsiteY1" fmla="*/ 121534 h 254643"/>
              <a:gd name="connsiteX2" fmla="*/ 214131 w 2303362"/>
              <a:gd name="connsiteY2" fmla="*/ 115747 h 254643"/>
              <a:gd name="connsiteX3" fmla="*/ 544010 w 2303362"/>
              <a:gd name="connsiteY3" fmla="*/ 0 h 254643"/>
              <a:gd name="connsiteX4" fmla="*/ 2303362 w 2303362"/>
              <a:gd name="connsiteY4" fmla="*/ 0 h 254643"/>
              <a:gd name="connsiteX5" fmla="*/ 2303362 w 2303362"/>
              <a:gd name="connsiteY5" fmla="*/ 254643 h 254643"/>
              <a:gd name="connsiteX6" fmla="*/ 0 w 2303362"/>
              <a:gd name="connsiteY6" fmla="*/ 248856 h 25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362" h="254643">
                <a:moveTo>
                  <a:pt x="0" y="248856"/>
                </a:moveTo>
                <a:lnTo>
                  <a:pt x="399326" y="121534"/>
                </a:lnTo>
                <a:lnTo>
                  <a:pt x="214131" y="115747"/>
                </a:lnTo>
                <a:lnTo>
                  <a:pt x="544010" y="0"/>
                </a:lnTo>
                <a:lnTo>
                  <a:pt x="2303362" y="0"/>
                </a:lnTo>
                <a:lnTo>
                  <a:pt x="2303362" y="254643"/>
                </a:lnTo>
                <a:lnTo>
                  <a:pt x="0" y="248856"/>
                </a:lnTo>
                <a:close/>
              </a:path>
            </a:pathLst>
          </a:custGeom>
          <a:solidFill>
            <a:srgbClr val="C00000">
              <a:alpha val="5882"/>
            </a:srgbClr>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453427" y="1225950"/>
            <a:ext cx="103486" cy="1282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4521" y="5998046"/>
            <a:ext cx="1359408" cy="591312"/>
          </a:xfrm>
          <a:prstGeom prst="rect">
            <a:avLst/>
          </a:prstGeom>
        </p:spPr>
      </p:pic>
    </p:spTree>
    <p:extLst>
      <p:ext uri="{BB962C8B-B14F-4D97-AF65-F5344CB8AC3E}">
        <p14:creationId xmlns:p14="http://schemas.microsoft.com/office/powerpoint/2010/main" val="11040099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995" y="0"/>
            <a:ext cx="10490270" cy="671076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7730" y="971197"/>
            <a:ext cx="4714367" cy="5686163"/>
          </a:xfrm>
          <a:prstGeom prst="rect">
            <a:avLst/>
          </a:prstGeom>
        </p:spPr>
      </p:pic>
      <p:sp>
        <p:nvSpPr>
          <p:cNvPr id="3" name="Rectangle 2"/>
          <p:cNvSpPr/>
          <p:nvPr/>
        </p:nvSpPr>
        <p:spPr>
          <a:xfrm>
            <a:off x="740588" y="0"/>
            <a:ext cx="5766010" cy="11033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453427" y="1103326"/>
            <a:ext cx="684156" cy="11596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137583" y="2249819"/>
            <a:ext cx="0" cy="45456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0588" y="1103326"/>
            <a:ext cx="5766010" cy="56921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5976245" y="1225950"/>
            <a:ext cx="1161337" cy="1102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70063" y="2262976"/>
            <a:ext cx="914400" cy="45325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57008" y="178642"/>
            <a:ext cx="3733170" cy="830997"/>
          </a:xfrm>
          <a:prstGeom prst="rect">
            <a:avLst/>
          </a:prstGeom>
          <a:noFill/>
        </p:spPr>
        <p:txBody>
          <a:bodyPr wrap="square" rtlCol="0">
            <a:spAutoFit/>
          </a:bodyPr>
          <a:lstStyle/>
          <a:p>
            <a:pPr algn="ctr"/>
            <a:r>
              <a:rPr lang="en-US" sz="2400" dirty="0" smtClean="0">
                <a:solidFill>
                  <a:srgbClr val="FDE0B5"/>
                </a:solidFill>
              </a:rPr>
              <a:t>Nevada-Columbia Basin Magmatic Belt (16.7-15 Ma)</a:t>
            </a:r>
            <a:endParaRPr lang="en-US" sz="2400" dirty="0">
              <a:solidFill>
                <a:srgbClr val="FDE0B5"/>
              </a:solidFill>
            </a:endParaRPr>
          </a:p>
        </p:txBody>
      </p:sp>
      <p:cxnSp>
        <p:nvCxnSpPr>
          <p:cNvPr id="17" name="Straight Connector 16"/>
          <p:cNvCxnSpPr/>
          <p:nvPr/>
        </p:nvCxnSpPr>
        <p:spPr>
          <a:xfrm>
            <a:off x="6453427" y="1103326"/>
            <a:ext cx="106700" cy="2959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403" y="1094378"/>
            <a:ext cx="4656841" cy="560535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4521" y="5998046"/>
            <a:ext cx="1359408" cy="591312"/>
          </a:xfrm>
          <a:prstGeom prst="rect">
            <a:avLst/>
          </a:prstGeom>
        </p:spPr>
      </p:pic>
    </p:spTree>
    <p:extLst>
      <p:ext uri="{BB962C8B-B14F-4D97-AF65-F5344CB8AC3E}">
        <p14:creationId xmlns:p14="http://schemas.microsoft.com/office/powerpoint/2010/main" val="30408872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33695</TotalTime>
  <Words>2867</Words>
  <Application>Microsoft Office PowerPoint</Application>
  <PresentationFormat>Widescreen</PresentationFormat>
  <Paragraphs>173</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dc:creator>
  <cp:lastModifiedBy>vic</cp:lastModifiedBy>
  <cp:revision>319</cp:revision>
  <cp:lastPrinted>2017-10-14T19:27:09Z</cp:lastPrinted>
  <dcterms:created xsi:type="dcterms:W3CDTF">2017-09-01T22:22:11Z</dcterms:created>
  <dcterms:modified xsi:type="dcterms:W3CDTF">2017-11-21T22:00:37Z</dcterms:modified>
</cp:coreProperties>
</file>