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9" r:id="rId4"/>
    <p:sldId id="282" r:id="rId5"/>
    <p:sldId id="283" r:id="rId6"/>
    <p:sldId id="269" r:id="rId7"/>
    <p:sldId id="273" r:id="rId8"/>
    <p:sldId id="264" r:id="rId9"/>
    <p:sldId id="267" r:id="rId10"/>
    <p:sldId id="284" r:id="rId11"/>
    <p:sldId id="277" r:id="rId12"/>
    <p:sldId id="272" r:id="rId13"/>
    <p:sldId id="274" r:id="rId14"/>
    <p:sldId id="295" r:id="rId15"/>
    <p:sldId id="290" r:id="rId16"/>
    <p:sldId id="289" r:id="rId17"/>
    <p:sldId id="288" r:id="rId18"/>
    <p:sldId id="291" r:id="rId19"/>
    <p:sldId id="292" r:id="rId20"/>
    <p:sldId id="293" r:id="rId21"/>
    <p:sldId id="294" r:id="rId22"/>
    <p:sldId id="275" r:id="rId23"/>
    <p:sldId id="296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30D6B3F-E55F-1D44-A623-282F88F95D76}">
          <p14:sldIdLst>
            <p14:sldId id="256"/>
            <p14:sldId id="258"/>
            <p14:sldId id="259"/>
            <p14:sldId id="282"/>
            <p14:sldId id="283"/>
            <p14:sldId id="269"/>
            <p14:sldId id="273"/>
            <p14:sldId id="264"/>
            <p14:sldId id="267"/>
            <p14:sldId id="284"/>
            <p14:sldId id="277"/>
            <p14:sldId id="272"/>
            <p14:sldId id="274"/>
            <p14:sldId id="295"/>
            <p14:sldId id="290"/>
            <p14:sldId id="289"/>
            <p14:sldId id="288"/>
            <p14:sldId id="291"/>
            <p14:sldId id="292"/>
            <p14:sldId id="293"/>
            <p14:sldId id="294"/>
            <p14:sldId id="275"/>
            <p14:sldId id="29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93" autoAdjust="0"/>
  </p:normalViewPr>
  <p:slideViewPr>
    <p:cSldViewPr snapToGrid="0" snapToObjects="1">
      <p:cViewPr>
        <p:scale>
          <a:sx n="100" d="100"/>
          <a:sy n="100" d="100"/>
        </p:scale>
        <p:origin x="-560" y="-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8CE0E-96C0-3945-9670-CA2D080D362D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2CBAA-DAE1-0D4A-BA51-9EA720D10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62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Cite </a:t>
            </a:r>
            <a:r>
              <a:rPr lang="en-US" dirty="0" err="1" smtClean="0"/>
              <a:t>pics</a:t>
            </a:r>
            <a:r>
              <a:rPr lang="en-US" dirty="0" smtClean="0"/>
              <a:t> and</a:t>
            </a:r>
            <a:r>
              <a:rPr lang="en-US" baseline="0" dirty="0" smtClean="0"/>
              <a:t> add 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2CBAA-DAE1-0D4A-BA51-9EA720D105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28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SPT line </a:t>
            </a:r>
          </a:p>
          <a:p>
            <a:r>
              <a:rPr lang="en-US" dirty="0" smtClean="0"/>
              <a:t>Add our viscosity</a:t>
            </a:r>
          </a:p>
          <a:p>
            <a:r>
              <a:rPr lang="en-US" dirty="0" smtClean="0"/>
              <a:t>Put on Bland </a:t>
            </a:r>
          </a:p>
          <a:p>
            <a:r>
              <a:rPr lang="en-US" dirty="0" smtClean="0"/>
              <a:t>Add Emily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2CBAA-DAE1-0D4A-BA51-9EA720D105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33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SPT line </a:t>
            </a:r>
          </a:p>
          <a:p>
            <a:r>
              <a:rPr lang="en-US" dirty="0" smtClean="0"/>
              <a:t>Add our viscosity</a:t>
            </a:r>
          </a:p>
          <a:p>
            <a:r>
              <a:rPr lang="en-US" dirty="0" smtClean="0"/>
              <a:t>Put on Bland </a:t>
            </a:r>
          </a:p>
          <a:p>
            <a:r>
              <a:rPr lang="en-US" dirty="0" smtClean="0"/>
              <a:t>Add Emily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2CBAA-DAE1-0D4A-BA51-9EA720D105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33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2CBAA-DAE1-0D4A-BA51-9EA720D105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85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2CBAA-DAE1-0D4A-BA51-9EA720D105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9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 the frictional force equal to the shear stress </a:t>
            </a:r>
            <a:r>
              <a:rPr lang="en-US" dirty="0" smtClean="0">
                <a:sym typeface="Wingdings"/>
              </a:rPr>
              <a:t> failure!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2CBAA-DAE1-0D4A-BA51-9EA720D105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71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Nice, </a:t>
            </a:r>
            <a:r>
              <a:rPr lang="en-US" dirty="0" err="1" smtClean="0"/>
              <a:t>bc</a:t>
            </a:r>
            <a:r>
              <a:rPr lang="en-US" dirty="0" smtClean="0"/>
              <a:t> it provides a good argument for </a:t>
            </a:r>
            <a:r>
              <a:rPr lang="en-US" baseline="0" dirty="0" smtClean="0"/>
              <a:t>us that this is the dominant mechanism near the surface, in the brittle layer, on Enceladus (important implications for tectonic calculations/interpretations). Not well confirmed before, mostly theoretical as lab experiments don</a:t>
            </a:r>
            <a:r>
              <a:rPr lang="uk-UA" baseline="0" dirty="0" smtClean="0"/>
              <a:t>’</a:t>
            </a:r>
            <a:r>
              <a:rPr lang="en-US" baseline="0" dirty="0" smtClean="0"/>
              <a:t>t go out to these conditions.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2CBAA-DAE1-0D4A-BA51-9EA720D105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10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SPT line </a:t>
            </a:r>
          </a:p>
          <a:p>
            <a:r>
              <a:rPr lang="en-US" dirty="0" smtClean="0"/>
              <a:t>Add our viscosity</a:t>
            </a:r>
          </a:p>
          <a:p>
            <a:r>
              <a:rPr lang="en-US" dirty="0" smtClean="0"/>
              <a:t>Put on Bland </a:t>
            </a:r>
          </a:p>
          <a:p>
            <a:r>
              <a:rPr lang="en-US" dirty="0" smtClean="0"/>
              <a:t>Add Emily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2CBAA-DAE1-0D4A-BA51-9EA720D105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33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SPT line </a:t>
            </a:r>
          </a:p>
          <a:p>
            <a:r>
              <a:rPr lang="en-US" dirty="0" smtClean="0"/>
              <a:t>Add our viscosity</a:t>
            </a:r>
          </a:p>
          <a:p>
            <a:r>
              <a:rPr lang="en-US" dirty="0" smtClean="0"/>
              <a:t>Put on Bland </a:t>
            </a:r>
          </a:p>
          <a:p>
            <a:r>
              <a:rPr lang="en-US" dirty="0" smtClean="0"/>
              <a:t>Add Emily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2CBAA-DAE1-0D4A-BA51-9EA720D105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33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SPT line </a:t>
            </a:r>
          </a:p>
          <a:p>
            <a:r>
              <a:rPr lang="en-US" dirty="0" smtClean="0"/>
              <a:t>Add our viscosity</a:t>
            </a:r>
          </a:p>
          <a:p>
            <a:r>
              <a:rPr lang="en-US" dirty="0" smtClean="0"/>
              <a:t>Put on Bland </a:t>
            </a:r>
          </a:p>
          <a:p>
            <a:r>
              <a:rPr lang="en-US" dirty="0" smtClean="0"/>
              <a:t>Add Emily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2CBAA-DAE1-0D4A-BA51-9EA720D105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33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SPT line </a:t>
            </a:r>
          </a:p>
          <a:p>
            <a:r>
              <a:rPr lang="en-US" dirty="0" smtClean="0"/>
              <a:t>Add our viscosity</a:t>
            </a:r>
          </a:p>
          <a:p>
            <a:r>
              <a:rPr lang="en-US" dirty="0" smtClean="0"/>
              <a:t>Put on Bland </a:t>
            </a:r>
          </a:p>
          <a:p>
            <a:r>
              <a:rPr lang="en-US" dirty="0" smtClean="0"/>
              <a:t>Add Emily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2CBAA-DAE1-0D4A-BA51-9EA720D105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33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SPT line </a:t>
            </a:r>
          </a:p>
          <a:p>
            <a:r>
              <a:rPr lang="en-US" dirty="0" smtClean="0"/>
              <a:t>Add our viscosity</a:t>
            </a:r>
          </a:p>
          <a:p>
            <a:r>
              <a:rPr lang="en-US" dirty="0" smtClean="0"/>
              <a:t>Put on Bland </a:t>
            </a:r>
          </a:p>
          <a:p>
            <a:r>
              <a:rPr lang="en-US" dirty="0" smtClean="0"/>
              <a:t>Add Emily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2CBAA-DAE1-0D4A-BA51-9EA720D105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3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25.tiff"/><Relationship Id="rId5" Type="http://schemas.openxmlformats.org/officeDocument/2006/relationships/image" Target="../media/image26.png"/><Relationship Id="rId6" Type="http://schemas.microsoft.com/office/2007/relationships/hdphoto" Target="../media/hdphoto8.wdp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9.png"/><Relationship Id="rId5" Type="http://schemas.microsoft.com/office/2007/relationships/hdphoto" Target="../media/hdphoto2.wdp"/><Relationship Id="rId6" Type="http://schemas.openxmlformats.org/officeDocument/2006/relationships/image" Target="../media/image10.png"/><Relationship Id="rId7" Type="http://schemas.microsoft.com/office/2007/relationships/hdphoto" Target="../media/hdphoto3.wdp"/><Relationship Id="rId8" Type="http://schemas.openxmlformats.org/officeDocument/2006/relationships/image" Target="../media/image11.png"/><Relationship Id="rId9" Type="http://schemas.microsoft.com/office/2007/relationships/hdphoto" Target="../media/hdphoto4.wdp"/><Relationship Id="rId10" Type="http://schemas.openxmlformats.org/officeDocument/2006/relationships/image" Target="../media/image12.png"/><Relationship Id="rId11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tiff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6.wdp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ssini_Enceladu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900" y="40605"/>
            <a:ext cx="4267203" cy="4995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00" y="922338"/>
            <a:ext cx="5207000" cy="15716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Investigating Crater Island Formation on Enceladus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048000"/>
            <a:ext cx="8788400" cy="217905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 smtClean="0"/>
              <a:t>Erin J. Leonard</a:t>
            </a:r>
            <a:r>
              <a:rPr lang="en-US" baseline="30000" dirty="0" smtClean="0"/>
              <a:t>1,2</a:t>
            </a:r>
            <a:endParaRPr lang="en-US" dirty="0" smtClean="0"/>
          </a:p>
          <a:p>
            <a:pPr algn="l"/>
            <a:r>
              <a:rPr lang="en-US" sz="2600" dirty="0" smtClean="0"/>
              <a:t>An Yin</a:t>
            </a:r>
            <a:r>
              <a:rPr lang="en-US" sz="2600" baseline="30000" dirty="0" smtClean="0"/>
              <a:t>1</a:t>
            </a:r>
            <a:endParaRPr lang="en-US" sz="2600" dirty="0" smtClean="0"/>
          </a:p>
          <a:p>
            <a:pPr algn="l"/>
            <a:r>
              <a:rPr lang="en-US" sz="2600" dirty="0" smtClean="0"/>
              <a:t>Robert T. Pappalardo</a:t>
            </a:r>
            <a:r>
              <a:rPr lang="en-US" sz="2600" baseline="30000" dirty="0" smtClean="0"/>
              <a:t>2</a:t>
            </a:r>
          </a:p>
          <a:p>
            <a:pPr algn="l"/>
            <a:endParaRPr lang="en-US" sz="2600" baseline="30000" dirty="0"/>
          </a:p>
          <a:p>
            <a:pPr algn="l"/>
            <a:r>
              <a:rPr lang="en-US" sz="2200" baseline="30000" dirty="0" smtClean="0"/>
              <a:t>1</a:t>
            </a:r>
            <a:r>
              <a:rPr lang="en-US" sz="2200" dirty="0" smtClean="0"/>
              <a:t>University of California Los Angeles</a:t>
            </a:r>
          </a:p>
          <a:p>
            <a:pPr algn="l"/>
            <a:r>
              <a:rPr lang="en-US" sz="2200" baseline="30000" dirty="0" smtClean="0"/>
              <a:t>2</a:t>
            </a:r>
            <a:r>
              <a:rPr lang="en-US" sz="2200" dirty="0" smtClean="0"/>
              <a:t>Jet Propulsion Laboratory</a:t>
            </a:r>
          </a:p>
          <a:p>
            <a:pPr algn="l"/>
            <a:endParaRPr lang="en-US" sz="2100" baseline="30000" dirty="0"/>
          </a:p>
          <a:p>
            <a:pPr algn="l"/>
            <a:endParaRPr lang="en-US" sz="2100" baseline="30000" dirty="0" smtClean="0"/>
          </a:p>
          <a:p>
            <a:pPr algn="r"/>
            <a:r>
              <a:rPr lang="en-US" sz="2400" dirty="0" smtClean="0"/>
              <a:t>GSA October 23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, 2017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826823"/>
            <a:ext cx="2186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 Credit: NASA/JPL/SSI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0186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230692" y="806451"/>
            <a:ext cx="3570408" cy="3355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lockDiagra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0691" y="880516"/>
            <a:ext cx="3341810" cy="3281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391"/>
            <a:ext cx="8229600" cy="7131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Analogue Model Set-up</a:t>
            </a:r>
            <a:endParaRPr lang="en-US" dirty="0"/>
          </a:p>
        </p:txBody>
      </p:sp>
      <p:pic>
        <p:nvPicPr>
          <p:cNvPr id="4" name="Picture 3" descr="IMG_7879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789385"/>
            <a:ext cx="4800600" cy="346829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4195763"/>
            <a:ext cx="8229600" cy="71437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Scale: 1 cm in model = ~10 km on Enceladus</a:t>
            </a:r>
          </a:p>
          <a:p>
            <a:pPr lvl="1"/>
            <a:r>
              <a:rPr lang="en-US" dirty="0" smtClean="0"/>
              <a:t>6 hours = ~10</a:t>
            </a:r>
            <a:r>
              <a:rPr lang="en-US" baseline="30000" dirty="0" smtClean="0"/>
              <a:t>6</a:t>
            </a:r>
            <a:r>
              <a:rPr lang="en-US" dirty="0"/>
              <a:t> </a:t>
            </a:r>
            <a:r>
              <a:rPr lang="en-US" dirty="0" smtClean="0"/>
              <a:t>years on Enceladus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446183" y="3371851"/>
            <a:ext cx="2478617" cy="181511"/>
          </a:xfrm>
          <a:prstGeom prst="rect">
            <a:avLst/>
          </a:prstGeom>
          <a:solidFill>
            <a:schemeClr val="accent2">
              <a:lumMod val="75000"/>
              <a:alpha val="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134105" y="3362333"/>
            <a:ext cx="325967" cy="187325"/>
          </a:xfrm>
          <a:prstGeom prst="rect">
            <a:avLst/>
          </a:prstGeom>
          <a:solidFill>
            <a:srgbClr val="F7964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887637" y="3366566"/>
            <a:ext cx="325967" cy="187325"/>
          </a:xfrm>
          <a:prstGeom prst="rect">
            <a:avLst/>
          </a:prstGeom>
          <a:solidFill>
            <a:srgbClr val="F7964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988306" y="3274771"/>
            <a:ext cx="843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~0.2 cm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25555" y="3520023"/>
            <a:ext cx="63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 cm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70079" y="3819804"/>
            <a:ext cx="130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Not to scale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0" name="Right Bracket 39"/>
          <p:cNvSpPr/>
          <p:nvPr/>
        </p:nvSpPr>
        <p:spPr>
          <a:xfrm>
            <a:off x="7945964" y="3361273"/>
            <a:ext cx="75352" cy="158750"/>
          </a:xfrm>
          <a:prstGeom prst="rightBracket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Bracket 40"/>
          <p:cNvSpPr/>
          <p:nvPr/>
        </p:nvSpPr>
        <p:spPr>
          <a:xfrm>
            <a:off x="7984065" y="3591462"/>
            <a:ext cx="75352" cy="233363"/>
          </a:xfrm>
          <a:prstGeom prst="rightBracket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661539" y="2184400"/>
            <a:ext cx="2173861" cy="91440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010438" y="2069718"/>
            <a:ext cx="2104362" cy="84995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300338" y="2718806"/>
            <a:ext cx="1119503" cy="47627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2810677" y="2731500"/>
            <a:ext cx="417725" cy="175470"/>
            <a:chOff x="2439514" y="3492713"/>
            <a:chExt cx="417725" cy="233960"/>
          </a:xfrm>
          <a:effectLst/>
        </p:grpSpPr>
        <p:cxnSp>
          <p:nvCxnSpPr>
            <p:cNvPr id="19" name="Straight Connector 18"/>
            <p:cNvCxnSpPr/>
            <p:nvPr/>
          </p:nvCxnSpPr>
          <p:spPr>
            <a:xfrm flipH="1" flipV="1">
              <a:off x="2439514" y="3492713"/>
              <a:ext cx="417725" cy="2339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39514" y="3492713"/>
              <a:ext cx="116963" cy="1648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10800000">
            <a:off x="2920740" y="2652291"/>
            <a:ext cx="417725" cy="175470"/>
            <a:chOff x="2439514" y="3492713"/>
            <a:chExt cx="417725" cy="233960"/>
          </a:xfrm>
          <a:effectLst/>
        </p:grpSpPr>
        <p:cxnSp>
          <p:nvCxnSpPr>
            <p:cNvPr id="22" name="Straight Connector 21"/>
            <p:cNvCxnSpPr/>
            <p:nvPr/>
          </p:nvCxnSpPr>
          <p:spPr>
            <a:xfrm flipH="1" flipV="1">
              <a:off x="2439514" y="3492713"/>
              <a:ext cx="417725" cy="2339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439514" y="3492713"/>
              <a:ext cx="116963" cy="1648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rot="3600000" flipH="1">
            <a:off x="2398656" y="2232118"/>
            <a:ext cx="313294" cy="233960"/>
            <a:chOff x="2439514" y="3492713"/>
            <a:chExt cx="417725" cy="233960"/>
          </a:xfrm>
          <a:effectLst/>
        </p:grpSpPr>
        <p:cxnSp>
          <p:nvCxnSpPr>
            <p:cNvPr id="25" name="Straight Connector 24"/>
            <p:cNvCxnSpPr/>
            <p:nvPr/>
          </p:nvCxnSpPr>
          <p:spPr>
            <a:xfrm flipH="1" flipV="1">
              <a:off x="2439514" y="3492713"/>
              <a:ext cx="417725" cy="2339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439514" y="3492713"/>
              <a:ext cx="116963" cy="1648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 rot="14209837" flipH="1">
            <a:off x="2551900" y="2174632"/>
            <a:ext cx="313294" cy="233960"/>
            <a:chOff x="2439514" y="3492713"/>
            <a:chExt cx="417725" cy="233960"/>
          </a:xfrm>
          <a:effectLst/>
        </p:grpSpPr>
        <p:cxnSp>
          <p:nvCxnSpPr>
            <p:cNvPr id="28" name="Straight Connector 27"/>
            <p:cNvCxnSpPr/>
            <p:nvPr/>
          </p:nvCxnSpPr>
          <p:spPr>
            <a:xfrm flipH="1" flipV="1">
              <a:off x="2439514" y="3492713"/>
              <a:ext cx="417725" cy="2339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439514" y="3492713"/>
              <a:ext cx="116963" cy="1648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6547286" y="4736068"/>
            <a:ext cx="256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Leonard et al. (GSA 2017)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5425012" y="922851"/>
            <a:ext cx="2478617" cy="1778016"/>
          </a:xfrm>
          <a:prstGeom prst="rect">
            <a:avLst/>
          </a:prstGeom>
          <a:solidFill>
            <a:schemeClr val="accent2">
              <a:lumMod val="75000"/>
              <a:alpha val="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884338" y="1888067"/>
            <a:ext cx="300562" cy="203200"/>
          </a:xfrm>
          <a:prstGeom prst="ellipse">
            <a:avLst/>
          </a:prstGeom>
          <a:solidFill>
            <a:srgbClr val="F7964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886457" y="1397000"/>
            <a:ext cx="300562" cy="203200"/>
          </a:xfrm>
          <a:prstGeom prst="ellipse">
            <a:avLst/>
          </a:prstGeom>
          <a:solidFill>
            <a:srgbClr val="F7964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913042" y="1367367"/>
            <a:ext cx="300562" cy="203200"/>
          </a:xfrm>
          <a:prstGeom prst="ellipse">
            <a:avLst/>
          </a:prstGeom>
          <a:solidFill>
            <a:srgbClr val="F7964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921508" y="1896537"/>
            <a:ext cx="300562" cy="203200"/>
          </a:xfrm>
          <a:prstGeom prst="ellipse">
            <a:avLst/>
          </a:prstGeom>
          <a:solidFill>
            <a:srgbClr val="F7964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37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845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Experiment Example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58100" y="2719595"/>
            <a:ext cx="133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Left-lateral Shear Zone</a:t>
            </a:r>
          </a:p>
        </p:txBody>
      </p:sp>
      <p:sp>
        <p:nvSpPr>
          <p:cNvPr id="11" name="Right Bracket 10"/>
          <p:cNvSpPr/>
          <p:nvPr/>
        </p:nvSpPr>
        <p:spPr>
          <a:xfrm>
            <a:off x="7239000" y="1647532"/>
            <a:ext cx="254000" cy="2723367"/>
          </a:xfrm>
          <a:prstGeom prst="rightBracke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6700" y="1875400"/>
            <a:ext cx="1993900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- 0.2 cm sand</a:t>
            </a:r>
          </a:p>
          <a:p>
            <a:r>
              <a:rPr lang="en-US" sz="1500" dirty="0" smtClean="0">
                <a:latin typeface="Helvetica"/>
                <a:cs typeface="Helvetica"/>
              </a:rPr>
              <a:t>(2 km on Enceladus)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Helvetica"/>
                <a:cs typeface="Helvetica"/>
              </a:rPr>
              <a:t>- 2 cm putty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Helvetica"/>
                <a:cs typeface="Helvetica"/>
              </a:rPr>
              <a:t>- 1 x 1 cm grid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58100" y="2719595"/>
            <a:ext cx="1206500" cy="646331"/>
          </a:xfrm>
          <a:prstGeom prst="rect">
            <a:avLst/>
          </a:prstGeom>
          <a:noFill/>
          <a:ln w="5715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02-09 Short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contrast="20000"/>
          </a:blip>
          <a:srcRect l="38125" t="44652" r="35465" b="27970"/>
          <a:stretch/>
        </p:blipFill>
        <p:spPr>
          <a:xfrm>
            <a:off x="2211415" y="1572700"/>
            <a:ext cx="4798985" cy="2798200"/>
          </a:xfrm>
        </p:spPr>
      </p:pic>
    </p:spTree>
    <p:extLst>
      <p:ext uri="{BB962C8B-B14F-4D97-AF65-F5344CB8AC3E}">
        <p14:creationId xmlns:p14="http://schemas.microsoft.com/office/powerpoint/2010/main" val="1821795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228676" y="3219444"/>
            <a:ext cx="4964552" cy="2229824"/>
            <a:chOff x="3416300" y="3848099"/>
            <a:chExt cx="5810801" cy="2973098"/>
          </a:xfrm>
        </p:grpSpPr>
        <p:pic>
          <p:nvPicPr>
            <p:cNvPr id="9" name="Picture 8" descr="IMG_7952.jp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4000" contras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98252">
              <a:off x="3728942" y="4059084"/>
              <a:ext cx="4979860" cy="253419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416300" y="3848099"/>
              <a:ext cx="5511800" cy="419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26915" y="6273800"/>
              <a:ext cx="5511800" cy="547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16300" y="4030133"/>
              <a:ext cx="647700" cy="2523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579401" y="4030133"/>
              <a:ext cx="647700" cy="2523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CraterIslands_stretch.ti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900" y="139304"/>
            <a:ext cx="5854700" cy="3342084"/>
          </a:xfrm>
          <a:prstGeom prst="rect">
            <a:avLst/>
          </a:prstGeom>
        </p:spPr>
      </p:pic>
      <p:pic>
        <p:nvPicPr>
          <p:cNvPr id="4" name="Picture 3" descr="IMG_7829.jpg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7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92360" y="2392485"/>
            <a:ext cx="1504950" cy="3787530"/>
          </a:xfrm>
          <a:prstGeom prst="rect">
            <a:avLst/>
          </a:prstGeom>
        </p:spPr>
      </p:pic>
      <p:pic>
        <p:nvPicPr>
          <p:cNvPr id="6" name="Picture 5" descr="strainellipse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792" y="685403"/>
            <a:ext cx="2417397" cy="2136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070" y="4694793"/>
            <a:ext cx="172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 cm x 1 cm grid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796962" y="4694793"/>
            <a:ext cx="172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2</a:t>
            </a:r>
            <a:r>
              <a:rPr lang="en-US" b="1" dirty="0" smtClean="0">
                <a:solidFill>
                  <a:srgbClr val="000000"/>
                </a:solidFill>
              </a:rPr>
              <a:t> cm x 2 cm grid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20017992">
            <a:off x="4166563" y="4602236"/>
            <a:ext cx="818021" cy="322798"/>
          </a:xfrm>
          <a:prstGeom prst="rightArrow">
            <a:avLst>
              <a:gd name="adj1" fmla="val 35659"/>
              <a:gd name="adj2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illumination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3087783">
            <a:off x="-119841" y="3478522"/>
            <a:ext cx="818021" cy="322798"/>
          </a:xfrm>
          <a:prstGeom prst="rightArrow">
            <a:avLst>
              <a:gd name="adj1" fmla="val 35659"/>
              <a:gd name="adj2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illumination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27561" y="4694793"/>
            <a:ext cx="111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 Shears?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845534" y="4690576"/>
            <a:ext cx="79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Folds?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34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1" y="971456"/>
            <a:ext cx="2032000" cy="54887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epth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971457"/>
            <a:ext cx="2032000" cy="4573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35643" y="495300"/>
            <a:ext cx="6408357" cy="434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otBlockDiagram.t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324" y="613704"/>
            <a:ext cx="6157210" cy="40980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1300" y="1742584"/>
            <a:ext cx="2494343" cy="1477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dirty="0" smtClean="0">
                <a:latin typeface="Helvetica"/>
                <a:cs typeface="Helvetica"/>
              </a:rPr>
              <a:t>ρ</a:t>
            </a:r>
            <a:r>
              <a:rPr lang="en-US" sz="2400" dirty="0" smtClean="0">
                <a:latin typeface="Helvetica"/>
                <a:cs typeface="Helvetica"/>
              </a:rPr>
              <a:t> = 920 kg/m</a:t>
            </a:r>
            <a:r>
              <a:rPr lang="en-US" sz="2400" baseline="30000" dirty="0" smtClean="0">
                <a:latin typeface="Helvetica"/>
                <a:cs typeface="Helvetica"/>
              </a:rPr>
              <a:t>3</a:t>
            </a:r>
            <a:endParaRPr lang="en-US" sz="2400" dirty="0" smtClean="0">
              <a:latin typeface="Helvetica"/>
              <a:cs typeface="Helvetica"/>
            </a:endParaRP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g = 0.113 m/s</a:t>
            </a:r>
            <a:r>
              <a:rPr lang="en-US" sz="2400" baseline="30000" dirty="0" smtClean="0">
                <a:latin typeface="Helvetica"/>
                <a:cs typeface="Helvetica"/>
              </a:rPr>
              <a:t>2</a:t>
            </a:r>
            <a:endParaRPr lang="en-US" sz="2400" dirty="0" smtClean="0">
              <a:latin typeface="Helvetica"/>
              <a:cs typeface="Helvetica"/>
            </a:endParaRP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Ayuthaya"/>
                <a:cs typeface="Ayuthaya"/>
              </a:rPr>
              <a:t>μ</a:t>
            </a:r>
            <a:r>
              <a:rPr lang="en-US" sz="2400" dirty="0" smtClean="0">
                <a:latin typeface="Helvetica"/>
                <a:cs typeface="Helvetica"/>
              </a:rPr>
              <a:t> = 0.4 </a:t>
            </a:r>
          </a:p>
          <a:p>
            <a:r>
              <a:rPr lang="en-US" dirty="0" smtClean="0">
                <a:latin typeface="Helvetica"/>
                <a:cs typeface="Helvetica"/>
              </a:rPr>
              <a:t>(</a:t>
            </a:r>
            <a:r>
              <a:rPr lang="en-US" dirty="0" err="1" smtClean="0">
                <a:latin typeface="Helvetica"/>
                <a:cs typeface="Helvetica"/>
              </a:rPr>
              <a:t>Schulson</a:t>
            </a:r>
            <a:r>
              <a:rPr lang="en-US" dirty="0" smtClean="0">
                <a:latin typeface="Helvetica"/>
                <a:cs typeface="Helvetica"/>
              </a:rPr>
              <a:t> et al., 2012)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3" y="3743153"/>
            <a:ext cx="1612942" cy="461665"/>
          </a:xfrm>
          <a:prstGeom prst="rect">
            <a:avLst/>
          </a:prstGeom>
          <a:noFill/>
          <a:ln w="38100" cmpd="sng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z = 1.6 km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9728" y="1742584"/>
            <a:ext cx="215956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 smtClean="0">
              <a:latin typeface="Helvetica"/>
              <a:cs typeface="Helvetica"/>
            </a:endParaRPr>
          </a:p>
          <a:p>
            <a:r>
              <a:rPr lang="en-US" b="1" dirty="0" err="1" smtClean="0">
                <a:solidFill>
                  <a:schemeClr val="bg1"/>
                </a:solidFill>
                <a:latin typeface="Ayuthaya"/>
                <a:cs typeface="Ayuthaya"/>
              </a:rPr>
              <a:t>η</a:t>
            </a:r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 ~ 10</a:t>
            </a:r>
            <a:r>
              <a:rPr lang="en-US" b="1" baseline="30000" dirty="0" smtClean="0">
                <a:solidFill>
                  <a:schemeClr val="bg1"/>
                </a:solidFill>
                <a:latin typeface="Helvetica"/>
                <a:cs typeface="Helvetica"/>
              </a:rPr>
              <a:t>17</a:t>
            </a:r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-10</a:t>
            </a:r>
            <a:r>
              <a:rPr lang="en-US" b="1" baseline="30000" dirty="0" smtClean="0">
                <a:solidFill>
                  <a:schemeClr val="bg1"/>
                </a:solidFill>
                <a:latin typeface="Helvetica"/>
                <a:cs typeface="Helvetica"/>
              </a:rPr>
              <a:t>19</a:t>
            </a:r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 Pa 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95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621"/>
            <a:ext cx="8229600" cy="857250"/>
          </a:xfrm>
        </p:spPr>
        <p:txBody>
          <a:bodyPr/>
          <a:lstStyle/>
          <a:p>
            <a:r>
              <a:rPr lang="en-US" dirty="0" smtClean="0"/>
              <a:t>Ice Grain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378" y="879080"/>
            <a:ext cx="4565022" cy="339447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Coble Creep (boundary diffusion)</a:t>
            </a:r>
          </a:p>
          <a:p>
            <a:pPr lvl="1"/>
            <a:r>
              <a:rPr lang="en-US" sz="2400" dirty="0" smtClean="0"/>
              <a:t>Implies grain size </a:t>
            </a:r>
            <a:r>
              <a:rPr lang="en-US" sz="2400" dirty="0"/>
              <a:t>~100 </a:t>
            </a:r>
            <a:r>
              <a:rPr lang="en-US" sz="2400" dirty="0" err="1" smtClean="0"/>
              <a:t>μm</a:t>
            </a:r>
            <a:endParaRPr lang="en-US" sz="2400" dirty="0"/>
          </a:p>
        </p:txBody>
      </p:sp>
      <p:pic>
        <p:nvPicPr>
          <p:cNvPr id="6" name="Picture 5" descr="grain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440" y="2349500"/>
            <a:ext cx="5060322" cy="256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6601" y="929880"/>
            <a:ext cx="4597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/>
              <a:t>Herring-</a:t>
            </a:r>
            <a:r>
              <a:rPr lang="en-US" sz="2800" dirty="0" err="1"/>
              <a:t>Nabbaro</a:t>
            </a:r>
            <a:r>
              <a:rPr lang="en-US" sz="2800" dirty="0"/>
              <a:t> Creep (lattice diffusion</a:t>
            </a:r>
            <a:r>
              <a:rPr lang="en-US" sz="2800" dirty="0" smtClean="0"/>
              <a:t>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Implies </a:t>
            </a:r>
            <a:r>
              <a:rPr lang="en-US" sz="2400" dirty="0"/>
              <a:t>grain size ~1 </a:t>
            </a:r>
            <a:r>
              <a:rPr lang="en-US" sz="2400" dirty="0" err="1"/>
              <a:t>μm</a:t>
            </a:r>
            <a:endParaRPr lang="en-US" sz="2400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86378" y="879080"/>
            <a:ext cx="4260223" cy="1381520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4300" y="2362200"/>
            <a:ext cx="17653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Observed at SPT by Cassini </a:t>
            </a:r>
          </a:p>
          <a:p>
            <a:r>
              <a:rPr lang="nb-NO" sz="1400" dirty="0" smtClean="0"/>
              <a:t>(</a:t>
            </a:r>
            <a:r>
              <a:rPr lang="nb-NO" sz="1400" dirty="0" err="1"/>
              <a:t>Porco</a:t>
            </a:r>
            <a:r>
              <a:rPr lang="nb-NO" sz="1400" dirty="0"/>
              <a:t> et al., 2006; Brown et al., 2006; </a:t>
            </a:r>
            <a:r>
              <a:rPr lang="nb-NO" sz="1400" dirty="0" err="1"/>
              <a:t>Jaumann</a:t>
            </a:r>
            <a:r>
              <a:rPr lang="nb-NO" sz="1400" dirty="0"/>
              <a:t> et al., 2008</a:t>
            </a:r>
            <a:r>
              <a:rPr lang="nb-NO" sz="1400" dirty="0" smtClean="0"/>
              <a:t>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552700" y="2596836"/>
            <a:ext cx="1441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Ice Grains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90735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37075" y="0"/>
            <a:ext cx="6585957" cy="365760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eatFluxGraph5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300" y="16295"/>
            <a:ext cx="6134100" cy="364130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76300" y="323"/>
            <a:ext cx="570822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Helvetica"/>
                <a:cs typeface="Helvetica"/>
              </a:rPr>
              <a:t>Heat Flux at Time of Formation</a:t>
            </a:r>
            <a:endParaRPr lang="en-US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 rot="192499">
            <a:off x="4722538" y="1716643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2 km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179745" y="357257"/>
            <a:ext cx="1604426" cy="755483"/>
            <a:chOff x="334433" y="5027776"/>
            <a:chExt cx="1845733" cy="1007311"/>
          </a:xfrm>
        </p:grpSpPr>
        <p:sp>
          <p:nvSpPr>
            <p:cNvPr id="5" name="Rectangle 4"/>
            <p:cNvSpPr/>
            <p:nvPr/>
          </p:nvSpPr>
          <p:spPr>
            <a:xfrm>
              <a:off x="334433" y="5027776"/>
              <a:ext cx="1845733" cy="100731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F2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434" y="5027776"/>
              <a:ext cx="1845732" cy="100731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7467606" y="1909225"/>
            <a:ext cx="1164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 smtClean="0"/>
              <a:t>surf</a:t>
            </a:r>
            <a:r>
              <a:rPr lang="en-US" dirty="0" smtClean="0"/>
              <a:t> = 70 K</a:t>
            </a:r>
          </a:p>
          <a:p>
            <a:endParaRPr lang="en-US" dirty="0"/>
          </a:p>
          <a:p>
            <a:endParaRPr lang="en-US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704664" y="1910358"/>
            <a:ext cx="660400" cy="0"/>
          </a:xfrm>
          <a:prstGeom prst="line">
            <a:avLst/>
          </a:prstGeom>
          <a:ln w="5715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15209" y="1146607"/>
            <a:ext cx="139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 = 651 W/m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266959" y="407755"/>
            <a:ext cx="2333741" cy="2655348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428670">
            <a:off x="4579003" y="619600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1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4322305" y="1360046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920686" y="3180667"/>
            <a:ext cx="22365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Viscosity ~ 10</a:t>
            </a:r>
            <a:r>
              <a:rPr lang="en-US" baseline="30000" dirty="0" smtClean="0"/>
              <a:t>18 </a:t>
            </a:r>
            <a:r>
              <a:rPr lang="en-US" dirty="0" smtClean="0"/>
              <a:t>Pa s</a:t>
            </a:r>
          </a:p>
          <a:p>
            <a:r>
              <a:rPr lang="en-US" dirty="0" smtClean="0"/>
              <a:t>z ~ 1.5 km</a:t>
            </a:r>
          </a:p>
          <a:p>
            <a:r>
              <a:rPr lang="en-US" dirty="0" smtClean="0"/>
              <a:t>Heat Flux: </a:t>
            </a:r>
            <a:r>
              <a:rPr lang="en-US" sz="1500" dirty="0" smtClean="0"/>
              <a:t>0.4-0.5 W/m</a:t>
            </a:r>
            <a:r>
              <a:rPr lang="en-US" sz="1500" baseline="30000" dirty="0" smtClean="0"/>
              <a:t>2</a:t>
            </a:r>
            <a:endParaRPr lang="en-US" sz="1500" dirty="0"/>
          </a:p>
        </p:txBody>
      </p:sp>
      <p:sp>
        <p:nvSpPr>
          <p:cNvPr id="18" name="Rectangle 17"/>
          <p:cNvSpPr/>
          <p:nvPr/>
        </p:nvSpPr>
        <p:spPr>
          <a:xfrm>
            <a:off x="6971486" y="3180667"/>
            <a:ext cx="2096314" cy="92333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6838140" y="3063103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8932405" y="3063103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1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37075" y="0"/>
            <a:ext cx="6585957" cy="365760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eatFluxGraph5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300" y="16295"/>
            <a:ext cx="6134100" cy="364130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76300" y="323"/>
            <a:ext cx="570822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Helvetica"/>
                <a:cs typeface="Helvetica"/>
              </a:rPr>
              <a:t>Heat Flux at Time of Formation</a:t>
            </a:r>
            <a:endParaRPr lang="en-US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 rot="192499">
            <a:off x="4722538" y="1716643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2 km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179745" y="357257"/>
            <a:ext cx="1604426" cy="755483"/>
            <a:chOff x="334433" y="5027776"/>
            <a:chExt cx="1845733" cy="1007311"/>
          </a:xfrm>
        </p:grpSpPr>
        <p:sp>
          <p:nvSpPr>
            <p:cNvPr id="5" name="Rectangle 4"/>
            <p:cNvSpPr/>
            <p:nvPr/>
          </p:nvSpPr>
          <p:spPr>
            <a:xfrm>
              <a:off x="334433" y="5027776"/>
              <a:ext cx="1845733" cy="100731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F2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434" y="5027776"/>
              <a:ext cx="1845732" cy="100731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7467606" y="1909225"/>
            <a:ext cx="1164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 smtClean="0"/>
              <a:t>surf</a:t>
            </a:r>
            <a:r>
              <a:rPr lang="en-US" dirty="0" smtClean="0"/>
              <a:t> = 70 K</a:t>
            </a:r>
          </a:p>
          <a:p>
            <a:endParaRPr lang="en-US" dirty="0"/>
          </a:p>
          <a:p>
            <a:endParaRPr lang="en-US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704664" y="1910358"/>
            <a:ext cx="660400" cy="0"/>
          </a:xfrm>
          <a:prstGeom prst="line">
            <a:avLst/>
          </a:prstGeom>
          <a:ln w="5715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15209" y="1146607"/>
            <a:ext cx="139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 = 651 W/m </a:t>
            </a:r>
            <a:endParaRPr lang="en-US" dirty="0"/>
          </a:p>
        </p:txBody>
      </p:sp>
      <p:sp>
        <p:nvSpPr>
          <p:cNvPr id="20" name="5-Point Star 19"/>
          <p:cNvSpPr/>
          <p:nvPr/>
        </p:nvSpPr>
        <p:spPr>
          <a:xfrm>
            <a:off x="4322305" y="1360046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428670">
            <a:off x="4579003" y="619600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1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4481" y="2159001"/>
            <a:ext cx="5292020" cy="38240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19945" y="3602358"/>
            <a:ext cx="9646803" cy="615553"/>
            <a:chOff x="623145" y="3602358"/>
            <a:chExt cx="9646803" cy="615553"/>
          </a:xfrm>
        </p:grpSpPr>
        <p:sp>
          <p:nvSpPr>
            <p:cNvPr id="22" name="TextBox 21"/>
            <p:cNvSpPr txBox="1"/>
            <p:nvPr/>
          </p:nvSpPr>
          <p:spPr>
            <a:xfrm>
              <a:off x="1477444" y="3602358"/>
              <a:ext cx="879250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Helvetica"/>
                  <a:cs typeface="Helvetica"/>
                </a:rPr>
                <a:t>Other Heat Fluxes (Calculated/Observed)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>
                  <a:latin typeface="Helvetica"/>
                  <a:cs typeface="Helvetica"/>
                </a:rPr>
                <a:t>0.15 - 0.24 W/m</a:t>
              </a:r>
              <a:r>
                <a:rPr lang="en-US" sz="1600" b="1" baseline="30000" dirty="0" smtClean="0">
                  <a:latin typeface="Helvetica"/>
                  <a:cs typeface="Helvetica"/>
                </a:rPr>
                <a:t>2</a:t>
              </a:r>
              <a:r>
                <a:rPr lang="en-US" sz="1600" b="1" dirty="0" smtClean="0">
                  <a:latin typeface="Helvetica"/>
                  <a:cs typeface="Helvetica"/>
                </a:rPr>
                <a:t>: </a:t>
              </a:r>
              <a:r>
                <a:rPr lang="en-US" sz="1600" dirty="0" smtClean="0">
                  <a:latin typeface="Helvetica"/>
                  <a:cs typeface="Helvetica"/>
                </a:rPr>
                <a:t>SPT average flux </a:t>
              </a:r>
              <a:r>
                <a:rPr lang="en-US" sz="1200" dirty="0" smtClean="0">
                  <a:latin typeface="Helvetica"/>
                  <a:cs typeface="Helvetica"/>
                </a:rPr>
                <a:t>(Spencer and </a:t>
              </a:r>
              <a:r>
                <a:rPr lang="en-US" sz="1200" dirty="0" err="1" smtClean="0">
                  <a:latin typeface="Helvetica"/>
                  <a:cs typeface="Helvetica"/>
                </a:rPr>
                <a:t>Nimmo</a:t>
              </a:r>
              <a:r>
                <a:rPr lang="en-US" sz="1200" dirty="0" smtClean="0">
                  <a:latin typeface="Helvetica"/>
                  <a:cs typeface="Helvetica"/>
                </a:rPr>
                <a:t>, 2013)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23145" y="3923410"/>
              <a:ext cx="866972" cy="2464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91819" y="3981453"/>
              <a:ext cx="719666" cy="127006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3266959" y="407755"/>
            <a:ext cx="2333741" cy="2655348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920686" y="3180667"/>
            <a:ext cx="22365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Viscosity ~ 10</a:t>
            </a:r>
            <a:r>
              <a:rPr lang="en-US" baseline="30000" dirty="0" smtClean="0"/>
              <a:t>18 </a:t>
            </a:r>
            <a:r>
              <a:rPr lang="en-US" dirty="0" smtClean="0"/>
              <a:t>Pa s</a:t>
            </a:r>
          </a:p>
          <a:p>
            <a:r>
              <a:rPr lang="en-US" dirty="0" smtClean="0"/>
              <a:t>z ~ 1.5 km</a:t>
            </a:r>
          </a:p>
          <a:p>
            <a:r>
              <a:rPr lang="en-US" dirty="0" smtClean="0"/>
              <a:t>Heat Flux: </a:t>
            </a:r>
            <a:r>
              <a:rPr lang="en-US" sz="1500" dirty="0" smtClean="0"/>
              <a:t>0.4-0.5 W/m</a:t>
            </a:r>
            <a:r>
              <a:rPr lang="en-US" sz="1500" baseline="30000" dirty="0" smtClean="0"/>
              <a:t>2</a:t>
            </a:r>
            <a:endParaRPr lang="en-US" sz="1500" dirty="0"/>
          </a:p>
        </p:txBody>
      </p:sp>
      <p:sp>
        <p:nvSpPr>
          <p:cNvPr id="34" name="Rectangle 33"/>
          <p:cNvSpPr/>
          <p:nvPr/>
        </p:nvSpPr>
        <p:spPr>
          <a:xfrm>
            <a:off x="6971486" y="3180667"/>
            <a:ext cx="2096314" cy="92333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6838140" y="3063103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8932405" y="3063103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9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37075" y="-88900"/>
            <a:ext cx="6585957" cy="374650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HeatFluxGraph4.png"/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476" y="25723"/>
            <a:ext cx="6163724" cy="363188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14400" y="13023"/>
            <a:ext cx="5638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Helvetica"/>
                <a:cs typeface="Helvetica"/>
              </a:rPr>
              <a:t>Heat Flux at Time of Formation</a:t>
            </a:r>
            <a:endParaRPr lang="en-US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 rot="603303">
            <a:off x="1539050" y="1422727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1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92499">
            <a:off x="3443708" y="2176872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2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92499">
            <a:off x="4722538" y="1716643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2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32581" y="2159001"/>
            <a:ext cx="5292020" cy="38240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266959" y="407755"/>
            <a:ext cx="2333741" cy="2655348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428670">
            <a:off x="4579003" y="619600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1 km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179745" y="357257"/>
            <a:ext cx="1604426" cy="755483"/>
            <a:chOff x="334433" y="5027776"/>
            <a:chExt cx="1845733" cy="1007311"/>
          </a:xfrm>
        </p:grpSpPr>
        <p:sp>
          <p:nvSpPr>
            <p:cNvPr id="5" name="Rectangle 4"/>
            <p:cNvSpPr/>
            <p:nvPr/>
          </p:nvSpPr>
          <p:spPr>
            <a:xfrm>
              <a:off x="334433" y="5027776"/>
              <a:ext cx="1845733" cy="100731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F2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434" y="5027776"/>
              <a:ext cx="1845732" cy="100731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7467606" y="1909225"/>
            <a:ext cx="12812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 smtClean="0"/>
              <a:t>surf</a:t>
            </a:r>
            <a:r>
              <a:rPr lang="en-US" dirty="0" smtClean="0"/>
              <a:t> = 70 K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T</a:t>
            </a:r>
            <a:r>
              <a:rPr lang="en-US" baseline="-25000" dirty="0" err="1" smtClean="0"/>
              <a:t>surf</a:t>
            </a:r>
            <a:r>
              <a:rPr lang="en-US" dirty="0" smtClean="0"/>
              <a:t> = 110 K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704664" y="1910358"/>
            <a:ext cx="660400" cy="0"/>
          </a:xfrm>
          <a:prstGeom prst="line">
            <a:avLst/>
          </a:prstGeom>
          <a:ln w="5715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704664" y="2684584"/>
            <a:ext cx="660400" cy="0"/>
          </a:xfrm>
          <a:prstGeom prst="line">
            <a:avLst/>
          </a:prstGeom>
          <a:ln w="5715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15209" y="1146607"/>
            <a:ext cx="139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 = 651 W/m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19945" y="3602358"/>
            <a:ext cx="9646803" cy="615553"/>
            <a:chOff x="623145" y="3602358"/>
            <a:chExt cx="9646803" cy="615553"/>
          </a:xfrm>
        </p:grpSpPr>
        <p:sp>
          <p:nvSpPr>
            <p:cNvPr id="22" name="TextBox 21"/>
            <p:cNvSpPr txBox="1"/>
            <p:nvPr/>
          </p:nvSpPr>
          <p:spPr>
            <a:xfrm>
              <a:off x="1477444" y="3602358"/>
              <a:ext cx="879250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Helvetica"/>
                  <a:cs typeface="Helvetica"/>
                </a:rPr>
                <a:t>Other Heat Fluxes (Calculated/Observed)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>
                  <a:latin typeface="Helvetica"/>
                  <a:cs typeface="Helvetica"/>
                </a:rPr>
                <a:t>0.15 - 0.24 W/m</a:t>
              </a:r>
              <a:r>
                <a:rPr lang="en-US" sz="1600" b="1" baseline="30000" dirty="0" smtClean="0">
                  <a:latin typeface="Helvetica"/>
                  <a:cs typeface="Helvetica"/>
                </a:rPr>
                <a:t>2</a:t>
              </a:r>
              <a:r>
                <a:rPr lang="en-US" sz="1600" b="1" dirty="0" smtClean="0">
                  <a:latin typeface="Helvetica"/>
                  <a:cs typeface="Helvetica"/>
                </a:rPr>
                <a:t>: </a:t>
              </a:r>
              <a:r>
                <a:rPr lang="en-US" sz="1600" dirty="0" smtClean="0">
                  <a:latin typeface="Helvetica"/>
                  <a:cs typeface="Helvetica"/>
                </a:rPr>
                <a:t>SPT average flux </a:t>
              </a:r>
              <a:r>
                <a:rPr lang="en-US" sz="1200" dirty="0" smtClean="0">
                  <a:latin typeface="Helvetica"/>
                  <a:cs typeface="Helvetica"/>
                </a:rPr>
                <a:t>(Spencer and </a:t>
              </a:r>
              <a:r>
                <a:rPr lang="en-US" sz="1200" dirty="0" err="1" smtClean="0">
                  <a:latin typeface="Helvetica"/>
                  <a:cs typeface="Helvetica"/>
                </a:rPr>
                <a:t>Nimmo</a:t>
              </a:r>
              <a:r>
                <a:rPr lang="en-US" sz="1200" dirty="0" smtClean="0">
                  <a:latin typeface="Helvetica"/>
                  <a:cs typeface="Helvetica"/>
                </a:rPr>
                <a:t>, 2013)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23145" y="3923410"/>
              <a:ext cx="866972" cy="24219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91819" y="3981453"/>
              <a:ext cx="719666" cy="127006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5-Point Star 37"/>
          <p:cNvSpPr/>
          <p:nvPr/>
        </p:nvSpPr>
        <p:spPr>
          <a:xfrm>
            <a:off x="4322305" y="2155112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971486" y="3180667"/>
            <a:ext cx="2185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Viscosity ~ 10</a:t>
            </a:r>
            <a:r>
              <a:rPr lang="en-US" baseline="30000" dirty="0" smtClean="0"/>
              <a:t>18 </a:t>
            </a:r>
            <a:r>
              <a:rPr lang="en-US" dirty="0" smtClean="0"/>
              <a:t>Pa s</a:t>
            </a:r>
          </a:p>
          <a:p>
            <a:r>
              <a:rPr lang="en-US" dirty="0" smtClean="0"/>
              <a:t>z ~ 1.5 km</a:t>
            </a:r>
          </a:p>
          <a:p>
            <a:r>
              <a:rPr lang="en-US" dirty="0" smtClean="0"/>
              <a:t>Heat Flux ~ 0.2 W/m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971486" y="3180667"/>
            <a:ext cx="2096314" cy="92333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6838140" y="3063103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8932405" y="3063103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9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37075" y="-88900"/>
            <a:ext cx="6585957" cy="374650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HeatFluxGraph4.png"/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476" y="25723"/>
            <a:ext cx="6163724" cy="363188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14400" y="13023"/>
            <a:ext cx="5638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Helvetica"/>
                <a:cs typeface="Helvetica"/>
              </a:rPr>
              <a:t>Heat Flux at Time of Formation</a:t>
            </a:r>
            <a:endParaRPr lang="en-US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 rot="603303">
            <a:off x="1539050" y="1422727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1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92499">
            <a:off x="3443708" y="2176872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2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92499">
            <a:off x="4722538" y="1716643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2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19881" y="2159001"/>
            <a:ext cx="5292020" cy="38240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266959" y="407755"/>
            <a:ext cx="2333741" cy="2655348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428670">
            <a:off x="4579003" y="619600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1 km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179745" y="357257"/>
            <a:ext cx="1604426" cy="755483"/>
            <a:chOff x="334433" y="5027776"/>
            <a:chExt cx="1845733" cy="1007311"/>
          </a:xfrm>
        </p:grpSpPr>
        <p:sp>
          <p:nvSpPr>
            <p:cNvPr id="5" name="Rectangle 4"/>
            <p:cNvSpPr/>
            <p:nvPr/>
          </p:nvSpPr>
          <p:spPr>
            <a:xfrm>
              <a:off x="334433" y="5027776"/>
              <a:ext cx="1845733" cy="100731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F2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434" y="5027776"/>
              <a:ext cx="1845732" cy="100731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7467606" y="1909225"/>
            <a:ext cx="12812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 smtClean="0"/>
              <a:t>surf</a:t>
            </a:r>
            <a:r>
              <a:rPr lang="en-US" dirty="0" smtClean="0"/>
              <a:t> = 70 K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T</a:t>
            </a:r>
            <a:r>
              <a:rPr lang="en-US" baseline="-25000" dirty="0" err="1" smtClean="0"/>
              <a:t>surf</a:t>
            </a:r>
            <a:r>
              <a:rPr lang="en-US" dirty="0" smtClean="0"/>
              <a:t> = 110 K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704664" y="1910358"/>
            <a:ext cx="660400" cy="0"/>
          </a:xfrm>
          <a:prstGeom prst="line">
            <a:avLst/>
          </a:prstGeom>
          <a:ln w="5715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704664" y="2684584"/>
            <a:ext cx="660400" cy="0"/>
          </a:xfrm>
          <a:prstGeom prst="line">
            <a:avLst/>
          </a:prstGeom>
          <a:ln w="5715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15209" y="1146607"/>
            <a:ext cx="139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 = 651 W/m 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19945" y="3602358"/>
            <a:ext cx="9646803" cy="861774"/>
            <a:chOff x="331045" y="3602358"/>
            <a:chExt cx="9646803" cy="861774"/>
          </a:xfrm>
        </p:grpSpPr>
        <p:sp>
          <p:nvSpPr>
            <p:cNvPr id="22" name="TextBox 21"/>
            <p:cNvSpPr txBox="1"/>
            <p:nvPr/>
          </p:nvSpPr>
          <p:spPr>
            <a:xfrm>
              <a:off x="1185344" y="3602358"/>
              <a:ext cx="879250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Helvetica"/>
                  <a:cs typeface="Helvetica"/>
                </a:rPr>
                <a:t>Other Heat Fluxes (Calculated/Observed)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>
                  <a:latin typeface="Helvetica"/>
                  <a:cs typeface="Helvetica"/>
                </a:rPr>
                <a:t>0.15 - 0.24 W/m</a:t>
              </a:r>
              <a:r>
                <a:rPr lang="en-US" sz="1600" b="1" baseline="30000" dirty="0" smtClean="0">
                  <a:latin typeface="Helvetica"/>
                  <a:cs typeface="Helvetica"/>
                </a:rPr>
                <a:t>2</a:t>
              </a:r>
              <a:r>
                <a:rPr lang="en-US" sz="1600" b="1" dirty="0" smtClean="0">
                  <a:latin typeface="Helvetica"/>
                  <a:cs typeface="Helvetica"/>
                </a:rPr>
                <a:t>: </a:t>
              </a:r>
              <a:r>
                <a:rPr lang="en-US" sz="1600" dirty="0" smtClean="0">
                  <a:latin typeface="Helvetica"/>
                  <a:cs typeface="Helvetica"/>
                </a:rPr>
                <a:t>SPT average flux </a:t>
              </a:r>
              <a:r>
                <a:rPr lang="en-US" sz="1200" dirty="0" smtClean="0">
                  <a:latin typeface="Helvetica"/>
                  <a:cs typeface="Helvetica"/>
                </a:rPr>
                <a:t>(Spencer and </a:t>
              </a:r>
              <a:r>
                <a:rPr lang="en-US" sz="1200" dirty="0" err="1" smtClean="0">
                  <a:latin typeface="Helvetica"/>
                  <a:cs typeface="Helvetica"/>
                </a:rPr>
                <a:t>Nimmo</a:t>
              </a:r>
              <a:r>
                <a:rPr lang="en-US" sz="1200" dirty="0" smtClean="0">
                  <a:latin typeface="Helvetica"/>
                  <a:cs typeface="Helvetica"/>
                </a:rPr>
                <a:t>, 2013)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>
                  <a:latin typeface="Helvetica"/>
                  <a:cs typeface="Helvetica"/>
                </a:rPr>
                <a:t>0.2 - 0.27 W/m</a:t>
              </a:r>
              <a:r>
                <a:rPr lang="en-US" sz="1600" b="1" baseline="30000" dirty="0" smtClean="0">
                  <a:latin typeface="Helvetica"/>
                  <a:cs typeface="Helvetica"/>
                </a:rPr>
                <a:t>2</a:t>
              </a:r>
              <a:r>
                <a:rPr lang="en-US" sz="1600" b="1" dirty="0" smtClean="0">
                  <a:latin typeface="Helvetica"/>
                  <a:cs typeface="Helvetica"/>
                </a:rPr>
                <a:t>: </a:t>
              </a:r>
              <a:r>
                <a:rPr lang="en-US" sz="1600" dirty="0" smtClean="0">
                  <a:latin typeface="Helvetica"/>
                  <a:cs typeface="Helvetica"/>
                </a:rPr>
                <a:t>Features at 130</a:t>
              </a:r>
              <a:r>
                <a:rPr lang="en-US" sz="1600" baseline="30000" dirty="0" smtClean="0">
                  <a:latin typeface="Helvetica"/>
                  <a:cs typeface="Helvetica"/>
                </a:rPr>
                <a:t>o</a:t>
              </a:r>
              <a:r>
                <a:rPr lang="en-US" sz="1600" dirty="0" smtClean="0">
                  <a:latin typeface="Helvetica"/>
                  <a:cs typeface="Helvetica"/>
                </a:rPr>
                <a:t> E </a:t>
              </a:r>
              <a:r>
                <a:rPr lang="en-US" sz="1200" dirty="0" smtClean="0">
                  <a:latin typeface="Helvetica"/>
                  <a:cs typeface="Helvetica"/>
                </a:rPr>
                <a:t>(Giese et al., 2008)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31045" y="3923410"/>
              <a:ext cx="866972" cy="45809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99719" y="3981453"/>
              <a:ext cx="719666" cy="127006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99719" y="4222758"/>
              <a:ext cx="719666" cy="101600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1019883" y="2044698"/>
            <a:ext cx="5292017" cy="273053"/>
          </a:xfrm>
          <a:prstGeom prst="rect">
            <a:avLst/>
          </a:prstGeom>
          <a:noFill/>
          <a:ln w="28575" cmpd="sng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4322305" y="2155112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971486" y="3180667"/>
            <a:ext cx="2185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Viscosity ~ 10</a:t>
            </a:r>
            <a:r>
              <a:rPr lang="en-US" baseline="30000" dirty="0" smtClean="0"/>
              <a:t>18 </a:t>
            </a:r>
            <a:r>
              <a:rPr lang="en-US" dirty="0" smtClean="0"/>
              <a:t>Pa s</a:t>
            </a:r>
          </a:p>
          <a:p>
            <a:r>
              <a:rPr lang="en-US" dirty="0" smtClean="0"/>
              <a:t>z ~ 1.5 km</a:t>
            </a:r>
          </a:p>
          <a:p>
            <a:r>
              <a:rPr lang="en-US" dirty="0" smtClean="0"/>
              <a:t>Heat Flux ~ 0.2 W/m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971486" y="3180667"/>
            <a:ext cx="2096314" cy="92333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6"/>
          <p:cNvSpPr/>
          <p:nvPr/>
        </p:nvSpPr>
        <p:spPr>
          <a:xfrm>
            <a:off x="6838140" y="3063103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/>
          <p:cNvSpPr/>
          <p:nvPr/>
        </p:nvSpPr>
        <p:spPr>
          <a:xfrm>
            <a:off x="8932405" y="3063103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62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37075" y="-88900"/>
            <a:ext cx="6585957" cy="374650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HeatFluxGraph4.png"/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476" y="25723"/>
            <a:ext cx="6163724" cy="363188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14400" y="13023"/>
            <a:ext cx="5638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Helvetica"/>
                <a:cs typeface="Helvetica"/>
              </a:rPr>
              <a:t>Heat Flux at Time of Formation</a:t>
            </a:r>
            <a:endParaRPr lang="en-US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 rot="603303">
            <a:off x="1539050" y="1422727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1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92499">
            <a:off x="3443708" y="2176872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2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92499">
            <a:off x="4722538" y="1716643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2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19881" y="2159001"/>
            <a:ext cx="5292020" cy="38240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266959" y="407755"/>
            <a:ext cx="2333741" cy="2655348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428670">
            <a:off x="4579003" y="619600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1 km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179745" y="357257"/>
            <a:ext cx="1604426" cy="755483"/>
            <a:chOff x="334433" y="5027776"/>
            <a:chExt cx="1845733" cy="1007311"/>
          </a:xfrm>
        </p:grpSpPr>
        <p:sp>
          <p:nvSpPr>
            <p:cNvPr id="5" name="Rectangle 4"/>
            <p:cNvSpPr/>
            <p:nvPr/>
          </p:nvSpPr>
          <p:spPr>
            <a:xfrm>
              <a:off x="334433" y="5027776"/>
              <a:ext cx="1845733" cy="100731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F2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434" y="5027776"/>
              <a:ext cx="1845732" cy="100731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7467606" y="1909225"/>
            <a:ext cx="12812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 smtClean="0"/>
              <a:t>surf</a:t>
            </a:r>
            <a:r>
              <a:rPr lang="en-US" dirty="0" smtClean="0"/>
              <a:t> = 70 K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T</a:t>
            </a:r>
            <a:r>
              <a:rPr lang="en-US" baseline="-25000" dirty="0" err="1" smtClean="0"/>
              <a:t>surf</a:t>
            </a:r>
            <a:r>
              <a:rPr lang="en-US" dirty="0" smtClean="0"/>
              <a:t> = 110 K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704664" y="1910358"/>
            <a:ext cx="660400" cy="0"/>
          </a:xfrm>
          <a:prstGeom prst="line">
            <a:avLst/>
          </a:prstGeom>
          <a:ln w="5715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704664" y="2684584"/>
            <a:ext cx="660400" cy="0"/>
          </a:xfrm>
          <a:prstGeom prst="line">
            <a:avLst/>
          </a:prstGeom>
          <a:ln w="5715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15209" y="1146607"/>
            <a:ext cx="139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 = 651 W/m 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19945" y="3602358"/>
            <a:ext cx="9646803" cy="1107996"/>
            <a:chOff x="623145" y="3602358"/>
            <a:chExt cx="9646803" cy="1107996"/>
          </a:xfrm>
        </p:grpSpPr>
        <p:sp>
          <p:nvSpPr>
            <p:cNvPr id="22" name="TextBox 21"/>
            <p:cNvSpPr txBox="1"/>
            <p:nvPr/>
          </p:nvSpPr>
          <p:spPr>
            <a:xfrm>
              <a:off x="1477444" y="3602358"/>
              <a:ext cx="87925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Helvetica"/>
                  <a:cs typeface="Helvetica"/>
                </a:rPr>
                <a:t>Other Heat Fluxes (Calculated/Observed)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>
                  <a:latin typeface="Helvetica"/>
                  <a:cs typeface="Helvetica"/>
                </a:rPr>
                <a:t>0.15 - 0.24 W/m</a:t>
              </a:r>
              <a:r>
                <a:rPr lang="en-US" sz="1600" b="1" baseline="30000" dirty="0" smtClean="0">
                  <a:latin typeface="Helvetica"/>
                  <a:cs typeface="Helvetica"/>
                </a:rPr>
                <a:t>2</a:t>
              </a:r>
              <a:r>
                <a:rPr lang="en-US" sz="1600" b="1" dirty="0" smtClean="0">
                  <a:latin typeface="Helvetica"/>
                  <a:cs typeface="Helvetica"/>
                </a:rPr>
                <a:t>: </a:t>
              </a:r>
              <a:r>
                <a:rPr lang="en-US" sz="1600" dirty="0" smtClean="0">
                  <a:latin typeface="Helvetica"/>
                  <a:cs typeface="Helvetica"/>
                </a:rPr>
                <a:t>SPT average flux </a:t>
              </a:r>
              <a:r>
                <a:rPr lang="en-US" sz="1200" dirty="0" smtClean="0">
                  <a:latin typeface="Helvetica"/>
                  <a:cs typeface="Helvetica"/>
                </a:rPr>
                <a:t>(Spencer and </a:t>
              </a:r>
              <a:r>
                <a:rPr lang="en-US" sz="1200" dirty="0" err="1" smtClean="0">
                  <a:latin typeface="Helvetica"/>
                  <a:cs typeface="Helvetica"/>
                </a:rPr>
                <a:t>Nimmo</a:t>
              </a:r>
              <a:r>
                <a:rPr lang="en-US" sz="1200" dirty="0" smtClean="0">
                  <a:latin typeface="Helvetica"/>
                  <a:cs typeface="Helvetica"/>
                </a:rPr>
                <a:t>, 2013)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>
                  <a:latin typeface="Helvetica"/>
                  <a:cs typeface="Helvetica"/>
                </a:rPr>
                <a:t>0.2 - 0.27 W/m</a:t>
              </a:r>
              <a:r>
                <a:rPr lang="en-US" sz="1600" b="1" baseline="30000" dirty="0" smtClean="0">
                  <a:latin typeface="Helvetica"/>
                  <a:cs typeface="Helvetica"/>
                </a:rPr>
                <a:t>2</a:t>
              </a:r>
              <a:r>
                <a:rPr lang="en-US" sz="1600" b="1" dirty="0" smtClean="0">
                  <a:latin typeface="Helvetica"/>
                  <a:cs typeface="Helvetica"/>
                </a:rPr>
                <a:t>: </a:t>
              </a:r>
              <a:r>
                <a:rPr lang="en-US" sz="1600" dirty="0" smtClean="0">
                  <a:latin typeface="Helvetica"/>
                  <a:cs typeface="Helvetica"/>
                </a:rPr>
                <a:t>Features at 130</a:t>
              </a:r>
              <a:r>
                <a:rPr lang="en-US" sz="1600" baseline="30000" dirty="0" smtClean="0">
                  <a:latin typeface="Helvetica"/>
                  <a:cs typeface="Helvetica"/>
                </a:rPr>
                <a:t>o</a:t>
              </a:r>
              <a:r>
                <a:rPr lang="en-US" sz="1600" dirty="0" smtClean="0">
                  <a:latin typeface="Helvetica"/>
                  <a:cs typeface="Helvetica"/>
                </a:rPr>
                <a:t> E </a:t>
              </a:r>
              <a:r>
                <a:rPr lang="en-US" sz="1200" dirty="0" smtClean="0">
                  <a:latin typeface="Helvetica"/>
                  <a:cs typeface="Helvetica"/>
                </a:rPr>
                <a:t>(Giese et al., 2008)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>
                  <a:latin typeface="Helvetica"/>
                  <a:cs typeface="Helvetica"/>
                </a:rPr>
                <a:t>0.11 - 0.22 W/m</a:t>
              </a:r>
              <a:r>
                <a:rPr lang="en-US" sz="1600" b="1" baseline="30000" dirty="0" smtClean="0">
                  <a:latin typeface="Helvetica"/>
                  <a:cs typeface="Helvetica"/>
                </a:rPr>
                <a:t>2</a:t>
              </a:r>
              <a:r>
                <a:rPr lang="en-US" sz="1600" b="1" dirty="0" smtClean="0">
                  <a:latin typeface="Helvetica"/>
                  <a:cs typeface="Helvetica"/>
                </a:rPr>
                <a:t>: </a:t>
              </a:r>
              <a:r>
                <a:rPr lang="en-US" sz="1600" dirty="0" smtClean="0">
                  <a:latin typeface="Helvetica"/>
                  <a:cs typeface="Helvetica"/>
                </a:rPr>
                <a:t>Trailing Hemisphere Structures </a:t>
              </a:r>
              <a:r>
                <a:rPr lang="en-US" sz="1200" dirty="0" smtClean="0">
                  <a:latin typeface="Helvetica"/>
                  <a:cs typeface="Helvetica"/>
                </a:rPr>
                <a:t>(Bland et al., 2007)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23145" y="3923410"/>
              <a:ext cx="866972" cy="7438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91819" y="3981453"/>
              <a:ext cx="719666" cy="127006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91819" y="4222758"/>
              <a:ext cx="719666" cy="101600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91819" y="4502150"/>
              <a:ext cx="719666" cy="114300"/>
            </a:xfrm>
            <a:prstGeom prst="rect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1019883" y="2044698"/>
            <a:ext cx="5292017" cy="273053"/>
          </a:xfrm>
          <a:prstGeom prst="rect">
            <a:avLst/>
          </a:prstGeom>
          <a:noFill/>
          <a:ln w="28575" cmpd="sng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19883" y="2242997"/>
            <a:ext cx="5292017" cy="367493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/>
          <p:cNvSpPr/>
          <p:nvPr/>
        </p:nvSpPr>
        <p:spPr>
          <a:xfrm>
            <a:off x="4322305" y="2155112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971486" y="3180667"/>
            <a:ext cx="2185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Viscosity ~ 10</a:t>
            </a:r>
            <a:r>
              <a:rPr lang="en-US" baseline="30000" dirty="0" smtClean="0"/>
              <a:t>18 </a:t>
            </a:r>
            <a:r>
              <a:rPr lang="en-US" dirty="0" smtClean="0"/>
              <a:t>Pa s</a:t>
            </a:r>
          </a:p>
          <a:p>
            <a:r>
              <a:rPr lang="en-US" dirty="0" smtClean="0"/>
              <a:t>z ~ 1.5 km</a:t>
            </a:r>
          </a:p>
          <a:p>
            <a:r>
              <a:rPr lang="en-US" dirty="0" smtClean="0"/>
              <a:t>Heat Flux ~ 0.2 W/m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6971486" y="3180667"/>
            <a:ext cx="2096314" cy="92333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/>
          <p:cNvSpPr/>
          <p:nvPr/>
        </p:nvSpPr>
        <p:spPr>
          <a:xfrm>
            <a:off x="6838140" y="3063103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5-Point Star 41"/>
          <p:cNvSpPr/>
          <p:nvPr/>
        </p:nvSpPr>
        <p:spPr>
          <a:xfrm>
            <a:off x="8932405" y="3063103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6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celGlob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53" y="177800"/>
            <a:ext cx="8122083" cy="33906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52010" y="2159000"/>
            <a:ext cx="1191790" cy="635000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1945" y="3607038"/>
            <a:ext cx="38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r>
              <a:rPr lang="en-US" baseline="30000" dirty="0" smtClean="0"/>
              <a:t>o</a:t>
            </a:r>
            <a:endParaRPr lang="en-US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6352010" y="3630731"/>
            <a:ext cx="781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270</a:t>
            </a:r>
            <a:r>
              <a:rPr lang="en-US" baseline="30000" dirty="0" smtClean="0"/>
              <a:t>o</a:t>
            </a:r>
            <a:r>
              <a:rPr lang="en-US" dirty="0" smtClean="0"/>
              <a:t> 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04684" y="3611681"/>
            <a:ext cx="781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180</a:t>
            </a:r>
            <a:r>
              <a:rPr lang="en-US" baseline="30000" dirty="0" smtClean="0"/>
              <a:t>o</a:t>
            </a:r>
            <a:r>
              <a:rPr lang="en-US" dirty="0" smtClean="0"/>
              <a:t> 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37158" y="3611681"/>
            <a:ext cx="647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</a:t>
            </a:r>
            <a:r>
              <a:rPr lang="en-US" baseline="30000" dirty="0" smtClean="0"/>
              <a:t>o </a:t>
            </a:r>
            <a:r>
              <a:rPr lang="en-US" dirty="0"/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30076" y="3568671"/>
            <a:ext cx="61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360</a:t>
            </a:r>
            <a:r>
              <a:rPr lang="en-US" baseline="30000" dirty="0" smtClean="0"/>
              <a:t>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91164" y="4068996"/>
            <a:ext cx="2741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Leading Hemisphere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270560" y="4059204"/>
            <a:ext cx="2696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Trailing Hemisphere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79400" y="1700422"/>
            <a:ext cx="38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r>
              <a:rPr lang="en-US" baseline="30000" dirty="0" smtClean="0"/>
              <a:t>o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16709" y="131787"/>
            <a:ext cx="70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</a:t>
            </a:r>
            <a:r>
              <a:rPr lang="en-US" baseline="30000" dirty="0" smtClean="0"/>
              <a:t>o</a:t>
            </a:r>
            <a:r>
              <a:rPr lang="en-US" dirty="0" smtClean="0"/>
              <a:t> 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750" y="331853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</a:t>
            </a:r>
            <a:r>
              <a:rPr lang="en-US" baseline="30000" dirty="0" smtClean="0"/>
              <a:t>o</a:t>
            </a:r>
            <a:r>
              <a:rPr lang="en-US" dirty="0" smtClean="0"/>
              <a:t> 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066895" y="4786859"/>
            <a:ext cx="207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USGS Global Mosaic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603405" y="1930400"/>
            <a:ext cx="162828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631092" y="3505201"/>
            <a:ext cx="0" cy="13943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671558" y="3505201"/>
            <a:ext cx="0" cy="133077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749392" y="3505201"/>
            <a:ext cx="0" cy="133077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41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37075" y="-88900"/>
            <a:ext cx="6585957" cy="374650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HeatFluxGraph4.png"/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476" y="25723"/>
            <a:ext cx="6163724" cy="363188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14400" y="13023"/>
            <a:ext cx="5638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Helvetica"/>
                <a:cs typeface="Helvetica"/>
              </a:rPr>
              <a:t>Heat Flux at Time of Formation</a:t>
            </a:r>
            <a:endParaRPr lang="en-US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 rot="603303">
            <a:off x="1539050" y="1422727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1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92499">
            <a:off x="3443708" y="2176872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2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92499">
            <a:off x="4722538" y="1716643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2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19881" y="2159001"/>
            <a:ext cx="5292020" cy="38240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266959" y="407755"/>
            <a:ext cx="2333741" cy="2655348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428670">
            <a:off x="4579003" y="619600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1 km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179745" y="357257"/>
            <a:ext cx="1604426" cy="755483"/>
            <a:chOff x="334433" y="5027776"/>
            <a:chExt cx="1845733" cy="1007311"/>
          </a:xfrm>
        </p:grpSpPr>
        <p:sp>
          <p:nvSpPr>
            <p:cNvPr id="5" name="Rectangle 4"/>
            <p:cNvSpPr/>
            <p:nvPr/>
          </p:nvSpPr>
          <p:spPr>
            <a:xfrm>
              <a:off x="334433" y="5027776"/>
              <a:ext cx="1845733" cy="100731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F2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434" y="5027776"/>
              <a:ext cx="1845732" cy="100731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7467606" y="1909225"/>
            <a:ext cx="12812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 smtClean="0"/>
              <a:t>surf</a:t>
            </a:r>
            <a:r>
              <a:rPr lang="en-US" dirty="0" smtClean="0"/>
              <a:t> = 70 K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T</a:t>
            </a:r>
            <a:r>
              <a:rPr lang="en-US" baseline="-25000" dirty="0" err="1" smtClean="0"/>
              <a:t>surf</a:t>
            </a:r>
            <a:r>
              <a:rPr lang="en-US" dirty="0" smtClean="0"/>
              <a:t> = 110 K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704664" y="1910358"/>
            <a:ext cx="660400" cy="0"/>
          </a:xfrm>
          <a:prstGeom prst="line">
            <a:avLst/>
          </a:prstGeom>
          <a:ln w="5715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704664" y="2684584"/>
            <a:ext cx="660400" cy="0"/>
          </a:xfrm>
          <a:prstGeom prst="line">
            <a:avLst/>
          </a:prstGeom>
          <a:ln w="5715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15209" y="1146607"/>
            <a:ext cx="139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 = 651 W/m 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19945" y="3602358"/>
            <a:ext cx="9646803" cy="1354217"/>
            <a:chOff x="381845" y="3602358"/>
            <a:chExt cx="9646803" cy="1354217"/>
          </a:xfrm>
        </p:grpSpPr>
        <p:sp>
          <p:nvSpPr>
            <p:cNvPr id="22" name="TextBox 21"/>
            <p:cNvSpPr txBox="1"/>
            <p:nvPr/>
          </p:nvSpPr>
          <p:spPr>
            <a:xfrm>
              <a:off x="1236144" y="3602358"/>
              <a:ext cx="8792504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Helvetica"/>
                  <a:cs typeface="Helvetica"/>
                </a:rPr>
                <a:t>Other Heat Fluxes (Calculated/Observed)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>
                  <a:latin typeface="Helvetica"/>
                  <a:cs typeface="Helvetica"/>
                </a:rPr>
                <a:t>0.15 - 0.24 W/m</a:t>
              </a:r>
              <a:r>
                <a:rPr lang="en-US" sz="1600" b="1" baseline="30000" dirty="0" smtClean="0">
                  <a:latin typeface="Helvetica"/>
                  <a:cs typeface="Helvetica"/>
                </a:rPr>
                <a:t>2</a:t>
              </a:r>
              <a:r>
                <a:rPr lang="en-US" sz="1600" b="1" dirty="0" smtClean="0">
                  <a:latin typeface="Helvetica"/>
                  <a:cs typeface="Helvetica"/>
                </a:rPr>
                <a:t>: </a:t>
              </a:r>
              <a:r>
                <a:rPr lang="en-US" sz="1600" dirty="0" smtClean="0">
                  <a:latin typeface="Helvetica"/>
                  <a:cs typeface="Helvetica"/>
                </a:rPr>
                <a:t>SPT average flux </a:t>
              </a:r>
              <a:r>
                <a:rPr lang="en-US" sz="1200" dirty="0" smtClean="0">
                  <a:latin typeface="Helvetica"/>
                  <a:cs typeface="Helvetica"/>
                </a:rPr>
                <a:t>(Spencer and </a:t>
              </a:r>
              <a:r>
                <a:rPr lang="en-US" sz="1200" dirty="0" err="1" smtClean="0">
                  <a:latin typeface="Helvetica"/>
                  <a:cs typeface="Helvetica"/>
                </a:rPr>
                <a:t>Nimmo</a:t>
              </a:r>
              <a:r>
                <a:rPr lang="en-US" sz="1200" dirty="0" smtClean="0">
                  <a:latin typeface="Helvetica"/>
                  <a:cs typeface="Helvetica"/>
                </a:rPr>
                <a:t>, 2013)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>
                  <a:latin typeface="Helvetica"/>
                  <a:cs typeface="Helvetica"/>
                </a:rPr>
                <a:t>0.2 - 0.27 W/m</a:t>
              </a:r>
              <a:r>
                <a:rPr lang="en-US" sz="1600" b="1" baseline="30000" dirty="0" smtClean="0">
                  <a:latin typeface="Helvetica"/>
                  <a:cs typeface="Helvetica"/>
                </a:rPr>
                <a:t>2</a:t>
              </a:r>
              <a:r>
                <a:rPr lang="en-US" sz="1600" b="1" dirty="0" smtClean="0">
                  <a:latin typeface="Helvetica"/>
                  <a:cs typeface="Helvetica"/>
                </a:rPr>
                <a:t>: </a:t>
              </a:r>
              <a:r>
                <a:rPr lang="en-US" sz="1600" dirty="0" smtClean="0">
                  <a:latin typeface="Helvetica"/>
                  <a:cs typeface="Helvetica"/>
                </a:rPr>
                <a:t>Features at 130</a:t>
              </a:r>
              <a:r>
                <a:rPr lang="en-US" sz="1600" baseline="30000" dirty="0" smtClean="0">
                  <a:latin typeface="Helvetica"/>
                  <a:cs typeface="Helvetica"/>
                </a:rPr>
                <a:t>o</a:t>
              </a:r>
              <a:r>
                <a:rPr lang="en-US" sz="1600" dirty="0" smtClean="0">
                  <a:latin typeface="Helvetica"/>
                  <a:cs typeface="Helvetica"/>
                </a:rPr>
                <a:t> E </a:t>
              </a:r>
              <a:r>
                <a:rPr lang="en-US" sz="1200" dirty="0" smtClean="0">
                  <a:latin typeface="Helvetica"/>
                  <a:cs typeface="Helvetica"/>
                </a:rPr>
                <a:t>(Giese et al., 2008)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>
                  <a:latin typeface="Helvetica"/>
                  <a:cs typeface="Helvetica"/>
                </a:rPr>
                <a:t>0.11 - 0.22 W/m</a:t>
              </a:r>
              <a:r>
                <a:rPr lang="en-US" sz="1600" b="1" baseline="30000" dirty="0" smtClean="0">
                  <a:latin typeface="Helvetica"/>
                  <a:cs typeface="Helvetica"/>
                </a:rPr>
                <a:t>2</a:t>
              </a:r>
              <a:r>
                <a:rPr lang="en-US" sz="1600" b="1" dirty="0" smtClean="0">
                  <a:latin typeface="Helvetica"/>
                  <a:cs typeface="Helvetica"/>
                </a:rPr>
                <a:t>: </a:t>
              </a:r>
              <a:r>
                <a:rPr lang="en-US" sz="1600" dirty="0" smtClean="0">
                  <a:latin typeface="Helvetica"/>
                  <a:cs typeface="Helvetica"/>
                </a:rPr>
                <a:t>Trailing Hemisphere Structures </a:t>
              </a:r>
              <a:r>
                <a:rPr lang="en-US" sz="1200" dirty="0" smtClean="0">
                  <a:latin typeface="Helvetica"/>
                  <a:cs typeface="Helvetica"/>
                </a:rPr>
                <a:t>(Bland et al., 2007)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>
                  <a:latin typeface="Helvetica"/>
                  <a:cs typeface="Helvetica"/>
                </a:rPr>
                <a:t>&gt; 0.15 W/m</a:t>
              </a:r>
              <a:r>
                <a:rPr lang="en-US" sz="1600" b="1" baseline="30000" dirty="0" smtClean="0">
                  <a:latin typeface="Helvetica"/>
                  <a:cs typeface="Helvetica"/>
                </a:rPr>
                <a:t>2</a:t>
              </a:r>
              <a:r>
                <a:rPr lang="en-US" sz="1600" b="1" dirty="0" smtClean="0">
                  <a:latin typeface="Helvetica"/>
                  <a:cs typeface="Helvetica"/>
                </a:rPr>
                <a:t>:</a:t>
              </a:r>
              <a:r>
                <a:rPr lang="en-US" sz="1600" b="1" baseline="30000" dirty="0" smtClean="0">
                  <a:latin typeface="Helvetica"/>
                  <a:cs typeface="Helvetica"/>
                </a:rPr>
                <a:t> </a:t>
              </a:r>
              <a:r>
                <a:rPr lang="en-US" sz="1600" dirty="0" smtClean="0">
                  <a:latin typeface="Helvetica"/>
                  <a:cs typeface="Helvetica"/>
                </a:rPr>
                <a:t>Cratered Terrain</a:t>
              </a:r>
              <a:r>
                <a:rPr lang="en-US" sz="1600" b="1" dirty="0" smtClean="0">
                  <a:latin typeface="Helvetica"/>
                  <a:cs typeface="Helvetica"/>
                </a:rPr>
                <a:t> </a:t>
              </a:r>
              <a:r>
                <a:rPr lang="en-US" sz="1200" b="1" dirty="0" smtClean="0">
                  <a:latin typeface="Helvetica"/>
                  <a:cs typeface="Helvetica"/>
                </a:rPr>
                <a:t>(</a:t>
              </a:r>
              <a:r>
                <a:rPr lang="en-US" sz="1200" dirty="0" smtClean="0">
                  <a:latin typeface="Helvetica"/>
                  <a:cs typeface="Helvetica"/>
                </a:rPr>
                <a:t>Bland et al., 2012)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81845" y="3923409"/>
              <a:ext cx="866972" cy="90259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50519" y="3981453"/>
              <a:ext cx="719666" cy="127006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50519" y="4222758"/>
              <a:ext cx="719666" cy="101600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0519" y="4502150"/>
              <a:ext cx="719666" cy="114300"/>
            </a:xfrm>
            <a:prstGeom prst="rect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450519" y="4762499"/>
              <a:ext cx="719667" cy="0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1019883" y="2044698"/>
            <a:ext cx="5292017" cy="273053"/>
          </a:xfrm>
          <a:prstGeom prst="rect">
            <a:avLst/>
          </a:prstGeom>
          <a:noFill/>
          <a:ln w="28575" cmpd="sng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19883" y="2242997"/>
            <a:ext cx="5292017" cy="367493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1019883" y="2508185"/>
            <a:ext cx="5292017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1522596" y="2308359"/>
            <a:ext cx="0" cy="20764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688164" y="2294803"/>
            <a:ext cx="0" cy="20764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6015564" y="2294803"/>
            <a:ext cx="0" cy="20764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5-Point Star 42"/>
          <p:cNvSpPr/>
          <p:nvPr/>
        </p:nvSpPr>
        <p:spPr>
          <a:xfrm>
            <a:off x="4322305" y="2155112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971486" y="3180667"/>
            <a:ext cx="2185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Viscosity ~ 10</a:t>
            </a:r>
            <a:r>
              <a:rPr lang="en-US" baseline="30000" dirty="0" smtClean="0"/>
              <a:t>18 </a:t>
            </a:r>
            <a:r>
              <a:rPr lang="en-US" dirty="0" smtClean="0"/>
              <a:t>Pa s</a:t>
            </a:r>
          </a:p>
          <a:p>
            <a:r>
              <a:rPr lang="en-US" dirty="0" smtClean="0"/>
              <a:t>z ~ 1.5 km</a:t>
            </a:r>
          </a:p>
          <a:p>
            <a:r>
              <a:rPr lang="en-US" dirty="0" smtClean="0"/>
              <a:t>Heat Flux ~ 0.2 W/m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6971486" y="3180667"/>
            <a:ext cx="2096314" cy="92333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5-Point Star 44"/>
          <p:cNvSpPr/>
          <p:nvPr/>
        </p:nvSpPr>
        <p:spPr>
          <a:xfrm>
            <a:off x="6838140" y="3063103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-Point Star 45"/>
          <p:cNvSpPr/>
          <p:nvPr/>
        </p:nvSpPr>
        <p:spPr>
          <a:xfrm>
            <a:off x="8932405" y="3063103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16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37075" y="-88900"/>
            <a:ext cx="6585957" cy="374650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HeatFluxGraph4.png"/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476" y="25723"/>
            <a:ext cx="6163724" cy="36318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74244" y="3602358"/>
            <a:ext cx="87925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Other Heat Fluxes (Calculated/Observed)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0.15 - 0.24 W/m</a:t>
            </a:r>
            <a:r>
              <a:rPr lang="en-US" sz="1600" b="1" baseline="30000" dirty="0" smtClean="0">
                <a:latin typeface="Helvetica"/>
                <a:cs typeface="Helvetica"/>
              </a:rPr>
              <a:t>2</a:t>
            </a:r>
            <a:r>
              <a:rPr lang="en-US" sz="1600" b="1" dirty="0" smtClean="0">
                <a:latin typeface="Helvetica"/>
                <a:cs typeface="Helvetica"/>
              </a:rPr>
              <a:t>: </a:t>
            </a:r>
            <a:r>
              <a:rPr lang="en-US" sz="1600" dirty="0" smtClean="0">
                <a:latin typeface="Helvetica"/>
                <a:cs typeface="Helvetica"/>
              </a:rPr>
              <a:t>SPT average flux </a:t>
            </a:r>
            <a:r>
              <a:rPr lang="en-US" sz="1200" dirty="0" smtClean="0">
                <a:latin typeface="Helvetica"/>
                <a:cs typeface="Helvetica"/>
              </a:rPr>
              <a:t>(Spencer and </a:t>
            </a:r>
            <a:r>
              <a:rPr lang="en-US" sz="1200" dirty="0" err="1" smtClean="0">
                <a:latin typeface="Helvetica"/>
                <a:cs typeface="Helvetica"/>
              </a:rPr>
              <a:t>Nimmo</a:t>
            </a:r>
            <a:r>
              <a:rPr lang="en-US" sz="1200" dirty="0" smtClean="0">
                <a:latin typeface="Helvetica"/>
                <a:cs typeface="Helvetica"/>
              </a:rPr>
              <a:t>, 2013)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0.2 - 0.27 W/m</a:t>
            </a:r>
            <a:r>
              <a:rPr lang="en-US" sz="1600" b="1" baseline="30000" dirty="0" smtClean="0">
                <a:latin typeface="Helvetica"/>
                <a:cs typeface="Helvetica"/>
              </a:rPr>
              <a:t>2</a:t>
            </a:r>
            <a:r>
              <a:rPr lang="en-US" sz="1600" b="1" dirty="0" smtClean="0">
                <a:latin typeface="Helvetica"/>
                <a:cs typeface="Helvetica"/>
              </a:rPr>
              <a:t>: </a:t>
            </a:r>
            <a:r>
              <a:rPr lang="en-US" sz="1600" dirty="0" smtClean="0">
                <a:latin typeface="Helvetica"/>
                <a:cs typeface="Helvetica"/>
              </a:rPr>
              <a:t>Features at 130</a:t>
            </a:r>
            <a:r>
              <a:rPr lang="en-US" sz="1600" baseline="30000" dirty="0" smtClean="0">
                <a:latin typeface="Helvetica"/>
                <a:cs typeface="Helvetica"/>
              </a:rPr>
              <a:t>o</a:t>
            </a:r>
            <a:r>
              <a:rPr lang="en-US" sz="1600" dirty="0" smtClean="0">
                <a:latin typeface="Helvetica"/>
                <a:cs typeface="Helvetica"/>
              </a:rPr>
              <a:t> E </a:t>
            </a:r>
            <a:r>
              <a:rPr lang="en-US" sz="1200" dirty="0" smtClean="0">
                <a:latin typeface="Helvetica"/>
                <a:cs typeface="Helvetica"/>
              </a:rPr>
              <a:t>(Giese et al., 2008)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0.11 - 0.22 W/m</a:t>
            </a:r>
            <a:r>
              <a:rPr lang="en-US" sz="1600" b="1" baseline="30000" dirty="0" smtClean="0">
                <a:latin typeface="Helvetica"/>
                <a:cs typeface="Helvetica"/>
              </a:rPr>
              <a:t>2</a:t>
            </a:r>
            <a:r>
              <a:rPr lang="en-US" sz="1600" b="1" dirty="0" smtClean="0">
                <a:latin typeface="Helvetica"/>
                <a:cs typeface="Helvetica"/>
              </a:rPr>
              <a:t>: </a:t>
            </a:r>
            <a:r>
              <a:rPr lang="en-US" sz="1600" dirty="0" smtClean="0">
                <a:latin typeface="Helvetica"/>
                <a:cs typeface="Helvetica"/>
              </a:rPr>
              <a:t>Trailing Hemisphere Structures </a:t>
            </a:r>
            <a:r>
              <a:rPr lang="en-US" sz="1200" dirty="0" smtClean="0">
                <a:latin typeface="Helvetica"/>
                <a:cs typeface="Helvetica"/>
              </a:rPr>
              <a:t>(Bland et al., 2007)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&gt; 0.15 W/m</a:t>
            </a:r>
            <a:r>
              <a:rPr lang="en-US" sz="1600" b="1" baseline="30000" dirty="0" smtClean="0">
                <a:latin typeface="Helvetica"/>
                <a:cs typeface="Helvetica"/>
              </a:rPr>
              <a:t>2</a:t>
            </a:r>
            <a:r>
              <a:rPr lang="en-US" sz="1600" b="1" dirty="0" smtClean="0">
                <a:latin typeface="Helvetica"/>
                <a:cs typeface="Helvetica"/>
              </a:rPr>
              <a:t>:</a:t>
            </a:r>
            <a:r>
              <a:rPr lang="en-US" sz="1600" b="1" baseline="30000" dirty="0" smtClean="0">
                <a:latin typeface="Helvetica"/>
                <a:cs typeface="Helvetica"/>
              </a:rPr>
              <a:t> </a:t>
            </a:r>
            <a:r>
              <a:rPr lang="en-US" sz="1600" dirty="0" smtClean="0">
                <a:latin typeface="Helvetica"/>
                <a:cs typeface="Helvetica"/>
              </a:rPr>
              <a:t>Cratered Terrain</a:t>
            </a:r>
            <a:r>
              <a:rPr lang="en-US" sz="1600" b="1" dirty="0" smtClean="0">
                <a:latin typeface="Helvetica"/>
                <a:cs typeface="Helvetica"/>
              </a:rPr>
              <a:t> </a:t>
            </a:r>
            <a:r>
              <a:rPr lang="en-US" sz="1200" b="1" dirty="0" smtClean="0">
                <a:latin typeface="Helvetica"/>
                <a:cs typeface="Helvetica"/>
              </a:rPr>
              <a:t>(</a:t>
            </a:r>
            <a:r>
              <a:rPr lang="en-US" sz="1200" dirty="0" smtClean="0">
                <a:latin typeface="Helvetica"/>
                <a:cs typeface="Helvetica"/>
              </a:rPr>
              <a:t>Bland et al., 2012)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"/>
                <a:cs typeface="Helvetica"/>
              </a:rPr>
              <a:t>0.007 W/m</a:t>
            </a:r>
            <a:r>
              <a:rPr lang="en-US" sz="1600" b="1" baseline="30000" dirty="0" smtClean="0">
                <a:latin typeface="Helvetica"/>
                <a:cs typeface="Helvetica"/>
              </a:rPr>
              <a:t>2</a:t>
            </a:r>
            <a:r>
              <a:rPr lang="en-US" sz="1600" b="1" dirty="0" smtClean="0">
                <a:latin typeface="Helvetica"/>
                <a:cs typeface="Helvetica"/>
              </a:rPr>
              <a:t>: </a:t>
            </a:r>
            <a:r>
              <a:rPr lang="en-US" sz="1600" dirty="0" smtClean="0">
                <a:latin typeface="Helvetica"/>
                <a:cs typeface="Helvetica"/>
              </a:rPr>
              <a:t>Current Global Average </a:t>
            </a:r>
            <a:r>
              <a:rPr lang="en-US" sz="1200" dirty="0" smtClean="0">
                <a:latin typeface="Helvetica"/>
                <a:cs typeface="Helvetica"/>
              </a:rPr>
              <a:t>(Spencer and </a:t>
            </a:r>
            <a:r>
              <a:rPr lang="en-US" sz="1200" dirty="0" err="1" smtClean="0">
                <a:latin typeface="Helvetica"/>
                <a:cs typeface="Helvetica"/>
              </a:rPr>
              <a:t>Nimmo</a:t>
            </a:r>
            <a:r>
              <a:rPr lang="en-US" sz="1200" dirty="0" smtClean="0">
                <a:latin typeface="Helvetica"/>
                <a:cs typeface="Helvetica"/>
              </a:rPr>
              <a:t>, 2013)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4400" y="13023"/>
            <a:ext cx="5638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Helvetica"/>
                <a:cs typeface="Helvetica"/>
              </a:rPr>
              <a:t>Heat Flux at Time of Formation</a:t>
            </a:r>
            <a:endParaRPr lang="en-US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 rot="603303">
            <a:off x="1539050" y="1422727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1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92499">
            <a:off x="3443708" y="2176872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2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92499">
            <a:off x="4722538" y="1716643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2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19881" y="2159001"/>
            <a:ext cx="5292020" cy="38240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266959" y="407755"/>
            <a:ext cx="2333741" cy="2655348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428670">
            <a:off x="4579003" y="619600"/>
            <a:ext cx="9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 = 1 km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179745" y="357257"/>
            <a:ext cx="1604426" cy="755483"/>
            <a:chOff x="334433" y="5027776"/>
            <a:chExt cx="1845733" cy="1007311"/>
          </a:xfrm>
        </p:grpSpPr>
        <p:sp>
          <p:nvSpPr>
            <p:cNvPr id="5" name="Rectangle 4"/>
            <p:cNvSpPr/>
            <p:nvPr/>
          </p:nvSpPr>
          <p:spPr>
            <a:xfrm>
              <a:off x="334433" y="5027776"/>
              <a:ext cx="1845733" cy="100731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F2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434" y="5027776"/>
              <a:ext cx="1845732" cy="100731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7467606" y="1909225"/>
            <a:ext cx="12812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 smtClean="0"/>
              <a:t>surf</a:t>
            </a:r>
            <a:r>
              <a:rPr lang="en-US" dirty="0" smtClean="0"/>
              <a:t> = 70 K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T</a:t>
            </a:r>
            <a:r>
              <a:rPr lang="en-US" baseline="-25000" dirty="0" err="1" smtClean="0"/>
              <a:t>surf</a:t>
            </a:r>
            <a:r>
              <a:rPr lang="en-US" dirty="0" smtClean="0"/>
              <a:t> = 110 K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704664" y="1910358"/>
            <a:ext cx="660400" cy="0"/>
          </a:xfrm>
          <a:prstGeom prst="line">
            <a:avLst/>
          </a:prstGeom>
          <a:ln w="5715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704664" y="2684584"/>
            <a:ext cx="660400" cy="0"/>
          </a:xfrm>
          <a:prstGeom prst="line">
            <a:avLst/>
          </a:prstGeom>
          <a:ln w="5715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15209" y="1146607"/>
            <a:ext cx="139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 = 651 W/m 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19945" y="3923409"/>
            <a:ext cx="866972" cy="11565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88619" y="3981453"/>
            <a:ext cx="719666" cy="127006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88619" y="4222758"/>
            <a:ext cx="719666" cy="101600"/>
          </a:xfrm>
          <a:prstGeom prst="rect">
            <a:avLst/>
          </a:prstGeom>
          <a:noFill/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88619" y="4502150"/>
            <a:ext cx="719666" cy="114300"/>
          </a:xfrm>
          <a:prstGeom prst="rect">
            <a:avLst/>
          </a:prstGeom>
          <a:noFill/>
          <a:ln w="190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488619" y="4762499"/>
            <a:ext cx="719667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88619" y="5010148"/>
            <a:ext cx="719667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019883" y="2044698"/>
            <a:ext cx="5292017" cy="273053"/>
          </a:xfrm>
          <a:prstGeom prst="rect">
            <a:avLst/>
          </a:prstGeom>
          <a:noFill/>
          <a:ln w="28575" cmpd="sng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19883" y="2242997"/>
            <a:ext cx="5292017" cy="367493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4322305" y="2155112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1019883" y="2508185"/>
            <a:ext cx="5292017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1522596" y="2308359"/>
            <a:ext cx="0" cy="20764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688164" y="2294803"/>
            <a:ext cx="0" cy="20764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6015564" y="2294803"/>
            <a:ext cx="0" cy="20764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032580" y="3035300"/>
            <a:ext cx="5279320" cy="1510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71486" y="3180667"/>
            <a:ext cx="2185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Viscosity ~ 10</a:t>
            </a:r>
            <a:r>
              <a:rPr lang="en-US" baseline="30000" dirty="0" smtClean="0"/>
              <a:t>18 </a:t>
            </a:r>
            <a:r>
              <a:rPr lang="en-US" dirty="0" smtClean="0"/>
              <a:t>Pa s</a:t>
            </a:r>
          </a:p>
          <a:p>
            <a:r>
              <a:rPr lang="en-US" dirty="0" smtClean="0"/>
              <a:t>z ~ 1.5 km</a:t>
            </a:r>
          </a:p>
          <a:p>
            <a:r>
              <a:rPr lang="en-US" dirty="0" smtClean="0"/>
              <a:t>Heat Flux ~ 0.2 W/m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71486" y="3180667"/>
            <a:ext cx="2096314" cy="92333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5-Point Star 43"/>
          <p:cNvSpPr/>
          <p:nvPr/>
        </p:nvSpPr>
        <p:spPr>
          <a:xfrm>
            <a:off x="6838140" y="3063103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5-Point Star 44"/>
          <p:cNvSpPr/>
          <p:nvPr/>
        </p:nvSpPr>
        <p:spPr>
          <a:xfrm>
            <a:off x="8932405" y="3063103"/>
            <a:ext cx="266691" cy="266691"/>
          </a:xfrm>
          <a:prstGeom prst="star5">
            <a:avLst/>
          </a:prstGeom>
          <a:solidFill>
            <a:srgbClr val="008000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13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celGlobal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700" y="262941"/>
            <a:ext cx="3873503" cy="4334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10" y="-73416"/>
            <a:ext cx="4284133" cy="85725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11" y="876829"/>
            <a:ext cx="4896390" cy="401267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Analogue experiment qualitatively supports left-lateral shear zone hypothesis</a:t>
            </a:r>
          </a:p>
          <a:p>
            <a:r>
              <a:rPr lang="en-US" u="sng" dirty="0" smtClean="0"/>
              <a:t>At the time of formation: </a:t>
            </a:r>
          </a:p>
          <a:p>
            <a:pPr lvl="1"/>
            <a:r>
              <a:rPr lang="en-US" sz="2900" dirty="0" smtClean="0"/>
              <a:t>Viscosity ~ 10</a:t>
            </a:r>
            <a:r>
              <a:rPr lang="en-US" sz="2900" baseline="30000" dirty="0" smtClean="0"/>
              <a:t>18</a:t>
            </a:r>
            <a:r>
              <a:rPr lang="en-US" sz="2900" dirty="0" smtClean="0"/>
              <a:t> Pa s;  </a:t>
            </a:r>
          </a:p>
          <a:p>
            <a:pPr lvl="1"/>
            <a:r>
              <a:rPr lang="en-US" sz="2900" dirty="0" smtClean="0"/>
              <a:t>z ~ 1.5 km; </a:t>
            </a:r>
          </a:p>
          <a:p>
            <a:pPr lvl="1"/>
            <a:r>
              <a:rPr lang="en-US" sz="2900" dirty="0" smtClean="0"/>
              <a:t>Heat flux ~ 0.2 W/m</a:t>
            </a:r>
            <a:r>
              <a:rPr lang="en-US" sz="2900" baseline="30000" dirty="0" smtClean="0"/>
              <a:t>2</a:t>
            </a:r>
          </a:p>
          <a:p>
            <a:r>
              <a:rPr lang="en-US" dirty="0" smtClean="0"/>
              <a:t>Grain size ~100 um (upper limit)</a:t>
            </a:r>
          </a:p>
          <a:p>
            <a:pPr lvl="1"/>
            <a:r>
              <a:rPr lang="en-US" dirty="0" smtClean="0"/>
              <a:t>Indicates Coble Creep is dominant</a:t>
            </a:r>
          </a:p>
          <a:p>
            <a:r>
              <a:rPr lang="en-US" dirty="0" smtClean="0"/>
              <a:t>Insulating layer needed to </a:t>
            </a:r>
            <a:r>
              <a:rPr lang="en-US" dirty="0"/>
              <a:t>raise effective surface </a:t>
            </a:r>
            <a:r>
              <a:rPr lang="en-US" dirty="0" smtClean="0"/>
              <a:t>temperature </a:t>
            </a:r>
            <a:r>
              <a:rPr lang="en-US" sz="2900" dirty="0" smtClean="0"/>
              <a:t>(1-10 m)</a:t>
            </a:r>
            <a:endParaRPr lang="en-US" dirty="0" smtClean="0"/>
          </a:p>
          <a:p>
            <a:pPr lvl="1"/>
            <a:r>
              <a:rPr lang="en-US" dirty="0" smtClean="0"/>
              <a:t>Supports Bland et al. (2012, 2015); Martin et al. (2017)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893877" y="4622800"/>
            <a:ext cx="781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270</a:t>
            </a:r>
            <a:r>
              <a:rPr lang="en-US" baseline="30000" dirty="0" smtClean="0"/>
              <a:t>o</a:t>
            </a:r>
            <a:r>
              <a:rPr lang="en-US" dirty="0" smtClean="0"/>
              <a:t> 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276442" y="4530864"/>
            <a:ext cx="0" cy="133077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 rot="2115069" flipH="1">
            <a:off x="7136170" y="3263837"/>
            <a:ext cx="313294" cy="233960"/>
            <a:chOff x="2439514" y="3492713"/>
            <a:chExt cx="417725" cy="233960"/>
          </a:xfrm>
          <a:effectLst/>
        </p:grpSpPr>
        <p:cxnSp>
          <p:nvCxnSpPr>
            <p:cNvPr id="32" name="Straight Connector 31"/>
            <p:cNvCxnSpPr/>
            <p:nvPr/>
          </p:nvCxnSpPr>
          <p:spPr>
            <a:xfrm flipH="1" flipV="1">
              <a:off x="2439514" y="3492713"/>
              <a:ext cx="417725" cy="2339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439514" y="3492713"/>
              <a:ext cx="116963" cy="1648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 rot="12839275" flipH="1">
            <a:off x="7155908" y="2893333"/>
            <a:ext cx="313294" cy="233960"/>
            <a:chOff x="2439514" y="3492713"/>
            <a:chExt cx="417725" cy="233960"/>
          </a:xfrm>
          <a:effectLst/>
        </p:grpSpPr>
        <p:cxnSp>
          <p:nvCxnSpPr>
            <p:cNvPr id="35" name="Straight Connector 34"/>
            <p:cNvCxnSpPr/>
            <p:nvPr/>
          </p:nvCxnSpPr>
          <p:spPr>
            <a:xfrm flipH="1" flipV="1">
              <a:off x="2439514" y="3492713"/>
              <a:ext cx="417725" cy="2339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439514" y="3492713"/>
              <a:ext cx="116963" cy="1648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4852970" y="2296976"/>
            <a:ext cx="38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r>
              <a:rPr lang="en-US" baseline="30000" dirty="0" smtClean="0"/>
              <a:t>o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5151575" y="2526954"/>
            <a:ext cx="162828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 rot="21072561">
            <a:off x="7116206" y="3110275"/>
            <a:ext cx="292261" cy="1389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20369743">
            <a:off x="7428187" y="3124308"/>
            <a:ext cx="218845" cy="1075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9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celGlobal.jp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700" y="262941"/>
            <a:ext cx="3873503" cy="4334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10" y="-35316"/>
            <a:ext cx="4284133" cy="857250"/>
          </a:xfrm>
        </p:spPr>
        <p:txBody>
          <a:bodyPr/>
          <a:lstStyle/>
          <a:p>
            <a:r>
              <a:rPr lang="en-US" dirty="0" smtClean="0"/>
              <a:t>New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10" y="916128"/>
            <a:ext cx="4622793" cy="44069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Why did the crater islands survive?</a:t>
            </a:r>
          </a:p>
          <a:p>
            <a:pPr lvl="1"/>
            <a:r>
              <a:rPr lang="en-US" dirty="0" smtClean="0"/>
              <a:t>Stronger?</a:t>
            </a:r>
          </a:p>
          <a:p>
            <a:pPr lvl="2"/>
            <a:r>
              <a:rPr lang="en-US" dirty="0" smtClean="0"/>
              <a:t>Radiation? Composition? Porosity? Strain </a:t>
            </a:r>
            <a:r>
              <a:rPr lang="en-US" dirty="0"/>
              <a:t>Localization</a:t>
            </a:r>
            <a:r>
              <a:rPr lang="en-US" dirty="0" smtClean="0"/>
              <a:t>? Grain </a:t>
            </a:r>
            <a:r>
              <a:rPr lang="en-US" dirty="0"/>
              <a:t>Size</a:t>
            </a:r>
            <a:r>
              <a:rPr lang="en-US" dirty="0" smtClean="0"/>
              <a:t>? Geologic </a:t>
            </a:r>
            <a:r>
              <a:rPr lang="en-US" dirty="0"/>
              <a:t>History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 smtClean="0"/>
              <a:t>Boudinage</a:t>
            </a:r>
            <a:r>
              <a:rPr lang="en-US" dirty="0" smtClean="0"/>
              <a:t>?</a:t>
            </a:r>
          </a:p>
          <a:p>
            <a:r>
              <a:rPr lang="en-US" dirty="0" smtClean="0"/>
              <a:t>Shear zone formation</a:t>
            </a:r>
          </a:p>
          <a:p>
            <a:pPr lvl="1"/>
            <a:r>
              <a:rPr lang="en-US" dirty="0" smtClean="0"/>
              <a:t>Episodic resurfacing? (e.g. O’Neill and </a:t>
            </a:r>
            <a:r>
              <a:rPr lang="en-US" dirty="0" err="1" smtClean="0"/>
              <a:t>Nimmo</a:t>
            </a:r>
            <a:r>
              <a:rPr lang="en-US" dirty="0" smtClean="0"/>
              <a:t>, 2010)</a:t>
            </a:r>
          </a:p>
          <a:p>
            <a:pPr lvl="1"/>
            <a:r>
              <a:rPr lang="en-US" dirty="0" smtClean="0"/>
              <a:t>Sluggish Lid Convection? </a:t>
            </a:r>
            <a:r>
              <a:rPr lang="en-US" sz="2500" dirty="0" smtClean="0"/>
              <a:t>(e.g. Barr and Hammond, 2014)</a:t>
            </a:r>
            <a:r>
              <a:rPr lang="en-US" sz="2500" dirty="0"/>
              <a:t> </a:t>
            </a:r>
            <a:endParaRPr lang="en-US" sz="2500" dirty="0" smtClean="0"/>
          </a:p>
          <a:p>
            <a:pPr lvl="1"/>
            <a:r>
              <a:rPr lang="en-US" dirty="0"/>
              <a:t>Uplift</a:t>
            </a:r>
            <a:r>
              <a:rPr lang="en-US" dirty="0" smtClean="0"/>
              <a:t>? </a:t>
            </a:r>
            <a:r>
              <a:rPr lang="en-US" sz="2000" dirty="0" smtClean="0"/>
              <a:t>(</a:t>
            </a:r>
            <a:r>
              <a:rPr lang="en-US" sz="2000" dirty="0" err="1" smtClean="0"/>
              <a:t>Janes</a:t>
            </a:r>
            <a:r>
              <a:rPr lang="en-US" sz="2000" dirty="0" smtClean="0"/>
              <a:t> and </a:t>
            </a:r>
            <a:r>
              <a:rPr lang="en-US" sz="2000" dirty="0" err="1" smtClean="0"/>
              <a:t>Melosh</a:t>
            </a:r>
            <a:r>
              <a:rPr lang="en-US" sz="2000" dirty="0" smtClean="0"/>
              <a:t>, 1990; Crow-Willard and Pappalardo, 2015)</a:t>
            </a:r>
            <a:endParaRPr lang="en-US" sz="2000" dirty="0"/>
          </a:p>
          <a:p>
            <a:pPr lvl="1"/>
            <a:r>
              <a:rPr lang="en-US" dirty="0" smtClean="0"/>
              <a:t>Rotation/Shear Zone? </a:t>
            </a:r>
            <a:endParaRPr lang="en-US" sz="22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893877" y="4622800"/>
            <a:ext cx="781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270</a:t>
            </a:r>
            <a:r>
              <a:rPr lang="en-US" baseline="30000" dirty="0" smtClean="0"/>
              <a:t>o</a:t>
            </a:r>
            <a:r>
              <a:rPr lang="en-US" dirty="0" smtClean="0"/>
              <a:t> 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276442" y="4530864"/>
            <a:ext cx="0" cy="133077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 rot="2115069" flipH="1">
            <a:off x="7136170" y="3263837"/>
            <a:ext cx="313294" cy="233960"/>
            <a:chOff x="2439514" y="3492713"/>
            <a:chExt cx="417725" cy="233960"/>
          </a:xfrm>
          <a:effectLst/>
        </p:grpSpPr>
        <p:cxnSp>
          <p:nvCxnSpPr>
            <p:cNvPr id="32" name="Straight Connector 31"/>
            <p:cNvCxnSpPr/>
            <p:nvPr/>
          </p:nvCxnSpPr>
          <p:spPr>
            <a:xfrm flipH="1" flipV="1">
              <a:off x="2439514" y="3492713"/>
              <a:ext cx="417725" cy="2339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439514" y="3492713"/>
              <a:ext cx="116963" cy="1648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 rot="12839275" flipH="1">
            <a:off x="7155908" y="2893333"/>
            <a:ext cx="313294" cy="233960"/>
            <a:chOff x="2439514" y="3492713"/>
            <a:chExt cx="417725" cy="233960"/>
          </a:xfrm>
          <a:effectLst/>
        </p:grpSpPr>
        <p:cxnSp>
          <p:nvCxnSpPr>
            <p:cNvPr id="35" name="Straight Connector 34"/>
            <p:cNvCxnSpPr/>
            <p:nvPr/>
          </p:nvCxnSpPr>
          <p:spPr>
            <a:xfrm flipH="1" flipV="1">
              <a:off x="2439514" y="3492713"/>
              <a:ext cx="417725" cy="2339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439514" y="3492713"/>
              <a:ext cx="116963" cy="1648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4852970" y="2296976"/>
            <a:ext cx="38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r>
              <a:rPr lang="en-US" baseline="30000" dirty="0" smtClean="0"/>
              <a:t>o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5151575" y="2526954"/>
            <a:ext cx="162828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 rot="21072561">
            <a:off x="7116206" y="3110275"/>
            <a:ext cx="292261" cy="1389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20369743">
            <a:off x="7428187" y="3124308"/>
            <a:ext cx="218845" cy="1075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5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aterIslands_stretch.pn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205979"/>
            <a:ext cx="3806338" cy="469939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192626" y="4603235"/>
            <a:ext cx="517144" cy="0"/>
          </a:xfrm>
          <a:prstGeom prst="line">
            <a:avLst/>
          </a:prstGeom>
          <a:ln w="571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91029" y="4631810"/>
            <a:ext cx="769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 km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1066800" y="1663303"/>
            <a:ext cx="3793640" cy="2194322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96180" y="2343795"/>
            <a:ext cx="1152921" cy="827222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raterIslands_stretch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444" y="1282974"/>
            <a:ext cx="3189491" cy="25746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69754" y="1282974"/>
            <a:ext cx="3202746" cy="2574652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709398" y="1282974"/>
            <a:ext cx="1675046" cy="106082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09398" y="3171017"/>
            <a:ext cx="1675046" cy="68660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8603" y="192473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r>
              <a:rPr lang="en-US" baseline="30000" dirty="0" smtClean="0"/>
              <a:t>o</a:t>
            </a:r>
            <a:r>
              <a:rPr lang="en-US" dirty="0" smtClean="0"/>
              <a:t> S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952507" y="2133600"/>
            <a:ext cx="228586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48552" y="4816476"/>
            <a:ext cx="781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270</a:t>
            </a:r>
            <a:r>
              <a:rPr lang="en-US" baseline="30000" dirty="0" smtClean="0"/>
              <a:t>o</a:t>
            </a:r>
            <a:r>
              <a:rPr lang="en-US" dirty="0" smtClean="0"/>
              <a:t> E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445934" y="4741746"/>
            <a:ext cx="0" cy="133077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62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aterIslands_stretch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953" y="101202"/>
            <a:ext cx="8252547" cy="4872484"/>
          </a:xfrm>
          <a:prstGeom prst="rect">
            <a:avLst/>
          </a:prstGeom>
        </p:spPr>
      </p:pic>
      <p:pic>
        <p:nvPicPr>
          <p:cNvPr id="8" name="Picture 7" descr="CraterIslands_stretch.ti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7600" y="3572705"/>
            <a:ext cx="2933700" cy="1532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4300" y="0"/>
            <a:ext cx="2679700" cy="85725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200" dirty="0" smtClean="0"/>
              <a:t>Structural Map</a:t>
            </a:r>
            <a:endParaRPr lang="en-US" sz="3200" dirty="0"/>
          </a:p>
        </p:txBody>
      </p:sp>
      <p:pic>
        <p:nvPicPr>
          <p:cNvPr id="6" name="Picture 5" descr="CraterIslands_stretch.ti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100" y="4419600"/>
            <a:ext cx="1041400" cy="43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18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aterIslands_stretch.t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53" y="139302"/>
            <a:ext cx="6195147" cy="3590265"/>
          </a:xfrm>
          <a:prstGeom prst="rect">
            <a:avLst/>
          </a:prstGeom>
        </p:spPr>
      </p:pic>
      <p:pic>
        <p:nvPicPr>
          <p:cNvPr id="8" name="Picture 7" descr="CraterIslands_stretch.ti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500" y="3560005"/>
            <a:ext cx="2933700" cy="1532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CraterIslands_stretch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8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2600" y="2098675"/>
            <a:ext cx="1955800" cy="1371600"/>
          </a:xfrm>
          <a:prstGeom prst="rect">
            <a:avLst/>
          </a:prstGeom>
        </p:spPr>
      </p:pic>
      <p:pic>
        <p:nvPicPr>
          <p:cNvPr id="7" name="Picture 6" descr="CraterIslands_stretch.p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8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2642" y="3619501"/>
            <a:ext cx="2009558" cy="1365647"/>
          </a:xfrm>
          <a:prstGeom prst="rect">
            <a:avLst/>
          </a:prstGeom>
        </p:spPr>
      </p:pic>
      <p:pic>
        <p:nvPicPr>
          <p:cNvPr id="9" name="Picture 8" descr="CraterIslands_stretch.p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8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900" y="3829052"/>
            <a:ext cx="2540000" cy="802409"/>
          </a:xfrm>
          <a:prstGeom prst="rect">
            <a:avLst/>
          </a:prstGeom>
        </p:spPr>
      </p:pic>
      <p:pic>
        <p:nvPicPr>
          <p:cNvPr id="10" name="Picture 9" descr="CraterIslands_stretch.p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8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1800" y="618729"/>
            <a:ext cx="2006600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5900" y="3829052"/>
            <a:ext cx="2540000" cy="802409"/>
          </a:xfrm>
          <a:prstGeom prst="rect">
            <a:avLst/>
          </a:prstGeom>
          <a:noFill/>
          <a:ln w="762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92642" y="3619501"/>
            <a:ext cx="2009558" cy="1365647"/>
          </a:xfrm>
          <a:prstGeom prst="rect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32600" y="2098675"/>
            <a:ext cx="1955800" cy="1371600"/>
          </a:xfrm>
          <a:prstGeom prst="rect">
            <a:avLst/>
          </a:prstGeom>
          <a:noFill/>
          <a:ln w="76200" cmpd="sng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781800" y="618729"/>
            <a:ext cx="2006600" cy="1371600"/>
          </a:xfrm>
          <a:prstGeom prst="rect">
            <a:avLst/>
          </a:prstGeom>
          <a:noFill/>
          <a:ln w="76200" cmpd="sng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55600" y="4455110"/>
            <a:ext cx="232833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43767" y="4834934"/>
            <a:ext cx="635000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58353" y="2269066"/>
            <a:ext cx="635000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07553" y="1862666"/>
            <a:ext cx="455951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15900" y="4774168"/>
            <a:ext cx="1799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bars = 5 km</a:t>
            </a:r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324600" y="-149621"/>
            <a:ext cx="26797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Structural Map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20334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igmaclast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215900" y="139305"/>
            <a:ext cx="3349414" cy="1736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5314" y="205979"/>
            <a:ext cx="5121486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Clast Rotation on Earth</a:t>
            </a:r>
            <a:endParaRPr lang="en-US" dirty="0"/>
          </a:p>
        </p:txBody>
      </p:sp>
      <p:pic>
        <p:nvPicPr>
          <p:cNvPr id="5" name="Picture 4" descr="CraterIslands_stretch.ti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3500" y="1176029"/>
            <a:ext cx="5905500" cy="3219759"/>
          </a:xfrm>
          <a:prstGeom prst="rect">
            <a:avLst/>
          </a:prstGeom>
        </p:spPr>
      </p:pic>
      <p:pic>
        <p:nvPicPr>
          <p:cNvPr id="4" name="Picture 3" descr="Pos. 18b (1).jpe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5132" y="3071814"/>
            <a:ext cx="3093068" cy="16544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2456228" y="1063232"/>
            <a:ext cx="3131772" cy="1362468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5900" y="4738888"/>
            <a:ext cx="3907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Image Credit: Jena Structural Geology (JST)</a:t>
            </a:r>
            <a:endParaRPr lang="en-US" sz="14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95300" y="4395788"/>
            <a:ext cx="374650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1003" y="4357688"/>
            <a:ext cx="63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 cm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5900" y="1855699"/>
            <a:ext cx="238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Credit: </a:t>
            </a:r>
            <a:r>
              <a:rPr lang="en-US" sz="1400" dirty="0" err="1"/>
              <a:t>Monash</a:t>
            </a:r>
            <a:r>
              <a:rPr lang="en-US" sz="1400" dirty="0"/>
              <a:t> University (Brazil</a:t>
            </a:r>
            <a:r>
              <a:rPr lang="en-US" sz="1400" dirty="0" smtClean="0"/>
              <a:t>) 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812314" y="1558532"/>
            <a:ext cx="3775686" cy="1273568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367814" y="3071814"/>
            <a:ext cx="2755395" cy="798118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059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raterIslands_stretch_measure.tif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760" y="1212850"/>
            <a:ext cx="6028340" cy="3600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Estimating Shear Strain from Rotation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0200" y="1560829"/>
            <a:ext cx="2006603" cy="42862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rain3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00" y="1579881"/>
            <a:ext cx="1968501" cy="3613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32293" y="2237601"/>
            <a:ext cx="1396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yuthaya"/>
                <a:cs typeface="Ayuthaya"/>
              </a:rPr>
              <a:t>α</a:t>
            </a:r>
            <a:r>
              <a:rPr lang="en-US" sz="2800" dirty="0" smtClean="0">
                <a:latin typeface="Helvetica"/>
                <a:cs typeface="Helvetica"/>
              </a:rPr>
              <a:t>~ 27°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76709" y="2751782"/>
            <a:ext cx="1052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yuthaya"/>
                <a:cs typeface="Ayuthaya"/>
              </a:rPr>
              <a:t>ε</a:t>
            </a:r>
            <a:r>
              <a:rPr lang="en-US" sz="2800" dirty="0" smtClean="0">
                <a:latin typeface="Helvetica"/>
                <a:cs typeface="Helvetica"/>
              </a:rPr>
              <a:t>~ 2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42377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229"/>
            <a:ext cx="8229600" cy="857250"/>
          </a:xfrm>
        </p:spPr>
        <p:txBody>
          <a:bodyPr/>
          <a:lstStyle/>
          <a:p>
            <a:r>
              <a:rPr lang="en-US" dirty="0" smtClean="0"/>
              <a:t>Estimating Surface Ice Viscosity</a:t>
            </a:r>
            <a:endParaRPr lang="en-US" dirty="0"/>
          </a:p>
        </p:txBody>
      </p:sp>
      <p:pic>
        <p:nvPicPr>
          <p:cNvPr id="4" name="Picture 3" descr="ViscosityGraph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06" y="819150"/>
            <a:ext cx="5331494" cy="324418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363053" y="819150"/>
            <a:ext cx="1096616" cy="866024"/>
            <a:chOff x="6735902" y="4649202"/>
            <a:chExt cx="1310007" cy="1154698"/>
          </a:xfrm>
        </p:grpSpPr>
        <p:sp>
          <p:nvSpPr>
            <p:cNvPr id="8" name="Rectangle 7"/>
            <p:cNvSpPr/>
            <p:nvPr/>
          </p:nvSpPr>
          <p:spPr>
            <a:xfrm>
              <a:off x="6735902" y="4737100"/>
              <a:ext cx="1310007" cy="1066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visc2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6874" y="4649202"/>
              <a:ext cx="1299035" cy="1154698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69209" y="4025236"/>
            <a:ext cx="278819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 smtClean="0">
              <a:latin typeface="Helvetica"/>
              <a:cs typeface="Helvetica"/>
            </a:endParaRPr>
          </a:p>
          <a:p>
            <a:r>
              <a:rPr lang="en-US" sz="2400" dirty="0" err="1" smtClean="0">
                <a:latin typeface="Ayuthaya"/>
                <a:cs typeface="Ayuthaya"/>
              </a:rPr>
              <a:t>η</a:t>
            </a:r>
            <a:r>
              <a:rPr lang="en-US" sz="2400" dirty="0" smtClean="0">
                <a:latin typeface="Helvetica"/>
                <a:cs typeface="Helvetica"/>
              </a:rPr>
              <a:t> ~ 10</a:t>
            </a:r>
            <a:r>
              <a:rPr lang="en-US" sz="2400" baseline="30000" dirty="0" smtClean="0">
                <a:latin typeface="Helvetica"/>
                <a:cs typeface="Helvetica"/>
              </a:rPr>
              <a:t>17</a:t>
            </a:r>
            <a:r>
              <a:rPr lang="en-US" sz="2400" dirty="0" smtClean="0">
                <a:latin typeface="Helvetica"/>
                <a:cs typeface="Helvetica"/>
              </a:rPr>
              <a:t>-10</a:t>
            </a:r>
            <a:r>
              <a:rPr lang="en-US" sz="2400" baseline="30000" dirty="0" smtClean="0">
                <a:latin typeface="Helvetica"/>
                <a:cs typeface="Helvetica"/>
              </a:rPr>
              <a:t>19</a:t>
            </a:r>
            <a:r>
              <a:rPr lang="en-US" sz="2400" dirty="0" smtClean="0">
                <a:latin typeface="Helvetica"/>
                <a:cs typeface="Helvetica"/>
              </a:rPr>
              <a:t> Pa s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01928" y="1215200"/>
            <a:ext cx="1180506" cy="2343150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RotBlockDiagram.t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600" y="2843975"/>
            <a:ext cx="3639013" cy="22559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7871" y="4188884"/>
            <a:ext cx="2718732" cy="450850"/>
          </a:xfrm>
          <a:prstGeom prst="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951272" y="1697870"/>
            <a:ext cx="267881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yuthaya"/>
                <a:cs typeface="Ayuthaya"/>
              </a:rPr>
              <a:t>σ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Helvetica"/>
                <a:cs typeface="Helvetica"/>
              </a:rPr>
              <a:t>~ 10-100 </a:t>
            </a:r>
            <a:r>
              <a:rPr lang="en-US" sz="2400" dirty="0" err="1" smtClean="0">
                <a:latin typeface="Helvetica"/>
                <a:cs typeface="Helvetica"/>
              </a:rPr>
              <a:t>kPa</a:t>
            </a:r>
            <a:endParaRPr lang="en-US" sz="2400" dirty="0" smtClean="0">
              <a:latin typeface="Helvetica"/>
              <a:cs typeface="Helvetica"/>
            </a:endParaRPr>
          </a:p>
          <a:p>
            <a:r>
              <a:rPr lang="el-GR" sz="2400" dirty="0" smtClean="0">
                <a:latin typeface="Ayuthaya"/>
                <a:cs typeface="Ayuthaya"/>
              </a:rPr>
              <a:t>ε</a:t>
            </a:r>
            <a:r>
              <a:rPr lang="en-US" sz="2400" dirty="0" smtClean="0">
                <a:latin typeface="Ayuthaya"/>
                <a:cs typeface="Ayuthaya"/>
              </a:rPr>
              <a:t>~ </a:t>
            </a:r>
            <a:r>
              <a:rPr lang="en-US" sz="2400" dirty="0" smtClean="0">
                <a:latin typeface="Helvetica"/>
                <a:cs typeface="Helvetica"/>
              </a:rPr>
              <a:t>2/(10</a:t>
            </a:r>
            <a:r>
              <a:rPr lang="en-US" sz="2400" baseline="30000" dirty="0" smtClean="0">
                <a:latin typeface="Helvetica"/>
                <a:cs typeface="Helvetica"/>
              </a:rPr>
              <a:t>6</a:t>
            </a:r>
            <a:r>
              <a:rPr lang="en-US" sz="2400" dirty="0" smtClean="0">
                <a:latin typeface="Helvetica"/>
                <a:cs typeface="Helvetica"/>
              </a:rPr>
              <a:t>-10</a:t>
            </a:r>
            <a:r>
              <a:rPr lang="en-US" sz="2400" baseline="30000" dirty="0" smtClean="0">
                <a:latin typeface="Helvetica"/>
                <a:cs typeface="Helvetica"/>
              </a:rPr>
              <a:t>7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err="1" smtClean="0">
                <a:latin typeface="Helvetica"/>
                <a:cs typeface="Helvetica"/>
              </a:rPr>
              <a:t>yr</a:t>
            </a:r>
            <a:r>
              <a:rPr lang="en-US" sz="2400" dirty="0" smtClean="0">
                <a:latin typeface="Helvetica"/>
                <a:cs typeface="Helvetica"/>
              </a:rPr>
              <a:t>)</a:t>
            </a:r>
          </a:p>
          <a:p>
            <a:endParaRPr lang="en-US" sz="1000" dirty="0" smtClean="0">
              <a:latin typeface="Helvetica"/>
              <a:cs typeface="Helvetica"/>
            </a:endParaRPr>
          </a:p>
          <a:p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167064" y="2146338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06494" y="2401876"/>
            <a:ext cx="2468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Crow-Willard and Pappalardo (2015)</a:t>
            </a:r>
            <a:endParaRPr lang="en-US" sz="1200" dirty="0"/>
          </a:p>
        </p:txBody>
      </p:sp>
      <p:cxnSp>
        <p:nvCxnSpPr>
          <p:cNvPr id="12" name="Straight Arrow Connector 11"/>
          <p:cNvCxnSpPr>
            <a:stCxn id="15" idx="3"/>
          </p:cNvCxnSpPr>
          <p:nvPr/>
        </p:nvCxnSpPr>
        <p:spPr>
          <a:xfrm flipV="1">
            <a:off x="3006603" y="4063336"/>
            <a:ext cx="2594097" cy="350973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969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230692" y="806451"/>
            <a:ext cx="3570408" cy="3355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lockDiagra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0691" y="880516"/>
            <a:ext cx="3341810" cy="3281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391"/>
            <a:ext cx="8229600" cy="7131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Analogue Model Set-up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471583" y="3371851"/>
            <a:ext cx="2478617" cy="181511"/>
          </a:xfrm>
          <a:prstGeom prst="rect">
            <a:avLst/>
          </a:prstGeom>
          <a:solidFill>
            <a:schemeClr val="accent2">
              <a:lumMod val="75000"/>
              <a:alpha val="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MG_7879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789385"/>
            <a:ext cx="4800600" cy="346829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4195763"/>
            <a:ext cx="8229600" cy="71437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Scale: 1 cm in model = ~10 km on Enceladus</a:t>
            </a:r>
          </a:p>
          <a:p>
            <a:pPr lvl="1"/>
            <a:r>
              <a:rPr lang="en-US" dirty="0" smtClean="0"/>
              <a:t>6 hours = ~10</a:t>
            </a:r>
            <a:r>
              <a:rPr lang="en-US" baseline="30000" dirty="0" smtClean="0"/>
              <a:t>6</a:t>
            </a:r>
            <a:r>
              <a:rPr lang="en-US" dirty="0"/>
              <a:t> </a:t>
            </a:r>
            <a:r>
              <a:rPr lang="en-US" dirty="0" smtClean="0"/>
              <a:t>years on Enceladus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134105" y="3362333"/>
            <a:ext cx="325967" cy="187325"/>
          </a:xfrm>
          <a:prstGeom prst="rect">
            <a:avLst/>
          </a:prstGeom>
          <a:solidFill>
            <a:srgbClr val="F7964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887637" y="3366566"/>
            <a:ext cx="325967" cy="187325"/>
          </a:xfrm>
          <a:prstGeom prst="rect">
            <a:avLst/>
          </a:prstGeom>
          <a:solidFill>
            <a:srgbClr val="F7964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988306" y="3274771"/>
            <a:ext cx="843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~0.2 cm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25555" y="3520023"/>
            <a:ext cx="63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 cm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70079" y="3819804"/>
            <a:ext cx="130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Not to scale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0" name="Right Bracket 39"/>
          <p:cNvSpPr/>
          <p:nvPr/>
        </p:nvSpPr>
        <p:spPr>
          <a:xfrm>
            <a:off x="7945964" y="3361273"/>
            <a:ext cx="75352" cy="158750"/>
          </a:xfrm>
          <a:prstGeom prst="rightBracket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Bracket 40"/>
          <p:cNvSpPr/>
          <p:nvPr/>
        </p:nvSpPr>
        <p:spPr>
          <a:xfrm>
            <a:off x="7984065" y="3591462"/>
            <a:ext cx="75352" cy="233363"/>
          </a:xfrm>
          <a:prstGeom prst="rightBracket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47286" y="4736068"/>
            <a:ext cx="256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Leonard et al. (GSA 2017)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425012" y="922851"/>
            <a:ext cx="2478617" cy="1778016"/>
          </a:xfrm>
          <a:prstGeom prst="rect">
            <a:avLst/>
          </a:prstGeom>
          <a:solidFill>
            <a:schemeClr val="accent2">
              <a:lumMod val="75000"/>
              <a:alpha val="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884338" y="1888067"/>
            <a:ext cx="300562" cy="203200"/>
          </a:xfrm>
          <a:prstGeom prst="ellipse">
            <a:avLst/>
          </a:prstGeom>
          <a:solidFill>
            <a:srgbClr val="F7964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86457" y="1397000"/>
            <a:ext cx="300562" cy="203200"/>
          </a:xfrm>
          <a:prstGeom prst="ellipse">
            <a:avLst/>
          </a:prstGeom>
          <a:solidFill>
            <a:srgbClr val="F7964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13042" y="1367367"/>
            <a:ext cx="300562" cy="203200"/>
          </a:xfrm>
          <a:prstGeom prst="ellipse">
            <a:avLst/>
          </a:prstGeom>
          <a:solidFill>
            <a:srgbClr val="F7964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921508" y="1896537"/>
            <a:ext cx="300562" cy="203200"/>
          </a:xfrm>
          <a:prstGeom prst="ellipse">
            <a:avLst/>
          </a:prstGeom>
          <a:solidFill>
            <a:srgbClr val="F7964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20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22101</TotalTime>
  <Words>1366</Words>
  <Application>Microsoft Macintosh PowerPoint</Application>
  <PresentationFormat>On-screen Show (16:9)</PresentationFormat>
  <Paragraphs>252</Paragraphs>
  <Slides>23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 Black </vt:lpstr>
      <vt:lpstr>Investigating Crater Island Formation on Enceladus</vt:lpstr>
      <vt:lpstr>PowerPoint Presentation</vt:lpstr>
      <vt:lpstr>PowerPoint Presentation</vt:lpstr>
      <vt:lpstr>Structural Map</vt:lpstr>
      <vt:lpstr>PowerPoint Presentation</vt:lpstr>
      <vt:lpstr>Clast Rotation on Earth</vt:lpstr>
      <vt:lpstr>Estimating Shear Strain from Rotation</vt:lpstr>
      <vt:lpstr>Estimating Surface Ice Viscosity</vt:lpstr>
      <vt:lpstr>Analogue Model Set-up</vt:lpstr>
      <vt:lpstr>Analogue Model Set-up</vt:lpstr>
      <vt:lpstr>Experiment Example</vt:lpstr>
      <vt:lpstr>PowerPoint Presentation</vt:lpstr>
      <vt:lpstr>PowerPoint Presentation</vt:lpstr>
      <vt:lpstr>Ice Grain Size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New Questions</vt:lpstr>
    </vt:vector>
  </TitlesOfParts>
  <Company>UC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Constraining the Viscosity of Enceladus’s Ice Shell Through the Crater Islands</dc:title>
  <dc:creator>Erin Leonard</dc:creator>
  <cp:lastModifiedBy>Erin Leonard</cp:lastModifiedBy>
  <cp:revision>163</cp:revision>
  <dcterms:created xsi:type="dcterms:W3CDTF">2017-03-08T21:38:05Z</dcterms:created>
  <dcterms:modified xsi:type="dcterms:W3CDTF">2017-11-28T22:43:47Z</dcterms:modified>
</cp:coreProperties>
</file>