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74" r:id="rId6"/>
    <p:sldId id="276" r:id="rId7"/>
    <p:sldId id="264" r:id="rId8"/>
    <p:sldId id="259" r:id="rId9"/>
    <p:sldId id="281" r:id="rId10"/>
    <p:sldId id="275" r:id="rId11"/>
    <p:sldId id="261" r:id="rId12"/>
    <p:sldId id="262" r:id="rId13"/>
    <p:sldId id="280" r:id="rId14"/>
    <p:sldId id="265" r:id="rId15"/>
    <p:sldId id="266" r:id="rId16"/>
    <p:sldId id="267" r:id="rId17"/>
    <p:sldId id="277" r:id="rId18"/>
    <p:sldId id="278" r:id="rId19"/>
    <p:sldId id="279" r:id="rId20"/>
    <p:sldId id="270" r:id="rId21"/>
    <p:sldId id="271" r:id="rId22"/>
    <p:sldId id="272" r:id="rId23"/>
    <p:sldId id="269" r:id="rId24"/>
    <p:sldId id="273" r:id="rId25"/>
    <p:sldId id="263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5F1B5E7-603F-424A-9661-E92688D5574E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3C4BB2B-7979-4019-90CA-4144CFAFB86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odis.gsfc.nasa.gov/" TargetMode="External"/><Relationship Id="rId2" Type="http://schemas.openxmlformats.org/officeDocument/2006/relationships/hyperlink" Target="https://www.wunderground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smc.uiowa.edu:3838/ozone_series_ca_all_data/" TargetMode="External"/><Relationship Id="rId4" Type="http://schemas.openxmlformats.org/officeDocument/2006/relationships/hyperlink" Target="https://neo.sci.gsfc.nasa.gov/view.php?datasetId=MOD11C1_M_LSTDA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tlepore@webb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38350"/>
            <a:ext cx="8382000" cy="28575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Taormina (Tara) Lepore, M.S.</a:t>
            </a:r>
          </a:p>
          <a:p>
            <a:r>
              <a:rPr lang="en-US" dirty="0" smtClean="0"/>
              <a:t>The Webb Schools and</a:t>
            </a:r>
          </a:p>
          <a:p>
            <a:r>
              <a:rPr lang="en-US" dirty="0" smtClean="0"/>
              <a:t>Raymond M. Alf Museum of Paleontology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66750"/>
            <a:ext cx="72390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Climate Change Inquiry: Technology Applications in the </a:t>
            </a:r>
            <a:br>
              <a:rPr lang="en-US" sz="3600" dirty="0" smtClean="0"/>
            </a:br>
            <a:r>
              <a:rPr lang="en-US" sz="3600" dirty="0" smtClean="0"/>
              <a:t>High School Classroom</a:t>
            </a:r>
            <a:endParaRPr lang="en-US" sz="3600" dirty="0"/>
          </a:p>
        </p:txBody>
      </p:sp>
      <p:pic>
        <p:nvPicPr>
          <p:cNvPr id="4" name="Picture 6" descr="Image result for alf museum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36" y="4476750"/>
            <a:ext cx="2829128" cy="4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43150"/>
            <a:ext cx="1066800" cy="8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Overarching </a:t>
            </a:r>
            <a:r>
              <a:rPr lang="en-US" dirty="0"/>
              <a:t>questions: </a:t>
            </a: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urban green spaces improve quality of life for those at risk from excessive </a:t>
            </a:r>
            <a:r>
              <a:rPr lang="en-US" dirty="0" smtClean="0"/>
              <a:t>heat exposure? </a:t>
            </a:r>
          </a:p>
          <a:p>
            <a:r>
              <a:rPr lang="en-US" dirty="0" smtClean="0"/>
              <a:t>How can schools, businesses, and other entities make sound decisions to improve landscape quality and human comfort level?</a:t>
            </a:r>
          </a:p>
          <a:p>
            <a:r>
              <a:rPr lang="en-US" dirty="0" smtClean="0"/>
              <a:t>What is the long-term trend? Over time, can we build a data set that teases out the impact of trees, buildings, pavement, landscaping – on climate change?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2506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Cast of Characters</a:t>
            </a:r>
            <a:endParaRPr lang="en-US" dirty="0"/>
          </a:p>
        </p:txBody>
      </p:sp>
      <p:pic>
        <p:nvPicPr>
          <p:cNvPr id="3076" name="Picture 4" descr="C:\Users\taorm_000\Desktop\Webb Teaching\Misc\oct 15 2016 national fossil day at al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9207"/>
            <a:ext cx="3605212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orm_000\Downloads\20171018_1426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02506"/>
            <a:ext cx="3543899" cy="19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Quest: Climate Change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Engaging students, particularly high school students, with the realities of climate change can be an unexpected challenge for instructors. </a:t>
            </a:r>
            <a:endParaRPr lang="en-US" dirty="0" smtClean="0"/>
          </a:p>
          <a:p>
            <a:r>
              <a:rPr lang="en-US" dirty="0" smtClean="0"/>
              <a:t>Climate </a:t>
            </a:r>
            <a:r>
              <a:rPr lang="en-US" dirty="0"/>
              <a:t>science, our daily perceptions of climate and weather, and a barrage of news media can all affect how students conceptualize climate change and how it applies to their daily lives.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does climate inquiry fit in?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445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iButton</a:t>
            </a:r>
            <a:r>
              <a:rPr lang="en-US" dirty="0" smtClean="0"/>
              <a:t> Temperature Sensors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lh3.googleusercontent.com/-zzsvZ_qyc1g/Wewv42gIJWI/AAAAAAAAsgM/XUe8l8f2e1Uo-VcDU3NGAMV6UIW3bOdUwCL0BGAYYCw/h2048/7693710816803906613%253Faccount_id%253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23950"/>
            <a:ext cx="2057400" cy="36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25" y="1217416"/>
            <a:ext cx="2005012" cy="356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</a:t>
            </a:r>
            <a:r>
              <a:rPr lang="en-US" dirty="0"/>
              <a:t>we map the entire school, and determine how much hotter it is over pavement vs. under a big tree vs. in the </a:t>
            </a:r>
            <a:r>
              <a:rPr lang="en-US" dirty="0" smtClean="0"/>
              <a:t>courtyard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Predict </a:t>
            </a:r>
            <a:r>
              <a:rPr lang="en-US" dirty="0"/>
              <a:t>times of day / parts of campus that could affect overall health? </a:t>
            </a:r>
            <a:endParaRPr lang="en-US" dirty="0" smtClean="0"/>
          </a:p>
          <a:p>
            <a:r>
              <a:rPr lang="en-US" dirty="0" smtClean="0"/>
              <a:t>And</a:t>
            </a:r>
            <a:r>
              <a:rPr lang="en-US" dirty="0"/>
              <a:t>, what data would you need to collect and analyze to answer these questions?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is this going to be communicated in a way that is relevant and understandable?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Data Analysis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3737" r="40291" b="5598"/>
          <a:stretch/>
        </p:blipFill>
        <p:spPr bwMode="auto">
          <a:xfrm>
            <a:off x="457200" y="1352551"/>
            <a:ext cx="8046720" cy="278900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2190750"/>
            <a:ext cx="7620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r="40863" b="7971"/>
          <a:stretch/>
        </p:blipFill>
        <p:spPr bwMode="auto">
          <a:xfrm>
            <a:off x="457200" y="1449936"/>
            <a:ext cx="8229600" cy="2722014"/>
          </a:xfrm>
          <a:prstGeom prst="rect">
            <a:avLst/>
          </a:prstGeom>
          <a:solidFill>
            <a:schemeClr val="accent1"/>
          </a:solidFill>
          <a:ln w="1905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Data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571750"/>
            <a:ext cx="82296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4699" r="52097" b="7453"/>
          <a:stretch/>
        </p:blipFill>
        <p:spPr bwMode="auto">
          <a:xfrm>
            <a:off x="1447800" y="1143000"/>
            <a:ext cx="6476162" cy="37516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Data Analysis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t="19161" r="43265" b="42202"/>
          <a:stretch/>
        </p:blipFill>
        <p:spPr bwMode="auto">
          <a:xfrm>
            <a:off x="1295400" y="1314451"/>
            <a:ext cx="6879254" cy="29705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9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is citizen science important in a K-12 classroom?</a:t>
            </a:r>
          </a:p>
          <a:p>
            <a:r>
              <a:rPr lang="en-US" dirty="0" smtClean="0"/>
              <a:t>How do we involve students in citizen science, through inquiry-based learning – questions of their own design?</a:t>
            </a:r>
          </a:p>
          <a:p>
            <a:r>
              <a:rPr lang="en-US" dirty="0" smtClean="0"/>
              <a:t>What kinds of technology can bridge students with real-time data collection and bioinformatics?</a:t>
            </a:r>
          </a:p>
          <a:p>
            <a:r>
              <a:rPr lang="en-US" dirty="0" smtClean="0"/>
              <a:t>Anthropogenic climate change: Helping students remain invested in the future of investigating weather patterns, climate science trends, and human “creature comforts” through urban green spaces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23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Habitat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47750"/>
            <a:ext cx="8503920" cy="3429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Proportion of </a:t>
            </a:r>
            <a:r>
              <a:rPr lang="en-US" sz="2400" dirty="0"/>
              <a:t>land cover within a certain radius around a </a:t>
            </a:r>
            <a:r>
              <a:rPr lang="en-US" sz="2400" dirty="0" smtClean="0"/>
              <a:t>sensor.</a:t>
            </a:r>
          </a:p>
          <a:p>
            <a:r>
              <a:rPr lang="en-US" sz="2400" dirty="0" smtClean="0"/>
              <a:t>Can we predict temperature?</a:t>
            </a:r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r="52398" b="6312"/>
          <a:stretch/>
        </p:blipFill>
        <p:spPr bwMode="auto">
          <a:xfrm>
            <a:off x="1752600" y="2647950"/>
            <a:ext cx="5638800" cy="24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4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iNaturalist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12013" r="40800" b="16506"/>
          <a:stretch/>
        </p:blipFill>
        <p:spPr bwMode="auto">
          <a:xfrm>
            <a:off x="762000" y="1352550"/>
            <a:ext cx="7458430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How </a:t>
            </a:r>
            <a:r>
              <a:rPr lang="en-US" dirty="0"/>
              <a:t>to use Habitat Network and map habitats digitally? </a:t>
            </a:r>
            <a:r>
              <a:rPr lang="en-US" dirty="0" smtClean="0"/>
              <a:t>Using </a:t>
            </a:r>
            <a:r>
              <a:rPr lang="en-US" dirty="0"/>
              <a:t>Weather Underground to track coarse wind data, using the closest station to the school: </a:t>
            </a:r>
            <a:r>
              <a:rPr lang="en-US" u="sng" dirty="0">
                <a:hlinkClick r:id="rId2"/>
              </a:rPr>
              <a:t>https://www.wunderground.com/</a:t>
            </a:r>
            <a:endParaRPr lang="en-US" dirty="0"/>
          </a:p>
          <a:p>
            <a:r>
              <a:rPr lang="en-US" dirty="0" smtClean="0"/>
              <a:t>MODIS </a:t>
            </a:r>
            <a:r>
              <a:rPr lang="en-US" dirty="0"/>
              <a:t>Data Collection </a:t>
            </a:r>
            <a:r>
              <a:rPr lang="en-US" u="sng" dirty="0">
                <a:hlinkClick r:id="rId3"/>
              </a:rPr>
              <a:t>https://modis.gsfc.nasa.gov/</a:t>
            </a:r>
            <a:endParaRPr lang="en-US" dirty="0"/>
          </a:p>
          <a:p>
            <a:r>
              <a:rPr lang="en-US" dirty="0" smtClean="0"/>
              <a:t>NASA </a:t>
            </a:r>
            <a:r>
              <a:rPr lang="en-US" dirty="0"/>
              <a:t>Earth Observations </a:t>
            </a:r>
            <a:r>
              <a:rPr lang="en-US" u="sng" dirty="0">
                <a:hlinkClick r:id="rId4"/>
              </a:rPr>
              <a:t>https://neo.sci.gsfc.nasa.gov/view.php?datasetId=MOD11C1_M_LSTDA</a:t>
            </a:r>
            <a:endParaRPr lang="en-US" dirty="0"/>
          </a:p>
          <a:p>
            <a:r>
              <a:rPr lang="en-US" dirty="0" smtClean="0"/>
              <a:t>University </a:t>
            </a:r>
            <a:r>
              <a:rPr lang="en-US" dirty="0"/>
              <a:t>of Iowa Real-Time Temperature Data </a:t>
            </a:r>
            <a:r>
              <a:rPr lang="en-US" u="sng" dirty="0">
                <a:hlinkClick r:id="rId5"/>
              </a:rPr>
              <a:t>http://esmc.uiowa.edu:3838/ozone_series_ca_all_data</a:t>
            </a:r>
            <a:r>
              <a:rPr lang="en-US" u="sng" dirty="0" smtClean="0">
                <a:hlinkClick r:id="rId5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Increased peer-to-peer collaboration with citizen science data</a:t>
            </a:r>
          </a:p>
          <a:p>
            <a:r>
              <a:rPr lang="en-US" dirty="0" smtClean="0"/>
              <a:t>Presentation of data at academic conferences </a:t>
            </a:r>
          </a:p>
          <a:p>
            <a:r>
              <a:rPr lang="en-US" dirty="0" smtClean="0"/>
              <a:t>Student-directed research: “It’s okay to fail!”</a:t>
            </a:r>
          </a:p>
          <a:p>
            <a:r>
              <a:rPr lang="en-US" dirty="0" smtClean="0"/>
              <a:t>Ultimately, how can we increase green spaces? </a:t>
            </a:r>
          </a:p>
          <a:p>
            <a:r>
              <a:rPr lang="en-US" dirty="0" smtClean="0"/>
              <a:t>Are our green spaces helping human quality of life?</a:t>
            </a:r>
          </a:p>
          <a:p>
            <a:r>
              <a:rPr lang="en-US" dirty="0" smtClean="0"/>
              <a:t>Will climate change cause a spike in urban heat islands? </a:t>
            </a:r>
          </a:p>
        </p:txBody>
      </p:sp>
    </p:spTree>
    <p:extLst>
      <p:ext uri="{BB962C8B-B14F-4D97-AF65-F5344CB8AC3E}">
        <p14:creationId xmlns:p14="http://schemas.microsoft.com/office/powerpoint/2010/main" val="869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37448" cy="35981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My students </a:t>
            </a:r>
            <a:r>
              <a:rPr lang="en-US" dirty="0"/>
              <a:t>for their enthusiasm and dedication</a:t>
            </a:r>
            <a:r>
              <a:rPr lang="en-US" dirty="0" smtClean="0"/>
              <a:t>!</a:t>
            </a:r>
          </a:p>
          <a:p>
            <a:r>
              <a:rPr lang="en-US" dirty="0" smtClean="0"/>
              <a:t>Many thanks to Mark Chandler and his team at </a:t>
            </a:r>
            <a:r>
              <a:rPr lang="en-US" dirty="0" err="1" smtClean="0"/>
              <a:t>Earthwatch</a:t>
            </a:r>
            <a:r>
              <a:rPr lang="en-US" dirty="0" smtClean="0"/>
              <a:t> Institute for productive discussion and collaboration</a:t>
            </a:r>
          </a:p>
          <a:p>
            <a:r>
              <a:rPr lang="en-US" dirty="0" smtClean="0"/>
              <a:t>UC-Riverside urban green spaces research group</a:t>
            </a:r>
          </a:p>
          <a:p>
            <a:r>
              <a:rPr lang="en-US" dirty="0" smtClean="0"/>
              <a:t>The Webb Schools and Raymond M. Alf Museum for support and guidance – Theresa Smith, Tracy Miller, Gabe Santos, Andy </a:t>
            </a:r>
            <a:r>
              <a:rPr lang="en-US" dirty="0" err="1" smtClean="0"/>
              <a:t>Farke</a:t>
            </a:r>
            <a:r>
              <a:rPr lang="en-US" dirty="0" smtClean="0"/>
              <a:t>, John Lawrence</a:t>
            </a:r>
          </a:p>
          <a:p>
            <a:r>
              <a:rPr lang="en-US" dirty="0" smtClean="0"/>
              <a:t>Montana State University – Science Education Dept.</a:t>
            </a:r>
          </a:p>
          <a:p>
            <a:r>
              <a:rPr lang="en-US" dirty="0" smtClean="0"/>
              <a:t>GSA and Paleontological Society for travel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Contact: </a:t>
            </a:r>
            <a:r>
              <a:rPr lang="en-US" dirty="0" smtClean="0">
                <a:hlinkClick r:id="rId2"/>
              </a:rPr>
              <a:t>tlepore@webb.org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 call for collaborators!</a:t>
            </a:r>
          </a:p>
          <a:p>
            <a:pPr marL="0" indent="0">
              <a:buNone/>
            </a:pPr>
            <a:r>
              <a:rPr lang="en-US" dirty="0" smtClean="0"/>
              <a:t>@</a:t>
            </a:r>
            <a:r>
              <a:rPr lang="en-US" dirty="0" err="1" smtClean="0"/>
              <a:t>taorminalepore</a:t>
            </a:r>
            <a:endParaRPr lang="en-US" dirty="0"/>
          </a:p>
        </p:txBody>
      </p:sp>
      <p:pic>
        <p:nvPicPr>
          <p:cNvPr id="10242" name="Picture 2" descr="C:\Users\taorm_000\AppData\Local\Microsoft\Windows\INetCache\IE\SPRUS83I\question-mark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28750"/>
            <a:ext cx="3384550" cy="25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Citizen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Citizen science allows students to work with ongoing data collection – large scale!</a:t>
            </a:r>
          </a:p>
          <a:p>
            <a:r>
              <a:rPr lang="en-US" dirty="0" smtClean="0"/>
              <a:t>Investment in local communities and the science that can help people – promoting compassion.</a:t>
            </a:r>
          </a:p>
          <a:p>
            <a:r>
              <a:rPr lang="en-US" dirty="0" smtClean="0"/>
              <a:t>Students are faced with real scientific problems, and the celebrations and frustrations of the scientific process.</a:t>
            </a:r>
          </a:p>
          <a:p>
            <a:r>
              <a:rPr lang="en-US" dirty="0" smtClean="0"/>
              <a:t>Networking with other students and fellow scientists across the globe.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Inquiry-Based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Students are involved in generating questions to solve real problems.</a:t>
            </a:r>
          </a:p>
          <a:p>
            <a:endParaRPr lang="en-US" dirty="0" smtClean="0"/>
          </a:p>
          <a:p>
            <a:r>
              <a:rPr lang="en-US" dirty="0" smtClean="0"/>
              <a:t>Student-driven procedures that engage and inspire.</a:t>
            </a:r>
          </a:p>
          <a:p>
            <a:endParaRPr lang="en-US" dirty="0" smtClean="0"/>
          </a:p>
          <a:p>
            <a:r>
              <a:rPr lang="en-US" dirty="0" smtClean="0"/>
              <a:t>Not your standard cookbook lab!</a:t>
            </a:r>
          </a:p>
        </p:txBody>
      </p:sp>
    </p:spTree>
    <p:extLst>
      <p:ext uri="{BB962C8B-B14F-4D97-AF65-F5344CB8AC3E}">
        <p14:creationId xmlns:p14="http://schemas.microsoft.com/office/powerpoint/2010/main" val="16971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3-Dimensional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3D Learning and the Next Generation Science Standards (NGSS): Increasing push to shift from simply teaching science ideas, to helping students explain phenomena and design solutions to problems (</a:t>
            </a:r>
            <a:r>
              <a:rPr lang="en-US" dirty="0" err="1" smtClean="0"/>
              <a:t>Krajcik</a:t>
            </a:r>
            <a:r>
              <a:rPr lang="en-US" dirty="0" smtClean="0"/>
              <a:t>, 2015).</a:t>
            </a:r>
          </a:p>
          <a:p>
            <a:r>
              <a:rPr lang="en-US" dirty="0" smtClean="0"/>
              <a:t>Incorporating all “three dimensions” of standards:</a:t>
            </a:r>
          </a:p>
          <a:p>
            <a:pPr lvl="1"/>
            <a:r>
              <a:rPr lang="en-US" dirty="0" smtClean="0"/>
              <a:t>1. Cross-Cutting Concepts (CCC) – Connecting subjects</a:t>
            </a:r>
          </a:p>
          <a:p>
            <a:pPr lvl="1"/>
            <a:r>
              <a:rPr lang="en-US" dirty="0" smtClean="0"/>
              <a:t>2. Disciplinary Core Ideas (DCI) – What topics?</a:t>
            </a:r>
          </a:p>
          <a:p>
            <a:pPr lvl="1"/>
            <a:r>
              <a:rPr lang="en-US" dirty="0" smtClean="0"/>
              <a:t>3. Science and Engineering Practices (SEP) – How to design</a:t>
            </a:r>
          </a:p>
          <a:p>
            <a:pPr marL="274320" lvl="1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Not just learning content, but solving problems.</a:t>
            </a:r>
            <a:endParaRPr lang="en-US" sz="2800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082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3-Dimensional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8351" r="55499" b="43089"/>
          <a:stretch/>
        </p:blipFill>
        <p:spPr bwMode="auto">
          <a:xfrm>
            <a:off x="914401" y="1520227"/>
            <a:ext cx="7711709" cy="212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7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Webb Schools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Approximately 400 students, 9-12</a:t>
            </a:r>
          </a:p>
          <a:p>
            <a:r>
              <a:rPr lang="en-US" dirty="0" smtClean="0"/>
              <a:t>Two schools: Webb School of California and Vivian Webb School; Claremont, CA</a:t>
            </a:r>
          </a:p>
          <a:p>
            <a:r>
              <a:rPr lang="en-US" dirty="0" smtClean="0"/>
              <a:t>Day and boarding students, 70% boarding, 30% day student</a:t>
            </a:r>
          </a:p>
          <a:p>
            <a:r>
              <a:rPr lang="en-US" dirty="0" smtClean="0"/>
              <a:t>Raymond M. Alf Museum of Paleontology on campus – the only nationally accredited paleontology museum (American Association of Museums) on a high school campus</a:t>
            </a:r>
          </a:p>
          <a:p>
            <a:r>
              <a:rPr lang="en-US" dirty="0" smtClean="0"/>
              <a:t>Blending of experiential education and core content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Setting the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Earthwatch</a:t>
            </a:r>
            <a:r>
              <a:rPr lang="en-US" dirty="0" smtClean="0"/>
              <a:t> Institute, Chino Basin Water District, and University of California – Riverside</a:t>
            </a:r>
          </a:p>
          <a:p>
            <a:r>
              <a:rPr lang="en-US" dirty="0" smtClean="0"/>
              <a:t>Over 100 sensors (“</a:t>
            </a:r>
            <a:r>
              <a:rPr lang="en-US" dirty="0" err="1" smtClean="0"/>
              <a:t>iButtons</a:t>
            </a:r>
            <a:r>
              <a:rPr lang="en-US" dirty="0" smtClean="0"/>
              <a:t>”) placed around greater Los Angeles area, measuring temperature every 30 min.</a:t>
            </a:r>
          </a:p>
          <a:p>
            <a:r>
              <a:rPr lang="en-US" dirty="0" smtClean="0"/>
              <a:t>How to involve local communities, schools, and interested citizens in this broad initiative?</a:t>
            </a:r>
          </a:p>
          <a:p>
            <a:r>
              <a:rPr lang="en-US" dirty="0" smtClean="0"/>
              <a:t>Mark Chandler – Education Director at </a:t>
            </a:r>
            <a:r>
              <a:rPr lang="en-US" dirty="0" err="1" smtClean="0"/>
              <a:t>Earthwatch</a:t>
            </a:r>
            <a:r>
              <a:rPr lang="en-US" dirty="0" smtClean="0"/>
              <a:t> Institute, Maynard, MA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6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Setting the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37666" r="58507" b="21785"/>
          <a:stretch/>
        </p:blipFill>
        <p:spPr bwMode="auto">
          <a:xfrm>
            <a:off x="304800" y="1123950"/>
            <a:ext cx="3939351" cy="17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Operation Healthy Air 2017 Pilot Study Ar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93092"/>
            <a:ext cx="4849813" cy="27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22135</TotalTime>
  <Words>875</Words>
  <Application>Microsoft Office PowerPoint</Application>
  <PresentationFormat>On-screen Show (16:9)</PresentationFormat>
  <Paragraphs>100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Civic</vt:lpstr>
      <vt:lpstr>Climate Change Inquiry: Technology Applications in the  High School Classroom</vt:lpstr>
      <vt:lpstr>Objectives</vt:lpstr>
      <vt:lpstr>Why Citizen Science?</vt:lpstr>
      <vt:lpstr>Inquiry-Based Learning</vt:lpstr>
      <vt:lpstr>3-Dimensional Learning</vt:lpstr>
      <vt:lpstr>3-Dimensional Learning</vt:lpstr>
      <vt:lpstr>The Webb Schools </vt:lpstr>
      <vt:lpstr>Setting the Stage</vt:lpstr>
      <vt:lpstr>Setting the Stage</vt:lpstr>
      <vt:lpstr>Big Ideas</vt:lpstr>
      <vt:lpstr>Cast of Characters</vt:lpstr>
      <vt:lpstr>The Quest: Climate Change Inquiry</vt:lpstr>
      <vt:lpstr>Where does climate inquiry fit in?</vt:lpstr>
      <vt:lpstr>iButton Temperature Sensors</vt:lpstr>
      <vt:lpstr>Student Data Analysis</vt:lpstr>
      <vt:lpstr>Student Data Analysis</vt:lpstr>
      <vt:lpstr>Student Data Analysis</vt:lpstr>
      <vt:lpstr>Student Data Analysis</vt:lpstr>
      <vt:lpstr>Student Data Analysis</vt:lpstr>
      <vt:lpstr>Habitat Network</vt:lpstr>
      <vt:lpstr>iNaturalist</vt:lpstr>
      <vt:lpstr>Common Tools</vt:lpstr>
      <vt:lpstr>Future Directions</vt:lpstr>
      <vt:lpstr>Acknowledgements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Paleontology Education in the K-12 Classroom</dc:title>
  <dc:creator>taorminalepore@gmail.com</dc:creator>
  <cp:lastModifiedBy>taorminalepore@gmail.com</cp:lastModifiedBy>
  <cp:revision>34</cp:revision>
  <dcterms:created xsi:type="dcterms:W3CDTF">2017-07-06T23:08:55Z</dcterms:created>
  <dcterms:modified xsi:type="dcterms:W3CDTF">2017-10-23T01:19:29Z</dcterms:modified>
</cp:coreProperties>
</file>