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4" r:id="rId7"/>
    <p:sldId id="270" r:id="rId8"/>
    <p:sldId id="265" r:id="rId9"/>
    <p:sldId id="260" r:id="rId10"/>
    <p:sldId id="261" r:id="rId11"/>
    <p:sldId id="263" r:id="rId12"/>
    <p:sldId id="266" r:id="rId13"/>
    <p:sldId id="267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EB9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anda\Dropbox\PD\GSA\Pre%20and%20Post%20Institute%20Data%20(D072017's%20conflicted%20copy%202017-07-24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anda\Dropbox\PD\GSA\Pre%20and%20Post%20Institute%20Data%20(D072017's%20conflicted%20copy%202017-07-24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anda\Dropbox\PD\GSA\Pre%20and%20Post%20Institute%20Data%20(D072017's%20conflicted%20copy%202017-07-24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anda\Dropbox\PD\GSA\Pre%20and%20Post%20Institute%20Data%20(D072017's%20conflicted%20copy%202017-07-24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Analysis!$F$12</c:f>
              <c:strCache>
                <c:ptCount val="1"/>
                <c:pt idx="0">
                  <c:v>Pre-Institute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18E7D56-9312-4939-82ED-81429854C88F}" type="VALUE">
                      <a:rPr lang="en-US" sz="26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F4B-4C13-949B-E08EBBBFD6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W/ F Rate</c:v>
              </c:pt>
            </c:strLit>
          </c:cat>
          <c:val>
            <c:numRef>
              <c:f>Analysis!$G$13</c:f>
              <c:numCache>
                <c:formatCode>0.0</c:formatCode>
                <c:ptCount val="1"/>
                <c:pt idx="0">
                  <c:v>21.014492753623188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4B-4C13-949B-E08EBBBFD6BD}"/>
            </c:ext>
          </c:extLst>
        </c:ser>
        <c:ser>
          <c:idx val="1"/>
          <c:order val="1"/>
          <c:tx>
            <c:strRef>
              <c:f>Analysis!$I$12</c:f>
              <c:strCache>
                <c:ptCount val="1"/>
                <c:pt idx="0">
                  <c:v>Post-Institute 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F0788B9-E1AD-4222-9D21-ED99B20EA42F}" type="VALUE">
                      <a:rPr lang="en-US" sz="26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F4B-4C13-949B-E08EBBBFD6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W/ F Rate</c:v>
              </c:pt>
            </c:strLit>
          </c:cat>
          <c:val>
            <c:numRef>
              <c:f>Analysis!$J$13</c:f>
              <c:numCache>
                <c:formatCode>0.0</c:formatCode>
                <c:ptCount val="1"/>
                <c:pt idx="0">
                  <c:v>9.0163934426229506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4B-4C13-949B-E08EBBBFD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21357920"/>
        <c:axId val="321356280"/>
      </c:barChart>
      <c:catAx>
        <c:axId val="32135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356280"/>
        <c:crosses val="autoZero"/>
        <c:auto val="1"/>
        <c:lblAlgn val="ctr"/>
        <c:lblOffset val="100"/>
        <c:noMultiLvlLbl val="0"/>
      </c:catAx>
      <c:valAx>
        <c:axId val="321356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357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Analysis!$F$12</c:f>
              <c:strCache>
                <c:ptCount val="1"/>
                <c:pt idx="0">
                  <c:v>Pre-Institute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Student of Color W/F Rate</c:v>
              </c:pt>
            </c:strLit>
          </c:cat>
          <c:val>
            <c:numRef>
              <c:f>Analysis!$G$14</c:f>
              <c:numCache>
                <c:formatCode>0.0</c:formatCode>
                <c:ptCount val="1"/>
                <c:pt idx="0">
                  <c:v>38.888888888888893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47-4A6D-9F41-9FF61538846D}"/>
            </c:ext>
          </c:extLst>
        </c:ser>
        <c:ser>
          <c:idx val="1"/>
          <c:order val="1"/>
          <c:tx>
            <c:strRef>
              <c:f>Analysis!$I$12</c:f>
              <c:strCache>
                <c:ptCount val="1"/>
                <c:pt idx="0">
                  <c:v>Post-Institute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Student of Color W/F Rate</c:v>
              </c:pt>
            </c:strLit>
          </c:cat>
          <c:val>
            <c:numRef>
              <c:f>Analysis!$J$14</c:f>
              <c:numCache>
                <c:formatCode>0.0</c:formatCode>
                <c:ptCount val="1"/>
                <c:pt idx="0">
                  <c:v>20.833333333333336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47-4A6D-9F41-9FF6153884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31082464"/>
        <c:axId val="431083448"/>
      </c:barChart>
      <c:catAx>
        <c:axId val="43108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083448"/>
        <c:crosses val="autoZero"/>
        <c:auto val="1"/>
        <c:lblAlgn val="ctr"/>
        <c:lblOffset val="100"/>
        <c:noMultiLvlLbl val="0"/>
      </c:catAx>
      <c:valAx>
        <c:axId val="431083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082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Lit>
              <c:ptCount val="1"/>
              <c:pt idx="0">
                <c:v>Female W/F Rate</c:v>
              </c:pt>
            </c:strLit>
          </c:cat>
          <c:val>
            <c:numRef>
              <c:f>Analysis!$G$15</c:f>
              <c:numCache>
                <c:formatCode>0.0</c:formatCode>
                <c:ptCount val="1"/>
                <c:pt idx="0">
                  <c:v>21.666666666666668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4B-49AB-BCE4-DD5D23FB17AA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Lit>
              <c:ptCount val="1"/>
              <c:pt idx="0">
                <c:v>Female W/F Rate</c:v>
              </c:pt>
            </c:strLit>
          </c:cat>
          <c:val>
            <c:numRef>
              <c:f>Analysis!$J$15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4B-49AB-BCE4-DD5D23FB17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2103768"/>
        <c:axId val="322107048"/>
      </c:barChart>
      <c:catAx>
        <c:axId val="322103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107048"/>
        <c:crosses val="autoZero"/>
        <c:auto val="1"/>
        <c:lblAlgn val="ctr"/>
        <c:lblOffset val="100"/>
        <c:noMultiLvlLbl val="0"/>
      </c:catAx>
      <c:valAx>
        <c:axId val="322107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103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112-4A0D-9622-5344E84F5A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Under-Represented W/F Rates</c:v>
              </c:pt>
            </c:strLit>
          </c:cat>
          <c:val>
            <c:numRef>
              <c:f>Analysis!$G$16</c:f>
              <c:numCache>
                <c:formatCode>0.0</c:formatCode>
                <c:ptCount val="1"/>
                <c:pt idx="0">
                  <c:v>23.943661971830984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12-4A0D-9622-5344E84F5AE3}"/>
            </c:ext>
          </c:extLst>
        </c:ser>
        <c:ser>
          <c:idx val="1"/>
          <c:order val="1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Under-Represented W/F Rates</c:v>
              </c:pt>
            </c:strLit>
          </c:cat>
          <c:val>
            <c:numRef>
              <c:f>Analysis!$J$16</c:f>
              <c:numCache>
                <c:formatCode>0.0</c:formatCode>
                <c:ptCount val="1"/>
                <c:pt idx="0">
                  <c:v>9.433962264150944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12-4A0D-9622-5344E84F5A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33999688"/>
        <c:axId val="434005592"/>
      </c:barChart>
      <c:catAx>
        <c:axId val="433999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005592"/>
        <c:crosses val="autoZero"/>
        <c:auto val="1"/>
        <c:lblAlgn val="ctr"/>
        <c:lblOffset val="100"/>
        <c:noMultiLvlLbl val="0"/>
      </c:catAx>
      <c:valAx>
        <c:axId val="434005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99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732EE-2268-4B40-804A-5EEED06CA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AD1C12-FF5C-4210-B218-121AAE68A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40199-6D3E-44C9-8A06-A1C5B1C57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4DD2-6AE5-4C20-A155-A38C3AB75578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61B93-EDBB-4591-A1F0-5D44893B0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32816-F376-4D1F-83C6-45A83CD11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F969-1F29-4E4A-8E84-C14EB02B1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1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F3B33-70D6-406B-8A85-0AF30733F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EAA003-8703-4227-81F8-70C2E6091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F206F-02A1-4ED4-AF90-6CF172D98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4DD2-6AE5-4C20-A155-A38C3AB75578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2CDAC-9791-47FC-AFB3-E6CB7564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6E519-BB41-4470-A3DB-E766A4EB2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F969-1F29-4E4A-8E84-C14EB02B1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0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2EAEC0-3FD7-41EE-B61C-7ECFA79E66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D2756B-C78E-4C1C-9850-588DD9984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B19DA-E5FE-4A6C-8399-103648AB0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4DD2-6AE5-4C20-A155-A38C3AB75578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FB7F4-0D9B-416E-9376-F8BD83E7A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BC304-F049-436C-A521-16DC97C9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F969-1F29-4E4A-8E84-C14EB02B1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3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41CA4-B3A1-439E-B3F6-6E4F56627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3DF49-B2AB-405D-A49D-57DAAA5E5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1AF70-BABC-4C64-B689-94A5101B8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4DD2-6AE5-4C20-A155-A38C3AB75578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E59A1-6548-4643-BE71-FEFA086AD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5C88D-30A2-4F71-A37D-642E79734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F969-1F29-4E4A-8E84-C14EB02B1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90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EEC2-B5ED-4098-9AEC-FAFB1150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4B3F1-5407-4ADA-80BC-475173560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1682A-88F7-4F8F-B978-F05162D14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4DD2-6AE5-4C20-A155-A38C3AB75578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A3D53-501D-4472-9ADD-3D86EBF6E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3CF31-3825-4F77-A070-5D328A9A2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F969-1F29-4E4A-8E84-C14EB02B1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75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BAECA-198D-4885-A02C-88EBD57C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851D9-76B4-4A58-BED2-497B0E47F6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C425D-0398-4C14-8057-157EAD995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07B216-E1AF-4467-8FE1-9A7D87927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4DD2-6AE5-4C20-A155-A38C3AB75578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D0C29-F69D-449A-83C8-55A58DF88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144FB-5560-4D70-B1D8-3DF0D3A55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F969-1F29-4E4A-8E84-C14EB02B1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33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801DE-983D-4D3A-991E-DA551B48F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22AB0-B959-4A54-BA1C-C6345143A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102DE5-DB34-43A5-B34D-1EEE32750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DBC6EF-52FD-4A40-BC0B-12312A940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104C7B-9F0C-4552-AA74-B620F98A30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CD4512-DD89-4B78-B9D1-1A26DCA01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4DD2-6AE5-4C20-A155-A38C3AB75578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B52886-AD13-41EF-B2D6-A6A20FF10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176290-6E82-4450-8321-25B4F352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F969-1F29-4E4A-8E84-C14EB02B1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1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1CF6D-993D-4F45-8520-BBBE6D94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DB235D-5C55-4565-B6A5-1761D6DA6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4DD2-6AE5-4C20-A155-A38C3AB75578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703DB9-02C5-44DA-AB67-948BC076B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D1848-C7E4-4B04-B053-E136C7C39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F969-1F29-4E4A-8E84-C14EB02B1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4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7A426D-3DA4-4C55-BA58-D6B5735C7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4DD2-6AE5-4C20-A155-A38C3AB75578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053A62-55A8-470B-88C9-0413C7EE5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8CCF1-3ABF-45A5-98F6-12B2C6A08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F969-1F29-4E4A-8E84-C14EB02B1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1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5BDD6-6ACD-45F8-A58E-BF8ADEE97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87492-3DFB-4434-8E44-683413DDA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15B64-36E4-41EA-A09B-02D447161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013DFB-25F2-41C0-AFA6-D43DCA414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4DD2-6AE5-4C20-A155-A38C3AB75578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35541B-3BCD-4E16-922B-A367A8E01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3AB30-0D7B-4058-BC43-F2F31C253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F969-1F29-4E4A-8E84-C14EB02B1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68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98BE1-855A-4358-AFCD-2EB4AF89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873858-9BC2-471D-9E69-E48EB1AF0E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034EE-2531-40A1-9757-0F39E3252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DAE8D-07FF-4035-B9B3-605637631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4DD2-6AE5-4C20-A155-A38C3AB75578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50DCD-8899-4BCF-978F-8CD9C851F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D3311-D2D1-4E1F-B09A-A0192068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F969-1F29-4E4A-8E84-C14EB02B1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5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DFDD75-4B57-4DB9-9DED-C3106FDC6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517BC-E77E-47AA-8A11-B08DA86BB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E3E68-C8E4-4854-8112-C12526A60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74DD2-6AE5-4C20-A155-A38C3AB75578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8A369-8CEA-4FE3-8D72-6050766286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3091D-DE5B-4B52-951F-ADD309D27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4F969-1F29-4E4A-8E84-C14EB02B1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4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97BEE-9A3D-478F-B543-14592D2C5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3508" y="654019"/>
            <a:ext cx="4853353" cy="420256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Increased Completion Rates Following Course Redesign in a 2YC Physical Geology Course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BEA798-F016-40A0-B4A6-FCD8668F2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0578" y="5511730"/>
            <a:ext cx="6391422" cy="16557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Amanda </a:t>
            </a:r>
            <a:r>
              <a:rPr lang="en-US" dirty="0" err="1">
                <a:solidFill>
                  <a:schemeClr val="bg1"/>
                </a:solidFill>
              </a:rPr>
              <a:t>Colosimo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Monroe Community College, Rochester, NY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D1C1DD-54BE-4DB5-8D5F-9DA4D04F3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17" y="379832"/>
            <a:ext cx="6402682" cy="4564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4CCBAC-7FC0-419B-9741-B676F59DD1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0" t="5472" r="4187" b="6144"/>
          <a:stretch/>
        </p:blipFill>
        <p:spPr>
          <a:xfrm>
            <a:off x="273717" y="5128257"/>
            <a:ext cx="2763373" cy="1445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2577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1818F-F959-4EF8-B839-8BCB63051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Results: Overall Course Changes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2792044-FC68-4172-B745-CB7B11B7DE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912936"/>
              </p:ext>
            </p:extLst>
          </p:nvPr>
        </p:nvGraphicFramePr>
        <p:xfrm>
          <a:off x="1813576" y="1403235"/>
          <a:ext cx="7075319" cy="514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88D0872-9911-43A2-B6A8-D99E3AE708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044" t="51595" r="11739" b="30425"/>
          <a:stretch/>
        </p:blipFill>
        <p:spPr>
          <a:xfrm>
            <a:off x="9245047" y="1403235"/>
            <a:ext cx="2464905" cy="1232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783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1818F-F959-4EF8-B839-8BCB63051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Results: Students of Color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F226C12-CD20-459E-9AF5-7C54BAF65F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5194219"/>
              </p:ext>
            </p:extLst>
          </p:nvPr>
        </p:nvGraphicFramePr>
        <p:xfrm>
          <a:off x="1937657" y="1418771"/>
          <a:ext cx="6424465" cy="5228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8FD9116-2C4B-49E1-9557-E8B0C67D76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044" t="51595" r="11739" b="30425"/>
          <a:stretch/>
        </p:blipFill>
        <p:spPr>
          <a:xfrm>
            <a:off x="9245047" y="1403235"/>
            <a:ext cx="2464905" cy="1232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4850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944B8-67E9-47EE-8897-1EFB3706D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Results: Females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52D9DD-93BF-4530-B1C9-C104DF9415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044" t="51595" r="11739" b="30425"/>
          <a:stretch/>
        </p:blipFill>
        <p:spPr>
          <a:xfrm>
            <a:off x="9006510" y="1800796"/>
            <a:ext cx="2464905" cy="1232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2FF6B46-257D-4C9E-B7B6-B1A2A47718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352131"/>
              </p:ext>
            </p:extLst>
          </p:nvPr>
        </p:nvGraphicFramePr>
        <p:xfrm>
          <a:off x="2749826" y="1540566"/>
          <a:ext cx="5784574" cy="4992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965087D-430C-48E7-B514-B8A665E78389}"/>
              </a:ext>
            </a:extLst>
          </p:cNvPr>
          <p:cNvSpPr txBox="1"/>
          <p:nvPr/>
        </p:nvSpPr>
        <p:spPr>
          <a:xfrm>
            <a:off x="5035826" y="1924579"/>
            <a:ext cx="7745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21.7</a:t>
            </a:r>
          </a:p>
        </p:txBody>
      </p:sp>
    </p:spTree>
    <p:extLst>
      <p:ext uri="{BB962C8B-B14F-4D97-AF65-F5344CB8AC3E}">
        <p14:creationId xmlns:p14="http://schemas.microsoft.com/office/powerpoint/2010/main" val="377853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7A99B-A095-4775-9D93-ED2B553DC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Results: All Under-Represented Students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21682-2E6E-4F27-BA62-62C773354F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044" t="51595" r="11739" b="30425"/>
          <a:stretch/>
        </p:blipFill>
        <p:spPr>
          <a:xfrm>
            <a:off x="9245047" y="1403235"/>
            <a:ext cx="2464905" cy="1232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3885F49-1834-4BC1-B9A3-45192008F3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8321547"/>
              </p:ext>
            </p:extLst>
          </p:nvPr>
        </p:nvGraphicFramePr>
        <p:xfrm>
          <a:off x="2232991" y="1403235"/>
          <a:ext cx="6871252" cy="5037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773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A5299-2481-46EE-9C48-15434768F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A144F-7AD2-421D-9EB4-8AF0741AD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75852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Results support existing literature on benefits of active learning strategies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Specifically </a:t>
            </a:r>
            <a:r>
              <a:rPr lang="en-US">
                <a:solidFill>
                  <a:schemeClr val="bg1"/>
                </a:solidFill>
              </a:rPr>
              <a:t>for females!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Illustrates need for financial support for faculty for meaningful course redesign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10F5CC-4F8A-43F8-B1DE-D30F94BEC5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39" r="24444"/>
          <a:stretch/>
        </p:blipFill>
        <p:spPr>
          <a:xfrm rot="5400000">
            <a:off x="6444868" y="758078"/>
            <a:ext cx="5181600" cy="5243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7632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C4421-9F1D-43B5-83DF-EC0DCD20B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914" y="97839"/>
            <a:ext cx="3297702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D2DF3-1A3A-4ABF-967B-7D8DA7B0D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914" y="1553456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July 2015: Week-long Xerox- STEM Institute on Course Redesign</a:t>
            </a:r>
          </a:p>
          <a:p>
            <a:r>
              <a:rPr lang="en-US" dirty="0">
                <a:solidFill>
                  <a:schemeClr val="bg1"/>
                </a:solidFill>
              </a:rPr>
              <a:t>Participants were taught mini-lectures, engaged in active learning, small group and individual coaching</a:t>
            </a:r>
          </a:p>
          <a:p>
            <a:r>
              <a:rPr lang="en-US" dirty="0">
                <a:solidFill>
                  <a:schemeClr val="bg1"/>
                </a:solidFill>
              </a:rPr>
              <a:t>Goal: redesign 1 unit of an existing course</a:t>
            </a:r>
          </a:p>
          <a:p>
            <a:r>
              <a:rPr lang="en-US" dirty="0">
                <a:solidFill>
                  <a:schemeClr val="bg1"/>
                </a:solidFill>
              </a:rPr>
              <a:t>Fall 2015: follow- up with monthly cohort meetings for encouragement and trouble shooting</a:t>
            </a:r>
          </a:p>
          <a:p>
            <a:r>
              <a:rPr lang="en-US" dirty="0">
                <a:solidFill>
                  <a:schemeClr val="bg1"/>
                </a:solidFill>
              </a:rPr>
              <a:t>Summer/ fall stipend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38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dee fink">
            <a:extLst>
              <a:ext uri="{FF2B5EF4-FFF2-40B4-BE49-F238E27FC236}">
                <a16:creationId xmlns:a16="http://schemas.microsoft.com/office/drawing/2014/main" id="{9B63EBD9-AF43-467D-8314-BF52C5560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264" y="581470"/>
            <a:ext cx="9122293" cy="513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575FCC-E0C0-4AC8-A7D2-978BDA613492}"/>
              </a:ext>
            </a:extLst>
          </p:cNvPr>
          <p:cNvSpPr txBox="1"/>
          <p:nvPr/>
        </p:nvSpPr>
        <p:spPr>
          <a:xfrm>
            <a:off x="1571264" y="5716017"/>
            <a:ext cx="15712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>
                <a:solidFill>
                  <a:schemeClr val="bg1"/>
                </a:solidFill>
              </a:rPr>
              <a:t>Fink, 2007</a:t>
            </a:r>
          </a:p>
        </p:txBody>
      </p:sp>
    </p:spTree>
    <p:extLst>
      <p:ext uri="{BB962C8B-B14F-4D97-AF65-F5344CB8AC3E}">
        <p14:creationId xmlns:p14="http://schemas.microsoft.com/office/powerpoint/2010/main" val="961775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964C4D-C8F4-41AF-B8C8-E0A2FAFB3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Taxonomy of Significant Learning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59245F1-1490-4F6D-9BD7-299DBD40080E}"/>
              </a:ext>
            </a:extLst>
          </p:cNvPr>
          <p:cNvSpPr txBox="1">
            <a:spLocks/>
          </p:cNvSpPr>
          <p:nvPr/>
        </p:nvSpPr>
        <p:spPr>
          <a:xfrm>
            <a:off x="6067686" y="106017"/>
            <a:ext cx="53222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Taxonomy-(1).jpg">
            <a:extLst>
              <a:ext uri="{FF2B5EF4-FFF2-40B4-BE49-F238E27FC236}">
                <a16:creationId xmlns:a16="http://schemas.microsoft.com/office/drawing/2014/main" id="{87EA095D-91A2-4FD6-938E-8F5599E65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328" y="1146552"/>
            <a:ext cx="5808071" cy="551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263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443B11-D464-4E52-8C96-4A831AD55C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0" t="20469" r="10652" b="9911"/>
          <a:stretch/>
        </p:blipFill>
        <p:spPr>
          <a:xfrm>
            <a:off x="381719" y="1579307"/>
            <a:ext cx="7649730" cy="4841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455882-6642-4626-998C-5CEBF153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53744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Active Engagement Techniques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520DA6-64B7-43DF-9FE5-DB90B3B83094}"/>
              </a:ext>
            </a:extLst>
          </p:cNvPr>
          <p:cNvSpPr/>
          <p:nvPr/>
        </p:nvSpPr>
        <p:spPr>
          <a:xfrm>
            <a:off x="8476343" y="362857"/>
            <a:ext cx="3352800" cy="6057821"/>
          </a:xfrm>
          <a:prstGeom prst="rect">
            <a:avLst/>
          </a:prstGeom>
          <a:solidFill>
            <a:srgbClr val="EB9F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B9C9FE3-0FFD-43C3-955E-85F8D21C99A7}"/>
              </a:ext>
            </a:extLst>
          </p:cNvPr>
          <p:cNvSpPr/>
          <p:nvPr/>
        </p:nvSpPr>
        <p:spPr>
          <a:xfrm>
            <a:off x="9303657" y="4456602"/>
            <a:ext cx="1745343" cy="17272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5D6B0A-D168-472C-895C-51F7128F8B12}"/>
              </a:ext>
            </a:extLst>
          </p:cNvPr>
          <p:cNvSpPr/>
          <p:nvPr/>
        </p:nvSpPr>
        <p:spPr>
          <a:xfrm>
            <a:off x="9270999" y="2620289"/>
            <a:ext cx="1745343" cy="1727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F5F3095-A8E9-454D-86FF-DCA5E00A36C0}"/>
              </a:ext>
            </a:extLst>
          </p:cNvPr>
          <p:cNvSpPr/>
          <p:nvPr/>
        </p:nvSpPr>
        <p:spPr>
          <a:xfrm>
            <a:off x="9270998" y="715707"/>
            <a:ext cx="1745343" cy="172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882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D9CC5CF-EDF3-4789-AB26-FB4BC5E26819}"/>
              </a:ext>
            </a:extLst>
          </p:cNvPr>
          <p:cNvGrpSpPr/>
          <p:nvPr/>
        </p:nvGrpSpPr>
        <p:grpSpPr>
          <a:xfrm>
            <a:off x="7484512" y="104121"/>
            <a:ext cx="4136855" cy="6545945"/>
            <a:chOff x="7695917" y="0"/>
            <a:chExt cx="4136855" cy="6545945"/>
          </a:xfrm>
        </p:grpSpPr>
        <p:pic>
          <p:nvPicPr>
            <p:cNvPr id="5" name="Picture 4" descr="05_28">
              <a:extLst>
                <a:ext uri="{FF2B5EF4-FFF2-40B4-BE49-F238E27FC236}">
                  <a16:creationId xmlns:a16="http://schemas.microsoft.com/office/drawing/2014/main" id="{D4156C04-4913-4BFD-9A2B-D340578968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000"/>
            <a:stretch>
              <a:fillRect/>
            </a:stretch>
          </p:blipFill>
          <p:spPr bwMode="auto">
            <a:xfrm>
              <a:off x="7695918" y="0"/>
              <a:ext cx="4136854" cy="2220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05_28">
              <a:extLst>
                <a:ext uri="{FF2B5EF4-FFF2-40B4-BE49-F238E27FC236}">
                  <a16:creationId xmlns:a16="http://schemas.microsoft.com/office/drawing/2014/main" id="{E60907F5-B289-4140-8182-BCC2388461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000" b="30000"/>
            <a:stretch>
              <a:fillRect/>
            </a:stretch>
          </p:blipFill>
          <p:spPr bwMode="auto">
            <a:xfrm>
              <a:off x="7695919" y="2177144"/>
              <a:ext cx="4136852" cy="2220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05_28">
              <a:extLst>
                <a:ext uri="{FF2B5EF4-FFF2-40B4-BE49-F238E27FC236}">
                  <a16:creationId xmlns:a16="http://schemas.microsoft.com/office/drawing/2014/main" id="{17DC1E4B-EC1C-4C72-B002-F1AE370FD7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000"/>
            <a:stretch>
              <a:fillRect/>
            </a:stretch>
          </p:blipFill>
          <p:spPr bwMode="auto">
            <a:xfrm>
              <a:off x="7695917" y="4325259"/>
              <a:ext cx="4136853" cy="2220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7B01AB4-D5C2-4AC7-8E9A-DBB5BEACBA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39" t="26609" r="17224" b="32552"/>
          <a:stretch/>
        </p:blipFill>
        <p:spPr>
          <a:xfrm>
            <a:off x="207981" y="248499"/>
            <a:ext cx="6932558" cy="2973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C811E9-1F93-4092-A768-14971A9D4C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842" t="30167" r="21579" b="29663"/>
          <a:stretch/>
        </p:blipFill>
        <p:spPr>
          <a:xfrm>
            <a:off x="190769" y="3450149"/>
            <a:ext cx="6949770" cy="27741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1121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6024122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24000" y="20574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44624" y="2300292"/>
            <a:ext cx="3387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Franklin Gothic Heavy" panose="020B0903020102020204" pitchFamily="34" charset="0"/>
              </a:rPr>
              <a:t>Calcite, CaCO</a:t>
            </a:r>
            <a:r>
              <a:rPr lang="en-US" sz="3600" b="1" baseline="-250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3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524000" y="32004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10400" y="2303696"/>
            <a:ext cx="2870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Franklin Gothic Heavy" panose="020B0903020102020204" pitchFamily="34" charset="0"/>
              </a:rPr>
              <a:t>Quartz, SiO</a:t>
            </a:r>
            <a:r>
              <a:rPr lang="en-US" sz="3600" b="1" baseline="-250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3165" y="3429001"/>
            <a:ext cx="2810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Franklin Gothic Heavy" panose="020B0903020102020204" pitchFamily="34" charset="0"/>
              </a:rPr>
              <a:t>Galena, </a:t>
            </a:r>
            <a:r>
              <a:rPr lang="en-US" sz="3600" b="1" dirty="0" err="1">
                <a:solidFill>
                  <a:schemeClr val="bg1"/>
                </a:solidFill>
                <a:latin typeface="Franklin Gothic Heavy" panose="020B0903020102020204" pitchFamily="34" charset="0"/>
              </a:rPr>
              <a:t>PbS</a:t>
            </a:r>
            <a:endParaRPr lang="en-US" sz="3600" b="1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8401" y="3429000"/>
            <a:ext cx="4334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Franklin Gothic Heavy" panose="020B0903020102020204" pitchFamily="34" charset="0"/>
              </a:rPr>
              <a:t>Dolomite, </a:t>
            </a:r>
            <a:r>
              <a:rPr lang="en-US" sz="3200" b="1" dirty="0" err="1">
                <a:solidFill>
                  <a:schemeClr val="bg1"/>
                </a:solidFill>
                <a:latin typeface="Franklin Gothic Heavy" panose="020B0903020102020204" pitchFamily="34" charset="0"/>
              </a:rPr>
              <a:t>CaMg</a:t>
            </a:r>
            <a:r>
              <a:rPr lang="en-US" sz="3200" b="1" dirty="0">
                <a:solidFill>
                  <a:schemeClr val="bg1"/>
                </a:solidFill>
                <a:latin typeface="Franklin Gothic Heavy" panose="020B0903020102020204" pitchFamily="34" charset="0"/>
              </a:rPr>
              <a:t>(CO</a:t>
            </a:r>
            <a:r>
              <a:rPr lang="en-US" sz="3200" b="1" baseline="-250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3</a:t>
            </a:r>
            <a:r>
              <a:rPr lang="en-US" sz="3200" b="1" dirty="0">
                <a:solidFill>
                  <a:schemeClr val="bg1"/>
                </a:solidFill>
                <a:latin typeface="Franklin Gothic Heavy" panose="020B0903020102020204" pitchFamily="34" charset="0"/>
              </a:rPr>
              <a:t>)</a:t>
            </a:r>
            <a:r>
              <a:rPr lang="en-US" sz="3200" b="1" baseline="-250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2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524000" y="43434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24000" y="55626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68905" y="4669972"/>
            <a:ext cx="3759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Franklin Gothic Heavy" panose="020B0903020102020204" pitchFamily="34" charset="0"/>
              </a:rPr>
              <a:t>Corundum, Al</a:t>
            </a:r>
            <a:r>
              <a:rPr lang="en-US" sz="3600" b="1" baseline="-250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2</a:t>
            </a:r>
            <a:r>
              <a:rPr lang="en-US" sz="3600" b="1" dirty="0">
                <a:solidFill>
                  <a:schemeClr val="bg1"/>
                </a:solidFill>
                <a:latin typeface="Franklin Gothic Heavy" panose="020B0903020102020204" pitchFamily="34" charset="0"/>
              </a:rPr>
              <a:t>O</a:t>
            </a:r>
            <a:r>
              <a:rPr lang="en-US" sz="3600" b="1" baseline="-250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90902" y="4611470"/>
            <a:ext cx="3625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Franklin Gothic Heavy" panose="020B0903020102020204" pitchFamily="34" charset="0"/>
              </a:rPr>
              <a:t>Hematite, Fe</a:t>
            </a:r>
            <a:r>
              <a:rPr lang="en-US" sz="3600" b="1" baseline="-250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2</a:t>
            </a:r>
            <a:r>
              <a:rPr lang="en-US" sz="3600" b="1" dirty="0">
                <a:solidFill>
                  <a:schemeClr val="bg1"/>
                </a:solidFill>
                <a:latin typeface="Franklin Gothic Heavy" panose="020B0903020102020204" pitchFamily="34" charset="0"/>
              </a:rPr>
              <a:t>O</a:t>
            </a:r>
            <a:r>
              <a:rPr lang="en-US" sz="3600" b="1" baseline="-250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94740" y="5867400"/>
            <a:ext cx="3507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Franklin Gothic Heavy" panose="020B0903020102020204" pitchFamily="34" charset="0"/>
              </a:rPr>
              <a:t>Sphalerite, </a:t>
            </a:r>
            <a:r>
              <a:rPr lang="en-US" sz="3600" b="1" dirty="0" err="1">
                <a:solidFill>
                  <a:schemeClr val="bg1"/>
                </a:solidFill>
                <a:latin typeface="Franklin Gothic Heavy" panose="020B0903020102020204" pitchFamily="34" charset="0"/>
              </a:rPr>
              <a:t>ZnS</a:t>
            </a:r>
            <a:endParaRPr lang="en-US" sz="3600" b="1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12491" y="5867399"/>
            <a:ext cx="27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Franklin Gothic Heavy" panose="020B0903020102020204" pitchFamily="34" charset="0"/>
              </a:rPr>
              <a:t>Pyrite, FeS</a:t>
            </a:r>
            <a:r>
              <a:rPr lang="en-US" sz="3600" b="1" baseline="-250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2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524000" y="10668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746889" y="1295401"/>
            <a:ext cx="4203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Franklin Gothic Heavy" panose="020B0903020102020204" pitchFamily="34" charset="0"/>
              </a:rPr>
              <a:t>Chalcopyrite, CuFeS</a:t>
            </a:r>
            <a:r>
              <a:rPr lang="en-US" sz="3200" b="1" baseline="-250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00508" y="228601"/>
            <a:ext cx="2613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Franklin Gothic Heavy" panose="020B0903020102020204" pitchFamily="34" charset="0"/>
              </a:rPr>
              <a:t>Sylvite</a:t>
            </a:r>
            <a:r>
              <a:rPr lang="en-US" sz="3600" b="1" dirty="0">
                <a:solidFill>
                  <a:schemeClr val="bg1"/>
                </a:solidFill>
                <a:latin typeface="Franklin Gothic Heavy" panose="020B0903020102020204" pitchFamily="34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Franklin Gothic Heavy" panose="020B0903020102020204" pitchFamily="34" charset="0"/>
              </a:rPr>
              <a:t>KCl</a:t>
            </a:r>
            <a:endParaRPr lang="en-US" sz="3600" b="1" baseline="-250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85102" y="265331"/>
            <a:ext cx="3837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Franklin Gothic Heavy" panose="020B0903020102020204" pitchFamily="34" charset="0"/>
              </a:rPr>
              <a:t>Magnetite, Fe</a:t>
            </a:r>
            <a:r>
              <a:rPr lang="en-US" sz="3600" b="1" baseline="-250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3</a:t>
            </a:r>
            <a:r>
              <a:rPr lang="en-US" sz="3600" b="1" dirty="0">
                <a:solidFill>
                  <a:schemeClr val="bg1"/>
                </a:solidFill>
                <a:latin typeface="Franklin Gothic Heavy" panose="020B0903020102020204" pitchFamily="34" charset="0"/>
              </a:rPr>
              <a:t>O</a:t>
            </a:r>
            <a:r>
              <a:rPr lang="en-US" sz="3600" b="1" baseline="-250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96001" y="1233845"/>
            <a:ext cx="4493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Franklin Gothic Heavy" panose="020B0903020102020204" pitchFamily="34" charset="0"/>
              </a:rPr>
              <a:t>Garnet, </a:t>
            </a:r>
            <a:r>
              <a:rPr lang="en-US" sz="36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Fe</a:t>
            </a:r>
            <a:r>
              <a:rPr lang="en-US" sz="3600" baseline="-250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3</a:t>
            </a:r>
            <a:r>
              <a:rPr lang="en-US" sz="36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Al</a:t>
            </a:r>
            <a:r>
              <a:rPr lang="en-US" sz="3600" baseline="-250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2</a:t>
            </a:r>
            <a:r>
              <a:rPr lang="en-US" sz="36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Si</a:t>
            </a:r>
            <a:r>
              <a:rPr lang="en-US" sz="3600" baseline="-250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3</a:t>
            </a:r>
            <a:r>
              <a:rPr lang="en-US" sz="36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O</a:t>
            </a:r>
            <a:r>
              <a:rPr lang="en-US" sz="3600" baseline="-250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12</a:t>
            </a:r>
            <a:endParaRPr lang="en-US" sz="3600" b="1" baseline="-250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A003BF-4CE5-46EA-802D-D6C20967BB44}"/>
              </a:ext>
            </a:extLst>
          </p:cNvPr>
          <p:cNvCxnSpPr/>
          <p:nvPr/>
        </p:nvCxnSpPr>
        <p:spPr>
          <a:xfrm>
            <a:off x="1476185" y="-40106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457C9E2-3ECF-4407-B395-C4E3943E02A3}"/>
              </a:ext>
            </a:extLst>
          </p:cNvPr>
          <p:cNvCxnSpPr/>
          <p:nvPr/>
        </p:nvCxnSpPr>
        <p:spPr>
          <a:xfrm>
            <a:off x="10660290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382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7BB3C44-0FFE-45DC-838C-8C5381A4F380}"/>
              </a:ext>
            </a:extLst>
          </p:cNvPr>
          <p:cNvGrpSpPr/>
          <p:nvPr/>
        </p:nvGrpSpPr>
        <p:grpSpPr>
          <a:xfrm>
            <a:off x="1027575" y="478971"/>
            <a:ext cx="4110482" cy="5848476"/>
            <a:chOff x="3524250" y="0"/>
            <a:chExt cx="5143501" cy="6858000"/>
          </a:xfrm>
        </p:grpSpPr>
        <p:sp>
          <p:nvSpPr>
            <p:cNvPr id="8" name="Rectangle 7"/>
            <p:cNvSpPr/>
            <p:nvPr/>
          </p:nvSpPr>
          <p:spPr>
            <a:xfrm>
              <a:off x="6080414" y="3429000"/>
              <a:ext cx="2587337" cy="3429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375" dirty="0">
                  <a:latin typeface="Copperplate Gothic Bold" panose="020E0705020206020404" pitchFamily="34" charset="0"/>
                </a:rPr>
                <a:t>D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080413" y="0"/>
              <a:ext cx="2587337" cy="3429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375" dirty="0">
                  <a:latin typeface="Copperplate Gothic Bold" panose="020E0705020206020404" pitchFamily="34" charset="0"/>
                </a:rPr>
                <a:t>B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24250" y="0"/>
              <a:ext cx="2556164" cy="342900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375" dirty="0">
                  <a:latin typeface="Copperplate Gothic Bold" panose="020E0705020206020404" pitchFamily="34" charset="0"/>
                </a:rPr>
                <a:t>A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24250" y="3429000"/>
              <a:ext cx="2556164" cy="3429000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375" dirty="0">
                  <a:latin typeface="Copperplate Gothic Bold" panose="020E0705020206020404" pitchFamily="34" charset="0"/>
                </a:rPr>
                <a:t>C</a:t>
              </a:r>
            </a:p>
          </p:txBody>
        </p:sp>
      </p:grpSp>
      <p:pic>
        <p:nvPicPr>
          <p:cNvPr id="7" name="Picture 6" descr="http://z.about.com/d/geology/1/0/B/L/diorite.jpg">
            <a:extLst>
              <a:ext uri="{FF2B5EF4-FFF2-40B4-BE49-F238E27FC236}">
                <a16:creationId xmlns:a16="http://schemas.microsoft.com/office/drawing/2014/main" id="{5013C188-4697-492F-BEA0-2285A3872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057" y="1494581"/>
            <a:ext cx="6107204" cy="38172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521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4E179-85FD-4451-865A-458D9B186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76A3D-F00B-4F57-9948-99AD26BE1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Analyzed course outcomes 4 semesters prior to and following redesign for F’s and W’s</a:t>
            </a:r>
          </a:p>
          <a:p>
            <a:r>
              <a:rPr lang="en-US" dirty="0">
                <a:solidFill>
                  <a:schemeClr val="bg1"/>
                </a:solidFill>
              </a:rPr>
              <a:t>Coded students as students of color, female, and combined as “underrepresented groups”</a:t>
            </a:r>
          </a:p>
          <a:p>
            <a:r>
              <a:rPr lang="en-US" dirty="0">
                <a:solidFill>
                  <a:schemeClr val="bg1"/>
                </a:solidFill>
              </a:rPr>
              <a:t>Analyzed results for statistical significance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5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210</Words>
  <Application>Microsoft Office PowerPoint</Application>
  <PresentationFormat>Widescreen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Copperplate Gothic Bold</vt:lpstr>
      <vt:lpstr>Franklin Gothic Heavy</vt:lpstr>
      <vt:lpstr>Office Theme</vt:lpstr>
      <vt:lpstr>Increased Completion Rates Following Course Redesign in a 2YC Physical Geology Course</vt:lpstr>
      <vt:lpstr>Background</vt:lpstr>
      <vt:lpstr>PowerPoint Presentation</vt:lpstr>
      <vt:lpstr>Taxonomy of Significant Learning </vt:lpstr>
      <vt:lpstr>Active Engagement Techniques</vt:lpstr>
      <vt:lpstr>PowerPoint Presentation</vt:lpstr>
      <vt:lpstr>PowerPoint Presentation</vt:lpstr>
      <vt:lpstr>PowerPoint Presentation</vt:lpstr>
      <vt:lpstr>Methodology</vt:lpstr>
      <vt:lpstr>Results: Overall Course Changes</vt:lpstr>
      <vt:lpstr>Results: Students of Color</vt:lpstr>
      <vt:lpstr>Results: Females</vt:lpstr>
      <vt:lpstr>Results: All Under-Represented Students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Increased Completion Rates Following Course Redesign in a 2YC Physical Geology Course</dc:title>
  <dc:creator>Amanda</dc:creator>
  <cp:lastModifiedBy>Amanda</cp:lastModifiedBy>
  <cp:revision>44</cp:revision>
  <dcterms:created xsi:type="dcterms:W3CDTF">2017-10-22T13:24:16Z</dcterms:created>
  <dcterms:modified xsi:type="dcterms:W3CDTF">2017-10-25T00:22:45Z</dcterms:modified>
</cp:coreProperties>
</file>