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5" r:id="rId4"/>
    <p:sldId id="294" r:id="rId5"/>
    <p:sldId id="263" r:id="rId6"/>
    <p:sldId id="262" r:id="rId7"/>
    <p:sldId id="261" r:id="rId8"/>
    <p:sldId id="260" r:id="rId9"/>
    <p:sldId id="270" r:id="rId10"/>
    <p:sldId id="274" r:id="rId11"/>
    <p:sldId id="275" r:id="rId12"/>
    <p:sldId id="276" r:id="rId13"/>
    <p:sldId id="304" r:id="rId14"/>
    <p:sldId id="289" r:id="rId15"/>
    <p:sldId id="302" r:id="rId16"/>
    <p:sldId id="283" r:id="rId17"/>
    <p:sldId id="303" r:id="rId18"/>
    <p:sldId id="301" r:id="rId19"/>
    <p:sldId id="300" r:id="rId20"/>
    <p:sldId id="269" r:id="rId21"/>
    <p:sldId id="259" r:id="rId22"/>
    <p:sldId id="277" r:id="rId23"/>
    <p:sldId id="278" r:id="rId24"/>
    <p:sldId id="279" r:id="rId25"/>
    <p:sldId id="280" r:id="rId26"/>
    <p:sldId id="273" r:id="rId27"/>
    <p:sldId id="291" r:id="rId28"/>
    <p:sldId id="297" r:id="rId29"/>
    <p:sldId id="299" r:id="rId30"/>
    <p:sldId id="298" r:id="rId31"/>
    <p:sldId id="281" r:id="rId32"/>
    <p:sldId id="282" r:id="rId33"/>
    <p:sldId id="292" r:id="rId34"/>
    <p:sldId id="285" r:id="rId35"/>
    <p:sldId id="296" r:id="rId3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kin\AppData\Roaming\Microsoft\Excel\107Lab_analysis%20with%20mean%20and%20SD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kin\AppData\Roaming\Microsoft\Excel\107Lab_analysis%20with%20mean%20and%20SD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hereenbeilstein\Box%20Sync\WIDER%20course%20products\artifact%20collection-summer%202016\spread%20of%20pedagogies-cou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treatment'!$P$2</c:f>
              <c:strCache>
                <c:ptCount val="1"/>
                <c:pt idx="0">
                  <c:v>Before treatment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'all treatment'!$S$3:$S$14</c:f>
                <c:numCache>
                  <c:formatCode>General</c:formatCode>
                  <c:ptCount val="12"/>
                  <c:pt idx="0">
                    <c:v>6.8722620486086364E-2</c:v>
                  </c:pt>
                  <c:pt idx="1">
                    <c:v>6.3339190219899352E-2</c:v>
                  </c:pt>
                  <c:pt idx="2">
                    <c:v>7.0345237958438639E-2</c:v>
                  </c:pt>
                  <c:pt idx="3">
                    <c:v>8.0023204276657087E-2</c:v>
                  </c:pt>
                  <c:pt idx="4">
                    <c:v>6.73672186858741E-2</c:v>
                  </c:pt>
                  <c:pt idx="5">
                    <c:v>8.1099038663240169E-2</c:v>
                  </c:pt>
                  <c:pt idx="6">
                    <c:v>9.8036274465684956E-2</c:v>
                  </c:pt>
                  <c:pt idx="7">
                    <c:v>9.1293116534447452E-2</c:v>
                  </c:pt>
                  <c:pt idx="8">
                    <c:v>6.5170557202720691E-2</c:v>
                  </c:pt>
                  <c:pt idx="9">
                    <c:v>7.72163919509882E-2</c:v>
                  </c:pt>
                  <c:pt idx="10">
                    <c:v>9.2583414639789696E-2</c:v>
                  </c:pt>
                  <c:pt idx="11">
                    <c:v>9.3763887860234693E-2</c:v>
                  </c:pt>
                </c:numCache>
              </c:numRef>
            </c:plus>
            <c:minus>
              <c:numRef>
                <c:f>'all treatment'!$S$3:$S$14</c:f>
                <c:numCache>
                  <c:formatCode>General</c:formatCode>
                  <c:ptCount val="12"/>
                  <c:pt idx="0">
                    <c:v>6.8722620486086364E-2</c:v>
                  </c:pt>
                  <c:pt idx="1">
                    <c:v>6.3339190219899352E-2</c:v>
                  </c:pt>
                  <c:pt idx="2">
                    <c:v>7.0345237958438639E-2</c:v>
                  </c:pt>
                  <c:pt idx="3">
                    <c:v>8.0023204276657087E-2</c:v>
                  </c:pt>
                  <c:pt idx="4">
                    <c:v>6.73672186858741E-2</c:v>
                  </c:pt>
                  <c:pt idx="5">
                    <c:v>8.1099038663240169E-2</c:v>
                  </c:pt>
                  <c:pt idx="6">
                    <c:v>9.8036274465684956E-2</c:v>
                  </c:pt>
                  <c:pt idx="7">
                    <c:v>9.1293116534447452E-2</c:v>
                  </c:pt>
                  <c:pt idx="8">
                    <c:v>6.5170557202720691E-2</c:v>
                  </c:pt>
                  <c:pt idx="9">
                    <c:v>7.72163919509882E-2</c:v>
                  </c:pt>
                  <c:pt idx="10">
                    <c:v>9.2583414639789696E-2</c:v>
                  </c:pt>
                  <c:pt idx="11">
                    <c:v>9.3763887860234693E-2</c:v>
                  </c:pt>
                </c:numCache>
              </c:numRef>
            </c:minus>
          </c:errBars>
          <c:cat>
            <c:strRef>
              <c:f>'all treatment'!$O$3:$O$14</c:f>
              <c:strCache>
                <c:ptCount val="12"/>
                <c:pt idx="0">
                  <c:v>Lab 1: Plate tectonics</c:v>
                </c:pt>
                <c:pt idx="1">
                  <c:v>Lab 2: Minerals </c:v>
                </c:pt>
                <c:pt idx="2">
                  <c:v>Lab 3: Igneous Rocks</c:v>
                </c:pt>
                <c:pt idx="3">
                  <c:v>Lab 4: Sedimentary Rocks</c:v>
                </c:pt>
                <c:pt idx="4">
                  <c:v>Lab 5: Metamorphic Rocks</c:v>
                </c:pt>
                <c:pt idx="5">
                  <c:v>Lab 7: Seismology</c:v>
                </c:pt>
                <c:pt idx="6">
                  <c:v>Lab 8: Topographic Maps</c:v>
                </c:pt>
                <c:pt idx="7">
                  <c:v>Lab 9: Geologic Maps &amp; Structures</c:v>
                </c:pt>
                <c:pt idx="8">
                  <c:v>Lab 10: Groundwater</c:v>
                </c:pt>
                <c:pt idx="9">
                  <c:v>Lab 11: Fluvial Landscapes</c:v>
                </c:pt>
                <c:pt idx="10">
                  <c:v>Lab 12: Glacial Landscapes</c:v>
                </c:pt>
                <c:pt idx="11">
                  <c:v>Lab 13: Climate Change</c:v>
                </c:pt>
              </c:strCache>
            </c:strRef>
          </c:cat>
          <c:val>
            <c:numRef>
              <c:f>'all treatment'!$Q$3:$Q$14</c:f>
              <c:numCache>
                <c:formatCode>General</c:formatCode>
                <c:ptCount val="12"/>
                <c:pt idx="0">
                  <c:v>1.3170731707317076</c:v>
                </c:pt>
                <c:pt idx="1">
                  <c:v>1.5949367088607591</c:v>
                </c:pt>
                <c:pt idx="2">
                  <c:v>1.5694444444444446</c:v>
                </c:pt>
                <c:pt idx="3">
                  <c:v>1.4925373134328357</c:v>
                </c:pt>
                <c:pt idx="4">
                  <c:v>1.5147058823529411</c:v>
                </c:pt>
                <c:pt idx="5">
                  <c:v>1.408450704225352</c:v>
                </c:pt>
                <c:pt idx="6">
                  <c:v>1.2999999999999998</c:v>
                </c:pt>
                <c:pt idx="7">
                  <c:v>1.3968253968253972</c:v>
                </c:pt>
                <c:pt idx="8">
                  <c:v>1.7142857142857144</c:v>
                </c:pt>
                <c:pt idx="9">
                  <c:v>1.403225806451613</c:v>
                </c:pt>
                <c:pt idx="10">
                  <c:v>1.3230769230769228</c:v>
                </c:pt>
                <c:pt idx="11">
                  <c:v>1.1500000000000004</c:v>
                </c:pt>
              </c:numCache>
            </c:numRef>
          </c:val>
        </c:ser>
        <c:ser>
          <c:idx val="1"/>
          <c:order val="1"/>
          <c:tx>
            <c:strRef>
              <c:f>'all treatment'!$T$2</c:f>
              <c:strCache>
                <c:ptCount val="1"/>
                <c:pt idx="0">
                  <c:v>After treatment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'all treatment'!$W$3:$W$14</c:f>
                <c:numCache>
                  <c:formatCode>General</c:formatCode>
                  <c:ptCount val="12"/>
                  <c:pt idx="0">
                    <c:v>4.2387434276402777E-2</c:v>
                  </c:pt>
                  <c:pt idx="1">
                    <c:v>2.6774189639288837E-2</c:v>
                  </c:pt>
                  <c:pt idx="2">
                    <c:v>3.8001379282957097E-2</c:v>
                  </c:pt>
                  <c:pt idx="3">
                    <c:v>4.1108358250455987E-2</c:v>
                  </c:pt>
                  <c:pt idx="4">
                    <c:v>4.2321212027150515E-2</c:v>
                  </c:pt>
                  <c:pt idx="5">
                    <c:v>3.5424449641075779E-2</c:v>
                  </c:pt>
                  <c:pt idx="6">
                    <c:v>5.9014507459221564E-2</c:v>
                  </c:pt>
                  <c:pt idx="7">
                    <c:v>4.1308050107119569E-2</c:v>
                  </c:pt>
                  <c:pt idx="8">
                    <c:v>3.9033685890742041E-2</c:v>
                  </c:pt>
                  <c:pt idx="9">
                    <c:v>4.0835844979100408E-2</c:v>
                  </c:pt>
                  <c:pt idx="10">
                    <c:v>4.5844922382696461E-2</c:v>
                  </c:pt>
                  <c:pt idx="11">
                    <c:v>4.294247292200476E-2</c:v>
                  </c:pt>
                </c:numCache>
              </c:numRef>
            </c:plus>
            <c:minus>
              <c:numRef>
                <c:f>'all treatment'!$W$3:$W$14</c:f>
                <c:numCache>
                  <c:formatCode>General</c:formatCode>
                  <c:ptCount val="12"/>
                  <c:pt idx="0">
                    <c:v>4.2387434276402777E-2</c:v>
                  </c:pt>
                  <c:pt idx="1">
                    <c:v>2.6774189639288837E-2</c:v>
                  </c:pt>
                  <c:pt idx="2">
                    <c:v>3.8001379282957097E-2</c:v>
                  </c:pt>
                  <c:pt idx="3">
                    <c:v>4.1108358250455987E-2</c:v>
                  </c:pt>
                  <c:pt idx="4">
                    <c:v>4.2321212027150515E-2</c:v>
                  </c:pt>
                  <c:pt idx="5">
                    <c:v>3.5424449641075779E-2</c:v>
                  </c:pt>
                  <c:pt idx="6">
                    <c:v>5.9014507459221564E-2</c:v>
                  </c:pt>
                  <c:pt idx="7">
                    <c:v>4.1308050107119569E-2</c:v>
                  </c:pt>
                  <c:pt idx="8">
                    <c:v>3.9033685890742041E-2</c:v>
                  </c:pt>
                  <c:pt idx="9">
                    <c:v>4.0835844979100408E-2</c:v>
                  </c:pt>
                  <c:pt idx="10">
                    <c:v>4.5844922382696461E-2</c:v>
                  </c:pt>
                  <c:pt idx="11">
                    <c:v>4.294247292200476E-2</c:v>
                  </c:pt>
                </c:numCache>
              </c:numRef>
            </c:minus>
          </c:errBars>
          <c:cat>
            <c:strRef>
              <c:f>'all treatment'!$O$3:$O$14</c:f>
              <c:strCache>
                <c:ptCount val="12"/>
                <c:pt idx="0">
                  <c:v>Lab 1: Plate tectonics</c:v>
                </c:pt>
                <c:pt idx="1">
                  <c:v>Lab 2: Minerals </c:v>
                </c:pt>
                <c:pt idx="2">
                  <c:v>Lab 3: Igneous Rocks</c:v>
                </c:pt>
                <c:pt idx="3">
                  <c:v>Lab 4: Sedimentary Rocks</c:v>
                </c:pt>
                <c:pt idx="4">
                  <c:v>Lab 5: Metamorphic Rocks</c:v>
                </c:pt>
                <c:pt idx="5">
                  <c:v>Lab 7: Seismology</c:v>
                </c:pt>
                <c:pt idx="6">
                  <c:v>Lab 8: Topographic Maps</c:v>
                </c:pt>
                <c:pt idx="7">
                  <c:v>Lab 9: Geologic Maps &amp; Structures</c:v>
                </c:pt>
                <c:pt idx="8">
                  <c:v>Lab 10: Groundwater</c:v>
                </c:pt>
                <c:pt idx="9">
                  <c:v>Lab 11: Fluvial Landscapes</c:v>
                </c:pt>
                <c:pt idx="10">
                  <c:v>Lab 12: Glacial Landscapes</c:v>
                </c:pt>
                <c:pt idx="11">
                  <c:v>Lab 13: Climate Change</c:v>
                </c:pt>
              </c:strCache>
            </c:strRef>
          </c:cat>
          <c:val>
            <c:numRef>
              <c:f>'all treatment'!$U$3:$U$14</c:f>
              <c:numCache>
                <c:formatCode>General</c:formatCode>
                <c:ptCount val="12"/>
                <c:pt idx="0">
                  <c:v>1.1960784313725492</c:v>
                </c:pt>
                <c:pt idx="1">
                  <c:v>1.7079365079365081</c:v>
                </c:pt>
                <c:pt idx="2">
                  <c:v>1.5949367088607591</c:v>
                </c:pt>
                <c:pt idx="3">
                  <c:v>1.5991561181434601</c:v>
                </c:pt>
                <c:pt idx="4">
                  <c:v>1.5427350427350426</c:v>
                </c:pt>
                <c:pt idx="5">
                  <c:v>1.7377777777777776</c:v>
                </c:pt>
                <c:pt idx="6">
                  <c:v>1.434146341463415</c:v>
                </c:pt>
                <c:pt idx="7">
                  <c:v>1.5999999999999996</c:v>
                </c:pt>
                <c:pt idx="8">
                  <c:v>1.697115384615385</c:v>
                </c:pt>
                <c:pt idx="9">
                  <c:v>1.6224489795918364</c:v>
                </c:pt>
                <c:pt idx="10">
                  <c:v>1.614583333333333</c:v>
                </c:pt>
                <c:pt idx="11">
                  <c:v>1.6531791907514455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82432"/>
        <c:axId val="52483968"/>
      </c:barChart>
      <c:catAx>
        <c:axId val="5248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52483968"/>
        <c:crosses val="autoZero"/>
        <c:auto val="1"/>
        <c:lblAlgn val="ctr"/>
        <c:lblOffset val="100"/>
        <c:noMultiLvlLbl val="0"/>
      </c:catAx>
      <c:valAx>
        <c:axId val="52483968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482432"/>
        <c:crosses val="autoZero"/>
        <c:crossBetween val="between"/>
        <c:majorUnit val="0.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treatment'!$P$17</c:f>
              <c:strCache>
                <c:ptCount val="1"/>
                <c:pt idx="0">
                  <c:v>Before treatment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'all treatment'!$S$18:$S$29</c:f>
                <c:numCache>
                  <c:formatCode>General</c:formatCode>
                  <c:ptCount val="12"/>
                  <c:pt idx="0">
                    <c:v>9.6100006914218328E-2</c:v>
                  </c:pt>
                  <c:pt idx="1">
                    <c:v>7.1151105714483798E-2</c:v>
                  </c:pt>
                  <c:pt idx="2">
                    <c:v>8.9637448962561261E-2</c:v>
                  </c:pt>
                  <c:pt idx="3">
                    <c:v>7.9940063262752714E-2</c:v>
                  </c:pt>
                  <c:pt idx="4">
                    <c:v>8.8379351836616521E-2</c:v>
                  </c:pt>
                  <c:pt idx="5">
                    <c:v>8.120232765266483E-2</c:v>
                  </c:pt>
                  <c:pt idx="6">
                    <c:v>0.1231342236627861</c:v>
                  </c:pt>
                  <c:pt idx="7">
                    <c:v>0.14275912765324911</c:v>
                  </c:pt>
                  <c:pt idx="8">
                    <c:v>8.9389584328467234E-2</c:v>
                  </c:pt>
                  <c:pt idx="9">
                    <c:v>0.12159911541313044</c:v>
                  </c:pt>
                  <c:pt idx="10">
                    <c:v>0.12152872405003999</c:v>
                  </c:pt>
                  <c:pt idx="11">
                    <c:v>0.10532137766186213</c:v>
                  </c:pt>
                </c:numCache>
              </c:numRef>
            </c:plus>
            <c:minus>
              <c:numRef>
                <c:f>'all treatment'!$S$18:$S$29</c:f>
                <c:numCache>
                  <c:formatCode>General</c:formatCode>
                  <c:ptCount val="12"/>
                  <c:pt idx="0">
                    <c:v>9.6100006914218328E-2</c:v>
                  </c:pt>
                  <c:pt idx="1">
                    <c:v>7.1151105714483798E-2</c:v>
                  </c:pt>
                  <c:pt idx="2">
                    <c:v>8.9637448962561261E-2</c:v>
                  </c:pt>
                  <c:pt idx="3">
                    <c:v>7.9940063262752714E-2</c:v>
                  </c:pt>
                  <c:pt idx="4">
                    <c:v>8.8379351836616521E-2</c:v>
                  </c:pt>
                  <c:pt idx="5">
                    <c:v>8.120232765266483E-2</c:v>
                  </c:pt>
                  <c:pt idx="6">
                    <c:v>0.1231342236627861</c:v>
                  </c:pt>
                  <c:pt idx="7">
                    <c:v>0.14275912765324911</c:v>
                  </c:pt>
                  <c:pt idx="8">
                    <c:v>8.9389584328467234E-2</c:v>
                  </c:pt>
                  <c:pt idx="9">
                    <c:v>0.12159911541313044</c:v>
                  </c:pt>
                  <c:pt idx="10">
                    <c:v>0.12152872405003999</c:v>
                  </c:pt>
                  <c:pt idx="11">
                    <c:v>0.10532137766186213</c:v>
                  </c:pt>
                </c:numCache>
              </c:numRef>
            </c:minus>
          </c:errBars>
          <c:cat>
            <c:strRef>
              <c:f>'all treatment'!$O$18:$O$29</c:f>
              <c:strCache>
                <c:ptCount val="12"/>
                <c:pt idx="0">
                  <c:v>Lab 1: Plate tectonics</c:v>
                </c:pt>
                <c:pt idx="1">
                  <c:v>Lab 2: Minerals </c:v>
                </c:pt>
                <c:pt idx="2">
                  <c:v>Lab 3: Igneous Rocks</c:v>
                </c:pt>
                <c:pt idx="3">
                  <c:v>Lab 4: Sedimentary Rocks</c:v>
                </c:pt>
                <c:pt idx="4">
                  <c:v>Lab 5: Metamorphic Rocks</c:v>
                </c:pt>
                <c:pt idx="5">
                  <c:v>Lab 7: Seismology</c:v>
                </c:pt>
                <c:pt idx="6">
                  <c:v>Lab 8: Topographic Maps</c:v>
                </c:pt>
                <c:pt idx="7">
                  <c:v>Lab 9: Geologic Maps &amp; Structures</c:v>
                </c:pt>
                <c:pt idx="8">
                  <c:v>Lab 10: Groundwater</c:v>
                </c:pt>
                <c:pt idx="9">
                  <c:v>Lab 11: Fluvial Landscapes</c:v>
                </c:pt>
                <c:pt idx="10">
                  <c:v>Lab 12: Glacial Landscapes</c:v>
                </c:pt>
                <c:pt idx="11">
                  <c:v>Lab 13: Climate Change</c:v>
                </c:pt>
              </c:strCache>
            </c:strRef>
          </c:cat>
          <c:val>
            <c:numRef>
              <c:f>'all treatment'!$Q$18:$Q$29</c:f>
              <c:numCache>
                <c:formatCode>General</c:formatCode>
                <c:ptCount val="12"/>
                <c:pt idx="0">
                  <c:v>0.73170731707317094</c:v>
                </c:pt>
                <c:pt idx="1">
                  <c:v>1.5443037974683547</c:v>
                </c:pt>
                <c:pt idx="2">
                  <c:v>1.3194444444444446</c:v>
                </c:pt>
                <c:pt idx="3">
                  <c:v>1.2537313432835822</c:v>
                </c:pt>
                <c:pt idx="4">
                  <c:v>1.2941176470588234</c:v>
                </c:pt>
                <c:pt idx="5">
                  <c:v>1.197183098591549</c:v>
                </c:pt>
                <c:pt idx="6">
                  <c:v>0.91666666666666652</c:v>
                </c:pt>
                <c:pt idx="7">
                  <c:v>0.77777777777777768</c:v>
                </c:pt>
                <c:pt idx="8">
                  <c:v>1.5238095238095237</c:v>
                </c:pt>
                <c:pt idx="9">
                  <c:v>0.77419354838709697</c:v>
                </c:pt>
                <c:pt idx="10">
                  <c:v>0.79999999999999982</c:v>
                </c:pt>
                <c:pt idx="11">
                  <c:v>0.96666666666666679</c:v>
                </c:pt>
              </c:numCache>
            </c:numRef>
          </c:val>
        </c:ser>
        <c:ser>
          <c:idx val="1"/>
          <c:order val="1"/>
          <c:tx>
            <c:strRef>
              <c:f>'all treatment'!$T$17</c:f>
              <c:strCache>
                <c:ptCount val="1"/>
                <c:pt idx="0">
                  <c:v>After treatment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'all treatment'!$W$18:$W$29</c:f>
                <c:numCache>
                  <c:formatCode>General</c:formatCode>
                  <c:ptCount val="12"/>
                  <c:pt idx="0">
                    <c:v>4.9373959528006307E-2</c:v>
                  </c:pt>
                  <c:pt idx="1">
                    <c:v>3.4287767171634377E-2</c:v>
                  </c:pt>
                  <c:pt idx="2">
                    <c:v>4.8314341164441901E-2</c:v>
                  </c:pt>
                  <c:pt idx="3">
                    <c:v>4.7176818423320943E-2</c:v>
                  </c:pt>
                  <c:pt idx="4">
                    <c:v>4.5223066654038663E-2</c:v>
                  </c:pt>
                  <c:pt idx="5">
                    <c:v>4.7836942981910907E-2</c:v>
                  </c:pt>
                  <c:pt idx="6">
                    <c:v>7.9185652249859018E-2</c:v>
                  </c:pt>
                  <c:pt idx="7">
                    <c:v>6.4135170072854894E-2</c:v>
                  </c:pt>
                  <c:pt idx="8">
                    <c:v>4.5275981254416738E-2</c:v>
                  </c:pt>
                  <c:pt idx="9">
                    <c:v>6.2567696594769712E-2</c:v>
                  </c:pt>
                  <c:pt idx="10">
                    <c:v>6.2282608036986445E-2</c:v>
                  </c:pt>
                  <c:pt idx="11">
                    <c:v>5.6850033852291725E-2</c:v>
                  </c:pt>
                </c:numCache>
              </c:numRef>
            </c:plus>
            <c:minus>
              <c:numRef>
                <c:f>'all treatment'!$W$18:$W$29</c:f>
                <c:numCache>
                  <c:formatCode>General</c:formatCode>
                  <c:ptCount val="12"/>
                  <c:pt idx="0">
                    <c:v>4.9373959528006307E-2</c:v>
                  </c:pt>
                  <c:pt idx="1">
                    <c:v>3.4287767171634377E-2</c:v>
                  </c:pt>
                  <c:pt idx="2">
                    <c:v>4.8314341164441901E-2</c:v>
                  </c:pt>
                  <c:pt idx="3">
                    <c:v>4.7176818423320943E-2</c:v>
                  </c:pt>
                  <c:pt idx="4">
                    <c:v>4.5223066654038663E-2</c:v>
                  </c:pt>
                  <c:pt idx="5">
                    <c:v>4.7836942981910907E-2</c:v>
                  </c:pt>
                  <c:pt idx="6">
                    <c:v>7.9185652249859018E-2</c:v>
                  </c:pt>
                  <c:pt idx="7">
                    <c:v>6.4135170072854894E-2</c:v>
                  </c:pt>
                  <c:pt idx="8">
                    <c:v>4.5275981254416738E-2</c:v>
                  </c:pt>
                  <c:pt idx="9">
                    <c:v>6.2567696594769712E-2</c:v>
                  </c:pt>
                  <c:pt idx="10">
                    <c:v>6.2282608036986445E-2</c:v>
                  </c:pt>
                  <c:pt idx="11">
                    <c:v>5.6850033852291725E-2</c:v>
                  </c:pt>
                </c:numCache>
              </c:numRef>
            </c:minus>
          </c:errBars>
          <c:cat>
            <c:strRef>
              <c:f>'all treatment'!$O$18:$O$29</c:f>
              <c:strCache>
                <c:ptCount val="12"/>
                <c:pt idx="0">
                  <c:v>Lab 1: Plate tectonics</c:v>
                </c:pt>
                <c:pt idx="1">
                  <c:v>Lab 2: Minerals </c:v>
                </c:pt>
                <c:pt idx="2">
                  <c:v>Lab 3: Igneous Rocks</c:v>
                </c:pt>
                <c:pt idx="3">
                  <c:v>Lab 4: Sedimentary Rocks</c:v>
                </c:pt>
                <c:pt idx="4">
                  <c:v>Lab 5: Metamorphic Rocks</c:v>
                </c:pt>
                <c:pt idx="5">
                  <c:v>Lab 7: Seismology</c:v>
                </c:pt>
                <c:pt idx="6">
                  <c:v>Lab 8: Topographic Maps</c:v>
                </c:pt>
                <c:pt idx="7">
                  <c:v>Lab 9: Geologic Maps &amp; Structures</c:v>
                </c:pt>
                <c:pt idx="8">
                  <c:v>Lab 10: Groundwater</c:v>
                </c:pt>
                <c:pt idx="9">
                  <c:v>Lab 11: Fluvial Landscapes</c:v>
                </c:pt>
                <c:pt idx="10">
                  <c:v>Lab 12: Glacial Landscapes</c:v>
                </c:pt>
                <c:pt idx="11">
                  <c:v>Lab 13: Climate Change</c:v>
                </c:pt>
              </c:strCache>
            </c:strRef>
          </c:cat>
          <c:val>
            <c:numRef>
              <c:f>'all treatment'!$U$18:$U$29</c:f>
              <c:numCache>
                <c:formatCode>General</c:formatCode>
                <c:ptCount val="12"/>
                <c:pt idx="0">
                  <c:v>1.0490196078431371</c:v>
                </c:pt>
                <c:pt idx="1">
                  <c:v>1.6603174603174606</c:v>
                </c:pt>
                <c:pt idx="2">
                  <c:v>1.4050632911392409</c:v>
                </c:pt>
                <c:pt idx="3">
                  <c:v>1.4683544303797467</c:v>
                </c:pt>
                <c:pt idx="4">
                  <c:v>1.4529914529914532</c:v>
                </c:pt>
                <c:pt idx="5">
                  <c:v>1.5422222222222226</c:v>
                </c:pt>
                <c:pt idx="6">
                  <c:v>1.0487804878048781</c:v>
                </c:pt>
                <c:pt idx="7">
                  <c:v>1.2108108108108109</c:v>
                </c:pt>
                <c:pt idx="8">
                  <c:v>1.6875</c:v>
                </c:pt>
                <c:pt idx="9">
                  <c:v>1.3163265306122449</c:v>
                </c:pt>
                <c:pt idx="10">
                  <c:v>1.375</c:v>
                </c:pt>
                <c:pt idx="11">
                  <c:v>1.5549132947976876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25696"/>
        <c:axId val="52527488"/>
      </c:barChart>
      <c:catAx>
        <c:axId val="5252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52527488"/>
        <c:crosses val="autoZero"/>
        <c:auto val="1"/>
        <c:lblAlgn val="ctr"/>
        <c:lblOffset val="100"/>
        <c:noMultiLvlLbl val="0"/>
      </c:catAx>
      <c:valAx>
        <c:axId val="5252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25696"/>
        <c:crosses val="autoZero"/>
        <c:crossBetween val="between"/>
        <c:majorUnit val="0.5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Spread</a:t>
            </a:r>
            <a:r>
              <a:rPr lang="en-US" baseline="0"/>
              <a:t> of Pedagogies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'spread table 2'!$A$7</c:f>
              <c:strCache>
                <c:ptCount val="1"/>
                <c:pt idx="0">
                  <c:v>Fall 2012/Spring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'spread table 2'!$B$6:$I$6</c:f>
              <c:strCache>
                <c:ptCount val="8"/>
                <c:pt idx="0">
                  <c:v>iClickers </c:v>
                </c:pt>
                <c:pt idx="1">
                  <c:v>Collaborative learning</c:v>
                </c:pt>
                <c:pt idx="2">
                  <c:v>RandExam</c:v>
                </c:pt>
                <c:pt idx="3">
                  <c:v>Project-based learning</c:v>
                </c:pt>
                <c:pt idx="4">
                  <c:v>Lab-based instruction </c:v>
                </c:pt>
                <c:pt idx="5">
                  <c:v>CATME</c:v>
                </c:pt>
                <c:pt idx="6">
                  <c:v>Flipped lectures</c:v>
                </c:pt>
                <c:pt idx="7">
                  <c:v>Case studies</c:v>
                </c:pt>
              </c:strCache>
            </c:strRef>
          </c:cat>
          <c:val>
            <c:numRef>
              <c:f>'spread table 2'!$B$7:$I$7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2</c:v>
                </c:pt>
                <c:pt idx="3">
                  <c:v>10</c:v>
                </c:pt>
                <c:pt idx="4">
                  <c:v>16</c:v>
                </c:pt>
                <c:pt idx="5">
                  <c:v>0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'spread table 2'!$A$8</c:f>
              <c:strCache>
                <c:ptCount val="1"/>
                <c:pt idx="0">
                  <c:v>Fall 2015/Spring 2016 Carry-Over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'spread table 2'!$B$6:$I$6</c:f>
              <c:strCache>
                <c:ptCount val="8"/>
                <c:pt idx="0">
                  <c:v>iClickers </c:v>
                </c:pt>
                <c:pt idx="1">
                  <c:v>Collaborative learning</c:v>
                </c:pt>
                <c:pt idx="2">
                  <c:v>RandExam</c:v>
                </c:pt>
                <c:pt idx="3">
                  <c:v>Project-based learning</c:v>
                </c:pt>
                <c:pt idx="4">
                  <c:v>Lab-based instruction </c:v>
                </c:pt>
                <c:pt idx="5">
                  <c:v>CATME</c:v>
                </c:pt>
                <c:pt idx="6">
                  <c:v>Flipped lectures</c:v>
                </c:pt>
                <c:pt idx="7">
                  <c:v>Case studies</c:v>
                </c:pt>
              </c:strCache>
            </c:strRef>
          </c:cat>
          <c:val>
            <c:numRef>
              <c:f>'spread table 2'!$B$8:$I$8</c:f>
              <c:numCache>
                <c:formatCode>General</c:formatCode>
                <c:ptCount val="8"/>
                <c:pt idx="0">
                  <c:v>11</c:v>
                </c:pt>
                <c:pt idx="1">
                  <c:v>12</c:v>
                </c:pt>
                <c:pt idx="2">
                  <c:v>2</c:v>
                </c:pt>
                <c:pt idx="3">
                  <c:v>9</c:v>
                </c:pt>
                <c:pt idx="4">
                  <c:v>16</c:v>
                </c:pt>
                <c:pt idx="5">
                  <c:v>0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</c:ser>
        <c:ser>
          <c:idx val="2"/>
          <c:order val="2"/>
          <c:tx>
            <c:strRef>
              <c:f>'spread table 2'!$A$9</c:f>
              <c:strCache>
                <c:ptCount val="1"/>
                <c:pt idx="0">
                  <c:v>Fall 2015/Spring 2016 New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'spread table 2'!$B$6:$I$6</c:f>
              <c:strCache>
                <c:ptCount val="8"/>
                <c:pt idx="0">
                  <c:v>iClickers </c:v>
                </c:pt>
                <c:pt idx="1">
                  <c:v>Collaborative learning</c:v>
                </c:pt>
                <c:pt idx="2">
                  <c:v>RandExam</c:v>
                </c:pt>
                <c:pt idx="3">
                  <c:v>Project-based learning</c:v>
                </c:pt>
                <c:pt idx="4">
                  <c:v>Lab-based instruction </c:v>
                </c:pt>
                <c:pt idx="5">
                  <c:v>CATME</c:v>
                </c:pt>
                <c:pt idx="6">
                  <c:v>Flipped lectures</c:v>
                </c:pt>
                <c:pt idx="7">
                  <c:v>Case studies</c:v>
                </c:pt>
              </c:strCache>
            </c:strRef>
          </c:cat>
          <c:val>
            <c:numRef>
              <c:f>'spread table 2'!$B$9:$I$9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75904"/>
        <c:axId val="70077440"/>
      </c:barChart>
      <c:catAx>
        <c:axId val="7007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77440"/>
        <c:crosses val="autoZero"/>
        <c:auto val="1"/>
        <c:lblAlgn val="ctr"/>
        <c:lblOffset val="100"/>
        <c:noMultiLvlLbl val="0"/>
      </c:catAx>
      <c:valAx>
        <c:axId val="700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7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8AF3-537B-48A1-B573-9228E027E28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1F12B-E512-475B-8F92-D9224304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2AC-4F46-40C9-9686-5B5B3A9BE7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2AC-4F46-40C9-9686-5B5B3A9BE7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2AC-4F46-40C9-9686-5B5B3A9BE7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52AC-4F46-40C9-9686-5B5B3A9BE7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7DA8-345C-47DC-9E53-36B9CDF588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00A6-F75F-4298-BC3C-A0EBB821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14650"/>
            <a:ext cx="6400800" cy="19431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Jonathan Tomkin</a:t>
            </a:r>
          </a:p>
          <a:p>
            <a:r>
              <a:rPr lang="en-US" sz="2400" dirty="0" smtClean="0"/>
              <a:t>Dept. of Geology, University of Illinois</a:t>
            </a:r>
          </a:p>
          <a:p>
            <a:endParaRPr lang="en-US" sz="2400" dirty="0"/>
          </a:p>
          <a:p>
            <a:r>
              <a:rPr lang="en-US" sz="2400" dirty="0"/>
              <a:t> </a:t>
            </a:r>
            <a:r>
              <a:rPr lang="en-US" sz="2400" dirty="0" smtClean="0"/>
              <a:t>T128</a:t>
            </a:r>
            <a:r>
              <a:rPr lang="en-US" sz="2400" dirty="0"/>
              <a:t>. Teaching about the Earth </a:t>
            </a:r>
            <a:r>
              <a:rPr lang="en-US" sz="2400" dirty="0" smtClean="0"/>
              <a:t>Online </a:t>
            </a:r>
          </a:p>
          <a:p>
            <a:r>
              <a:rPr lang="en-US" sz="2400" dirty="0" smtClean="0"/>
              <a:t>GSA Annual Meeting, Seattle 2017</a:t>
            </a:r>
            <a:endParaRPr lang="en-US" sz="2400" dirty="0"/>
          </a:p>
        </p:txBody>
      </p:sp>
      <p:sp>
        <p:nvSpPr>
          <p:cNvPr id="4" name="AutoShape 2" descr="Image result for I logo uiuc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https://nsf.gov/images/logos/nsf1.jpg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86150"/>
            <a:ext cx="14192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https://dl.boxcloud.com/api/2.0/internal_files/209170043620/versions/221189023972/representations/jpg_paged_2048x2048/content/1.jpg?access_token=1!M8B_RBMLBd4O8cRsoICx1LDigEd57nXm0PImRgUHeLLt5LnuRu_yBrT3x85lcYvohILaP_EB4jxHzl_2tHt3j0QaZ_4ZeIhdfktbdJSOchYcPGI4iOBxrsTUi6yXxRYVIsf5h_l0EL_bGtKHnPa-Bfv6SRwUYV82WRQCLyLziw5edPPMPUpmU1GXHwxS6cgCXRgueECPafXk-3WNe2jwFIl6Kba-O93D9bFVroTetiGyZoMwP0GJGe5CnY1t3D0MFjTddQFMQ9KxOG5BsfkxH05OlJejJKYPeaMSusaX07ZSGQllcLi9WrNWbyMqrWMrFUAmf9zYiuo1Ssqw66rVpUmtKgIz05y1JkwTxqj6mQt4lFrTvqLNVTST6_VPituikKmS08TbUJiLxdLAPcvtfA-t0K8dik0_hKsF62cqe6wW-nSMCdfKo_K3qP_ZchBZPptdWT231_sx5AmrWTI.&amp;shared_link=https%3A%2F%2Fuofi.app.box.com%2Fv%2FIllinois-Logo&amp;box_client_name=box-content-preview&amp;box_client_version=1.13.0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86150"/>
            <a:ext cx="103624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67011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The Social Network and Geoscience Education: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Why Who You Know Is Just as Important as What You Know When It Comes To Innovative Teaching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Lab Reform</a:t>
            </a:r>
            <a:endParaRPr lang="en-US" dirty="0"/>
          </a:p>
        </p:txBody>
      </p:sp>
      <p:pic>
        <p:nvPicPr>
          <p:cNvPr id="4" name="Picture 4" descr="C:\Users\oien2\Desktop\Conferences\IMG_1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123950"/>
            <a:ext cx="5205845" cy="3657600"/>
          </a:xfrm>
          <a:prstGeom prst="rect">
            <a:avLst/>
          </a:prstGeom>
          <a:noFill/>
          <a:ln w="31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030036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6599" y="1314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6368" y="13144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31596" y="1314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1066" y="12573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38623" y="13144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64650" y="2164396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Score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2190" y="4719251"/>
            <a:ext cx="146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Oien</a:t>
            </a:r>
            <a:r>
              <a:rPr lang="en-US" sz="1200" dirty="0" smtClean="0"/>
              <a:t> et al., in review</a:t>
            </a:r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dirty="0" smtClean="0"/>
              <a:t>Did you learn in this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1488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64650" y="2164396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Score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2292" y="125729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88597" y="13144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32150" y="13144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1066" y="12573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1" y="13144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3654" y="1314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0295" y="13144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2190" y="4719251"/>
            <a:ext cx="146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Oien</a:t>
            </a:r>
            <a:r>
              <a:rPr lang="en-US" sz="1200" dirty="0" smtClean="0"/>
              <a:t> et al., in review</a:t>
            </a:r>
            <a:endParaRPr lang="en-US" sz="1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dirty="0" smtClean="0"/>
              <a:t>Did you enjoy this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yramid_figure_hir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263714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rapezoid 4"/>
          <p:cNvSpPr/>
          <p:nvPr/>
        </p:nvSpPr>
        <p:spPr>
          <a:xfrm>
            <a:off x="1506072" y="3714750"/>
            <a:ext cx="4419600" cy="800100"/>
          </a:xfrm>
          <a:prstGeom prst="trapezoid">
            <a:avLst>
              <a:gd name="adj" fmla="val 6001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">
                <a:schemeClr val="bg1">
                  <a:alpha val="0"/>
                </a:schemeClr>
              </a:gs>
              <a:gs pos="100000">
                <a:srgbClr val="FF0000"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171701"/>
            <a:ext cx="5178003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uiuc lecture ro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"/>
            <a:ext cx="9036847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profs and students do in lectures? </a:t>
            </a:r>
            <a:endParaRPr lang="en-US" dirty="0"/>
          </a:p>
        </p:txBody>
      </p:sp>
      <p:sp>
        <p:nvSpPr>
          <p:cNvPr id="5" name="AutoShape 4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28750"/>
            <a:ext cx="7323429" cy="335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4781550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6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profs and students do in lectures? </a:t>
            </a:r>
            <a:endParaRPr lang="en-US" dirty="0"/>
          </a:p>
        </p:txBody>
      </p:sp>
      <p:sp>
        <p:nvSpPr>
          <p:cNvPr id="5" name="AutoShape 4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28750"/>
            <a:ext cx="7323429" cy="335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4781550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9468118">
            <a:off x="5117903" y="1200383"/>
            <a:ext cx="27513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 </a:t>
            </a:r>
            <a:r>
              <a:rPr lang="en-US" sz="2000" dirty="0" err="1" smtClean="0">
                <a:solidFill>
                  <a:srgbClr val="008000"/>
                </a:solidFill>
              </a:rPr>
              <a:t>CoP</a:t>
            </a:r>
            <a:r>
              <a:rPr lang="en-US" sz="2000" dirty="0" smtClean="0">
                <a:solidFill>
                  <a:srgbClr val="008000"/>
                </a:solidFill>
              </a:rPr>
              <a:t>? Professors </a:t>
            </a:r>
            <a:r>
              <a:rPr lang="en-US" sz="2000" b="1" dirty="0" smtClean="0">
                <a:solidFill>
                  <a:srgbClr val="008000"/>
                </a:solidFill>
              </a:rPr>
              <a:t>TALK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468118">
            <a:off x="5884142" y="1886184"/>
            <a:ext cx="259051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CoP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? Professors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TEACH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profs and students do in lectures? </a:t>
            </a:r>
            <a:endParaRPr lang="en-US" dirty="0"/>
          </a:p>
        </p:txBody>
      </p:sp>
      <p:sp>
        <p:nvSpPr>
          <p:cNvPr id="5" name="AutoShape 4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nAAAAETCAYAAAHBnAtcAAAAAXNSR0IArs4c6QAAAARnQU1BAACxjwv8YQUAAAAJcEhZcwAADsMAAA7DAcdvqGQAAER5SURBVHhe7Z1NduM6mqb142muo+ucWoElx6juyTrdK6gFXFPu0c2bs6ruQfcGQlRMM3sFeWsUNj3PrD3csBk7CdtovAA+CqLAHxGUSEnvE+cL8R/gR/DFZ5AEJop0go7rSIXjMvdLqmCJ6wgd1xE6riPn57hs5SaGpXfH/ek//9XYpXN2jptOp9qGv1F6y8FPf/4vY6dw3BhKdOE4P3LL04Wbas/VOm4yiSt8LHEdObbj5PhNjktfPtSHmz4mXjGLc91YHHcqCsctRn6rjtZxsQztuJ9+/YdZfyoKx429cji247DvMv2m9fFZTbUvZjpWfJjPzPSPl436/uWT2e754cb8Ft7K3W9X5MTO1XGHclAxW0wWKsnClQgdZzi8hh2T47D+/f3dTB+LwnFp5L16tY5rQjJehayvclzT+iZk/2M5DpXj5P7RzTVTOK6pVpWMVyHrqxzTtL4J2f+YJW4yudW15MbUqJPJvZr8Qdeo7x9mugxLnAfCkYLnBzeh1MPN3PxqH+6HI01IxquQ9VWOaVrfhOzf1XGz2axY3wdX6bjpbGoshoMdV3XiseubkP37cBzWX4zjivW/1a8/O8eRXVo5rghVskT/yWUny6SLiTY0uWODTGVpapaXWSxStZgmbm6XV9MCmanldLETHi3TV/P7odeneiPE6ggRyg2WL9hAhxPrl3dtdh+ffHOnlusXs341+2e3tBsscR2h4zoymOOyRIcEk4W5vZ9wh+ll0+RJZSsr2oleuJouze240hUCbtExwRLXETquI3RcR+i4jgQdh1iL1MMS1xE6riN0XEcCjtN/ZybhvyWHBn+KjoXeSxyabGLfCjgHzs5xOD5saIozTBfdb09pZARX57jcaz/LksNO/KodN5mwxB2CV+IOf2FaOIXjcPyJe95Q5bjlbKnW69NEBMUZLkZe4to47pSYM0zTrNC4Lid9tY4DfuVwKGNwnJ+HU2DOMJngqdJ536oxjpvP5+rt7c28xvqRb9R8NlWf5kv1nn8p3hUBM31en25mZrqXMzx3x3XhoDOsevmQjtMgLDm0IXNMjqta3zfFGS6qHtG3oI3jYp05WsfV/a3qOyaEvz7kOMzXrW8D9j+W41A5gLu5Ff4y8mKhT3EGdbWqZKoKf33IMWN33JZn9fj2rvVqo2vVWfFuSii/rc5AMlWFvz7kmHNx3MNm/0UdQZx440qlOQNTIdS8ry+ZqsJfH3LMGBwn6/ui1Rn4iYZO2l8fcsyYHFe1/lAOchxOGImWT1zWg9B6Ou6IjsP6j4+PyhMz6Z+b48g+Bzoux8NDpbLtXxZ+6UH9YmyBZduA2s7rIFuvzPL9v0q2oVBu3oXz9xXQ18jk/kkl00TXcJlae+/Lyauu+LYUoQTes1vNlmZZmeTxXe+fqzd87RHBgY4jAh3XkZM7bmIaEHJzi+NmSV8zc/vh9ixeVzW3c2ZuuUTfuptl+LYbEpa4jtBxHaHjyElpWeBy0w5w6JsRhJRhCSInhQWOnJTRFrg07f46BhkvVDhyUs6iwKHxKfSEYuzYXhXG1xg2JKO/ivI4CnaOhY7sEriCuXmJegjkmacYOPcCJ10ZiV07e1cQRS3mxfMYWOAun8AVzNyDuy323dbs6F0bsMBdPntXsPqdwuNzCQUOeRTDK1cscLsEC1wySQYpeJdQ4Pz84x0+FrhdRnUF/YsFA/7FYoE7f1pdQfnQ/Nhdt/gXCwb8i3UNBU464hW7NPauIFpE+Fdqd/z8s8Dts3cFcVFjPiuPwXe0ONu/WCxwxwVfTSJNfFYvQzLgZXx8Xm86ov72ppLZzHxmP71/VN9etDB9/6Lmq0f19G1ttgd4ARmGsS/8T/HBqK6g72hxtn+xWODOn50raLt0h8rtKhxiuFO8gOk7WpztXywWuPNn5wqiULFKjcPPf18FTs79l9/+2GnEojHR6xW0hXVrh+I72ne2WJdjnho//30WOLGLK3C2sHRTON9R4qxDCO3vO7upwGE99pNfcMj+feDn/9wKHP5oQBr4oyH7+NB/MORqczdXs+m9Sh7fzNCy+eaT+nSXqv8+wSfEz3ZH9d38cYA/KpoIXoE06dYs4jtKnHUIof19Z7ctcF337wM/fSrcPntXAI+0yg/v2+I7Spx1CKH9fWezwDUXOIzQhvMU64odONs1cbhmkTc9A5VDswjUbP11bZpFwFfXLCKDagM0qTzVNYvIk4SkY9dnvqPEWYcQ2t93dpMDsT5m/z7w0x+qwJX3Bzj3Mahjr1fAP1EYThJO8n/rKO8PfGc37Y/1Mfv3gZ/+WAqcv3/smJSxnKTAiZ1DgcN+Ex0Q49f06OQGJ60apLSMnz4L3D6HFbhA50eEHEJvCjeZbIcugJJYNclbvVe3t28phmwbUmJfSU8asd1M5YC3Pumrl9tspRauJzDbi1g1+DILaeErLeBPt6V8jOfVTKUrHaw7kierbBg4twrsX5yzxp8+ND/HoscCt38odBe3MMvRtZyeycIXfc9J2M6pKebxV/PeNgGkKzoB2yH9yR/shahtX9Tp+cfN06UZxhVgObqfk98Q/r4yjRGZl7qwosDigmM5lk0Wa9PdXRn/GChwss1koW8evc+drg7N/vePZnmZzd1MvXhd38nxZtOJKaiPet3k/i+2V96BCHuPkCNxNQWuXE23QXr6g1I010jdmpKujespcK46xa+t2qxlr6kuTLl6+shN9YuCheVL9PJa7GPdhF+pWtMlqjc7vdHTmEfjqFSdJAw9Q04KCxw5KSxw5KSwwJGTwgJHTkqrAocmhfK4UvxLjHShc6lhgSNdYIEjJ4UFjpwUFjhyUsZZ4PJUJd4rS+RyoMKRk9JYavI0Me+jsVmE9EGrUlMqawYWuAaylfkZy5u2Y6FzqTlVgUM651i4ZUAQFrhdRl3g/K+NYOT8YYEjJ4UF7sj4+Z9Oj++zsVPywP5D+iqOUeD8D3hxfP9iwc4RP/8scIEC1xYWuHb4+WeBY4E7On7+WeD2ClyY0BhbLHDt8PPPArdX4CoCuPw0TxpY4C6fPQ+0LUgscNWg1yXBzz8L3F6BYwwXA7rmQr7FgJ9/FriAwoE2Xa6ywO2DAmfy7/p4A37+Dy1wSfaEZ2QqmV7OuPklD+QqXaB7g2alY4HbpyhwzoCffyrcXoFjlRoDC1wznT3AArdPXwVuDJ0/H4vWpYbNIs2wwDXTudSwwO3TR4Ez+7o/Oi6x4LHA9QgLXDMscD3SW4FzdgUFLmtdkFjg9jn3AufnWz1v1HRya2z97VG9oUPq2/8wHVojVxO3HKM+41rJwG5ff0ien9Xn39/MfjBhzwMscN25qAKnwbha85kbV+txbRqhUXbeMYrg84Ndbgrac1Hg5rOf1cOnjXq4maubu/VOYQMlD7AdLgZWqc10LjUscPuwwDVztAKXZJlaTBatX1kHvrNZ4HYL3KUUvoAH2lWrVLh9WOCaaV1q+KShmWMUuF9++6PZV37PnR0P4CK3LUgscPscq8DhuOKPc6fkgfYBV1WBiymIvrO7FjjsV85DTJ4O4ZgKJ3budL4SoYvqWxd8Z+MYvqNjnN01P4fCAtdMyQPd2+EwDyfJbxd8Z3cpcOX95Rjye2zOvcCJz+7mMzt/+9n8tmXy81c3Vc2eB5BgG8rbYd53Vhf8/XE839FtnC37+XbI/rGce4Hz08BTBnwMhAcFH3iyoEEBNGOt5l/MI67k6w+zfPX4Q339tjbTTZQ80P1ZKuZ9Z3XB379cWMQRdZT3Lx/j2FxKlfr8MDejKr7r0iYDEuMRFaax3Pr2Xs3d+XzShXN1MzeFs4l2pUuDnjB9kKgP5n1ndcHfv1xY2ji7vH/5GMeGMVwzrQsc8CM8Frh9xlLgZjMbgx2DKhX77D28v3ExIDBvi3j7lDzQvVmEBW4cBU7OW6wzzxv9x8PSGN4Eub+3vcqjwL3rGA5xnLwtcjOfFm+LfHPj6X/S+326Wda/LXLAY8+9k8G876wu+PvjeL6j2zi7vH/5GMdmDAUO+02ns+J3bHS+BVjg9hlLgROTAocqtny9hoIFrkfGWOBQ2A7Z/9gctcD5J9rmZP39WeBY4HZggduHBa4ZFjiPn/5sP88TA/7+fjdcIVjgmmld4DAq9MJ7KY4Fbh8WuGZaFziM7ndIswkhIVoXOEL6oJ8ClyUqTaQTw9xUvZNJYqo0YaHng5T29fextH9lKs13q3w5VpsPeVDd+Zv5+aivSHfT2izt27mH4h8D7B7Dvq2B70KryDd3Zp+iYf95pW7XL2ZypavVsXC4Z4Lku89ZF6n5YsssT6wjKwtced/C0fjqK1H/pOfTxfbrL3+6DAr5HtIhdlbfq2eqC4qQp7bHyUX6qpKnD7V+/dDrlyp9zVoN1oZzWOl4Due2cr1XbvT+C5xbttIFYJtWiOcVCsizetGJrV/sl+1uhc7De+UNsExtAQMvpuThxJ9Ngbub6fy/vBdvfwxFL6knaab03xQe2xlROmv7BWJ3X1HHhdke6pcs9K8uNMD0zumm99DLiwujSfV+cLdN99/Uhz5WHelitxDIsXCBUOCeXlNd2HL1FChxULVXtxzTmMQvmNw/2WNpdVrrNFCwM1OgdvGPAYr0tfLK9ETfbMuawirbASje/aN9ronlM32cO71vmz9cjsmwqZOrgwWOnBQWOHJSrqLAIYbZjTEti6l9xyuIixXxB0RT/AfwxwVp5qoULsk+VPaRacPfIzqANn9J2+84pq7wpUv9V7D+I0HGrMckWC5Ts6/9a9UuxB8AU/xRlDyZPyz00fVfpYn5Y4WEuRqFAwvzF1quC06uXrWCoZkC63yDsuGPRfxFCLLV1PxlupxO9bK1+pD1eltMY535S1yvwzI0h3h/bJISV6VwZHhY4MhJYYEjJ4UFjhBysVDgCCEXSz8C59rk8RI6mlHxMlD1y0iEEHIaeo3g0Nyep655Pqk+tGnOJ4SQIzOI0lDgCCGngAJHCLlYKHCEkIuFAkcIuVgocISQi4UCdwh5qtI0MV3kEULGDwWOEHKx9Ko0i4XrsE1HOn6v02UocISQU9Cb0piPGNwXDYACR44FegiV3kf9aULKDKI0lyJw/hgbZaOIEzI8FLgIQsImRoEjZHgocBGEhE2MAjcMGFGPEKHhLkQHy4kZxaWuTe1QzuHmRx7rDISETUy2IccFgub7XAzzQ4+yQ4ZnkBJwDje/P65t2ST/cmOF7BzO8RLwBa5sFDjSUAK2g7XkacWYfR2gwJG+oMCROhpLQOo0rk7g8tR2bolReNt0eEmBI31BgSN1NJYA3KjoxDI08t4umRnA7FI6vAwJmxgFbjxQ4Egdg5QAChzpCwocqaOxBEjgxja4rVHghuEj8MUCBY7U0VAC7Djc1vobRIYCR9oA8drx/a//2F4DvU62CfkfRoEjDSUgNxFcluBdOLSt2flYKHCkDSJwEDP4U0yWyTYh/8OOKXDL2VIl2ZNKX3RUmW/Uep2oZLpU/Cp2XAxyF57Dze8LWtkk/6GbSuwcznHs7EVwnjGCI21oLAFSa/YRuQkUONIGChyJpbIEJEbY0O6WU+BKRoE7DWMTuPf3dzdFzoXKEpAmKRrfivffmr5FlfffDBfQ4WXophKjwJ0GChyJpbcSsCNwGgocBS6WMQic/+R2Z1obBW/8NJSArPjTlO/BbY0CdxpGJ3Alo8CNn8YSQIHbNwrcaaDAjY9l+s38PmxezW8jzw/q/YB3Zx5u5urztzc3Z5nPfjav39zMZ3vHen64UW96Ida9BdIZ5C6kwJE2UOCGYz6f75zr25sVHSNwzxsjOHdz+96f+cW7gBAm/Xt/vyjE5sGJ0ie9zXv+xW2jf7+u7fR3t0xzM5+qr9/ccsf3L5/Ut7ddP5tj4Zg3S/XkBK6KxhLACG7fKHCngQJHYmkoAfxUK2QUuNNAgSOxtCoBfXZXDmJu/sUEXTdJn3Pb6b4JFWgxCtxpoMCRWCpLAMZhAOjXDfqRNERw2xuaHV7CKHDxnKvAUfjGQ293obwHxw4vrVHg4jkXgcO1rjKK3bBUloDEfMIgjxj6BRd+7IQKtJjkP3RTiZ3DOY6dcxG4X3774066/jwFblgGuQsPvfmHEItQgRajwJ2GcxU43yhww9JQAnLT/gbsgDL9QIE7DpcmqhQ4Essgd0TTjYj1fkEqz58CP72ySf5DBVrsFGKDNOrs3KHAkVgaSsAwbXBYL4XIv2Fl2SmQtEIm+Q8VaDHZpiv++ZZNjo3fcpp9pT8GKHDDgS8Z/POQLxmyLFGP5suCPDBGRq5Wj9uvEOr5rrf94aZLeF83xNJQArZ/ovZJ082H9aECJXYKQumKSf79AlC2WIGp84EcG7+htGGx6Y8BCtxwVAqcE7X5bKHe9fR8Zj/XwudTH+pZJSJw8umWXoZffLL19p6pp+JTLL3tV0/gnh/sN6gQt6+7n2vF0FAChvmSAetDBUrsFITSFZP8+wWgbE3n2ESdD+TY+A2lDYtNfwxQ4M6YQuCGpaEEbAXu0K8ZFjU3WNPNh/WhAiV2CkLpikn+QwVarOkcm6jzgRwbv6G0YbHpjwEKHImloQTkxWdQi+ah7XfRf6tX0XTz1d3csFMQSldM8h8q0GKxAlPnAzk2fkNpw2LTHwMUuF1ms5mbGo5tbyLPajq53f6aiO1RT09M7x7z2VRNbv9DzfQ1mNw/2h5A9P74U3Wit7c9i9jtf+jt0e0RyuyPl93ID72JfP1R9uGzmultP//+VnSX9OkGfwLv9yoyyF3QdPNhfahAiZ2CULpikv9QgRaLFZg6H8ix8RtKGxab/higwFlRk/Sm0+20zJ8a6Q8OSFdIph3O6y5p/eja0PR0ovOPbazAaTHUYof2tm8vqd3GPVCYr/RyvX7bRrdF+oN7+GS7aUKfcRDFm7t1IXBVVJaAtPQn6Sm7S6q7uWGnIJSumOQ/VKDFYgWmzgdybPyG0obFpj8GKHC7Ale2IQTu3KgtAfjgHjdKnw8YQNPNh/WhCyoWou8bOpSumKQVKtBisfmp84EcG7+htGGx6Y8BCtzhAjeGP2PHxCB3QdPNV3dzw2QbvyCF5mMIpSsmx/bTK1ts+tg/lDZMjo3fUNqw2PTHAAWuncBhG6Q1RbuXvu6wX/5m84Rl18wgd0HTzYf1oQsqJtv4BalsTWk0EUpXTI4dSlcsNv06H8ix8RtKGxab/higwB0mcCGjwA1A081Xd3PDZJvQBRWLvcFD6YrJsUPpisWmX+cDOTZ+Q2nDYtMvAyFpw/7b7d2hwFHgYun3LnAkkwWeSlR+6NV089Xd3DDZJnRBxWJv8FC6YnLsULpisenX+UCOjd9Q2rDY9MFPf97e3JPJrtiIkP3pN5eeFhOkafLklsWKHQWOAhdLfAkIIC8FV70cLDcCjUYb3i6Zyz47QshVQ4EjhFwsoxI4GagmTQIvFWeJa9PLlHw1llT8CVw34E2IunRl8B35PQlF+2V1by57f/7rfbBoMY18ZxFpm6azQNpI49W1q2UrN53r6/GhVtOpecs8lmUaHjHdLs/VNHmyCzqwWbbPYzAfzyu1frFH2Kw25rcWvNX/0r0Nbpm+uCkP/5gmP5jW1+DpXa1mM9XjM56LYFQCJ4JVJSZYbr6w0GKX4MsK/Wt2kZsbDzc0+D2kB+K6dGVZ0a7oiedElLZI3xcX3Pj4v7y8Bfp4bqIQ8zKSn8S0oWQqkzxMDzv3PXbSLt0tel3y5JYhPSNwusLRy0Tg8OuL7FLn5xDqBc6hb3KTtv598u5opI35paQPMXDb4Xc1ixe4ey0kYDVb2WMZwXFpPK2t4OhpCI4se6r5lKiOKoFLHp3AmbQxjW6KtgJnfvU6SffOdWl0jYxK4AghpE8ocISQi4UCRwi5WChwhJCLhQJ3IcgDFtC2b1I8kOhE8YChNJ25hveCwIMKQk4IBe5CmPgCh8epeMJs3qyAAG3FDL/Snbyd3n/iKb+JeSqJeXkq6Z6ilkTNFztMmSeqH5nKtGH7Yn+gt8Hb83jaOfXSw1M/eTKK3519NPKElJBDoMCRkyKvX+Tp9b66QE4HBY4QcrFQ4AghF8uEEEIuFid0hBBycVDgCCEXCwWOEHKxUOAIIRcLBY4QcrH0InB4cz5P3dvvDQPOEELIqegtgktTK2nSCWTVgDOEEHIqehM4RHCQtqLnWwocIWRg+muDy+zH0fInKuWNEDI0fMhACLlYKHCEkIuFAkcIuVgocISQi4UCRwi5WChwhJCLhQJHCLlYKHCEkIuFAkcIuVgocAeAsUeTLFP8Co2Q84ACdwAUOELOCwocIeRiocARQi6WXgQOf7JlycT0IJKntlcRQggZmv4iOK+LpAVHIySEjIDelChZpG7Kwi7LybFYpq9uaneakDK9CFwxHoM8XnSdXxLSP7maTu4D04Tsw78le2Ci/yQXI8eHERxpC+/IjkDM/vSf/1pYeZ4QMjwUuI6UBa1shJDhocB1hAJHyPihwHWEAkfI+KHAdYQCN04+Pj7cFCEUuFZAzMpQ4MbBL7/t+t2fp9iRWoFL9E2cqTx4g18yON86k238G6ts5DSIoE2n2+sjyyhwpFa50jRX6QIv8V5X/0C4SX76838VVp6XbXxBKxs5DeUIzjcKHLmu0KwlFLjzgQJH6miM4Cz5VX1bWha0ssk2oZtKjJwGChypo6XAXdfH8xS484ECR+qoFbhksv1ongK3NdkmdFOJkdNAgSN11LfB5dsukOoEzu/wMpkszH7nLIgUuPOBAkfqqBW4LDkggnMdXk4Su+XC+/P23KDAnQ8UOFJHfQSXJUaocDM3IR1eirBR4MgpoMCROmqVK00z86ABHVrWyZXf4aX8iXq+8kaBOycocKSO5tDsCqHAnQ8UOFJHQxvc9vMXPkXdmmwTuqnESL9Mp1M3tQsFjtTR0Aa3lTUK3NZkm9BNJUb6hQJHulArcOWRsq4FCtw4gI+rTKDAkTrqBc4rUIzgtibbhG4qMRLPT7/+o/D5REdw/jUQ8aLAkTpqBS5PtxEcbuhzfjJ6CBS4cTBagcs3ar1OVDJdKqSwnC1Vkj2p9OXdriejoVbg0oV90Rd9wuG1Npm/dChw40AEDr4Wk2UUONKGeoFLEMGhJxH8u542OQrcOPAjuLINKnDkbKgVuGuFAjcOKHAklvqHDIn9kgFfJvAhw9Zkm9BNJUbiocCRWOojuCwxN/LE6zbpGqDAjQMKHImFf6IGoMCNgzEJ3Gw2c1PknKgQuMzcwPizNF0wgiubbBO6qcRIPBQ4EkuFwLk33vJUue7datvg0JuI9AOXp+cvhhS4cUCBI7FUChwkDjexmXPdIdUhAgcWbr9zhQI3DihwJJbelMgXOFAX8Y0dCtw4GFrgIGqSXvlLCsyT8XMcgcvO+89UCtw4oMCRWFoL3DlHZIdCgRsHFDgSS63AcdjAsMk2oZtKjMQzJoErGwXuPKiP4PLtt6cUuK3JNqGbSozEQ4EjsdQK3EHDBl4QFLhxQIEbF88Pc/UOl+Yb+9uCh+yQHlae1XRyu3Ps54cb9fWHPsbzg/r56w+3dMvd+ne97n8G14EKgctM90js8DJssk3ophIj8VDghuNffv17ca7TqX1FRgRuk3+oh/lMff727n7f1Kf5Uq309OT+0YgR7o9/X+h5/fv2slFrvY1eoQVs4m0/19t/NceeT7XO6Gks9wVuPrs3XVL5PNzo/ZwQGoH7/kUtPuvfAK0fMlwTFLhxQIEbjiaBM33iaYGzv1aw4G38LtcvZnsIWvKohS3/UmyDeM5s44SsEDQjivfqTuYd8+V6V+C0mK1/18d0v0bgamj4E5URXMhkm9BNJUbiocANR53AWZx4aWGSiAyrjHjN7PTD5q87Aodo700f4OZuXQgZtn/dfFI/9MzDzWpP4Io/UXV6L2/2d/azjvp0ur/r+SiB46haYZNtQjeVGImHAkdiqRU4jqoVNtkmdFOJkXgocCSWeoHTNzFuZBgjuK3JNqGbSozEQ4EjsfAhQwAK3DigwJFYGgWuTU8iJyNPVZomOrLUefKne4YCNw4ocCSW84rgKHBXxTkKHPYh46FC4PKid5CJedBghw2swu/wUsTnnNvsKHDjgAJHYqkUOHzJIOBhQ5NgFYLofhf+Ac4MCtw4oMCRWHr7E7UsbBQ4Ess5CBy2QVmoMjIsvQuc/Il6vvJGgRsL5yJwfppTvdyfJsNSIXBWrMygz1cIBW4cUOBILJURHG5g36zkXQc431ChFpNt/IJdNhLPuQmcf79gngI3PGwkCECBGwfnGMH5RoEbnlqBSxfuHbP8ur5JHZPAIR2xJmJv6LFBgSOx1Atc4oQtS876ocGhjEngQBtxAxS4XaPAkVH+iSoRS5UdG6QRKtRisk2oUIv1SdtzpsDtGgWOjFLgQgVKjAK3Bcur7BLEjgJHYqlVi+1rIvlJn6KGCpQYbt5jgzRCaYvJNqFCLRaLn145P0IoXTEKHAUuBpQ5sbc39Mq7MeMpoEdemf7md73bK89qpo+PXn5jaSlwp6UoRM7BMH/ZsfHTC5lsEyrUYrH46ZXzI4TSFaPAUeBi+OVvf9yex8yeR77Z6PNNTHfkm81+yLP55HdpXs+Xmm2LcRp6oFYtzEf0+uaCMYLbmmzjF+ayxSJpif/9PAmhdMUocBS4GKoE7kNHV8vP35zA5Wr1+GbGanh8syNsWWGyo2d9e/uwo2LlX8x4Cp/m/8Mst+Mv7AqcCN58uj/wTAz1EZw8RT0xoQIlhhv92PhiEjLZxi/MZYsllK6YEEpXjAJHgYuhWuDwe6duP9vhATF0IP5klUFlRJhkEJqH+Z16h+DdP+rp7aAyZYG7ccvNoDWnErihuiwPFSgxChwFDkaBOz2zKcY0xchWWqAerCLcYSzUiR27FJGcGRdV88ksn5jIDqNqIXLDPAyjZGG0LBkT1fDdbvP1x5Npf6sayPlQKHABkEYobTHZJlSoxWIJpSsmhNIVo8BR4IZEIrihaakW+UEv+sY+mwgVKDEKHAUORoEjbWgdwR1Enkb1BxcqUGIUOAocjAJH2nA0tciSxE0dTqhAiVHgKHCwaxS493fb/jUUxcj2+ab1Q4CH7JA84+nr7c6xi5Htnx+C7XJmZPvn/1nZZlerFjEf2zOCiyOUrpgQSleMAkeB6xsRuE3+YZ6Y4oGD/X0zbW4rPFjAQwYtRrg//n1hHzS8vdinrHqFeZCw3R4PJeyDhvlU/6Wop7HcFzjzmombFvAEduKE0Ajc9y9q8Vn/BqgXuIE+tg8VKDEKHAUOdi0Ch3JWZacWPF/g7KshOn33iog8VMDvcv1id9CCljziK4gvxTbIsdnGCVkhaEYU99+Bmy/XuwKnxWz9uz6m+zUCV8Px1aIDoQIlhgt7bJBGKG0x2SZUqMViCaUrJoTSFaPAXYbA/cuvfy/S9KdhQwmcxYmXeReuJHAz9w7c5q87AodoD5963dytCyHD9q+bT+7l3+17ckLxJ6pODy8L43f2s476dLq/6/nOAmeHC7RkyWl10L+IZaPAUeBgFLjTC9w5UqEW+2+98T24rck2oUItFksoXTEhlK4YBe7yBK5sFLhmKtViV9BOKW8UOBBKV0wIpStGgbs+gUOZFCOWGk/khbNOK28UOBBKV0wIpStGgbvOCI5R3S6jlPrQxRSjwFHgYBS4rcD5H8b707BrF7yzFTj/IoYsBgrcOKDAHSZwKJNikgcK3AgJXUwxXDwgF7DKYkAaobTFZJtQumKxhNIVE0LpilHgrjOCKxsFboSELqYYBY4CB6PAUeDaQIELQIEbBxQ4ClwsFLgAFLh92hyvjxvahwJHgYuFAheAAmfFajfdrdhMJvbGxTZ+mpPp1ieYjoUCR4GL5QgCl5kOLxeT43aXFLqYvsVAgTtc4OAPMTNPgaPAjYDeBQ4jcYGY71dDF1MMNxAIXUzfYkAaobTFZJtQumKxhNIVE0LpivUvcFuriuB8o8BR4MbAIAInNT2NRhvW3jCo8wXTu8AVf6J6vZEQQsgQHEHgCCFkHFDgCCEXCwWOEHKxjErg0OiZ5vtjsKYL2yCKBxj4RfdNZlmonS9PD+7eqSldWB0YXrFXskSnudiOieEh+YH5A/ss9Pbm3OMeHNamDaYYHESnvZtMppKn2Ke23nmtX91SkBejou8uPw7V+bBg/f3Ti3oNPKFdzabKX3znuu4+lNl0WuThthjfYMtMp4N1ftfe6Mo7ebzuJ6YhxiNwhTCFB5meuPfqCjGpGunrUIGrTTdXiVmZR40SdijyDmGVyISeUPclcMtpddrLqRtlTTN10+lS39Q9CBzIVrsCIcjyDdLqnIy+lk/tBCBbzYLpzPQ528V5UODKdBU48KzzsCtgFv+Ys5nNz+YO+aXAhRiPwGlsxBR+QRjRGyQmSVPzlDZNM7M9wD5mkGqokROsQ/SoOl3X6adVOTOP4yYiJnqJHRwbN7u3Tk/LLpDN7fK22HQl1TKFwOk84DQhiL7AHXLu+9i0Q3o19SJmK2w6atHRBgTO+ECnn76+avvQyxcqQSSSPNkdWlAncOY63ONYmYnorODhZtfl4PVJn/eHyjN4TPvbpP/P7jw+jBhbEY4TuOlibX4RqU3ctAywcmeiKis4Vpw+jCCmJo/PKn05THyqBG62tOkCCBu2Wc2swGFM0Q+McqXT2tzdmXQXxm+Pbo/rYzwCp28ON1GIwy6Iouw2ECPcw1ZYttGLubH1b5JYMWxFbbp2mS8osom87wcKcXHzAKKZIb+l5W1InEKJgJfZRnBaWHQGE0/gcO4xf8gVaWsBK7PUf57JPSfRnAicjeD073ptxMag8wOxaUtTBCcgbcxKtGmB8N3rNDdG1MByasXH/sYLHP50tMuf1ZNTn63ALYv0IHbYzi5LzLJDqY7gtr6QaE4EzkZw9vdu5tJ1gnetjErgbCRVnaXEKVCeuoKt95FIR6Iw86u3k+WN1KTrL8cv7n1TI7p8YNlk8m/mF7Lgr9MHLtLfXd5MoqNTHDO8i4sqEU258xdL3Lkjwun6p2qRdsWfnNIeJmtNdPVPWLbQwosoRouti9wgkuHIOIRra3OR0Ra33ERv23kjYvrmNXn5sOcs2yyR/v1f3Xav5hd/UqL9LCQau1TlwyJtdIjQAIQI8+Yaa3tBAi5fWPb0Yq+RbN8OnQekcxvOg7TRySFNHsw1uDXijPFFEcnhPNZm8OX9wZOvhfEIHCGE9AwFjhBysVDgCCEXCwWOEHKxUOAIIRcLBY4QcrFQ4AghFwsF7kKQ73Q/spbvnZmXcN30gfifbAHz3ljypFbRH8LKi8OE9AMF7hKAWMmnGycWOH+6LHDyORchQ0GBuwDw6Zbom5Au7KdW+JIgMW/fa+HT4gdRM19VmGn3nawWKfPdaLFNZr6EKL7tzO23pfhSAW/Py4f2YFru0UULJ77OwidKOOYH9jffhi71Snw3qpekS30cfPz+Yb6EePqwX0/giwT7Ped2H3xitf3OlJDDoMBdAhAlUTgtMGCKb1M1C4iRRGv4zVKVGPWy00XQZbZxy/GrhcUInp6XbeRbVD9q88VuZTKh98OfqyJwZn9JBPuKkK7U2ksPx5Rj4zMj+Z7U4r4zJeRAKHAXAqI4REG+YMk8ojmIivnVEdcCEd0CbXb4bhTtZzqyct+Nml+zzrarAQibmXbHNN9YegJk2uAgWsBtA/sLvk3V+xlRM8dy33lqQ/RWiJ1b7n83ut3HRnfbb1EJaQ8FjpwM86epm+7jgQQhTVDgCCEXCwWOEHKxUOAIIRcLBY4QcrFQ4AghF8uEEEIuFid0hBBCCCHkTGAARwghhBByZjCAI4QQQgg5MxjAEUIIIYScGaMK4GRMAfToWnTeCPLU9D+2t5wQQggh5AoZZwtclqiFRGp62gwfYMhVupioYpYQQggh5AoZWQCXqcS0tE2KAA6tckUwp8GoA/48IYQQQsi1MdJ34BDIJfp/TPbTAsceUwghhBByKYwmqtm+/6atHKH18A4cAzhCCCGEXApXE9UwgCOEEELIpcAAjhBCCCHkzGAARwghhBByZjCAI4QQQgg5MxjAEUIIIYScGQzgCCGEEELODAZwhBBCCCFnBgM4QgghhJAzgwEcOS7+uLaEEEII6QUGcOSI2KHPJjIsGiGEEEJ6gQEcOSoYIo0tcIQQQki/MIAjhBBCCDkzRhTVyOO20KD1mUrM8u6P4xjAEUIIIeRSGGdUk6dqUQRq2+At5lEcAzhCCCGEXArjjGoqv1xEMMcWOEIIIYRcN6OLarKkLkDDY1YGcISQMyHfqOV0odJ1opJM/wE6Xar09UN9VC13uxFCSBOjiWqyRN5xE3PvwWXJdlnSJXSzYH9CCDkpDOAIIUfiaqIaBnDjogjKOxghhBBy7TCAIycH1+JP//mvO+YHaGUrb0cIIYRcOwzgyMkpB2WHGK8jIYQQwgCODAADOEIIISQOBnDk5DCAI6Sa6XRqynnZPj74iQMhZAsDOBJFuZIRqwPrQ8FZG2s6NiHnRFWw1sYY0BFy3TCAI73R1sfYLhSctTFeR3JJIID75bdwWYdNp5PgeixnAEfIdRNVG2Zpqsx4CeirzfXRlutl3XtrOx6s+OOBD3/6839VWt163/+YLldIbY3XkVwSTQFclTGAI4TEBXCu81077BWGucJ8t5ESjg0r/njgw1BwJla33vc/pkOVUhvjdSSXBAM4QkhX+q0N81QlEQPOHxNW/PGEAjQsC1loOwHToUqpjfnHIeTcYQBHCOlKh9pQWtoqbOEeq44M5I3EAR+WA7O25vsf06FKqY3xOpJLggEcIaQrUbVhni5MhbprfIR6qcCHoeCsjfn+x3SoUmpjvI7kkmAARwjpSkRtmKs06bO1TR9vIUGgG8heyFO1CC0/AFb88cCHoeCsjfn+x3SoUmpjvI7kkmAARwjpSkRtWPUotYcWOBOwueN4X7hKkFfMHgAr/njgw1Bw1sZ8/2M6VCm1MV5HckkwgCOEdGWctaEO2uyXrYjlFsU0wJev/nxbWPHHwwCOkH5hAEcI6UpEbZipxDSFZSqVgMpvOetIlpT2ZwvcaGAAR0i/MIAjhHQlrjZEcKUr1K11D96kT7mtee+78R24UQAfhoKzNub7H9OhSqmN8TqSS4IBHCGkK73XhhyJ4XJhAEdIGARiKJshqwu0GMARQroSURtmKhlpn28hIKQkDvgwFJy1Md//mA5VSm2M15GMHQRlbYMrBnCEkK5E1Yb7jz1hPXyFegRY8ccDH4aCszbm+x/ToUqpjfE6krHDAI4QcgriasMs2wvW+Aj1cmEAR4gFgddPv/4jXNYb1vmBFwM4QkhXomrDvS9GNQzgLhcGcIRYGMBF8LxSy/RV59/N++h1d3rdO2NTQhqJqg39obRs1x5eNx/4crRLfx9HghV/PPBhqFJqY77/MR2qlNoYryMZAwzgupKrzXKmppN79aSjtN0z0OvuqtYRQspE1IZe/28gS1WaI4CTrj4wPZ734Vjxx8MAjhBLXQBXZwzgdM2wWVa2wOWbO7OOLXCENBNXGxb9s6HVzQ2tpQO47TK33QhgxR8PfBiqlNqY739MhyqlNsbrSMYAAzhCyNDE1YauI18MbSWPU8cUtPmw4o8HPgxVSm3M9z+mQ5VSG+N1JGOAARwhZGgiasNcpSmite2jVBPEjbRvOFb88TCAI8TCAI4QMjRXUxuy4o+HARwhFgZwu8xmM3Nvhuz9/d1tRQjpEwZwpDXwYahSamO+/zEdqpTaGK8jGQMM4KpBMMegjZDjc3BtiMekeOdNsKMxyNem8cNrmcewey/SuQ8kjHX7spUVfzzwYahSamO+/zEdqpTaGK8jGQMM4KphAEfIaTiwNtztOsQEb6WALUv7DuC2wZsfOB4KK/544MNQpdTGfP9jOlQptTFeRzIGGMBVwwCOkNNweG3odR2yDajiW8iEcAucgHTYAjcU8GGoUmpjvv8xHaqU2hivIxkDDODq33trMgZ4hMQzutqwPoDr3jkwRIPEAR+GKqU25vsf06FKqY3xOpIxwADOBnAhH+Ac63yD9QzgCIlnXLWh61fOmARxoWUdYMUfD3wYEuQ25vsf06FKqY3xOpIxwACOARwhQxNVG5rWMl2h7lrcI9RjwYo/HvgwJMhtzPc/pkOVUhvjdSRjgAHcbgCH88K9GbKynxjAEdIPEbVhrtJknJ32hoCQkDiMGHtCfIj5/sd0qFJqY7yOZAwwgKtugWsyBnCE9ENEbeh/uOAbW+AuFfgwJMhtzPc/pkOVUhvjdSRjgAEcAzhSRa42d3M102UUeu3b7edv6v1oxfZZPcxnKnl86y+N71/Up/lSrb/VH/P7l09qPnOt0D9/VT+eVuohe6/Z57v68ulmz0e3n39XbwdkvvfaME9TBnAXCnwYEuQ25vsf06FKqY3xOpIxwACOAdw1Mp/PjQZX2dvbm9tSh1MPc7VMjxmw6UDx01yt+gzYyjQFcFXrnx8aAjjL88ONultL0OaCunsdAL61O6Go2jBL9lvbGMBdLvBhSJDbmO9/TIcqpTbG60jGAAM4BnDXCAK4f/n178HrOp3O9gK4bQvTrfr87V2ZEptv1J0Jesrzj2o1n6mp2f5ePb7p9ToQms+W6vPjWi1nK7usaGl7VIkug7bFzS6bmnT0vA7uvnjBHfIy32ntuldff9jj3+i0zT65DsbuUvWCNExgptP7tnZ5KwVoDgRg8+Vn9c3kqwoEZsjLD5cXvc/sZ5N+Zqa9fKH1rmXwBnqvDRnAXS7wYejGbWO+/zEdqpTaGK8jGQMM4BjAXSOHBnDBFrjKAO5NfehpadGSdZi/v1+oafJYerxYemSKAEyCLQn8MI1NZd1XHQjKNthnpwVNH+9mrqZoAXvP9PRKPTUEcPoktwGgv14f92Hzqsu5Xijb/O6leaOPqeefdlrgDieiNsyih806Jaz442EAR4iFARwDuGuk3SPU0jtw9+XAywZ3xfrbW3WrywRaz25v9a9Zjha4V5V+ctvdflbfHlfb98xcC10mx7n/i/q8nG231ets0LZt0fv648U8crXpluaxz0uqgzXZ3tkfZNq12Ln8l7GtarKtbV3b2dYEbXJsrEfa3jtwB7a8CVG1oR0HtWz8iOFSgQ9DgtzGfP9jOlQptTFeRzIGGMAxgCNkaOJqwyzjO3BXBAM4QiwM4BjAETI0UbUhP2K4LhjAEWJhAMcAjpCh6aU2xIgM24Htx8mgFX+WhP1TtXykMIAjxMIAjgEcIUPDAO7oYAD+0LuBVcvHCwM4QiwM4I4bwOHYuNfLxsCPkC0dasPdERj88eXNRw2RX6aa8VXLg9bnqVqY9Baqa5yIvA5FVYB7DoGvD3wYEuQ25vsf06FKqY0NeR0JERjAna4FDukwcCNknwNrQwRvgRYjE2BhecX6A9gL4LLEm7etVuX4rg2s+ONhAEeIhQEcAzhChqZDbWhb4KqCqNCHDYdQDuDKrVRo5evSasWKPx4GcIRYGMAxgCNkaEZXG7IFbrwwgCPEwgCuvwAOx/nltz8GzxNmfbS/HssZ2JFr5uDasGsLWCsQrOkK2pgfpZ35O3CXAnwYEuQ25vsf02Uxbmu8jmQMMIBjAEfI0BxYG+YqyySCylQaiKbYD9zlwgCOEAsDOAZwhAxNRG3IAA7HDNmlgnMLCXIb8/2C6bIYt7VL9i85HxjAnS6AqzIGcOTaiawNpS8zZyMe3P7YFf81BBY4x5AgtzHfP5gOCXIbu2Q/49yqbOjKmuzCAI4BHCFDE1EbsgXO59jHHwM4x5AgtzHfP5gOCXIbG7Of+8wbjsWgbbwwgGMAR8jQxNU4xccFztgCd9HgHEOC3MZ8/2A6JMhtbMx+7jNvOBYDuPHCAI4BHCFDc/lRhyO2csX+ITESq1vfZ8U+JE0+qDPfB5gOCXIbG7Mv+8wbjsUAbrwwgGMAR8jQ9Fsb5qlKjtXFSCSxlSv2D4mRWN36Piv2IWnyQZ35PsB0SJDb2NC+RPpdzQfzofMTq1qP5QzshocBHAM4QoamQ224Oxbqno30MSryFgP2D4mRWN362LTHQpMP6sz3AaZDgtzGhvZlnQ+a1vk0+aBqPZYzgBseBnAM4K6R+Xyufvlb+FpNZ1P19vbmtlQq39ypuV52//im3ouimqvNJmtXdp8f1EP27u3bE52O+119+XSn0hd9LvkX9Wm+VOtv/nkNQ++14aV+xID9Q2LUxmLTHgt9+QDTIQFoY0P7ss4HTet8Qj7Asirzt2EANzwM4BjAXSOHBXAblekymj3M1Wz5WX0z0U45gHtWD/OZmhqdu1WfdVD0gW0+6X10GTf6d/+o3iRSyjc2eHpcq6UuN9jPDxCfkZa/34vb/vO9LmdTdfvfJubeseu/qh/BCEzn6Wa+zdNXnVaRR20/V+13eiJqw/DA9Qzg9i027bHQlw8wHRKANja0L7v6oJzvrj7AfgzghocBHAO4a6RLAGdKqQ687nQQdP/4Ta1TF8CZZWjJei+2kZatDxfYJTutd5qdbUBgu+cH0/I3mdyrx29rl4ast8FZ8vVHuPXse6l1TeZNEOcfZxzE1YZ5qvS12IEB3L7Fpj0W+vIBpkMC0MaG9mVXH5Tz3dUH2I8B3PAwgGMAd40ggIMGhcwP3kC+eVCbVxecGXK1uZurWdGi5lrfZB6B191afXvbrgsHcAgE3XJvn/zLJzVf+cdeqadDAzi3fiqtc/r4Nzj+S1o6zjiIqg2zpNwCl6l/W+y3yo0BFLAYsH9IjNpYbNpjoS8fYDokyG1saF929UE53119gP0YwA0PAzgGcGQA9lrgrpuI2jDQkW+Wdh5svhn/44nDg8RyBXoo2D8kRm0sNu2x0JcPMB0S5DY2tC+7+qCc764+wH4M4IaHARwDOHJqXIud1kDzePTNb927TnquDcPvxcWzDd4WHSPEcgV6KNg/JEZtLDbtsdCXDzAdEuQ2NrQvu/qgnO+uPsB+DOCGhwEcAzhChiaiNgwPpXV8ugWJsRV/14obFpv2WOjLB5gOCXIbG9qXXX1QzndXH2A/BnDDwwCOAVwZnAfuz5BdV6Dp3nXTZbTsh9vP3474DlnFe3MxlD9qqOA73r8zH07o88RXqk+rhq5K0C3JzZ6Pbj//vv3itgWRteEQg9kjTQZwQ9CXDzAdEuQ2NrQvu/qgnO+uPsB+DOCGhwEcA7g6cE7XFbTtgy49lukxAzbb3ciqz4CtTFMAV7W+ZV9zzw836m4tQZsL6vABhfmQo5mI2vCEg9lniam4jCXdjl6uQA8F+4fEqI3Fpj0W+vIBpkOC3MaG9mVXH5Tz3dUH2I8B3PAwgGMAVwcDOBvAbVuY0MfbtruQcvchdv5RrcrvuJkuQZbqs+n3beXee5OWtkeVaD/bFjd5P872Jfeug7svXnCHvMx3Wrvu1dcf9vg3Om2zDzrovUvVC9IwgZlOb+8r1l0QgM3Rx13t+3gIzJAX++Wr2Wf2s0k/M9NevtB61zJ4A3G14RUNZo/9Q2LUxmLTHgt9+QDTIUFuY0P7sqsPyvnu6gPsxwBueBjAMYADyPu//Pr3vXOcTsPLxbD+0gO8yha4ygDuTX2UvzJ18/f3CzVNvA59DaVHpv4ICRL4YRqbyrqvpf7cdlrQ9PGKLkQyPR3qhqSEHwD66/VxHzav+hrrhbLN716aN/qYev5ppwXucA6sDWu+BB3xOKigXIEeCvYP3YhtLDbtsdCXDzAdEuQ2NrQvu/qgnO+uPsB+DOCGhwEcAzjAAC5E6R04fyQFx07r3O2tutXXEq1nt7f61yxHC9yrSmVEhtvP6tvjavuemWuhM6M8YP39X9Tn5Wy7rV5ng7Zti97XHy/eCA+leexj+nqT7Z39QaZdi53Lfxnbqibb2ta1nW1N0CbHxnqk7b0Dd2DLm3BgbZirNKlrZWtaPxxwUgzYP3QjtrHYtMdCXz7AdEiQ29jQvuzqg3K+u/oA+zGAGx4GcAzggB/AISjD/RmycjB3DS1w5PgcWBs2f3m637nvOMBNFAP292/AQyw27bHQlw8wHRLkNja0L7v6oJzvrj7AfgzghocBHAM44AdwhxgDONIHHWpDPEZdBDrsPVYfcP0QW/F3rbhhTWljfZWNCeQndH5tzD8XTIcEuY0N7ZOuPijnu6sPsB8DuOFhAMcADhw7gMPxGeiRKsYVIRyR2Iq/a8UNOyTt2Hwek758gOmQILexof3T1QflfHf1AfZjADc8DOAYwIG+AjgcB/f2ocbg7roZb7TQMyjsMWD/0I3Yxvy05caLsaFA2qHza2N+vjEdEuQ2NuT5g64+KOe7qw+wHwO44WEAxwAO9BnA/fK3fR9MZ7p8BJaLYT2DuOtl2NrwhMRW/F0rbpifdlPF3Wb9UJzKB3U25PmDrj4o57urD7AfA7jhYQDHAA4cO4BrMgZw182wteEJia34u1bcMD/tUMWNZVUW2nYokHbo/NqYn+/QebW1Ic8fdPVBOd9dfYD9GMANDwM4BnCAARwZkmFrwxMSW/F3rbhhftpdK26x2POIYQw+GPL8QVcflPPd1QfYjwHc8DCAYwAHGMCRIRm2NjwhsRV/14ob5qfdteIWiz2PGMbggyHPH3T1QTnfXX2A/cYYwKEyRd7Kdmhe+zrOsWEAxwAOMIAjQzJsbXhCUAnEgP1DN2Ib89PGdOhGbGux5xHDGHww5PmDrj4o57urD7Df0BV3VZDVZKF893msU8IAjgEcYABHhmTY2vAQinFXQ33QNQPRjwH7h27ENuanjenQjdjWYs8jhjH4YMjzB119UM53Vx9gv1EEL38OV9yTSf26cvDyp5rgZaKDlNB6LGcAxwCOARwDuGtn2NqwLVmiJol0EZyrdDFRxWxLYiv+rhU3zE+7a8UtFnseMYzBB0OeP+jqg3K+u/oA+40xgENwhryVzd/u0ACuyhjAMYCDMYBjAHftDFsbtiRPF2rhNbtlyWRnvg2oTGKwlVH4ZmwyP21Mh27EthZ7HjGMwQdDnj/o6oNyvrv6APuNMYBrYwzgbPDCAI4BHAM40gfD1oZt6aEFjhBCCCHkUjiPAA5EvgNHCCGEEHIpnE8ARwghhBBCDAzgCCGEEELODAZwhBBCCCFnBgO4EOZ9O3nXzn40MVmkeqoJt633hQW+oJ1MErX7zYXeLmlzPJCpxLz7Vz5Gj0Seb3G6+NhE5/UiPzDp6KM8TYp3Nne+ntbHS2S6QK410tHTU3fdh/zYUOdzOdX5eUUm9Hkvp+a8zWwDebpUU53/p+JryUytplPtg1e1s3u2UqsMPp3q7XX5efrYXX9C8s1K+96mn62maom8YibfqJW+XnUffu5sr88JX0neD3UuxqfxacMfG32x7SnNdv2xcdMVPOvtp4u1enEblee786xWM5SVhVq/vJ/Ev74fcB7L9EW9Y6aFH/LNnZpNE/Wod7CbIf8ztVi7YwjPuGav+h7TftL3/v2jPrea4xLCAC6Iq6CLCvsQbCW8DWL2K/s8TV0wJhV2KS0JFnTlbwKi/4d5G8DZgHD3ePF0PV+7n5yrzVvpGOZc7DnudP3igr3iXHYCJE1gPwRAdh8XzMoxkIGqdHojpkxYQt3fbM/JPw+XBqa18COAg28R3Jjgye56IvR5I2hDntpEbY794E3wgzg5tpz//9X3w1QHcLoSc8HcRFf4NnZEIGm3XayxryzT+VonpsLrO/DbCchaUA74kF+T12Je8uoCO7dNcU56u3yj/WYCdzl3l3h5W3PuS7V+fdKBvvPV/ZMOCHK10T4188Uye4hYdgK4BnAes2VTsOYHYrh23vzT2p7fToCmz+1OBzdybmY/vV775k7vZ31TCoqOwE4A18B+8Cb4QZw7L7nu9/9H3etrmjy+FMHc5Fb7UhJ05ws/3GL/V8xrX0nZenw7ug/IOGAA10iHFjCvEs50sJa7yt9U3jroMAGPt43Bn69Yt0AAsY0Mj8Qh5+sFcAimykGlyTeOtTUbo+z262fYO//9/Qx+Onq7FMvrtj8KHcqEprL/wiKY1ccr+0FX+nLdh9dkfd4miEBg5hZV0C6A287b4Muf9tat19oPtoIurq8JgPzWwf6JCuDKSADnWnH8gEwMQV2W6IpZV9hF4Fe17V/hEwRw/vFkXvtNV/DJU7+tU4cEcKa1bXqvnvzABXlEoGGCNUd5mZ43wcheAIeAZ6lSmd/ZruSbI7dc9R/AbecTk3d/urTOnLcXoON8/6LLgvGh8w25GhjAhfArUQMqbH++BaZSLh/Dr8BdECCRRikw2Q/gbLBQGQTE0Pl8vQDOYM9pO+8FrkCfo1kXOL/kf/8vb1nFfoILeBrT6ZPOPtpSvnamxbLIKI4XCuD0Mq3KqNgR9JwcnYfdIEnns2XQhICm+RFqiwDOtcgV+8njwb289ctRAzhdZtFSZs4JC8w5ZSrVF172z1Y6YDHb222XEtRhW7TKjziAs+eH1jI/iEMgstoN6swyl1csfF7pgCfUAudaqfAIFhGPBHAv9pHjUgIh8xhSH3+bQO8cEsABbD/TwWz9I1Q/aPOny+usH3bOF2WBAdxVwgCOEEIIIeTMYAB3KKaFZNt8vWuu5eRSuKZzjeEa/WRav0LnCzteq9igmFau3cd1/jkXrWHXQpM//Eell4xpDdx9rLm1W7aMkaPBAI4QQggh5MxgAEcIIYQQcmYwgCOEEEIIOTMYwBFCCCGEnBkM4AghhBBCzgwGcIQQQgghZwYDOEJGhB1ayxvhIUtM9wQJevPtBXTEizTQ1YdbdHRsh7xV3YvsdfhrxhF1oy3YJWF6Gu+TEELOEQZwhIwEO5asF7xVIkFYKRBDf3Smt39vfSJDcGG0Cr/PLref2ccuK0Y6MH28yXHcPsmTWWeHyHLHwLisEj15/cJtR1rQafpjnQYCuOoht3axQZ47TvJXtZaxUs28zptJ36ZVjJUKXDC4zYOsl6ASy2wfbgbTt5nOp4yvaoassvk2W3h9n/nDXVWOYUoIIUeCARwhI8EEcOXxZMsUQVpgvnKdDH9VWp7pXxfUiKHVC+t3hqjy5s1YnXq7neGwzPrycTDIevgYPiaA8wPBOopgDAGfDS63Y6L6gaK03iGAtMNRAZMWgr3X6vOzA8y7abPOm/eCt910tgHmzhimhBByRBjAETIi9h6horVtJ6hzrWvSsoZHrAiAMK0DkXAA51rf9razyxGMGWQMWS+gMRTzdqxOIUt0cJRjG9vSVgR15tGml6bZpHRMj71HqGgdW+pzdrM28NLnaw+uVmZ8WC+AC6aP5fY4+0m61jcEc1iHwFC2qwvgdDr745fadDab0BimhBByPBjAEUIulFxlOpDcAYHkSoJBQgg5XxjAEUIuFNsyV7wrJ4843VpCCDlnGMARQgghhJwZDOAIIYQQQs4MBnCEEEIIIWcGAzhCCCGEkDODARwhhBBCyFmh1P8HQapohwR6X8kAAAAASUVORK5CYII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28750"/>
            <a:ext cx="7323429" cy="335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4781550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9468118">
            <a:off x="2873834" y="1047983"/>
            <a:ext cx="281993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 </a:t>
            </a:r>
            <a:r>
              <a:rPr lang="en-US" sz="2000" dirty="0" err="1" smtClean="0">
                <a:solidFill>
                  <a:srgbClr val="008000"/>
                </a:solidFill>
              </a:rPr>
              <a:t>CoP</a:t>
            </a:r>
            <a:r>
              <a:rPr lang="en-US" sz="2000" dirty="0" smtClean="0">
                <a:solidFill>
                  <a:srgbClr val="008000"/>
                </a:solidFill>
              </a:rPr>
              <a:t>? Students </a:t>
            </a:r>
            <a:r>
              <a:rPr lang="en-US" sz="2000" b="1" dirty="0" smtClean="0">
                <a:solidFill>
                  <a:srgbClr val="008000"/>
                </a:solidFill>
              </a:rPr>
              <a:t>LISTEN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468118">
            <a:off x="2173882" y="2634757"/>
            <a:ext cx="241252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CoP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? Students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in </a:t>
            </a:r>
            <a:r>
              <a:rPr lang="en-US" dirty="0" err="1" smtClean="0"/>
              <a:t>CoP</a:t>
            </a:r>
            <a:r>
              <a:rPr lang="en-US" dirty="0" smtClean="0"/>
              <a:t> classes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143" y="1047750"/>
            <a:ext cx="6893714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8" y="4476750"/>
            <a:ext cx="1180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76750"/>
            <a:ext cx="110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Reformed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6" idx="1"/>
          </p:cNvCxnSpPr>
          <p:nvPr/>
        </p:nvCxnSpPr>
        <p:spPr>
          <a:xfrm>
            <a:off x="2704321" y="4661416"/>
            <a:ext cx="331547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4781550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3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in </a:t>
            </a:r>
            <a:r>
              <a:rPr lang="en-US" dirty="0" err="1" smtClean="0"/>
              <a:t>CoP</a:t>
            </a:r>
            <a:r>
              <a:rPr lang="en-US" dirty="0" smtClean="0"/>
              <a:t> classes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143" y="1047750"/>
            <a:ext cx="6893714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8" y="4476750"/>
            <a:ext cx="1180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76750"/>
            <a:ext cx="110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Reformed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6" idx="1"/>
          </p:cNvCxnSpPr>
          <p:nvPr/>
        </p:nvCxnSpPr>
        <p:spPr>
          <a:xfrm>
            <a:off x="2704321" y="4661416"/>
            <a:ext cx="331547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499027"/>
            <a:ext cx="1112805" cy="461665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No </a:t>
            </a:r>
            <a:r>
              <a:rPr lang="en-US" sz="2400" b="1" dirty="0" err="1" smtClean="0">
                <a:solidFill>
                  <a:srgbClr val="008000"/>
                </a:solidFill>
              </a:rPr>
              <a:t>CoP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809750"/>
            <a:ext cx="67678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CoP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4781550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99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Alison Anders</a:t>
            </a:r>
          </a:p>
          <a:p>
            <a:pPr marL="0" indent="0" algn="ctr">
              <a:buNone/>
            </a:pPr>
            <a:r>
              <a:rPr lang="en-US" dirty="0" smtClean="0"/>
              <a:t>Geoffrey Herman </a:t>
            </a:r>
          </a:p>
          <a:p>
            <a:pPr marL="0" indent="0" algn="ctr">
              <a:buNone/>
            </a:pPr>
            <a:r>
              <a:rPr lang="en-US" dirty="0" err="1" smtClean="0"/>
              <a:t>Shufeng</a:t>
            </a:r>
            <a:r>
              <a:rPr lang="en-US" dirty="0" smtClean="0"/>
              <a:t> Ma </a:t>
            </a:r>
          </a:p>
          <a:p>
            <a:pPr marL="0" indent="0" algn="ctr">
              <a:buNone/>
            </a:pPr>
            <a:r>
              <a:rPr lang="en-US" dirty="0" smtClean="0"/>
              <a:t>Jason Morphew </a:t>
            </a:r>
          </a:p>
          <a:p>
            <a:pPr marL="0" indent="0" algn="ctr">
              <a:buNone/>
            </a:pPr>
            <a:r>
              <a:rPr lang="en-US" dirty="0" smtClean="0"/>
              <a:t>Jose </a:t>
            </a:r>
            <a:r>
              <a:rPr lang="en-US" dirty="0" err="1" smtClean="0"/>
              <a:t>Mestre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Rachel </a:t>
            </a:r>
            <a:r>
              <a:rPr lang="en-US" dirty="0" err="1" smtClean="0"/>
              <a:t>Oien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Matthew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750"/>
            <a:ext cx="7180670" cy="451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8388" y="4823125"/>
            <a:ext cx="1377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 et al., in 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81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 form bridges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0150"/>
            <a:ext cx="6142799" cy="3394472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9800" y="3028950"/>
            <a:ext cx="2971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8388" y="4823125"/>
            <a:ext cx="1377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 et al., in 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3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1485900"/>
            <a:ext cx="3124200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Traditional teaching structures</a:t>
            </a:r>
            <a:endParaRPr lang="en-US" sz="2800" dirty="0" smtClean="0">
              <a:effectLst/>
              <a:latin typeface="Times New Roman"/>
              <a:ea typeface="DengXi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685800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 smtClean="0">
              <a:effectLst/>
              <a:ea typeface="DengXi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677082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485900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strong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3084163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strong ties</a:t>
            </a:r>
            <a:endParaRPr lang="en-US" sz="2000" dirty="0">
              <a:effectLst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21429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1485900"/>
            <a:ext cx="3124200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Center for teaching and learning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38400" y="1485900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DengXian"/>
              </a:rPr>
              <a:t>Traditional teaching structures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685800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 smtClean="0">
              <a:effectLst/>
              <a:ea typeface="DengXi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677082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485900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strong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3084163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strong ties</a:t>
            </a:r>
            <a:endParaRPr lang="en-US" sz="2000" dirty="0">
              <a:effectLst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9110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84163"/>
            <a:ext cx="3124200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ea typeface="DengXian"/>
              </a:rPr>
              <a:t>Discipline-based education researchers</a:t>
            </a:r>
            <a:endParaRPr lang="en-US" sz="2400" dirty="0" smtClean="0">
              <a:effectLst/>
              <a:ea typeface="DengXi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485900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DengXian"/>
              </a:rPr>
              <a:t>Center for teaching and learning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485900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DengXian"/>
              </a:rPr>
              <a:t>Traditional teaching structures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685800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 smtClean="0">
              <a:effectLst/>
              <a:ea typeface="DengXi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677082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485900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strong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3084163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strong ties</a:t>
            </a:r>
            <a:endParaRPr lang="en-US" sz="2000" dirty="0">
              <a:effectLst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9110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84163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ea typeface="DengXian"/>
              </a:rPr>
              <a:t>Discipline-based education researchers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1485900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DengXian"/>
              </a:rPr>
              <a:t>Center for teaching and learning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485900"/>
            <a:ext cx="3124200" cy="1428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DengXian"/>
              </a:rPr>
              <a:t>Traditional teaching structures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084163"/>
            <a:ext cx="3124200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Course-centric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CoPs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 connected by mentors </a:t>
            </a:r>
            <a:endParaRPr lang="en-US" sz="2800" dirty="0" smtClean="0">
              <a:effectLst/>
              <a:latin typeface="Times New Roman"/>
              <a:ea typeface="DengXi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685800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 smtClean="0">
              <a:effectLst/>
              <a:ea typeface="DengXi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677082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485900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strong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3084163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strong ties</a:t>
            </a:r>
            <a:endParaRPr lang="en-US" sz="2000" dirty="0">
              <a:effectLst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9110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84163"/>
            <a:ext cx="3124200" cy="142875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ea typeface="DengXian"/>
              </a:rPr>
              <a:t>Discipline-based education researchers</a:t>
            </a:r>
            <a:endParaRPr lang="en-US" sz="2400" dirty="0" smtClean="0">
              <a:effectLst/>
              <a:ea typeface="DengXi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485900"/>
            <a:ext cx="3124200" cy="142875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Center for teaching and learning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38400" y="1485900"/>
            <a:ext cx="3124200" cy="142875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Traditional teaching structures</a:t>
            </a:r>
            <a:endParaRPr lang="en-US" sz="2800" dirty="0" smtClean="0">
              <a:effectLst/>
              <a:latin typeface="Times New Roman"/>
              <a:ea typeface="DengXi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084163"/>
            <a:ext cx="3124200" cy="1428750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Course-centric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CoPs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  <a:ea typeface="DengXian"/>
              </a:rPr>
              <a:t> connected by mentors </a:t>
            </a:r>
            <a:endParaRPr lang="en-US" sz="2800" dirty="0" smtClean="0">
              <a:effectLst/>
              <a:latin typeface="Times New Roman"/>
              <a:ea typeface="DengXi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685800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 smtClean="0">
              <a:effectLst/>
              <a:ea typeface="DengXi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677082"/>
            <a:ext cx="31242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bridging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485900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Does not promote strong ties</a:t>
            </a:r>
            <a:endParaRPr lang="en-US" sz="2000" dirty="0">
              <a:effectLst/>
              <a:ea typeface="DengXi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3084163"/>
            <a:ext cx="21336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Promotes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/>
                <a:ea typeface="DengXian"/>
              </a:rPr>
              <a:t>strong ties</a:t>
            </a:r>
            <a:endParaRPr lang="en-US" sz="2000" dirty="0">
              <a:effectLst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19559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150"/>
            <a:ext cx="8229600" cy="857250"/>
          </a:xfrm>
        </p:spPr>
        <p:txBody>
          <a:bodyPr>
            <a:noAutofit/>
          </a:bodyPr>
          <a:lstStyle/>
          <a:p>
            <a:r>
              <a:rPr lang="en-US" sz="6600" dirty="0" smtClean="0"/>
              <a:t>Community of Practice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498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150"/>
            <a:ext cx="8229600" cy="857250"/>
          </a:xfrm>
        </p:spPr>
        <p:txBody>
          <a:bodyPr>
            <a:noAutofit/>
          </a:bodyPr>
          <a:lstStyle/>
          <a:p>
            <a:r>
              <a:rPr lang="en-US" sz="6600" dirty="0" smtClean="0"/>
              <a:t>Community of Practice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352550"/>
            <a:ext cx="51816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7950"/>
            <a:ext cx="8229600" cy="857250"/>
          </a:xfrm>
        </p:spPr>
        <p:txBody>
          <a:bodyPr>
            <a:no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349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evidence-based instructional practices?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47511" y="457200"/>
            <a:ext cx="6033135" cy="2006918"/>
            <a:chOff x="0" y="0"/>
            <a:chExt cx="11560628" cy="4885509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1560628" cy="4885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9816" y="274322"/>
              <a:ext cx="11155681" cy="4408528"/>
              <a:chOff x="169816" y="274322"/>
              <a:chExt cx="11155681" cy="44085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816" y="274322"/>
                <a:ext cx="5212080" cy="440852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417" y="274322"/>
                <a:ext cx="5212080" cy="4408526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/>
            <p:cNvCxnSpPr/>
            <p:nvPr/>
          </p:nvCxnSpPr>
          <p:spPr>
            <a:xfrm>
              <a:off x="5780314" y="0"/>
              <a:ext cx="0" cy="4885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6" y="3200400"/>
            <a:ext cx="5943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914650"/>
            <a:ext cx="2197650" cy="1419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857250"/>
            <a:ext cx="7616751" cy="1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observations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id="{FC4BAC7F-BA54-4DC4-AD18-12F1F8D88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57350"/>
            <a:ext cx="6705600" cy="2625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2190" y="4719251"/>
            <a:ext cx="153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Tomkin et al., in prep.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03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3169" r="18943" b="33827"/>
          <a:stretch/>
        </p:blipFill>
        <p:spPr bwMode="auto">
          <a:xfrm>
            <a:off x="1219200" y="0"/>
            <a:ext cx="66960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7150"/>
            <a:ext cx="6477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8129" y="4865265"/>
            <a:ext cx="1377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 et al., in 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gets us to use evidence based instructional practices?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621"/>
            <a:ext cx="6781800" cy="606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Variables</a:t>
            </a:r>
            <a:r>
              <a:rPr lang="en-US" baseline="30000" dirty="0" smtClean="0">
                <a:latin typeface="Arial"/>
                <a:cs typeface="Arial"/>
              </a:rPr>
              <a:t>†</a:t>
            </a:r>
            <a:endParaRPr lang="en-US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9224"/>
              </p:ext>
            </p:extLst>
          </p:nvPr>
        </p:nvGraphicFramePr>
        <p:xfrm>
          <a:off x="457199" y="571500"/>
          <a:ext cx="8229602" cy="4164880"/>
        </p:xfrm>
        <a:graphic>
          <a:graphicData uri="http://schemas.openxmlformats.org/drawingml/2006/table">
            <a:tbl>
              <a:tblPr/>
              <a:tblGrid>
                <a:gridCol w="4014440"/>
                <a:gridCol w="1405054"/>
                <a:gridCol w="1405054"/>
                <a:gridCol w="1405054"/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Variable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Know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Tried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Continue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(teaching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-related journals)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NFW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(New Faculty Workshop)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ATND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(talks/workshops)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(interest in using more RBIS)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(gender)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SATF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(satisfied with meeting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PSTN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(full-time, permanent vs. other)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RSH2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publications)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SIZE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(class size)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(type of institution)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CRSE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9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or calc-based course)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DGRE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(highest degree)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ENC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(departmental encouragement for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GOAL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(instructional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JOB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(% of job related to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PEER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(frequency of talk w/ peers  about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RANK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(academic rank)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RSH1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presentations)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RSH3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grants)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(years of teaching experience)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708267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Controlling for other study variables using a logistic regression model.        *Strength of effect is based on size of odds ratios (each * ~ odds ratio of 2).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8763000" y="4800600"/>
            <a:ext cx="381000" cy="3429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485299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Borrego, M., &amp; Henderson, C. (2014). Increasing the use of evidence‐based teaching in STEM higher education: A comparison of eight change strategies. </a:t>
            </a:r>
            <a:r>
              <a:rPr lang="en-US" sz="900" i="1" dirty="0"/>
              <a:t>Journal of Engineering Education</a:t>
            </a:r>
            <a:r>
              <a:rPr lang="en-US" sz="900" dirty="0"/>
              <a:t>, </a:t>
            </a:r>
            <a:r>
              <a:rPr lang="en-US" sz="900" i="1" dirty="0"/>
              <a:t>103</a:t>
            </a:r>
            <a:r>
              <a:rPr lang="en-US" sz="900" dirty="0"/>
              <a:t>(2), 220-252.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514350"/>
            <a:ext cx="4267200" cy="422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621"/>
            <a:ext cx="6781800" cy="606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Variables</a:t>
            </a:r>
            <a:r>
              <a:rPr lang="en-US" baseline="30000" dirty="0" smtClean="0">
                <a:latin typeface="Arial"/>
                <a:cs typeface="Arial"/>
              </a:rPr>
              <a:t>†</a:t>
            </a:r>
            <a:endParaRPr lang="en-US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9224"/>
              </p:ext>
            </p:extLst>
          </p:nvPr>
        </p:nvGraphicFramePr>
        <p:xfrm>
          <a:off x="457199" y="571500"/>
          <a:ext cx="8229602" cy="4164880"/>
        </p:xfrm>
        <a:graphic>
          <a:graphicData uri="http://schemas.openxmlformats.org/drawingml/2006/table">
            <a:tbl>
              <a:tblPr/>
              <a:tblGrid>
                <a:gridCol w="4014440"/>
                <a:gridCol w="1405054"/>
                <a:gridCol w="1405054"/>
                <a:gridCol w="1405054"/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Variable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Know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Tried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Continue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(teaching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-related journals)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NFW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(New Faculty Workshop)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ATND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(talks/workshops)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(interest in using more RBIS)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(gender)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SATF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(satisfied with meeting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PSTN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(full-time, permanent vs. other)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RSH2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publications)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SIZE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(class size)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(type of institution)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CRSE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9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or calc-based course)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DGRE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(highest degree)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ENC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(departmental encouragement for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GOAL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(instructional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JOB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(% of job related to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PEER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(frequency of talk w/ peers  about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RANK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(academic rank)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RSH1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presentations)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RSH3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grants)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(years of teaching experience)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708267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Controlling for other study variables using a logistic regression model.        *Strength of effect is based on size of odds ratios (each * ~ odds ratio of 2).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8763000" y="4800600"/>
            <a:ext cx="381000" cy="3429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485299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Borrego, M., &amp; Henderson, C. (2014). Increasing the use of evidence‐based teaching in STEM higher education: A comparison of eight change strategies. </a:t>
            </a:r>
            <a:r>
              <a:rPr lang="en-US" sz="900" i="1" dirty="0"/>
              <a:t>Journal of Engineering Education</a:t>
            </a:r>
            <a:r>
              <a:rPr lang="en-US" sz="900" dirty="0"/>
              <a:t>, </a:t>
            </a:r>
            <a:r>
              <a:rPr lang="en-US" sz="900" i="1" dirty="0"/>
              <a:t>103</a:t>
            </a:r>
            <a:r>
              <a:rPr lang="en-US" sz="900" dirty="0"/>
              <a:t>(2), 220-252.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2898" y="514350"/>
            <a:ext cx="2819400" cy="422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621"/>
            <a:ext cx="6781800" cy="606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Variables</a:t>
            </a:r>
            <a:r>
              <a:rPr lang="en-US" baseline="30000" dirty="0" smtClean="0">
                <a:latin typeface="Arial"/>
                <a:cs typeface="Arial"/>
              </a:rPr>
              <a:t>†</a:t>
            </a:r>
            <a:endParaRPr lang="en-US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9224"/>
              </p:ext>
            </p:extLst>
          </p:nvPr>
        </p:nvGraphicFramePr>
        <p:xfrm>
          <a:off x="457199" y="571500"/>
          <a:ext cx="8229602" cy="4164880"/>
        </p:xfrm>
        <a:graphic>
          <a:graphicData uri="http://schemas.openxmlformats.org/drawingml/2006/table">
            <a:tbl>
              <a:tblPr/>
              <a:tblGrid>
                <a:gridCol w="4014440"/>
                <a:gridCol w="1405054"/>
                <a:gridCol w="1405054"/>
                <a:gridCol w="1405054"/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Variable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Know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Tried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Continue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(teaching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-related journals)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NFW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(New Faculty Workshop)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ATND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(talks/workshops)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(interest in using more RBIS)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(gender)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SATF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(satisfied with meeting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PSTN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(full-time, permanent vs. other)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RSH2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publications)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SIZE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(class size)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(type of institution)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CRSE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9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or calc-based course)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DGRE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(highest degree)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ENC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(departmental encouragement for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GOAL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(instructional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JOB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(% of job related to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PEER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(frequency of talk w/ peers  about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RANK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(academic rank)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RSH1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presentations)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RSH3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grants)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(years of teaching experience)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708267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Controlling for other study variables using a logistic regression model.        *Strength of effect is based on size of odds ratios (each * ~ odds ratio of 2).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8763000" y="4800600"/>
            <a:ext cx="381000" cy="3429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485299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Borrego, M., &amp; Henderson, C. (2014). Increasing the use of evidence‐based teaching in STEM higher education: A comparison of eight change strategies. </a:t>
            </a:r>
            <a:r>
              <a:rPr lang="en-US" sz="900" i="1" dirty="0"/>
              <a:t>Journal of Engineering Education</a:t>
            </a:r>
            <a:r>
              <a:rPr lang="en-US" sz="900" dirty="0"/>
              <a:t>, </a:t>
            </a:r>
            <a:r>
              <a:rPr lang="en-US" sz="900" i="1" dirty="0"/>
              <a:t>103</a:t>
            </a:r>
            <a:r>
              <a:rPr lang="en-US" sz="900" dirty="0"/>
              <a:t>(2), 220-252.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1953" y="457200"/>
            <a:ext cx="1471047" cy="428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621"/>
            <a:ext cx="6781800" cy="606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Variables</a:t>
            </a:r>
            <a:r>
              <a:rPr lang="en-US" baseline="30000" dirty="0" smtClean="0">
                <a:latin typeface="Arial"/>
                <a:cs typeface="Arial"/>
              </a:rPr>
              <a:t>†</a:t>
            </a:r>
            <a:endParaRPr lang="en-US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12901"/>
              </p:ext>
            </p:extLst>
          </p:nvPr>
        </p:nvGraphicFramePr>
        <p:xfrm>
          <a:off x="457199" y="571500"/>
          <a:ext cx="8229602" cy="4164880"/>
        </p:xfrm>
        <a:graphic>
          <a:graphicData uri="http://schemas.openxmlformats.org/drawingml/2006/table">
            <a:tbl>
              <a:tblPr/>
              <a:tblGrid>
                <a:gridCol w="4014440"/>
                <a:gridCol w="1405054"/>
                <a:gridCol w="1405054"/>
                <a:gridCol w="1405054"/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Variable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Know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Tried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Continue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(teaching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-related journals)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NFW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(New Faculty Workshop)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ATND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(talks/workshops)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(interest in using more RBIS)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(gender)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SATF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(satisfied with meeting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PSTN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(full-time, permanent vs. other)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RSH2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publications)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SIZE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(class size)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(type of institution)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CRSE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9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or calc-based course)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DGRE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(highest degree)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ENC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(departmental encouragement for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GOAL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(instructional goals)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JOB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(% of job related to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PEER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(frequency of talk w/ peers  about teaching)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RANK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(academic rank)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RSH1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presentations)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RSH3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(research grants)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7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 </a:t>
                      </a:r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(years of teaching experience)</a:t>
                      </a:r>
                    </a:p>
                  </a:txBody>
                  <a:tcPr marL="42333" marR="423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708267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†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Controlling for other study variables using a logistic regression model.        *Strength of effect is based on size of odds ratios (each * ~ odds ratio of 2).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8763000" y="4800600"/>
            <a:ext cx="381000" cy="3429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485299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Borrego, M., &amp; Henderson, C. (2014). Increasing the use of evidence‐based teaching in STEM higher education: A comparison of eight change strategies. </a:t>
            </a:r>
            <a:r>
              <a:rPr lang="en-US" sz="900" i="1" dirty="0"/>
              <a:t>Journal of Engineering Education</a:t>
            </a:r>
            <a:r>
              <a:rPr lang="en-US" sz="900" dirty="0"/>
              <a:t>, </a:t>
            </a:r>
            <a:r>
              <a:rPr lang="en-US" sz="900" i="1" dirty="0"/>
              <a:t>103</a:t>
            </a:r>
            <a:r>
              <a:rPr lang="en-US" sz="900" dirty="0"/>
              <a:t>(2), 220-252.</a:t>
            </a:r>
          </a:p>
        </p:txBody>
      </p:sp>
    </p:spTree>
    <p:extLst>
      <p:ext uri="{BB962C8B-B14F-4D97-AF65-F5344CB8AC3E}">
        <p14:creationId xmlns:p14="http://schemas.microsoft.com/office/powerpoint/2010/main" val="2629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yramid_figure_hir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263714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28674</TotalTime>
  <Words>1221</Words>
  <Application>Microsoft Office PowerPoint</Application>
  <PresentationFormat>On-screen Show (16:9)</PresentationFormat>
  <Paragraphs>267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Thanks to</vt:lpstr>
      <vt:lpstr>What are some evidence-based instructional practices?</vt:lpstr>
      <vt:lpstr>What gets us to use evidence based instructional practices?</vt:lpstr>
      <vt:lpstr>Correlated Variables†</vt:lpstr>
      <vt:lpstr>Correlated Variables†</vt:lpstr>
      <vt:lpstr>Correlated Variables†</vt:lpstr>
      <vt:lpstr>Correlated Variables†</vt:lpstr>
      <vt:lpstr>PowerPoint Presentation</vt:lpstr>
      <vt:lpstr>Geology Lab Reform</vt:lpstr>
      <vt:lpstr>Did you learn in this lab?</vt:lpstr>
      <vt:lpstr>Did you enjoy this lab?</vt:lpstr>
      <vt:lpstr>PowerPoint Presentation</vt:lpstr>
      <vt:lpstr>PowerPoint Presentation</vt:lpstr>
      <vt:lpstr>What do profs and students do in lectures? </vt:lpstr>
      <vt:lpstr>What do profs and students do in lectures? </vt:lpstr>
      <vt:lpstr>What do profs and students do in lectures? </vt:lpstr>
      <vt:lpstr>Students in CoP classes WORK</vt:lpstr>
      <vt:lpstr>Students in CoP classes WORK</vt:lpstr>
      <vt:lpstr>PowerPoint Presentation</vt:lpstr>
      <vt:lpstr>Mentors form bridges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of Practice</vt:lpstr>
      <vt:lpstr>Community of Practice</vt:lpstr>
      <vt:lpstr>Questions?</vt:lpstr>
      <vt:lpstr>PowerPoint Presentation</vt:lpstr>
      <vt:lpstr>PowerPoint Presentation</vt:lpstr>
      <vt:lpstr>PowerPoint Presentation</vt:lpstr>
      <vt:lpstr>Classroom observations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Tomkin, Jonathan H</dc:creator>
  <cp:lastModifiedBy>Tomkin, Jonathan H</cp:lastModifiedBy>
  <cp:revision>36</cp:revision>
  <cp:lastPrinted>2017-10-12T15:47:40Z</cp:lastPrinted>
  <dcterms:created xsi:type="dcterms:W3CDTF">2017-10-11T15:03:48Z</dcterms:created>
  <dcterms:modified xsi:type="dcterms:W3CDTF">2017-11-01T20:52:33Z</dcterms:modified>
</cp:coreProperties>
</file>