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6" r:id="rId2"/>
    <p:sldId id="286" r:id="rId3"/>
    <p:sldId id="290" r:id="rId4"/>
    <p:sldId id="277" r:id="rId5"/>
    <p:sldId id="278" r:id="rId6"/>
    <p:sldId id="284" r:id="rId7"/>
    <p:sldId id="281" r:id="rId8"/>
    <p:sldId id="285" r:id="rId9"/>
    <p:sldId id="279" r:id="rId10"/>
    <p:sldId id="289" r:id="rId11"/>
    <p:sldId id="288" r:id="rId12"/>
    <p:sldId id="280" r:id="rId13"/>
    <p:sldId id="283" r:id="rId14"/>
    <p:sldId id="265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878A00"/>
    <a:srgbClr val="660066"/>
    <a:srgbClr val="002F00"/>
    <a:srgbClr val="CCCCFF"/>
    <a:srgbClr val="CC99FF"/>
    <a:srgbClr val="FFCCFF"/>
    <a:srgbClr val="002F51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4684" autoAdjust="0"/>
  </p:normalViewPr>
  <p:slideViewPr>
    <p:cSldViewPr snapToGrid="0" snapToObjects="1">
      <p:cViewPr varScale="1">
        <p:scale>
          <a:sx n="83" d="100"/>
          <a:sy n="83" d="100"/>
        </p:scale>
        <p:origin x="16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34F9-0E77-9748-B11F-1496ECD1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2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34F9-0E77-9748-B11F-1496ECD1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5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34F9-0E77-9748-B11F-1496ECD1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34F9-0E77-9748-B11F-1496ECD1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7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34F9-0E77-9748-B11F-1496ECD1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7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>
            <a:lvl1pPr algn="ctr">
              <a:defRPr sz="44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9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124" y="131763"/>
            <a:ext cx="8677275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3675"/>
            <a:ext cx="2895600" cy="33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8624" y="6543675"/>
            <a:ext cx="1095375" cy="29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D34F9-0E77-9748-B11F-1496ECD1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5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7" r:id="rId3"/>
    <p:sldLayoutId id="2147483689" r:id="rId4"/>
    <p:sldLayoutId id="2147483691" r:id="rId5"/>
    <p:sldLayoutId id="214748370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yepilot.com/" TargetMode="External"/><Relationship Id="rId2" Type="http://schemas.openxmlformats.org/officeDocument/2006/relationships/hyperlink" Target="http://www.ryobi-sol.co.jp/visolve/en/visolve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s://addons.mozilla.org/en-US/firefox/addon/colorblindext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edagogy@wgu.edu" TargetMode="External"/><Relationship Id="rId2" Type="http://schemas.openxmlformats.org/officeDocument/2006/relationships/hyperlink" Target="mailto:rachel.sims@wgu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mailto:geosciences@wgu.edu" TargetMode="External"/><Relationship Id="rId4" Type="http://schemas.openxmlformats.org/officeDocument/2006/relationships/hyperlink" Target="mailto:suzanne.metlay@wgu.edu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yobi-sol.co.jp/visolve/en/visolve.html" TargetMode="External"/><Relationship Id="rId3" Type="http://schemas.openxmlformats.org/officeDocument/2006/relationships/hyperlink" Target="http://www.amnh.org/learn-teach/seminars-on-science/courses" TargetMode="External"/><Relationship Id="rId7" Type="http://schemas.openxmlformats.org/officeDocument/2006/relationships/hyperlink" Target="https://my.wgu.edu/courses/course/4240099" TargetMode="External"/><Relationship Id="rId2" Type="http://schemas.openxmlformats.org/officeDocument/2006/relationships/hyperlink" Target="http://www.accessiq.org/news/news/2015/03/accessibility-tip-making-maps-accessib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dons.mozilla.org/en-US/firefox/addon/colorblindext/" TargetMode="External"/><Relationship Id="rId5" Type="http://schemas.openxmlformats.org/officeDocument/2006/relationships/hyperlink" Target="http://www.eyepilot.com/" TargetMode="External"/><Relationship Id="rId10" Type="http://schemas.openxmlformats.org/officeDocument/2006/relationships/hyperlink" Target="https://www.wgu.edu/about_WGU/students_alumni" TargetMode="External"/><Relationship Id="rId4" Type="http://schemas.openxmlformats.org/officeDocument/2006/relationships/hyperlink" Target="https://chrome.google.com/webstore/search/color%20blind?utm_source=chrome-ntp-icon" TargetMode="External"/><Relationship Id="rId9" Type="http://schemas.openxmlformats.org/officeDocument/2006/relationships/hyperlink" Target="https://www.wgu.edu/about_WGU/accredit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851" y="2158184"/>
            <a:ext cx="7772400" cy="1214896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w Cen MT"/>
                <a:cs typeface="Tw Cen MT"/>
              </a:rPr>
              <a:t>PRESENTATION </a:t>
            </a:r>
            <a:br>
              <a:rPr lang="en-US" sz="4800" dirty="0" smtClean="0">
                <a:solidFill>
                  <a:schemeClr val="bg1"/>
                </a:solidFill>
                <a:latin typeface="Tw Cen MT"/>
                <a:cs typeface="Tw Cen MT"/>
              </a:rPr>
            </a:br>
            <a:r>
              <a:rPr lang="en-US" sz="4800" dirty="0" smtClean="0">
                <a:solidFill>
                  <a:schemeClr val="bg1"/>
                </a:solidFill>
                <a:latin typeface="Tw Cen MT"/>
                <a:cs typeface="Tw Cen MT"/>
              </a:rPr>
              <a:t>TITLE HERE</a:t>
            </a:r>
            <a:endParaRPr lang="en-US" sz="48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8865" y="6308810"/>
            <a:ext cx="3041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Tw Cen MT"/>
                <a:cs typeface="Tw Cen MT"/>
              </a:rPr>
              <a:t>AUTHOR’S NAME HERE</a:t>
            </a:r>
            <a:endParaRPr lang="en-US" sz="14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102322"/>
            <a:ext cx="8382000" cy="2667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586026"/>
            <a:ext cx="838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Redeveloping Online </a:t>
            </a:r>
            <a:endParaRPr lang="en-US" sz="3600" dirty="0" smtClean="0"/>
          </a:p>
          <a:p>
            <a:r>
              <a:rPr lang="en-US" sz="3600" dirty="0" smtClean="0"/>
              <a:t>(</a:t>
            </a:r>
            <a:r>
              <a:rPr lang="en-US" sz="3600" dirty="0"/>
              <a:t>Geo)Science Pedagogy at </a:t>
            </a:r>
            <a:endParaRPr lang="en-US" sz="3600" dirty="0" smtClean="0"/>
          </a:p>
          <a:p>
            <a:r>
              <a:rPr lang="en-US" sz="3600" dirty="0" smtClean="0"/>
              <a:t>Western </a:t>
            </a:r>
            <a:r>
              <a:rPr lang="en-US" sz="3600" dirty="0"/>
              <a:t>Governors University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38924" y="3794545"/>
            <a:ext cx="7772400" cy="1600200"/>
          </a:xfrm>
        </p:spPr>
        <p:txBody>
          <a:bodyPr>
            <a:normAutofit fontScale="25000" lnSpcReduction="20000"/>
          </a:bodyPr>
          <a:lstStyle/>
          <a:p>
            <a:pPr marL="0" lvl="1">
              <a:lnSpc>
                <a:spcPct val="120000"/>
              </a:lnSpc>
              <a:spcBef>
                <a:spcPts val="0"/>
              </a:spcBef>
            </a:pPr>
            <a:r>
              <a:rPr lang="en-US" sz="7200" dirty="0">
                <a:solidFill>
                  <a:schemeClr val="tx2"/>
                </a:solidFill>
              </a:rPr>
              <a:t>	</a:t>
            </a:r>
            <a:endParaRPr lang="en-US" sz="7200" dirty="0" smtClean="0">
              <a:solidFill>
                <a:schemeClr val="tx2"/>
              </a:solidFill>
            </a:endParaRPr>
          </a:p>
          <a:p>
            <a:pPr marL="0" lvl="1" algn="l">
              <a:lnSpc>
                <a:spcPct val="134000"/>
              </a:lnSpc>
              <a:spcBef>
                <a:spcPts val="0"/>
              </a:spcBef>
            </a:pPr>
            <a:r>
              <a:rPr lang="en-US" sz="7200" b="1" dirty="0" smtClean="0">
                <a:solidFill>
                  <a:srgbClr val="000000"/>
                </a:solidFill>
              </a:rPr>
              <a:t>Suzanne T. Metlay, Western Governors University</a:t>
            </a:r>
            <a:r>
              <a:rPr lang="en-US" sz="7200" dirty="0" smtClean="0">
                <a:solidFill>
                  <a:srgbClr val="000000"/>
                </a:solidFill>
              </a:rPr>
              <a:t>, Salt Lake City, UT</a:t>
            </a:r>
          </a:p>
          <a:p>
            <a:pPr marL="0" lvl="1" algn="l">
              <a:lnSpc>
                <a:spcPct val="134000"/>
              </a:lnSpc>
              <a:spcBef>
                <a:spcPts val="0"/>
              </a:spcBef>
            </a:pPr>
            <a:r>
              <a:rPr lang="en-US" sz="7200" b="1" dirty="0" smtClean="0">
                <a:solidFill>
                  <a:srgbClr val="000000"/>
                </a:solidFill>
              </a:rPr>
              <a:t>Rachel L. Sims, Western Governors University</a:t>
            </a:r>
            <a:r>
              <a:rPr lang="en-US" sz="7200" dirty="0" smtClean="0">
                <a:solidFill>
                  <a:srgbClr val="000000"/>
                </a:solidFill>
              </a:rPr>
              <a:t>, Salt Lake City, UT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b="1" dirty="0" smtClean="0">
                <a:solidFill>
                  <a:srgbClr val="002060"/>
                </a:solidFill>
                <a:ea typeface="ＭＳ Ｐゴシック" pitchFamily="34" charset="-128"/>
              </a:rPr>
              <a:t>      </a:t>
            </a:r>
            <a:endParaRPr lang="en-US" sz="3800" b="1" dirty="0">
              <a:solidFill>
                <a:srgbClr val="7D7D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3687" y="5967115"/>
            <a:ext cx="3882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/>
              <a:t>Geological Society of America Annual Meeting</a:t>
            </a:r>
          </a:p>
          <a:p>
            <a:pPr algn="ctr"/>
            <a:r>
              <a:rPr lang="en-US" sz="1600" b="1" i="1" dirty="0" smtClean="0"/>
              <a:t>Seattle, WA</a:t>
            </a:r>
          </a:p>
          <a:p>
            <a:pPr algn="ctr"/>
            <a:r>
              <a:rPr lang="en-US" sz="1600" i="1" dirty="0" smtClean="0"/>
              <a:t>22 October 2017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299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Session T128: </a:t>
            </a:r>
            <a:r>
              <a:rPr lang="en-US" b="1" dirty="0" smtClean="0"/>
              <a:t>Teaching about the Earth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3" y="251276"/>
            <a:ext cx="8747702" cy="60062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5" y="4441332"/>
            <a:ext cx="1537132" cy="24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3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77275" cy="992187"/>
          </a:xfrm>
        </p:spPr>
        <p:txBody>
          <a:bodyPr>
            <a:normAutofit/>
          </a:bodyPr>
          <a:lstStyle/>
          <a:p>
            <a:r>
              <a:rPr lang="en-US" dirty="0" smtClean="0"/>
              <a:t>Mapping task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3510"/>
            <a:ext cx="9144000" cy="34059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No virtual field trips allowed - Students must explore their own environment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200" dirty="0" smtClean="0">
                <a:solidFill>
                  <a:srgbClr val="000000"/>
                </a:solidFill>
              </a:rPr>
              <a:t>Within reasonable safety and accommodation constraints per the Americans with Disabilities Act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Nearly 10% students are color vision deficient or otherwise visually impaired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000" dirty="0" smtClean="0"/>
              <a:t>Apply </a:t>
            </a:r>
            <a:r>
              <a:rPr lang="en-US" sz="2000" b="1" dirty="0" smtClean="0">
                <a:solidFill>
                  <a:srgbClr val="C00000"/>
                </a:solidFill>
              </a:rPr>
              <a:t>hatching, filtering, or hue saturation </a:t>
            </a:r>
            <a:r>
              <a:rPr lang="en-US" sz="2000" dirty="0" smtClean="0"/>
              <a:t>to online geologic maps or images</a:t>
            </a:r>
          </a:p>
          <a:p>
            <a:pPr lvl="1"/>
            <a:r>
              <a:rPr lang="en-US" sz="1800" b="1" dirty="0" err="1"/>
              <a:t>Visolve</a:t>
            </a:r>
            <a:r>
              <a:rPr lang="en-US" sz="1800" b="1" dirty="0"/>
              <a:t>: </a:t>
            </a:r>
            <a:r>
              <a:rPr lang="en-US" sz="1800" b="1" u="sng" dirty="0">
                <a:hlinkClick r:id="rId2"/>
              </a:rPr>
              <a:t>http://www.ryobi-sol.co.jp/visolve/en/visolve.html</a:t>
            </a:r>
          </a:p>
          <a:p>
            <a:pPr lvl="1"/>
            <a:r>
              <a:rPr lang="en-US" sz="1800" b="1" dirty="0" err="1"/>
              <a:t>EyePilot</a:t>
            </a:r>
            <a:r>
              <a:rPr lang="en-US" sz="1800" b="1" dirty="0"/>
              <a:t>: </a:t>
            </a:r>
            <a:r>
              <a:rPr lang="en-US" sz="1800" b="1" u="sng" dirty="0">
                <a:hlinkClick r:id="rId3"/>
              </a:rPr>
              <a:t>http://www.eyepilot.com/</a:t>
            </a:r>
          </a:p>
          <a:p>
            <a:pPr lvl="1"/>
            <a:r>
              <a:rPr lang="en-US" sz="1800" b="1" dirty="0" err="1"/>
              <a:t>FirefoxAddOn</a:t>
            </a:r>
            <a:r>
              <a:rPr lang="en-US" sz="1800" b="1" dirty="0"/>
              <a:t>: </a:t>
            </a:r>
            <a:r>
              <a:rPr lang="en-US" sz="1800" b="1" u="sng" dirty="0">
                <a:hlinkClick r:id="rId4"/>
              </a:rPr>
              <a:t>https://addons.mozilla.org/en-US/firefox/addon/colorblindext</a:t>
            </a:r>
            <a:r>
              <a:rPr lang="en-US" sz="1800" b="1" u="sng" dirty="0" smtClean="0">
                <a:hlinkClick r:id="rId4"/>
              </a:rPr>
              <a:t>/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80" y="3584054"/>
            <a:ext cx="7832437" cy="32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5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77275" cy="992187"/>
          </a:xfrm>
        </p:spPr>
        <p:txBody>
          <a:bodyPr/>
          <a:lstStyle/>
          <a:p>
            <a:r>
              <a:rPr lang="en-US" dirty="0" smtClean="0"/>
              <a:t>Place-Based Learning: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" y="992187"/>
            <a:ext cx="9141639" cy="463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775" y="5972132"/>
            <a:ext cx="851008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Students identify and consider local environmental challenges</a:t>
            </a:r>
          </a:p>
          <a:p>
            <a:r>
              <a:rPr lang="en-US" sz="2400" dirty="0" smtClean="0"/>
              <a:t>- Whenever possible, go local on </a:t>
            </a:r>
            <a:r>
              <a:rPr lang="en-US" sz="2400" dirty="0"/>
              <a:t>r</a:t>
            </a:r>
            <a:r>
              <a:rPr lang="en-US" sz="2400" dirty="0" smtClean="0"/>
              <a:t>esource management case studies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14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2" y="371908"/>
            <a:ext cx="8677275" cy="992187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Improvements to Middle </a:t>
            </a:r>
            <a:r>
              <a:rPr lang="en-US" dirty="0" smtClean="0"/>
              <a:t>School Science </a:t>
            </a:r>
            <a:r>
              <a:rPr lang="en-US" dirty="0"/>
              <a:t>Education programs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7176" y="1694873"/>
            <a:ext cx="3952097" cy="4770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Physics first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Replaced single geoscience course with:</a:t>
            </a:r>
          </a:p>
          <a:p>
            <a:pPr>
              <a:buFontTx/>
              <a:buChar char="-"/>
            </a:pPr>
            <a:r>
              <a:rPr lang="en-US" dirty="0" smtClean="0"/>
              <a:t>Astronomy</a:t>
            </a:r>
          </a:p>
          <a:p>
            <a:pPr>
              <a:buFontTx/>
              <a:buChar char="-"/>
            </a:pPr>
            <a:r>
              <a:rPr lang="en-US" dirty="0" smtClean="0"/>
              <a:t>Ecology &amp; Environment</a:t>
            </a:r>
          </a:p>
          <a:p>
            <a:pPr>
              <a:buFontTx/>
              <a:buChar char="-"/>
            </a:pPr>
            <a:r>
              <a:rPr lang="en-US" dirty="0" smtClean="0"/>
              <a:t>Earth: Inside &amp; Out</a:t>
            </a:r>
          </a:p>
          <a:p>
            <a:pPr lvl="1">
              <a:buFontTx/>
              <a:buChar char="-"/>
            </a:pPr>
            <a:r>
              <a:rPr lang="en-US" dirty="0" smtClean="0"/>
              <a:t>American Museum of Natural History (AMNH) Seminar on Science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600200"/>
            <a:ext cx="4652644" cy="36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231"/>
            <a:ext cx="9144000" cy="992187"/>
          </a:xfrm>
        </p:spPr>
        <p:txBody>
          <a:bodyPr>
            <a:noAutofit/>
          </a:bodyPr>
          <a:lstStyle/>
          <a:p>
            <a:r>
              <a:rPr lang="en-US" sz="3200" dirty="0"/>
              <a:t>AMNH </a:t>
            </a:r>
            <a:r>
              <a:rPr lang="en-US" sz="3200" i="1" dirty="0"/>
              <a:t>Seminars on Science </a:t>
            </a:r>
            <a:r>
              <a:rPr lang="en-US" sz="3200" dirty="0" smtClean="0"/>
              <a:t>now required for WGU Secondary Education science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786" y="3408151"/>
            <a:ext cx="2152679" cy="2933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137" y="3436338"/>
            <a:ext cx="2087086" cy="3016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" y="1278418"/>
            <a:ext cx="2429174" cy="2933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647" y="1945367"/>
            <a:ext cx="2415321" cy="2929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7891" y="1189620"/>
            <a:ext cx="2272145" cy="29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143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Rachel L. Sims, </a:t>
            </a:r>
            <a:r>
              <a:rPr lang="en-US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Ed.D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Teacher Education: Science Pedagogy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Western Governors University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4001 South 700 East, Suite 700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Salt Lake City, UT 84107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385-428-7212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rachel.sims@wgu.edu</a:t>
            </a:r>
            <a:endParaRPr lang="en-US" u="sng" dirty="0" smtClean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u="sng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pedagogy@wgu.edu</a:t>
            </a:r>
            <a:endParaRPr lang="en-US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1143000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Suzanne T. Metlay, Ph.D.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Teacher Education: Geosciences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Western Governors University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4001 South 700 East, Suite 700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Salt Lake City, UT 84107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385-428-4961</a:t>
            </a:r>
          </a:p>
          <a:p>
            <a:pPr marL="12700"/>
            <a:r>
              <a:rPr lang="en-US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suzanne.metlay@wgu.edu</a:t>
            </a:r>
            <a:endParaRPr lang="en-US" dirty="0" smtClean="0"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lang="en-US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geosciences@wgu.edu</a:t>
            </a:r>
            <a:endParaRPr lang="en-US" dirty="0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2795" y="3626010"/>
            <a:ext cx="3130550" cy="26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771"/>
            <a:ext cx="8677275" cy="992187"/>
          </a:xfrm>
        </p:spPr>
        <p:txBody>
          <a:bodyPr/>
          <a:lstStyle/>
          <a:p>
            <a:r>
              <a:rPr lang="en-US" dirty="0" smtClean="0"/>
              <a:t>References –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051040"/>
            <a:ext cx="9144000" cy="5943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AccessIQ</a:t>
            </a:r>
            <a:r>
              <a:rPr lang="en-US" dirty="0"/>
              <a:t> (2015</a:t>
            </a:r>
            <a:r>
              <a:rPr lang="en-US" dirty="0" smtClean="0"/>
              <a:t>). “Accessibility Tips: Making maps Accessible”. Obtained from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www.accessiq.org/news/news/2015/03/accessibility-tip-making-maps-accessible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American Museum of Natural History </a:t>
            </a:r>
            <a:r>
              <a:rPr lang="en-US" i="1" dirty="0" smtClean="0"/>
              <a:t>Seminars </a:t>
            </a:r>
            <a:r>
              <a:rPr lang="en-US" i="1" dirty="0"/>
              <a:t>on </a:t>
            </a:r>
            <a:r>
              <a:rPr lang="en-US" i="1" dirty="0" smtClean="0"/>
              <a:t>Science</a:t>
            </a:r>
            <a:r>
              <a:rPr lang="en-US" dirty="0"/>
              <a:t> </a:t>
            </a:r>
            <a:r>
              <a:rPr lang="en-US" dirty="0" smtClean="0"/>
              <a:t>graphics obtained from 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http://www.amnh.org/learn-teach/seminars-on-science/courses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Chrome extensions graphic obtained on 14 October </a:t>
            </a:r>
            <a:r>
              <a:rPr lang="en-US" dirty="0"/>
              <a:t>2017 from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chrome.google.com/webstore/search/color%20blind?utm_source=chrome-ntp-icon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 </a:t>
            </a:r>
            <a:r>
              <a:rPr lang="en-US" dirty="0" err="1" smtClean="0"/>
              <a:t>Paor</a:t>
            </a:r>
            <a:r>
              <a:rPr lang="en-US" dirty="0" smtClean="0"/>
              <a:t>, D., et al. (2017). “Color </a:t>
            </a:r>
            <a:r>
              <a:rPr lang="en-US" dirty="0"/>
              <a:t>Vision Deficiency and the </a:t>
            </a:r>
            <a:r>
              <a:rPr lang="en-US" dirty="0" smtClean="0"/>
              <a:t>Geosciences”. GSA Today, Volume 27, Issue 6, pages 42-43.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/>
              <a:t>EyePilot</a:t>
            </a:r>
            <a:r>
              <a:rPr lang="en-US" dirty="0"/>
              <a:t>: </a:t>
            </a:r>
            <a:r>
              <a:rPr lang="en-US" u="sng" dirty="0">
                <a:hlinkClick r:id="rId5"/>
              </a:rPr>
              <a:t>http://www.eyepilot.com/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Firefox </a:t>
            </a:r>
            <a:r>
              <a:rPr lang="en-US" dirty="0" err="1" smtClean="0"/>
              <a:t>AddOns</a:t>
            </a:r>
            <a:r>
              <a:rPr lang="en-US" dirty="0" smtClean="0"/>
              <a:t>: </a:t>
            </a:r>
            <a:r>
              <a:rPr lang="en-US" u="sng" dirty="0">
                <a:hlinkClick r:id="rId6"/>
              </a:rPr>
              <a:t>https://addons.mozilla.org/en-US/firefox/addon/colorblindext/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Geology I front </a:t>
            </a:r>
            <a:r>
              <a:rPr lang="en-US" dirty="0"/>
              <a:t>page obtained from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my.wgu.edu/courses/course/4240099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/>
              <a:t>Visolve</a:t>
            </a:r>
            <a:r>
              <a:rPr lang="en-US" dirty="0"/>
              <a:t>: </a:t>
            </a:r>
            <a:r>
              <a:rPr lang="en-US" u="sng" dirty="0">
                <a:hlinkClick r:id="rId8"/>
              </a:rPr>
              <a:t>http://www.ryobi-sol.co.jp/visolve/en/visolve.html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WGU accreditation and population graphics obtained from</a:t>
            </a:r>
            <a:r>
              <a:rPr lang="en-US" dirty="0"/>
              <a:t> </a:t>
            </a:r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www.wgu.edu/about_WGU/accreditation</a:t>
            </a:r>
            <a:r>
              <a:rPr lang="en-US" dirty="0" smtClean="0"/>
              <a:t> and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10"/>
              </a:rPr>
              <a:t>https</a:t>
            </a:r>
            <a:r>
              <a:rPr lang="en-US" dirty="0">
                <a:hlinkClick r:id="rId10"/>
              </a:rPr>
              <a:t>://</a:t>
            </a:r>
            <a:r>
              <a:rPr lang="en-US" dirty="0" smtClean="0">
                <a:hlinkClick r:id="rId10"/>
              </a:rPr>
              <a:t>www.wgu.edu/about_WGU/students_alumni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654"/>
            <a:ext cx="8677275" cy="745691"/>
          </a:xfrm>
        </p:spPr>
        <p:txBody>
          <a:bodyPr/>
          <a:lstStyle/>
          <a:p>
            <a:r>
              <a:rPr lang="en-US" dirty="0" smtClean="0"/>
              <a:t>WGU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3750"/>
            <a:ext cx="9144000" cy="351963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Western Governors University, Teachers College</a:t>
            </a:r>
          </a:p>
          <a:p>
            <a:pPr lvl="1"/>
            <a:r>
              <a:rPr lang="en-US" sz="2400" dirty="0" smtClean="0"/>
              <a:t>Competency-Based Learning</a:t>
            </a:r>
          </a:p>
          <a:p>
            <a:pPr lvl="2"/>
            <a:r>
              <a:rPr lang="en-US" sz="2200" dirty="0" smtClean="0"/>
              <a:t>Bachelors &amp; Masters degrees in Education</a:t>
            </a:r>
          </a:p>
          <a:p>
            <a:pPr lvl="1"/>
            <a:r>
              <a:rPr lang="en-US" sz="2400" dirty="0" smtClean="0"/>
              <a:t>Completely online until Field Placement</a:t>
            </a:r>
          </a:p>
          <a:p>
            <a:pPr lvl="2"/>
            <a:r>
              <a:rPr lang="en-US" sz="2200" dirty="0" smtClean="0"/>
              <a:t>Students observe &amp; teach in actual classrooms</a:t>
            </a:r>
          </a:p>
          <a:p>
            <a:pPr lvl="2"/>
            <a:r>
              <a:rPr lang="en-US" sz="2200" dirty="0" smtClean="0"/>
              <a:t>Licensure/endorsement &amp; </a:t>
            </a:r>
            <a:r>
              <a:rPr lang="en-US" sz="2200" i="1" dirty="0" smtClean="0"/>
              <a:t>Praxis</a:t>
            </a:r>
            <a:r>
              <a:rPr lang="en-US" sz="2200" dirty="0" smtClean="0"/>
              <a:t> exams are graduation requirements</a:t>
            </a:r>
          </a:p>
          <a:p>
            <a:pPr lvl="1"/>
            <a:r>
              <a:rPr lang="en-US" sz="2400" dirty="0" smtClean="0"/>
              <a:t>Students in all 50 states, DC, US territories, &amp; US military bases</a:t>
            </a:r>
          </a:p>
          <a:p>
            <a:pPr lvl="2"/>
            <a:r>
              <a:rPr lang="en-US" sz="2000" dirty="0" smtClean="0"/>
              <a:t>WGU accommodates changes in state science standards, education reforms</a:t>
            </a:r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26" y="4160447"/>
            <a:ext cx="1381832" cy="127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2437" y="4850010"/>
            <a:ext cx="2237614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WGU Teachers College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Current enrollment: ~20,000 students 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in all programs 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(undergrad + graduate)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436" y="4160447"/>
            <a:ext cx="3724669" cy="26348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2" y="4850010"/>
            <a:ext cx="13049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49807"/>
            <a:ext cx="67169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Science Pedagogy </a:t>
            </a:r>
            <a:r>
              <a:rPr lang="en-US" sz="2200" dirty="0">
                <a:solidFill>
                  <a:srgbClr val="000000"/>
                </a:solidFill>
              </a:rPr>
              <a:t>– New courses launched Sept 2017</a:t>
            </a:r>
            <a:endParaRPr lang="en-US" sz="12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Geosciences programs </a:t>
            </a:r>
            <a:r>
              <a:rPr lang="en-US" sz="2400" dirty="0">
                <a:solidFill>
                  <a:srgbClr val="000000"/>
                </a:solidFill>
              </a:rPr>
              <a:t>– </a:t>
            </a:r>
            <a:r>
              <a:rPr lang="en-US" sz="2200" dirty="0">
                <a:solidFill>
                  <a:srgbClr val="000000"/>
                </a:solidFill>
              </a:rPr>
              <a:t>New courses: Nov </a:t>
            </a:r>
            <a:r>
              <a:rPr lang="en-US" sz="2200" dirty="0" smtClean="0">
                <a:solidFill>
                  <a:srgbClr val="000000"/>
                </a:solidFill>
              </a:rPr>
              <a:t>2017</a:t>
            </a: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878A00"/>
                </a:solidFill>
              </a:rPr>
              <a:t>Geosciences Education</a:t>
            </a:r>
          </a:p>
          <a:p>
            <a:r>
              <a:rPr lang="en-US" sz="2400" dirty="0">
                <a:solidFill>
                  <a:srgbClr val="00B0F0"/>
                </a:solidFill>
              </a:rPr>
              <a:t>Middle School Science Education</a:t>
            </a:r>
          </a:p>
          <a:p>
            <a:endParaRPr lang="en-US" sz="2400" dirty="0" smtClean="0">
              <a:solidFill>
                <a:srgbClr val="CC3300"/>
              </a:solidFill>
            </a:endParaRPr>
          </a:p>
          <a:p>
            <a:r>
              <a:rPr lang="en-US" sz="2200" dirty="0" smtClean="0">
                <a:solidFill>
                  <a:srgbClr val="CC3300"/>
                </a:solidFill>
              </a:rPr>
              <a:t>For those who already have degrees in science, </a:t>
            </a:r>
          </a:p>
          <a:p>
            <a:r>
              <a:rPr lang="en-US" sz="2200" dirty="0" smtClean="0">
                <a:solidFill>
                  <a:srgbClr val="CC3300"/>
                </a:solidFill>
              </a:rPr>
              <a:t>initial licensure programs: </a:t>
            </a:r>
          </a:p>
          <a:p>
            <a:pPr lvl="1"/>
            <a:r>
              <a:rPr lang="en-US" sz="2200" b="1" dirty="0" smtClean="0">
                <a:solidFill>
                  <a:srgbClr val="CC3300"/>
                </a:solidFill>
              </a:rPr>
              <a:t>Master of Arts in Teaching Science</a:t>
            </a:r>
            <a:endParaRPr lang="en-US" sz="2200" dirty="0" smtClean="0">
              <a:solidFill>
                <a:srgbClr val="CC3300"/>
              </a:solidFill>
            </a:endParaRPr>
          </a:p>
          <a:p>
            <a:pPr lvl="1"/>
            <a:r>
              <a:rPr lang="en-US" sz="2200" b="1" dirty="0" smtClean="0">
                <a:solidFill>
                  <a:srgbClr val="CC3300"/>
                </a:solidFill>
              </a:rPr>
              <a:t>Post-Baccalaureate Teacher Preparation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560" y="1813207"/>
            <a:ext cx="3429105" cy="39821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72748"/>
            <a:ext cx="7158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New courses rolling out in Fall 2017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415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298018"/>
            <a:ext cx="8677275" cy="9921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we doing? </a:t>
            </a:r>
            <a:br>
              <a:rPr lang="en-US" dirty="0" smtClean="0"/>
            </a:br>
            <a:r>
              <a:rPr lang="en-US" dirty="0" smtClean="0"/>
              <a:t>Why are we doing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590" y="2453697"/>
            <a:ext cx="8108342" cy="4403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22" y="1548748"/>
            <a:ext cx="903907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State licensure requirements are changing as more states adopt or adapt to </a:t>
            </a:r>
          </a:p>
          <a:p>
            <a:r>
              <a:rPr lang="en-US" sz="2200" b="1" i="1" dirty="0" smtClean="0">
                <a:solidFill>
                  <a:srgbClr val="C00000"/>
                </a:solidFill>
              </a:rPr>
              <a:t>Framework, </a:t>
            </a:r>
            <a:r>
              <a:rPr lang="en-US" sz="2200" b="1" u="sng" dirty="0" smtClean="0">
                <a:solidFill>
                  <a:srgbClr val="C00000"/>
                </a:solidFill>
              </a:rPr>
              <a:t>NGSS, </a:t>
            </a:r>
            <a:r>
              <a:rPr lang="en-US" sz="2200" b="1" u="sng" dirty="0" err="1" smtClean="0">
                <a:solidFill>
                  <a:srgbClr val="C00000"/>
                </a:solidFill>
              </a:rPr>
              <a:t>edTPA</a:t>
            </a:r>
            <a:r>
              <a:rPr lang="en-US" sz="2200" b="1" u="sng" dirty="0" smtClean="0">
                <a:solidFill>
                  <a:srgbClr val="C00000"/>
                </a:solidFill>
              </a:rPr>
              <a:t>, and CAEP </a:t>
            </a:r>
            <a:r>
              <a:rPr lang="en-US" sz="2200" b="1" dirty="0" smtClean="0">
                <a:solidFill>
                  <a:srgbClr val="C00000"/>
                </a:solidFill>
              </a:rPr>
              <a:t>recommendations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446"/>
            <a:ext cx="8677275" cy="9921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Improvements in Science pedagogy at WGU include: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497" y="1063263"/>
            <a:ext cx="3802503" cy="3985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97049"/>
            <a:ext cx="576224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Science Methods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Increased emphasis on three-dimensional 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Science-specific lesson planning and lesson evaluation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Science laboratory safety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Pre-clinical Experience in the classroom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From </a:t>
            </a:r>
            <a:r>
              <a:rPr lang="en-US" sz="2000" b="1" u="sng" dirty="0" smtClean="0"/>
              <a:t>60 hours </a:t>
            </a:r>
            <a:r>
              <a:rPr lang="en-US" sz="2000" dirty="0" smtClean="0"/>
              <a:t>required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45 hours observed, 15 hours engaged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To </a:t>
            </a:r>
            <a:r>
              <a:rPr lang="en-US" sz="2000" b="1" u="sng" dirty="0" smtClean="0"/>
              <a:t>75 hours </a:t>
            </a:r>
            <a:r>
              <a:rPr lang="en-US" sz="2000" dirty="0" smtClean="0"/>
              <a:t>required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60 hours observed, 15 hours engaged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6884" y="5188069"/>
            <a:ext cx="7280391" cy="11387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Concepts in Science course </a:t>
            </a:r>
            <a:r>
              <a:rPr lang="en-US" sz="2400" dirty="0" smtClean="0">
                <a:solidFill>
                  <a:srgbClr val="C00000"/>
                </a:solidFill>
              </a:rPr>
              <a:t>– coming in January 2018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C00000"/>
                </a:solidFill>
              </a:rPr>
              <a:t>Introductory course before science sequence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C00000"/>
                </a:solidFill>
              </a:rPr>
              <a:t>Fundamentals such as scientific notation, unit conversion, etc. </a:t>
            </a:r>
          </a:p>
        </p:txBody>
      </p:sp>
    </p:spTree>
    <p:extLst>
      <p:ext uri="{BB962C8B-B14F-4D97-AF65-F5344CB8AC3E}">
        <p14:creationId xmlns:p14="http://schemas.microsoft.com/office/powerpoint/2010/main" val="359020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Safety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993" y="965310"/>
            <a:ext cx="6481952" cy="5356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Issued to students who successfully complete four performance assessments including a lab safety assignment.</a:t>
            </a:r>
          </a:p>
          <a:p>
            <a:r>
              <a:rPr lang="en-US" sz="2200" dirty="0" smtClean="0"/>
              <a:t>Includes:</a:t>
            </a:r>
          </a:p>
          <a:p>
            <a:pPr lvl="1"/>
            <a:r>
              <a:rPr lang="en-US" sz="2200" dirty="0" smtClean="0"/>
              <a:t>Safety Contract</a:t>
            </a:r>
          </a:p>
          <a:p>
            <a:pPr lvl="1"/>
            <a:r>
              <a:rPr lang="en-US" sz="2200" dirty="0" smtClean="0"/>
              <a:t>Safety Equipment</a:t>
            </a:r>
          </a:p>
          <a:p>
            <a:pPr lvl="1"/>
            <a:r>
              <a:rPr lang="en-US" sz="2200" dirty="0" smtClean="0"/>
              <a:t>Science Equipment</a:t>
            </a:r>
          </a:p>
          <a:p>
            <a:pPr lvl="1"/>
            <a:r>
              <a:rPr lang="en-US" sz="2200" dirty="0" smtClean="0"/>
              <a:t>Common Chemicals</a:t>
            </a:r>
          </a:p>
          <a:p>
            <a:pPr lvl="2"/>
            <a:r>
              <a:rPr lang="en-US" sz="2200" dirty="0" smtClean="0"/>
              <a:t>Safe storage and disposal</a:t>
            </a:r>
          </a:p>
          <a:p>
            <a:pPr lvl="1"/>
            <a:r>
              <a:rPr lang="en-US" sz="2200" dirty="0" smtClean="0"/>
              <a:t>Safety and Ethics with the use of </a:t>
            </a:r>
          </a:p>
          <a:p>
            <a:pPr marL="51435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living organisms and dissections.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7000">
            <a:off x="4370806" y="1829357"/>
            <a:ext cx="4443611" cy="328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343755"/>
            <a:ext cx="8677275" cy="9921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Science Teacher Professional Standards &amp;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397" y="1580883"/>
            <a:ext cx="8114002" cy="46998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WGU Teachers College is a School of Education</a:t>
            </a:r>
          </a:p>
          <a:p>
            <a:pPr marL="0" indent="0" algn="ctr"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Teacher Success Support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Science professional development focus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Code </a:t>
            </a:r>
            <a:r>
              <a:rPr lang="en-US" b="1" dirty="0"/>
              <a:t>of Ethics, Professional Behaviors and </a:t>
            </a:r>
            <a:r>
              <a:rPr lang="en-US" b="1" dirty="0" smtClean="0"/>
              <a:t>Dispositions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This evaluation analyzes the following dispositions: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Caring and considerate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Affirming of diversity and cross-culturally competent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Reflective practitioner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Equitable and fair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Committed to the belief that all students can learn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Collaborative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Technologically proficient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Professional leadership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60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4"/>
            <a:ext cx="8677275" cy="992187"/>
          </a:xfrm>
        </p:spPr>
        <p:txBody>
          <a:bodyPr/>
          <a:lstStyle/>
          <a:p>
            <a:r>
              <a:rPr lang="en-US" dirty="0" smtClean="0"/>
              <a:t>follow the standard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1" y="4534652"/>
            <a:ext cx="8915399" cy="1912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WGU Secondary Science Courses build upon each other.</a:t>
            </a:r>
          </a:p>
          <a:p>
            <a:r>
              <a:rPr lang="en-US" sz="2400" dirty="0" smtClean="0"/>
              <a:t>Need to know </a:t>
            </a:r>
            <a:r>
              <a:rPr lang="en-US" sz="2400" b="1" i="1" u="sng" dirty="0" smtClean="0"/>
              <a:t>content</a:t>
            </a:r>
            <a:r>
              <a:rPr lang="en-US" sz="2400" dirty="0" smtClean="0"/>
              <a:t> before applying by </a:t>
            </a:r>
            <a:r>
              <a:rPr lang="en-US" sz="2400" b="1" u="sng" dirty="0" smtClean="0"/>
              <a:t>teaching</a:t>
            </a:r>
            <a:r>
              <a:rPr lang="en-US" sz="2400" dirty="0" smtClean="0"/>
              <a:t> that content.</a:t>
            </a:r>
          </a:p>
          <a:p>
            <a:r>
              <a:rPr lang="en-US" sz="2400" dirty="0" smtClean="0"/>
              <a:t>Learn how to write </a:t>
            </a:r>
            <a:r>
              <a:rPr lang="en-US" sz="2400" b="1" u="sng" dirty="0" smtClean="0"/>
              <a:t>assessments</a:t>
            </a:r>
            <a:r>
              <a:rPr lang="en-US" sz="2400" dirty="0" smtClean="0"/>
              <a:t> and </a:t>
            </a:r>
            <a:r>
              <a:rPr lang="en-US" sz="2400" b="1" i="1" u="sng" dirty="0" smtClean="0"/>
              <a:t>lesson plans </a:t>
            </a:r>
            <a:r>
              <a:rPr lang="en-US" sz="2400" dirty="0" smtClean="0"/>
              <a:t>before applying those concepts to </a:t>
            </a:r>
            <a:r>
              <a:rPr lang="en-US" sz="2400" b="1" u="sng" dirty="0" smtClean="0"/>
              <a:t>teaching science.</a:t>
            </a:r>
            <a:endParaRPr lang="en-US" sz="2400" b="1" u="sng" dirty="0"/>
          </a:p>
        </p:txBody>
      </p:sp>
      <p:pic>
        <p:nvPicPr>
          <p:cNvPr id="5" name="Shape 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6599" y="1683980"/>
            <a:ext cx="5857545" cy="28506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338637" y="766564"/>
            <a:ext cx="4664077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Instructional sequence is pre-determined</a:t>
            </a:r>
          </a:p>
          <a:p>
            <a:pPr marL="285750" indent="-285750">
              <a:buFontTx/>
              <a:buChar char="-"/>
            </a:pPr>
            <a:r>
              <a:rPr lang="en-US" sz="2200" dirty="0" smtClean="0">
                <a:solidFill>
                  <a:srgbClr val="C00000"/>
                </a:solidFill>
              </a:rPr>
              <a:t>No electives</a:t>
            </a:r>
          </a:p>
        </p:txBody>
      </p:sp>
    </p:spTree>
    <p:extLst>
      <p:ext uri="{BB962C8B-B14F-4D97-AF65-F5344CB8AC3E}">
        <p14:creationId xmlns:p14="http://schemas.microsoft.com/office/powerpoint/2010/main" val="31216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2" y="390381"/>
            <a:ext cx="8677275" cy="9921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Improvements to Geoscience Education Programs at WGU: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407891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4 new courses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Deeper dive into disciplinary content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Geology I: Physical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660066"/>
                </a:solidFill>
                <a:sym typeface="Wingdings" panose="05000000000000000000" pitchFamily="2" charset="2"/>
              </a:rPr>
              <a:t>Geology II: Earth Systems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660066"/>
                </a:solidFill>
                <a:sym typeface="Wingdings" panose="05000000000000000000" pitchFamily="2" charset="2"/>
              </a:rPr>
              <a:t>Includes meteorology and hydrology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660066"/>
                </a:solidFill>
                <a:sym typeface="Wingdings" panose="05000000000000000000" pitchFamily="2" charset="2"/>
              </a:rPr>
              <a:t>Emphasis on critical zone science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2F00"/>
                </a:solidFill>
                <a:sym typeface="Wingdings" panose="05000000000000000000" pitchFamily="2" charset="2"/>
              </a:rPr>
              <a:t>Ecology &amp; Environmental Science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F00"/>
                </a:solidFill>
                <a:sym typeface="Wingdings" panose="05000000000000000000" pitchFamily="2" charset="2"/>
              </a:rPr>
              <a:t>Shared with Biology Education and Middle School Science </a:t>
            </a:r>
            <a:r>
              <a:rPr lang="en-US" dirty="0" smtClean="0">
                <a:solidFill>
                  <a:srgbClr val="002F00"/>
                </a:solidFill>
                <a:sym typeface="Wingdings" panose="05000000000000000000" pitchFamily="2" charset="2"/>
              </a:rPr>
              <a:t>programs</a:t>
            </a:r>
            <a:endParaRPr lang="en-US" b="1" dirty="0" smtClean="0">
              <a:solidFill>
                <a:schemeClr val="accent5">
                  <a:lumMod val="10000"/>
                </a:schemeClr>
              </a:solidFill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  <a:sym typeface="Wingdings" panose="05000000000000000000" pitchFamily="2" charset="2"/>
              </a:rPr>
              <a:t>Astronomy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  <a:sym typeface="Wingdings" panose="05000000000000000000" pitchFamily="2" charset="2"/>
              </a:rPr>
              <a:t>Shared with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sym typeface="Wingdings" panose="05000000000000000000" pitchFamily="2" charset="2"/>
              </a:rPr>
              <a:t>Middle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sym typeface="Wingdings" panose="05000000000000000000" pitchFamily="2" charset="2"/>
              </a:rPr>
              <a:t>School Science programs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90" y="3519055"/>
            <a:ext cx="2859777" cy="215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WGU New">
      <a:dk1>
        <a:srgbClr val="002F51"/>
      </a:dk1>
      <a:lt1>
        <a:sysClr val="window" lastClr="FFFFFF"/>
      </a:lt1>
      <a:dk2>
        <a:srgbClr val="4886A1"/>
      </a:dk2>
      <a:lt2>
        <a:srgbClr val="CAC8C8"/>
      </a:lt2>
      <a:accent1>
        <a:srgbClr val="4886A1"/>
      </a:accent1>
      <a:accent2>
        <a:srgbClr val="840028"/>
      </a:accent2>
      <a:accent3>
        <a:srgbClr val="002F51"/>
      </a:accent3>
      <a:accent4>
        <a:srgbClr val="C7901B"/>
      </a:accent4>
      <a:accent5>
        <a:srgbClr val="C7D8DE"/>
      </a:accent5>
      <a:accent6>
        <a:srgbClr val="FFFFFF"/>
      </a:accent6>
      <a:hlink>
        <a:srgbClr val="4886A1"/>
      </a:hlink>
      <a:folHlink>
        <a:srgbClr val="C7D8DE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7867</TotalTime>
  <Words>767</Words>
  <Application>Microsoft Office PowerPoint</Application>
  <PresentationFormat>On-screen Show (4:3)</PresentationFormat>
  <Paragraphs>153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Courier New</vt:lpstr>
      <vt:lpstr>Times New Roman</vt:lpstr>
      <vt:lpstr>Tw Cen MT</vt:lpstr>
      <vt:lpstr>Wingdings</vt:lpstr>
      <vt:lpstr>Default Theme</vt:lpstr>
      <vt:lpstr>PRESENTATION  TITLE HERE</vt:lpstr>
      <vt:lpstr>WGU Overview</vt:lpstr>
      <vt:lpstr>PowerPoint Presentation</vt:lpstr>
      <vt:lpstr>What are we doing?  Why are we doing it?</vt:lpstr>
      <vt:lpstr>Improvements in Science pedagogy at WGU include:</vt:lpstr>
      <vt:lpstr>Lab Safety certificate</vt:lpstr>
      <vt:lpstr>Science Teacher Professional Standards &amp; Ethics</vt:lpstr>
      <vt:lpstr>follow the standard path</vt:lpstr>
      <vt:lpstr>Improvements to Geoscience Education Programs at WGU:</vt:lpstr>
      <vt:lpstr>PowerPoint Presentation</vt:lpstr>
      <vt:lpstr>Mapping task </vt:lpstr>
      <vt:lpstr>Place-Based Learning:</vt:lpstr>
      <vt:lpstr>Improvements to Middle School Science Education programs</vt:lpstr>
      <vt:lpstr>AMNH Seminars on Science now required for WGU Secondary Education science</vt:lpstr>
      <vt:lpstr>Contact Us</vt:lpstr>
      <vt:lpstr>References – </vt:lpstr>
    </vt:vector>
  </TitlesOfParts>
  <Company>Western Governors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Neely</dc:creator>
  <cp:lastModifiedBy>Suzanne Traub-Metlay</cp:lastModifiedBy>
  <cp:revision>180</cp:revision>
  <dcterms:created xsi:type="dcterms:W3CDTF">2015-08-06T16:17:30Z</dcterms:created>
  <dcterms:modified xsi:type="dcterms:W3CDTF">2017-10-18T15:47:49Z</dcterms:modified>
</cp:coreProperties>
</file>