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notesMasterIdLst>
    <p:notesMasterId r:id="rId32"/>
  </p:notesMasterIdLst>
  <p:sldIdLst>
    <p:sldId id="315" r:id="rId2"/>
    <p:sldId id="345" r:id="rId3"/>
    <p:sldId id="287" r:id="rId4"/>
    <p:sldId id="300" r:id="rId5"/>
    <p:sldId id="326" r:id="rId6"/>
    <p:sldId id="325" r:id="rId7"/>
    <p:sldId id="327" r:id="rId8"/>
    <p:sldId id="328" r:id="rId9"/>
    <p:sldId id="330" r:id="rId10"/>
    <p:sldId id="284" r:id="rId11"/>
    <p:sldId id="324" r:id="rId12"/>
    <p:sldId id="338" r:id="rId13"/>
    <p:sldId id="339" r:id="rId14"/>
    <p:sldId id="340" r:id="rId15"/>
    <p:sldId id="342" r:id="rId16"/>
    <p:sldId id="343" r:id="rId17"/>
    <p:sldId id="335" r:id="rId18"/>
    <p:sldId id="316" r:id="rId19"/>
    <p:sldId id="317" r:id="rId20"/>
    <p:sldId id="318" r:id="rId21"/>
    <p:sldId id="344" r:id="rId22"/>
    <p:sldId id="320" r:id="rId23"/>
    <p:sldId id="329" r:id="rId24"/>
    <p:sldId id="331" r:id="rId25"/>
    <p:sldId id="332" r:id="rId26"/>
    <p:sldId id="333" r:id="rId27"/>
    <p:sldId id="334" r:id="rId28"/>
    <p:sldId id="337" r:id="rId29"/>
    <p:sldId id="321" r:id="rId30"/>
    <p:sldId id="296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4B00"/>
    <a:srgbClr val="422C00"/>
    <a:srgbClr val="604000"/>
    <a:srgbClr val="FF6201"/>
    <a:srgbClr val="F58020"/>
    <a:srgbClr val="9FC33E"/>
    <a:srgbClr val="36B2DC"/>
    <a:srgbClr val="D8303D"/>
    <a:srgbClr val="DF1B19"/>
    <a:srgbClr val="F128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74" autoAdjust="0"/>
    <p:restoredTop sz="95510" autoAdjust="0"/>
  </p:normalViewPr>
  <p:slideViewPr>
    <p:cSldViewPr snapToGrid="0">
      <p:cViewPr varScale="1">
        <p:scale>
          <a:sx n="68" d="100"/>
          <a:sy n="68" d="100"/>
        </p:scale>
        <p:origin x="60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C62946-CE6A-416B-8F89-85300472647A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ADB72C-69FC-48E3-AE58-47ABBDAA8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902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DB72C-69FC-48E3-AE58-47ABBDAA8F1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07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DB72C-69FC-48E3-AE58-47ABBDAA8F1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800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DB72C-69FC-48E3-AE58-47ABBDAA8F1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233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CA409-EAD3-4D7D-BB6D-8472D677AAA4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A70BB-0269-4F2A-8B64-26C4DAEAF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170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CA409-EAD3-4D7D-BB6D-8472D677AAA4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A70BB-0269-4F2A-8B64-26C4DAEAF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460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CA409-EAD3-4D7D-BB6D-8472D677AAA4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A70BB-0269-4F2A-8B64-26C4DAEAF182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737145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CA409-EAD3-4D7D-BB6D-8472D677AAA4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A70BB-0269-4F2A-8B64-26C4DAEAF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4749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CA409-EAD3-4D7D-BB6D-8472D677AAA4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A70BB-0269-4F2A-8B64-26C4DAEAF182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181349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CA409-EAD3-4D7D-BB6D-8472D677AAA4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A70BB-0269-4F2A-8B64-26C4DAEAF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5607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CA409-EAD3-4D7D-BB6D-8472D677AAA4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A70BB-0269-4F2A-8B64-26C4DAEAF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3988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CA409-EAD3-4D7D-BB6D-8472D677AAA4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A70BB-0269-4F2A-8B64-26C4DAEAF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224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CA409-EAD3-4D7D-BB6D-8472D677AAA4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A70BB-0269-4F2A-8B64-26C4DAEAF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514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CA409-EAD3-4D7D-BB6D-8472D677AAA4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A70BB-0269-4F2A-8B64-26C4DAEAF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755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CA409-EAD3-4D7D-BB6D-8472D677AAA4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A70BB-0269-4F2A-8B64-26C4DAEAF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336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CA409-EAD3-4D7D-BB6D-8472D677AAA4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A70BB-0269-4F2A-8B64-26C4DAEAF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720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CA409-EAD3-4D7D-BB6D-8472D677AAA4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A70BB-0269-4F2A-8B64-26C4DAEAF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334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CA409-EAD3-4D7D-BB6D-8472D677AAA4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A70BB-0269-4F2A-8B64-26C4DAEAF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841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CA409-EAD3-4D7D-BB6D-8472D677AAA4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A70BB-0269-4F2A-8B64-26C4DAEAF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881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CA409-EAD3-4D7D-BB6D-8472D677AAA4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A70BB-0269-4F2A-8B64-26C4DAEAF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066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CA409-EAD3-4D7D-BB6D-8472D677AAA4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E6A70BB-0269-4F2A-8B64-26C4DAEAF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5883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tiff"/><Relationship Id="rId4" Type="http://schemas.openxmlformats.org/officeDocument/2006/relationships/image" Target="../media/image29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tiff"/><Relationship Id="rId4" Type="http://schemas.openxmlformats.org/officeDocument/2006/relationships/image" Target="../media/image32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tiff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7" Type="http://schemas.openxmlformats.org/officeDocument/2006/relationships/image" Target="../media/image27.t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tif"/><Relationship Id="rId5" Type="http://schemas.openxmlformats.org/officeDocument/2006/relationships/image" Target="../media/image25.tiff"/><Relationship Id="rId4" Type="http://schemas.openxmlformats.org/officeDocument/2006/relationships/image" Target="../media/image2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8289" y="723405"/>
            <a:ext cx="8496074" cy="3329581"/>
          </a:xfrm>
        </p:spPr>
        <p:txBody>
          <a:bodyPr>
            <a:noAutofit/>
          </a:bodyPr>
          <a:lstStyle/>
          <a:p>
            <a:r>
              <a:rPr lang="en-US" sz="2800" b="1" dirty="0"/>
              <a:t>Organo-Mineral Structures, Organominerals, and Exceptional Fossil Preservation: A Microcosm of the Influence of Iron-Oxidizing Bacteria on the Fossil Record</a:t>
            </a:r>
            <a:br>
              <a:rPr lang="en-US" sz="3200" dirty="0"/>
            </a:br>
            <a:br>
              <a:rPr lang="en-US" sz="3200" dirty="0"/>
            </a:b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8705" y="3280824"/>
            <a:ext cx="8825658" cy="2193699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1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M. A. STRANGE</a:t>
            </a:r>
            <a:r>
              <a:rPr lang="en-US" sz="1800" b="1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US" sz="1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J. D. SCHIFFBAUER</a:t>
            </a:r>
            <a:r>
              <a:rPr lang="en-US" sz="1800" b="1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1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1800" b="1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M. REN</a:t>
            </a:r>
            <a:r>
              <a:rPr lang="en-US" sz="1800" b="1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AND S. M. ROWLAND</a:t>
            </a:r>
            <a:r>
              <a:rPr lang="en-US" sz="1800" b="1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1600" i="1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US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Department of Geoscience, University of Nevada, Las Vegas, NV, USA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1600" i="1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Department of Geological Sciences, University of Missouri, Columbia, MO, USA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4BC331C7-52DF-412B-9019-7459758CC3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2228"/>
            <a:ext cx="6457422" cy="10957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70E933-220A-42B9-AE66-D7C2ECAE71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680" y="5762227"/>
            <a:ext cx="4592320" cy="109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411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1221864" y="3713163"/>
            <a:ext cx="911399" cy="2782887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729" y="497397"/>
            <a:ext cx="8596668" cy="1320800"/>
          </a:xfrm>
        </p:spPr>
        <p:txBody>
          <a:bodyPr/>
          <a:lstStyle/>
          <a:p>
            <a:r>
              <a:rPr lang="en-US" dirty="0"/>
              <a:t>Microprobe </a:t>
            </a:r>
            <a:r>
              <a:rPr lang="en-US" sz="4000" dirty="0"/>
              <a:t>Data Analysis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" t="2577" r="1899" b="1142"/>
          <a:stretch/>
        </p:blipFill>
        <p:spPr>
          <a:xfrm>
            <a:off x="6716539" y="1666657"/>
            <a:ext cx="4505325" cy="503872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26244" y="1327417"/>
            <a:ext cx="5076111" cy="5530583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Hyolith oxidation evident in downward trend from pyrite (H-1) to Fe oxyhydroxide (H-2)</a:t>
            </a:r>
          </a:p>
          <a:p>
            <a:endParaRPr lang="en-US" dirty="0"/>
          </a:p>
          <a:p>
            <a:r>
              <a:rPr lang="en-US" dirty="0"/>
              <a:t>DSM-300 points cluster at the end of pyrite oxidation trend</a:t>
            </a:r>
          </a:p>
          <a:p>
            <a:endParaRPr lang="en-US" dirty="0"/>
          </a:p>
          <a:p>
            <a:r>
              <a:rPr lang="en-US" dirty="0"/>
              <a:t>DSM-200 outside of pyrite oxidation trend</a:t>
            </a:r>
          </a:p>
          <a:p>
            <a:endParaRPr lang="en-US" dirty="0"/>
          </a:p>
          <a:p>
            <a:r>
              <a:rPr lang="en-US" dirty="0"/>
              <a:t>S-Fe correlation</a:t>
            </a:r>
          </a:p>
          <a:p>
            <a:pPr lvl="1"/>
            <a:r>
              <a:rPr lang="en-US" dirty="0"/>
              <a:t>DSM 300   R</a:t>
            </a:r>
            <a:r>
              <a:rPr lang="en-US" baseline="30000" dirty="0"/>
              <a:t>2</a:t>
            </a:r>
            <a:r>
              <a:rPr lang="en-US" dirty="0"/>
              <a:t>= -.78</a:t>
            </a:r>
          </a:p>
          <a:p>
            <a:pPr lvl="1"/>
            <a:r>
              <a:rPr lang="en-US" dirty="0"/>
              <a:t>Hyolith     R</a:t>
            </a:r>
            <a:r>
              <a:rPr lang="en-US" baseline="30000" dirty="0"/>
              <a:t>2</a:t>
            </a:r>
            <a:r>
              <a:rPr lang="en-US" dirty="0"/>
              <a:t>= -.72</a:t>
            </a:r>
          </a:p>
          <a:p>
            <a:pPr lvl="1"/>
            <a:r>
              <a:rPr lang="en-US" dirty="0"/>
              <a:t>DSM 200   R</a:t>
            </a:r>
            <a:r>
              <a:rPr lang="en-US" baseline="30000" dirty="0"/>
              <a:t>2</a:t>
            </a:r>
            <a:r>
              <a:rPr lang="en-US" dirty="0"/>
              <a:t>= .07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355" y="1327417"/>
            <a:ext cx="1770918" cy="2722304"/>
          </a:xfrm>
          <a:prstGeom prst="rect">
            <a:avLst/>
          </a:prstGeom>
          <a:ln w="57150">
            <a:solidFill>
              <a:srgbClr val="D8303D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7"/>
          <a:stretch/>
        </p:blipFill>
        <p:spPr>
          <a:xfrm rot="5400000">
            <a:off x="10274048" y="4637343"/>
            <a:ext cx="2609631" cy="935903"/>
          </a:xfrm>
          <a:prstGeom prst="rect">
            <a:avLst/>
          </a:prstGeom>
          <a:ln w="57150">
            <a:solidFill>
              <a:srgbClr val="9FC33E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6671" y="135203"/>
            <a:ext cx="1473709" cy="2384427"/>
          </a:xfrm>
          <a:prstGeom prst="rect">
            <a:avLst/>
          </a:prstGeom>
          <a:ln w="57150">
            <a:solidFill>
              <a:srgbClr val="36B2DC"/>
            </a:solidFill>
          </a:ln>
        </p:spPr>
      </p:pic>
    </p:spTree>
    <p:extLst>
      <p:ext uri="{BB962C8B-B14F-4D97-AF65-F5344CB8AC3E}">
        <p14:creationId xmlns:p14="http://schemas.microsoft.com/office/powerpoint/2010/main" val="4152178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1AE15-F699-405A-9C4F-3A89D9A92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dirty="0"/>
              <a:t>Raman Spectroscopy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749B6EA-F940-42DA-B046-3AC215825C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752" y="4069742"/>
            <a:ext cx="1770918" cy="2722304"/>
          </a:xfrm>
          <a:prstGeom prst="rect">
            <a:avLst/>
          </a:prstGeom>
          <a:ln w="57150">
            <a:noFill/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89517EE-5637-438E-93A7-3711565AC2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7"/>
          <a:stretch/>
        </p:blipFill>
        <p:spPr>
          <a:xfrm>
            <a:off x="371089" y="1981200"/>
            <a:ext cx="3802889" cy="1363846"/>
          </a:xfrm>
          <a:prstGeom prst="rect">
            <a:avLst/>
          </a:prstGeom>
          <a:ln w="57150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37E310-ED26-4062-A468-7031048B17E4}"/>
              </a:ext>
            </a:extLst>
          </p:cNvPr>
          <p:cNvSpPr txBox="1"/>
          <p:nvPr/>
        </p:nvSpPr>
        <p:spPr>
          <a:xfrm>
            <a:off x="4262233" y="5247944"/>
            <a:ext cx="1627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6201"/>
                </a:solidFill>
              </a:rPr>
              <a:t>GOETHITE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0A086A-17AF-4181-AE0B-97110A4C8B61}"/>
              </a:ext>
            </a:extLst>
          </p:cNvPr>
          <p:cNvSpPr txBox="1"/>
          <p:nvPr/>
        </p:nvSpPr>
        <p:spPr>
          <a:xfrm>
            <a:off x="4222671" y="2533730"/>
            <a:ext cx="1795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HAEMATITE</a:t>
            </a:r>
          </a:p>
        </p:txBody>
      </p:sp>
      <p:pic>
        <p:nvPicPr>
          <p:cNvPr id="9" name="Picture 8" descr="A close up of a map&#10;&#10;Description generated with high confidence">
            <a:extLst>
              <a:ext uri="{FF2B5EF4-FFF2-40B4-BE49-F238E27FC236}">
                <a16:creationId xmlns:a16="http://schemas.microsoft.com/office/drawing/2014/main" id="{E0743855-265D-4AB8-880F-F967147010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51" r="49635"/>
          <a:stretch/>
        </p:blipFill>
        <p:spPr>
          <a:xfrm>
            <a:off x="6066728" y="4245138"/>
            <a:ext cx="3821989" cy="2546908"/>
          </a:xfrm>
          <a:prstGeom prst="rect">
            <a:avLst/>
          </a:prstGeom>
        </p:spPr>
      </p:pic>
      <p:pic>
        <p:nvPicPr>
          <p:cNvPr id="12" name="Picture 11" descr="A close up of a map&#10;&#10;Description generated with high confidence">
            <a:extLst>
              <a:ext uri="{FF2B5EF4-FFF2-40B4-BE49-F238E27FC236}">
                <a16:creationId xmlns:a16="http://schemas.microsoft.com/office/drawing/2014/main" id="{28D66CFF-68AB-4C3A-9F11-FDAC5AB796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436"/>
          <a:stretch/>
        </p:blipFill>
        <p:spPr>
          <a:xfrm>
            <a:off x="6066728" y="1513334"/>
            <a:ext cx="6016296" cy="20596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0CCBA3-CA19-479B-9EF1-FC367384BF21}"/>
              </a:ext>
            </a:extLst>
          </p:cNvPr>
          <p:cNvSpPr txBox="1"/>
          <p:nvPr/>
        </p:nvSpPr>
        <p:spPr>
          <a:xfrm>
            <a:off x="4511050" y="2856619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DSM-300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5AB680-8905-46B4-B985-E1DB1B6B7249}"/>
              </a:ext>
            </a:extLst>
          </p:cNvPr>
          <p:cNvSpPr txBox="1"/>
          <p:nvPr/>
        </p:nvSpPr>
        <p:spPr>
          <a:xfrm>
            <a:off x="4511050" y="5609478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DSM-200</a:t>
            </a:r>
          </a:p>
        </p:txBody>
      </p:sp>
    </p:spTree>
    <p:extLst>
      <p:ext uri="{BB962C8B-B14F-4D97-AF65-F5344CB8AC3E}">
        <p14:creationId xmlns:p14="http://schemas.microsoft.com/office/powerpoint/2010/main" val="13024132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CCC8D1B-6F9D-4FC5-BA3A-7E143FAA4472}"/>
              </a:ext>
            </a:extLst>
          </p:cNvPr>
          <p:cNvSpPr/>
          <p:nvPr/>
        </p:nvSpPr>
        <p:spPr>
          <a:xfrm>
            <a:off x="0" y="0"/>
            <a:ext cx="12192000" cy="6966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CA6209-F30F-4186-9224-DEBBE73484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29" y="1"/>
            <a:ext cx="10834811" cy="4198490"/>
          </a:xfrm>
          <a:prstGeom prst="rect">
            <a:avLst/>
          </a:prstGeom>
        </p:spPr>
      </p:pic>
      <p:pic>
        <p:nvPicPr>
          <p:cNvPr id="5" name="Picture 4" descr="A picture containing ground&#10;&#10;Description generated with high confidence">
            <a:extLst>
              <a:ext uri="{FF2B5EF4-FFF2-40B4-BE49-F238E27FC236}">
                <a16:creationId xmlns:a16="http://schemas.microsoft.com/office/drawing/2014/main" id="{F3F38124-F8EE-4427-8385-680BD7320F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32" y="4095125"/>
            <a:ext cx="10834808" cy="276287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3694E-0873-4C5A-BD6E-3C21E7F9B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6441" y="1386238"/>
            <a:ext cx="4399597" cy="52009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Facies 1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sz="2400" b="1" dirty="0"/>
              <a:t>Facies 2</a:t>
            </a:r>
            <a:endParaRPr lang="en-US" sz="2000" b="1" dirty="0"/>
          </a:p>
          <a:p>
            <a:pPr marL="800100" lvl="1" indent="-342900">
              <a:buFont typeface="+mj-lt"/>
              <a:buAutoNum type="arabicPeriod"/>
            </a:pPr>
            <a:endParaRPr lang="en-US" sz="3600" b="1" dirty="0"/>
          </a:p>
          <a:p>
            <a:pPr marL="800100" lvl="1" indent="-342900">
              <a:buFont typeface="+mj-lt"/>
              <a:buAutoNum type="arabicPeriod"/>
            </a:pPr>
            <a:endParaRPr lang="en-US" sz="3600" b="1" dirty="0"/>
          </a:p>
          <a:p>
            <a:pPr marL="800100" lvl="1" indent="-342900">
              <a:buFont typeface="+mj-lt"/>
              <a:buAutoNum type="arabicPeriod"/>
            </a:pPr>
            <a:endParaRPr lang="en-US" sz="3600" b="1" dirty="0"/>
          </a:p>
          <a:p>
            <a:pPr marL="800100" lvl="1" indent="-342900">
              <a:buFont typeface="+mj-lt"/>
              <a:buAutoNum type="arabicPeriod"/>
            </a:pPr>
            <a:endParaRPr lang="en-US" sz="3600" b="1" dirty="0"/>
          </a:p>
          <a:p>
            <a:pPr marL="800100" lvl="1" indent="-342900">
              <a:buFont typeface="+mj-lt"/>
              <a:buAutoNum type="arabicPeriod"/>
            </a:pPr>
            <a:endParaRPr lang="en-US" sz="3600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4B2416-3F7C-423E-AE79-E73C09DB9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140" y="223101"/>
            <a:ext cx="8596668" cy="1320800"/>
          </a:xfrm>
        </p:spPr>
        <p:txBody>
          <a:bodyPr>
            <a:normAutofit/>
          </a:bodyPr>
          <a:lstStyle/>
          <a:p>
            <a:r>
              <a:rPr lang="en-US" dirty="0"/>
              <a:t>Host-Rock Characterization</a:t>
            </a:r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4764892F-CD9D-4B6F-AB90-F378269A09BD}"/>
              </a:ext>
            </a:extLst>
          </p:cNvPr>
          <p:cNvSpPr/>
          <p:nvPr/>
        </p:nvSpPr>
        <p:spPr>
          <a:xfrm>
            <a:off x="11067068" y="2309568"/>
            <a:ext cx="634809" cy="744718"/>
          </a:xfrm>
          <a:prstGeom prst="rightBrac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C6D97C4B-3C25-4D06-B891-64EE5EE26AA5}"/>
              </a:ext>
            </a:extLst>
          </p:cNvPr>
          <p:cNvSpPr/>
          <p:nvPr/>
        </p:nvSpPr>
        <p:spPr>
          <a:xfrm>
            <a:off x="11183403" y="5458120"/>
            <a:ext cx="518474" cy="386087"/>
          </a:xfrm>
          <a:prstGeom prst="rightBrac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2D1BDDB-A873-40E7-A331-D601C63D8120}"/>
              </a:ext>
            </a:extLst>
          </p:cNvPr>
          <p:cNvCxnSpPr>
            <a:cxnSpLocks/>
            <a:stCxn id="4" idx="1"/>
            <a:endCxn id="9" idx="1"/>
          </p:cNvCxnSpPr>
          <p:nvPr/>
        </p:nvCxnSpPr>
        <p:spPr>
          <a:xfrm>
            <a:off x="11701877" y="2681927"/>
            <a:ext cx="0" cy="296923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AA50435-0E34-4E6D-9108-A7886C98D35F}"/>
              </a:ext>
            </a:extLst>
          </p:cNvPr>
          <p:cNvSpPr txBox="1"/>
          <p:nvPr/>
        </p:nvSpPr>
        <p:spPr>
          <a:xfrm>
            <a:off x="11419780" y="3055529"/>
            <a:ext cx="457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Fossil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B1FD2C-1F99-45E5-8FC5-B65745DBDEB5}"/>
              </a:ext>
            </a:extLst>
          </p:cNvPr>
          <p:cNvSpPr txBox="1"/>
          <p:nvPr/>
        </p:nvSpPr>
        <p:spPr>
          <a:xfrm>
            <a:off x="11805783" y="2870863"/>
            <a:ext cx="457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Horizon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A78803D-3ACC-4EEE-8AC9-7E51E749877A}"/>
              </a:ext>
            </a:extLst>
          </p:cNvPr>
          <p:cNvCxnSpPr/>
          <p:nvPr/>
        </p:nvCxnSpPr>
        <p:spPr>
          <a:xfrm>
            <a:off x="7202078" y="6759019"/>
            <a:ext cx="338422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5D2BF8E-E690-4076-A6AE-E9605FB47F9F}"/>
              </a:ext>
            </a:extLst>
          </p:cNvPr>
          <p:cNvSpPr txBox="1"/>
          <p:nvPr/>
        </p:nvSpPr>
        <p:spPr>
          <a:xfrm>
            <a:off x="9709345" y="6235801"/>
            <a:ext cx="888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1cm</a:t>
            </a:r>
          </a:p>
        </p:txBody>
      </p:sp>
    </p:spTree>
    <p:extLst>
      <p:ext uri="{BB962C8B-B14F-4D97-AF65-F5344CB8AC3E}">
        <p14:creationId xmlns:p14="http://schemas.microsoft.com/office/powerpoint/2010/main" val="33187002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ground&#10;&#10;Description generated with high confidence">
            <a:extLst>
              <a:ext uri="{FF2B5EF4-FFF2-40B4-BE49-F238E27FC236}">
                <a16:creationId xmlns:a16="http://schemas.microsoft.com/office/drawing/2014/main" id="{6D1AF742-C222-4F8D-B164-C129C13057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79"/>
          <a:stretch/>
        </p:blipFill>
        <p:spPr>
          <a:xfrm>
            <a:off x="0" y="0"/>
            <a:ext cx="324678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186299-F109-4199-ADAF-803C72077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694" y="0"/>
            <a:ext cx="2340186" cy="1320800"/>
          </a:xfrm>
        </p:spPr>
        <p:txBody>
          <a:bodyPr/>
          <a:lstStyle/>
          <a:p>
            <a:r>
              <a:rPr lang="en-US" dirty="0"/>
              <a:t>Facies 1</a:t>
            </a:r>
          </a:p>
        </p:txBody>
      </p:sp>
      <p:pic>
        <p:nvPicPr>
          <p:cNvPr id="8" name="Picture 7" descr="A picture containing ground&#10;&#10;Description generated with very high confidence">
            <a:extLst>
              <a:ext uri="{FF2B5EF4-FFF2-40B4-BE49-F238E27FC236}">
                <a16:creationId xmlns:a16="http://schemas.microsoft.com/office/drawing/2014/main" id="{AB357283-BEA4-48E4-AAF1-E8918A9A79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118" y="91440"/>
            <a:ext cx="5869442" cy="4138247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62B2845-3A3C-41A6-9CBF-62EBB54BAD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2112" y="4345636"/>
            <a:ext cx="7382584" cy="255642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sz="2000" b="1" dirty="0"/>
              <a:t>Consistent sedimentation</a:t>
            </a:r>
          </a:p>
          <a:p>
            <a:r>
              <a:rPr lang="en-US" sz="2000" b="1" dirty="0"/>
              <a:t>Very abundant fossils</a:t>
            </a:r>
          </a:p>
          <a:p>
            <a:r>
              <a:rPr lang="en-US" sz="2000" b="1" dirty="0"/>
              <a:t>Low preservational quality</a:t>
            </a:r>
          </a:p>
          <a:p>
            <a:r>
              <a:rPr lang="en-US" sz="2000" b="1" dirty="0"/>
              <a:t>Diffuse 2-D mineralization</a:t>
            </a:r>
            <a:endParaRPr lang="en-US" dirty="0"/>
          </a:p>
          <a:p>
            <a:endParaRPr lang="en-US" i="1" dirty="0"/>
          </a:p>
        </p:txBody>
      </p:sp>
      <p:pic>
        <p:nvPicPr>
          <p:cNvPr id="15" name="Picture 14" descr="A close up of a street&#10;&#10;Description generated with high confidence">
            <a:extLst>
              <a:ext uri="{FF2B5EF4-FFF2-40B4-BE49-F238E27FC236}">
                <a16:creationId xmlns:a16="http://schemas.microsoft.com/office/drawing/2014/main" id="{57560102-3B9E-4D49-9328-9280FDC61D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354" y="207389"/>
            <a:ext cx="4043730" cy="3223968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5561010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ground&#10;&#10;Description generated with high confidence">
            <a:extLst>
              <a:ext uri="{FF2B5EF4-FFF2-40B4-BE49-F238E27FC236}">
                <a16:creationId xmlns:a16="http://schemas.microsoft.com/office/drawing/2014/main" id="{6D1AF742-C222-4F8D-B164-C129C13057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79"/>
          <a:stretch/>
        </p:blipFill>
        <p:spPr>
          <a:xfrm>
            <a:off x="0" y="0"/>
            <a:ext cx="324678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186299-F109-4199-ADAF-803C72077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694" y="0"/>
            <a:ext cx="2340186" cy="1320800"/>
          </a:xfrm>
        </p:spPr>
        <p:txBody>
          <a:bodyPr/>
          <a:lstStyle/>
          <a:p>
            <a:r>
              <a:rPr lang="en-US" dirty="0"/>
              <a:t>Facies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46045E-5240-4334-881A-B37C2E0773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852" y="105880"/>
            <a:ext cx="6076747" cy="455756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B9C755D-1970-47A8-8D87-3A55A3D89A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0789" y="4663440"/>
            <a:ext cx="7382584" cy="229828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sz="2000" b="1" dirty="0"/>
              <a:t>Abundant mineralization patches throughout sediment</a:t>
            </a:r>
          </a:p>
          <a:p>
            <a:endParaRPr lang="en-US" sz="2000" b="1" dirty="0"/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6125814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ound, sitting, outdoor, building&#10;&#10;Description generated with high confidence">
            <a:extLst>
              <a:ext uri="{FF2B5EF4-FFF2-40B4-BE49-F238E27FC236}">
                <a16:creationId xmlns:a16="http://schemas.microsoft.com/office/drawing/2014/main" id="{98C2FEEC-B8B2-4811-92BD-A7E7216018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5"/>
          <a:stretch/>
        </p:blipFill>
        <p:spPr>
          <a:xfrm>
            <a:off x="0" y="0"/>
            <a:ext cx="348184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2B9278-8962-4280-860C-32EBD6844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970202" cy="463507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dirty="0"/>
              <a:t>Facies 2</a:t>
            </a:r>
          </a:p>
        </p:txBody>
      </p:sp>
      <p:pic>
        <p:nvPicPr>
          <p:cNvPr id="7" name="Picture 6" descr="A close up of food&#10;&#10;Description generated with high confidence">
            <a:extLst>
              <a:ext uri="{FF2B5EF4-FFF2-40B4-BE49-F238E27FC236}">
                <a16:creationId xmlns:a16="http://schemas.microsoft.com/office/drawing/2014/main" id="{9C98B302-7CBB-43D1-8228-C63B9FCAFD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360" y="0"/>
            <a:ext cx="6644640" cy="4056986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4F52EFF-541B-4B07-BF37-4AA4E54D78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3911" y="4375888"/>
            <a:ext cx="7382584" cy="2298289"/>
          </a:xfrm>
        </p:spPr>
        <p:txBody>
          <a:bodyPr>
            <a:normAutofit/>
          </a:bodyPr>
          <a:lstStyle/>
          <a:p>
            <a:r>
              <a:rPr lang="en-US" sz="2000" b="1" dirty="0"/>
              <a:t>Changes in sedimentation</a:t>
            </a:r>
          </a:p>
          <a:p>
            <a:endParaRPr lang="en-US" sz="2000" b="1" dirty="0"/>
          </a:p>
          <a:p>
            <a:r>
              <a:rPr lang="en-US" sz="2000" b="1" dirty="0"/>
              <a:t>Sparse fossils</a:t>
            </a:r>
          </a:p>
          <a:p>
            <a:endParaRPr lang="en-US" sz="2000" b="1" dirty="0"/>
          </a:p>
          <a:p>
            <a:r>
              <a:rPr lang="en-US" sz="2000" b="1" dirty="0"/>
              <a:t>Highly localized, 3-D mineralization</a:t>
            </a:r>
          </a:p>
          <a:p>
            <a:pPr marL="0" indent="0">
              <a:buNone/>
            </a:pPr>
            <a:endParaRPr lang="en-US" dirty="0"/>
          </a:p>
          <a:p>
            <a:endParaRPr lang="en-US" i="1" dirty="0"/>
          </a:p>
        </p:txBody>
      </p:sp>
      <p:pic>
        <p:nvPicPr>
          <p:cNvPr id="4" name="Picture 3" descr="A picture containing animal&#10;&#10;Description generated with very high confidence">
            <a:extLst>
              <a:ext uri="{FF2B5EF4-FFF2-40B4-BE49-F238E27FC236}">
                <a16:creationId xmlns:a16="http://schemas.microsoft.com/office/drawing/2014/main" id="{E1197C91-1566-4E6E-BDFA-08CE72E4B0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20482" y="911605"/>
            <a:ext cx="3535675" cy="1988817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7046523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ound, sitting, outdoor, building&#10;&#10;Description generated with high confidence">
            <a:extLst>
              <a:ext uri="{FF2B5EF4-FFF2-40B4-BE49-F238E27FC236}">
                <a16:creationId xmlns:a16="http://schemas.microsoft.com/office/drawing/2014/main" id="{98C2FEEC-B8B2-4811-92BD-A7E7216018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5"/>
          <a:stretch/>
        </p:blipFill>
        <p:spPr>
          <a:xfrm>
            <a:off x="0" y="0"/>
            <a:ext cx="348184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2B9278-8962-4280-860C-32EBD6844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996910" cy="650240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Facies 2</a:t>
            </a:r>
          </a:p>
        </p:txBody>
      </p:sp>
      <p:pic>
        <p:nvPicPr>
          <p:cNvPr id="4" name="Picture 3" descr="A picture containing ground, outdoor, road, nature&#10;&#10;Description generated with very high confidence">
            <a:extLst>
              <a:ext uri="{FF2B5EF4-FFF2-40B4-BE49-F238E27FC236}">
                <a16:creationId xmlns:a16="http://schemas.microsoft.com/office/drawing/2014/main" id="{AEED93B9-F458-4671-8C3C-9783FB62C5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8" b="10896"/>
          <a:stretch/>
        </p:blipFill>
        <p:spPr>
          <a:xfrm>
            <a:off x="4703975" y="0"/>
            <a:ext cx="7488025" cy="4394908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ED5CC68-996D-43E3-B756-943E12378A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3911" y="4375888"/>
            <a:ext cx="7382584" cy="229828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sz="2000" b="1" dirty="0"/>
              <a:t>Sparse mineralization throughout sediment</a:t>
            </a:r>
            <a:endParaRPr lang="en-US" dirty="0"/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8017786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Microaerophilic Zone:</a:t>
            </a:r>
            <a:br>
              <a:rPr lang="en-US" dirty="0"/>
            </a:br>
            <a:r>
              <a:rPr lang="en-US" dirty="0"/>
              <a:t>Fe Oxidizing Bacteria (FeOB)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7704666" cy="3880773"/>
          </a:xfrm>
        </p:spPr>
        <p:txBody>
          <a:bodyPr/>
          <a:lstStyle/>
          <a:p>
            <a:r>
              <a:rPr lang="en-US" dirty="0"/>
              <a:t>Sediment Microbial/Redox Zonation Model (Schiffbauer et al. 2014)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Microaerophilic Zone straddling the Oxic-Anoxic boundary</a:t>
            </a:r>
          </a:p>
          <a:p>
            <a:pPr lvl="1"/>
            <a:r>
              <a:rPr lang="en-US" dirty="0"/>
              <a:t>FeOB proliferate</a:t>
            </a:r>
          </a:p>
          <a:p>
            <a:pPr lvl="1"/>
            <a:r>
              <a:rPr lang="en-US" dirty="0"/>
              <a:t>Outcompete abiotic Fe oxidation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Wide variety of organo-mineral structures and Fe-organominerals are known to be created within this environment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Content Placeholder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375" y="146454"/>
            <a:ext cx="2524527" cy="658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087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Taphonomic </a:t>
            </a:r>
            <a:br>
              <a:rPr lang="en-US" dirty="0"/>
            </a:br>
            <a:r>
              <a:rPr lang="en-US" dirty="0"/>
              <a:t>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029" y="2176139"/>
            <a:ext cx="3981696" cy="4287836"/>
          </a:xfrm>
        </p:spPr>
        <p:txBody>
          <a:bodyPr>
            <a:normAutofit/>
          </a:bodyPr>
          <a:lstStyle/>
          <a:p>
            <a:r>
              <a:rPr lang="en-US" dirty="0"/>
              <a:t>Dynamic Cycling Fe</a:t>
            </a:r>
            <a:r>
              <a:rPr lang="en-US" baseline="30000" dirty="0"/>
              <a:t>2+ </a:t>
            </a:r>
            <a:r>
              <a:rPr lang="en-US" dirty="0"/>
              <a:t>and Fe</a:t>
            </a:r>
            <a:r>
              <a:rPr lang="en-US" baseline="30000" dirty="0"/>
              <a:t>3+</a:t>
            </a:r>
          </a:p>
          <a:p>
            <a:endParaRPr lang="en-US" dirty="0"/>
          </a:p>
          <a:p>
            <a:r>
              <a:rPr lang="en-US" dirty="0"/>
              <a:t>Concentrated around the microaerophilic zone</a:t>
            </a:r>
          </a:p>
          <a:p>
            <a:pPr lvl="1"/>
            <a:r>
              <a:rPr lang="en-US" dirty="0"/>
              <a:t>Oxidation above</a:t>
            </a:r>
          </a:p>
          <a:p>
            <a:pPr lvl="1"/>
            <a:r>
              <a:rPr lang="en-US" dirty="0"/>
              <a:t>Reduction below</a:t>
            </a:r>
          </a:p>
          <a:p>
            <a:pPr lvl="1"/>
            <a:r>
              <a:rPr lang="en-US" dirty="0"/>
              <a:t>Both occurring within</a:t>
            </a:r>
          </a:p>
          <a:p>
            <a:endParaRPr lang="en-US" dirty="0"/>
          </a:p>
          <a:p>
            <a:r>
              <a:rPr lang="en-US" dirty="0"/>
              <a:t>Diffusion from above and below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6" r="30532"/>
          <a:stretch/>
        </p:blipFill>
        <p:spPr>
          <a:xfrm>
            <a:off x="5116879" y="843148"/>
            <a:ext cx="6986642" cy="586656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738809" y="2028726"/>
            <a:ext cx="427712" cy="4643735"/>
            <a:chOff x="3860799" y="3076575"/>
            <a:chExt cx="333375" cy="3619499"/>
          </a:xfrm>
        </p:grpSpPr>
        <p:sp>
          <p:nvSpPr>
            <p:cNvPr id="6" name="Rectangle 5"/>
            <p:cNvSpPr/>
            <p:nvPr/>
          </p:nvSpPr>
          <p:spPr>
            <a:xfrm>
              <a:off x="3860799" y="3076575"/>
              <a:ext cx="333375" cy="1323975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 rot="16200000">
              <a:off x="3762996" y="3597767"/>
              <a:ext cx="503383" cy="2815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Oxic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3860799" y="4400547"/>
              <a:ext cx="333375" cy="229552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 rot="16200000">
              <a:off x="3665410" y="5372591"/>
              <a:ext cx="698553" cy="2815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Anoxic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75930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Taphonomic </a:t>
            </a:r>
            <a:br>
              <a:rPr lang="en-US" dirty="0"/>
            </a:br>
            <a:r>
              <a:rPr lang="en-US" dirty="0"/>
              <a:t>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004" y="2160589"/>
            <a:ext cx="4096986" cy="3880773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Abundance of Fe</a:t>
            </a:r>
            <a:r>
              <a:rPr lang="en-US" baseline="30000" dirty="0"/>
              <a:t>2+ </a:t>
            </a:r>
            <a:r>
              <a:rPr lang="en-US" dirty="0"/>
              <a:t>and Fe</a:t>
            </a:r>
            <a:r>
              <a:rPr lang="en-US" baseline="30000" dirty="0"/>
              <a:t>3+ </a:t>
            </a:r>
            <a:r>
              <a:rPr lang="en-US" dirty="0"/>
              <a:t>due to the constant pool renewal</a:t>
            </a:r>
            <a:endParaRPr lang="en-US" baseline="30000" dirty="0"/>
          </a:p>
          <a:p>
            <a:endParaRPr lang="en-US" baseline="30000" dirty="0"/>
          </a:p>
          <a:p>
            <a:r>
              <a:rPr lang="en-US" dirty="0"/>
              <a:t>Fe adsorption onto structural biopolymers likely concentrated here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9" r="30337"/>
          <a:stretch/>
        </p:blipFill>
        <p:spPr>
          <a:xfrm>
            <a:off x="5156680" y="804764"/>
            <a:ext cx="6952938" cy="5845176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761812" y="2006205"/>
            <a:ext cx="427712" cy="4643735"/>
            <a:chOff x="3860799" y="3076575"/>
            <a:chExt cx="333375" cy="3619499"/>
          </a:xfrm>
        </p:grpSpPr>
        <p:sp>
          <p:nvSpPr>
            <p:cNvPr id="14" name="Rectangle 13"/>
            <p:cNvSpPr/>
            <p:nvPr/>
          </p:nvSpPr>
          <p:spPr>
            <a:xfrm>
              <a:off x="3860799" y="3076575"/>
              <a:ext cx="333375" cy="1323975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 rot="16200000">
              <a:off x="3762996" y="3597767"/>
              <a:ext cx="503383" cy="2815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Oxic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860799" y="4400547"/>
              <a:ext cx="333375" cy="229552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 rot="16200000">
              <a:off x="3665410" y="5372591"/>
              <a:ext cx="698553" cy="2815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Anoxic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85125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8740E-CF58-43A4-A702-E38F47287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Taphonomic Modes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BB56EF-CFB5-4016-ADB0-4DA6DFCD37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Sediment Microbial/Redox Zonation Model (Schiffbauer et al. 2014)</a:t>
            </a:r>
          </a:p>
          <a:p>
            <a:endParaRPr lang="en-US" dirty="0"/>
          </a:p>
          <a:p>
            <a:r>
              <a:rPr lang="en-US" dirty="0"/>
              <a:t>Sulfate Reducing metabolism = Pyritization</a:t>
            </a:r>
          </a:p>
          <a:p>
            <a:r>
              <a:rPr lang="en-US" dirty="0"/>
              <a:t>Methane Reducing metabolism = Kerogenization</a:t>
            </a:r>
          </a:p>
          <a:p>
            <a:endParaRPr lang="en-US" dirty="0"/>
          </a:p>
          <a:p>
            <a:r>
              <a:rPr lang="en-US" dirty="0"/>
              <a:t>Project Goal: Integrate Deep Spring tube fossils into taphonomic model</a:t>
            </a: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6E84BAA0-6E5F-4380-9A92-0AA5F6C951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375" y="146454"/>
            <a:ext cx="2524527" cy="658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3329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206" y="609600"/>
            <a:ext cx="8849796" cy="1320800"/>
          </a:xfrm>
        </p:spPr>
        <p:txBody>
          <a:bodyPr/>
          <a:lstStyle/>
          <a:p>
            <a:r>
              <a:rPr lang="en-US" dirty="0"/>
              <a:t>Mineralization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004" y="2160589"/>
            <a:ext cx="3740198" cy="4493883"/>
          </a:xfrm>
        </p:spPr>
        <p:txBody>
          <a:bodyPr/>
          <a:lstStyle/>
          <a:p>
            <a:r>
              <a:rPr lang="en-US" dirty="0"/>
              <a:t>Fe Oxyhydroxide precipitation after Fe oxidation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Pyrite and pyrite precursor precipitation after Fe and sulfate reduction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Kerogenization and clay authigenesis occurring lower in the Methanogenesis zone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1" r="20122"/>
          <a:stretch/>
        </p:blipFill>
        <p:spPr>
          <a:xfrm>
            <a:off x="4250205" y="804764"/>
            <a:ext cx="7859413" cy="568545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888933" y="1930400"/>
            <a:ext cx="427712" cy="4492442"/>
            <a:chOff x="3860799" y="3076575"/>
            <a:chExt cx="333375" cy="3619499"/>
          </a:xfrm>
        </p:grpSpPr>
        <p:sp>
          <p:nvSpPr>
            <p:cNvPr id="14" name="Rectangle 13"/>
            <p:cNvSpPr/>
            <p:nvPr/>
          </p:nvSpPr>
          <p:spPr>
            <a:xfrm>
              <a:off x="3860799" y="3076575"/>
              <a:ext cx="333375" cy="1323975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 rot="16200000">
              <a:off x="3749902" y="3661899"/>
              <a:ext cx="503383" cy="2815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Oxic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860799" y="4400547"/>
              <a:ext cx="333375" cy="229552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 rot="16200000">
              <a:off x="3665410" y="5372591"/>
              <a:ext cx="698553" cy="2815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Anoxic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95106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5675841" cy="1320800"/>
          </a:xfrm>
        </p:spPr>
        <p:txBody>
          <a:bodyPr/>
          <a:lstStyle/>
          <a:p>
            <a:r>
              <a:rPr lang="en-US" dirty="0"/>
              <a:t>Preservation of DSM-300: </a:t>
            </a:r>
            <a:r>
              <a:rPr lang="en-US" b="1" i="1" dirty="0"/>
              <a:t>Pyritization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432" y="2330846"/>
            <a:ext cx="6076889" cy="4237909"/>
          </a:xfrm>
        </p:spPr>
        <p:txBody>
          <a:bodyPr>
            <a:normAutofit/>
          </a:bodyPr>
          <a:lstStyle/>
          <a:p>
            <a:r>
              <a:rPr lang="en-US" dirty="0"/>
              <a:t>Similar composition to pyritized hyolith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Replication of soft-tissues through pyritization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39"/>
          <a:stretch/>
        </p:blipFill>
        <p:spPr>
          <a:xfrm>
            <a:off x="6817039" y="214463"/>
            <a:ext cx="4339771" cy="6491439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557037" y="1490704"/>
            <a:ext cx="495951" cy="5209185"/>
            <a:chOff x="3860799" y="3076575"/>
            <a:chExt cx="333375" cy="3619499"/>
          </a:xfrm>
        </p:grpSpPr>
        <p:sp>
          <p:nvSpPr>
            <p:cNvPr id="7" name="Rectangle 6"/>
            <p:cNvSpPr/>
            <p:nvPr/>
          </p:nvSpPr>
          <p:spPr>
            <a:xfrm>
              <a:off x="3860799" y="3076575"/>
              <a:ext cx="333375" cy="1323975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 rot="16200000">
              <a:off x="3754319" y="3682450"/>
              <a:ext cx="569382" cy="310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Oxic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3860799" y="4400547"/>
              <a:ext cx="333375" cy="229552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 rot="16200000">
              <a:off x="3637924" y="5277231"/>
              <a:ext cx="802170" cy="310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Anoxic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98DE7D3-80B4-431A-A888-C3BC8BBCE4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6" r="68042"/>
          <a:stretch/>
        </p:blipFill>
        <p:spPr>
          <a:xfrm>
            <a:off x="10708516" y="235127"/>
            <a:ext cx="1461259" cy="64501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CD4819-E5C7-45E8-A052-46D207DB5DBE}"/>
              </a:ext>
            </a:extLst>
          </p:cNvPr>
          <p:cNvSpPr txBox="1"/>
          <p:nvPr/>
        </p:nvSpPr>
        <p:spPr>
          <a:xfrm rot="16200000">
            <a:off x="9246159" y="2061202"/>
            <a:ext cx="1348317" cy="307777"/>
          </a:xfrm>
          <a:prstGeom prst="rect">
            <a:avLst/>
          </a:prstGeom>
          <a:solidFill>
            <a:srgbClr val="422C00"/>
          </a:solidFill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</a:rPr>
              <a:t>Goethitization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BBF53D-EB2B-4FC8-BBE4-56EB69BDB15E}"/>
              </a:ext>
            </a:extLst>
          </p:cNvPr>
          <p:cNvSpPr txBox="1"/>
          <p:nvPr/>
        </p:nvSpPr>
        <p:spPr>
          <a:xfrm rot="16200000">
            <a:off x="9246159" y="2061202"/>
            <a:ext cx="1348317" cy="307777"/>
          </a:xfrm>
          <a:prstGeom prst="rect">
            <a:avLst/>
          </a:prstGeom>
          <a:solidFill>
            <a:srgbClr val="704B00"/>
          </a:solidFill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</a:rPr>
              <a:t>Goethitization</a:t>
            </a:r>
          </a:p>
        </p:txBody>
      </p:sp>
    </p:spTree>
    <p:extLst>
      <p:ext uri="{BB962C8B-B14F-4D97-AF65-F5344CB8AC3E}">
        <p14:creationId xmlns:p14="http://schemas.microsoft.com/office/powerpoint/2010/main" val="36410991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5675841" cy="1320800"/>
          </a:xfrm>
        </p:spPr>
        <p:txBody>
          <a:bodyPr/>
          <a:lstStyle/>
          <a:p>
            <a:r>
              <a:rPr lang="en-US" dirty="0"/>
              <a:t>Preservation of DSM-200: </a:t>
            </a:r>
            <a:r>
              <a:rPr lang="en-US" b="1" i="1" dirty="0"/>
              <a:t>Goethitization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288" y="2181941"/>
            <a:ext cx="6076889" cy="4237909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en-US" dirty="0"/>
              <a:t>Rapid Post-depositional sedimentation rate to allow quick burial into Microaerophilic zone</a:t>
            </a:r>
          </a:p>
          <a:p>
            <a:pPr>
              <a:buFont typeface="+mj-lt"/>
              <a:buAutoNum type="arabicPeriod"/>
            </a:pPr>
            <a:endParaRPr lang="en-US" dirty="0"/>
          </a:p>
          <a:p>
            <a:pPr>
              <a:buFont typeface="+mj-lt"/>
              <a:buAutoNum type="arabicPeriod"/>
            </a:pPr>
            <a:r>
              <a:rPr lang="en-US" dirty="0"/>
              <a:t>FeOB proliferate within the tube using labile tissues as organic fuel while oxidizing Fe</a:t>
            </a:r>
          </a:p>
          <a:p>
            <a:pPr>
              <a:buFont typeface="+mj-lt"/>
              <a:buAutoNum type="arabicPeriod"/>
            </a:pPr>
            <a:endParaRPr lang="en-US" dirty="0"/>
          </a:p>
          <a:p>
            <a:pPr>
              <a:buFont typeface="+mj-lt"/>
              <a:buAutoNum type="arabicPeriod"/>
            </a:pPr>
            <a:r>
              <a:rPr lang="en-US" dirty="0"/>
              <a:t>Early Fe adsorption reduces decay of tube walls and provides nucleation sites</a:t>
            </a:r>
          </a:p>
          <a:p>
            <a:pPr lvl="1"/>
            <a:r>
              <a:rPr lang="en-US" dirty="0"/>
              <a:t>Iron-rich clays	</a:t>
            </a:r>
          </a:p>
          <a:p>
            <a:pPr lvl="1"/>
            <a:r>
              <a:rPr lang="en-US" dirty="0"/>
              <a:t>Iron Oxyhydroxide</a:t>
            </a:r>
          </a:p>
          <a:p>
            <a:pPr>
              <a:buFont typeface="+mj-lt"/>
              <a:buAutoNum type="arabicPeriod"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39"/>
          <a:stretch/>
        </p:blipFill>
        <p:spPr>
          <a:xfrm>
            <a:off x="6817039" y="214463"/>
            <a:ext cx="4339771" cy="6491439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557037" y="1490704"/>
            <a:ext cx="495951" cy="5209185"/>
            <a:chOff x="3860799" y="3076575"/>
            <a:chExt cx="333375" cy="3619499"/>
          </a:xfrm>
        </p:grpSpPr>
        <p:sp>
          <p:nvSpPr>
            <p:cNvPr id="7" name="Rectangle 6"/>
            <p:cNvSpPr/>
            <p:nvPr/>
          </p:nvSpPr>
          <p:spPr>
            <a:xfrm>
              <a:off x="3860799" y="3076575"/>
              <a:ext cx="333375" cy="1323975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 rot="16200000">
              <a:off x="3754319" y="3682450"/>
              <a:ext cx="569382" cy="310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Oxic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3860799" y="4400547"/>
              <a:ext cx="333375" cy="229552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 rot="16200000">
              <a:off x="3637924" y="5277231"/>
              <a:ext cx="802170" cy="310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Anoxic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98DE7D3-80B4-431A-A888-C3BC8BBCE4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6" r="68042"/>
          <a:stretch/>
        </p:blipFill>
        <p:spPr>
          <a:xfrm>
            <a:off x="10708516" y="235127"/>
            <a:ext cx="1461259" cy="64501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CD4819-E5C7-45E8-A052-46D207DB5DBE}"/>
              </a:ext>
            </a:extLst>
          </p:cNvPr>
          <p:cNvSpPr txBox="1"/>
          <p:nvPr/>
        </p:nvSpPr>
        <p:spPr>
          <a:xfrm rot="16200000">
            <a:off x="9246159" y="2061202"/>
            <a:ext cx="1348317" cy="307777"/>
          </a:xfrm>
          <a:prstGeom prst="rect">
            <a:avLst/>
          </a:prstGeom>
          <a:solidFill>
            <a:srgbClr val="704B00"/>
          </a:solidFill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</a:rPr>
              <a:t>Goethitization</a:t>
            </a:r>
          </a:p>
        </p:txBody>
      </p:sp>
    </p:spTree>
    <p:extLst>
      <p:ext uri="{BB962C8B-B14F-4D97-AF65-F5344CB8AC3E}">
        <p14:creationId xmlns:p14="http://schemas.microsoft.com/office/powerpoint/2010/main" val="800994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C5832-E5FD-4BEE-B2E4-134783EA1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943" y="399185"/>
            <a:ext cx="8596668" cy="1320800"/>
          </a:xfrm>
        </p:spPr>
        <p:txBody>
          <a:bodyPr/>
          <a:lstStyle/>
          <a:p>
            <a:r>
              <a:rPr lang="en-US" dirty="0"/>
              <a:t>Organo-Mineral Structure</a:t>
            </a:r>
          </a:p>
        </p:txBody>
      </p:sp>
      <p:pic>
        <p:nvPicPr>
          <p:cNvPr id="5" name="Content Placeholder 4" descr="A picture containing piece, indoor, food, animal&#10;&#10;Description generated with high confidence">
            <a:extLst>
              <a:ext uri="{FF2B5EF4-FFF2-40B4-BE49-F238E27FC236}">
                <a16:creationId xmlns:a16="http://schemas.microsoft.com/office/drawing/2014/main" id="{5C4AA282-9300-47A0-8544-549E8D695F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" t="17178" r="9730" b="9197"/>
          <a:stretch/>
        </p:blipFill>
        <p:spPr>
          <a:xfrm>
            <a:off x="3989714" y="1349592"/>
            <a:ext cx="4182294" cy="2622695"/>
          </a:xfr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AA2E585-9B24-44A5-B9E4-0A221C2FDBC2}"/>
              </a:ext>
            </a:extLst>
          </p:cNvPr>
          <p:cNvGrpSpPr/>
          <p:nvPr/>
        </p:nvGrpSpPr>
        <p:grpSpPr>
          <a:xfrm>
            <a:off x="4153547" y="3426587"/>
            <a:ext cx="861696" cy="369332"/>
            <a:chOff x="274954" y="3793422"/>
            <a:chExt cx="861696" cy="369332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4F1F5AB-FF39-4E26-B5D4-4644D8DD726E}"/>
                </a:ext>
              </a:extLst>
            </p:cNvPr>
            <p:cNvCxnSpPr>
              <a:cxnSpLocks/>
            </p:cNvCxnSpPr>
            <p:nvPr/>
          </p:nvCxnSpPr>
          <p:spPr>
            <a:xfrm>
              <a:off x="274954" y="4162754"/>
              <a:ext cx="861696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95D6016-4ED4-4377-8406-1696C7B3D0B5}"/>
                </a:ext>
              </a:extLst>
            </p:cNvPr>
            <p:cNvSpPr txBox="1"/>
            <p:nvPr/>
          </p:nvSpPr>
          <p:spPr>
            <a:xfrm>
              <a:off x="287643" y="3793422"/>
              <a:ext cx="7168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1mm</a:t>
              </a:r>
            </a:p>
          </p:txBody>
        </p:sp>
      </p:grpSp>
      <p:pic>
        <p:nvPicPr>
          <p:cNvPr id="12" name="Picture 11" descr="A picture containing outdoor, grass&#10;&#10;Description generated with very high confidence">
            <a:extLst>
              <a:ext uri="{FF2B5EF4-FFF2-40B4-BE49-F238E27FC236}">
                <a16:creationId xmlns:a16="http://schemas.microsoft.com/office/drawing/2014/main" id="{EC56D0F6-8A27-4E13-8522-14BC9580C3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7700"/>
            <a:ext cx="12191999" cy="27703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9176B79-6413-491D-ACE9-F60295A9BE70}"/>
              </a:ext>
            </a:extLst>
          </p:cNvPr>
          <p:cNvGrpSpPr/>
          <p:nvPr/>
        </p:nvGrpSpPr>
        <p:grpSpPr>
          <a:xfrm>
            <a:off x="168266" y="6265143"/>
            <a:ext cx="914033" cy="369332"/>
            <a:chOff x="84449" y="3805174"/>
            <a:chExt cx="914033" cy="369332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CB3AC48-61BA-4BA7-9497-D1952EFDF753}"/>
                </a:ext>
              </a:extLst>
            </p:cNvPr>
            <p:cNvCxnSpPr>
              <a:cxnSpLocks/>
            </p:cNvCxnSpPr>
            <p:nvPr/>
          </p:nvCxnSpPr>
          <p:spPr>
            <a:xfrm>
              <a:off x="274954" y="4162754"/>
              <a:ext cx="406386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476EAD8-3470-499F-BE1F-DA5E766C7AD1}"/>
                </a:ext>
              </a:extLst>
            </p:cNvPr>
            <p:cNvSpPr txBox="1"/>
            <p:nvPr/>
          </p:nvSpPr>
          <p:spPr>
            <a:xfrm>
              <a:off x="84449" y="3805174"/>
              <a:ext cx="9140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100</a:t>
              </a:r>
              <a:r>
                <a:rPr lang="el-GR" b="1" dirty="0"/>
                <a:t>μ</a:t>
              </a:r>
              <a:r>
                <a:rPr lang="en-US" b="1" dirty="0"/>
                <a:t>m</a:t>
              </a:r>
            </a:p>
          </p:txBody>
        </p:sp>
      </p:grpSp>
      <p:sp>
        <p:nvSpPr>
          <p:cNvPr id="3" name="Arrow: Right 2">
            <a:extLst>
              <a:ext uri="{FF2B5EF4-FFF2-40B4-BE49-F238E27FC236}">
                <a16:creationId xmlns:a16="http://schemas.microsoft.com/office/drawing/2014/main" id="{52A3063C-9F80-4D98-A298-C90D38C949A5}"/>
              </a:ext>
            </a:extLst>
          </p:cNvPr>
          <p:cNvSpPr/>
          <p:nvPr/>
        </p:nvSpPr>
        <p:spPr>
          <a:xfrm>
            <a:off x="7315200" y="5436574"/>
            <a:ext cx="856808" cy="490194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4667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4EA2A-DA23-4449-86A6-E8B02F4BF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Organo-Mineral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03C923-C63E-4547-808E-34FB1366B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701" y="2151163"/>
            <a:ext cx="5732893" cy="3880773"/>
          </a:xfrm>
        </p:spPr>
        <p:txBody>
          <a:bodyPr/>
          <a:lstStyle/>
          <a:p>
            <a:r>
              <a:rPr lang="en-US" b="1" dirty="0"/>
              <a:t>Found within mineralized cavity</a:t>
            </a:r>
          </a:p>
          <a:p>
            <a:endParaRPr lang="en-US" dirty="0"/>
          </a:p>
          <a:p>
            <a:r>
              <a:rPr lang="en-US" dirty="0"/>
              <a:t>Dehydrated Extracellular Polysaccharide (EPS) ???</a:t>
            </a:r>
          </a:p>
          <a:p>
            <a:endParaRPr lang="en-US" dirty="0"/>
          </a:p>
          <a:p>
            <a:r>
              <a:rPr lang="en-US" dirty="0"/>
              <a:t>Mineralization within organic matrix</a:t>
            </a:r>
          </a:p>
          <a:p>
            <a:endParaRPr lang="en-US" b="1" dirty="0"/>
          </a:p>
          <a:p>
            <a:r>
              <a:rPr lang="en-US" dirty="0"/>
              <a:t>Raman Spectroscopy confirmed both organic matter and Fe mineral phase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E9DAE0-7634-40BF-A355-7DA6481341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8" r="23542"/>
          <a:stretch/>
        </p:blipFill>
        <p:spPr>
          <a:xfrm>
            <a:off x="7465086" y="197963"/>
            <a:ext cx="4544663" cy="645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8862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4EA2A-DA23-4449-86A6-E8B02F4BF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Organo-Mineral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03C923-C63E-4547-808E-34FB1366B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701" y="2151163"/>
            <a:ext cx="5855441" cy="3880773"/>
          </a:xfrm>
        </p:spPr>
        <p:txBody>
          <a:bodyPr/>
          <a:lstStyle/>
          <a:p>
            <a:r>
              <a:rPr lang="en-US" dirty="0"/>
              <a:t>Found within mineralized cavity</a:t>
            </a:r>
          </a:p>
          <a:p>
            <a:endParaRPr lang="en-US" dirty="0"/>
          </a:p>
          <a:p>
            <a:r>
              <a:rPr lang="en-US" b="1" dirty="0"/>
              <a:t>Dehydrated Extracellular Polysaccharide (EPS) ???</a:t>
            </a:r>
          </a:p>
          <a:p>
            <a:endParaRPr lang="en-US" dirty="0"/>
          </a:p>
          <a:p>
            <a:r>
              <a:rPr lang="en-US" dirty="0"/>
              <a:t>Mineralization within organic matrix</a:t>
            </a:r>
          </a:p>
          <a:p>
            <a:endParaRPr lang="en-US" dirty="0"/>
          </a:p>
          <a:p>
            <a:r>
              <a:rPr lang="en-US" dirty="0"/>
              <a:t>Raman Spectroscopy confirmed both organic matter and Fe mineral phase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28F9A8-D74E-4AE6-A793-72F3C47C1B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723" y="112965"/>
            <a:ext cx="4100856" cy="32806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E4296F-EE05-4915-8EF4-D9C4B0C4A1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723" y="3511327"/>
            <a:ext cx="4100856" cy="328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045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4EA2A-DA23-4449-86A6-E8B02F4BF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Organo-Mineral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03C923-C63E-4547-808E-34FB1366B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701" y="2151163"/>
            <a:ext cx="5666905" cy="3880773"/>
          </a:xfrm>
        </p:spPr>
        <p:txBody>
          <a:bodyPr/>
          <a:lstStyle/>
          <a:p>
            <a:r>
              <a:rPr lang="en-US" dirty="0"/>
              <a:t>Found within mineralized cavity</a:t>
            </a:r>
          </a:p>
          <a:p>
            <a:endParaRPr lang="en-US" dirty="0"/>
          </a:p>
          <a:p>
            <a:r>
              <a:rPr lang="en-US" dirty="0"/>
              <a:t>Dehydrated Extracellular Polysaccharide (EPS) ???</a:t>
            </a:r>
          </a:p>
          <a:p>
            <a:endParaRPr lang="en-US" dirty="0"/>
          </a:p>
          <a:p>
            <a:r>
              <a:rPr lang="en-US" b="1" dirty="0"/>
              <a:t>Mineralization within organic matrix</a:t>
            </a:r>
          </a:p>
          <a:p>
            <a:endParaRPr lang="en-US" dirty="0"/>
          </a:p>
          <a:p>
            <a:r>
              <a:rPr lang="en-US" dirty="0"/>
              <a:t>Raman Spectroscopy confirmed both organic matter and Fe mineral phase</a:t>
            </a:r>
          </a:p>
        </p:txBody>
      </p:sp>
      <p:pic>
        <p:nvPicPr>
          <p:cNvPr id="6" name="Picture 5" descr="A picture containing nature&#10;&#10;Description generated with very high confidence">
            <a:extLst>
              <a:ext uri="{FF2B5EF4-FFF2-40B4-BE49-F238E27FC236}">
                <a16:creationId xmlns:a16="http://schemas.microsoft.com/office/drawing/2014/main" id="{41AF4D83-82A2-4A4D-AB20-60B96E3442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9"/>
          <a:stretch/>
        </p:blipFill>
        <p:spPr>
          <a:xfrm>
            <a:off x="6061435" y="782425"/>
            <a:ext cx="5972862" cy="554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7185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4EA2A-DA23-4449-86A6-E8B02F4BF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Organo-Mineral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03C923-C63E-4547-808E-34FB1366B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701" y="2151163"/>
            <a:ext cx="5666905" cy="3880773"/>
          </a:xfrm>
        </p:spPr>
        <p:txBody>
          <a:bodyPr/>
          <a:lstStyle/>
          <a:p>
            <a:r>
              <a:rPr lang="en-US" dirty="0"/>
              <a:t>Found within mineralized cavity</a:t>
            </a:r>
          </a:p>
          <a:p>
            <a:endParaRPr lang="en-US" dirty="0"/>
          </a:p>
          <a:p>
            <a:r>
              <a:rPr lang="en-US" dirty="0"/>
              <a:t>Dehydrated Extracellular Polysaccharide (EPS) ???</a:t>
            </a:r>
          </a:p>
          <a:p>
            <a:endParaRPr lang="en-US" dirty="0"/>
          </a:p>
          <a:p>
            <a:r>
              <a:rPr lang="en-US" dirty="0"/>
              <a:t>Mineralization within organic matrix</a:t>
            </a:r>
          </a:p>
          <a:p>
            <a:endParaRPr lang="en-US" dirty="0"/>
          </a:p>
          <a:p>
            <a:r>
              <a:rPr lang="en-US" b="1" dirty="0"/>
              <a:t>Raman Spectroscopy confirmed both organic matter and Fe mineral phase</a:t>
            </a:r>
          </a:p>
        </p:txBody>
      </p:sp>
      <p:pic>
        <p:nvPicPr>
          <p:cNvPr id="6" name="Picture 5" descr="A picture containing nature&#10;&#10;Description generated with very high confidence">
            <a:extLst>
              <a:ext uri="{FF2B5EF4-FFF2-40B4-BE49-F238E27FC236}">
                <a16:creationId xmlns:a16="http://schemas.microsoft.com/office/drawing/2014/main" id="{85F86FC5-B506-4CA6-9EC9-F2E7893D1C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47"/>
          <a:stretch/>
        </p:blipFill>
        <p:spPr>
          <a:xfrm rot="16200000">
            <a:off x="6142193" y="1093546"/>
            <a:ext cx="6540946" cy="462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0959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5D846-CCD2-431E-A86A-E759E0C54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Organo-Mineral Structure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F5EC27-7B7A-4EAF-8B42-5EF412A51B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Broadly similar to twisted stalk structures</a:t>
            </a:r>
          </a:p>
          <a:p>
            <a:endParaRPr lang="en-US" dirty="0"/>
          </a:p>
          <a:p>
            <a:pPr lvl="1"/>
            <a:r>
              <a:rPr lang="en-US" dirty="0"/>
              <a:t>Also form from microbial </a:t>
            </a:r>
            <a:r>
              <a:rPr lang="en-US" b="1" dirty="0"/>
              <a:t>Fe-OXIDATION</a:t>
            </a:r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Also form in </a:t>
            </a:r>
            <a:r>
              <a:rPr lang="en-US" b="1" i="1" dirty="0"/>
              <a:t>MICROAEROPHILIC</a:t>
            </a:r>
            <a:r>
              <a:rPr lang="en-US" b="1" dirty="0"/>
              <a:t> </a:t>
            </a:r>
            <a:r>
              <a:rPr lang="en-US" dirty="0"/>
              <a:t>environments</a:t>
            </a:r>
          </a:p>
          <a:p>
            <a:pPr lvl="1"/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5" name="Picture 4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72DB4B89-45A6-42B8-A2DA-25B3507D30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57"/>
          <a:stretch/>
        </p:blipFill>
        <p:spPr>
          <a:xfrm>
            <a:off x="7559344" y="3497664"/>
            <a:ext cx="4357819" cy="29910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2DAC6A-C13A-4E4C-8FB8-6D4BEE7BD610}"/>
              </a:ext>
            </a:extLst>
          </p:cNvPr>
          <p:cNvSpPr txBox="1"/>
          <p:nvPr/>
        </p:nvSpPr>
        <p:spPr>
          <a:xfrm>
            <a:off x="7504843" y="6488668"/>
            <a:ext cx="2007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Picard et al. 2015</a:t>
            </a:r>
          </a:p>
        </p:txBody>
      </p:sp>
      <p:pic>
        <p:nvPicPr>
          <p:cNvPr id="8" name="Picture 7" descr="A close up of a tree covered in snow&#10;&#10;Description generated with high confidence">
            <a:extLst>
              <a:ext uri="{FF2B5EF4-FFF2-40B4-BE49-F238E27FC236}">
                <a16:creationId xmlns:a16="http://schemas.microsoft.com/office/drawing/2014/main" id="{3D6CD727-2DAE-410A-B548-9F2E4360CB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3" r="31942"/>
          <a:stretch/>
        </p:blipFill>
        <p:spPr>
          <a:xfrm rot="16200000">
            <a:off x="8064307" y="-802498"/>
            <a:ext cx="2804904" cy="490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1529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445" y="1717529"/>
            <a:ext cx="7457998" cy="458900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sz="2000" b="1" dirty="0"/>
              <a:t>Goethitization</a:t>
            </a:r>
            <a:r>
              <a:rPr lang="en-US" dirty="0"/>
              <a:t>: </a:t>
            </a:r>
            <a:r>
              <a:rPr lang="en-US" i="1" dirty="0"/>
              <a:t>soft-tissue replication through the direct precipitation of </a:t>
            </a:r>
            <a:r>
              <a:rPr lang="en-US" b="1" i="1" dirty="0"/>
              <a:t>goethite</a:t>
            </a:r>
            <a:r>
              <a:rPr lang="en-US" i="1" dirty="0"/>
              <a:t> and iron-rich aluminosilicates during the metabolic activity of FeOB within microaerophilic environments</a:t>
            </a:r>
          </a:p>
          <a:p>
            <a:endParaRPr lang="en-US" i="1" dirty="0"/>
          </a:p>
          <a:p>
            <a:endParaRPr lang="en-US" i="1" dirty="0"/>
          </a:p>
          <a:p>
            <a:r>
              <a:rPr lang="en-US" dirty="0"/>
              <a:t>Burgess Shale taphonomic gradient</a:t>
            </a:r>
          </a:p>
          <a:p>
            <a:pPr lvl="1"/>
            <a:r>
              <a:rPr lang="en-US" i="1" dirty="0"/>
              <a:t>Goethitization-Pyritization-Kerogenization</a:t>
            </a:r>
          </a:p>
          <a:p>
            <a:pPr lvl="1"/>
            <a:r>
              <a:rPr lang="en-US" dirty="0"/>
              <a:t>Inclusive understanding of mineralization pathways to exceptional preservation</a:t>
            </a:r>
          </a:p>
          <a:p>
            <a:endParaRPr lang="en-US" i="1" dirty="0"/>
          </a:p>
          <a:p>
            <a:endParaRPr lang="en-US" i="1" dirty="0"/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8648F00F-426B-43EC-A35B-AD7A7DEB2A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126" y="202238"/>
            <a:ext cx="2524527" cy="65824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CEEF7F-F04E-46BB-A40F-1F46E0143BBF}"/>
              </a:ext>
            </a:extLst>
          </p:cNvPr>
          <p:cNvSpPr txBox="1"/>
          <p:nvPr/>
        </p:nvSpPr>
        <p:spPr>
          <a:xfrm>
            <a:off x="10235653" y="3196373"/>
            <a:ext cx="1976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FF00"/>
                </a:solidFill>
              </a:rPr>
              <a:t>*Goethitization*</a:t>
            </a:r>
          </a:p>
        </p:txBody>
      </p:sp>
    </p:spTree>
    <p:extLst>
      <p:ext uri="{BB962C8B-B14F-4D97-AF65-F5344CB8AC3E}">
        <p14:creationId xmlns:p14="http://schemas.microsoft.com/office/powerpoint/2010/main" val="2607369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364" y="666159"/>
            <a:ext cx="3823088" cy="2020479"/>
          </a:xfrm>
        </p:spPr>
        <p:txBody>
          <a:bodyPr>
            <a:normAutofit/>
          </a:bodyPr>
          <a:lstStyle/>
          <a:p>
            <a:r>
              <a:rPr lang="en-US" sz="4000" dirty="0"/>
              <a:t>Deep Spring</a:t>
            </a:r>
            <a:br>
              <a:rPr lang="en-US" sz="4000" dirty="0"/>
            </a:br>
            <a:r>
              <a:rPr lang="en-US" sz="4000" dirty="0"/>
              <a:t>Tube Fossils- </a:t>
            </a:r>
            <a:br>
              <a:rPr lang="en-US" sz="4000" dirty="0"/>
            </a:br>
            <a:r>
              <a:rPr lang="en-US" sz="2400" dirty="0"/>
              <a:t>the Wormworld Fauna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421" y="2944233"/>
            <a:ext cx="4780785" cy="2997200"/>
          </a:xfrm>
        </p:spPr>
        <p:txBody>
          <a:bodyPr>
            <a:normAutofit/>
          </a:bodyPr>
          <a:lstStyle/>
          <a:p>
            <a:r>
              <a:rPr lang="en-US" dirty="0"/>
              <a:t>Latest Ediacaran</a:t>
            </a:r>
          </a:p>
          <a:p>
            <a:endParaRPr lang="en-US" dirty="0"/>
          </a:p>
          <a:p>
            <a:r>
              <a:rPr lang="en-US" dirty="0"/>
              <a:t>Tubicolous vermiforms</a:t>
            </a:r>
          </a:p>
          <a:p>
            <a:endParaRPr lang="en-US" dirty="0"/>
          </a:p>
          <a:p>
            <a:r>
              <a:rPr lang="en-US" dirty="0"/>
              <a:t>Shale unit between microbialite reefs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849" y="280709"/>
            <a:ext cx="3370031" cy="582628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411511" y="6106997"/>
            <a:ext cx="3370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Generalized tubicolous vermiform reconstruction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564BCB-716F-4A76-981C-50D60A4082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659" y="97184"/>
            <a:ext cx="2268092" cy="64355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655D719-1052-4456-9670-DE4933B43719}"/>
              </a:ext>
            </a:extLst>
          </p:cNvPr>
          <p:cNvSpPr txBox="1"/>
          <p:nvPr/>
        </p:nvSpPr>
        <p:spPr>
          <a:xfrm>
            <a:off x="9344097" y="6488668"/>
            <a:ext cx="1957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Smith et al. 2016</a:t>
            </a:r>
          </a:p>
        </p:txBody>
      </p:sp>
    </p:spTree>
    <p:extLst>
      <p:ext uri="{BB962C8B-B14F-4D97-AF65-F5344CB8AC3E}">
        <p14:creationId xmlns:p14="http://schemas.microsoft.com/office/powerpoint/2010/main" val="12601731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dirty="0"/>
              <a:t>Acknowledgments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3880773"/>
          </a:xfrm>
        </p:spPr>
        <p:txBody>
          <a:bodyPr/>
          <a:lstStyle/>
          <a:p>
            <a:r>
              <a:rPr lang="en-US" dirty="0"/>
              <a:t>Stephen M. Rowland &amp; </a:t>
            </a:r>
            <a:r>
              <a:rPr lang="en-US" dirty="0" err="1"/>
              <a:t>Minghua</a:t>
            </a:r>
            <a:r>
              <a:rPr lang="en-US" dirty="0"/>
              <a:t> Ren- </a:t>
            </a:r>
            <a:r>
              <a:rPr lang="en-US" b="1" dirty="0"/>
              <a:t>UNLV</a:t>
            </a:r>
          </a:p>
          <a:p>
            <a:r>
              <a:rPr lang="en-US" dirty="0"/>
              <a:t>Dean Smith &amp; Salamat </a:t>
            </a:r>
            <a:r>
              <a:rPr lang="en-US" dirty="0" err="1"/>
              <a:t>Ashkan</a:t>
            </a:r>
            <a:r>
              <a:rPr lang="en-US" dirty="0"/>
              <a:t>-</a:t>
            </a:r>
            <a:r>
              <a:rPr lang="en-US" b="1" dirty="0"/>
              <a:t>UNLV Laser Lab</a:t>
            </a:r>
          </a:p>
          <a:p>
            <a:r>
              <a:rPr lang="en-US" dirty="0"/>
              <a:t>Emmy Smith- </a:t>
            </a:r>
            <a:r>
              <a:rPr lang="en-US" b="1" dirty="0"/>
              <a:t>Smithsonian</a:t>
            </a:r>
          </a:p>
          <a:p>
            <a:r>
              <a:rPr lang="en-US" dirty="0"/>
              <a:t>James Hagadorn- </a:t>
            </a:r>
            <a:r>
              <a:rPr lang="en-US" b="1" dirty="0"/>
              <a:t>Denver Museum of Natural History</a:t>
            </a:r>
          </a:p>
          <a:p>
            <a:r>
              <a:rPr lang="en-US" dirty="0"/>
              <a:t>James Schiffbauer, Gretchen </a:t>
            </a:r>
            <a:r>
              <a:rPr lang="en-US" dirty="0" err="1"/>
              <a:t>O’neil</a:t>
            </a:r>
            <a:r>
              <a:rPr lang="en-US" dirty="0"/>
              <a:t>, Tara </a:t>
            </a:r>
            <a:r>
              <a:rPr lang="en-US" dirty="0" err="1"/>
              <a:t>Selly</a:t>
            </a:r>
            <a:r>
              <a:rPr lang="en-US" dirty="0"/>
              <a:t>- </a:t>
            </a:r>
            <a:r>
              <a:rPr lang="en-US" b="1" dirty="0"/>
              <a:t>University of Missouri</a:t>
            </a:r>
          </a:p>
          <a:p>
            <a:endParaRPr lang="en-US" b="1" dirty="0"/>
          </a:p>
          <a:p>
            <a:endParaRPr lang="en-US" b="1" dirty="0"/>
          </a:p>
          <a:p>
            <a:r>
              <a:rPr lang="en-US" dirty="0"/>
              <a:t>Funding </a:t>
            </a:r>
          </a:p>
          <a:p>
            <a:pPr lvl="1"/>
            <a:r>
              <a:rPr lang="en-US" dirty="0"/>
              <a:t>GSA Student Research Grant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446" y="5319774"/>
            <a:ext cx="3109951" cy="11273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52" y="5359921"/>
            <a:ext cx="3989916" cy="104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330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847" y="1602558"/>
            <a:ext cx="6666147" cy="513804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Three specimens	</a:t>
            </a:r>
          </a:p>
          <a:p>
            <a:pPr lvl="1"/>
            <a:r>
              <a:rPr lang="en-US" dirty="0"/>
              <a:t>2 Deep Spring Formation tube fossils</a:t>
            </a:r>
          </a:p>
          <a:p>
            <a:pPr lvl="1"/>
            <a:r>
              <a:rPr lang="en-US" dirty="0"/>
              <a:t>1 Spence Shale (Langston Formation) Hyolith</a:t>
            </a:r>
          </a:p>
          <a:p>
            <a:endParaRPr lang="en-US" dirty="0"/>
          </a:p>
          <a:p>
            <a:r>
              <a:rPr lang="en-US" dirty="0"/>
              <a:t>Electron Probe </a:t>
            </a:r>
            <a:r>
              <a:rPr lang="en-US" dirty="0" err="1"/>
              <a:t>MicroAnalysis</a:t>
            </a:r>
            <a:r>
              <a:rPr lang="en-US" dirty="0"/>
              <a:t> (EPMA) of authigenic minerals</a:t>
            </a:r>
          </a:p>
          <a:p>
            <a:pPr lvl="1"/>
            <a:r>
              <a:rPr lang="en-US" dirty="0"/>
              <a:t>Non-Metric Multidimensional Scaling (NMDS)</a:t>
            </a:r>
          </a:p>
          <a:p>
            <a:endParaRPr lang="en-US" dirty="0"/>
          </a:p>
          <a:p>
            <a:r>
              <a:rPr lang="en-US" dirty="0"/>
              <a:t>Raman Spectroscopy</a:t>
            </a:r>
          </a:p>
          <a:p>
            <a:endParaRPr lang="en-US" dirty="0"/>
          </a:p>
          <a:p>
            <a:r>
              <a:rPr lang="en-US" dirty="0"/>
              <a:t>Scanning Electron Microscopy</a:t>
            </a:r>
          </a:p>
          <a:p>
            <a:pPr lvl="1"/>
            <a:r>
              <a:rPr lang="en-US" dirty="0"/>
              <a:t>Backscatter electron imaging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D5E110-BFD3-44A8-A73C-8F3E0CF389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864" y="449995"/>
            <a:ext cx="2250208" cy="34590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5852C9-0891-4B0D-9E4E-464ADA7549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16783" y="1533842"/>
            <a:ext cx="3459081" cy="12913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872A2F-2764-404B-B373-B69FAE0A80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573" y="4013365"/>
            <a:ext cx="1732418" cy="28030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5246008-4EE7-42BD-99F4-9C3F3384DD92}"/>
              </a:ext>
            </a:extLst>
          </p:cNvPr>
          <p:cNvSpPr txBox="1"/>
          <p:nvPr/>
        </p:nvSpPr>
        <p:spPr>
          <a:xfrm>
            <a:off x="8485145" y="111441"/>
            <a:ext cx="28834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Deep Spring Tube Fossils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93070-E14C-4F1B-9880-891D203893E5}"/>
              </a:ext>
            </a:extLst>
          </p:cNvPr>
          <p:cNvSpPr txBox="1"/>
          <p:nvPr/>
        </p:nvSpPr>
        <p:spPr>
          <a:xfrm>
            <a:off x="8782365" y="4013364"/>
            <a:ext cx="2525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Spence Shale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39C9C7-7063-44A5-AAFB-541DCF37117B}"/>
              </a:ext>
            </a:extLst>
          </p:cNvPr>
          <p:cNvSpPr txBox="1"/>
          <p:nvPr/>
        </p:nvSpPr>
        <p:spPr>
          <a:xfrm>
            <a:off x="8250355" y="3508967"/>
            <a:ext cx="13392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DSM-200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1B6190-2974-4358-ADEA-1CE1106FE8E7}"/>
              </a:ext>
            </a:extLst>
          </p:cNvPr>
          <p:cNvSpPr txBox="1"/>
          <p:nvPr/>
        </p:nvSpPr>
        <p:spPr>
          <a:xfrm>
            <a:off x="10410120" y="3508967"/>
            <a:ext cx="1462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DSM-300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67FB15-6097-4ADF-9A89-61922EEBD40F}"/>
              </a:ext>
            </a:extLst>
          </p:cNvPr>
          <p:cNvSpPr txBox="1"/>
          <p:nvPr/>
        </p:nvSpPr>
        <p:spPr>
          <a:xfrm>
            <a:off x="9521531" y="6340495"/>
            <a:ext cx="10470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Hyolith</a:t>
            </a:r>
          </a:p>
        </p:txBody>
      </p:sp>
    </p:spTree>
    <p:extLst>
      <p:ext uri="{BB962C8B-B14F-4D97-AF65-F5344CB8AC3E}">
        <p14:creationId xmlns:p14="http://schemas.microsoft.com/office/powerpoint/2010/main" val="34196621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7" t="8934" r="12805" b="5576"/>
          <a:stretch/>
        </p:blipFill>
        <p:spPr>
          <a:xfrm>
            <a:off x="4340450" y="61313"/>
            <a:ext cx="4038660" cy="65518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</a:t>
            </a:r>
            <a:br>
              <a:rPr lang="en-US" dirty="0"/>
            </a:br>
            <a:r>
              <a:rPr lang="en-US" sz="2400" dirty="0"/>
              <a:t>DSM-200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033" y="1029463"/>
            <a:ext cx="4233928" cy="3880773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Clays of variable Fe content dominant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Lesser amount of Fe Oxyhydroxides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76" r="1054" b="36964"/>
          <a:stretch/>
        </p:blipFill>
        <p:spPr>
          <a:xfrm>
            <a:off x="8485632" y="145322"/>
            <a:ext cx="3401568" cy="653301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509483" y="145322"/>
            <a:ext cx="3700594" cy="315941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719049" y="1834484"/>
            <a:ext cx="702396" cy="588688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6332" y="167486"/>
            <a:ext cx="798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04041" y="1304125"/>
            <a:ext cx="817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88C9D5-3686-4C47-9F8C-EE9C5540564F}"/>
              </a:ext>
            </a:extLst>
          </p:cNvPr>
          <p:cNvSpPr txBox="1"/>
          <p:nvPr/>
        </p:nvSpPr>
        <p:spPr>
          <a:xfrm>
            <a:off x="10537825" y="3108325"/>
            <a:ext cx="1236663" cy="2616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Iron-Rich Clay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D309E0-A28E-449B-B023-310CFB4A856D}"/>
              </a:ext>
            </a:extLst>
          </p:cNvPr>
          <p:cNvSpPr txBox="1"/>
          <p:nvPr/>
        </p:nvSpPr>
        <p:spPr>
          <a:xfrm>
            <a:off x="10537824" y="3400714"/>
            <a:ext cx="1236663" cy="230832"/>
          </a:xfrm>
          <a:prstGeom prst="rect">
            <a:avLst/>
          </a:prstGeom>
          <a:solidFill>
            <a:srgbClr val="F5802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Iron Oxyhydroxide</a:t>
            </a:r>
          </a:p>
        </p:txBody>
      </p:sp>
    </p:spTree>
    <p:extLst>
      <p:ext uri="{BB962C8B-B14F-4D97-AF65-F5344CB8AC3E}">
        <p14:creationId xmlns:p14="http://schemas.microsoft.com/office/powerpoint/2010/main" val="1245701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 Imaging: </a:t>
            </a:r>
            <a:br>
              <a:rPr lang="en-US" dirty="0"/>
            </a:br>
            <a:r>
              <a:rPr lang="en-US" sz="2400" dirty="0"/>
              <a:t>DSM-200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4120006" cy="388077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Massive amalgamations</a:t>
            </a:r>
          </a:p>
          <a:p>
            <a:r>
              <a:rPr lang="en-US" dirty="0"/>
              <a:t>Individual micronodules</a:t>
            </a:r>
          </a:p>
          <a:p>
            <a:r>
              <a:rPr lang="en-US" dirty="0"/>
              <a:t>Hollow spheres</a:t>
            </a:r>
          </a:p>
          <a:p>
            <a:r>
              <a:rPr lang="en-US" dirty="0"/>
              <a:t>Nano-fibers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    **Fe-rich clay matrix**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671" y="70088"/>
            <a:ext cx="3509785" cy="32734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2" t="4095" b="7315"/>
          <a:stretch/>
        </p:blipFill>
        <p:spPr>
          <a:xfrm>
            <a:off x="4645057" y="70088"/>
            <a:ext cx="3824363" cy="32734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" b="7100"/>
          <a:stretch/>
        </p:blipFill>
        <p:spPr>
          <a:xfrm>
            <a:off x="4645057" y="3481035"/>
            <a:ext cx="3824862" cy="2999833"/>
          </a:xfrm>
          <a:prstGeom prst="rect">
            <a:avLst/>
          </a:prstGeom>
        </p:spPr>
      </p:pic>
      <p:cxnSp>
        <p:nvCxnSpPr>
          <p:cNvPr id="15" name="Straight Connector 14"/>
          <p:cNvCxnSpPr>
            <a:cxnSpLocks/>
          </p:cNvCxnSpPr>
          <p:nvPr/>
        </p:nvCxnSpPr>
        <p:spPr>
          <a:xfrm>
            <a:off x="4791363" y="6336185"/>
            <a:ext cx="459923" cy="293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572175" y="5966853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10</a:t>
            </a:r>
            <a:r>
              <a:rPr lang="el-GR" b="1" dirty="0"/>
              <a:t>μ</a:t>
            </a:r>
            <a:r>
              <a:rPr lang="en-US" b="1" dirty="0"/>
              <a:t>m</a:t>
            </a:r>
          </a:p>
        </p:txBody>
      </p: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8811977" y="3254704"/>
            <a:ext cx="74364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686869" y="2885372"/>
            <a:ext cx="798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10</a:t>
            </a:r>
            <a:r>
              <a:rPr lang="el-GR" b="1" dirty="0"/>
              <a:t>μ</a:t>
            </a:r>
            <a:r>
              <a:rPr lang="en-US" b="1" dirty="0"/>
              <a:t>m</a:t>
            </a:r>
          </a:p>
        </p:txBody>
      </p:sp>
      <p:cxnSp>
        <p:nvCxnSpPr>
          <p:cNvPr id="21" name="Straight Connector 20"/>
          <p:cNvCxnSpPr>
            <a:cxnSpLocks/>
          </p:cNvCxnSpPr>
          <p:nvPr/>
        </p:nvCxnSpPr>
        <p:spPr>
          <a:xfrm>
            <a:off x="4773940" y="3183578"/>
            <a:ext cx="459923" cy="293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676728" y="2814246"/>
            <a:ext cx="66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</a:t>
            </a:r>
            <a:r>
              <a:rPr lang="el-GR" dirty="0"/>
              <a:t>μ</a:t>
            </a:r>
            <a:r>
              <a:rPr lang="en-US" b="1" dirty="0"/>
              <a:t>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2DD681-9A65-483A-90FD-5F9FF02A79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99"/>
          <a:stretch/>
        </p:blipFill>
        <p:spPr>
          <a:xfrm>
            <a:off x="8611686" y="3712904"/>
            <a:ext cx="3498192" cy="2622274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5AF6DA1-D965-43B2-A609-536F6FE36B93}"/>
              </a:ext>
            </a:extLst>
          </p:cNvPr>
          <p:cNvCxnSpPr>
            <a:cxnSpLocks/>
          </p:cNvCxnSpPr>
          <p:nvPr/>
        </p:nvCxnSpPr>
        <p:spPr>
          <a:xfrm>
            <a:off x="8781381" y="6127150"/>
            <a:ext cx="445169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7AF7BEF-9508-44BA-A044-C1334DD07D1D}"/>
              </a:ext>
            </a:extLst>
          </p:cNvPr>
          <p:cNvSpPr txBox="1"/>
          <p:nvPr/>
        </p:nvSpPr>
        <p:spPr>
          <a:xfrm>
            <a:off x="8684169" y="5757818"/>
            <a:ext cx="923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200nm</a:t>
            </a:r>
          </a:p>
        </p:txBody>
      </p:sp>
    </p:spTree>
    <p:extLst>
      <p:ext uri="{BB962C8B-B14F-4D97-AF65-F5344CB8AC3E}">
        <p14:creationId xmlns:p14="http://schemas.microsoft.com/office/powerpoint/2010/main" val="32108073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</a:t>
            </a:r>
            <a:br>
              <a:rPr lang="en-US" dirty="0"/>
            </a:br>
            <a:r>
              <a:rPr lang="en-US" sz="2400" dirty="0"/>
              <a:t>DSM-300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49911" y="2085976"/>
            <a:ext cx="3523191" cy="3880773"/>
          </a:xfrm>
        </p:spPr>
        <p:txBody>
          <a:bodyPr/>
          <a:lstStyle/>
          <a:p>
            <a:r>
              <a:rPr lang="en-US" dirty="0"/>
              <a:t>Nearly complete lack of Fe-rich clays</a:t>
            </a:r>
          </a:p>
          <a:p>
            <a:endParaRPr lang="en-US" dirty="0"/>
          </a:p>
          <a:p>
            <a:r>
              <a:rPr lang="en-US" dirty="0"/>
              <a:t>Abundant Fe Oxides</a:t>
            </a:r>
          </a:p>
          <a:p>
            <a:endParaRPr lang="en-US" dirty="0"/>
          </a:p>
        </p:txBody>
      </p:sp>
      <p:pic>
        <p:nvPicPr>
          <p:cNvPr id="9" name="Graphic 8"/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814" t="7809" r="25108" b="3347"/>
          <a:stretch/>
        </p:blipFill>
        <p:spPr>
          <a:xfrm>
            <a:off x="9274002" y="1930400"/>
            <a:ext cx="2844801" cy="459836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86999" y="1280170"/>
            <a:ext cx="5146473" cy="36275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77380" y="1682260"/>
            <a:ext cx="3707104" cy="1383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925175" y="2085976"/>
            <a:ext cx="1133475" cy="247650"/>
          </a:xfrm>
          <a:prstGeom prst="rect">
            <a:avLst/>
          </a:prstGeom>
          <a:solidFill>
            <a:srgbClr val="F58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Fe Oxide</a:t>
            </a:r>
          </a:p>
        </p:txBody>
      </p:sp>
    </p:spTree>
    <p:extLst>
      <p:ext uri="{BB962C8B-B14F-4D97-AF65-F5344CB8AC3E}">
        <p14:creationId xmlns:p14="http://schemas.microsoft.com/office/powerpoint/2010/main" val="30630609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4482D-31D7-4E39-BAC4-487D5FCD0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 Imaging:</a:t>
            </a:r>
            <a:br>
              <a:rPr lang="en-US" dirty="0"/>
            </a:br>
            <a:r>
              <a:rPr lang="en-US" sz="2400" dirty="0"/>
              <a:t>DSM-300</a:t>
            </a:r>
            <a:endParaRPr lang="en-US" dirty="0"/>
          </a:p>
        </p:txBody>
      </p:sp>
      <p:pic>
        <p:nvPicPr>
          <p:cNvPr id="5" name="Picture 4" descr="A picture containing tree, outdoor, white, photo&#10;&#10;Description generated with very high confidence">
            <a:extLst>
              <a:ext uri="{FF2B5EF4-FFF2-40B4-BE49-F238E27FC236}">
                <a16:creationId xmlns:a16="http://schemas.microsoft.com/office/drawing/2014/main" id="{2FAA6F81-2483-4DBD-A8B8-FA0326C3B1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14"/>
          <a:stretch/>
        </p:blipFill>
        <p:spPr>
          <a:xfrm>
            <a:off x="82550" y="3161716"/>
            <a:ext cx="4794250" cy="3620083"/>
          </a:xfrm>
          <a:prstGeom prst="rect">
            <a:avLst/>
          </a:prstGeom>
        </p:spPr>
      </p:pic>
      <p:pic>
        <p:nvPicPr>
          <p:cNvPr id="7" name="Picture 6" descr="A close up of a hill&#10;&#10;Description generated with very high confidence">
            <a:extLst>
              <a:ext uri="{FF2B5EF4-FFF2-40B4-BE49-F238E27FC236}">
                <a16:creationId xmlns:a16="http://schemas.microsoft.com/office/drawing/2014/main" id="{0CC1829E-E66A-479B-A506-F42FFACF62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981" y="273050"/>
            <a:ext cx="4703109" cy="645541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957354D-B15F-42DB-9233-F918C2B2A2C4}"/>
              </a:ext>
            </a:extLst>
          </p:cNvPr>
          <p:cNvCxnSpPr>
            <a:cxnSpLocks/>
          </p:cNvCxnSpPr>
          <p:nvPr/>
        </p:nvCxnSpPr>
        <p:spPr>
          <a:xfrm>
            <a:off x="4031625" y="6601154"/>
            <a:ext cx="74364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99200D9-1CD7-4C76-BC0C-3910B7E45A3F}"/>
              </a:ext>
            </a:extLst>
          </p:cNvPr>
          <p:cNvSpPr txBox="1"/>
          <p:nvPr/>
        </p:nvSpPr>
        <p:spPr>
          <a:xfrm>
            <a:off x="4044314" y="6231822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30</a:t>
            </a:r>
            <a:r>
              <a:rPr lang="el-GR" b="1" dirty="0"/>
              <a:t>μ</a:t>
            </a:r>
            <a:r>
              <a:rPr lang="en-US" b="1" dirty="0"/>
              <a:t>m</a:t>
            </a:r>
          </a:p>
        </p:txBody>
      </p:sp>
      <p:pic>
        <p:nvPicPr>
          <p:cNvPr id="11" name="Picture 10" descr="A picture containing photo, outdoor, tree, white&#10;&#10;Description generated with very high confidence">
            <a:extLst>
              <a:ext uri="{FF2B5EF4-FFF2-40B4-BE49-F238E27FC236}">
                <a16:creationId xmlns:a16="http://schemas.microsoft.com/office/drawing/2014/main" id="{69FF1051-5404-48EA-814A-E24FE25DDD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3" t="59445" r="47038" b="5648"/>
          <a:stretch/>
        </p:blipFill>
        <p:spPr>
          <a:xfrm>
            <a:off x="3619499" y="1549400"/>
            <a:ext cx="3495633" cy="276860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8D49FD6-B4F6-469D-8E16-8C09CF94C0C5}"/>
              </a:ext>
            </a:extLst>
          </p:cNvPr>
          <p:cNvCxnSpPr>
            <a:cxnSpLocks/>
          </p:cNvCxnSpPr>
          <p:nvPr/>
        </p:nvCxnSpPr>
        <p:spPr>
          <a:xfrm flipH="1" flipV="1">
            <a:off x="590550" y="3340100"/>
            <a:ext cx="2982913" cy="15969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80847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7301D-F76E-4677-9BDD-CE2FA719E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692" y="594109"/>
            <a:ext cx="8596668" cy="1320800"/>
          </a:xfrm>
        </p:spPr>
        <p:txBody>
          <a:bodyPr/>
          <a:lstStyle/>
          <a:p>
            <a:r>
              <a:rPr lang="en-US" dirty="0"/>
              <a:t>Electron Imaging:</a:t>
            </a:r>
            <a:br>
              <a:rPr lang="en-US" dirty="0"/>
            </a:br>
            <a:r>
              <a:rPr lang="en-US" sz="2800" dirty="0"/>
              <a:t>Hyolith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DD05B6A-B4CC-43EF-9DD4-B1DAAB464735}"/>
              </a:ext>
            </a:extLst>
          </p:cNvPr>
          <p:cNvSpPr txBox="1">
            <a:spLocks/>
          </p:cNvSpPr>
          <p:nvPr/>
        </p:nvSpPr>
        <p:spPr>
          <a:xfrm>
            <a:off x="677334" y="2160589"/>
            <a:ext cx="3582025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endParaRPr lang="en-US" dirty="0"/>
          </a:p>
          <a:p>
            <a:r>
              <a:rPr lang="en-US" dirty="0"/>
              <a:t>Remnant pyrite cores</a:t>
            </a:r>
          </a:p>
          <a:p>
            <a:endParaRPr lang="en-US" dirty="0"/>
          </a:p>
          <a:p>
            <a:r>
              <a:rPr lang="en-US" dirty="0"/>
              <a:t>Iron oxide rims and amalgamation</a:t>
            </a:r>
          </a:p>
          <a:p>
            <a:endParaRPr lang="en-US" dirty="0"/>
          </a:p>
          <a:p>
            <a:r>
              <a:rPr lang="en-US" dirty="0"/>
              <a:t>Fe-rich clay matrix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 descr="A close up of a bug&#10;&#10;Description generated with high confidence">
            <a:extLst>
              <a:ext uri="{FF2B5EF4-FFF2-40B4-BE49-F238E27FC236}">
                <a16:creationId xmlns:a16="http://schemas.microsoft.com/office/drawing/2014/main" id="{703FCBBF-FE77-413C-B8B4-E2E55A33B8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47"/>
          <a:stretch/>
        </p:blipFill>
        <p:spPr>
          <a:xfrm>
            <a:off x="8400415" y="-13651"/>
            <a:ext cx="3791585" cy="6871651"/>
          </a:xfrm>
          <a:prstGeom prst="rect">
            <a:avLst/>
          </a:prstGeom>
        </p:spPr>
      </p:pic>
      <p:pic>
        <p:nvPicPr>
          <p:cNvPr id="10" name="Picture 9" descr="A pizza sitting on top of a field&#10;&#10;Description generated with high confidence">
            <a:extLst>
              <a:ext uri="{FF2B5EF4-FFF2-40B4-BE49-F238E27FC236}">
                <a16:creationId xmlns:a16="http://schemas.microsoft.com/office/drawing/2014/main" id="{F4999926-6ED4-41CB-92BE-DC424B0608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1" t="26885" r="25910" b="20745"/>
          <a:stretch/>
        </p:blipFill>
        <p:spPr>
          <a:xfrm>
            <a:off x="6438201" y="3415349"/>
            <a:ext cx="2429159" cy="1959252"/>
          </a:xfrm>
          <a:prstGeom prst="rect">
            <a:avLst/>
          </a:prstGeom>
        </p:spPr>
      </p:pic>
      <p:pic>
        <p:nvPicPr>
          <p:cNvPr id="12" name="Picture 11" descr="A close up of a flower garden&#10;&#10;Description generated with high confidence">
            <a:extLst>
              <a:ext uri="{FF2B5EF4-FFF2-40B4-BE49-F238E27FC236}">
                <a16:creationId xmlns:a16="http://schemas.microsoft.com/office/drawing/2014/main" id="{05B60892-0FC1-4759-A993-D1FC805EC5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360" y="0"/>
            <a:ext cx="4608000" cy="36149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C8CDBD-662A-47F2-A448-F94E470B25D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49" t="43249" r="10244" b="13108"/>
          <a:stretch/>
        </p:blipFill>
        <p:spPr>
          <a:xfrm>
            <a:off x="4251143" y="3455999"/>
            <a:ext cx="2208517" cy="16800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98086F-5A38-45E1-854A-34D7BACB6CF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1" t="25746" r="45890" b="44469"/>
          <a:stretch/>
        </p:blipFill>
        <p:spPr>
          <a:xfrm>
            <a:off x="6459660" y="5262618"/>
            <a:ext cx="2407700" cy="15802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B4B0DC-DA8C-4CA6-AE55-B64BAD2DEE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98" t="36157" r="23133" b="24292"/>
          <a:stretch/>
        </p:blipFill>
        <p:spPr>
          <a:xfrm>
            <a:off x="4259360" y="5110021"/>
            <a:ext cx="2200299" cy="174208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34B4BFC-4315-431F-A7B6-B5220686E75F}"/>
              </a:ext>
            </a:extLst>
          </p:cNvPr>
          <p:cNvSpPr/>
          <p:nvPr/>
        </p:nvSpPr>
        <p:spPr>
          <a:xfrm>
            <a:off x="4251143" y="-13651"/>
            <a:ext cx="4616217" cy="362925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DADF1F-F0D8-4420-84DE-379B58D05B44}"/>
              </a:ext>
            </a:extLst>
          </p:cNvPr>
          <p:cNvSpPr/>
          <p:nvPr/>
        </p:nvSpPr>
        <p:spPr>
          <a:xfrm>
            <a:off x="4251142" y="3614980"/>
            <a:ext cx="2187059" cy="15211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DA20A3-5E8D-49BE-AA1A-41A455FA9BBD}"/>
              </a:ext>
            </a:extLst>
          </p:cNvPr>
          <p:cNvSpPr/>
          <p:nvPr/>
        </p:nvSpPr>
        <p:spPr>
          <a:xfrm>
            <a:off x="6451441" y="3628631"/>
            <a:ext cx="2415919" cy="161887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BF43DC6-D61E-482C-9189-0D4283A8701E}"/>
              </a:ext>
            </a:extLst>
          </p:cNvPr>
          <p:cNvSpPr/>
          <p:nvPr/>
        </p:nvSpPr>
        <p:spPr>
          <a:xfrm>
            <a:off x="4251141" y="5136080"/>
            <a:ext cx="2187059" cy="171602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B558B69-4BDB-4578-AE67-A5B9A66341AD}"/>
              </a:ext>
            </a:extLst>
          </p:cNvPr>
          <p:cNvSpPr/>
          <p:nvPr/>
        </p:nvSpPr>
        <p:spPr>
          <a:xfrm>
            <a:off x="6438201" y="5262618"/>
            <a:ext cx="2429160" cy="159538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299950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TM02900688[[fn=Facet]]</Template>
  <TotalTime>13684</TotalTime>
  <Words>736</Words>
  <Application>Microsoft Office PowerPoint</Application>
  <PresentationFormat>Widescreen</PresentationFormat>
  <Paragraphs>255</Paragraphs>
  <Slides>30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</vt:lpstr>
      <vt:lpstr>Times New Roman</vt:lpstr>
      <vt:lpstr>Trebuchet MS</vt:lpstr>
      <vt:lpstr>Wingdings 3</vt:lpstr>
      <vt:lpstr>Facet</vt:lpstr>
      <vt:lpstr>Organo-Mineral Structures, Organominerals, and Exceptional Fossil Preservation: A Microcosm of the Influence of Iron-Oxidizing Bacteria on the Fossil Record  </vt:lpstr>
      <vt:lpstr>Taphonomic Modes</vt:lpstr>
      <vt:lpstr>Deep Spring Tube Fossils-  the Wormworld Fauna</vt:lpstr>
      <vt:lpstr>Methods</vt:lpstr>
      <vt:lpstr>Results:  DSM-200</vt:lpstr>
      <vt:lpstr>Electron Imaging:  DSM-200</vt:lpstr>
      <vt:lpstr>Results:  DSM-300</vt:lpstr>
      <vt:lpstr>Electron Imaging: DSM-300</vt:lpstr>
      <vt:lpstr>Electron Imaging: Hyolith</vt:lpstr>
      <vt:lpstr>Microprobe Data Analysis </vt:lpstr>
      <vt:lpstr>Raman Spectroscopy</vt:lpstr>
      <vt:lpstr>Host-Rock Characterization</vt:lpstr>
      <vt:lpstr>Facies 1</vt:lpstr>
      <vt:lpstr>Facies 1</vt:lpstr>
      <vt:lpstr>Facies 2</vt:lpstr>
      <vt:lpstr>Facies 2</vt:lpstr>
      <vt:lpstr>Microaerophilic Zone: Fe Oxidizing Bacteria (FeOB)</vt:lpstr>
      <vt:lpstr>Taphonomic  Model</vt:lpstr>
      <vt:lpstr>Taphonomic  Model</vt:lpstr>
      <vt:lpstr>Mineralization</vt:lpstr>
      <vt:lpstr>Preservation of DSM-300: Pyritization</vt:lpstr>
      <vt:lpstr>Preservation of DSM-200: Goethitization</vt:lpstr>
      <vt:lpstr>Organo-Mineral Structure</vt:lpstr>
      <vt:lpstr>Organo-Mineral Structure</vt:lpstr>
      <vt:lpstr>Organo-Mineral Structure</vt:lpstr>
      <vt:lpstr>Organo-Mineral Structure</vt:lpstr>
      <vt:lpstr>Organo-Mineral Structure</vt:lpstr>
      <vt:lpstr>Organo-Mineral Structure </vt:lpstr>
      <vt:lpstr>Conclusions</vt:lpstr>
      <vt:lpstr>Acknowledgments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FIRST REPORT OF THE EDIACARAN CLOUDINID FOSSIL CONOTUBUS IN NORTH AMERICA AND ITS APPARENT PRESERVATION BY DIRECT PRECIPITATION OF IRON OXIDES AND IRON-RICH ALUMINOSILICATES</dc:title>
  <dc:creator>Michael Strange</dc:creator>
  <cp:lastModifiedBy>Michael Strange</cp:lastModifiedBy>
  <cp:revision>297</cp:revision>
  <dcterms:created xsi:type="dcterms:W3CDTF">2016-03-18T18:10:23Z</dcterms:created>
  <dcterms:modified xsi:type="dcterms:W3CDTF">2017-10-24T14:02:17Z</dcterms:modified>
</cp:coreProperties>
</file>