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42" r:id="rId3"/>
    <p:sldId id="261" r:id="rId4"/>
    <p:sldId id="257" r:id="rId5"/>
    <p:sldId id="258" r:id="rId6"/>
    <p:sldId id="343" r:id="rId7"/>
    <p:sldId id="263" r:id="rId8"/>
    <p:sldId id="262" r:id="rId9"/>
    <p:sldId id="270" r:id="rId10"/>
    <p:sldId id="264" r:id="rId11"/>
    <p:sldId id="268" r:id="rId12"/>
    <p:sldId id="356" r:id="rId13"/>
    <p:sldId id="272" r:id="rId14"/>
    <p:sldId id="274" r:id="rId15"/>
    <p:sldId id="275" r:id="rId16"/>
    <p:sldId id="324" r:id="rId17"/>
    <p:sldId id="352" r:id="rId18"/>
    <p:sldId id="353" r:id="rId19"/>
    <p:sldId id="354" r:id="rId20"/>
    <p:sldId id="355" r:id="rId21"/>
    <p:sldId id="344" r:id="rId22"/>
    <p:sldId id="347" r:id="rId23"/>
    <p:sldId id="357" r:id="rId24"/>
    <p:sldId id="345" r:id="rId25"/>
    <p:sldId id="33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2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bir\Desktop\Kamrangir%20cha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bir\Desktop\Kamrangir%20cha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bir\Desktop\Kamrangir%20cha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bir\Desktop\Kamrangir%20cha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marker>
            <c:symbol val="none"/>
          </c:marker>
          <c:val>
            <c:numRef>
              <c:f>Sheet2!$B$3:$B$27</c:f>
              <c:numCache>
                <c:formatCode>General</c:formatCode>
                <c:ptCount val="25"/>
                <c:pt idx="0">
                  <c:v>544332.31000000041</c:v>
                </c:pt>
                <c:pt idx="1">
                  <c:v>785.6</c:v>
                </c:pt>
                <c:pt idx="2">
                  <c:v>172.33</c:v>
                </c:pt>
                <c:pt idx="3">
                  <c:v>178.10999999999999</c:v>
                </c:pt>
                <c:pt idx="4">
                  <c:v>110.84</c:v>
                </c:pt>
                <c:pt idx="5">
                  <c:v>75.239999999999995</c:v>
                </c:pt>
                <c:pt idx="6">
                  <c:v>77.149999999999991</c:v>
                </c:pt>
                <c:pt idx="7">
                  <c:v>4645.91</c:v>
                </c:pt>
                <c:pt idx="8">
                  <c:v>261.63</c:v>
                </c:pt>
                <c:pt idx="9">
                  <c:v>122.43</c:v>
                </c:pt>
                <c:pt idx="10">
                  <c:v>94.55</c:v>
                </c:pt>
                <c:pt idx="11">
                  <c:v>92.149999999999991</c:v>
                </c:pt>
                <c:pt idx="12">
                  <c:v>101.66</c:v>
                </c:pt>
                <c:pt idx="13">
                  <c:v>2013.52</c:v>
                </c:pt>
                <c:pt idx="14">
                  <c:v>536.54999999999939</c:v>
                </c:pt>
                <c:pt idx="15">
                  <c:v>273.44</c:v>
                </c:pt>
                <c:pt idx="16">
                  <c:v>101.98</c:v>
                </c:pt>
                <c:pt idx="17">
                  <c:v>126.85</c:v>
                </c:pt>
                <c:pt idx="18">
                  <c:v>118.16</c:v>
                </c:pt>
                <c:pt idx="19">
                  <c:v>14925.76</c:v>
                </c:pt>
                <c:pt idx="20">
                  <c:v>764.42</c:v>
                </c:pt>
                <c:pt idx="21">
                  <c:v>588.24</c:v>
                </c:pt>
                <c:pt idx="22">
                  <c:v>2600.58</c:v>
                </c:pt>
                <c:pt idx="23">
                  <c:v>1793.57</c:v>
                </c:pt>
                <c:pt idx="24">
                  <c:v>357.78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68-4EF6-837A-40DB3F97C322}"/>
            </c:ext>
          </c:extLst>
        </c:ser>
        <c:ser>
          <c:idx val="2"/>
          <c:order val="1"/>
          <c:tx>
            <c:v>log scale</c:v>
          </c:tx>
          <c:marker>
            <c:symbol val="none"/>
          </c:marker>
          <c:val>
            <c:numRef>
              <c:f>Sheet2!$C$3:$C$27</c:f>
              <c:numCache>
                <c:formatCode>General</c:formatCode>
                <c:ptCount val="25"/>
                <c:pt idx="0">
                  <c:v>747100</c:v>
                </c:pt>
                <c:pt idx="1">
                  <c:v>7350</c:v>
                </c:pt>
                <c:pt idx="2">
                  <c:v>1220</c:v>
                </c:pt>
                <c:pt idx="3">
                  <c:v>1160</c:v>
                </c:pt>
                <c:pt idx="4">
                  <c:v>500</c:v>
                </c:pt>
                <c:pt idx="5">
                  <c:v>430</c:v>
                </c:pt>
                <c:pt idx="6">
                  <c:v>340</c:v>
                </c:pt>
                <c:pt idx="7">
                  <c:v>51460</c:v>
                </c:pt>
                <c:pt idx="8">
                  <c:v>2810</c:v>
                </c:pt>
                <c:pt idx="9">
                  <c:v>1080</c:v>
                </c:pt>
                <c:pt idx="10">
                  <c:v>250</c:v>
                </c:pt>
                <c:pt idx="11">
                  <c:v>570</c:v>
                </c:pt>
                <c:pt idx="12">
                  <c:v>400</c:v>
                </c:pt>
                <c:pt idx="13">
                  <c:v>17380</c:v>
                </c:pt>
                <c:pt idx="14">
                  <c:v>3950</c:v>
                </c:pt>
                <c:pt idx="15">
                  <c:v>2640</c:v>
                </c:pt>
                <c:pt idx="16">
                  <c:v>4010</c:v>
                </c:pt>
                <c:pt idx="17">
                  <c:v>950</c:v>
                </c:pt>
                <c:pt idx="18">
                  <c:v>510</c:v>
                </c:pt>
                <c:pt idx="19">
                  <c:v>134040</c:v>
                </c:pt>
                <c:pt idx="20">
                  <c:v>6690</c:v>
                </c:pt>
                <c:pt idx="21">
                  <c:v>3690</c:v>
                </c:pt>
                <c:pt idx="22">
                  <c:v>20560</c:v>
                </c:pt>
                <c:pt idx="23">
                  <c:v>14370</c:v>
                </c:pt>
                <c:pt idx="24">
                  <c:v>2590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68-4EF6-837A-40DB3F97C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676032"/>
        <c:axId val="65677568"/>
      </c:lineChart>
      <c:catAx>
        <c:axId val="65676032"/>
        <c:scaling>
          <c:orientation val="minMax"/>
        </c:scaling>
        <c:delete val="0"/>
        <c:axPos val="b"/>
        <c:majorTickMark val="out"/>
        <c:minorTickMark val="none"/>
        <c:tickLblPos val="nextTo"/>
        <c:crossAx val="65677568"/>
        <c:crosses val="autoZero"/>
        <c:auto val="1"/>
        <c:lblAlgn val="ctr"/>
        <c:lblOffset val="100"/>
        <c:tickLblSkip val="4"/>
        <c:noMultiLvlLbl val="0"/>
      </c:catAx>
      <c:valAx>
        <c:axId val="65677568"/>
        <c:scaling>
          <c:logBase val="10"/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5676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marker>
            <c:symbol val="none"/>
          </c:marker>
          <c:val>
            <c:numRef>
              <c:f>Sheet4!$B$3:$B$27</c:f>
              <c:numCache>
                <c:formatCode>General</c:formatCode>
                <c:ptCount val="25"/>
                <c:pt idx="0">
                  <c:v>64.61</c:v>
                </c:pt>
                <c:pt idx="1">
                  <c:v>137.87</c:v>
                </c:pt>
                <c:pt idx="2">
                  <c:v>72.3</c:v>
                </c:pt>
                <c:pt idx="3">
                  <c:v>113.38</c:v>
                </c:pt>
                <c:pt idx="4">
                  <c:v>2286.3200000000002</c:v>
                </c:pt>
                <c:pt idx="5">
                  <c:v>84.45</c:v>
                </c:pt>
                <c:pt idx="6">
                  <c:v>85.75</c:v>
                </c:pt>
                <c:pt idx="7">
                  <c:v>78.179999999999978</c:v>
                </c:pt>
                <c:pt idx="8">
                  <c:v>80.959999999999994</c:v>
                </c:pt>
                <c:pt idx="9">
                  <c:v>88.92</c:v>
                </c:pt>
                <c:pt idx="10">
                  <c:v>71.61</c:v>
                </c:pt>
                <c:pt idx="11">
                  <c:v>91.89</c:v>
                </c:pt>
                <c:pt idx="12">
                  <c:v>65.2</c:v>
                </c:pt>
                <c:pt idx="13">
                  <c:v>158.69</c:v>
                </c:pt>
                <c:pt idx="14">
                  <c:v>100.61</c:v>
                </c:pt>
                <c:pt idx="15">
                  <c:v>73.910000000000025</c:v>
                </c:pt>
                <c:pt idx="16">
                  <c:v>73.08</c:v>
                </c:pt>
                <c:pt idx="17">
                  <c:v>77.75</c:v>
                </c:pt>
                <c:pt idx="18">
                  <c:v>112.41000000000012</c:v>
                </c:pt>
                <c:pt idx="19">
                  <c:v>74.739999999999995</c:v>
                </c:pt>
                <c:pt idx="20">
                  <c:v>109.49000000000002</c:v>
                </c:pt>
                <c:pt idx="21">
                  <c:v>104.58</c:v>
                </c:pt>
                <c:pt idx="22">
                  <c:v>108.11</c:v>
                </c:pt>
                <c:pt idx="23">
                  <c:v>107.55</c:v>
                </c:pt>
                <c:pt idx="24">
                  <c:v>82.64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13-41FF-9CF7-6077D151CA96}"/>
            </c:ext>
          </c:extLst>
        </c:ser>
        <c:ser>
          <c:idx val="2"/>
          <c:order val="1"/>
          <c:tx>
            <c:v>log scale</c:v>
          </c:tx>
          <c:marker>
            <c:symbol val="none"/>
          </c:marker>
          <c:val>
            <c:numRef>
              <c:f>Sheet4!$C$3:$C$27</c:f>
              <c:numCache>
                <c:formatCode>General</c:formatCode>
                <c:ptCount val="25"/>
                <c:pt idx="0">
                  <c:v>100</c:v>
                </c:pt>
                <c:pt idx="1">
                  <c:v>720</c:v>
                </c:pt>
                <c:pt idx="2">
                  <c:v>350</c:v>
                </c:pt>
                <c:pt idx="3">
                  <c:v>390</c:v>
                </c:pt>
                <c:pt idx="4">
                  <c:v>15630</c:v>
                </c:pt>
                <c:pt idx="5">
                  <c:v>390</c:v>
                </c:pt>
                <c:pt idx="6">
                  <c:v>500</c:v>
                </c:pt>
                <c:pt idx="7">
                  <c:v>360</c:v>
                </c:pt>
                <c:pt idx="8">
                  <c:v>400</c:v>
                </c:pt>
                <c:pt idx="9">
                  <c:v>620</c:v>
                </c:pt>
                <c:pt idx="10">
                  <c:v>320</c:v>
                </c:pt>
                <c:pt idx="11">
                  <c:v>420</c:v>
                </c:pt>
                <c:pt idx="12">
                  <c:v>430</c:v>
                </c:pt>
                <c:pt idx="13">
                  <c:v>590</c:v>
                </c:pt>
                <c:pt idx="14">
                  <c:v>480</c:v>
                </c:pt>
                <c:pt idx="15">
                  <c:v>400</c:v>
                </c:pt>
                <c:pt idx="16">
                  <c:v>310</c:v>
                </c:pt>
                <c:pt idx="17">
                  <c:v>470</c:v>
                </c:pt>
                <c:pt idx="18">
                  <c:v>440</c:v>
                </c:pt>
                <c:pt idx="19">
                  <c:v>480</c:v>
                </c:pt>
                <c:pt idx="20">
                  <c:v>450</c:v>
                </c:pt>
                <c:pt idx="21">
                  <c:v>500</c:v>
                </c:pt>
                <c:pt idx="22">
                  <c:v>560</c:v>
                </c:pt>
                <c:pt idx="23">
                  <c:v>640</c:v>
                </c:pt>
                <c:pt idx="24">
                  <c:v>390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13-41FF-9CF7-6077D151CA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689472"/>
        <c:axId val="65691008"/>
      </c:lineChart>
      <c:catAx>
        <c:axId val="65689472"/>
        <c:scaling>
          <c:orientation val="minMax"/>
        </c:scaling>
        <c:delete val="0"/>
        <c:axPos val="b"/>
        <c:majorTickMark val="out"/>
        <c:minorTickMark val="none"/>
        <c:tickLblPos val="nextTo"/>
        <c:crossAx val="65691008"/>
        <c:crosses val="autoZero"/>
        <c:auto val="1"/>
        <c:lblAlgn val="ctr"/>
        <c:lblOffset val="100"/>
        <c:tickLblSkip val="4"/>
        <c:noMultiLvlLbl val="0"/>
      </c:catAx>
      <c:valAx>
        <c:axId val="65691008"/>
        <c:scaling>
          <c:logBase val="10"/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5689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marker>
            <c:symbol val="none"/>
          </c:marker>
          <c:val>
            <c:numRef>
              <c:f>Sheet3!$B$3:$B$27</c:f>
              <c:numCache>
                <c:formatCode>General</c:formatCode>
                <c:ptCount val="25"/>
                <c:pt idx="0">
                  <c:v>31408.720000000001</c:v>
                </c:pt>
                <c:pt idx="1">
                  <c:v>31.68</c:v>
                </c:pt>
                <c:pt idx="2">
                  <c:v>13.1</c:v>
                </c:pt>
                <c:pt idx="3">
                  <c:v>22.89</c:v>
                </c:pt>
                <c:pt idx="4">
                  <c:v>25.02</c:v>
                </c:pt>
                <c:pt idx="5">
                  <c:v>18.88</c:v>
                </c:pt>
                <c:pt idx="6">
                  <c:v>17.110000000000031</c:v>
                </c:pt>
                <c:pt idx="7">
                  <c:v>5</c:v>
                </c:pt>
                <c:pt idx="8">
                  <c:v>17.47</c:v>
                </c:pt>
                <c:pt idx="9">
                  <c:v>20.07</c:v>
                </c:pt>
                <c:pt idx="10">
                  <c:v>16.88</c:v>
                </c:pt>
                <c:pt idx="11">
                  <c:v>13.07</c:v>
                </c:pt>
                <c:pt idx="12">
                  <c:v>15.55</c:v>
                </c:pt>
                <c:pt idx="13">
                  <c:v>59.42</c:v>
                </c:pt>
                <c:pt idx="14">
                  <c:v>22.810000000000031</c:v>
                </c:pt>
                <c:pt idx="15">
                  <c:v>17.95</c:v>
                </c:pt>
                <c:pt idx="16">
                  <c:v>14.78</c:v>
                </c:pt>
                <c:pt idx="17">
                  <c:v>17.170000000000005</c:v>
                </c:pt>
                <c:pt idx="18">
                  <c:v>25.84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74.06</c:v>
                </c:pt>
                <c:pt idx="23">
                  <c:v>56.34</c:v>
                </c:pt>
                <c:pt idx="24">
                  <c:v>30.71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1B-4256-81E0-1A327006EA25}"/>
            </c:ext>
          </c:extLst>
        </c:ser>
        <c:ser>
          <c:idx val="2"/>
          <c:order val="1"/>
          <c:tx>
            <c:v>log scale</c:v>
          </c:tx>
          <c:marker>
            <c:symbol val="none"/>
          </c:marker>
          <c:val>
            <c:numRef>
              <c:f>Sheet3!$C$3:$C$27</c:f>
              <c:numCache>
                <c:formatCode>General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20</c:v>
                </c:pt>
                <c:pt idx="3">
                  <c:v>1</c:v>
                </c:pt>
                <c:pt idx="4">
                  <c:v>20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30</c:v>
                </c:pt>
                <c:pt idx="11">
                  <c:v>1</c:v>
                </c:pt>
                <c:pt idx="12">
                  <c:v>40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40</c:v>
                </c:pt>
                <c:pt idx="17">
                  <c:v>30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1B-4256-81E0-1A327006EA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938368"/>
        <c:axId val="66939904"/>
      </c:lineChart>
      <c:catAx>
        <c:axId val="66938368"/>
        <c:scaling>
          <c:orientation val="minMax"/>
        </c:scaling>
        <c:delete val="0"/>
        <c:axPos val="b"/>
        <c:majorTickMark val="out"/>
        <c:minorTickMark val="none"/>
        <c:tickLblPos val="nextTo"/>
        <c:crossAx val="66939904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66939904"/>
        <c:scaling>
          <c:logBase val="10"/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6938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marker>
            <c:symbol val="none"/>
          </c:marker>
          <c:val>
            <c:numRef>
              <c:f>Sheet5!$B$3:$B$27</c:f>
              <c:numCache>
                <c:formatCode>General</c:formatCode>
                <c:ptCount val="25"/>
                <c:pt idx="0">
                  <c:v>345.09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10.6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A9-48F5-8BAE-7852B8BFEA35}"/>
            </c:ext>
          </c:extLst>
        </c:ser>
        <c:ser>
          <c:idx val="2"/>
          <c:order val="1"/>
          <c:tx>
            <c:v>log scale</c:v>
          </c:tx>
          <c:marker>
            <c:symbol val="none"/>
          </c:marker>
          <c:val>
            <c:numRef>
              <c:f>Sheet5!$C$3:$C$27</c:f>
              <c:numCache>
                <c:formatCode>General</c:formatCode>
                <c:ptCount val="25"/>
                <c:pt idx="0">
                  <c:v>1</c:v>
                </c:pt>
                <c:pt idx="1">
                  <c:v>20</c:v>
                </c:pt>
                <c:pt idx="2">
                  <c:v>1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10</c:v>
                </c:pt>
                <c:pt idx="10">
                  <c:v>20</c:v>
                </c:pt>
                <c:pt idx="11">
                  <c:v>10</c:v>
                </c:pt>
                <c:pt idx="12">
                  <c:v>10</c:v>
                </c:pt>
                <c:pt idx="13">
                  <c:v>1</c:v>
                </c:pt>
                <c:pt idx="14">
                  <c:v>10</c:v>
                </c:pt>
                <c:pt idx="15">
                  <c:v>10</c:v>
                </c:pt>
                <c:pt idx="16">
                  <c:v>20</c:v>
                </c:pt>
                <c:pt idx="17">
                  <c:v>10</c:v>
                </c:pt>
                <c:pt idx="18">
                  <c:v>10</c:v>
                </c:pt>
                <c:pt idx="19">
                  <c:v>90</c:v>
                </c:pt>
                <c:pt idx="20">
                  <c:v>10</c:v>
                </c:pt>
                <c:pt idx="21">
                  <c:v>20</c:v>
                </c:pt>
                <c:pt idx="22">
                  <c:v>1</c:v>
                </c:pt>
                <c:pt idx="23">
                  <c:v>10</c:v>
                </c:pt>
                <c:pt idx="24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A9-48F5-8BAE-7852B8BFEA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964096"/>
        <c:axId val="65470848"/>
      </c:lineChart>
      <c:catAx>
        <c:axId val="66964096"/>
        <c:scaling>
          <c:orientation val="minMax"/>
        </c:scaling>
        <c:delete val="0"/>
        <c:axPos val="b"/>
        <c:majorTickMark val="out"/>
        <c:minorTickMark val="none"/>
        <c:tickLblPos val="nextTo"/>
        <c:crossAx val="65470848"/>
        <c:crosses val="autoZero"/>
        <c:auto val="1"/>
        <c:lblAlgn val="ctr"/>
        <c:lblOffset val="100"/>
        <c:tickLblSkip val="4"/>
        <c:noMultiLvlLbl val="0"/>
      </c:catAx>
      <c:valAx>
        <c:axId val="65470848"/>
        <c:scaling>
          <c:logBase val="10"/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6964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ABBE7-BDAC-410E-B1F7-666EAD6A7C27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4075D-0B59-411C-9F98-71734498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35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4075D-0B59-411C-9F98-71734498377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0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1DE8-86D2-4361-930E-D2058036DF40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677C-C429-41B9-A825-0E829D949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1DE8-86D2-4361-930E-D2058036DF40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677C-C429-41B9-A825-0E829D949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1DE8-86D2-4361-930E-D2058036DF40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677C-C429-41B9-A825-0E829D949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1DE8-86D2-4361-930E-D2058036DF40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677C-C429-41B9-A825-0E829D949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1DE8-86D2-4361-930E-D2058036DF40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677C-C429-41B9-A825-0E829D949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1DE8-86D2-4361-930E-D2058036DF40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677C-C429-41B9-A825-0E829D949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1DE8-86D2-4361-930E-D2058036DF40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677C-C429-41B9-A825-0E829D949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1DE8-86D2-4361-930E-D2058036DF40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677C-C429-41B9-A825-0E829D949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1DE8-86D2-4361-930E-D2058036DF40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677C-C429-41B9-A825-0E829D949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1DE8-86D2-4361-930E-D2058036DF40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677C-C429-41B9-A825-0E829D949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1DE8-86D2-4361-930E-D2058036DF40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677C-C429-41B9-A825-0E829D949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71DE8-86D2-4361-930E-D2058036DF40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F677C-C429-41B9-A825-0E829D949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905000"/>
            <a:ext cx="7772400" cy="1295399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Soil Pollution from Informal Recycling of Used Lead Acid Battery (ULAB) in Bangladesh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33800"/>
            <a:ext cx="8458200" cy="2514600"/>
          </a:xfrm>
        </p:spPr>
        <p:txBody>
          <a:bodyPr>
            <a:normAutofit fontScale="47500" lnSpcReduction="20000"/>
          </a:bodyPr>
          <a:lstStyle/>
          <a:p>
            <a:r>
              <a:rPr lang="en-US" sz="5100" b="1" dirty="0">
                <a:solidFill>
                  <a:schemeClr val="accent2">
                    <a:lumMod val="50000"/>
                  </a:schemeClr>
                </a:solidFill>
              </a:rPr>
              <a:t>M. Aziz Hasan</a:t>
            </a:r>
            <a:r>
              <a:rPr lang="en-US" sz="5100" b="1" baseline="30000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en-US" sz="51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5100" b="1" dirty="0" err="1">
                <a:solidFill>
                  <a:schemeClr val="accent2">
                    <a:lumMod val="50000"/>
                  </a:schemeClr>
                </a:solidFill>
              </a:rPr>
              <a:t>Arif</a:t>
            </a:r>
            <a:r>
              <a:rPr lang="en-US" sz="5100" b="1" dirty="0">
                <a:solidFill>
                  <a:schemeClr val="accent2">
                    <a:lumMod val="50000"/>
                  </a:schemeClr>
                </a:solidFill>
              </a:rPr>
              <a:t> M. Sikder</a:t>
            </a:r>
            <a:r>
              <a:rPr lang="en-US" sz="5100" b="1" baseline="300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sz="51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5100" b="1" dirty="0" err="1">
                <a:solidFill>
                  <a:schemeClr val="accent2">
                    <a:lumMod val="50000"/>
                  </a:schemeClr>
                </a:solidFill>
              </a:rPr>
              <a:t>M.Lutful</a:t>
            </a:r>
            <a:r>
              <a:rPr lang="en-US" sz="5100" b="1" dirty="0">
                <a:solidFill>
                  <a:schemeClr val="accent2">
                    <a:lumMod val="50000"/>
                  </a:schemeClr>
                </a:solidFill>
              </a:rPr>
              <a:t> Kabir</a:t>
            </a:r>
            <a:r>
              <a:rPr lang="en-US" sz="5100" b="1" baseline="30000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en-US" sz="5100" b="1" dirty="0">
                <a:solidFill>
                  <a:schemeClr val="accent2">
                    <a:lumMod val="50000"/>
                  </a:schemeClr>
                </a:solidFill>
              </a:rPr>
              <a:t>, M. </a:t>
            </a:r>
            <a:r>
              <a:rPr lang="en-US" sz="5100" b="1" dirty="0" err="1">
                <a:solidFill>
                  <a:schemeClr val="accent2">
                    <a:lumMod val="50000"/>
                  </a:schemeClr>
                </a:solidFill>
              </a:rPr>
              <a:t>Hasnat</a:t>
            </a:r>
            <a:r>
              <a:rPr lang="en-US" sz="5100" b="1" dirty="0">
                <a:solidFill>
                  <a:schemeClr val="accent2">
                    <a:lumMod val="50000"/>
                  </a:schemeClr>
                </a:solidFill>
              </a:rPr>
              <a:t> Jaman</a:t>
            </a:r>
            <a:r>
              <a:rPr lang="en-US" sz="5100" b="1" baseline="30000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en-US" sz="5100" b="1" dirty="0">
                <a:solidFill>
                  <a:schemeClr val="accent2">
                    <a:lumMod val="50000"/>
                  </a:schemeClr>
                </a:solidFill>
              </a:rPr>
              <a:t>, M. </a:t>
            </a:r>
            <a:r>
              <a:rPr lang="en-US" sz="5100" b="1" dirty="0" err="1">
                <a:solidFill>
                  <a:schemeClr val="accent2">
                    <a:lumMod val="50000"/>
                  </a:schemeClr>
                </a:solidFill>
              </a:rPr>
              <a:t>Riaz</a:t>
            </a:r>
            <a:r>
              <a:rPr lang="en-US" sz="5100" b="1" dirty="0">
                <a:solidFill>
                  <a:schemeClr val="accent2">
                    <a:lumMod val="50000"/>
                  </a:schemeClr>
                </a:solidFill>
              </a:rPr>
              <a:t> Uddin</a:t>
            </a:r>
            <a:r>
              <a:rPr lang="en-US" sz="5100" b="1" baseline="30000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en-US" sz="5100" b="1" dirty="0">
                <a:solidFill>
                  <a:schemeClr val="accent2">
                    <a:lumMod val="50000"/>
                  </a:schemeClr>
                </a:solidFill>
              </a:rPr>
              <a:t>, M. </a:t>
            </a:r>
            <a:r>
              <a:rPr lang="en-US" sz="5100" b="1" dirty="0" err="1">
                <a:solidFill>
                  <a:schemeClr val="accent2">
                    <a:lumMod val="50000"/>
                  </a:schemeClr>
                </a:solidFill>
              </a:rPr>
              <a:t>Hashibur</a:t>
            </a:r>
            <a:r>
              <a:rPr lang="en-US" sz="5100" b="1" dirty="0">
                <a:solidFill>
                  <a:schemeClr val="accent2">
                    <a:lumMod val="50000"/>
                  </a:schemeClr>
                </a:solidFill>
              </a:rPr>
              <a:t> Rashid</a:t>
            </a:r>
            <a:r>
              <a:rPr lang="en-US" sz="5100" b="1" baseline="30000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en-US" sz="51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5100" b="1" dirty="0" err="1">
                <a:solidFill>
                  <a:schemeClr val="accent2">
                    <a:lumMod val="50000"/>
                  </a:schemeClr>
                </a:solidFill>
              </a:rPr>
              <a:t>Asma</a:t>
            </a:r>
            <a:r>
              <a:rPr lang="en-US" sz="5100" b="1" dirty="0">
                <a:solidFill>
                  <a:schemeClr val="accent2">
                    <a:lumMod val="50000"/>
                  </a:schemeClr>
                </a:solidFill>
              </a:rPr>
              <a:t> Akter</a:t>
            </a:r>
            <a:r>
              <a:rPr lang="en-US" sz="5100" b="1" baseline="30000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en-US" sz="51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</a:p>
          <a:p>
            <a:r>
              <a:rPr lang="en-US" sz="5100" b="1" dirty="0">
                <a:solidFill>
                  <a:schemeClr val="accent2">
                    <a:lumMod val="50000"/>
                  </a:schemeClr>
                </a:solidFill>
              </a:rPr>
              <a:t>Xin-</a:t>
            </a:r>
            <a:r>
              <a:rPr lang="en-US" sz="5100" b="1" dirty="0" err="1">
                <a:solidFill>
                  <a:schemeClr val="accent2">
                    <a:lumMod val="50000"/>
                  </a:schemeClr>
                </a:solidFill>
              </a:rPr>
              <a:t>cheng</a:t>
            </a:r>
            <a:r>
              <a:rPr lang="en-US" sz="5100" b="1" dirty="0">
                <a:solidFill>
                  <a:schemeClr val="accent2">
                    <a:lumMod val="50000"/>
                  </a:schemeClr>
                </a:solidFill>
              </a:rPr>
              <a:t> Liu</a:t>
            </a:r>
            <a:r>
              <a:rPr lang="en-US" sz="5100" b="1" baseline="30000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en-US" sz="5100" b="1" dirty="0">
                <a:solidFill>
                  <a:schemeClr val="accent2">
                    <a:lumMod val="50000"/>
                  </a:schemeClr>
                </a:solidFill>
              </a:rPr>
              <a:t>and Drew McCartor</a:t>
            </a:r>
            <a:r>
              <a:rPr lang="en-US" sz="5100" b="1" baseline="30000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  <a:p>
            <a:endParaRPr lang="en-US" dirty="0"/>
          </a:p>
          <a:p>
            <a:r>
              <a:rPr lang="en-US" sz="4200" i="1" baseline="30000" dirty="0">
                <a:solidFill>
                  <a:srgbClr val="002060"/>
                </a:solidFill>
              </a:rPr>
              <a:t>1</a:t>
            </a:r>
            <a:r>
              <a:rPr lang="en-US" sz="4200" i="1" dirty="0">
                <a:solidFill>
                  <a:srgbClr val="002060"/>
                </a:solidFill>
              </a:rPr>
              <a:t>Department of Geology, University of Dhaka, Dhaka 1000, Bangladesh</a:t>
            </a:r>
            <a:endParaRPr lang="en-US" sz="4200" dirty="0">
              <a:solidFill>
                <a:srgbClr val="002060"/>
              </a:solidFill>
            </a:endParaRPr>
          </a:p>
          <a:p>
            <a:r>
              <a:rPr lang="en-US" sz="4200" i="1" baseline="30000" dirty="0">
                <a:solidFill>
                  <a:srgbClr val="002060"/>
                </a:solidFill>
              </a:rPr>
              <a:t>2</a:t>
            </a:r>
            <a:r>
              <a:rPr lang="en-US" sz="4200" i="1" dirty="0">
                <a:solidFill>
                  <a:srgbClr val="002060"/>
                </a:solidFill>
              </a:rPr>
              <a:t>Centre for Environmental Studies, Virginia Commonwealth University, Richmond, VA 23284-3050, USA</a:t>
            </a:r>
            <a:endParaRPr lang="en-US" sz="4200" dirty="0">
              <a:solidFill>
                <a:srgbClr val="002060"/>
              </a:solidFill>
            </a:endParaRPr>
          </a:p>
          <a:p>
            <a:r>
              <a:rPr lang="en-US" sz="4200" i="1" baseline="30000" dirty="0">
                <a:solidFill>
                  <a:srgbClr val="002060"/>
                </a:solidFill>
              </a:rPr>
              <a:t>3</a:t>
            </a:r>
            <a:r>
              <a:rPr lang="en-US" sz="4200" i="1" dirty="0">
                <a:solidFill>
                  <a:srgbClr val="002060"/>
                </a:solidFill>
              </a:rPr>
              <a:t>Pure Earth, New York, NY 10115,USA</a:t>
            </a:r>
            <a:endParaRPr lang="en-US" sz="42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23554" name="Picture 2" descr="https://lh6.googleusercontent.com/proxy/7NBUAZNzrDcsubm7_3hPKobwKBwoutyJy-DDl14qakvRtzPY2_snAkN80xJQ8Bu5N586Uzk6NtCPXDbfXxw0mUTVFIqlcKCEGGMoFa1mIRHX4OjW7Z2svgpl2xs35sv-V8ch-xMfapW-MoLNNXjsmzyHu8WoRg=w126-h160-k-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366485"/>
            <a:ext cx="1295400" cy="1634671"/>
          </a:xfrm>
          <a:prstGeom prst="rect">
            <a:avLst/>
          </a:prstGeom>
          <a:noFill/>
        </p:spPr>
      </p:pic>
      <p:pic>
        <p:nvPicPr>
          <p:cNvPr id="6" name="Picture 5" descr="logo 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533400"/>
            <a:ext cx="2438400" cy="11704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0D8623-0912-47DC-9452-06BDB8AA9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623712"/>
            <a:ext cx="2971800" cy="8805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8683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Empty battery casings are stacked in open air in a recycling site</a:t>
            </a:r>
          </a:p>
        </p:txBody>
      </p:sp>
      <p:pic>
        <p:nvPicPr>
          <p:cNvPr id="3074" name="Picture 2" descr="C:\Users\user\Downloads\ulabrecyclingbreakingpics1\IMG_0225 (Large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0248" y="1295400"/>
            <a:ext cx="4553712" cy="3217487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74A8C1-6DE0-4FB8-92B9-CA10732E4C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581400"/>
            <a:ext cx="4893733" cy="27527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86836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ULAB recycling (breaking) site in a residential area</a:t>
            </a:r>
          </a:p>
        </p:txBody>
      </p:sp>
      <p:pic>
        <p:nvPicPr>
          <p:cNvPr id="7171" name="Picture 3" descr="C:\Users\user\Downloads\ulabrecyclingbreakingpics1\IMG_0680 (Large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95400"/>
            <a:ext cx="6441017" cy="4830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lead smelting site by the Buriganga River</a:t>
            </a:r>
          </a:p>
        </p:txBody>
      </p:sp>
      <p:pic>
        <p:nvPicPr>
          <p:cNvPr id="21506" name="Picture 2" descr="C:\Users\user\Downloads\alsmelting1\IMG_1435 (Large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88482"/>
            <a:ext cx="4470400" cy="3352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86200" y="4572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 smelting kiln (pit)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59074D-D05F-4625-8C96-8F99E3E0D5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66" y="4171949"/>
            <a:ext cx="4402668" cy="24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61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Lead smelting using coal-fired kiln in open air</a:t>
            </a: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15" y="1371600"/>
            <a:ext cx="8159262" cy="476191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Collection of the melted lead from the kiln (pit)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88" y="1371600"/>
            <a:ext cx="8229023" cy="4754563"/>
          </a:xfrm>
        </p:spPr>
      </p:pic>
    </p:spTree>
    <p:extLst>
      <p:ext uri="{BB962C8B-B14F-4D97-AF65-F5344CB8AC3E}">
        <p14:creationId xmlns:p14="http://schemas.microsoft.com/office/powerpoint/2010/main" val="73649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Pouring the lead-melt in molds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600"/>
            <a:ext cx="7742671" cy="48006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371200"/>
              </p:ext>
            </p:extLst>
          </p:nvPr>
        </p:nvGraphicFramePr>
        <p:xfrm>
          <a:off x="228599" y="1447799"/>
          <a:ext cx="8610600" cy="530367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81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0649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Toxic Pollutant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Soil 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             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Water 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94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Residential</a:t>
                      </a:r>
                      <a:b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(ppm)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Agricultural</a:t>
                      </a:r>
                      <a:b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(ppm)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Industrial</a:t>
                      </a:r>
                      <a:b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(ppm)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Drinking</a:t>
                      </a:r>
                      <a:b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(ppb)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Fishing</a:t>
                      </a:r>
                      <a:b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(ppb)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Irrigation/</a:t>
                      </a:r>
                      <a:b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Bathing/</a:t>
                      </a:r>
                      <a:b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Washing</a:t>
                      </a:r>
                      <a:b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(ppb)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3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Pb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400( EPA) 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 (EPA)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b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(EPA)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(WHO)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(CAN)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(CAN)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4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As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12(CAN)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12(CAN)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en-US" sz="18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(CAN)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(WHO)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50(CAN)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(WHO)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4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Cd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(CAN)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1.4(CAN)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 (CAN)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(WHO)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 (CAN)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(WHO)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3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Cr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 (CAN)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 (CAN)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2300</a:t>
                      </a:r>
                      <a:b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(CAN)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(WHO)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(CAN)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(CAN)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381001"/>
            <a:ext cx="861060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Maximum Recommended Concentrations 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used for Identification of Toxic Sites</a:t>
            </a:r>
          </a:p>
        </p:txBody>
      </p:sp>
    </p:spTree>
    <p:extLst>
      <p:ext uri="{BB962C8B-B14F-4D97-AF65-F5344CB8AC3E}">
        <p14:creationId xmlns:p14="http://schemas.microsoft.com/office/powerpoint/2010/main" val="1772908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Kabir\Desktop\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199" y="1752600"/>
            <a:ext cx="4412675" cy="330950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479475" y="4738255"/>
            <a:ext cx="2660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As concentration in soil</a:t>
            </a:r>
          </a:p>
        </p:txBody>
      </p:sp>
      <p:pic>
        <p:nvPicPr>
          <p:cNvPr id="2" name="Picture 2" descr="C:\Users\Kabir\Desktop\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4391890" cy="329391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248504" y="4724400"/>
            <a:ext cx="2676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Pb</a:t>
            </a:r>
            <a:r>
              <a:rPr lang="en-US" sz="2000" b="1" dirty="0"/>
              <a:t> concentration in soil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457200"/>
            <a:ext cx="74074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Soil  pollution from ULAB site in a urban area</a:t>
            </a:r>
          </a:p>
          <a:p>
            <a:pPr algn="ctr"/>
            <a:r>
              <a:rPr lang="en-US" sz="2400" dirty="0"/>
              <a:t>C - Composite samples, T – Targeted samples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bir\Desktop\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669470"/>
            <a:ext cx="4419600" cy="33147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2051" name="Picture 3" descr="C:\Users\Kabir\Desktop\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7415" y="1662540"/>
            <a:ext cx="4419600" cy="33147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24000" y="4675910"/>
            <a:ext cx="2676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Pb</a:t>
            </a:r>
            <a:r>
              <a:rPr lang="en-US" sz="2000" b="1" dirty="0"/>
              <a:t> concentration in soil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18717" y="4656800"/>
            <a:ext cx="2660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As concentration in soil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457200"/>
            <a:ext cx="74074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Soil  pollution from ULAB site in a rural area</a:t>
            </a:r>
          </a:p>
          <a:p>
            <a:pPr algn="ctr"/>
            <a:r>
              <a:rPr lang="en-US" sz="2400" dirty="0"/>
              <a:t>C - Composite samples, T – Targeted samples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bir\Desktop\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75" y="1645229"/>
            <a:ext cx="4426525" cy="331989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3075" name="Picture 3" descr="C:\Users\Kabir\Desktop\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0490" y="1650425"/>
            <a:ext cx="4419599" cy="331469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24000" y="4648200"/>
            <a:ext cx="2676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Pb</a:t>
            </a:r>
            <a:r>
              <a:rPr lang="en-US" sz="2000" b="1" dirty="0"/>
              <a:t> concentration in soil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18717" y="4629090"/>
            <a:ext cx="2660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As concentration in soil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533400"/>
            <a:ext cx="8991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Soil  pollution from ULAB site in an island (sand bar) of </a:t>
            </a:r>
            <a:r>
              <a:rPr lang="en-US" sz="2800" b="1" dirty="0" err="1"/>
              <a:t>Jamuna</a:t>
            </a:r>
            <a:r>
              <a:rPr lang="en-US" sz="2800" b="1" dirty="0"/>
              <a:t> River</a:t>
            </a:r>
          </a:p>
          <a:p>
            <a:pPr algn="ctr"/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 rot="5400000">
            <a:off x="6629400" y="3200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Jamuna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R.</a:t>
            </a:r>
            <a:r>
              <a:rPr lang="en-US" sz="14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 rot="5400000">
            <a:off x="2051566" y="3374023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Jamuna</a:t>
            </a:r>
            <a:r>
              <a:rPr lang="en-US" sz="1400" dirty="0">
                <a:solidFill>
                  <a:schemeClr val="bg1"/>
                </a:solidFill>
              </a:rPr>
              <a:t> R</a:t>
            </a:r>
            <a:r>
              <a:rPr lang="en-US" sz="16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6600" y="3200400"/>
            <a:ext cx="9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Sand </a:t>
            </a:r>
            <a:r>
              <a:rPr lang="en-US" sz="1400" dirty="0">
                <a:solidFill>
                  <a:schemeClr val="bg1"/>
                </a:solidFill>
              </a:rPr>
              <a:t>bar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24800" y="3124200"/>
            <a:ext cx="865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Sand</a:t>
            </a:r>
            <a:r>
              <a:rPr lang="en-US" sz="1600" dirty="0">
                <a:solidFill>
                  <a:schemeClr val="bg1"/>
                </a:solidFill>
              </a:rPr>
              <a:t> bar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Toxic Sites Identification Program (TSIP) in Bangladesh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458200" cy="5486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300" dirty="0"/>
              <a:t>The program is implemented in Bangladesh by the Department of Geology, University of Dhaka  in May 2016 with technical and financial support from Pure Earth (formerly known as Blacksmith Institute), a Non-profit organization based in New York.</a:t>
            </a:r>
          </a:p>
          <a:p>
            <a:pPr>
              <a:buNone/>
            </a:pPr>
            <a:endParaRPr lang="en-US" sz="1500" dirty="0"/>
          </a:p>
          <a:p>
            <a:pPr>
              <a:buNone/>
            </a:pPr>
            <a:r>
              <a:rPr lang="en-US" sz="3300" b="1" dirty="0"/>
              <a:t>Objectives of TSIP</a:t>
            </a:r>
          </a:p>
          <a:p>
            <a:r>
              <a:rPr lang="en-US" sz="3300" dirty="0"/>
              <a:t>Identify  point-sources of toxic pollutants like lead, arsenic, chromium, cadmium mercury etc.;</a:t>
            </a:r>
          </a:p>
          <a:p>
            <a:r>
              <a:rPr lang="en-US" sz="3300" dirty="0"/>
              <a:t>Migration/distribution of toxic pollutants in the surrounding environment such as soil and water bodies;</a:t>
            </a:r>
          </a:p>
          <a:p>
            <a:r>
              <a:rPr lang="en-US" sz="3300" dirty="0"/>
              <a:t>Pathways by which the pollutants may enter human bodies such as dermal contact,  inhalation and  ingestion. 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152400"/>
            <a:ext cx="8522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Spread of lead in soils at 100m interval at a recycling site</a:t>
            </a:r>
          </a:p>
        </p:txBody>
      </p:sp>
      <p:pic>
        <p:nvPicPr>
          <p:cNvPr id="2051" name="Picture 3" descr="C:\Users\Kabir\Desktop\KC-100-P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8229600" cy="59436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6563"/>
            <a:ext cx="8305800" cy="741637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Soil XRF mapping at two abandoned recycling sites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04800" y="990600"/>
            <a:ext cx="8534400" cy="5351178"/>
            <a:chOff x="304800" y="1066800"/>
            <a:chExt cx="8534400" cy="5351178"/>
          </a:xfrm>
        </p:grpSpPr>
        <p:pic>
          <p:nvPicPr>
            <p:cNvPr id="6" name="Picture 5" descr="Kathgora XRF data map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800" y="1066800"/>
              <a:ext cx="8534400" cy="535117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086664" y="4224996"/>
              <a:ext cx="799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in </a:t>
              </a:r>
              <a:r>
                <a:rPr lang="en-US" sz="1400" b="1" dirty="0" err="1"/>
                <a:t>ppm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56834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/>
          <p:nvPr/>
        </p:nvGrpSpPr>
        <p:grpSpPr>
          <a:xfrm>
            <a:off x="0" y="0"/>
            <a:ext cx="9144000" cy="6553200"/>
            <a:chOff x="-79178" y="0"/>
            <a:chExt cx="9223178" cy="6553200"/>
          </a:xfrm>
        </p:grpSpPr>
        <p:graphicFrame>
          <p:nvGraphicFramePr>
            <p:cNvPr id="5" name="Chart 4"/>
            <p:cNvGraphicFramePr/>
            <p:nvPr/>
          </p:nvGraphicFramePr>
          <p:xfrm>
            <a:off x="0" y="83820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6" name="Chart 5"/>
            <p:cNvGraphicFramePr/>
            <p:nvPr/>
          </p:nvGraphicFramePr>
          <p:xfrm>
            <a:off x="0" y="381000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 rot="16200000">
              <a:off x="-943570" y="1978981"/>
              <a:ext cx="20519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/>
                <a:t>Pb</a:t>
              </a:r>
              <a:r>
                <a:rPr lang="en-US" sz="1400" b="1" dirty="0"/>
                <a:t>  concentration in </a:t>
              </a:r>
              <a:r>
                <a:rPr lang="en-US" sz="1400" b="1" dirty="0" err="1"/>
                <a:t>ppm</a:t>
              </a:r>
              <a:endParaRPr lang="en-US" sz="1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-948553" y="4984174"/>
              <a:ext cx="2046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Cr  concentration in </a:t>
              </a:r>
              <a:r>
                <a:rPr lang="en-US" sz="1400" b="1" dirty="0" err="1"/>
                <a:t>ppm</a:t>
              </a:r>
              <a:endParaRPr lang="en-US" sz="1400" b="1" dirty="0"/>
            </a:p>
          </p:txBody>
        </p:sp>
        <p:grpSp>
          <p:nvGrpSpPr>
            <p:cNvPr id="3" name="Group 21"/>
            <p:cNvGrpSpPr/>
            <p:nvPr/>
          </p:nvGrpSpPr>
          <p:grpSpPr>
            <a:xfrm>
              <a:off x="1384300" y="838200"/>
              <a:ext cx="1408086" cy="457200"/>
              <a:chOff x="1384300" y="838200"/>
              <a:chExt cx="1408086" cy="457200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1600200" y="838200"/>
                <a:ext cx="11921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Laboratory XRF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600200" y="1018401"/>
                <a:ext cx="10399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Portable XRF</a:t>
                </a: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1384300" y="990600"/>
                <a:ext cx="228600" cy="0"/>
              </a:xfrm>
              <a:prstGeom prst="line">
                <a:avLst/>
              </a:prstGeom>
              <a:ln w="317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384300" y="1143000"/>
                <a:ext cx="228600" cy="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22"/>
            <p:cNvGrpSpPr/>
            <p:nvPr/>
          </p:nvGrpSpPr>
          <p:grpSpPr>
            <a:xfrm>
              <a:off x="5867400" y="914400"/>
              <a:ext cx="1408086" cy="457200"/>
              <a:chOff x="1384300" y="838200"/>
              <a:chExt cx="1408086" cy="457200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600200" y="838200"/>
                <a:ext cx="11921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Laboratory XRF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600200" y="1018401"/>
                <a:ext cx="10399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Portable XRF</a:t>
                </a: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384300" y="990600"/>
                <a:ext cx="228600" cy="0"/>
              </a:xfrm>
              <a:prstGeom prst="line">
                <a:avLst/>
              </a:prstGeom>
              <a:ln w="317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384300" y="1143000"/>
                <a:ext cx="228600" cy="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27"/>
            <p:cNvGrpSpPr/>
            <p:nvPr/>
          </p:nvGrpSpPr>
          <p:grpSpPr>
            <a:xfrm>
              <a:off x="1447800" y="3962400"/>
              <a:ext cx="1408086" cy="457200"/>
              <a:chOff x="1384300" y="838200"/>
              <a:chExt cx="1408086" cy="45720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600200" y="838200"/>
                <a:ext cx="11921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Laboratory XRF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00200" y="1018401"/>
                <a:ext cx="10399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Portable XRF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1384300" y="990600"/>
                <a:ext cx="228600" cy="0"/>
              </a:xfrm>
              <a:prstGeom prst="line">
                <a:avLst/>
              </a:prstGeom>
              <a:ln w="317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384300" y="1143000"/>
                <a:ext cx="228600" cy="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32"/>
            <p:cNvGrpSpPr/>
            <p:nvPr/>
          </p:nvGrpSpPr>
          <p:grpSpPr>
            <a:xfrm>
              <a:off x="5893891" y="3886200"/>
              <a:ext cx="1408086" cy="457200"/>
              <a:chOff x="1384300" y="838200"/>
              <a:chExt cx="1408086" cy="45720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1600200" y="838200"/>
                <a:ext cx="11921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Laboratory XRF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600200" y="1018401"/>
                <a:ext cx="10399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Portable XRF </a:t>
                </a: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384300" y="990600"/>
                <a:ext cx="228600" cy="0"/>
              </a:xfrm>
              <a:prstGeom prst="line">
                <a:avLst/>
              </a:prstGeom>
              <a:ln w="317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384300" y="1143000"/>
                <a:ext cx="228600" cy="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152400" y="0"/>
              <a:ext cx="8763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Comparison of result of XRF analysis: Portable vs Benchtop</a:t>
              </a:r>
            </a:p>
            <a:p>
              <a:pPr algn="ctr"/>
              <a:r>
                <a:rPr lang="en-US" sz="2400" b="1" dirty="0"/>
                <a:t>Soil of ULAB recycling site</a:t>
              </a:r>
            </a:p>
          </p:txBody>
        </p:sp>
        <p:graphicFrame>
          <p:nvGraphicFramePr>
            <p:cNvPr id="17" name="Chart 16"/>
            <p:cNvGraphicFramePr/>
            <p:nvPr/>
          </p:nvGraphicFramePr>
          <p:xfrm>
            <a:off x="4572000" y="83820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34" name="Chart 33"/>
            <p:cNvGraphicFramePr/>
            <p:nvPr/>
          </p:nvGraphicFramePr>
          <p:xfrm>
            <a:off x="4572000" y="381000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5" name="TextBox 34"/>
            <p:cNvSpPr txBox="1"/>
            <p:nvPr/>
          </p:nvSpPr>
          <p:spPr>
            <a:xfrm rot="16200000">
              <a:off x="3550225" y="4918848"/>
              <a:ext cx="2046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Cd</a:t>
              </a:r>
              <a:r>
                <a:rPr lang="en-US" sz="1400" b="1" dirty="0"/>
                <a:t>  concentration in </a:t>
              </a:r>
              <a:r>
                <a:rPr lang="en-US" sz="1400" b="1" dirty="0" err="1"/>
                <a:t>ppm</a:t>
              </a:r>
              <a:endParaRPr lang="en-US" sz="14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 rot="16200000">
              <a:off x="3612481" y="1995061"/>
              <a:ext cx="204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As  concentration in </a:t>
              </a:r>
              <a:r>
                <a:rPr lang="en-US" sz="1400" b="1" dirty="0" err="1"/>
                <a:t>ppm</a:t>
              </a:r>
              <a:endParaRPr lang="en-US" sz="1400" b="1" dirty="0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2494A5-5AC0-4418-9392-122AFC93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Why the difference is so big?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575055-C379-4192-9104-22B13D622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52600"/>
            <a:ext cx="3484093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EA605C-208A-4B3E-AE78-008CE2DE7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600200"/>
            <a:ext cx="33337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34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b="1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029200"/>
          </a:xfrm>
        </p:spPr>
        <p:txBody>
          <a:bodyPr>
            <a:normAutofit fontScale="40000" lnSpcReduction="20000"/>
          </a:bodyPr>
          <a:lstStyle/>
          <a:p>
            <a:r>
              <a:rPr lang="en-US" sz="7000" b="1" dirty="0">
                <a:solidFill>
                  <a:schemeClr val="accent2">
                    <a:lumMod val="75000"/>
                  </a:schemeClr>
                </a:solidFill>
              </a:rPr>
              <a:t>Soils in the residential and agricultural lands around (200-300 m) the ULAB recycling sites are found with very high concentration (400 to several thousand ppm) of lead;</a:t>
            </a:r>
          </a:p>
          <a:p>
            <a:pPr marL="0" indent="0">
              <a:buNone/>
            </a:pPr>
            <a:endParaRPr lang="en-US" sz="7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7000" b="1" dirty="0">
                <a:solidFill>
                  <a:schemeClr val="accent2">
                    <a:lumMod val="75000"/>
                  </a:schemeClr>
                </a:solidFill>
              </a:rPr>
              <a:t>Arsenic is found as the second pollutant in most of the sites together with cadmium and chromium;</a:t>
            </a:r>
          </a:p>
          <a:p>
            <a:pPr marL="0" indent="0">
              <a:buNone/>
            </a:pPr>
            <a:endParaRPr lang="en-US" sz="7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7000" b="1" dirty="0">
                <a:solidFill>
                  <a:schemeClr val="accent2">
                    <a:lumMod val="75000"/>
                  </a:schemeClr>
                </a:solidFill>
              </a:rPr>
              <a:t>High concentrations of lead in the  residential and agricultural soils are likely to  expose people in the area particularly children to lead toxicity through ingestion/inhalation/dermal contact.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Monotype Corsiva" pitchFamily="66" charset="0"/>
              </a:rPr>
              <a:t>Thanks!</a:t>
            </a:r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2209800"/>
            <a:ext cx="4746675" cy="392033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dirty="0"/>
              <a:t>TSIP-Initial Site Screening (ISS)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Interview local people;</a:t>
            </a:r>
          </a:p>
          <a:p>
            <a:r>
              <a:rPr lang="en-US" sz="3000" dirty="0"/>
              <a:t>Divide the source and its surrounding areas (about 300m) into </a:t>
            </a:r>
            <a:r>
              <a:rPr lang="en-US" sz="3000" b="1" dirty="0"/>
              <a:t>sectors</a:t>
            </a:r>
            <a:r>
              <a:rPr lang="en-US" sz="3000" dirty="0"/>
              <a:t> based on land-use type;</a:t>
            </a:r>
          </a:p>
          <a:p>
            <a:pPr>
              <a:spcBef>
                <a:spcPts val="0"/>
              </a:spcBef>
            </a:pPr>
            <a:r>
              <a:rPr lang="en-US" sz="3000" b="1" dirty="0"/>
              <a:t>Surface soil</a:t>
            </a:r>
            <a:r>
              <a:rPr lang="en-US" sz="3000" dirty="0"/>
              <a:t> samples from each sector:</a:t>
            </a:r>
          </a:p>
          <a:p>
            <a:pPr>
              <a:spcBef>
                <a:spcPts val="0"/>
              </a:spcBef>
              <a:buNone/>
            </a:pPr>
            <a:r>
              <a:rPr lang="en-US" sz="2600" dirty="0"/>
              <a:t>	</a:t>
            </a:r>
            <a:r>
              <a:rPr lang="en-US" sz="2600" u="sng" dirty="0"/>
              <a:t>Composite sample </a:t>
            </a:r>
            <a:r>
              <a:rPr lang="en-US" sz="2600" dirty="0"/>
              <a:t>- 10 to15 samples collected from a sector and mixed together, and </a:t>
            </a:r>
            <a:r>
              <a:rPr lang="en-US" sz="2600" u="sng" dirty="0"/>
              <a:t>targeted samples</a:t>
            </a:r>
            <a:r>
              <a:rPr lang="en-US" sz="2600" dirty="0"/>
              <a:t> – single sample collected from one or two target area of the sector.</a:t>
            </a:r>
          </a:p>
          <a:p>
            <a:r>
              <a:rPr lang="en-US" sz="3000" b="1" dirty="0"/>
              <a:t>Water samples: </a:t>
            </a:r>
            <a:r>
              <a:rPr lang="en-US" sz="3000" dirty="0"/>
              <a:t>Surface water and groundwater where available;</a:t>
            </a:r>
          </a:p>
          <a:p>
            <a:r>
              <a:rPr lang="en-US" sz="3000" dirty="0"/>
              <a:t>Collect evidences (photographs) of migration and pathways of pollutants;</a:t>
            </a:r>
          </a:p>
          <a:p>
            <a:r>
              <a:rPr lang="en-US" sz="3000" dirty="0"/>
              <a:t>Chemical  analyses of the collected samples (XRF for soil and ICP-OES for water)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Used Lead Acid Battery (ULAB) Recycling 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147 sites have so far been screened (active and abandoned sites);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About 1500 soil samples (composite and targeted) have been collected and analyzed (elemental composition) using </a:t>
            </a:r>
            <a:r>
              <a:rPr lang="en-US" sz="2800" b="1" dirty="0"/>
              <a:t>portable XRF (</a:t>
            </a:r>
            <a:r>
              <a:rPr lang="en-US" sz="2800" b="1" dirty="0" err="1"/>
              <a:t>Niton</a:t>
            </a:r>
            <a:r>
              <a:rPr lang="en-US" sz="2800" b="1" dirty="0"/>
              <a:t> XL3t 950</a:t>
            </a:r>
            <a:r>
              <a:rPr lang="en-US" sz="2800" dirty="0"/>
              <a:t>) at the Geology Department, Dhaka University and selected samples were analyzed further by </a:t>
            </a:r>
            <a:r>
              <a:rPr lang="en-US" sz="2800" b="1" dirty="0" err="1"/>
              <a:t>PANanalytical</a:t>
            </a:r>
            <a:r>
              <a:rPr lang="en-US" sz="2800" b="1" dirty="0"/>
              <a:t> Epsilon 3X in VCU</a:t>
            </a:r>
            <a:r>
              <a:rPr lang="en-US" sz="2800" dirty="0"/>
              <a:t>;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More than 400 water samples are also collected and sent to laboratory for analysis (toxic/trace elements) using </a:t>
            </a:r>
            <a:r>
              <a:rPr lang="en-US" sz="2800" b="1" dirty="0"/>
              <a:t>ICP-OES</a:t>
            </a:r>
            <a:r>
              <a:rPr lang="en-US" sz="2800" dirty="0"/>
              <a:t> at the </a:t>
            </a:r>
            <a:r>
              <a:rPr lang="en-US" sz="2800" b="1" dirty="0"/>
              <a:t>CES, VCU</a:t>
            </a:r>
            <a:r>
              <a:rPr lang="en-US" sz="2800" dirty="0"/>
              <a:t>;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Screened ULAB Recycling Sites in Bangladesh </a:t>
            </a:r>
          </a:p>
        </p:txBody>
      </p:sp>
      <p:pic>
        <p:nvPicPr>
          <p:cNvPr id="10" name="Picture 9" descr="TSIP Lead Sites (147 Sites).jpg"/>
          <p:cNvPicPr>
            <a:picLocks noChangeAspect="1"/>
          </p:cNvPicPr>
          <p:nvPr/>
        </p:nvPicPr>
        <p:blipFill>
          <a:blip r:embed="rId2"/>
          <a:srcRect l="4874" t="2609" r="4136" b="3454"/>
          <a:stretch>
            <a:fillRect/>
          </a:stretch>
        </p:blipFill>
        <p:spPr>
          <a:xfrm>
            <a:off x="2091268" y="838200"/>
            <a:ext cx="4563532" cy="58673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Informal (Artisanal) ULAB Recycling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69342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b="1" dirty="0"/>
          </a:p>
          <a:p>
            <a:r>
              <a:rPr lang="en-US" sz="2800" dirty="0"/>
              <a:t>Breaking batteries manually to remove lead plates,</a:t>
            </a:r>
          </a:p>
          <a:p>
            <a:r>
              <a:rPr lang="en-US" sz="2800" dirty="0"/>
              <a:t>Sorting lead plates, and</a:t>
            </a:r>
          </a:p>
          <a:p>
            <a:r>
              <a:rPr lang="en-US" sz="2800" dirty="0"/>
              <a:t>Smelting lead in open coal-fired kilns (pits).</a:t>
            </a:r>
          </a:p>
          <a:p>
            <a:pPr>
              <a:buNone/>
            </a:pPr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Breaking to open used batteries manually</a:t>
            </a:r>
          </a:p>
        </p:txBody>
      </p:sp>
      <p:pic>
        <p:nvPicPr>
          <p:cNvPr id="2050" name="Picture 2" descr="C:\Users\user\Downloads\ulabrecyclingbreakingpics1\IMG_0164 (Large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84400" y="3390900"/>
            <a:ext cx="4064000" cy="3048000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E82B51-1CBC-477A-8F0A-41D5DF2BB8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990600"/>
            <a:ext cx="4064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Breaking batteries and sorting lead plates</a:t>
            </a:r>
          </a:p>
        </p:txBody>
      </p:sp>
      <p:pic>
        <p:nvPicPr>
          <p:cNvPr id="1026" name="Picture 2" descr="C:\Users\user\Downloads\ulabrecyclingbreakingpics1\IMG_0159 (Large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43000"/>
            <a:ext cx="70104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Sorting lead plates in sacks for smelting</a:t>
            </a:r>
          </a:p>
        </p:txBody>
      </p:sp>
      <p:pic>
        <p:nvPicPr>
          <p:cNvPr id="9218" name="Picture 2" descr="C:\Users\user\Downloads\ulabrecyclingbreakingpics1\IMG_0233 (Large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3924300" cy="5232400"/>
          </a:xfrm>
          <a:prstGeom prst="rect">
            <a:avLst/>
          </a:prstGeom>
          <a:noFill/>
        </p:spPr>
      </p:pic>
      <p:pic>
        <p:nvPicPr>
          <p:cNvPr id="9219" name="Picture 3" descr="C:\Users\user\Downloads\ulabrecyclingbreakingpics1\IMG_0237 (Large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19200"/>
            <a:ext cx="394335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1256</TotalTime>
  <Words>804</Words>
  <Application>Microsoft Office PowerPoint</Application>
  <PresentationFormat>On-screen Show (4:3)</PresentationFormat>
  <Paragraphs>159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Monotype Corsiva</vt:lpstr>
      <vt:lpstr>Times New Roman</vt:lpstr>
      <vt:lpstr>Office Theme</vt:lpstr>
      <vt:lpstr>Soil Pollution from Informal Recycling of Used Lead Acid Battery (ULAB) in Bangladesh</vt:lpstr>
      <vt:lpstr>Toxic Sites Identification Program (TSIP) in Bangladesh</vt:lpstr>
      <vt:lpstr>TSIP-Initial Site Screening (ISS) method</vt:lpstr>
      <vt:lpstr>Used Lead Acid Battery (ULAB) Recycling sites</vt:lpstr>
      <vt:lpstr>Screened ULAB Recycling Sites in Bangladesh </vt:lpstr>
      <vt:lpstr>Informal (Artisanal) ULAB Recycling Activities</vt:lpstr>
      <vt:lpstr>Breaking to open used batteries manually</vt:lpstr>
      <vt:lpstr> Breaking batteries and sorting lead plates</vt:lpstr>
      <vt:lpstr>Sorting lead plates in sacks for smelting</vt:lpstr>
      <vt:lpstr>Empty battery casings are stacked in open air in a recycling site</vt:lpstr>
      <vt:lpstr>ULAB recycling (breaking) site in a residential area</vt:lpstr>
      <vt:lpstr>A lead smelting site by the Buriganga River</vt:lpstr>
      <vt:lpstr>Lead smelting using coal-fired kiln in open air</vt:lpstr>
      <vt:lpstr>Collection of the melted lead from the kiln (pit)</vt:lpstr>
      <vt:lpstr>Pouring the lead-melt in molds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Soil XRF mapping at two abandoned recycling sites </vt:lpstr>
      <vt:lpstr>PowerPoint Presentation</vt:lpstr>
      <vt:lpstr>Why the difference is so big?</vt:lpstr>
      <vt:lpstr>Conclusions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Toxic Site Identification  (TSIP)  in Bangladesh (phase- I) _</dc:title>
  <dc:creator>user</dc:creator>
  <cp:lastModifiedBy>Arif Sikder</cp:lastModifiedBy>
  <cp:revision>266</cp:revision>
  <dcterms:created xsi:type="dcterms:W3CDTF">2016-10-13T14:31:18Z</dcterms:created>
  <dcterms:modified xsi:type="dcterms:W3CDTF">2017-10-25T14:48:56Z</dcterms:modified>
</cp:coreProperties>
</file>