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71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90"/>
    <p:restoredTop sz="94508"/>
  </p:normalViewPr>
  <p:slideViewPr>
    <p:cSldViewPr snapToGrid="0" snapToObjects="1">
      <p:cViewPr varScale="1">
        <p:scale>
          <a:sx n="68" d="100"/>
          <a:sy n="68" d="100"/>
        </p:scale>
        <p:origin x="72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9D0C9-097A-AF4C-8A64-DB8E41EB444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2A17A-AD87-A74C-8346-5E1FA69B5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0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Gamboa</a:t>
            </a:r>
            <a:r>
              <a:rPr lang="en-US" dirty="0" smtClean="0"/>
              <a:t> Crater (CTX,</a:t>
            </a:r>
            <a:r>
              <a:rPr lang="en-US" baseline="0" dirty="0" smtClean="0"/>
              <a:t> transverse; HiRISE, longitudinal). Blue – Transverse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A17A-AD87-A74C-8346-5E1FA69B5B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2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Grey – Unknown;  </a:t>
            </a:r>
            <a:r>
              <a:rPr lang="en-US" baseline="0" dirty="0" smtClean="0"/>
              <a:t>HiRISE, </a:t>
            </a:r>
            <a:r>
              <a:rPr lang="en-US" baseline="0" dirty="0" err="1" smtClean="0"/>
              <a:t>Barchanoid</a:t>
            </a:r>
            <a:r>
              <a:rPr lang="en-US" baseline="0" dirty="0" smtClean="0"/>
              <a:t>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A17A-AD87-A74C-8346-5E1FA69B5B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84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– </a:t>
            </a:r>
            <a:r>
              <a:rPr lang="en-US" dirty="0" err="1" smtClean="0"/>
              <a:t>Barchanoid</a:t>
            </a:r>
            <a:r>
              <a:rPr lang="en-US" dirty="0" smtClean="0"/>
              <a:t> Ridge; Purple – Elongate </a:t>
            </a:r>
            <a:r>
              <a:rPr lang="en-US" dirty="0" err="1" smtClean="0"/>
              <a:t>Barchanoid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A17A-AD87-A74C-8346-5E1FA69B5B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4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– </a:t>
            </a:r>
            <a:r>
              <a:rPr lang="en-US" dirty="0" err="1" smtClean="0"/>
              <a:t>Barchanoid</a:t>
            </a:r>
            <a:r>
              <a:rPr lang="en-US" dirty="0" smtClean="0"/>
              <a:t>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A17A-AD87-A74C-8346-5E1FA69B5B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4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– Transverse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A17A-AD87-A74C-8346-5E1FA69B5B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4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– </a:t>
            </a:r>
            <a:r>
              <a:rPr lang="en-US" dirty="0" err="1" smtClean="0"/>
              <a:t>Barchanoid</a:t>
            </a:r>
            <a:r>
              <a:rPr lang="en-US" dirty="0" smtClean="0"/>
              <a:t> </a:t>
            </a:r>
            <a:r>
              <a:rPr lang="en-US" dirty="0" err="1" smtClean="0"/>
              <a:t>rRdge</a:t>
            </a:r>
            <a:r>
              <a:rPr lang="en-US" dirty="0" smtClean="0"/>
              <a:t>; Blue – Transverse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A17A-AD87-A74C-8346-5E1FA69B5B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30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Yellow – </a:t>
            </a:r>
            <a:r>
              <a:rPr lang="en-US" dirty="0" err="1" smtClean="0"/>
              <a:t>Barchan</a:t>
            </a:r>
            <a:r>
              <a:rPr lang="en-US" dirty="0" smtClean="0"/>
              <a:t>; Light Red-Pink</a:t>
            </a:r>
            <a:r>
              <a:rPr lang="en-US" baseline="0" dirty="0" smtClean="0"/>
              <a:t> – Sand Sheet / Sand Patch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A17A-AD87-A74C-8346-5E1FA69B5B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3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0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7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8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5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4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7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0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D1721-960A-BA44-9EF2-67F8D825BC59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21A89-6DC5-064E-9E53-485B346B9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6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3323" y="292572"/>
            <a:ext cx="7387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Ripple Orientations on Martian Dunes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Document Diverse Wind Flow Patterns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19" y="3262745"/>
            <a:ext cx="7050633" cy="3427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953" y="1721680"/>
            <a:ext cx="7145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James R. </a:t>
            </a:r>
            <a:r>
              <a:rPr lang="en-US" sz="2400" dirty="0" err="1" smtClean="0">
                <a:solidFill>
                  <a:schemeClr val="bg1"/>
                </a:solidFill>
              </a:rPr>
              <a:t>Zimbelman</a:t>
            </a:r>
            <a:r>
              <a:rPr lang="en-US" sz="2400" dirty="0" smtClean="0">
                <a:solidFill>
                  <a:schemeClr val="bg1"/>
                </a:solidFill>
              </a:rPr>
              <a:t>, Molly B. Johnson, Jennifer O’Brien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 for Earth and Planetary Studies, National Air and Space Museum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Smithsonian Institution, Washington, DC  20013-7012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7"/>
          <a:stretch/>
        </p:blipFill>
        <p:spPr>
          <a:xfrm>
            <a:off x="193969" y="3268413"/>
            <a:ext cx="4523508" cy="34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53" y="218122"/>
            <a:ext cx="4707156" cy="3758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8702" y="0"/>
            <a:ext cx="2893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6 - </a:t>
            </a:r>
            <a:r>
              <a:rPr lang="en-US" sz="3600" dirty="0" err="1" smtClean="0">
                <a:solidFill>
                  <a:srgbClr val="FFFF00"/>
                </a:solidFill>
              </a:rPr>
              <a:t>Ius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Chasma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t="26464" r="3408"/>
          <a:stretch/>
        </p:blipFill>
        <p:spPr>
          <a:xfrm>
            <a:off x="4523509" y="4562763"/>
            <a:ext cx="2459182" cy="2295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379" y="456276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= 422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2691" y="6519445"/>
            <a:ext cx="4272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HiRISE frame ESP_027341_1720, 7.72 S, 276.39 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9295" y="3976255"/>
            <a:ext cx="3109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 map by Y. Ku (CTX images)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2" y="700112"/>
            <a:ext cx="6767095" cy="38409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488" y="4901317"/>
            <a:ext cx="2507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Unimodal</a:t>
            </a:r>
            <a:r>
              <a:rPr lang="en-US" sz="2400" dirty="0" smtClean="0">
                <a:solidFill>
                  <a:schemeClr val="bg1"/>
                </a:solidFill>
              </a:rPr>
              <a:t>, with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pronounced wing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Transverse ridge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91" y="196807"/>
            <a:ext cx="4753237" cy="4745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2502" y="14066"/>
            <a:ext cx="3026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7 - Arabia Terra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13" y="412963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= 279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4226" y="6519446"/>
            <a:ext cx="4102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HiRISE frame ESP_016459_1830, 3.12 N, 4.55 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4713" y="4918617"/>
            <a:ext cx="3109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 map by Y. Ku (CTX images)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39192" r="3201"/>
          <a:stretch/>
        </p:blipFill>
        <p:spPr>
          <a:xfrm>
            <a:off x="2563092" y="4178954"/>
            <a:ext cx="4563480" cy="2679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7" y="717130"/>
            <a:ext cx="6801853" cy="3306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25" y="4822365"/>
            <a:ext cx="2101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Unimodal, with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wings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Barchan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8139" y="392457"/>
            <a:ext cx="31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FFF00"/>
                </a:solidFill>
              </a:rPr>
              <a:t>Conclusions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3409" y="1507958"/>
            <a:ext cx="704769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Three ‘classes’ of ripple orientation: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unimodal, bimodal, and ‘random’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No association with regional setting,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elevation, dune type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Dune surface slope direction may be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a factor in orienting surface wind</a:t>
            </a:r>
          </a:p>
        </p:txBody>
      </p:sp>
    </p:spTree>
    <p:extLst>
      <p:ext uri="{BB962C8B-B14F-4D97-AF65-F5344CB8AC3E}">
        <p14:creationId xmlns:p14="http://schemas.microsoft.com/office/powerpoint/2010/main" val="15461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180" y="341573"/>
            <a:ext cx="11329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40 study sites </a:t>
            </a:r>
            <a:r>
              <a:rPr lang="en-US" sz="3600" dirty="0" smtClean="0">
                <a:solidFill>
                  <a:schemeClr val="bg1"/>
                </a:solidFill>
              </a:rPr>
              <a:t>were examined; 7 with JMARS, 33 with ArcGIS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7" y="1275958"/>
            <a:ext cx="8892567" cy="4532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082" y="5960372"/>
            <a:ext cx="10487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Here we present results from the first 7 locations, measured using JMARS software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53639" y="1283941"/>
            <a:ext cx="5735093" cy="3694514"/>
            <a:chOff x="3853639" y="1283941"/>
            <a:chExt cx="5735093" cy="3694514"/>
          </a:xfrm>
        </p:grpSpPr>
        <p:sp>
          <p:nvSpPr>
            <p:cNvPr id="5" name="Donut 4"/>
            <p:cNvSpPr/>
            <p:nvPr/>
          </p:nvSpPr>
          <p:spPr>
            <a:xfrm>
              <a:off x="6733309" y="4308763"/>
              <a:ext cx="548640" cy="548640"/>
            </a:xfrm>
            <a:prstGeom prst="donut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7412181" y="3053107"/>
              <a:ext cx="548640" cy="548640"/>
            </a:xfrm>
            <a:prstGeom prst="donut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onut 6"/>
            <p:cNvSpPr/>
            <p:nvPr/>
          </p:nvSpPr>
          <p:spPr>
            <a:xfrm>
              <a:off x="4253344" y="4429815"/>
              <a:ext cx="548640" cy="548640"/>
            </a:xfrm>
            <a:prstGeom prst="donut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nut 7"/>
            <p:cNvSpPr/>
            <p:nvPr/>
          </p:nvSpPr>
          <p:spPr>
            <a:xfrm>
              <a:off x="5929743" y="3212595"/>
              <a:ext cx="548640" cy="548640"/>
            </a:xfrm>
            <a:prstGeom prst="donut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8603673" y="1283941"/>
              <a:ext cx="548640" cy="548640"/>
            </a:xfrm>
            <a:prstGeom prst="donut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3853639" y="3446585"/>
              <a:ext cx="548640" cy="548640"/>
            </a:xfrm>
            <a:prstGeom prst="donut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Donut 10"/>
            <p:cNvSpPr/>
            <p:nvPr/>
          </p:nvSpPr>
          <p:spPr>
            <a:xfrm>
              <a:off x="9040092" y="3368992"/>
              <a:ext cx="548640" cy="548640"/>
            </a:xfrm>
            <a:prstGeom prst="donut">
              <a:avLst/>
            </a:prstGeom>
            <a:solidFill>
              <a:srgbClr val="FF0000">
                <a:alpha val="47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247107" y="6431056"/>
            <a:ext cx="288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MDAP grant NNX12AJ38G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983" y="0"/>
            <a:ext cx="534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Ripples </a:t>
            </a:r>
            <a:r>
              <a:rPr lang="en-US" sz="3600" dirty="0">
                <a:solidFill>
                  <a:srgbClr val="FFFF00"/>
                </a:solidFill>
              </a:rPr>
              <a:t>M</a:t>
            </a:r>
            <a:r>
              <a:rPr lang="en-US" sz="3600" dirty="0" smtClean="0">
                <a:solidFill>
                  <a:srgbClr val="FFFF00"/>
                </a:solidFill>
              </a:rPr>
              <a:t>apping </a:t>
            </a:r>
            <a:r>
              <a:rPr lang="en-US" sz="3600" dirty="0">
                <a:solidFill>
                  <a:srgbClr val="FFFF00"/>
                </a:solidFill>
              </a:rPr>
              <a:t>P</a:t>
            </a:r>
            <a:r>
              <a:rPr lang="en-US" sz="3600" dirty="0" smtClean="0">
                <a:solidFill>
                  <a:srgbClr val="FFFF00"/>
                </a:solidFill>
              </a:rPr>
              <a:t>rocedure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17" y="818149"/>
            <a:ext cx="9550886" cy="3590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6374" y="4940966"/>
            <a:ext cx="5244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- Only Small Dunes (small or no slip face)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- Avoid places near slip face, if present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0695" y="4924925"/>
            <a:ext cx="51601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Avoid places with superposed ripples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Draw line perpendicular to crest,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   (crests of three adjacent ripples)</a:t>
            </a:r>
          </a:p>
        </p:txBody>
      </p:sp>
    </p:spTree>
    <p:extLst>
      <p:ext uri="{BB962C8B-B14F-4D97-AF65-F5344CB8AC3E}">
        <p14:creationId xmlns:p14="http://schemas.microsoft.com/office/powerpoint/2010/main" val="1753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804" y="131763"/>
            <a:ext cx="7315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Statistical ‘Moments’ of a Distribution 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36" y="3713588"/>
            <a:ext cx="5211839" cy="2281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430" y="895982"/>
            <a:ext cx="815672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“Moments are the sums of the integer powers of the values”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Mean</a:t>
            </a:r>
            <a:r>
              <a:rPr lang="en-US" sz="2400" dirty="0" smtClean="0">
                <a:solidFill>
                  <a:schemeClr val="bg1"/>
                </a:solidFill>
              </a:rPr>
              <a:t> – First moment; value around which clustering occurs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Variance</a:t>
            </a:r>
            <a:r>
              <a:rPr lang="en-US" sz="2400" dirty="0" smtClean="0">
                <a:solidFill>
                  <a:schemeClr val="bg1"/>
                </a:solidFill>
              </a:rPr>
              <a:t> – Second moment; ‘width’ or ‘variability’ around mean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(Standard Deviation is square root of the variance)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Skewness</a:t>
            </a:r>
            <a:r>
              <a:rPr lang="en-US" sz="2400" dirty="0" smtClean="0">
                <a:solidFill>
                  <a:schemeClr val="bg1"/>
                </a:solidFill>
              </a:rPr>
              <a:t> – Third moment; degree of asymmetry around mean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Kurtosis</a:t>
            </a:r>
            <a:r>
              <a:rPr lang="en-US" sz="2400" dirty="0" smtClean="0">
                <a:solidFill>
                  <a:schemeClr val="bg1"/>
                </a:solidFill>
              </a:rPr>
              <a:t> – Fourth moment; ‘</a:t>
            </a:r>
            <a:r>
              <a:rPr lang="en-US" sz="2400" dirty="0" err="1" smtClean="0">
                <a:solidFill>
                  <a:schemeClr val="bg1"/>
                </a:solidFill>
              </a:rPr>
              <a:t>peakedness</a:t>
            </a:r>
            <a:r>
              <a:rPr lang="en-US" sz="2400" dirty="0" smtClean="0">
                <a:solidFill>
                  <a:schemeClr val="bg1"/>
                </a:solidFill>
              </a:rPr>
              <a:t>’ or ‘flatness’ relative to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a normal (Gaussian) distribution (K=3)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Median</a:t>
            </a:r>
            <a:r>
              <a:rPr lang="en-US" sz="2400" dirty="0" smtClean="0">
                <a:solidFill>
                  <a:schemeClr val="bg1"/>
                </a:solidFill>
              </a:rPr>
              <a:t> – value for which larger and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smaller values are equally probable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Mode</a:t>
            </a:r>
            <a:r>
              <a:rPr lang="en-US" sz="2400" dirty="0" smtClean="0">
                <a:solidFill>
                  <a:schemeClr val="bg1"/>
                </a:solidFill>
              </a:rPr>
              <a:t> – value where distribution is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a maximum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3554" y="6154982"/>
            <a:ext cx="932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Numerical Recipes in C: The Art of Scientific Computing</a:t>
            </a:r>
            <a:r>
              <a:rPr lang="en-US" dirty="0" smtClean="0">
                <a:solidFill>
                  <a:schemeClr val="bg1"/>
                </a:solidFill>
              </a:rPr>
              <a:t>, 1992, </a:t>
            </a:r>
            <a:r>
              <a:rPr lang="en-US" smtClean="0">
                <a:solidFill>
                  <a:schemeClr val="bg1"/>
                </a:solidFill>
              </a:rPr>
              <a:t>Cambridge Univ. </a:t>
            </a:r>
            <a:r>
              <a:rPr lang="en-US" dirty="0" smtClean="0">
                <a:solidFill>
                  <a:schemeClr val="bg1"/>
                </a:solidFill>
              </a:rPr>
              <a:t>Press, pp 610-615.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91" y="244929"/>
            <a:ext cx="4881707" cy="4881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0044" y="0"/>
            <a:ext cx="3381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 – </a:t>
            </a:r>
            <a:r>
              <a:rPr lang="en-US" sz="3600" dirty="0" err="1" smtClean="0">
                <a:solidFill>
                  <a:srgbClr val="FFFF00"/>
                </a:solidFill>
              </a:rPr>
              <a:t>Hellespontes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2" y="719646"/>
            <a:ext cx="6715593" cy="3264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13738" r="2986"/>
          <a:stretch/>
        </p:blipFill>
        <p:spPr>
          <a:xfrm>
            <a:off x="3633272" y="4057485"/>
            <a:ext cx="3262887" cy="2689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29" y="4004950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= 1493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6159" y="6408608"/>
            <a:ext cx="4279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HiRISE frame PSP_007633_1350, 44.86 S, 38.80 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3040" y="5126636"/>
            <a:ext cx="3109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 map by Y. Ku (CTX images)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36" y="4600150"/>
            <a:ext cx="26774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Weak bimodal, with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pronounced wing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Longitudinal,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(transverse)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69" y="207802"/>
            <a:ext cx="4772910" cy="4772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689" y="-13913"/>
            <a:ext cx="2873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2 - Gale Crater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23939"/>
          <a:stretch/>
        </p:blipFill>
        <p:spPr>
          <a:xfrm>
            <a:off x="2888674" y="4090998"/>
            <a:ext cx="4102532" cy="2767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29" y="39980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= 144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1206" y="6534181"/>
            <a:ext cx="4279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HiRISE frame PSP_009571_1755, 4.46 S, 137.50 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6056" y="4972155"/>
            <a:ext cx="3109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 map by Y. Ku (CTX images)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2" y="632418"/>
            <a:ext cx="6737684" cy="3275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438" y="4689669"/>
            <a:ext cx="18069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Unimodal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Longitudinal,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barchanoid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14" y="265273"/>
            <a:ext cx="4681481" cy="4681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8812" y="-2633"/>
            <a:ext cx="268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3 - </a:t>
            </a:r>
            <a:r>
              <a:rPr lang="en-US" sz="3600" dirty="0" err="1" smtClean="0">
                <a:solidFill>
                  <a:srgbClr val="FFFF00"/>
                </a:solidFill>
              </a:rPr>
              <a:t>Nili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Patera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07" y="4191000"/>
            <a:ext cx="3197411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29" y="4081147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= 507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3390" y="6520327"/>
            <a:ext cx="4213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HiRISE frame PSP_017762_1890, 8.78 </a:t>
            </a:r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, 67.32 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2712" y="4961250"/>
            <a:ext cx="3109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 map by Y. Ku (CTX images)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3" y="755992"/>
            <a:ext cx="6769768" cy="3290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536" y="4632234"/>
            <a:ext cx="2434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Non-modal,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(nearly random)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Barchan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barchanoid</a:t>
            </a:r>
            <a:r>
              <a:rPr lang="en-US" sz="2400" dirty="0" smtClean="0">
                <a:solidFill>
                  <a:schemeClr val="bg1"/>
                </a:solidFill>
              </a:rPr>
              <a:t> ridge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82" y="208676"/>
            <a:ext cx="4716615" cy="4716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9863" y="0"/>
            <a:ext cx="3633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4 - North Polar </a:t>
            </a:r>
            <a:r>
              <a:rPr lang="en-US" sz="3600" dirty="0">
                <a:solidFill>
                  <a:srgbClr val="FFFF00"/>
                </a:solidFill>
              </a:rPr>
              <a:t>E</a:t>
            </a:r>
            <a:r>
              <a:rPr lang="en-US" sz="3600" dirty="0" smtClean="0">
                <a:solidFill>
                  <a:srgbClr val="FFFF00"/>
                </a:solidFill>
              </a:rPr>
              <a:t>rg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t="48889"/>
          <a:stretch/>
        </p:blipFill>
        <p:spPr>
          <a:xfrm>
            <a:off x="3136506" y="4793673"/>
            <a:ext cx="4040717" cy="2064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0" y="46785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= 370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0903" y="6519446"/>
            <a:ext cx="4421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HiRISE frame PSP_010019_2635, 83.51 </a:t>
            </a:r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, 118.54 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761" y="4925291"/>
            <a:ext cx="3109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 map by Y. Ku (CTX images)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4" y="808234"/>
            <a:ext cx="6783137" cy="3850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55" y="5029996"/>
            <a:ext cx="1597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Unimodal,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with wing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Barchanoid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72" y="234340"/>
            <a:ext cx="4716057" cy="4344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2502" y="13796"/>
            <a:ext cx="2897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5 - </a:t>
            </a:r>
            <a:r>
              <a:rPr lang="en-US" sz="3600" dirty="0" err="1" smtClean="0">
                <a:solidFill>
                  <a:srgbClr val="FFFF00"/>
                </a:solidFill>
              </a:rPr>
              <a:t>Aonia</a:t>
            </a:r>
            <a:r>
              <a:rPr lang="en-US" sz="3600" dirty="0" smtClean="0">
                <a:solidFill>
                  <a:srgbClr val="FFFF00"/>
                </a:solidFill>
              </a:rPr>
              <a:t> Terra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0" y="717822"/>
            <a:ext cx="7004340" cy="3404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11313" r="2903"/>
          <a:stretch/>
        </p:blipFill>
        <p:spPr>
          <a:xfrm>
            <a:off x="4038600" y="4253950"/>
            <a:ext cx="3093421" cy="2604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870" y="4122709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= 1112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2210" y="6519446"/>
            <a:ext cx="4376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HiRISE frame ESP_013785_1300, 49.80 S, 293.10 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8598" y="4586308"/>
            <a:ext cx="308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 map by Y. Ku (CTX images)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36" y="4680360"/>
            <a:ext cx="19094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imodal, with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wing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Transverse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594</Words>
  <Application>Microsoft Office PowerPoint</Application>
  <PresentationFormat>Widescreen</PresentationFormat>
  <Paragraphs>112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 User</cp:lastModifiedBy>
  <cp:revision>27</cp:revision>
  <dcterms:created xsi:type="dcterms:W3CDTF">2017-10-08T20:48:34Z</dcterms:created>
  <dcterms:modified xsi:type="dcterms:W3CDTF">2017-11-20T14:22:25Z</dcterms:modified>
</cp:coreProperties>
</file>