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07" r:id="rId4"/>
    <p:sldId id="272" r:id="rId5"/>
    <p:sldId id="273" r:id="rId6"/>
    <p:sldId id="274" r:id="rId7"/>
    <p:sldId id="276" r:id="rId8"/>
    <p:sldId id="283" r:id="rId9"/>
    <p:sldId id="278" r:id="rId10"/>
    <p:sldId id="293" r:id="rId11"/>
    <p:sldId id="294" r:id="rId12"/>
    <p:sldId id="295" r:id="rId13"/>
    <p:sldId id="279" r:id="rId14"/>
    <p:sldId id="286" r:id="rId15"/>
    <p:sldId id="284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C66C903-3CF8-4147-B41B-D46C34EB8979}">
          <p14:sldIdLst>
            <p14:sldId id="256"/>
          </p14:sldIdLst>
        </p14:section>
        <p14:section name="Setting &amp; Geology" id="{F2C4A48A-B512-4607-B174-EE233A4D4948}">
          <p14:sldIdLst>
            <p14:sldId id="257"/>
            <p14:sldId id="307"/>
          </p14:sldIdLst>
        </p14:section>
        <p14:section name="Parent magma" id="{D488AD3B-BD4C-493A-BFE8-8E5194D28E56}">
          <p14:sldIdLst>
            <p14:sldId id="272"/>
            <p14:sldId id="273"/>
            <p14:sldId id="274"/>
          </p14:sldIdLst>
        </p14:section>
        <p14:section name="Contaminated komatiite modeling" id="{AC21EAE2-A9A7-4C58-9894-40B95E7F991B}">
          <p14:sldIdLst>
            <p14:sldId id="276"/>
            <p14:sldId id="283"/>
            <p14:sldId id="278"/>
          </p14:sldIdLst>
        </p14:section>
        <p14:section name="Layer formation model" id="{E6F799DB-3F8E-4A57-86AC-3B4825D83552}">
          <p14:sldIdLst>
            <p14:sldId id="293"/>
            <p14:sldId id="294"/>
            <p14:sldId id="295"/>
            <p14:sldId id="279"/>
            <p14:sldId id="286"/>
          </p14:sldIdLst>
        </p14:section>
        <p14:section name="Conclusions" id="{5E9209A8-B002-423B-B1CE-2602AC376B2F}">
          <p14:sldIdLst>
            <p14:sldId id="284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0" autoAdjust="0"/>
    <p:restoredTop sz="86426" autoAdjust="0"/>
  </p:normalViewPr>
  <p:slideViewPr>
    <p:cSldViewPr snapToGrid="0">
      <p:cViewPr varScale="1">
        <p:scale>
          <a:sx n="58" d="100"/>
          <a:sy n="58" d="100"/>
        </p:scale>
        <p:origin x="952" y="56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152A9-BB99-446E-A9DA-44AFACC95E4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C8DF-D685-4647-B79F-7E7BBCBD7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6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North-northwest trending layered intrusion along the northern flank of the Beartooth Mountains in south-west </a:t>
            </a:r>
            <a:r>
              <a:rPr lang="en-US" dirty="0" err="1"/>
              <a:t>Montan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complex outcrops over ~35 km and has a maximum thickness of ~6 km.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layering can be cm thick (for example the famous inch-scale doublet layers along the Mountain View road) to hundreds of meters thick (</a:t>
            </a:r>
            <a:r>
              <a:rPr lang="en-US" dirty="0" err="1"/>
              <a:t>AnI</a:t>
            </a:r>
            <a:r>
              <a:rPr lang="en-US" dirty="0"/>
              <a:t> and ANII in the Middle banded series.</a:t>
            </a:r>
          </a:p>
          <a:p>
            <a:endParaRPr lang="en-US" dirty="0"/>
          </a:p>
          <a:p>
            <a:r>
              <a:rPr lang="en-US" dirty="0"/>
              <a:t>Some of the layers have been correlated for the length of the complex based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direction is this DDH trending. I believe it’s south-southeast but I should double check.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3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4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did </a:t>
            </a:r>
            <a:r>
              <a:rPr lang="en-US" dirty="0" err="1"/>
              <a:t>Longhi</a:t>
            </a:r>
            <a:r>
              <a:rPr lang="en-US" dirty="0"/>
              <a:t> dismiss these rocks?</a:t>
            </a:r>
            <a:br>
              <a:rPr lang="en-US" dirty="0"/>
            </a:br>
            <a:endParaRPr lang="en-US" dirty="0"/>
          </a:p>
          <a:p>
            <a:r>
              <a:rPr lang="en-US" dirty="0"/>
              <a:t>His </a:t>
            </a:r>
            <a:r>
              <a:rPr lang="en-US" dirty="0" err="1"/>
              <a:t>experiements</a:t>
            </a:r>
            <a:r>
              <a:rPr lang="en-US" dirty="0"/>
              <a:t> didn’t yield the observed liquidus sequence in the Ultramafic cumulates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plagioclase is not anorthitic enough to match the measured plagioclase in the complex.</a:t>
            </a:r>
          </a:p>
          <a:p>
            <a:endParaRPr lang="en-US" dirty="0"/>
          </a:p>
          <a:p>
            <a:r>
              <a:rPr lang="en-US" dirty="0"/>
              <a:t>He was also able to sample a chilled margin along the edge of this dike and observed the 84% groundmass and 14% phenocrysts suggesting that the dike was largely phenocryst free. He did observe that the relatively low Mg# in olivine suggests some accumulation had likely occurred.</a:t>
            </a:r>
          </a:p>
          <a:p>
            <a:endParaRPr lang="en-US" dirty="0"/>
          </a:p>
          <a:p>
            <a:r>
              <a:rPr lang="en-US" dirty="0"/>
              <a:t>The texture is intergranular to subophitic.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5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REE studies of orthopyroxene from the ultramafic series led Lambert to come up with a field of likely parental magmas that are enriched in LREE.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9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6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magma mixing models that we’ve discussed here. The mixture of the hybrid magma pushes the liquid into the chromite-only field resulting in the monomineralic layer of chromitite. Then, the liquid should return back to the chromite-olivine cotectic. If that is the case, then we should see a good amount of olivine-cumulates with cotectic proportions of chromite and olivine</a:t>
            </a:r>
          </a:p>
          <a:p>
            <a:endParaRPr lang="en-US" dirty="0"/>
          </a:p>
          <a:p>
            <a:r>
              <a:rPr lang="en-US" dirty="0"/>
              <a:t>Measured B, G, and H chromite cumulates, olivine cumulates, and olivine-chromite cumulates from the MV88-1, MV89-551, and MV89-550 DDHs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CC8DF-D685-4647-B79F-7E7BBCBD73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6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B068-1503-4206-BB5B-9D4D4F8E6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FF2D5-A0DC-4D81-9D37-A0B3CADD6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47301-8251-4984-9C9A-DE10C3FC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CD6D-F52C-41AB-B55A-D27FE202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7F17C-A2CB-4A46-8D5A-168B1C0D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9C8B-A2CA-4F36-9F4C-EB6B15CB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B23D5-2CDA-4CC6-83D4-45C09FB7D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2359E-FE68-465E-99A0-33E6810B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5B38-7E53-4D76-8335-FB0DA49B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FB0F7-3D82-481D-A77D-3A0CD27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FAD08-5418-460F-9048-9A6E13C9F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F8A53-C01F-46D3-96F0-50DA76DAD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C1EF8-3BE6-40CD-BF0F-1104B4D77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5CEB-CBA0-4CC6-BB75-9BF71ED6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CBBC0-B1E6-40F5-8721-F3A63D14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6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3D01-5D7B-4F16-AC65-59631669A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9C056-5E73-4984-BF70-1AB7FF9AA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1AD23-914D-4FBB-A4A6-A1B01734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11B16-73B6-45B9-A134-70E8981B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58FF-424D-47A8-BA7C-3B857D72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B0F3-02A9-4F9D-8FAA-FEC24BC2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B4FBE-B6B2-4648-9512-293B797B5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C1A5F-7EB8-4A86-8A2F-7585F8A6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1A71-188E-4485-9270-6925835C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F1464-AA42-479F-A6AA-BE321DFC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E696-AE61-4AE5-82EB-F9CDE503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66100-D8D5-4619-916A-30034F3CB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DEC4E-9E12-4F7E-90E9-CC48768B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1B9D5-BB18-43FC-B31F-D5EE928F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CE7ED-F6F2-4AC5-9745-0F8C7B0E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17C37-A673-4F65-A1FF-1471C672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3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E422-2532-4B88-A860-0B165A52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E660B-500E-4D6D-8C4C-94EF8A560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CF98F-BC9F-4FC9-A87D-6980633DE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606B7-5C01-4E0B-A5FB-9AFA00596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580B8-898E-447B-938E-B1719677F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835DC-8468-48B0-9C96-CA44ECE0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3D033-0BEE-402C-9E33-4E77C7F8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1E2FC-E4E5-49E6-AABB-DF56E197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4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99F1-9F36-4B5B-BFAE-383728C5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33F4B-205E-49C6-8278-E5B19D98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165E1-0E74-48E5-9A00-776026FE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715EA-BEA4-4A61-87AD-47F0E656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C41F8-0250-4070-846A-A19DBF92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01BBD-0879-43D2-933B-5C863697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FF6DC-7FB9-449B-8A55-0312C954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0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C345-B39D-45ED-8816-16AF3D14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A57EC-AA22-4901-8525-E1BEBC2DE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859D0-85F2-402A-AD7C-A97C9E4EE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5FAEF-8A2B-4746-854F-4391E36B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B904A-0632-4169-BADB-87152B84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FE685-F05F-4D37-BD4C-6705307D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2548-ABCF-4CEA-9147-109EBB3C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DCD14-8B74-41C1-B222-D6D9D1AD1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C23DD-AA3C-4428-8137-72F089019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BBEE-E9CE-41C7-A431-1E9FDFC1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8D9F0-B91B-420E-8D75-3ED3AE97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69174-117E-46FE-B717-085B4C84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6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7123E-2397-4B05-A50E-16A7B7EE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4865E-3B4C-4E77-8100-43C8808E9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6F5FF-98F1-43B1-87FC-713169AC8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C7C3-947C-4F04-9E5E-6339C7AC0502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6F6ED-2A79-475B-9A94-914254EE3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F12F-8B08-40B0-8E3F-BA777107A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969EF-C31B-4499-AFB7-5901668F0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144E0-2C55-4C2E-836E-1634BC5A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89111-C0A9-4ABD-AF5E-D9CE8E3E2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99805"/>
            <a:ext cx="9144000" cy="290051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Possible parent magma and origin of layering for the Peridotite zone, Stillwater Complex, Montana, USA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3DBC5-7B2E-4645-8BF4-A71588D21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28587" y="1552183"/>
            <a:ext cx="9144000" cy="1098395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Chris Jenkins &amp; James Mungall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2D97A4-C861-49FB-BA63-896EEFD65D58}"/>
              </a:ext>
            </a:extLst>
          </p:cNvPr>
          <p:cNvGrpSpPr/>
          <p:nvPr/>
        </p:nvGrpSpPr>
        <p:grpSpPr>
          <a:xfrm>
            <a:off x="885524" y="2813999"/>
            <a:ext cx="3254140" cy="2716110"/>
            <a:chOff x="885524" y="2813999"/>
            <a:chExt cx="3254140" cy="271611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D8DFC49-4740-4131-AD4B-75ED90D4E655}"/>
                </a:ext>
              </a:extLst>
            </p:cNvPr>
            <p:cNvCxnSpPr/>
            <p:nvPr/>
          </p:nvCxnSpPr>
          <p:spPr>
            <a:xfrm flipH="1">
              <a:off x="885524" y="3041583"/>
              <a:ext cx="1251284" cy="7315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CEAC1D-8909-49A1-8606-8C2891198BCC}"/>
                </a:ext>
              </a:extLst>
            </p:cNvPr>
            <p:cNvSpPr txBox="1"/>
            <p:nvPr/>
          </p:nvSpPr>
          <p:spPr>
            <a:xfrm>
              <a:off x="2136808" y="2813999"/>
              <a:ext cx="2002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G &amp; H chromite 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B43551-ECE2-4220-8AC9-E103FE71B46E}"/>
                </a:ext>
              </a:extLst>
            </p:cNvPr>
            <p:cNvSpPr txBox="1"/>
            <p:nvPr/>
          </p:nvSpPr>
          <p:spPr>
            <a:xfrm>
              <a:off x="2502168" y="5160777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i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2BDE95-19B8-40D9-9E79-983727001F23}"/>
              </a:ext>
            </a:extLst>
          </p:cNvPr>
          <p:cNvSpPr txBox="1"/>
          <p:nvPr/>
        </p:nvSpPr>
        <p:spPr>
          <a:xfrm>
            <a:off x="1511166" y="6251926"/>
            <a:ext cx="40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Mouat</a:t>
            </a:r>
            <a:r>
              <a:rPr lang="en-US" i="1" dirty="0"/>
              <a:t> Lake Camp, Mountain View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69A03C-0462-44BF-B43E-C1F57ADC1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43" y="5345443"/>
            <a:ext cx="3255402" cy="12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19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3117F-388A-4892-9042-E5A47078F04B}"/>
              </a:ext>
            </a:extLst>
          </p:cNvPr>
          <p:cNvSpPr txBox="1"/>
          <p:nvPr/>
        </p:nvSpPr>
        <p:spPr>
          <a:xfrm>
            <a:off x="6506143" y="593404"/>
            <a:ext cx="4419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Magma mixing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Evolved liquid at f, mixed with primitive liquid at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Mixing drives the bulk composition to 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Through the </a:t>
            </a:r>
            <a:r>
              <a:rPr lang="en-US" sz="2400" i="1" u="sng" dirty="0"/>
              <a:t>chromite-only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 SWC: More primitive relative to evolved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Hybrid returns to curved cotectic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Chromitites formed without mechanical sorting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Increase in </a:t>
            </a:r>
            <a:r>
              <a:rPr lang="en-US" sz="2400" b="1" i="1" dirty="0"/>
              <a:t>f</a:t>
            </a:r>
            <a:r>
              <a:rPr lang="en-US" sz="2400" b="1" dirty="0"/>
              <a:t>O</a:t>
            </a:r>
            <a:r>
              <a:rPr lang="en-US" sz="2400" b="1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Increase in pressure</a:t>
            </a:r>
          </a:p>
          <a:p>
            <a:endParaRPr lang="en-US" sz="2400" baseline="-25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017C9-305D-46AF-984B-501D0C4DF20B}"/>
              </a:ext>
            </a:extLst>
          </p:cNvPr>
          <p:cNvGrpSpPr/>
          <p:nvPr/>
        </p:nvGrpSpPr>
        <p:grpSpPr>
          <a:xfrm>
            <a:off x="633355" y="872424"/>
            <a:ext cx="5238055" cy="5193820"/>
            <a:chOff x="267596" y="102515"/>
            <a:chExt cx="5498346" cy="5451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333FDB-9FD3-481E-9C2C-70C8990D9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96" y="102515"/>
              <a:ext cx="5498346" cy="50186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9C0A7B-5053-4DAE-AB6C-6C502B3E2FA5}"/>
                </a:ext>
              </a:extLst>
            </p:cNvPr>
            <p:cNvSpPr txBox="1"/>
            <p:nvPr/>
          </p:nvSpPr>
          <p:spPr>
            <a:xfrm>
              <a:off x="1536988" y="5185096"/>
              <a:ext cx="2840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Muskox Intrusion cyclic units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CC48FA-2C97-47D0-8E7B-B4F76DCFC747}"/>
              </a:ext>
            </a:extLst>
          </p:cNvPr>
          <p:cNvSpPr txBox="1"/>
          <p:nvPr/>
        </p:nvSpPr>
        <p:spPr>
          <a:xfrm flipH="1">
            <a:off x="2551825" y="5942474"/>
            <a:ext cx="140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Irvine, 1977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99C6A-5835-467A-9673-45E76B7768B6}"/>
              </a:ext>
            </a:extLst>
          </p:cNvPr>
          <p:cNvSpPr txBox="1"/>
          <p:nvPr/>
        </p:nvSpPr>
        <p:spPr>
          <a:xfrm>
            <a:off x="224899" y="226093"/>
            <a:ext cx="4152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Chromitite formation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046F00-6F83-4C53-8587-DA2C71FC5760}"/>
              </a:ext>
            </a:extLst>
          </p:cNvPr>
          <p:cNvCxnSpPr>
            <a:cxnSpLocks/>
          </p:cNvCxnSpPr>
          <p:nvPr/>
        </p:nvCxnSpPr>
        <p:spPr>
          <a:xfrm flipV="1">
            <a:off x="2825064" y="3312318"/>
            <a:ext cx="0" cy="776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3240FE-1825-4EE2-8673-A9ACBC13A95E}"/>
              </a:ext>
            </a:extLst>
          </p:cNvPr>
          <p:cNvGrpSpPr/>
          <p:nvPr/>
        </p:nvGrpSpPr>
        <p:grpSpPr>
          <a:xfrm>
            <a:off x="2301397" y="1704975"/>
            <a:ext cx="4515478" cy="2628900"/>
            <a:chOff x="2301397" y="1704975"/>
            <a:chExt cx="4515478" cy="26289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3DCF7F9-7A47-4F36-BFD1-129D6AB90B43}"/>
                </a:ext>
              </a:extLst>
            </p:cNvPr>
            <p:cNvCxnSpPr/>
            <p:nvPr/>
          </p:nvCxnSpPr>
          <p:spPr>
            <a:xfrm flipH="1">
              <a:off x="2551825" y="3262962"/>
              <a:ext cx="2780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A5BB984-59DE-44CC-B22B-164CD79770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7415" y="2998072"/>
              <a:ext cx="75298" cy="2539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D5DC55-8C6A-4300-95E3-0D5C2F26EB54}"/>
                </a:ext>
              </a:extLst>
            </p:cNvPr>
            <p:cNvSpPr txBox="1"/>
            <p:nvPr/>
          </p:nvSpPr>
          <p:spPr>
            <a:xfrm>
              <a:off x="3433320" y="1704975"/>
              <a:ext cx="33835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(1) Cotectic olivine-chromite (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oC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(2) Chromite-only (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cC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(3) Cotectic olivine-chromite (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oC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AA60C59-6758-49F8-9C0E-D189F9C3DE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5114" y="4119562"/>
              <a:ext cx="300036" cy="2143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84DA74-FF58-497F-B798-C373ECC60B3A}"/>
                </a:ext>
              </a:extLst>
            </p:cNvPr>
            <p:cNvSpPr txBox="1"/>
            <p:nvPr/>
          </p:nvSpPr>
          <p:spPr>
            <a:xfrm>
              <a:off x="2900497" y="39026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FA9517-B596-4D49-A980-1B9BED6244CF}"/>
                </a:ext>
              </a:extLst>
            </p:cNvPr>
            <p:cNvSpPr txBox="1"/>
            <p:nvPr/>
          </p:nvSpPr>
          <p:spPr>
            <a:xfrm>
              <a:off x="2779053" y="3451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350F5C-3A15-4061-915F-613109244FCD}"/>
                </a:ext>
              </a:extLst>
            </p:cNvPr>
            <p:cNvSpPr txBox="1"/>
            <p:nvPr/>
          </p:nvSpPr>
          <p:spPr>
            <a:xfrm>
              <a:off x="2301397" y="29375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0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66A0594B-561C-47DF-8812-FACE53AE5A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8" y="472990"/>
            <a:ext cx="7344169" cy="60589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06EED-C257-49B1-85E1-750E01D9E91F}"/>
              </a:ext>
            </a:extLst>
          </p:cNvPr>
          <p:cNvSpPr txBox="1"/>
          <p:nvPr/>
        </p:nvSpPr>
        <p:spPr>
          <a:xfrm>
            <a:off x="8033644" y="2163613"/>
            <a:ext cx="3788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Cotectic olivine to chromite ~100:1 (Barnes, 1998)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Olivine to chromite in DDH MV89-551 averages &gt;100:9 up with to 80 vol% chromite</a:t>
            </a:r>
          </a:p>
        </p:txBody>
      </p:sp>
    </p:spTree>
    <p:extLst>
      <p:ext uri="{BB962C8B-B14F-4D97-AF65-F5344CB8AC3E}">
        <p14:creationId xmlns:p14="http://schemas.microsoft.com/office/powerpoint/2010/main" val="3858008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E71209-76B0-4495-A0E6-1BB37EEE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Mechanical sorting—kinetic sieving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F0F0DC-D032-4764-8AA9-FA99EBE7B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Dais Layered Intrusion, Antarctica (Marsh, 2004)</a:t>
            </a:r>
          </a:p>
          <a:p>
            <a:pPr lvl="1"/>
            <a:r>
              <a:rPr lang="en-US" dirty="0"/>
              <a:t>Coarse-grained orthopyroxene &amp; fine-grained plagioclase</a:t>
            </a:r>
          </a:p>
          <a:p>
            <a:r>
              <a:rPr lang="en-US" dirty="0"/>
              <a:t>Bushveld Complex</a:t>
            </a:r>
          </a:p>
          <a:p>
            <a:pPr lvl="1"/>
            <a:r>
              <a:rPr lang="en-US" dirty="0"/>
              <a:t>Viscous particle segregation during slumping (Maier </a:t>
            </a:r>
            <a:r>
              <a:rPr lang="en-US" i="1" dirty="0"/>
              <a:t>et al</a:t>
            </a:r>
            <a:r>
              <a:rPr lang="en-US" dirty="0"/>
              <a:t>., 2013; </a:t>
            </a:r>
            <a:r>
              <a:rPr lang="en-US" dirty="0" err="1"/>
              <a:t>Forien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2015)</a:t>
            </a:r>
            <a:endParaRPr lang="en-US" i="1" dirty="0"/>
          </a:p>
          <a:p>
            <a:r>
              <a:rPr lang="en-US" dirty="0"/>
              <a:t>Phenocryst-rich magma &amp; turbulent/laminar flow regime</a:t>
            </a:r>
          </a:p>
          <a:p>
            <a:pPr lvl="1"/>
            <a:r>
              <a:rPr lang="en-US" dirty="0"/>
              <a:t>Phenocryst-rich magma from underlying staging chamber (Eales &amp; </a:t>
            </a:r>
            <a:r>
              <a:rPr lang="en-US" dirty="0" err="1"/>
              <a:t>Costin</a:t>
            </a:r>
            <a:r>
              <a:rPr lang="en-US" dirty="0"/>
              <a:t>, 2012)</a:t>
            </a:r>
          </a:p>
          <a:p>
            <a:pPr lvl="1"/>
            <a:r>
              <a:rPr lang="en-US" dirty="0"/>
              <a:t>Magmas carrying suspended load of chromite crystals formed the UG2 (Mondal &amp; </a:t>
            </a:r>
            <a:r>
              <a:rPr lang="en-US" dirty="0" err="1"/>
              <a:t>Mathez</a:t>
            </a:r>
            <a:r>
              <a:rPr lang="en-US" dirty="0"/>
              <a:t>, 2007)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2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82B418BE-1FE4-4DCA-BFA9-209DC76E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47" y="0"/>
            <a:ext cx="9127258" cy="68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92296-5808-446F-8A2D-B30E0B14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textures support this model?</a:t>
            </a:r>
          </a:p>
        </p:txBody>
      </p:sp>
      <p:pic>
        <p:nvPicPr>
          <p:cNvPr id="8" name="Content Placeholder 7" descr="A picture containing person, holding, red, outdoor&#10;&#10;Description generated with very high confidence">
            <a:extLst>
              <a:ext uri="{FF2B5EF4-FFF2-40B4-BE49-F238E27FC236}">
                <a16:creationId xmlns:a16="http://schemas.microsoft.com/office/drawing/2014/main" id="{12923D32-50CD-42B9-9833-04E9D4B55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672">
            <a:off x="-726503" y="-6467833"/>
            <a:ext cx="13147119" cy="13147119"/>
          </a:xfrm>
        </p:spPr>
      </p:pic>
      <p:pic>
        <p:nvPicPr>
          <p:cNvPr id="3" name="Picture 2" descr="A close up of a flower&#10;&#10;Description generated with high confidence">
            <a:extLst>
              <a:ext uri="{FF2B5EF4-FFF2-40B4-BE49-F238E27FC236}">
                <a16:creationId xmlns:a16="http://schemas.microsoft.com/office/drawing/2014/main" id="{C31D9B45-54F3-4F76-BD5A-0E594E5CE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96" y="0"/>
            <a:ext cx="40912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E8502-7D6A-447C-821A-C83D491C09DB}"/>
              </a:ext>
            </a:extLst>
          </p:cNvPr>
          <p:cNvSpPr txBox="1"/>
          <p:nvPr/>
        </p:nvSpPr>
        <p:spPr>
          <a:xfrm>
            <a:off x="535518" y="5059809"/>
            <a:ext cx="2248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HW G chromitite</a:t>
            </a:r>
          </a:p>
        </p:txBody>
      </p:sp>
    </p:spTree>
    <p:extLst>
      <p:ext uri="{BB962C8B-B14F-4D97-AF65-F5344CB8AC3E}">
        <p14:creationId xmlns:p14="http://schemas.microsoft.com/office/powerpoint/2010/main" val="336230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5473-4EF4-4436-A75A-211DA0D2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5F627-5242-4C45-915F-E769B0544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Propose a possible parental magma to the ultramafic cumulates in the PZ</a:t>
            </a:r>
          </a:p>
          <a:p>
            <a:pPr lvl="1"/>
            <a:r>
              <a:rPr lang="en-US" sz="3600" i="1" u="sng" dirty="0"/>
              <a:t>Contaminated komatiite</a:t>
            </a:r>
          </a:p>
          <a:p>
            <a:pPr lvl="1"/>
            <a:r>
              <a:rPr lang="en-US" sz="3600" dirty="0"/>
              <a:t>High-Mg dike representative of liquid + solids after contamination</a:t>
            </a:r>
          </a:p>
          <a:p>
            <a:r>
              <a:rPr lang="en-US" sz="4000" dirty="0"/>
              <a:t>Kinetic sieving—</a:t>
            </a:r>
            <a:r>
              <a:rPr lang="en-US" sz="4000" i="1" u="sng" dirty="0"/>
              <a:t>mechanical sorting</a:t>
            </a:r>
            <a:r>
              <a:rPr lang="en-US" sz="4000" dirty="0"/>
              <a:t> of cumulus minerals</a:t>
            </a:r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467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DED6-458A-43F6-8CB2-5C868B26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Acknowledgements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2A96-462C-4A7E-92D3-9F629BF70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Dr. Roger Cooper</a:t>
            </a:r>
          </a:p>
          <a:p>
            <a:r>
              <a:rPr lang="en-US" sz="4000" dirty="0"/>
              <a:t>Dr. Mike Zientek, Dr. Carol Finn, Niki Wintzer, Heather Parks and more with the U.S. Geological Survey</a:t>
            </a:r>
          </a:p>
          <a:p>
            <a:r>
              <a:rPr lang="en-US" sz="4000" dirty="0"/>
              <a:t>Society of Economic Geologists Foundation</a:t>
            </a:r>
          </a:p>
          <a:p>
            <a:pPr lvl="1"/>
            <a:r>
              <a:rPr lang="en-US" sz="4000" dirty="0"/>
              <a:t>SEG Canada Graduate Fellowship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1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ADC3-BCFD-4B63-87CC-49DE1EC8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5A55DC2-AC26-4123-A043-4F9C21B58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05856"/>
            <a:ext cx="8010647" cy="7143264"/>
          </a:xfr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B1B8E1-4F06-4159-89B6-6327E30B6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82" y="111667"/>
            <a:ext cx="2286076" cy="67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1D66E-F075-4A1C-BE21-2D25E8B1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drill hole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DAEDD7D-83C1-472B-971C-FAC37834A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61" y="0"/>
            <a:ext cx="5211720" cy="7057748"/>
          </a:xfrm>
        </p:spPr>
      </p:pic>
      <p:pic>
        <p:nvPicPr>
          <p:cNvPr id="6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E74037ED-02FB-41FB-9ED5-D4592BA50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685"/>
            <a:ext cx="6531461" cy="5389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C14496-850E-4861-81F3-18DC0F596031}"/>
              </a:ext>
            </a:extLst>
          </p:cNvPr>
          <p:cNvSpPr/>
          <p:nvPr/>
        </p:nvSpPr>
        <p:spPr>
          <a:xfrm>
            <a:off x="217730" y="606624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Modified from Jackson et al. (1954) and Page and </a:t>
            </a:r>
            <a:r>
              <a:rPr lang="en-US" sz="16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Nokleberg</a:t>
            </a:r>
            <a:r>
              <a:rPr lang="en-US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(1974).</a:t>
            </a:r>
            <a:endParaRPr lang="en-US" sz="24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8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CA11-DC20-474D-9C55-383D35E9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Stillwater parent magmas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DE92-A765-430F-B946-A3D98D6B9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Heteradcumulates (i.e. trapped liquid + cumulus phases ≠ parent)</a:t>
            </a:r>
          </a:p>
          <a:p>
            <a:r>
              <a:rPr lang="en-US" dirty="0" err="1"/>
              <a:t>Diabasic</a:t>
            </a:r>
            <a:r>
              <a:rPr lang="en-US" dirty="0"/>
              <a:t> rocks (Peoples 1932, Hess 1960, Jackson 1971)</a:t>
            </a:r>
          </a:p>
          <a:p>
            <a:r>
              <a:rPr lang="en-US" dirty="0"/>
              <a:t>Basal series fine-grained sills &amp; dikes</a:t>
            </a:r>
          </a:p>
          <a:p>
            <a:pPr lvl="1"/>
            <a:r>
              <a:rPr lang="en-US" dirty="0"/>
              <a:t>Zientek (1983), </a:t>
            </a:r>
            <a:r>
              <a:rPr lang="en-US" dirty="0" err="1"/>
              <a:t>Helz</a:t>
            </a:r>
            <a:r>
              <a:rPr lang="en-US" dirty="0"/>
              <a:t> (1985, 1995)</a:t>
            </a:r>
          </a:p>
          <a:p>
            <a:pPr lvl="1"/>
            <a:r>
              <a:rPr lang="en-US" dirty="0"/>
              <a:t>Most popular: A mixture of Group 2 high-Mg gabbronorite and Group 3 mafic norite</a:t>
            </a:r>
          </a:p>
          <a:p>
            <a:r>
              <a:rPr lang="en-US" dirty="0"/>
              <a:t>Theoretical parental magmas calculated from mineral chemistry</a:t>
            </a:r>
          </a:p>
          <a:p>
            <a:pPr lvl="1"/>
            <a:r>
              <a:rPr lang="en-US" dirty="0" err="1"/>
              <a:t>Raedeke</a:t>
            </a:r>
            <a:r>
              <a:rPr lang="en-US" dirty="0"/>
              <a:t> (1979), Lambert &amp; Simmons (1987, 1988)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069A-ECAA-4F16-BBC4-988A8B56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Bushveld U-type magmas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D2E15-0202-4419-86DD-6857BC450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U-type magmas</a:t>
            </a:r>
          </a:p>
          <a:p>
            <a:pPr lvl="1"/>
            <a:r>
              <a:rPr lang="en-US" dirty="0"/>
              <a:t>High-</a:t>
            </a:r>
            <a:r>
              <a:rPr lang="en-US" dirty="0" err="1"/>
              <a:t>MgO</a:t>
            </a:r>
            <a:r>
              <a:rPr lang="en-US" dirty="0"/>
              <a:t> (9-19%), high SiO</a:t>
            </a:r>
            <a:r>
              <a:rPr lang="en-US" baseline="-25000" dirty="0"/>
              <a:t>2</a:t>
            </a:r>
            <a:r>
              <a:rPr lang="en-US" dirty="0"/>
              <a:t> (&gt;52%), and low TiO</a:t>
            </a:r>
            <a:r>
              <a:rPr lang="en-US" baseline="-25000" dirty="0"/>
              <a:t>2  </a:t>
            </a:r>
            <a:r>
              <a:rPr lang="en-US" dirty="0"/>
              <a:t>(&lt;1%) (Barnes, 1989)</a:t>
            </a:r>
          </a:p>
          <a:p>
            <a:pPr lvl="1"/>
            <a:r>
              <a:rPr lang="en-US" dirty="0"/>
              <a:t>Parental magmas to ultramafic cumulates? </a:t>
            </a:r>
          </a:p>
          <a:p>
            <a:pPr lvl="1"/>
            <a:r>
              <a:rPr lang="en-US" dirty="0"/>
              <a:t>Residual liquid after forming ultramafic cumulates?</a:t>
            </a:r>
          </a:p>
          <a:p>
            <a:r>
              <a:rPr lang="en-US" dirty="0"/>
              <a:t>Contaminated komatiites</a:t>
            </a:r>
          </a:p>
          <a:p>
            <a:pPr lvl="1"/>
            <a:r>
              <a:rPr lang="en-US" dirty="0"/>
              <a:t>Barnes, 1989; Lambert, 1994; Barnes </a:t>
            </a:r>
            <a:r>
              <a:rPr lang="en-US" i="1" dirty="0"/>
              <a:t>et al.</a:t>
            </a:r>
            <a:r>
              <a:rPr lang="en-US" dirty="0"/>
              <a:t>, 2010; Eales and </a:t>
            </a:r>
            <a:r>
              <a:rPr lang="en-US" dirty="0" err="1"/>
              <a:t>Costin</a:t>
            </a:r>
            <a:r>
              <a:rPr lang="en-US" dirty="0"/>
              <a:t>, 2012; Mungall and Brenan 2014; Wilson, 2015; Mungall </a:t>
            </a:r>
            <a:r>
              <a:rPr lang="en-US" i="1" dirty="0"/>
              <a:t>et al.</a:t>
            </a:r>
            <a:r>
              <a:rPr lang="en-US" dirty="0"/>
              <a:t>, 2016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5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&#10;&#10;Description generated with high confidence">
            <a:extLst>
              <a:ext uri="{FF2B5EF4-FFF2-40B4-BE49-F238E27FC236}">
                <a16:creationId xmlns:a16="http://schemas.microsoft.com/office/drawing/2014/main" id="{2D6962D3-342A-4D48-A0C4-AA8ADBE61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00" y="663628"/>
            <a:ext cx="12765235" cy="48760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00D1C-AC4F-4E77-92CE-CF9C9AA84960}"/>
              </a:ext>
            </a:extLst>
          </p:cNvPr>
          <p:cNvSpPr txBox="1"/>
          <p:nvPr/>
        </p:nvSpPr>
        <p:spPr>
          <a:xfrm>
            <a:off x="3057620" y="5539668"/>
            <a:ext cx="632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High-Mg bronzite-rich dike, Mountain View area</a:t>
            </a:r>
            <a:br>
              <a:rPr lang="en-US" sz="2400" i="1" dirty="0"/>
            </a:br>
            <a:r>
              <a:rPr lang="en-US" sz="2400" i="1" dirty="0"/>
              <a:t>previously investigated by </a:t>
            </a:r>
            <a:r>
              <a:rPr lang="en-US" sz="2400" i="1" dirty="0" err="1"/>
              <a:t>Longhi</a:t>
            </a:r>
            <a:r>
              <a:rPr lang="en-US" sz="2400" i="1" dirty="0"/>
              <a:t> et al. (1983)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75FB83-680D-47F8-8712-D6DDE0319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099536"/>
              </p:ext>
            </p:extLst>
          </p:nvPr>
        </p:nvGraphicFramePr>
        <p:xfrm>
          <a:off x="495282" y="950911"/>
          <a:ext cx="1655657" cy="430147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790887">
                  <a:extLst>
                    <a:ext uri="{9D8B030D-6E8A-4147-A177-3AD203B41FA5}">
                      <a16:colId xmlns:a16="http://schemas.microsoft.com/office/drawing/2014/main" val="1271833300"/>
                    </a:ext>
                  </a:extLst>
                </a:gridCol>
                <a:gridCol w="864770">
                  <a:extLst>
                    <a:ext uri="{9D8B030D-6E8A-4147-A177-3AD203B41FA5}">
                      <a16:colId xmlns:a16="http://schemas.microsoft.com/office/drawing/2014/main" val="4184727500"/>
                    </a:ext>
                  </a:extLst>
                </a:gridCol>
              </a:tblGrid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52.46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898776383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793200547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9.68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821232303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FeO*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10.21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047030514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727129286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MgO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192404347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803403682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1.61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541078942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413979041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63571179"/>
                  </a:ext>
                </a:extLst>
              </a:tr>
              <a:tr h="3910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en-US" sz="1800" baseline="-25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306162469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149C0A3-54FD-42AC-9377-14E3E782C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620" y="20471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1FA8C-FC0D-4ECC-8B29-0BA7435B4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47" y="663628"/>
            <a:ext cx="8316196" cy="58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469D-EF25-4344-870C-D8972A68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Contaminated komatiite?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66E3-6C7A-4B7D-8732-9CE16CF2C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32" y="2114578"/>
            <a:ext cx="5633621" cy="4351338"/>
          </a:xfrm>
        </p:spPr>
        <p:txBody>
          <a:bodyPr/>
          <a:lstStyle/>
          <a:p>
            <a:r>
              <a:rPr lang="en-US" dirty="0"/>
              <a:t>Possible contaminants?</a:t>
            </a:r>
          </a:p>
          <a:p>
            <a:pPr lvl="1"/>
            <a:r>
              <a:rPr lang="en-US" u="sng" dirty="0"/>
              <a:t>Wyoming Province TTG</a:t>
            </a:r>
          </a:p>
          <a:p>
            <a:pPr lvl="1"/>
            <a:r>
              <a:rPr lang="en-US" u="sng" dirty="0"/>
              <a:t>Iron formation</a:t>
            </a:r>
          </a:p>
          <a:p>
            <a:pPr lvl="1"/>
            <a:r>
              <a:rPr lang="en-US" dirty="0"/>
              <a:t>Metasedimentary rocks</a:t>
            </a:r>
          </a:p>
          <a:p>
            <a:r>
              <a:rPr lang="en-US" dirty="0"/>
              <a:t>As much as 50% contamination</a:t>
            </a:r>
          </a:p>
          <a:p>
            <a:pPr lvl="1"/>
            <a:r>
              <a:rPr lang="en-US" dirty="0"/>
              <a:t>Mungall (2007)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58EA80-C5B0-498B-95E2-DB70AAAE45EA}"/>
              </a:ext>
            </a:extLst>
          </p:cNvPr>
          <p:cNvGrpSpPr/>
          <p:nvPr/>
        </p:nvGrpSpPr>
        <p:grpSpPr>
          <a:xfrm>
            <a:off x="6274756" y="1737952"/>
            <a:ext cx="3416792" cy="3564062"/>
            <a:chOff x="6471821" y="1846072"/>
            <a:chExt cx="3416792" cy="35640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616BE4-3A9E-421E-A8A9-40B74CB92F52}"/>
                </a:ext>
              </a:extLst>
            </p:cNvPr>
            <p:cNvSpPr txBox="1"/>
            <p:nvPr/>
          </p:nvSpPr>
          <p:spPr>
            <a:xfrm>
              <a:off x="6471821" y="1846072"/>
              <a:ext cx="2189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Mungall et al. (2010)</a:t>
              </a:r>
              <a:r>
                <a:rPr lang="en-US" dirty="0"/>
                <a:t>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91610C-C784-4DBC-8B45-0A3BE28240FB}"/>
                </a:ext>
              </a:extLst>
            </p:cNvPr>
            <p:cNvSpPr txBox="1"/>
            <p:nvPr/>
          </p:nvSpPr>
          <p:spPr>
            <a:xfrm>
              <a:off x="6551865" y="2514073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(1)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C73DE4-B6D1-4575-AA00-88FEE525BC27}"/>
                </a:ext>
              </a:extLst>
            </p:cNvPr>
            <p:cNvSpPr/>
            <p:nvPr/>
          </p:nvSpPr>
          <p:spPr>
            <a:xfrm>
              <a:off x="6601331" y="5040802"/>
              <a:ext cx="4427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(2)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719928-67DE-411E-8DFF-D47E24C5D9CE}"/>
                </a:ext>
              </a:extLst>
            </p:cNvPr>
            <p:cNvSpPr txBox="1"/>
            <p:nvPr/>
          </p:nvSpPr>
          <p:spPr>
            <a:xfrm>
              <a:off x="8513685" y="3616960"/>
              <a:ext cx="1374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Rearranging: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91D758E-F71C-4537-886A-E6A97AEFDF7E}"/>
              </a:ext>
            </a:extLst>
          </p:cNvPr>
          <p:cNvSpPr/>
          <p:nvPr/>
        </p:nvSpPr>
        <p:spPr>
          <a:xfrm>
            <a:off x="6353498" y="5742264"/>
            <a:ext cx="5837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the fraction of model crustal contaminant in the mixture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075895-59ED-4787-BD2F-F94111B3CB9B}"/>
                  </a:ext>
                </a:extLst>
              </p:cNvPr>
              <p:cNvSpPr/>
              <p:nvPr/>
            </p:nvSpPr>
            <p:spPr>
              <a:xfrm>
                <a:off x="6642047" y="2338145"/>
                <a:ext cx="4997012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𝑐𝑘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𝑐𝑟𝑢𝑠𝑡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𝑝𝑟𝑖𝑚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075895-59ED-4787-BD2F-F94111B3C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47" y="2338145"/>
                <a:ext cx="4997012" cy="5564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F0C137-4898-4C76-8127-7F96F364EB66}"/>
                  </a:ext>
                </a:extLst>
              </p:cNvPr>
              <p:cNvSpPr/>
              <p:nvPr/>
            </p:nvSpPr>
            <p:spPr>
              <a:xfrm>
                <a:off x="6831751" y="4707685"/>
                <a:ext cx="4394437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𝑝𝑟𝑖𝑚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𝑐𝑘</m:t>
                              </m:r>
                            </m:sub>
                          </m:s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𝑐𝑟𝑢𝑠𝑡</m:t>
                              </m:r>
                            </m:sub>
                          </m:sSub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FF0C137-4898-4C76-8127-7F96F364E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751" y="4707685"/>
                <a:ext cx="4394437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35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4A64142-9479-46CE-94DC-BB2610BAFE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"/>
          <a:stretch/>
        </p:blipFill>
        <p:spPr>
          <a:xfrm>
            <a:off x="219053" y="363536"/>
            <a:ext cx="8374063" cy="64944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8718F-BF49-4BE4-9275-56959BA5E727}"/>
              </a:ext>
            </a:extLst>
          </p:cNvPr>
          <p:cNvSpPr txBox="1"/>
          <p:nvPr/>
        </p:nvSpPr>
        <p:spPr>
          <a:xfrm>
            <a:off x="1118210" y="3886189"/>
            <a:ext cx="1459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High-Mg</a:t>
            </a:r>
          </a:p>
          <a:p>
            <a:pPr algn="ctr"/>
            <a:r>
              <a:rPr lang="en-US" sz="2800" dirty="0"/>
              <a:t>dike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13BA8-EA29-4DD5-B836-34A7A1922170}"/>
              </a:ext>
            </a:extLst>
          </p:cNvPr>
          <p:cNvSpPr txBox="1"/>
          <p:nvPr/>
        </p:nvSpPr>
        <p:spPr>
          <a:xfrm>
            <a:off x="1187985" y="1599364"/>
            <a:ext cx="138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86784-C34B-42FC-B562-6E6781722F37}"/>
              </a:ext>
            </a:extLst>
          </p:cNvPr>
          <p:cNvSpPr txBox="1"/>
          <p:nvPr/>
        </p:nvSpPr>
        <p:spPr>
          <a:xfrm>
            <a:off x="963975" y="5188217"/>
            <a:ext cx="206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Komatiite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82450E0-E7D8-446D-86DC-DE890ACEE4E5}"/>
                  </a:ext>
                </a:extLst>
              </p:cNvPr>
              <p:cNvSpPr/>
              <p:nvPr/>
            </p:nvSpPr>
            <p:spPr>
              <a:xfrm>
                <a:off x="8031256" y="2607327"/>
                <a:ext cx="4638141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𝑝𝑟𝑖𝑚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𝑐𝑘</m:t>
                              </m:r>
                            </m:sub>
                          </m:s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𝑐𝑟𝑢𝑠𝑡</m:t>
                              </m:r>
                            </m:sub>
                          </m:sSub>
                        </m:num>
                        <m:den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82450E0-E7D8-446D-86DC-DE890ACEE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256" y="2607327"/>
                <a:ext cx="4638141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855DEA0-AD7E-48A4-AF79-016445FB3487}"/>
              </a:ext>
            </a:extLst>
          </p:cNvPr>
          <p:cNvSpPr/>
          <p:nvPr/>
        </p:nvSpPr>
        <p:spPr>
          <a:xfrm>
            <a:off x="8736334" y="4007375"/>
            <a:ext cx="3227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21% crustal contamination </a:t>
            </a:r>
            <a:br>
              <a:rPr lang="en-US" sz="2000" dirty="0"/>
            </a:br>
            <a:r>
              <a:rPr lang="en-US" sz="2000" dirty="0"/>
              <a:t>of model granodiorite (20%) </a:t>
            </a:r>
          </a:p>
          <a:p>
            <a:r>
              <a:rPr lang="en-US" sz="2000" dirty="0"/>
              <a:t>+ iron formation (1%)</a:t>
            </a:r>
          </a:p>
        </p:txBody>
      </p:sp>
    </p:spTree>
    <p:extLst>
      <p:ext uri="{BB962C8B-B14F-4D97-AF65-F5344CB8AC3E}">
        <p14:creationId xmlns:p14="http://schemas.microsoft.com/office/powerpoint/2010/main" val="318655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map&#10;&#10;Description generated with high confidence">
            <a:extLst>
              <a:ext uri="{FF2B5EF4-FFF2-40B4-BE49-F238E27FC236}">
                <a16:creationId xmlns:a16="http://schemas.microsoft.com/office/drawing/2014/main" id="{DEDF9C6B-EBE9-4CB2-A757-4C009872F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1" y="140043"/>
            <a:ext cx="8612313" cy="67206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60C62-E5C8-4C3F-B816-47D3903DD81B}"/>
              </a:ext>
            </a:extLst>
          </p:cNvPr>
          <p:cNvSpPr txBox="1"/>
          <p:nvPr/>
        </p:nvSpPr>
        <p:spPr>
          <a:xfrm>
            <a:off x="8890612" y="319489"/>
            <a:ext cx="29855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dirty="0"/>
              <a:t>Measured chromite</a:t>
            </a:r>
          </a:p>
          <a:p>
            <a:pPr marL="342900" indent="-342900">
              <a:buAutoNum type="alphaUcPeriod"/>
            </a:pPr>
            <a:r>
              <a:rPr lang="en-US" sz="2800" dirty="0"/>
              <a:t>Measured + model olivine</a:t>
            </a:r>
          </a:p>
          <a:p>
            <a:pPr marL="342900" indent="-342900">
              <a:buAutoNum type="alphaUcPeriod"/>
            </a:pPr>
            <a:r>
              <a:rPr lang="en-US" sz="2800" dirty="0"/>
              <a:t>Model LLD + proposed parents</a:t>
            </a:r>
          </a:p>
          <a:p>
            <a:pPr marL="342900" indent="-342900">
              <a:buAutoNum type="alphaUcPeriod"/>
            </a:pPr>
            <a:r>
              <a:rPr lang="en-US" sz="2800" dirty="0"/>
              <a:t>Measured bulk rock chromite-bearing olivine cumulates</a:t>
            </a:r>
          </a:p>
          <a:p>
            <a:endParaRPr lang="en-US" sz="2800" dirty="0"/>
          </a:p>
          <a:p>
            <a:r>
              <a:rPr lang="en-US" sz="4800" dirty="0"/>
              <a:t>A+B+C≈D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6696C-9032-4425-ABBC-2E026434C218}"/>
              </a:ext>
            </a:extLst>
          </p:cNvPr>
          <p:cNvSpPr/>
          <p:nvPr/>
        </p:nvSpPr>
        <p:spPr>
          <a:xfrm>
            <a:off x="6855874" y="498380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olivine (Fo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84.5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59339-067C-4233-8AFC-EB829B730A9B}"/>
              </a:ext>
            </a:extLst>
          </p:cNvPr>
          <p:cNvSpPr txBox="1"/>
          <p:nvPr/>
        </p:nvSpPr>
        <p:spPr>
          <a:xfrm>
            <a:off x="1543799" y="683046"/>
            <a:ext cx="296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chromite (Cr#=0.55-0.63)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0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7919</TotalTime>
  <Words>775</Words>
  <Application>Microsoft Office PowerPoint</Application>
  <PresentationFormat>Widescreen</PresentationFormat>
  <Paragraphs>139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Office Theme</vt:lpstr>
      <vt:lpstr>Possible parent magma and origin of layering for the Peridotite zone, Stillwater Complex, Montana, USA</vt:lpstr>
      <vt:lpstr>PowerPoint Presentation</vt:lpstr>
      <vt:lpstr>Selected drill hole</vt:lpstr>
      <vt:lpstr>Stillwater parent magmas</vt:lpstr>
      <vt:lpstr>Bushveld U-type magmas</vt:lpstr>
      <vt:lpstr>PowerPoint Presentation</vt:lpstr>
      <vt:lpstr>Contaminated komatiite?</vt:lpstr>
      <vt:lpstr>PowerPoint Presentation</vt:lpstr>
      <vt:lpstr>PowerPoint Presentation</vt:lpstr>
      <vt:lpstr>PowerPoint Presentation</vt:lpstr>
      <vt:lpstr>PowerPoint Presentation</vt:lpstr>
      <vt:lpstr>Mechanical sorting—kinetic sieving</vt:lpstr>
      <vt:lpstr>PowerPoint Presentation</vt:lpstr>
      <vt:lpstr>Do textures support this model?</vt:lpstr>
      <vt:lpstr>Take-aways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Re-examining the cyclic unit model in the Periodotite Zone, Stillwater Complex, Mt, USA: Implications for cumulate layer formation in ultramafic rocks</dc:title>
  <dc:creator>Chris Jenkins</dc:creator>
  <cp:lastModifiedBy>Chris Jenkins</cp:lastModifiedBy>
  <cp:revision>156</cp:revision>
  <dcterms:created xsi:type="dcterms:W3CDTF">2017-08-09T15:36:25Z</dcterms:created>
  <dcterms:modified xsi:type="dcterms:W3CDTF">2017-10-25T14:13:28Z</dcterms:modified>
</cp:coreProperties>
</file>