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89" r:id="rId3"/>
    <p:sldId id="315" r:id="rId4"/>
    <p:sldId id="264" r:id="rId5"/>
    <p:sldId id="268" r:id="rId6"/>
    <p:sldId id="312" r:id="rId7"/>
    <p:sldId id="282" r:id="rId8"/>
    <p:sldId id="281" r:id="rId9"/>
    <p:sldId id="299" r:id="rId10"/>
    <p:sldId id="301" r:id="rId11"/>
    <p:sldId id="300" r:id="rId12"/>
    <p:sldId id="302" r:id="rId13"/>
    <p:sldId id="278" r:id="rId14"/>
    <p:sldId id="290" r:id="rId15"/>
    <p:sldId id="280" r:id="rId16"/>
    <p:sldId id="292" r:id="rId17"/>
    <p:sldId id="309" r:id="rId18"/>
    <p:sldId id="310" r:id="rId19"/>
    <p:sldId id="311" r:id="rId20"/>
    <p:sldId id="298" r:id="rId21"/>
    <p:sldId id="297" r:id="rId22"/>
    <p:sldId id="296" r:id="rId23"/>
    <p:sldId id="293" r:id="rId24"/>
    <p:sldId id="305" r:id="rId25"/>
    <p:sldId id="260" r:id="rId26"/>
    <p:sldId id="261" r:id="rId27"/>
    <p:sldId id="306" r:id="rId28"/>
    <p:sldId id="307" r:id="rId29"/>
    <p:sldId id="284" r:id="rId30"/>
    <p:sldId id="269" r:id="rId31"/>
    <p:sldId id="316" r:id="rId32"/>
    <p:sldId id="287" r:id="rId33"/>
    <p:sldId id="314"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F1FD"/>
    <a:srgbClr val="FFFFFF"/>
    <a:srgbClr val="FFDEBD"/>
    <a:srgbClr val="DFEFFD"/>
    <a:srgbClr val="FFFFEF"/>
    <a:srgbClr val="FFFFCC"/>
    <a:srgbClr val="008080"/>
    <a:srgbClr val="339933"/>
    <a:srgbClr val="00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01" y="-134"/>
      </p:cViewPr>
      <p:guideLst>
        <p:guide orient="horz" pos="1620"/>
        <p:guide pos="2880"/>
      </p:guideLst>
    </p:cSldViewPr>
  </p:slideViewPr>
  <p:notesTextViewPr>
    <p:cViewPr>
      <p:scale>
        <a:sx n="1" d="1"/>
        <a:sy n="1" d="1"/>
      </p:scale>
      <p:origin x="0" y="0"/>
    </p:cViewPr>
  </p:notesTextViewPr>
  <p:sorterViewPr>
    <p:cViewPr>
      <p:scale>
        <a:sx n="177" d="100"/>
        <a:sy n="177" d="100"/>
      </p:scale>
      <p:origin x="0" y="275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96F2AF-8892-4CDA-AE39-655F460ED021}" type="datetimeFigureOut">
              <a:rPr lang="en-US" smtClean="0"/>
              <a:t>11/16/2017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931313-7919-490C-A9AB-92281F26435B}" type="slidenum">
              <a:rPr lang="en-US" smtClean="0"/>
              <a:t>‹#›</a:t>
            </a:fld>
            <a:endParaRPr lang="en-US"/>
          </a:p>
        </p:txBody>
      </p:sp>
    </p:spTree>
    <p:extLst>
      <p:ext uri="{BB962C8B-B14F-4D97-AF65-F5344CB8AC3E}">
        <p14:creationId xmlns:p14="http://schemas.microsoft.com/office/powerpoint/2010/main" val="423665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31313-7919-490C-A9AB-92281F26435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50691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31313-7919-490C-A9AB-92281F26435B}" type="slidenum">
              <a:rPr lang="en-US" smtClean="0"/>
              <a:t>13</a:t>
            </a:fld>
            <a:endParaRPr lang="en-US"/>
          </a:p>
        </p:txBody>
      </p:sp>
    </p:spTree>
    <p:extLst>
      <p:ext uri="{BB962C8B-B14F-4D97-AF65-F5344CB8AC3E}">
        <p14:creationId xmlns:p14="http://schemas.microsoft.com/office/powerpoint/2010/main" val="2814633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31313-7919-490C-A9AB-92281F26435B}" type="slidenum">
              <a:rPr lang="en-US" smtClean="0"/>
              <a:t>14</a:t>
            </a:fld>
            <a:endParaRPr lang="en-US"/>
          </a:p>
        </p:txBody>
      </p:sp>
    </p:spTree>
    <p:extLst>
      <p:ext uri="{BB962C8B-B14F-4D97-AF65-F5344CB8AC3E}">
        <p14:creationId xmlns:p14="http://schemas.microsoft.com/office/powerpoint/2010/main" val="2814633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31313-7919-490C-A9AB-92281F26435B}" type="slidenum">
              <a:rPr lang="en-US" smtClean="0"/>
              <a:t>15</a:t>
            </a:fld>
            <a:endParaRPr lang="en-US"/>
          </a:p>
        </p:txBody>
      </p:sp>
    </p:spTree>
    <p:extLst>
      <p:ext uri="{BB962C8B-B14F-4D97-AF65-F5344CB8AC3E}">
        <p14:creationId xmlns:p14="http://schemas.microsoft.com/office/powerpoint/2010/main" val="2814633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Add </a:t>
            </a:r>
            <a:r>
              <a:rPr lang="en-US" smtClean="0"/>
              <a:t>FLFO Friends logo</a:t>
            </a:r>
            <a:endParaRPr lang="en-US"/>
          </a:p>
        </p:txBody>
      </p:sp>
      <p:sp>
        <p:nvSpPr>
          <p:cNvPr id="4" name="Slide Number Placeholder 3"/>
          <p:cNvSpPr>
            <a:spLocks noGrp="1"/>
          </p:cNvSpPr>
          <p:nvPr>
            <p:ph type="sldNum" sz="quarter" idx="10"/>
          </p:nvPr>
        </p:nvSpPr>
        <p:spPr/>
        <p:txBody>
          <a:bodyPr/>
          <a:lstStyle/>
          <a:p>
            <a:fld id="{D1D46063-E812-4698-A96C-3A23E9F9A51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55984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2400300"/>
            <a:ext cx="6400800" cy="120015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B604609-946C-4C99-A59A-95214A229EDA}" type="datetimeFigureOut">
              <a:rPr lang="en-US" smtClean="0"/>
              <a:t>11/16/2017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7B517DB-5028-434A-83D8-262D72C6F0A5}" type="slidenum">
              <a:rPr lang="en-US" smtClean="0"/>
              <a:t>‹#›</a:t>
            </a:fld>
            <a:endParaRPr lang="en-US"/>
          </a:p>
        </p:txBody>
      </p:sp>
      <p:sp>
        <p:nvSpPr>
          <p:cNvPr id="7" name="Rectangle 6"/>
          <p:cNvSpPr/>
          <p:nvPr/>
        </p:nvSpPr>
        <p:spPr>
          <a:xfrm>
            <a:off x="62932" y="1086978"/>
            <a:ext cx="9021537" cy="1145512"/>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2" y="1047540"/>
            <a:ext cx="9021537" cy="9043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2" y="2232487"/>
            <a:ext cx="9021537" cy="82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129448"/>
            <a:ext cx="8229600" cy="1102519"/>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604609-946C-4C99-A59A-95214A229EDA}"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517DB-5028-434A-83D8-262D72C6F0A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1168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05980"/>
            <a:ext cx="55626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604609-946C-4C99-A59A-95214A229EDA}"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517DB-5028-434A-83D8-262D72C6F0A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B604609-946C-4C99-A59A-95214A229EDA}"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517DB-5028-434A-83D8-262D72C6F0A5}" type="slidenum">
              <a:rPr lang="en-US" smtClean="0"/>
              <a:t>‹#›</a:t>
            </a:fld>
            <a:endParaRPr lang="en-US"/>
          </a:p>
        </p:txBody>
      </p:sp>
      <p:sp>
        <p:nvSpPr>
          <p:cNvPr id="8" name="Content Placeholder 7"/>
          <p:cNvSpPr>
            <a:spLocks noGrp="1"/>
          </p:cNvSpPr>
          <p:nvPr>
            <p:ph sz="quarter" idx="1"/>
          </p:nvPr>
        </p:nvSpPr>
        <p:spPr>
          <a:xfrm>
            <a:off x="914400" y="1085850"/>
            <a:ext cx="777240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714376"/>
            <a:ext cx="7772400" cy="1021556"/>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1910953"/>
            <a:ext cx="7772400" cy="1003697"/>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B604609-946C-4C99-A59A-95214A229EDA}" type="datetimeFigureOut">
              <a:rPr lang="en-US" smtClean="0"/>
              <a:t>11/16/2017</a:t>
            </a:fld>
            <a:endParaRPr lang="en-US"/>
          </a:p>
        </p:txBody>
      </p:sp>
      <p:sp>
        <p:nvSpPr>
          <p:cNvPr id="5" name="Footer Placeholder 4"/>
          <p:cNvSpPr>
            <a:spLocks noGrp="1"/>
          </p:cNvSpPr>
          <p:nvPr>
            <p:ph type="ftr" sz="quarter" idx="11"/>
          </p:nvPr>
        </p:nvSpPr>
        <p:spPr>
          <a:xfrm>
            <a:off x="800100" y="4629150"/>
            <a:ext cx="4000500" cy="342900"/>
          </a:xfrm>
        </p:spPr>
        <p:txBody>
          <a:bodyPr/>
          <a:lstStyle/>
          <a:p>
            <a:endParaRPr lang="en-US"/>
          </a:p>
        </p:txBody>
      </p:sp>
      <p:sp>
        <p:nvSpPr>
          <p:cNvPr id="7" name="Rectangle 6"/>
          <p:cNvSpPr/>
          <p:nvPr/>
        </p:nvSpPr>
        <p:spPr>
          <a:xfrm flipV="1">
            <a:off x="69413"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7" y="1756107"/>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7"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4656582"/>
            <a:ext cx="457200" cy="342900"/>
          </a:xfrm>
        </p:spPr>
        <p:txBody>
          <a:bodyPr/>
          <a:lstStyle/>
          <a:p>
            <a:fld id="{17B517DB-5028-434A-83D8-262D72C6F0A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B604609-946C-4C99-A59A-95214A229EDA}"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517DB-5028-434A-83D8-262D72C6F0A5}" type="slidenum">
              <a:rPr lang="en-US" smtClean="0"/>
              <a:t>‹#›</a:t>
            </a:fld>
            <a:endParaRPr lang="en-US"/>
          </a:p>
        </p:txBody>
      </p:sp>
      <p:sp>
        <p:nvSpPr>
          <p:cNvPr id="9" name="Content Placeholder 8"/>
          <p:cNvSpPr>
            <a:spLocks noGrp="1"/>
          </p:cNvSpPr>
          <p:nvPr>
            <p:ph sz="quarter" idx="1"/>
          </p:nvPr>
        </p:nvSpPr>
        <p:spPr>
          <a:xfrm>
            <a:off x="91440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04788"/>
            <a:ext cx="7772400" cy="85725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B604609-946C-4C99-A59A-95214A229EDA}" type="datetimeFigureOut">
              <a:rPr lang="en-US" smtClean="0"/>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B517DB-5028-434A-83D8-262D72C6F0A5}" type="slidenum">
              <a:rPr lang="en-US" smtClean="0"/>
              <a:t>‹#›</a:t>
            </a:fld>
            <a:endParaRPr lang="en-US"/>
          </a:p>
        </p:txBody>
      </p:sp>
      <p:sp>
        <p:nvSpPr>
          <p:cNvPr id="11" name="Content Placeholder 10"/>
          <p:cNvSpPr>
            <a:spLocks noGrp="1"/>
          </p:cNvSpPr>
          <p:nvPr>
            <p:ph sz="half" idx="2"/>
          </p:nvPr>
        </p:nvSpPr>
        <p:spPr>
          <a:xfrm>
            <a:off x="9144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B604609-946C-4C99-A59A-95214A229EDA}" type="datetimeFigureOut">
              <a:rPr lang="en-US" smtClean="0"/>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B517DB-5028-434A-83D8-262D72C6F0A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04609-946C-4C99-A59A-95214A229EDA}" type="datetimeFigureOut">
              <a:rPr lang="en-US" smtClean="0"/>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B517DB-5028-434A-83D8-262D72C6F0A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04788"/>
            <a:ext cx="7772400" cy="85725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200150"/>
            <a:ext cx="1905000" cy="337185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B604609-946C-4C99-A59A-95214A229EDA}"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517DB-5028-434A-83D8-262D72C6F0A5}" type="slidenum">
              <a:rPr lang="en-US" smtClean="0"/>
              <a:t>‹#›</a:t>
            </a:fld>
            <a:endParaRPr lang="en-US"/>
          </a:p>
        </p:txBody>
      </p:sp>
      <p:sp>
        <p:nvSpPr>
          <p:cNvPr id="11" name="Content Placeholder 10"/>
          <p:cNvSpPr>
            <a:spLocks noGrp="1"/>
          </p:cNvSpPr>
          <p:nvPr>
            <p:ph sz="quarter" idx="1"/>
          </p:nvPr>
        </p:nvSpPr>
        <p:spPr>
          <a:xfrm>
            <a:off x="2971800" y="1200150"/>
            <a:ext cx="5715000" cy="33718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675413"/>
            <a:ext cx="7315200" cy="391716"/>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4084369"/>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B604609-946C-4C99-A59A-95214A229EDA}" type="datetimeFigureOut">
              <a:rPr lang="en-US" smtClean="0"/>
              <a:t>11/16/2017</a:t>
            </a:fld>
            <a:endParaRPr lang="en-US"/>
          </a:p>
        </p:txBody>
      </p:sp>
      <p:sp>
        <p:nvSpPr>
          <p:cNvPr id="6" name="Footer Placeholder 5"/>
          <p:cNvSpPr>
            <a:spLocks noGrp="1"/>
          </p:cNvSpPr>
          <p:nvPr>
            <p:ph type="ftr" sz="quarter" idx="11"/>
          </p:nvPr>
        </p:nvSpPr>
        <p:spPr>
          <a:xfrm>
            <a:off x="914400" y="4629150"/>
            <a:ext cx="3886200" cy="342900"/>
          </a:xfrm>
        </p:spPr>
        <p:txBody>
          <a:bodyPr/>
          <a:lstStyle/>
          <a:p>
            <a:endParaRPr lang="en-US"/>
          </a:p>
        </p:txBody>
      </p:sp>
      <p:sp>
        <p:nvSpPr>
          <p:cNvPr id="7" name="Slide Number Placeholder 6"/>
          <p:cNvSpPr>
            <a:spLocks noGrp="1"/>
          </p:cNvSpPr>
          <p:nvPr>
            <p:ph type="sldNum" sz="quarter" idx="12"/>
          </p:nvPr>
        </p:nvSpPr>
        <p:spPr>
          <a:xfrm>
            <a:off x="146304" y="4656582"/>
            <a:ext cx="457200" cy="342900"/>
          </a:xfrm>
        </p:spPr>
        <p:txBody>
          <a:bodyPr/>
          <a:lstStyle/>
          <a:p>
            <a:fld id="{17B517DB-5028-434A-83D8-262D72C6F0A5}" type="slidenum">
              <a:rPr lang="en-US" smtClean="0"/>
              <a:t>‹#›</a:t>
            </a:fld>
            <a:endParaRPr lang="en-US"/>
          </a:p>
        </p:txBody>
      </p:sp>
      <p:sp>
        <p:nvSpPr>
          <p:cNvPr id="11" name="Rectangle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9" y="3487856"/>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1" y="3579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9"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5FE"/>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05979"/>
            <a:ext cx="7772400" cy="85725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4643437"/>
            <a:ext cx="2476500" cy="357188"/>
          </a:xfrm>
          <a:prstGeom prst="rect">
            <a:avLst/>
          </a:prstGeom>
        </p:spPr>
        <p:txBody>
          <a:bodyPr anchor="ctr" anchorCtr="0"/>
          <a:lstStyle>
            <a:lvl1pPr algn="r" eaLnBrk="1" latinLnBrk="0" hangingPunct="1">
              <a:defRPr kumimoji="0" sz="1400">
                <a:solidFill>
                  <a:schemeClr val="tx2"/>
                </a:solidFill>
              </a:defRPr>
            </a:lvl1pPr>
          </a:lstStyle>
          <a:p>
            <a:fld id="{0B604609-946C-4C99-A59A-95214A229EDA}" type="datetimeFigureOut">
              <a:rPr lang="en-US" smtClean="0"/>
              <a:t>11/16/2017</a:t>
            </a:fld>
            <a:endParaRPr lang="en-US"/>
          </a:p>
        </p:txBody>
      </p:sp>
      <p:sp>
        <p:nvSpPr>
          <p:cNvPr id="3" name="Footer Placeholder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7B517DB-5028-434A-83D8-262D72C6F0A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1.gif"/><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2.jpe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4.wdp"/><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image" Target="../media/image32.jpeg"/><Relationship Id="rId7" Type="http://schemas.openxmlformats.org/officeDocument/2006/relationships/image" Target="../media/image60.jpeg"/><Relationship Id="rId12" Type="http://schemas.openxmlformats.org/officeDocument/2006/relationships/image" Target="../media/image65.tiff"/><Relationship Id="rId17" Type="http://schemas.openxmlformats.org/officeDocument/2006/relationships/image" Target="../media/image67.jpeg"/><Relationship Id="rId2" Type="http://schemas.openxmlformats.org/officeDocument/2006/relationships/image" Target="../media/image56.jpeg"/><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30.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notesSlide" Target="../notesSlides/notesSlide1.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7" Type="http://schemas.microsoft.com/office/2007/relationships/hdphoto" Target="../media/hdphoto9.wdp"/><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4.jpeg"/><Relationship Id="rId5" Type="http://schemas.microsoft.com/office/2007/relationships/hdphoto" Target="../media/hdphoto8.wdp"/><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tiff"/><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219200" y="2876550"/>
            <a:ext cx="6400800" cy="1905000"/>
          </a:xfrm>
        </p:spPr>
        <p:txBody>
          <a:bodyPr>
            <a:normAutofit fontScale="77500" lnSpcReduction="20000"/>
          </a:bodyPr>
          <a:lstStyle/>
          <a:p>
            <a:r>
              <a:rPr lang="en-US" sz="3100" dirty="0" smtClean="0"/>
              <a:t>Herbert W. Meyer</a:t>
            </a:r>
          </a:p>
          <a:p>
            <a:endParaRPr lang="en-US" sz="1600" dirty="0" smtClean="0">
              <a:solidFill>
                <a:srgbClr val="069DC6"/>
              </a:solidFill>
            </a:endParaRPr>
          </a:p>
          <a:p>
            <a:endParaRPr lang="en-US" sz="1600" dirty="0" smtClean="0">
              <a:solidFill>
                <a:srgbClr val="069DC6"/>
              </a:solidFill>
            </a:endParaRPr>
          </a:p>
          <a:p>
            <a:r>
              <a:rPr lang="en-US" sz="1800" dirty="0" smtClean="0">
                <a:solidFill>
                  <a:srgbClr val="069DC6"/>
                </a:solidFill>
              </a:rPr>
              <a:t>National Park Service</a:t>
            </a:r>
          </a:p>
          <a:p>
            <a:r>
              <a:rPr lang="en-US" sz="1800" dirty="0" smtClean="0">
                <a:solidFill>
                  <a:srgbClr val="069DC6"/>
                </a:solidFill>
              </a:rPr>
              <a:t>Florissant, Colorado  USA</a:t>
            </a:r>
          </a:p>
          <a:p>
            <a:endParaRPr lang="en-US" sz="1800" dirty="0" smtClean="0">
              <a:solidFill>
                <a:srgbClr val="069DC6"/>
              </a:solidFill>
            </a:endParaRPr>
          </a:p>
          <a:p>
            <a:r>
              <a:rPr lang="en-US" sz="1500" dirty="0" smtClean="0">
                <a:solidFill>
                  <a:srgbClr val="069DC6"/>
                </a:solidFill>
              </a:rPr>
              <a:t>GSA Annual Meeting, Seattle, October 23, 2017</a:t>
            </a:r>
            <a:endParaRPr lang="en-US" sz="1500" dirty="0">
              <a:solidFill>
                <a:srgbClr val="069DC6"/>
              </a:solidFill>
            </a:endParaRPr>
          </a:p>
        </p:txBody>
      </p:sp>
      <p:sp>
        <p:nvSpPr>
          <p:cNvPr id="4" name="Title 1"/>
          <p:cNvSpPr>
            <a:spLocks noGrp="1"/>
          </p:cNvSpPr>
          <p:nvPr>
            <p:ph type="ctrTitle"/>
          </p:nvPr>
        </p:nvSpPr>
        <p:spPr>
          <a:xfrm>
            <a:off x="609600" y="1295400"/>
            <a:ext cx="7772400" cy="895350"/>
          </a:xfrm>
        </p:spPr>
        <p:txBody>
          <a:bodyPr>
            <a:normAutofit fontScale="90000"/>
          </a:bodyPr>
          <a:lstStyle/>
          <a:p>
            <a:r>
              <a:rPr lang="en-US" dirty="0" smtClean="0">
                <a:solidFill>
                  <a:srgbClr val="F7B65F"/>
                </a:solidFill>
              </a:rPr>
              <a:t>Arthur Lakes’ 1878 Map of the </a:t>
            </a:r>
            <a:br>
              <a:rPr lang="en-US" dirty="0" smtClean="0">
                <a:solidFill>
                  <a:srgbClr val="F7B65F"/>
                </a:solidFill>
              </a:rPr>
            </a:br>
            <a:r>
              <a:rPr lang="en-US" dirty="0" smtClean="0">
                <a:solidFill>
                  <a:srgbClr val="F7B65F"/>
                </a:solidFill>
              </a:rPr>
              <a:t>Florissant Fossil Beds, Colorado</a:t>
            </a:r>
            <a:r>
              <a:rPr lang="en-US" dirty="0"/>
              <a:t>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3638550"/>
            <a:ext cx="475456" cy="6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975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9848" y="1276350"/>
            <a:ext cx="5202752" cy="3581400"/>
          </a:xfrm>
        </p:spPr>
        <p:txBody>
          <a:bodyPr>
            <a:normAutofit/>
          </a:bodyPr>
          <a:lstStyle/>
          <a:p>
            <a:pPr lvl="1"/>
            <a:r>
              <a:rPr lang="en-US" sz="2200" dirty="0"/>
              <a:t>August 9, </a:t>
            </a:r>
            <a:r>
              <a:rPr lang="en-US" sz="2200" dirty="0" smtClean="0"/>
              <a:t>1877</a:t>
            </a:r>
          </a:p>
          <a:p>
            <a:pPr lvl="1"/>
            <a:r>
              <a:rPr lang="en-US" sz="2200" dirty="0" smtClean="0"/>
              <a:t>“</a:t>
            </a:r>
            <a:r>
              <a:rPr lang="en-US" sz="2200" dirty="0"/>
              <a:t>A </a:t>
            </a:r>
            <a:r>
              <a:rPr lang="en-US" sz="2200" dirty="0" smtClean="0"/>
              <a:t>telegram from Marsh arrived desiring [me] to go at once </a:t>
            </a:r>
            <a:r>
              <a:rPr lang="en-US" sz="2200" dirty="0"/>
              <a:t>to </a:t>
            </a:r>
            <a:r>
              <a:rPr lang="en-US" sz="2200" dirty="0" err="1"/>
              <a:t>Cañon</a:t>
            </a:r>
            <a:r>
              <a:rPr lang="en-US" sz="2200" dirty="0"/>
              <a:t> </a:t>
            </a:r>
            <a:r>
              <a:rPr lang="en-US" sz="2200" dirty="0" smtClean="0"/>
              <a:t>City to secure a fossil saurian lately discovered there from the hands of Professor Cope who was trying to get it.  I could not break my engagement with Professor Scudder and so went on our journey</a:t>
            </a:r>
            <a:r>
              <a:rPr lang="en-US" sz="2200" dirty="0"/>
              <a:t>.”   </a:t>
            </a:r>
          </a:p>
          <a:p>
            <a:pPr marL="320040" lvl="1" indent="0">
              <a:buNone/>
            </a:pPr>
            <a:endParaRPr lang="en-US" sz="2200" dirty="0"/>
          </a:p>
        </p:txBody>
      </p:sp>
      <p:sp>
        <p:nvSpPr>
          <p:cNvPr id="6" name="Title 5"/>
          <p:cNvSpPr>
            <a:spLocks noGrp="1"/>
          </p:cNvSpPr>
          <p:nvPr>
            <p:ph type="title"/>
          </p:nvPr>
        </p:nvSpPr>
        <p:spPr>
          <a:xfrm>
            <a:off x="685800" y="11430"/>
            <a:ext cx="7772400" cy="857250"/>
          </a:xfrm>
        </p:spPr>
        <p:txBody>
          <a:bodyPr>
            <a:normAutofit/>
          </a:bodyPr>
          <a:lstStyle/>
          <a:p>
            <a:pPr algn="ctr"/>
            <a:r>
              <a:rPr lang="en-US" sz="3000" dirty="0" smtClean="0"/>
              <a:t>Dinosaurs or bugs?</a:t>
            </a:r>
            <a:endParaRPr lang="en-US" sz="3000" dirty="0"/>
          </a:p>
        </p:txBody>
      </p:sp>
      <p:pic>
        <p:nvPicPr>
          <p:cNvPr id="5" name="Picture 2" descr="S:\PALEO DEPT\Herb\GSA 2017\Edward_Drinker_Co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0668" y="1200150"/>
            <a:ext cx="1077987" cy="155668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67600" y="2714894"/>
            <a:ext cx="1084977" cy="369332"/>
          </a:xfrm>
          <a:prstGeom prst="rect">
            <a:avLst/>
          </a:prstGeom>
          <a:noFill/>
        </p:spPr>
        <p:txBody>
          <a:bodyPr wrap="none" rtlCol="0">
            <a:spAutoFit/>
          </a:bodyPr>
          <a:lstStyle/>
          <a:p>
            <a:r>
              <a:rPr lang="en-US" dirty="0" smtClean="0"/>
              <a:t>E.D. Cope</a:t>
            </a:r>
            <a:endParaRPr lang="en-US" dirty="0"/>
          </a:p>
        </p:txBody>
      </p:sp>
      <p:pic>
        <p:nvPicPr>
          <p:cNvPr id="2050" name="Picture 2" descr="C:\Users\hmeyer\Desktop\Portrait_Mar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200150"/>
            <a:ext cx="1216551" cy="15547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43600" y="2714894"/>
            <a:ext cx="1216551" cy="369332"/>
          </a:xfrm>
          <a:prstGeom prst="rect">
            <a:avLst/>
          </a:prstGeom>
          <a:noFill/>
        </p:spPr>
        <p:txBody>
          <a:bodyPr wrap="none" rtlCol="0">
            <a:spAutoFit/>
          </a:bodyPr>
          <a:lstStyle/>
          <a:p>
            <a:r>
              <a:rPr lang="en-US" dirty="0" smtClean="0"/>
              <a:t>O.C. Marsh</a:t>
            </a:r>
            <a:endParaRPr lang="en-US" dirty="0"/>
          </a:p>
        </p:txBody>
      </p:sp>
      <p:pic>
        <p:nvPicPr>
          <p:cNvPr id="2051" name="Picture 3" descr="P:\SCANS\Paleontology\scan0012.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6477000" y="3526236"/>
            <a:ext cx="1752600" cy="14424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42701" y="2952750"/>
            <a:ext cx="1786899" cy="369332"/>
          </a:xfrm>
          <a:prstGeom prst="rect">
            <a:avLst/>
          </a:prstGeom>
          <a:noFill/>
        </p:spPr>
        <p:txBody>
          <a:bodyPr wrap="none" rtlCol="0">
            <a:spAutoFit/>
          </a:bodyPr>
          <a:lstStyle/>
          <a:p>
            <a:r>
              <a:rPr lang="en-US" dirty="0" smtClean="0">
                <a:solidFill>
                  <a:schemeClr val="accent2">
                    <a:lumMod val="50000"/>
                  </a:schemeClr>
                </a:solidFill>
              </a:rPr>
              <a:t>The “Bone Wars”</a:t>
            </a:r>
            <a:endParaRPr lang="en-US" dirty="0">
              <a:solidFill>
                <a:schemeClr val="accent2">
                  <a:lumMod val="50000"/>
                </a:schemeClr>
              </a:solidFill>
            </a:endParaRPr>
          </a:p>
        </p:txBody>
      </p:sp>
    </p:spTree>
    <p:extLst>
      <p:ext uri="{BB962C8B-B14F-4D97-AF65-F5344CB8AC3E}">
        <p14:creationId xmlns:p14="http://schemas.microsoft.com/office/powerpoint/2010/main" val="3342142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733550"/>
            <a:ext cx="7488752" cy="1752600"/>
          </a:xfrm>
        </p:spPr>
        <p:txBody>
          <a:bodyPr>
            <a:normAutofit/>
          </a:bodyPr>
          <a:lstStyle/>
          <a:p>
            <a:pPr lvl="1"/>
            <a:r>
              <a:rPr lang="en-US" sz="2200" dirty="0" smtClean="0"/>
              <a:t>Rode for several days traveling through South Park</a:t>
            </a:r>
          </a:p>
          <a:p>
            <a:pPr lvl="1"/>
            <a:r>
              <a:rPr lang="en-US" sz="2200" dirty="0" smtClean="0"/>
              <a:t>Scudder collected many modern insect specimens </a:t>
            </a:r>
          </a:p>
          <a:p>
            <a:pPr marL="320040" lvl="1" indent="0">
              <a:buNone/>
            </a:pPr>
            <a:endParaRPr lang="en-US" sz="2200" dirty="0"/>
          </a:p>
        </p:txBody>
      </p:sp>
      <p:sp>
        <p:nvSpPr>
          <p:cNvPr id="6" name="Title 5"/>
          <p:cNvSpPr>
            <a:spLocks noGrp="1"/>
          </p:cNvSpPr>
          <p:nvPr>
            <p:ph type="title"/>
          </p:nvPr>
        </p:nvSpPr>
        <p:spPr>
          <a:xfrm>
            <a:off x="762000" y="19050"/>
            <a:ext cx="7772400" cy="857250"/>
          </a:xfrm>
        </p:spPr>
        <p:txBody>
          <a:bodyPr>
            <a:normAutofit/>
          </a:bodyPr>
          <a:lstStyle/>
          <a:p>
            <a:pPr algn="ctr"/>
            <a:r>
              <a:rPr lang="en-US" sz="3000" dirty="0" smtClean="0"/>
              <a:t>The journey across South Park to Florissant</a:t>
            </a:r>
            <a:endParaRPr lang="en-US" sz="3000" dirty="0"/>
          </a:p>
        </p:txBody>
      </p:sp>
    </p:spTree>
    <p:extLst>
      <p:ext uri="{BB962C8B-B14F-4D97-AF65-F5344CB8AC3E}">
        <p14:creationId xmlns:p14="http://schemas.microsoft.com/office/powerpoint/2010/main" val="3342142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971550"/>
            <a:ext cx="7793552" cy="2057400"/>
          </a:xfrm>
        </p:spPr>
        <p:txBody>
          <a:bodyPr>
            <a:normAutofit lnSpcReduction="10000"/>
          </a:bodyPr>
          <a:lstStyle/>
          <a:p>
            <a:pPr lvl="1"/>
            <a:r>
              <a:rPr lang="en-US" sz="2200" dirty="0" smtClean="0"/>
              <a:t>“We halted on the crest of a hill overlooking the park to bid farewell to this beautiful scene only to turn around and behold one equally sublime… Towards nightfall we descended into a depression among the hills with light grey shales … showing we were approaching the skirts of an old lacustrine deposit among the granite hills.”    - A. Lakes, August 17, 1877</a:t>
            </a:r>
            <a:endParaRPr lang="en-US" sz="2200" dirty="0"/>
          </a:p>
        </p:txBody>
      </p:sp>
      <p:sp>
        <p:nvSpPr>
          <p:cNvPr id="6" name="Title 5"/>
          <p:cNvSpPr>
            <a:spLocks noGrp="1"/>
          </p:cNvSpPr>
          <p:nvPr>
            <p:ph type="title"/>
          </p:nvPr>
        </p:nvSpPr>
        <p:spPr>
          <a:xfrm>
            <a:off x="685800" y="0"/>
            <a:ext cx="7772400" cy="857250"/>
          </a:xfrm>
        </p:spPr>
        <p:txBody>
          <a:bodyPr>
            <a:normAutofit/>
          </a:bodyPr>
          <a:lstStyle/>
          <a:p>
            <a:pPr algn="ctr"/>
            <a:r>
              <a:rPr lang="en-US" sz="3000" dirty="0" smtClean="0"/>
              <a:t>Over the pass and into the Florissant valley</a:t>
            </a:r>
            <a:endParaRPr lang="en-US" sz="3000" dirty="0"/>
          </a:p>
        </p:txBody>
      </p:sp>
      <p:pic>
        <p:nvPicPr>
          <p:cNvPr id="1027" name="Picture 3" descr="S:\PALEO DEPT\Herb\GSA 2017\Landscape images\P1000048_no pole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105150"/>
            <a:ext cx="7229466" cy="188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889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meyer\Desktop\GSA 2017\Arthur Lakes talk\Lakes geologic map_best version_low res.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94733" y="628650"/>
            <a:ext cx="8763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Grp="1" noChangeArrowheads="1"/>
          </p:cNvSpPr>
          <p:nvPr>
            <p:ph type="title"/>
          </p:nvPr>
        </p:nvSpPr>
        <p:spPr>
          <a:xfrm>
            <a:off x="120649" y="57150"/>
            <a:ext cx="8911167" cy="609600"/>
          </a:xfrm>
        </p:spPr>
        <p:txBody>
          <a:bodyPr>
            <a:noAutofit/>
          </a:bodyPr>
          <a:lstStyle/>
          <a:p>
            <a:pPr algn="ctr"/>
            <a:r>
              <a:rPr lang="en-US" sz="1600" dirty="0" smtClean="0"/>
              <a:t>“Map of Sedimentary </a:t>
            </a:r>
            <a:r>
              <a:rPr lang="en-US" sz="1600" dirty="0"/>
              <a:t>Lacustrine basin at Florissant near South </a:t>
            </a:r>
            <a:r>
              <a:rPr lang="en-US" sz="1600" dirty="0" smtClean="0"/>
              <a:t>Park, </a:t>
            </a:r>
            <a:r>
              <a:rPr lang="en-US" sz="1600" dirty="0"/>
              <a:t>Supposed to be Upper </a:t>
            </a:r>
            <a:r>
              <a:rPr lang="en-US" sz="1600" dirty="0" smtClean="0"/>
              <a:t>Miocene,</a:t>
            </a:r>
            <a:br>
              <a:rPr lang="en-US" sz="1600" dirty="0" smtClean="0"/>
            </a:br>
            <a:r>
              <a:rPr lang="en-US" sz="1600" dirty="0" smtClean="0"/>
              <a:t>drawn by A Lakes, Colorado, Feb 20. 1878”</a:t>
            </a:r>
            <a:endParaRPr lang="en-US" altLang="en-US" sz="1600" dirty="0" smtClean="0"/>
          </a:p>
        </p:txBody>
      </p:sp>
      <p:sp>
        <p:nvSpPr>
          <p:cNvPr id="8" name="Rounded Rectangle 7"/>
          <p:cNvSpPr/>
          <p:nvPr/>
        </p:nvSpPr>
        <p:spPr>
          <a:xfrm>
            <a:off x="304800" y="3342051"/>
            <a:ext cx="1828800" cy="1287099"/>
          </a:xfrm>
          <a:prstGeom prst="roundRect">
            <a:avLst/>
          </a:prstGeom>
          <a:noFill/>
          <a:ln w="25400">
            <a:solidFill>
              <a:srgbClr val="042A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8" idx="0"/>
          </p:cNvCxnSpPr>
          <p:nvPr/>
        </p:nvCxnSpPr>
        <p:spPr>
          <a:xfrm flipV="1">
            <a:off x="1219200" y="438150"/>
            <a:ext cx="990600" cy="2903901"/>
          </a:xfrm>
          <a:prstGeom prst="straightConnector1">
            <a:avLst/>
          </a:prstGeom>
          <a:ln w="25400">
            <a:solidFill>
              <a:srgbClr val="042A4C"/>
            </a:solidFill>
            <a:tailEnd type="arrow"/>
          </a:ln>
        </p:spPr>
        <p:style>
          <a:lnRef idx="1">
            <a:schemeClr val="accent1"/>
          </a:lnRef>
          <a:fillRef idx="0">
            <a:schemeClr val="accent1"/>
          </a:fillRef>
          <a:effectRef idx="0">
            <a:schemeClr val="accent1"/>
          </a:effectRef>
          <a:fontRef idx="minor">
            <a:schemeClr val="tx1"/>
          </a:fontRef>
        </p:style>
      </p:cxnSp>
      <p:sp>
        <p:nvSpPr>
          <p:cNvPr id="6" name="Title 5"/>
          <p:cNvSpPr txBox="1">
            <a:spLocks/>
          </p:cNvSpPr>
          <p:nvPr/>
        </p:nvSpPr>
        <p:spPr>
          <a:xfrm>
            <a:off x="120650" y="57150"/>
            <a:ext cx="8910638" cy="6096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000" smtClean="0"/>
              <a:t>6 months later, back in Golden, Lakes makes the map</a:t>
            </a:r>
            <a:endParaRPr lang="en-US" sz="3000" dirty="0"/>
          </a:p>
        </p:txBody>
      </p:sp>
    </p:spTree>
    <p:extLst>
      <p:ext uri="{BB962C8B-B14F-4D97-AF65-F5344CB8AC3E}">
        <p14:creationId xmlns:p14="http://schemas.microsoft.com/office/powerpoint/2010/main" val="271658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meyer\Desktop\GSA 2017\Arthur Lakes talk\Lakes geologic map_best version_low res.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28600" y="628650"/>
            <a:ext cx="8763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Grp="1" noChangeArrowheads="1"/>
          </p:cNvSpPr>
          <p:nvPr>
            <p:ph type="title"/>
          </p:nvPr>
        </p:nvSpPr>
        <p:spPr>
          <a:xfrm>
            <a:off x="120649" y="57150"/>
            <a:ext cx="8911167" cy="609600"/>
          </a:xfrm>
        </p:spPr>
        <p:txBody>
          <a:bodyPr>
            <a:noAutofit/>
          </a:bodyPr>
          <a:lstStyle/>
          <a:p>
            <a:pPr algn="ctr"/>
            <a:r>
              <a:rPr lang="en-US" sz="1600" dirty="0" smtClean="0"/>
              <a:t>“Map of Sedimentary </a:t>
            </a:r>
            <a:r>
              <a:rPr lang="en-US" sz="1600" dirty="0"/>
              <a:t>Lacustrine basin at Florissant near South </a:t>
            </a:r>
            <a:r>
              <a:rPr lang="en-US" sz="1600" dirty="0" smtClean="0"/>
              <a:t>Park, </a:t>
            </a:r>
            <a:r>
              <a:rPr lang="en-US" sz="1600" dirty="0"/>
              <a:t>Supposed to be Upper </a:t>
            </a:r>
            <a:r>
              <a:rPr lang="en-US" sz="1600" dirty="0" smtClean="0"/>
              <a:t>Miocene,</a:t>
            </a:r>
            <a:br>
              <a:rPr lang="en-US" sz="1600" dirty="0" smtClean="0"/>
            </a:br>
            <a:r>
              <a:rPr lang="en-US" sz="1600" dirty="0" smtClean="0"/>
              <a:t>drawn by A Lakes, Colorado, Feb 20. 1878”</a:t>
            </a:r>
            <a:endParaRPr lang="en-US" altLang="en-US" sz="1600" dirty="0" smtClean="0"/>
          </a:p>
        </p:txBody>
      </p:sp>
      <p:sp>
        <p:nvSpPr>
          <p:cNvPr id="18" name="Rectangle 17"/>
          <p:cNvSpPr/>
          <p:nvPr/>
        </p:nvSpPr>
        <p:spPr>
          <a:xfrm>
            <a:off x="342899" y="2190750"/>
            <a:ext cx="2700867" cy="269736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PALEO DEPT\Herb\GSA 2017\Lakes Map Images\ts_1_10_wi-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26521"/>
            <a:ext cx="2624667" cy="131738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33400" y="2280791"/>
            <a:ext cx="2281394" cy="1077218"/>
          </a:xfrm>
          <a:prstGeom prst="rect">
            <a:avLst/>
          </a:prstGeom>
          <a:noFill/>
        </p:spPr>
        <p:txBody>
          <a:bodyPr wrap="none" rtlCol="0">
            <a:spAutoFit/>
          </a:bodyPr>
          <a:lstStyle/>
          <a:p>
            <a:pPr algn="ctr"/>
            <a:r>
              <a:rPr lang="en-US" sz="2400" dirty="0" smtClean="0"/>
              <a:t>Map Dimensions</a:t>
            </a:r>
          </a:p>
          <a:p>
            <a:pPr algn="ctr"/>
            <a:r>
              <a:rPr lang="en-US" sz="2000" dirty="0" smtClean="0"/>
              <a:t>11 in. x 25.5 in.</a:t>
            </a:r>
          </a:p>
          <a:p>
            <a:pPr algn="ctr"/>
            <a:r>
              <a:rPr lang="en-US" sz="2000" dirty="0" smtClean="0"/>
              <a:t>(65 cm x 28 cm)</a:t>
            </a:r>
            <a:endParaRPr lang="en-US" sz="2000" dirty="0"/>
          </a:p>
        </p:txBody>
      </p:sp>
      <p:grpSp>
        <p:nvGrpSpPr>
          <p:cNvPr id="23" name="Group 22"/>
          <p:cNvGrpSpPr/>
          <p:nvPr/>
        </p:nvGrpSpPr>
        <p:grpSpPr>
          <a:xfrm>
            <a:off x="347133" y="2190750"/>
            <a:ext cx="2700867" cy="2697365"/>
            <a:chOff x="347133" y="2190750"/>
            <a:chExt cx="2700867" cy="2697365"/>
          </a:xfrm>
        </p:grpSpPr>
        <p:sp>
          <p:nvSpPr>
            <p:cNvPr id="21" name="Rectangle 20"/>
            <p:cNvSpPr/>
            <p:nvPr/>
          </p:nvSpPr>
          <p:spPr>
            <a:xfrm>
              <a:off x="347133" y="2190750"/>
              <a:ext cx="2700867" cy="269736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733480" y="2210459"/>
              <a:ext cx="1905329" cy="2677656"/>
            </a:xfrm>
            <a:prstGeom prst="rect">
              <a:avLst/>
            </a:prstGeom>
            <a:noFill/>
          </p:spPr>
          <p:txBody>
            <a:bodyPr wrap="none" rtlCol="0">
              <a:spAutoFit/>
            </a:bodyPr>
            <a:lstStyle/>
            <a:p>
              <a:pPr algn="ctr"/>
              <a:r>
                <a:rPr lang="en-US" sz="2400" dirty="0" smtClean="0"/>
                <a:t>Map Scale</a:t>
              </a:r>
            </a:p>
            <a:p>
              <a:pPr algn="ctr"/>
              <a:r>
                <a:rPr lang="en-US" sz="2000" dirty="0" smtClean="0"/>
                <a:t>1 in. = 0.35 mi.</a:t>
              </a:r>
            </a:p>
            <a:p>
              <a:pPr algn="ctr"/>
              <a:r>
                <a:rPr lang="en-US" sz="2000" dirty="0" smtClean="0"/>
                <a:t>1 cm = 0.22 km</a:t>
              </a:r>
            </a:p>
            <a:p>
              <a:pPr algn="ctr"/>
              <a:endParaRPr lang="en-US" sz="2000" dirty="0" smtClean="0"/>
            </a:p>
            <a:p>
              <a:pPr algn="ctr"/>
              <a:r>
                <a:rPr lang="en-US" sz="2000" b="1" dirty="0" smtClean="0">
                  <a:solidFill>
                    <a:schemeClr val="tx1">
                      <a:lumMod val="85000"/>
                      <a:lumOff val="15000"/>
                    </a:schemeClr>
                  </a:solidFill>
                </a:rPr>
                <a:t>1:22,000 </a:t>
              </a:r>
              <a:r>
                <a:rPr lang="en-US" sz="1600" dirty="0" smtClean="0">
                  <a:solidFill>
                    <a:schemeClr val="tx1">
                      <a:lumMod val="85000"/>
                      <a:lumOff val="15000"/>
                    </a:schemeClr>
                  </a:solidFill>
                </a:rPr>
                <a:t>(approx.)</a:t>
              </a:r>
            </a:p>
            <a:p>
              <a:pPr algn="ctr"/>
              <a:endParaRPr lang="en-US" sz="1600" dirty="0" smtClean="0"/>
            </a:p>
            <a:p>
              <a:pPr algn="ctr"/>
              <a:r>
                <a:rPr lang="en-US" sz="1600" dirty="0" smtClean="0"/>
                <a:t>1 mile</a:t>
              </a:r>
            </a:p>
            <a:p>
              <a:pPr algn="ctr"/>
              <a:endParaRPr lang="en-US" sz="1600" dirty="0" smtClean="0"/>
            </a:p>
            <a:p>
              <a:pPr algn="ctr"/>
              <a:r>
                <a:rPr lang="en-US" sz="1600" dirty="0" smtClean="0"/>
                <a:t>1 kilometer</a:t>
              </a:r>
              <a:endParaRPr lang="en-US" sz="1600" dirty="0"/>
            </a:p>
          </p:txBody>
        </p:sp>
        <p:cxnSp>
          <p:nvCxnSpPr>
            <p:cNvPr id="6" name="Straight Connector 5"/>
            <p:cNvCxnSpPr/>
            <p:nvPr/>
          </p:nvCxnSpPr>
          <p:spPr>
            <a:xfrm>
              <a:off x="1156546" y="4062493"/>
              <a:ext cx="104986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392766" y="4519693"/>
              <a:ext cx="60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977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meyer\Desktop\GSA 2017\Arthur Lakes talk\Lakes geologic map_best version_low res.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94733" y="628650"/>
            <a:ext cx="8763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Grp="1" noChangeArrowheads="1"/>
          </p:cNvSpPr>
          <p:nvPr>
            <p:ph type="title"/>
          </p:nvPr>
        </p:nvSpPr>
        <p:spPr>
          <a:xfrm>
            <a:off x="120649" y="57150"/>
            <a:ext cx="8911167" cy="609600"/>
          </a:xfrm>
        </p:spPr>
        <p:txBody>
          <a:bodyPr>
            <a:noAutofit/>
          </a:bodyPr>
          <a:lstStyle/>
          <a:p>
            <a:pPr algn="ctr"/>
            <a:r>
              <a:rPr lang="en-US" sz="1600" dirty="0" smtClean="0"/>
              <a:t>“Map of Sedimentary </a:t>
            </a:r>
            <a:r>
              <a:rPr lang="en-US" sz="1600" dirty="0"/>
              <a:t>Lacustrine basin at Florissant near South </a:t>
            </a:r>
            <a:r>
              <a:rPr lang="en-US" sz="1600" dirty="0" smtClean="0"/>
              <a:t>Park, </a:t>
            </a:r>
            <a:r>
              <a:rPr lang="en-US" sz="1600" dirty="0"/>
              <a:t>Supposed to be Upper </a:t>
            </a:r>
            <a:r>
              <a:rPr lang="en-US" sz="1600" dirty="0" smtClean="0"/>
              <a:t>Miocene,</a:t>
            </a:r>
            <a:br>
              <a:rPr lang="en-US" sz="1600" dirty="0" smtClean="0"/>
            </a:br>
            <a:r>
              <a:rPr lang="en-US" sz="1600" dirty="0" smtClean="0"/>
              <a:t>drawn by A Lakes, Colorado, Feb 20. 1878”</a:t>
            </a:r>
            <a:endParaRPr lang="en-US" altLang="en-US" sz="1600" dirty="0" smtClean="0"/>
          </a:p>
        </p:txBody>
      </p:sp>
      <p:sp>
        <p:nvSpPr>
          <p:cNvPr id="13" name="Rounded Rectangle 12"/>
          <p:cNvSpPr/>
          <p:nvPr/>
        </p:nvSpPr>
        <p:spPr>
          <a:xfrm>
            <a:off x="685800" y="666750"/>
            <a:ext cx="1676400" cy="1295400"/>
          </a:xfrm>
          <a:prstGeom prst="roundRect">
            <a:avLst/>
          </a:prstGeom>
          <a:noFill/>
          <a:ln w="25400">
            <a:solidFill>
              <a:srgbClr val="042A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hmeyer\Desktop\GSA 2017\Arthur Lakes talk\Full ke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33" y="628650"/>
            <a:ext cx="3269338"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71600" y="625187"/>
            <a:ext cx="3276600" cy="2662267"/>
          </a:xfrm>
          <a:prstGeom prst="rect">
            <a:avLst/>
          </a:prstGeom>
          <a:solidFill>
            <a:srgbClr val="F0F2E2"/>
          </a:solidFill>
        </p:spPr>
        <p:txBody>
          <a:bodyPr wrap="square" rtlCol="0">
            <a:spAutoFit/>
          </a:bodyPr>
          <a:lstStyle/>
          <a:p>
            <a:pPr>
              <a:spcAft>
                <a:spcPts val="300"/>
              </a:spcAft>
            </a:pPr>
            <a:r>
              <a:rPr lang="en-US" sz="1600" dirty="0"/>
              <a:t>= </a:t>
            </a:r>
            <a:r>
              <a:rPr lang="en-US" sz="1600" dirty="0" smtClean="0"/>
              <a:t>Granite</a:t>
            </a:r>
            <a:endParaRPr lang="en-US" sz="1600" dirty="0"/>
          </a:p>
          <a:p>
            <a:pPr>
              <a:spcAft>
                <a:spcPts val="800"/>
              </a:spcAft>
            </a:pPr>
            <a:r>
              <a:rPr lang="en-US" sz="1600" dirty="0"/>
              <a:t>= </a:t>
            </a:r>
            <a:r>
              <a:rPr lang="en-US" sz="1600" dirty="0" smtClean="0"/>
              <a:t>Volcanic Lavas</a:t>
            </a:r>
            <a:endParaRPr lang="en-US" sz="1600" dirty="0"/>
          </a:p>
          <a:p>
            <a:pPr>
              <a:spcAft>
                <a:spcPts val="800"/>
              </a:spcAft>
            </a:pPr>
            <a:r>
              <a:rPr lang="en-US" sz="1600" dirty="0"/>
              <a:t>= </a:t>
            </a:r>
            <a:r>
              <a:rPr lang="en-US" sz="1600" dirty="0" smtClean="0"/>
              <a:t>Miocene Sediment</a:t>
            </a:r>
            <a:endParaRPr lang="en-US" sz="1600" dirty="0"/>
          </a:p>
          <a:p>
            <a:pPr>
              <a:spcAft>
                <a:spcPts val="800"/>
              </a:spcAft>
            </a:pPr>
            <a:r>
              <a:rPr lang="en-US" sz="1600" dirty="0" smtClean="0"/>
              <a:t>= Sedimentary deposits around a</a:t>
            </a:r>
          </a:p>
          <a:p>
            <a:pPr>
              <a:lnSpc>
                <a:spcPts val="700"/>
              </a:lnSpc>
              <a:spcAft>
                <a:spcPts val="800"/>
              </a:spcAft>
            </a:pPr>
            <a:r>
              <a:rPr lang="en-US" sz="1600" dirty="0"/>
              <a:t> </a:t>
            </a:r>
            <a:r>
              <a:rPr lang="en-US" sz="1600" dirty="0" smtClean="0"/>
              <a:t>  granitic island</a:t>
            </a:r>
          </a:p>
          <a:p>
            <a:pPr>
              <a:spcAft>
                <a:spcPts val="1800"/>
              </a:spcAft>
            </a:pPr>
            <a:r>
              <a:rPr lang="en-US" sz="1600" dirty="0" smtClean="0"/>
              <a:t>= Sediment around a granitic spur</a:t>
            </a:r>
          </a:p>
          <a:p>
            <a:pPr>
              <a:spcAft>
                <a:spcPts val="600"/>
              </a:spcAft>
            </a:pPr>
            <a:r>
              <a:rPr lang="en-US" sz="1600" dirty="0" smtClean="0"/>
              <a:t>= Supposed connection of lava flows</a:t>
            </a:r>
          </a:p>
          <a:p>
            <a:pPr>
              <a:spcAft>
                <a:spcPts val="600"/>
              </a:spcAft>
            </a:pPr>
            <a:r>
              <a:rPr lang="en-US" sz="1600" dirty="0" smtClean="0"/>
              <a:t>= House</a:t>
            </a:r>
            <a:endParaRPr lang="en-US" sz="1000" dirty="0" smtClean="0"/>
          </a:p>
        </p:txBody>
      </p:sp>
    </p:spTree>
    <p:extLst>
      <p:ext uri="{BB962C8B-B14F-4D97-AF65-F5344CB8AC3E}">
        <p14:creationId xmlns:p14="http://schemas.microsoft.com/office/powerpoint/2010/main" val="271658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PALEO DEPT\Herb\GSA 2017\Lakes Map Images\Edited\FLFO_003544Finished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431" y="157162"/>
            <a:ext cx="7153969" cy="477678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24" idx="2"/>
          </p:cNvCxnSpPr>
          <p:nvPr/>
        </p:nvCxnSpPr>
        <p:spPr>
          <a:xfrm flipH="1">
            <a:off x="3124200" y="1112282"/>
            <a:ext cx="1343727" cy="31358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4" idx="2"/>
          </p:cNvCxnSpPr>
          <p:nvPr/>
        </p:nvCxnSpPr>
        <p:spPr>
          <a:xfrm>
            <a:off x="4467927" y="1112282"/>
            <a:ext cx="1247073" cy="13070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24" idx="2"/>
          </p:cNvCxnSpPr>
          <p:nvPr/>
        </p:nvCxnSpPr>
        <p:spPr>
          <a:xfrm flipH="1">
            <a:off x="3352800" y="1112282"/>
            <a:ext cx="1115127" cy="46886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00400" y="742950"/>
            <a:ext cx="2535053" cy="369332"/>
          </a:xfrm>
          <a:prstGeom prst="rect">
            <a:avLst/>
          </a:prstGeom>
          <a:solidFill>
            <a:schemeClr val="bg1">
              <a:alpha val="76000"/>
            </a:schemeClr>
          </a:solidFill>
          <a:ln w="19050">
            <a:solidFill>
              <a:schemeClr val="tx1"/>
            </a:solidFill>
          </a:ln>
        </p:spPr>
        <p:txBody>
          <a:bodyPr wrap="none" rtlCol="0">
            <a:spAutoFit/>
          </a:bodyPr>
          <a:lstStyle/>
          <a:p>
            <a:r>
              <a:rPr lang="en-US" dirty="0" smtClean="0"/>
              <a:t>Watercolor brush strokes</a:t>
            </a:r>
            <a:endParaRPr lang="en-US" dirty="0"/>
          </a:p>
        </p:txBody>
      </p:sp>
    </p:spTree>
    <p:extLst>
      <p:ext uri="{BB962C8B-B14F-4D97-AF65-F5344CB8AC3E}">
        <p14:creationId xmlns:p14="http://schemas.microsoft.com/office/powerpoint/2010/main" val="325536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S:\PALEO DEPT\Herb\GSA 2017\Lakes Map Images\Edited\FLFO_003512Finish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916187"/>
            <a:ext cx="6019801" cy="401776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title"/>
          </p:nvPr>
        </p:nvSpPr>
        <p:spPr>
          <a:xfrm>
            <a:off x="1066800" y="94208"/>
            <a:ext cx="7239000" cy="609600"/>
          </a:xfrm>
        </p:spPr>
        <p:txBody>
          <a:bodyPr>
            <a:noAutofit/>
          </a:bodyPr>
          <a:lstStyle/>
          <a:p>
            <a:pPr eaLnBrk="1" hangingPunct="1"/>
            <a:r>
              <a:rPr lang="en-US" altLang="en-US" sz="3000" dirty="0" smtClean="0"/>
              <a:t>Lakes maps the lake:  Ancient Lake Florissant</a:t>
            </a:r>
          </a:p>
        </p:txBody>
      </p:sp>
      <p:cxnSp>
        <p:nvCxnSpPr>
          <p:cNvPr id="20" name="Straight Arrow Connector 19"/>
          <p:cNvCxnSpPr/>
          <p:nvPr/>
        </p:nvCxnSpPr>
        <p:spPr>
          <a:xfrm flipV="1">
            <a:off x="4800600" y="3257550"/>
            <a:ext cx="219075" cy="9906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92658" y="4248150"/>
            <a:ext cx="1854034"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“Lacustrine Bank”</a:t>
            </a:r>
            <a:endParaRPr lang="en-US" dirty="0">
              <a:solidFill>
                <a:prstClr val="black"/>
              </a:solidFill>
            </a:endParaRPr>
          </a:p>
        </p:txBody>
      </p:sp>
      <p:cxnSp>
        <p:nvCxnSpPr>
          <p:cNvPr id="22" name="Straight Arrow Connector 21"/>
          <p:cNvCxnSpPr/>
          <p:nvPr/>
        </p:nvCxnSpPr>
        <p:spPr>
          <a:xfrm>
            <a:off x="4267200" y="1387228"/>
            <a:ext cx="533400" cy="80352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267200" y="1387228"/>
            <a:ext cx="1828800" cy="90080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267200" y="1387228"/>
            <a:ext cx="152400" cy="232752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7315200" y="1316237"/>
            <a:ext cx="351367" cy="75977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086600" y="2006084"/>
            <a:ext cx="1932260"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“Drainage of Lake”</a:t>
            </a:r>
            <a:endParaRPr lang="en-US" dirty="0">
              <a:solidFill>
                <a:prstClr val="black"/>
              </a:solidFill>
            </a:endParaRPr>
          </a:p>
        </p:txBody>
      </p:sp>
      <p:sp>
        <p:nvSpPr>
          <p:cNvPr id="23" name="TextBox 22"/>
          <p:cNvSpPr txBox="1"/>
          <p:nvPr/>
        </p:nvSpPr>
        <p:spPr>
          <a:xfrm>
            <a:off x="2983285" y="839033"/>
            <a:ext cx="2122116" cy="557204"/>
          </a:xfrm>
          <a:prstGeom prst="rect">
            <a:avLst/>
          </a:prstGeom>
          <a:solidFill>
            <a:schemeClr val="bg1"/>
          </a:solidFill>
          <a:ln w="19050">
            <a:solidFill>
              <a:schemeClr val="tx1"/>
            </a:solidFill>
          </a:ln>
        </p:spPr>
        <p:txBody>
          <a:bodyPr wrap="square" rtlCol="0">
            <a:spAutoFit/>
          </a:bodyPr>
          <a:lstStyle/>
          <a:p>
            <a:pPr>
              <a:lnSpc>
                <a:spcPts val="1800"/>
              </a:lnSpc>
            </a:pPr>
            <a:r>
              <a:rPr lang="en-US" dirty="0" smtClean="0">
                <a:solidFill>
                  <a:prstClr val="black"/>
                </a:solidFill>
              </a:rPr>
              <a:t>“Unexplored” inlets of the lake</a:t>
            </a:r>
            <a:endParaRPr lang="en-US" dirty="0">
              <a:solidFill>
                <a:prstClr val="black"/>
              </a:solidFill>
            </a:endParaRPr>
          </a:p>
        </p:txBody>
      </p:sp>
      <p:cxnSp>
        <p:nvCxnSpPr>
          <p:cNvPr id="62" name="Straight Arrow Connector 61"/>
          <p:cNvCxnSpPr/>
          <p:nvPr/>
        </p:nvCxnSpPr>
        <p:spPr>
          <a:xfrm flipH="1" flipV="1">
            <a:off x="6934200" y="4248150"/>
            <a:ext cx="381000" cy="27610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477001" y="4487470"/>
            <a:ext cx="2514600" cy="557204"/>
          </a:xfrm>
          <a:prstGeom prst="rect">
            <a:avLst/>
          </a:prstGeom>
          <a:solidFill>
            <a:schemeClr val="bg1"/>
          </a:solidFill>
          <a:ln w="19050">
            <a:solidFill>
              <a:schemeClr val="tx1"/>
            </a:solidFill>
          </a:ln>
        </p:spPr>
        <p:txBody>
          <a:bodyPr wrap="square" rtlCol="0">
            <a:spAutoFit/>
          </a:bodyPr>
          <a:lstStyle/>
          <a:p>
            <a:pPr>
              <a:lnSpc>
                <a:spcPts val="1800"/>
              </a:lnSpc>
            </a:pPr>
            <a:r>
              <a:rPr lang="en-US" dirty="0" smtClean="0">
                <a:solidFill>
                  <a:prstClr val="black"/>
                </a:solidFill>
              </a:rPr>
              <a:t>“High Granitic wall 600 </a:t>
            </a:r>
            <a:r>
              <a:rPr lang="en-US" dirty="0" err="1" smtClean="0">
                <a:solidFill>
                  <a:prstClr val="black"/>
                </a:solidFill>
              </a:rPr>
              <a:t>ft</a:t>
            </a:r>
            <a:r>
              <a:rPr lang="en-US" dirty="0" smtClean="0">
                <a:solidFill>
                  <a:prstClr val="black"/>
                </a:solidFill>
              </a:rPr>
              <a:t> above level of lake”</a:t>
            </a:r>
            <a:endParaRPr lang="en-US" dirty="0">
              <a:solidFill>
                <a:prstClr val="black"/>
              </a:solidFill>
            </a:endParaRPr>
          </a:p>
        </p:txBody>
      </p:sp>
      <p:cxnSp>
        <p:nvCxnSpPr>
          <p:cNvPr id="15" name="Straight Arrow Connector 14"/>
          <p:cNvCxnSpPr>
            <a:stCxn id="14" idx="2"/>
          </p:cNvCxnSpPr>
          <p:nvPr/>
        </p:nvCxnSpPr>
        <p:spPr>
          <a:xfrm>
            <a:off x="6214758" y="1316237"/>
            <a:ext cx="4458" cy="28569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90516" y="916127"/>
            <a:ext cx="2048484" cy="400110"/>
          </a:xfrm>
          <a:prstGeom prst="rect">
            <a:avLst/>
          </a:prstGeom>
          <a:solidFill>
            <a:schemeClr val="bg1"/>
          </a:solidFill>
          <a:ln w="19050">
            <a:solidFill>
              <a:schemeClr val="tx1"/>
            </a:solidFill>
          </a:ln>
        </p:spPr>
        <p:txBody>
          <a:bodyPr wrap="square" rtlCol="0">
            <a:spAutoFit/>
          </a:bodyPr>
          <a:lstStyle/>
          <a:p>
            <a:pPr>
              <a:lnSpc>
                <a:spcPts val="2400"/>
              </a:lnSpc>
            </a:pPr>
            <a:r>
              <a:rPr lang="en-US" dirty="0" smtClean="0">
                <a:solidFill>
                  <a:prstClr val="black"/>
                </a:solidFill>
              </a:rPr>
              <a:t>“Low Granitic Hills”</a:t>
            </a:r>
            <a:endParaRPr lang="en-US" dirty="0">
              <a:solidFill>
                <a:prstClr val="black"/>
              </a:solidFill>
            </a:endParaRPr>
          </a:p>
        </p:txBody>
      </p:sp>
      <p:sp>
        <p:nvSpPr>
          <p:cNvPr id="2" name="TextBox 1"/>
          <p:cNvSpPr txBox="1"/>
          <p:nvPr/>
        </p:nvSpPr>
        <p:spPr>
          <a:xfrm>
            <a:off x="152401" y="742950"/>
            <a:ext cx="2895599" cy="4524315"/>
          </a:xfrm>
          <a:prstGeom prst="rect">
            <a:avLst/>
          </a:prstGeom>
          <a:noFill/>
        </p:spPr>
        <p:txBody>
          <a:bodyPr wrap="square" rtlCol="0">
            <a:spAutoFit/>
          </a:bodyPr>
          <a:lstStyle/>
          <a:p>
            <a:pPr marL="0" lvl="1">
              <a:spcAft>
                <a:spcPts val="600"/>
              </a:spcAft>
            </a:pPr>
            <a:r>
              <a:rPr lang="en-US" sz="2000" dirty="0" smtClean="0">
                <a:solidFill>
                  <a:prstClr val="black"/>
                </a:solidFill>
              </a:rPr>
              <a:t>“The southern entrance of the lake is about </a:t>
            </a:r>
            <a:r>
              <a:rPr lang="en-US" sz="2000" dirty="0">
                <a:solidFill>
                  <a:prstClr val="black"/>
                </a:solidFill>
              </a:rPr>
              <a:t>five miles long and two to three in width with many little bays and inlets on either side, … and little islet mesas of fine shale capped with trachyte….  The walls or slopes of the primeval lake are formed of red granite traversed by outbursts of trachyte</a:t>
            </a:r>
            <a:r>
              <a:rPr lang="en-US" sz="2000" dirty="0" smtClean="0">
                <a:solidFill>
                  <a:prstClr val="black"/>
                </a:solidFill>
              </a:rPr>
              <a:t>.”</a:t>
            </a:r>
          </a:p>
          <a:p>
            <a:pPr marL="0" lvl="1">
              <a:spcAft>
                <a:spcPts val="600"/>
              </a:spcAft>
            </a:pPr>
            <a:r>
              <a:rPr lang="en-US" sz="2000" dirty="0" smtClean="0">
                <a:solidFill>
                  <a:prstClr val="black"/>
                </a:solidFill>
              </a:rPr>
              <a:t>- A. Lakes</a:t>
            </a:r>
            <a:endParaRPr lang="en-US" sz="2000"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427889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PALEO DEPT\Herb\GSA 2017\Lakes Map Images\Edited\FLFO_003512Finish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916187"/>
            <a:ext cx="6019801" cy="401776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title"/>
          </p:nvPr>
        </p:nvSpPr>
        <p:spPr>
          <a:xfrm>
            <a:off x="2250465" y="128498"/>
            <a:ext cx="4836135" cy="609600"/>
          </a:xfrm>
        </p:spPr>
        <p:txBody>
          <a:bodyPr>
            <a:normAutofit/>
          </a:bodyPr>
          <a:lstStyle/>
          <a:p>
            <a:pPr eaLnBrk="1" hangingPunct="1"/>
            <a:r>
              <a:rPr lang="en-US" altLang="en-US" sz="3000" dirty="0" smtClean="0"/>
              <a:t>Mapping paleontological sites</a:t>
            </a:r>
          </a:p>
        </p:txBody>
      </p:sp>
      <p:cxnSp>
        <p:nvCxnSpPr>
          <p:cNvPr id="20" name="Straight Arrow Connector 19"/>
          <p:cNvCxnSpPr/>
          <p:nvPr/>
        </p:nvCxnSpPr>
        <p:spPr>
          <a:xfrm flipV="1">
            <a:off x="4800600" y="3028950"/>
            <a:ext cx="396240" cy="137002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35244" y="4227522"/>
            <a:ext cx="1820948"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“Petrified stump”</a:t>
            </a:r>
            <a:endParaRPr lang="en-US" dirty="0">
              <a:solidFill>
                <a:prstClr val="black"/>
              </a:solidFill>
            </a:endParaRPr>
          </a:p>
        </p:txBody>
      </p:sp>
      <p:cxnSp>
        <p:nvCxnSpPr>
          <p:cNvPr id="29" name="Straight Arrow Connector 28"/>
          <p:cNvCxnSpPr/>
          <p:nvPr/>
        </p:nvCxnSpPr>
        <p:spPr>
          <a:xfrm>
            <a:off x="4572000" y="1476495"/>
            <a:ext cx="773763" cy="144526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733800" y="3333750"/>
            <a:ext cx="381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9" idx="2"/>
          </p:cNvCxnSpPr>
          <p:nvPr/>
        </p:nvCxnSpPr>
        <p:spPr>
          <a:xfrm flipH="1">
            <a:off x="7620000" y="1611819"/>
            <a:ext cx="656106" cy="67463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582550" y="1242487"/>
            <a:ext cx="1387111"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a:t>
            </a:r>
            <a:r>
              <a:rPr lang="en-US" dirty="0" err="1" smtClean="0">
                <a:solidFill>
                  <a:prstClr val="black"/>
                </a:solidFill>
              </a:rPr>
              <a:t>Peales</a:t>
            </a:r>
            <a:r>
              <a:rPr lang="en-US" dirty="0" smtClean="0">
                <a:solidFill>
                  <a:prstClr val="black"/>
                </a:solidFill>
              </a:rPr>
              <a:t> bed”</a:t>
            </a:r>
            <a:endParaRPr lang="en-US" dirty="0">
              <a:solidFill>
                <a:prstClr val="black"/>
              </a:solidFill>
            </a:endParaRPr>
          </a:p>
        </p:txBody>
      </p:sp>
      <p:sp>
        <p:nvSpPr>
          <p:cNvPr id="23" name="TextBox 22"/>
          <p:cNvSpPr txBox="1"/>
          <p:nvPr/>
        </p:nvSpPr>
        <p:spPr>
          <a:xfrm>
            <a:off x="2994991" y="3679395"/>
            <a:ext cx="1249060"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“Fish beds”</a:t>
            </a:r>
            <a:endParaRPr lang="en-US" dirty="0">
              <a:solidFill>
                <a:prstClr val="black"/>
              </a:solidFill>
            </a:endParaRPr>
          </a:p>
        </p:txBody>
      </p:sp>
      <p:sp>
        <p:nvSpPr>
          <p:cNvPr id="19" name="TextBox 18"/>
          <p:cNvSpPr txBox="1"/>
          <p:nvPr/>
        </p:nvSpPr>
        <p:spPr>
          <a:xfrm>
            <a:off x="3429000" y="1217027"/>
            <a:ext cx="1441420"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“Insect Beds”</a:t>
            </a:r>
            <a:endParaRPr lang="en-US" dirty="0">
              <a:solidFill>
                <a:prstClr val="black"/>
              </a:solidFill>
            </a:endParaRPr>
          </a:p>
        </p:txBody>
      </p:sp>
      <p:cxnSp>
        <p:nvCxnSpPr>
          <p:cNvPr id="24" name="Straight Arrow Connector 23"/>
          <p:cNvCxnSpPr/>
          <p:nvPr/>
        </p:nvCxnSpPr>
        <p:spPr>
          <a:xfrm flipV="1">
            <a:off x="6770370" y="3409950"/>
            <a:ext cx="544830" cy="90822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01740" y="4248150"/>
            <a:ext cx="1249060"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“Fish beds”</a:t>
            </a:r>
            <a:endParaRPr lang="en-US" dirty="0">
              <a:solidFill>
                <a:prstClr val="black"/>
              </a:solidFill>
            </a:endParaRPr>
          </a:p>
        </p:txBody>
      </p:sp>
      <p:sp>
        <p:nvSpPr>
          <p:cNvPr id="14" name="TextBox 13"/>
          <p:cNvSpPr txBox="1"/>
          <p:nvPr/>
        </p:nvSpPr>
        <p:spPr>
          <a:xfrm>
            <a:off x="243840" y="1028931"/>
            <a:ext cx="2667000" cy="3554819"/>
          </a:xfrm>
          <a:prstGeom prst="rect">
            <a:avLst/>
          </a:prstGeom>
          <a:noFill/>
        </p:spPr>
        <p:txBody>
          <a:bodyPr wrap="square" rtlCol="0">
            <a:spAutoFit/>
          </a:bodyPr>
          <a:lstStyle/>
          <a:p>
            <a:pPr marL="0" lvl="1"/>
            <a:r>
              <a:rPr lang="en-US" sz="2000" dirty="0" smtClean="0"/>
              <a:t>August 19, 1877</a:t>
            </a:r>
          </a:p>
          <a:p>
            <a:pPr marL="0" lvl="1"/>
            <a:endParaRPr lang="en-US" sz="2000" dirty="0"/>
          </a:p>
          <a:p>
            <a:pPr marL="0" lvl="1">
              <a:spcAft>
                <a:spcPts val="600"/>
              </a:spcAft>
            </a:pPr>
            <a:r>
              <a:rPr lang="en-US" sz="2000" dirty="0" smtClean="0"/>
              <a:t>“We </a:t>
            </a:r>
            <a:r>
              <a:rPr lang="en-US" sz="2000" dirty="0"/>
              <a:t>started to explore the locality known as the Petrified Stumps, celebrated for these gigantic petrified trees as well as for the beautiful fossil impressions of </a:t>
            </a:r>
            <a:r>
              <a:rPr lang="en-US" sz="2000" dirty="0" smtClean="0"/>
              <a:t>insects.”</a:t>
            </a:r>
          </a:p>
          <a:p>
            <a:pPr marL="0" lvl="1">
              <a:spcAft>
                <a:spcPts val="600"/>
              </a:spcAft>
            </a:pPr>
            <a:r>
              <a:rPr lang="en-US" sz="2000" dirty="0" smtClean="0"/>
              <a:t>- A. Lakes</a:t>
            </a:r>
            <a:endParaRPr lang="en-US" sz="2000" dirty="0"/>
          </a:p>
        </p:txBody>
      </p:sp>
    </p:spTree>
    <p:extLst>
      <p:ext uri="{BB962C8B-B14F-4D97-AF65-F5344CB8AC3E}">
        <p14:creationId xmlns:p14="http://schemas.microsoft.com/office/powerpoint/2010/main" val="396977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PALEO DEPT\Herb\GSA 2017\Lakes Map Images\Edited\FLFO_003512Finish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916187"/>
            <a:ext cx="6019801" cy="401776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title"/>
          </p:nvPr>
        </p:nvSpPr>
        <p:spPr>
          <a:xfrm>
            <a:off x="2479065" y="128498"/>
            <a:ext cx="4836135" cy="609600"/>
          </a:xfrm>
        </p:spPr>
        <p:txBody>
          <a:bodyPr>
            <a:normAutofit/>
          </a:bodyPr>
          <a:lstStyle/>
          <a:p>
            <a:pPr eaLnBrk="1" hangingPunct="1"/>
            <a:r>
              <a:rPr lang="en-US" altLang="en-US" sz="3000" dirty="0" smtClean="0"/>
              <a:t>Mapping cultural features</a:t>
            </a:r>
          </a:p>
        </p:txBody>
      </p:sp>
      <p:cxnSp>
        <p:nvCxnSpPr>
          <p:cNvPr id="29" name="Straight Arrow Connector 28"/>
          <p:cNvCxnSpPr/>
          <p:nvPr/>
        </p:nvCxnSpPr>
        <p:spPr>
          <a:xfrm>
            <a:off x="5029200" y="1623870"/>
            <a:ext cx="430863" cy="1295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7543800" y="2647950"/>
            <a:ext cx="533400" cy="7620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391400" y="2495550"/>
            <a:ext cx="1369221"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“Indian fort”</a:t>
            </a:r>
            <a:endParaRPr lang="en-US" dirty="0">
              <a:solidFill>
                <a:prstClr val="black"/>
              </a:solidFill>
            </a:endParaRPr>
          </a:p>
        </p:txBody>
      </p:sp>
      <p:sp>
        <p:nvSpPr>
          <p:cNvPr id="19" name="TextBox 18"/>
          <p:cNvSpPr txBox="1"/>
          <p:nvPr/>
        </p:nvSpPr>
        <p:spPr>
          <a:xfrm>
            <a:off x="4118113" y="1472979"/>
            <a:ext cx="1099981"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a:t>
            </a:r>
            <a:r>
              <a:rPr lang="en-US" dirty="0" err="1" smtClean="0">
                <a:solidFill>
                  <a:prstClr val="black"/>
                </a:solidFill>
              </a:rPr>
              <a:t>Mr</a:t>
            </a:r>
            <a:r>
              <a:rPr lang="en-US" dirty="0" smtClean="0">
                <a:solidFill>
                  <a:prstClr val="black"/>
                </a:solidFill>
              </a:rPr>
              <a:t> Hills”</a:t>
            </a:r>
            <a:endParaRPr lang="en-US" dirty="0">
              <a:solidFill>
                <a:prstClr val="black"/>
              </a:solidFill>
            </a:endParaRPr>
          </a:p>
        </p:txBody>
      </p:sp>
      <p:cxnSp>
        <p:nvCxnSpPr>
          <p:cNvPr id="24" name="Straight Arrow Connector 23"/>
          <p:cNvCxnSpPr/>
          <p:nvPr/>
        </p:nvCxnSpPr>
        <p:spPr>
          <a:xfrm flipV="1">
            <a:off x="7416155" y="3409950"/>
            <a:ext cx="51445" cy="98442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01740" y="4248150"/>
            <a:ext cx="2411750"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“Judge </a:t>
            </a:r>
            <a:r>
              <a:rPr lang="en-US" dirty="0" err="1" smtClean="0">
                <a:solidFill>
                  <a:prstClr val="black"/>
                </a:solidFill>
              </a:rPr>
              <a:t>Castellos</a:t>
            </a:r>
            <a:r>
              <a:rPr lang="en-US" dirty="0" smtClean="0">
                <a:solidFill>
                  <a:prstClr val="black"/>
                </a:solidFill>
              </a:rPr>
              <a:t> house”</a:t>
            </a:r>
            <a:endParaRPr lang="en-US" dirty="0">
              <a:solidFill>
                <a:prstClr val="black"/>
              </a:solidFill>
            </a:endParaRPr>
          </a:p>
        </p:txBody>
      </p:sp>
      <p:sp>
        <p:nvSpPr>
          <p:cNvPr id="11" name="TextBox 10"/>
          <p:cNvSpPr txBox="1"/>
          <p:nvPr/>
        </p:nvSpPr>
        <p:spPr>
          <a:xfrm>
            <a:off x="304800" y="1200150"/>
            <a:ext cx="2667000" cy="3939540"/>
          </a:xfrm>
          <a:prstGeom prst="rect">
            <a:avLst/>
          </a:prstGeom>
          <a:noFill/>
        </p:spPr>
        <p:txBody>
          <a:bodyPr wrap="square" rtlCol="0">
            <a:spAutoFit/>
          </a:bodyPr>
          <a:lstStyle/>
          <a:p>
            <a:pPr marL="0" lvl="1">
              <a:spcAft>
                <a:spcPts val="600"/>
              </a:spcAft>
            </a:pPr>
            <a:r>
              <a:rPr lang="en-US" sz="2000" dirty="0" smtClean="0"/>
              <a:t>“</a:t>
            </a:r>
            <a:r>
              <a:rPr lang="en-US" sz="2000" dirty="0"/>
              <a:t>We rode into our destination of Castello’s hospitable </a:t>
            </a:r>
            <a:r>
              <a:rPr lang="en-US" sz="2000" dirty="0" smtClean="0"/>
              <a:t>ranch…        </a:t>
            </a:r>
            <a:r>
              <a:rPr lang="en-US" sz="2000" dirty="0"/>
              <a:t>A </a:t>
            </a:r>
            <a:r>
              <a:rPr lang="en-US" sz="2000" dirty="0" smtClean="0"/>
              <a:t>half hours ride took us to Mr. Hill’s house and to the mesa whence so many insects had been taken.”</a:t>
            </a:r>
            <a:endParaRPr lang="en-US" sz="2000" dirty="0"/>
          </a:p>
          <a:p>
            <a:pPr marL="0" lvl="1">
              <a:spcAft>
                <a:spcPts val="600"/>
              </a:spcAft>
            </a:pPr>
            <a:r>
              <a:rPr lang="en-US" sz="2000" dirty="0" smtClean="0"/>
              <a:t>- A. Lakes</a:t>
            </a:r>
          </a:p>
          <a:p>
            <a:pPr marL="0" lvl="1"/>
            <a:endParaRPr lang="en-US" sz="2000" dirty="0"/>
          </a:p>
          <a:p>
            <a:pPr marL="0" lvl="1"/>
            <a:endParaRPr lang="en-US" sz="2000" dirty="0"/>
          </a:p>
        </p:txBody>
      </p:sp>
    </p:spTree>
    <p:extLst>
      <p:ext uri="{BB962C8B-B14F-4D97-AF65-F5344CB8AC3E}">
        <p14:creationId xmlns:p14="http://schemas.microsoft.com/office/powerpoint/2010/main" val="21667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7035" y="-19050"/>
            <a:ext cx="8305800" cy="857250"/>
          </a:xfrm>
        </p:spPr>
        <p:txBody>
          <a:bodyPr>
            <a:normAutofit/>
          </a:bodyPr>
          <a:lstStyle/>
          <a:p>
            <a:pPr algn="ctr"/>
            <a:r>
              <a:rPr lang="en-US" sz="3000" dirty="0" smtClean="0"/>
              <a:t>Florissant fossil beds, Colorado</a:t>
            </a:r>
            <a:endParaRPr lang="en-US" sz="3000" dirty="0"/>
          </a:p>
        </p:txBody>
      </p:sp>
      <p:pic>
        <p:nvPicPr>
          <p:cNvPr id="2051" name="Picture 3" descr="S:\PALEO DEPT\Herb\GSA 2017\PRESENTATIONS\Figure 1_Meyer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733550"/>
            <a:ext cx="4474664" cy="259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1219200" y="3790950"/>
            <a:ext cx="270510" cy="387455"/>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1" descr="C:\Users\hmeyer\Desktop\GSA 2017\Geoheritage poster\Photos and figures\Figure 2_Mey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733550"/>
            <a:ext cx="3899835" cy="2590800"/>
          </a:xfrm>
          <a:prstGeom prst="rect">
            <a:avLst/>
          </a:prstGeom>
          <a:noFill/>
          <a:ln w="635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04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S:\PALEO DEPT\Herb\GSA 2017\Lakes Map Images\Edited\FLFO_003512Finish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738098"/>
            <a:ext cx="6400801" cy="42720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title"/>
          </p:nvPr>
        </p:nvSpPr>
        <p:spPr>
          <a:xfrm>
            <a:off x="2438399" y="128498"/>
            <a:ext cx="4495801" cy="609600"/>
          </a:xfrm>
        </p:spPr>
        <p:txBody>
          <a:bodyPr>
            <a:normAutofit/>
          </a:bodyPr>
          <a:lstStyle/>
          <a:p>
            <a:pPr eaLnBrk="1" hangingPunct="1"/>
            <a:r>
              <a:rPr lang="en-US" altLang="en-US" sz="3000" dirty="0" smtClean="0"/>
              <a:t>Detail of the northern area</a:t>
            </a:r>
          </a:p>
        </p:txBody>
      </p:sp>
      <p:sp>
        <p:nvSpPr>
          <p:cNvPr id="2" name="Rectangle 1"/>
          <p:cNvSpPr/>
          <p:nvPr/>
        </p:nvSpPr>
        <p:spPr>
          <a:xfrm>
            <a:off x="4191000" y="1868804"/>
            <a:ext cx="2971800" cy="1998345"/>
          </a:xfrm>
          <a:prstGeom prst="rect">
            <a:avLst/>
          </a:prstGeom>
          <a:solidFill>
            <a:srgbClr val="FF0000">
              <a:alpha val="17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693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PALEO DEPT\Herb\GSA 2017\Lakes Map Images\Edited\FLFO_003554Finished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7661"/>
            <a:ext cx="7351354" cy="49064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4869906" y="3790950"/>
            <a:ext cx="667520" cy="50232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10000" y="4210050"/>
            <a:ext cx="1059906"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Fish Beds</a:t>
            </a:r>
            <a:endParaRPr lang="en-US" dirty="0">
              <a:solidFill>
                <a:prstClr val="black"/>
              </a:solidFill>
            </a:endParaRPr>
          </a:p>
        </p:txBody>
      </p:sp>
      <p:cxnSp>
        <p:nvCxnSpPr>
          <p:cNvPr id="10" name="Straight Arrow Connector 9"/>
          <p:cNvCxnSpPr/>
          <p:nvPr/>
        </p:nvCxnSpPr>
        <p:spPr>
          <a:xfrm flipH="1">
            <a:off x="6096000" y="2876550"/>
            <a:ext cx="829028" cy="8744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84214" y="2560897"/>
            <a:ext cx="1743106" cy="646331"/>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Volcanic outflow</a:t>
            </a:r>
          </a:p>
          <a:p>
            <a:r>
              <a:rPr lang="en-US" dirty="0" smtClean="0">
                <a:solidFill>
                  <a:prstClr val="black"/>
                </a:solidFill>
              </a:rPr>
              <a:t>&amp; Indian fort</a:t>
            </a:r>
            <a:endParaRPr lang="en-US" dirty="0">
              <a:solidFill>
                <a:prstClr val="black"/>
              </a:solidFill>
            </a:endParaRPr>
          </a:p>
        </p:txBody>
      </p:sp>
      <p:cxnSp>
        <p:nvCxnSpPr>
          <p:cNvPr id="12" name="Straight Arrow Connector 11"/>
          <p:cNvCxnSpPr/>
          <p:nvPr/>
        </p:nvCxnSpPr>
        <p:spPr>
          <a:xfrm flipV="1">
            <a:off x="5867400" y="3714750"/>
            <a:ext cx="0" cy="6858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943600" y="914460"/>
            <a:ext cx="981428" cy="152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81800" y="866805"/>
            <a:ext cx="1241558"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Peale’s Bed</a:t>
            </a:r>
            <a:endParaRPr lang="en-US" dirty="0">
              <a:solidFill>
                <a:prstClr val="black"/>
              </a:solidFill>
            </a:endParaRPr>
          </a:p>
        </p:txBody>
      </p:sp>
      <p:cxnSp>
        <p:nvCxnSpPr>
          <p:cNvPr id="26" name="Straight Arrow Connector 25"/>
          <p:cNvCxnSpPr>
            <a:stCxn id="25" idx="1"/>
          </p:cNvCxnSpPr>
          <p:nvPr/>
        </p:nvCxnSpPr>
        <p:spPr>
          <a:xfrm flipH="1" flipV="1">
            <a:off x="6180334" y="1581151"/>
            <a:ext cx="753866" cy="33706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934200" y="1733550"/>
            <a:ext cx="1913794"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Tongues of granite</a:t>
            </a:r>
            <a:endParaRPr lang="en-US" dirty="0">
              <a:solidFill>
                <a:prstClr val="black"/>
              </a:solidFill>
            </a:endParaRPr>
          </a:p>
        </p:txBody>
      </p:sp>
      <p:cxnSp>
        <p:nvCxnSpPr>
          <p:cNvPr id="29" name="Straight Arrow Connector 28"/>
          <p:cNvCxnSpPr/>
          <p:nvPr/>
        </p:nvCxnSpPr>
        <p:spPr>
          <a:xfrm flipV="1">
            <a:off x="4495800" y="2009616"/>
            <a:ext cx="707866" cy="9326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83244" y="1933605"/>
            <a:ext cx="606833" cy="338554"/>
          </a:xfrm>
          <a:prstGeom prst="rect">
            <a:avLst/>
          </a:prstGeom>
          <a:solidFill>
            <a:schemeClr val="bg1"/>
          </a:solidFill>
          <a:ln w="19050">
            <a:solidFill>
              <a:schemeClr val="tx1"/>
            </a:solidFill>
          </a:ln>
        </p:spPr>
        <p:txBody>
          <a:bodyPr wrap="none" rtlCol="0">
            <a:spAutoFit/>
          </a:bodyPr>
          <a:lstStyle/>
          <a:p>
            <a:r>
              <a:rPr lang="en-US" sz="1600" dirty="0" smtClean="0">
                <a:solidFill>
                  <a:prstClr val="black"/>
                </a:solidFill>
              </a:rPr>
              <a:t>Road</a:t>
            </a:r>
            <a:endParaRPr lang="en-US" sz="1600" dirty="0">
              <a:solidFill>
                <a:prstClr val="black"/>
              </a:solidFill>
            </a:endParaRPr>
          </a:p>
        </p:txBody>
      </p:sp>
      <p:sp>
        <p:nvSpPr>
          <p:cNvPr id="33" name="TextBox 32"/>
          <p:cNvSpPr txBox="1"/>
          <p:nvPr/>
        </p:nvSpPr>
        <p:spPr>
          <a:xfrm>
            <a:off x="5715000" y="4293278"/>
            <a:ext cx="2557610" cy="646331"/>
          </a:xfrm>
          <a:prstGeom prst="rect">
            <a:avLst/>
          </a:prstGeom>
          <a:solidFill>
            <a:schemeClr val="bg1"/>
          </a:solidFill>
          <a:ln w="19050">
            <a:solidFill>
              <a:schemeClr val="tx1"/>
            </a:solidFill>
          </a:ln>
        </p:spPr>
        <p:txBody>
          <a:bodyPr wrap="square" rtlCol="0">
            <a:spAutoFit/>
          </a:bodyPr>
          <a:lstStyle/>
          <a:p>
            <a:r>
              <a:rPr lang="en-US" dirty="0" smtClean="0">
                <a:solidFill>
                  <a:prstClr val="black"/>
                </a:solidFill>
              </a:rPr>
              <a:t>Judge Castello’s house  (Florissant town)</a:t>
            </a:r>
            <a:endParaRPr lang="en-US" dirty="0">
              <a:solidFill>
                <a:prstClr val="black"/>
              </a:solidFill>
            </a:endParaRPr>
          </a:p>
        </p:txBody>
      </p:sp>
    </p:spTree>
    <p:extLst>
      <p:ext uri="{BB962C8B-B14F-4D97-AF65-F5344CB8AC3E}">
        <p14:creationId xmlns:p14="http://schemas.microsoft.com/office/powerpoint/2010/main" val="22400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5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5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5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25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25" grpId="0" animBg="1"/>
      <p:bldP spid="30"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S:\PALEO DEPT\Herb\GSA 2017\Lakes Map Images\Edited\FLFO_003512Finish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738098"/>
            <a:ext cx="6400801" cy="42720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title"/>
          </p:nvPr>
        </p:nvSpPr>
        <p:spPr>
          <a:xfrm>
            <a:off x="2590800" y="11430"/>
            <a:ext cx="4114800" cy="726668"/>
          </a:xfrm>
        </p:spPr>
        <p:txBody>
          <a:bodyPr>
            <a:normAutofit/>
          </a:bodyPr>
          <a:lstStyle/>
          <a:p>
            <a:pPr eaLnBrk="1" hangingPunct="1"/>
            <a:r>
              <a:rPr lang="en-US" altLang="en-US" sz="3000" dirty="0" smtClean="0"/>
              <a:t>Detail of the central area</a:t>
            </a:r>
          </a:p>
        </p:txBody>
      </p:sp>
      <p:sp>
        <p:nvSpPr>
          <p:cNvPr id="2" name="Rectangle 1"/>
          <p:cNvSpPr/>
          <p:nvPr/>
        </p:nvSpPr>
        <p:spPr>
          <a:xfrm>
            <a:off x="3352800" y="2407920"/>
            <a:ext cx="990600" cy="1078230"/>
          </a:xfrm>
          <a:prstGeom prst="rect">
            <a:avLst/>
          </a:prstGeom>
          <a:solidFill>
            <a:srgbClr val="FF0000">
              <a:alpha val="17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925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PALEO DEPT\Herb\GSA 2017\Lakes Map Images\Edited\FLFO_003540Finish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8002"/>
            <a:ext cx="4724400" cy="496541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flipH="1" flipV="1">
            <a:off x="2286000" y="2800350"/>
            <a:ext cx="785896" cy="10668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854023" y="3867150"/>
            <a:ext cx="1628587"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Petrified stump</a:t>
            </a:r>
            <a:endParaRPr lang="en-US" dirty="0">
              <a:solidFill>
                <a:prstClr val="black"/>
              </a:solidFill>
            </a:endParaRPr>
          </a:p>
        </p:txBody>
      </p:sp>
      <p:cxnSp>
        <p:nvCxnSpPr>
          <p:cNvPr id="17" name="Straight Arrow Connector 16"/>
          <p:cNvCxnSpPr/>
          <p:nvPr/>
        </p:nvCxnSpPr>
        <p:spPr>
          <a:xfrm flipH="1">
            <a:off x="2831163" y="762060"/>
            <a:ext cx="240734" cy="150489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08303" y="361950"/>
            <a:ext cx="1249060"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Insect Beds</a:t>
            </a:r>
            <a:endParaRPr lang="en-US" dirty="0">
              <a:solidFill>
                <a:prstClr val="black"/>
              </a:solidFill>
            </a:endParaRPr>
          </a:p>
        </p:txBody>
      </p:sp>
      <p:cxnSp>
        <p:nvCxnSpPr>
          <p:cNvPr id="28" name="Straight Arrow Connector 27"/>
          <p:cNvCxnSpPr/>
          <p:nvPr/>
        </p:nvCxnSpPr>
        <p:spPr>
          <a:xfrm flipH="1" flipV="1">
            <a:off x="3492947" y="2800350"/>
            <a:ext cx="545653" cy="5162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638216" y="3316575"/>
            <a:ext cx="1200970" cy="369332"/>
          </a:xfrm>
          <a:prstGeom prst="rect">
            <a:avLst/>
          </a:prstGeom>
          <a:solidFill>
            <a:schemeClr val="bg1"/>
          </a:solidFill>
          <a:ln w="19050">
            <a:solidFill>
              <a:schemeClr val="tx1"/>
            </a:solidFill>
          </a:ln>
        </p:spPr>
        <p:txBody>
          <a:bodyPr wrap="none" rtlCol="0">
            <a:spAutoFit/>
          </a:bodyPr>
          <a:lstStyle/>
          <a:p>
            <a:r>
              <a:rPr lang="en-US" dirty="0" smtClean="0">
                <a:solidFill>
                  <a:prstClr val="black"/>
                </a:solidFill>
              </a:rPr>
              <a:t>Hills house</a:t>
            </a:r>
            <a:endParaRPr lang="en-US" dirty="0">
              <a:solidFill>
                <a:prstClr val="black"/>
              </a:solidFill>
            </a:endParaRPr>
          </a:p>
        </p:txBody>
      </p:sp>
      <p:pic>
        <p:nvPicPr>
          <p:cNvPr id="32" name="Picture 9" descr="C:\Users\hmeyer\Desktop\GSA 2017\Arthur Lakes talk\Rock units\Fossils 2 0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38150"/>
            <a:ext cx="288309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origscud"/>
          <p:cNvPicPr>
            <a:picLocks noChangeAspect="1" noChangeArrowheads="1"/>
          </p:cNvPicPr>
          <p:nvPr/>
        </p:nvPicPr>
        <p:blipFill>
          <a:blip r:embed="rId4">
            <a:lum bright="-14000" contrast="-14000"/>
            <a:extLst>
              <a:ext uri="{28A0092B-C50C-407E-A947-70E740481C1C}">
                <a14:useLocalDpi xmlns:a14="http://schemas.microsoft.com/office/drawing/2010/main" val="0"/>
              </a:ext>
            </a:extLst>
          </a:blip>
          <a:srcRect/>
          <a:stretch>
            <a:fillRect/>
          </a:stretch>
        </p:blipFill>
        <p:spPr bwMode="auto">
          <a:xfrm>
            <a:off x="5123981" y="742950"/>
            <a:ext cx="3886200" cy="27552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9" descr="Fig196"/>
          <p:cNvPicPr>
            <a:picLocks noChangeAspect="1" noChangeArrowheads="1"/>
          </p:cNvPicPr>
          <p:nvPr/>
        </p:nvPicPr>
        <p:blipFill>
          <a:blip r:embed="rId5" cstate="print">
            <a:lum bright="4000"/>
            <a:extLst>
              <a:ext uri="{28A0092B-C50C-407E-A947-70E740481C1C}">
                <a14:useLocalDpi xmlns:a14="http://schemas.microsoft.com/office/drawing/2010/main" val="0"/>
              </a:ext>
            </a:extLst>
          </a:blip>
          <a:srcRect/>
          <a:stretch>
            <a:fillRect/>
          </a:stretch>
        </p:blipFill>
        <p:spPr bwMode="auto">
          <a:xfrm>
            <a:off x="5105400" y="1034964"/>
            <a:ext cx="3875471" cy="25273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ropped Charlotte Hill photo"/>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8000" contrast="9000"/>
                    </a14:imgEffect>
                  </a14:imgLayer>
                </a14:imgProps>
              </a:ext>
              <a:ext uri="{28A0092B-C50C-407E-A947-70E740481C1C}">
                <a14:useLocalDpi xmlns:a14="http://schemas.microsoft.com/office/drawing/2010/main" val="0"/>
              </a:ext>
            </a:extLst>
          </a:blip>
          <a:srcRect/>
          <a:stretch>
            <a:fillRect/>
          </a:stretch>
        </p:blipFill>
        <p:spPr bwMode="auto">
          <a:xfrm>
            <a:off x="5562600" y="562005"/>
            <a:ext cx="2883099" cy="39389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508443" y="4476750"/>
            <a:ext cx="3025957" cy="400110"/>
          </a:xfrm>
          <a:prstGeom prst="rect">
            <a:avLst/>
          </a:prstGeom>
          <a:noFill/>
          <a:ln w="19050">
            <a:noFill/>
          </a:ln>
        </p:spPr>
        <p:txBody>
          <a:bodyPr wrap="none" rtlCol="0">
            <a:spAutoFit/>
          </a:bodyPr>
          <a:lstStyle/>
          <a:p>
            <a:r>
              <a:rPr lang="en-US" sz="2000" dirty="0" smtClean="0">
                <a:solidFill>
                  <a:prstClr val="black"/>
                </a:solidFill>
              </a:rPr>
              <a:t>Homesteader Charlotte Hill</a:t>
            </a:r>
            <a:endParaRPr lang="en-US" sz="2000" dirty="0">
              <a:solidFill>
                <a:prstClr val="black"/>
              </a:solidFill>
            </a:endParaRPr>
          </a:p>
        </p:txBody>
      </p:sp>
      <p:sp>
        <p:nvSpPr>
          <p:cNvPr id="2" name="TextBox 1"/>
          <p:cNvSpPr txBox="1"/>
          <p:nvPr/>
        </p:nvSpPr>
        <p:spPr>
          <a:xfrm>
            <a:off x="5123981" y="3638550"/>
            <a:ext cx="3856890" cy="400110"/>
          </a:xfrm>
          <a:prstGeom prst="rect">
            <a:avLst/>
          </a:prstGeom>
          <a:noFill/>
        </p:spPr>
        <p:txBody>
          <a:bodyPr wrap="none" rtlCol="0">
            <a:spAutoFit/>
          </a:bodyPr>
          <a:lstStyle/>
          <a:p>
            <a:r>
              <a:rPr lang="en-US" sz="2000" i="1" dirty="0" err="1" smtClean="0"/>
              <a:t>Prodryas</a:t>
            </a:r>
            <a:r>
              <a:rPr lang="en-US" sz="2000" i="1" dirty="0" smtClean="0"/>
              <a:t> </a:t>
            </a:r>
            <a:r>
              <a:rPr lang="en-US" sz="2000" i="1" dirty="0" err="1" smtClean="0"/>
              <a:t>persephone</a:t>
            </a:r>
            <a:r>
              <a:rPr lang="en-US" sz="2000" i="1" dirty="0" smtClean="0"/>
              <a:t> </a:t>
            </a:r>
            <a:r>
              <a:rPr lang="en-US" sz="2000" dirty="0" smtClean="0"/>
              <a:t>Scudder 1878</a:t>
            </a:r>
            <a:endParaRPr lang="en-US" sz="2000" dirty="0"/>
          </a:p>
        </p:txBody>
      </p:sp>
      <p:sp>
        <p:nvSpPr>
          <p:cNvPr id="3" name="TextBox 2"/>
          <p:cNvSpPr txBox="1"/>
          <p:nvPr/>
        </p:nvSpPr>
        <p:spPr>
          <a:xfrm>
            <a:off x="5257800" y="3638550"/>
            <a:ext cx="3962400" cy="1015663"/>
          </a:xfrm>
          <a:prstGeom prst="rect">
            <a:avLst/>
          </a:prstGeom>
          <a:noFill/>
        </p:spPr>
        <p:txBody>
          <a:bodyPr wrap="square" rtlCol="0">
            <a:spAutoFit/>
          </a:bodyPr>
          <a:lstStyle/>
          <a:p>
            <a:r>
              <a:rPr lang="en-US" sz="2000" dirty="0" smtClean="0"/>
              <a:t>“Hill where most of the insect specimens were obtained”</a:t>
            </a:r>
          </a:p>
          <a:p>
            <a:r>
              <a:rPr lang="en-US" sz="2000" dirty="0" smtClean="0"/>
              <a:t>Taken by Scudder’s son, ca. 1882</a:t>
            </a:r>
            <a:endParaRPr lang="en-US" sz="2000" dirty="0"/>
          </a:p>
        </p:txBody>
      </p:sp>
      <p:sp>
        <p:nvSpPr>
          <p:cNvPr id="4" name="TextBox 3"/>
          <p:cNvSpPr txBox="1"/>
          <p:nvPr/>
        </p:nvSpPr>
        <p:spPr>
          <a:xfrm>
            <a:off x="5326050" y="422036"/>
            <a:ext cx="3415589" cy="4431983"/>
          </a:xfrm>
          <a:prstGeom prst="rect">
            <a:avLst/>
          </a:prstGeom>
          <a:noFill/>
        </p:spPr>
        <p:txBody>
          <a:bodyPr wrap="square" rtlCol="0">
            <a:spAutoFit/>
          </a:bodyPr>
          <a:lstStyle/>
          <a:p>
            <a:pPr lvl="1"/>
            <a:r>
              <a:rPr lang="en-US" sz="2200" dirty="0"/>
              <a:t>August 18, 1877</a:t>
            </a:r>
          </a:p>
          <a:p>
            <a:pPr lvl="1"/>
            <a:r>
              <a:rPr lang="en-US" sz="2200" dirty="0"/>
              <a:t>“Prof. Scudder went over to Hill’s ranch to see about some fossils Mrs. H. had been collecting for him…  He came back reporting the Hills had boxes upon boxes full of fine paper shales covered with the impressions of most perfect insects.”</a:t>
            </a:r>
          </a:p>
          <a:p>
            <a:endParaRPr lang="en-US" dirty="0"/>
          </a:p>
        </p:txBody>
      </p:sp>
    </p:spTree>
    <p:extLst>
      <p:ext uri="{BB962C8B-B14F-4D97-AF65-F5344CB8AC3E}">
        <p14:creationId xmlns:p14="http://schemas.microsoft.com/office/powerpoint/2010/main" val="16896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5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25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5"/>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3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5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25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50"/>
                                        <p:tgtEl>
                                          <p:spTgt spid="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33"/>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9"/>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5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4"/>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250"/>
                                        <p:tgtEl>
                                          <p:spTgt spid="2"/>
                                        </p:tgtEl>
                                      </p:cBhvr>
                                    </p:animEffect>
                                  </p:childTnLst>
                                </p:cTn>
                              </p:par>
                              <p:par>
                                <p:cTn id="72" presetID="10" presetClass="entr" presetSubtype="0"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9" grpId="0" animBg="1"/>
      <p:bldP spid="19" grpId="0"/>
      <p:bldP spid="19" grpId="1"/>
      <p:bldP spid="2" grpId="0"/>
      <p:bldP spid="3" grpId="0"/>
      <p:bldP spid="3" grpId="1"/>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047750"/>
            <a:ext cx="5659952" cy="3581400"/>
          </a:xfrm>
        </p:spPr>
        <p:txBody>
          <a:bodyPr>
            <a:normAutofit/>
          </a:bodyPr>
          <a:lstStyle/>
          <a:p>
            <a:pPr lvl="1"/>
            <a:r>
              <a:rPr lang="en-US" sz="2200" dirty="0" smtClean="0"/>
              <a:t>Scudder’s lost horse</a:t>
            </a:r>
          </a:p>
          <a:p>
            <a:pPr lvl="1"/>
            <a:r>
              <a:rPr lang="en-US" sz="2200" dirty="0" smtClean="0"/>
              <a:t>“Prof S who had let his horse graze whilst he went to examine something came back and found his horse gone.  Three hours were spent in a weary hunt all over the country…  We were just giving up when I found the horse quietly grazing behind a rock a few feet from where it had been left</a:t>
            </a:r>
            <a:r>
              <a:rPr lang="en-US" sz="2200" dirty="0"/>
              <a:t>.”    </a:t>
            </a:r>
            <a:endParaRPr lang="en-US" sz="2200" dirty="0" smtClean="0"/>
          </a:p>
          <a:p>
            <a:pPr marL="320040" lvl="1" indent="0">
              <a:buNone/>
            </a:pPr>
            <a:r>
              <a:rPr lang="en-US" sz="2200" dirty="0" smtClean="0"/>
              <a:t>    - A. Lakes, August </a:t>
            </a:r>
            <a:r>
              <a:rPr lang="en-US" sz="2200" dirty="0"/>
              <a:t>20, 1877</a:t>
            </a:r>
          </a:p>
          <a:p>
            <a:pPr lvl="1"/>
            <a:endParaRPr lang="en-US" sz="2200" dirty="0" smtClean="0"/>
          </a:p>
        </p:txBody>
      </p:sp>
      <p:sp>
        <p:nvSpPr>
          <p:cNvPr id="6" name="Title 5"/>
          <p:cNvSpPr>
            <a:spLocks noGrp="1"/>
          </p:cNvSpPr>
          <p:nvPr>
            <p:ph type="title"/>
          </p:nvPr>
        </p:nvSpPr>
        <p:spPr>
          <a:xfrm>
            <a:off x="685800" y="3810"/>
            <a:ext cx="7772400" cy="857250"/>
          </a:xfrm>
        </p:spPr>
        <p:txBody>
          <a:bodyPr>
            <a:normAutofit/>
          </a:bodyPr>
          <a:lstStyle/>
          <a:p>
            <a:pPr algn="ctr"/>
            <a:r>
              <a:rPr lang="en-US" sz="3000" dirty="0" smtClean="0"/>
              <a:t>Where’s my horse?</a:t>
            </a:r>
            <a:endParaRPr lang="en-US" sz="3000" dirty="0"/>
          </a:p>
        </p:txBody>
      </p:sp>
    </p:spTree>
    <p:extLst>
      <p:ext uri="{BB962C8B-B14F-4D97-AF65-F5344CB8AC3E}">
        <p14:creationId xmlns:p14="http://schemas.microsoft.com/office/powerpoint/2010/main" val="3795819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hmeyer\Desktop\GSA 2017\Arthur Lakes talk\boundary cut.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782756" y="742950"/>
            <a:ext cx="5684844" cy="37823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0" y="2825752"/>
            <a:ext cx="1059906" cy="523220"/>
          </a:xfrm>
          <a:prstGeom prst="rect">
            <a:avLst/>
          </a:prstGeom>
          <a:noFill/>
        </p:spPr>
        <p:txBody>
          <a:bodyPr wrap="none" rtlCol="0">
            <a:spAutoFit/>
          </a:bodyPr>
          <a:lstStyle/>
          <a:p>
            <a:r>
              <a:rPr lang="en-US" sz="2800" b="1" dirty="0" smtClean="0"/>
              <a:t>North</a:t>
            </a:r>
            <a:endParaRPr lang="en-US" sz="2800" b="1" dirty="0"/>
          </a:p>
        </p:txBody>
      </p:sp>
      <p:cxnSp>
        <p:nvCxnSpPr>
          <p:cNvPr id="4" name="Straight Arrow Connector 3"/>
          <p:cNvCxnSpPr/>
          <p:nvPr/>
        </p:nvCxnSpPr>
        <p:spPr>
          <a:xfrm>
            <a:off x="7696200" y="2596357"/>
            <a:ext cx="9906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9711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0" y="2019162"/>
            <a:ext cx="1059906" cy="523220"/>
          </a:xfrm>
          <a:prstGeom prst="rect">
            <a:avLst/>
          </a:prstGeom>
          <a:noFill/>
        </p:spPr>
        <p:txBody>
          <a:bodyPr wrap="none" rtlCol="0">
            <a:spAutoFit/>
          </a:bodyPr>
          <a:lstStyle/>
          <a:p>
            <a:pPr lvl="0"/>
            <a:r>
              <a:rPr lang="en-US" sz="2800" b="1" dirty="0">
                <a:solidFill>
                  <a:prstClr val="black"/>
                </a:solidFill>
              </a:rPr>
              <a:t>North</a:t>
            </a:r>
          </a:p>
        </p:txBody>
      </p:sp>
      <p:cxnSp>
        <p:nvCxnSpPr>
          <p:cNvPr id="3" name="Straight Arrow Connector 2"/>
          <p:cNvCxnSpPr/>
          <p:nvPr/>
        </p:nvCxnSpPr>
        <p:spPr>
          <a:xfrm flipV="1">
            <a:off x="6934200" y="895350"/>
            <a:ext cx="0" cy="1114287"/>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descr="C:\Users\hmeyer\Desktop\GSA 2017\Arthur Lakes talk\north up.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971800" y="111369"/>
            <a:ext cx="3276601" cy="492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9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90"/>
                                          </p:val>
                                        </p:tav>
                                        <p:tav tm="100000">
                                          <p:val>
                                            <p:fltVal val="0"/>
                                          </p:val>
                                        </p:tav>
                                      </p:tavLst>
                                    </p:anim>
                                    <p:animEffect transition="in" filter="fade">
                                      <p:cBhvr>
                                        <p:cTn id="10" dur="2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
                                          </p:val>
                                        </p:tav>
                                        <p:tav tm="100000">
                                          <p:val>
                                            <p:strVal val="#ppt_w"/>
                                          </p:val>
                                        </p:tav>
                                      </p:tavLst>
                                    </p:anim>
                                    <p:anim calcmode="lin" valueType="num">
                                      <p:cBhvr>
                                        <p:cTn id="14" dur="2000" fill="hold"/>
                                        <p:tgtEl>
                                          <p:spTgt spid="3"/>
                                        </p:tgtEl>
                                        <p:attrNameLst>
                                          <p:attrName>ppt_h</p:attrName>
                                        </p:attrNameLst>
                                      </p:cBhvr>
                                      <p:tavLst>
                                        <p:tav tm="0">
                                          <p:val>
                                            <p:fltVal val="0"/>
                                          </p:val>
                                        </p:tav>
                                        <p:tav tm="100000">
                                          <p:val>
                                            <p:strVal val="#ppt_h"/>
                                          </p:val>
                                        </p:tav>
                                      </p:tavLst>
                                    </p:anim>
                                    <p:anim calcmode="lin" valueType="num">
                                      <p:cBhvr>
                                        <p:cTn id="15" dur="2000" fill="hold"/>
                                        <p:tgtEl>
                                          <p:spTgt spid="3"/>
                                        </p:tgtEl>
                                        <p:attrNameLst>
                                          <p:attrName>style.rotation</p:attrName>
                                        </p:attrNameLst>
                                      </p:cBhvr>
                                      <p:tavLst>
                                        <p:tav tm="0">
                                          <p:val>
                                            <p:fltVal val="90"/>
                                          </p:val>
                                        </p:tav>
                                        <p:tav tm="100000">
                                          <p:val>
                                            <p:fltVal val="0"/>
                                          </p:val>
                                        </p:tav>
                                      </p:tavLst>
                                    </p:anim>
                                    <p:animEffect transition="in" filter="fade">
                                      <p:cBhvr>
                                        <p:cTn id="16" dur="2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fltVal val="0"/>
                                          </p:val>
                                        </p:tav>
                                        <p:tav tm="100000">
                                          <p:val>
                                            <p:strVal val="#ppt_w"/>
                                          </p:val>
                                        </p:tav>
                                      </p:tavLst>
                                    </p:anim>
                                    <p:anim calcmode="lin" valueType="num">
                                      <p:cBhvr>
                                        <p:cTn id="20" dur="2000" fill="hold"/>
                                        <p:tgtEl>
                                          <p:spTgt spid="2"/>
                                        </p:tgtEl>
                                        <p:attrNameLst>
                                          <p:attrName>ppt_h</p:attrName>
                                        </p:attrNameLst>
                                      </p:cBhvr>
                                      <p:tavLst>
                                        <p:tav tm="0">
                                          <p:val>
                                            <p:fltVal val="0"/>
                                          </p:val>
                                        </p:tav>
                                        <p:tav tm="100000">
                                          <p:val>
                                            <p:strVal val="#ppt_h"/>
                                          </p:val>
                                        </p:tav>
                                      </p:tavLst>
                                    </p:anim>
                                    <p:anim calcmode="lin" valueType="num">
                                      <p:cBhvr>
                                        <p:cTn id="21" dur="2000" fill="hold"/>
                                        <p:tgtEl>
                                          <p:spTgt spid="2"/>
                                        </p:tgtEl>
                                        <p:attrNameLst>
                                          <p:attrName>style.rotation</p:attrName>
                                        </p:attrNameLst>
                                      </p:cBhvr>
                                      <p:tavLst>
                                        <p:tav tm="0">
                                          <p:val>
                                            <p:fltVal val="90"/>
                                          </p:val>
                                        </p:tav>
                                        <p:tav tm="100000">
                                          <p:val>
                                            <p:fltVal val="0"/>
                                          </p:val>
                                        </p:tav>
                                      </p:tavLst>
                                    </p:anim>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PALEO DEPT\Herb\GSA 2017\Lakes Map Images\report_map_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9090" y="971550"/>
            <a:ext cx="2529710" cy="36674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ALEO DEPT\Herb\GSA 2017\Lakes Map Images\report_cover_cropped2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999861"/>
            <a:ext cx="2660376" cy="363715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914400" y="133350"/>
            <a:ext cx="7772400" cy="685800"/>
          </a:xfrm>
        </p:spPr>
        <p:txBody>
          <a:bodyPr>
            <a:normAutofit/>
          </a:bodyPr>
          <a:lstStyle/>
          <a:p>
            <a:pPr algn="ctr"/>
            <a:r>
              <a:rPr lang="en-US" sz="3000" dirty="0" smtClean="0"/>
              <a:t>Scudder’s 1881 version of the map</a:t>
            </a:r>
            <a:endParaRPr lang="en-US" sz="3000" dirty="0"/>
          </a:p>
        </p:txBody>
      </p:sp>
      <p:sp>
        <p:nvSpPr>
          <p:cNvPr id="5" name="Content Placeholder 2"/>
          <p:cNvSpPr>
            <a:spLocks noGrp="1"/>
          </p:cNvSpPr>
          <p:nvPr>
            <p:ph sz="quarter" idx="1"/>
          </p:nvPr>
        </p:nvSpPr>
        <p:spPr>
          <a:xfrm>
            <a:off x="5486400" y="1657350"/>
            <a:ext cx="3373952" cy="3581400"/>
          </a:xfrm>
        </p:spPr>
        <p:txBody>
          <a:bodyPr>
            <a:normAutofit/>
          </a:bodyPr>
          <a:lstStyle/>
          <a:p>
            <a:pPr lvl="1"/>
            <a:r>
              <a:rPr lang="en-US" sz="2200" dirty="0" smtClean="0"/>
              <a:t>“Mr. Lakes studied the geology of the district … and the first part of this paper should be considered our joint production.”</a:t>
            </a:r>
            <a:endParaRPr lang="en-US" sz="2200" dirty="0"/>
          </a:p>
          <a:p>
            <a:pPr lvl="1"/>
            <a:endParaRPr lang="en-US" sz="2200" dirty="0" smtClean="0"/>
          </a:p>
        </p:txBody>
      </p:sp>
    </p:spTree>
    <p:extLst>
      <p:ext uri="{BB962C8B-B14F-4D97-AF65-F5344CB8AC3E}">
        <p14:creationId xmlns:p14="http://schemas.microsoft.com/office/powerpoint/2010/main" val="24200047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kes modified"/>
          <p:cNvPicPr>
            <a:picLocks noChangeAspect="1" noChangeArrowheads="1"/>
          </p:cNvPicPr>
          <p:nvPr/>
        </p:nvPicPr>
        <p:blipFill>
          <a:blip r:embed="rId2" cstate="print">
            <a:lum bright="-10000" contrast="20000"/>
            <a:extLst>
              <a:ext uri="{28A0092B-C50C-407E-A947-70E740481C1C}">
                <a14:useLocalDpi xmlns:a14="http://schemas.microsoft.com/office/drawing/2010/main" val="0"/>
              </a:ext>
            </a:extLst>
          </a:blip>
          <a:srcRect/>
          <a:stretch>
            <a:fillRect/>
          </a:stretch>
        </p:blipFill>
        <p:spPr bwMode="auto">
          <a:xfrm>
            <a:off x="1828800" y="742951"/>
            <a:ext cx="1566723" cy="20303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rthur Lakes"/>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3549864"/>
            <a:ext cx="1084775" cy="13941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alpha val="70000"/>
                  </a:srgbClr>
                </a:solidFill>
              </a14:hiddenFill>
            </a:ext>
          </a:extLst>
        </p:spPr>
      </p:pic>
      <p:pic>
        <p:nvPicPr>
          <p:cNvPr id="6" name="Picture 5" descr="emmet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3549865"/>
            <a:ext cx="1091726" cy="137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Bu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032" y="3549864"/>
            <a:ext cx="1254458" cy="13840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2263825" y="2876550"/>
            <a:ext cx="631775" cy="523220"/>
          </a:xfrm>
          <a:prstGeom prst="rect">
            <a:avLst/>
          </a:prstGeom>
          <a:solidFill>
            <a:schemeClr val="bg1">
              <a:alpha val="64999"/>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b="1" dirty="0" smtClean="0"/>
              <a:t>Lakes </a:t>
            </a:r>
          </a:p>
          <a:p>
            <a:pPr algn="ctr"/>
            <a:r>
              <a:rPr lang="en-US" altLang="en-US" sz="1400" b="1" dirty="0" smtClean="0"/>
              <a:t>1878</a:t>
            </a:r>
            <a:endParaRPr lang="en-US" altLang="en-US" sz="1400" b="1" dirty="0"/>
          </a:p>
        </p:txBody>
      </p:sp>
      <p:sp>
        <p:nvSpPr>
          <p:cNvPr id="9" name="Text Box 9"/>
          <p:cNvSpPr txBox="1">
            <a:spLocks noChangeArrowheads="1"/>
          </p:cNvSpPr>
          <p:nvPr/>
        </p:nvSpPr>
        <p:spPr bwMode="auto">
          <a:xfrm>
            <a:off x="6553200" y="2876550"/>
            <a:ext cx="1363900" cy="523220"/>
          </a:xfrm>
          <a:prstGeom prst="rect">
            <a:avLst/>
          </a:prstGeom>
          <a:solidFill>
            <a:schemeClr val="bg1">
              <a:alpha val="64999"/>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b="1" dirty="0" err="1" smtClean="0"/>
              <a:t>Wobus</a:t>
            </a:r>
            <a:r>
              <a:rPr lang="en-US" altLang="en-US" sz="1400" b="1" dirty="0" smtClean="0"/>
              <a:t> </a:t>
            </a:r>
            <a:r>
              <a:rPr lang="en-US" altLang="en-US" sz="1400" b="1" dirty="0"/>
              <a:t>and </a:t>
            </a:r>
            <a:r>
              <a:rPr lang="en-US" altLang="en-US" sz="1400" b="1" dirty="0" smtClean="0"/>
              <a:t>Epis</a:t>
            </a:r>
          </a:p>
          <a:p>
            <a:pPr algn="ctr"/>
            <a:r>
              <a:rPr lang="en-US" altLang="en-US" sz="1400" b="1" dirty="0" smtClean="0"/>
              <a:t>1978</a:t>
            </a:r>
            <a:endParaRPr lang="en-US" altLang="en-US" sz="1400" b="1" dirty="0"/>
          </a:p>
        </p:txBody>
      </p:sp>
      <p:sp>
        <p:nvSpPr>
          <p:cNvPr id="10" name="Text Box 11"/>
          <p:cNvSpPr txBox="1">
            <a:spLocks noChangeArrowheads="1"/>
          </p:cNvSpPr>
          <p:nvPr/>
        </p:nvSpPr>
        <p:spPr bwMode="auto">
          <a:xfrm>
            <a:off x="7924800" y="2876550"/>
            <a:ext cx="1203727" cy="523220"/>
          </a:xfrm>
          <a:prstGeom prst="rect">
            <a:avLst/>
          </a:prstGeom>
          <a:solidFill>
            <a:schemeClr val="bg1">
              <a:alpha val="64999"/>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b="1" dirty="0" err="1" smtClean="0"/>
              <a:t>Evanoff</a:t>
            </a:r>
            <a:endParaRPr lang="en-US" altLang="en-US" sz="1400" b="1" dirty="0" smtClean="0"/>
          </a:p>
          <a:p>
            <a:pPr algn="ctr"/>
            <a:r>
              <a:rPr lang="en-US" altLang="en-US" sz="1400" b="1" dirty="0" smtClean="0"/>
              <a:t>1992</a:t>
            </a:r>
            <a:endParaRPr lang="en-US" altLang="en-US" sz="1400" b="1" dirty="0"/>
          </a:p>
        </p:txBody>
      </p:sp>
      <p:sp>
        <p:nvSpPr>
          <p:cNvPr id="11" name="Text Box 16"/>
          <p:cNvSpPr txBox="1">
            <a:spLocks noChangeArrowheads="1"/>
          </p:cNvSpPr>
          <p:nvPr/>
        </p:nvSpPr>
        <p:spPr bwMode="auto">
          <a:xfrm>
            <a:off x="5486400" y="2876550"/>
            <a:ext cx="621709" cy="523220"/>
          </a:xfrm>
          <a:prstGeom prst="rect">
            <a:avLst/>
          </a:prstGeom>
          <a:solidFill>
            <a:schemeClr val="bg1">
              <a:alpha val="64999"/>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b="1" dirty="0" smtClean="0"/>
              <a:t>Cross </a:t>
            </a:r>
          </a:p>
          <a:p>
            <a:pPr algn="ctr"/>
            <a:r>
              <a:rPr lang="en-US" altLang="en-US" sz="1400" b="1" dirty="0" smtClean="0"/>
              <a:t>1894</a:t>
            </a:r>
            <a:endParaRPr lang="en-US" altLang="en-US" sz="1400" b="1" dirty="0"/>
          </a:p>
        </p:txBody>
      </p:sp>
      <p:pic>
        <p:nvPicPr>
          <p:cNvPr id="12" name="Picture 17" descr="whitman cro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9222" y="3549864"/>
            <a:ext cx="1145377" cy="1384086"/>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3" name="Picture 22" descr="Wobusmap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8528" y="773509"/>
            <a:ext cx="1356272" cy="20238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3" descr="Cross map cropped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0469" y="773509"/>
            <a:ext cx="1446531" cy="20213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170484" y="2181841"/>
            <a:ext cx="716863" cy="507831"/>
          </a:xfrm>
          <a:prstGeom prst="rect">
            <a:avLst/>
          </a:prstGeom>
          <a:noFill/>
        </p:spPr>
        <p:txBody>
          <a:bodyPr wrap="none" rtlCol="0">
            <a:spAutoFit/>
          </a:bodyPr>
          <a:lstStyle/>
          <a:p>
            <a:pPr algn="ctr"/>
            <a:r>
              <a:rPr lang="en-US" sz="900" dirty="0" smtClean="0"/>
              <a:t>National </a:t>
            </a:r>
          </a:p>
          <a:p>
            <a:pPr algn="ctr"/>
            <a:r>
              <a:rPr lang="en-US" sz="900" dirty="0" smtClean="0"/>
              <a:t>Monument</a:t>
            </a:r>
          </a:p>
          <a:p>
            <a:pPr algn="ctr"/>
            <a:r>
              <a:rPr lang="en-US" sz="900" dirty="0"/>
              <a:t>a</a:t>
            </a:r>
            <a:r>
              <a:rPr lang="en-US" sz="900" dirty="0" smtClean="0"/>
              <a:t>rea only</a:t>
            </a:r>
            <a:endParaRPr lang="en-US" sz="900" dirty="0"/>
          </a:p>
        </p:txBody>
      </p:sp>
      <p:pic>
        <p:nvPicPr>
          <p:cNvPr id="1028" name="Picture 4" descr="S:\PALEO DEPT\Herb\GSA 2017\Hayden map_cropped_final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742951"/>
            <a:ext cx="1566863" cy="2051027"/>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8" name="Picture 3" descr="S:\PALEO DEPT\Herb\GSA 2017\Hayden map low re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5737" y="2146991"/>
            <a:ext cx="881063" cy="607719"/>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1" name="Text Box 7"/>
          <p:cNvSpPr txBox="1">
            <a:spLocks noChangeArrowheads="1"/>
          </p:cNvSpPr>
          <p:nvPr/>
        </p:nvSpPr>
        <p:spPr bwMode="auto">
          <a:xfrm>
            <a:off x="304800" y="2876550"/>
            <a:ext cx="1291765" cy="523220"/>
          </a:xfrm>
          <a:prstGeom prst="rect">
            <a:avLst/>
          </a:prstGeom>
          <a:solidFill>
            <a:schemeClr val="bg1">
              <a:alpha val="64999"/>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b="1" dirty="0" smtClean="0"/>
              <a:t>Hayden Survey</a:t>
            </a:r>
          </a:p>
          <a:p>
            <a:pPr algn="ctr"/>
            <a:r>
              <a:rPr lang="en-US" altLang="en-US" sz="1400" b="1" dirty="0" smtClean="0"/>
              <a:t>1877</a:t>
            </a:r>
            <a:endParaRPr lang="en-US" altLang="en-US" sz="1400" b="1" dirty="0"/>
          </a:p>
        </p:txBody>
      </p:sp>
      <p:pic>
        <p:nvPicPr>
          <p:cNvPr id="1031" name="Picture 7" descr="S:\PALEO DEPT\Herb\GSA 2017\800px-FerdinandVHayden187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6009" y="3635800"/>
            <a:ext cx="917775" cy="1295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A C Peale.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6800" y="3922752"/>
            <a:ext cx="638085" cy="83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4809351"/>
            <a:ext cx="656077" cy="276999"/>
          </a:xfrm>
          <a:prstGeom prst="rect">
            <a:avLst/>
          </a:prstGeom>
          <a:noFill/>
        </p:spPr>
        <p:txBody>
          <a:bodyPr wrap="none" rtlCol="0">
            <a:spAutoFit/>
          </a:bodyPr>
          <a:lstStyle/>
          <a:p>
            <a:r>
              <a:rPr lang="en-US" sz="1200" dirty="0" smtClean="0"/>
              <a:t>Hayden</a:t>
            </a:r>
            <a:endParaRPr lang="en-US" sz="1200" dirty="0"/>
          </a:p>
        </p:txBody>
      </p:sp>
      <p:sp>
        <p:nvSpPr>
          <p:cNvPr id="28" name="TextBox 27"/>
          <p:cNvSpPr txBox="1"/>
          <p:nvPr/>
        </p:nvSpPr>
        <p:spPr>
          <a:xfrm>
            <a:off x="1155716" y="4760952"/>
            <a:ext cx="524631" cy="276999"/>
          </a:xfrm>
          <a:prstGeom prst="rect">
            <a:avLst/>
          </a:prstGeom>
          <a:noFill/>
        </p:spPr>
        <p:txBody>
          <a:bodyPr wrap="none" rtlCol="0">
            <a:spAutoFit/>
          </a:bodyPr>
          <a:lstStyle/>
          <a:p>
            <a:r>
              <a:rPr lang="en-US" sz="1200" dirty="0" smtClean="0"/>
              <a:t>Peale</a:t>
            </a:r>
          </a:p>
        </p:txBody>
      </p:sp>
      <p:sp>
        <p:nvSpPr>
          <p:cNvPr id="19" name="Rectangle 18"/>
          <p:cNvSpPr/>
          <p:nvPr/>
        </p:nvSpPr>
        <p:spPr>
          <a:xfrm flipH="1">
            <a:off x="655317" y="2373631"/>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p:cNvSpPr>
            <a:spLocks noGrp="1" noChangeArrowheads="1"/>
          </p:cNvSpPr>
          <p:nvPr>
            <p:ph type="title"/>
          </p:nvPr>
        </p:nvSpPr>
        <p:spPr>
          <a:xfrm>
            <a:off x="960877" y="57150"/>
            <a:ext cx="7192523" cy="609600"/>
          </a:xfrm>
        </p:spPr>
        <p:txBody>
          <a:bodyPr>
            <a:normAutofit/>
          </a:bodyPr>
          <a:lstStyle/>
          <a:p>
            <a:pPr algn="ctr" eaLnBrk="1" hangingPunct="1"/>
            <a:r>
              <a:rPr lang="en-US" altLang="en-US" sz="3000" dirty="0" smtClean="0"/>
              <a:t>Evolution of the Florissant Geologic Map</a:t>
            </a:r>
          </a:p>
        </p:txBody>
      </p:sp>
      <p:pic>
        <p:nvPicPr>
          <p:cNvPr id="5124" name="Picture 4" descr="C:\Users\hmeyer\Desktop\GSA 2017\Arthur Lakes talk\SKM_C224e17091511170.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8092673" y="1030612"/>
            <a:ext cx="822727" cy="1128369"/>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26" name="Picture 4" descr="C:\Users\hmeyer\Desktop\GSA 2017\Arthur Lakes talk\Untitled-1 copy.jpg"/>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contrast="12000"/>
                    </a14:imgEffect>
                  </a14:imgLayer>
                </a14:imgProps>
              </a:ext>
              <a:ext uri="{28A0092B-C50C-407E-A947-70E740481C1C}">
                <a14:useLocalDpi xmlns:a14="http://schemas.microsoft.com/office/drawing/2010/main" val="0"/>
              </a:ext>
            </a:extLst>
          </a:blip>
          <a:srcRect/>
          <a:stretch>
            <a:fillRect/>
          </a:stretch>
        </p:blipFill>
        <p:spPr bwMode="auto">
          <a:xfrm>
            <a:off x="3565519" y="3549864"/>
            <a:ext cx="1304768" cy="137820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7"/>
          <p:cNvSpPr txBox="1">
            <a:spLocks noChangeArrowheads="1"/>
          </p:cNvSpPr>
          <p:nvPr/>
        </p:nvSpPr>
        <p:spPr bwMode="auto">
          <a:xfrm>
            <a:off x="3810000" y="2876550"/>
            <a:ext cx="787395" cy="523220"/>
          </a:xfrm>
          <a:prstGeom prst="rect">
            <a:avLst/>
          </a:prstGeom>
          <a:solidFill>
            <a:schemeClr val="bg1">
              <a:alpha val="64999"/>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b="1" dirty="0" smtClean="0"/>
              <a:t>Scudder</a:t>
            </a:r>
          </a:p>
          <a:p>
            <a:pPr algn="ctr"/>
            <a:r>
              <a:rPr lang="en-US" altLang="en-US" sz="1400" b="1" dirty="0" smtClean="0"/>
              <a:t>1881</a:t>
            </a:r>
            <a:endParaRPr lang="en-US" altLang="en-US" sz="1400" b="1" dirty="0"/>
          </a:p>
        </p:txBody>
      </p:sp>
      <p:pic>
        <p:nvPicPr>
          <p:cNvPr id="25" name="Picture 2" descr="S:\PALEO DEPT\Herb\GSA 2017\Lakes Map Images\report_map_croppe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505200" y="742950"/>
            <a:ext cx="1430832" cy="207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5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124"/>
                                        </p:tgtEl>
                                        <p:attrNameLst>
                                          <p:attrName>style.visibility</p:attrName>
                                        </p:attrNameLst>
                                      </p:cBhvr>
                                      <p:to>
                                        <p:strVal val="visible"/>
                                      </p:to>
                                    </p:set>
                                    <p:animEffect transition="in" filter="fade">
                                      <p:cBhvr>
                                        <p:cTn id="51" dur="500"/>
                                        <p:tgtEl>
                                          <p:spTgt spid="51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6" grpId="0"/>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3350"/>
            <a:ext cx="7772400" cy="701279"/>
          </a:xfrm>
        </p:spPr>
        <p:txBody>
          <a:bodyPr>
            <a:normAutofit/>
          </a:bodyPr>
          <a:lstStyle/>
          <a:p>
            <a:r>
              <a:rPr lang="en-US" sz="3000" dirty="0" smtClean="0"/>
              <a:t>Contemporary </a:t>
            </a:r>
            <a:r>
              <a:rPr lang="en-US" sz="3000" dirty="0" err="1" smtClean="0"/>
              <a:t>Lithostratigraphy</a:t>
            </a:r>
            <a:endParaRPr lang="en-US" sz="3000" dirty="0"/>
          </a:p>
        </p:txBody>
      </p:sp>
      <p:sp>
        <p:nvSpPr>
          <p:cNvPr id="3" name="Content Placeholder 2"/>
          <p:cNvSpPr>
            <a:spLocks noGrp="1"/>
          </p:cNvSpPr>
          <p:nvPr>
            <p:ph sz="quarter" idx="1"/>
          </p:nvPr>
        </p:nvSpPr>
        <p:spPr>
          <a:xfrm>
            <a:off x="381000" y="971550"/>
            <a:ext cx="7772400" cy="3733800"/>
          </a:xfrm>
        </p:spPr>
        <p:txBody>
          <a:bodyPr>
            <a:normAutofit lnSpcReduction="10000"/>
          </a:bodyPr>
          <a:lstStyle/>
          <a:p>
            <a:pPr lvl="1"/>
            <a:r>
              <a:rPr lang="en-US" sz="2200" dirty="0" smtClean="0"/>
              <a:t>Florissant Formation (= </a:t>
            </a:r>
            <a:r>
              <a:rPr lang="en-US" sz="1800" dirty="0" smtClean="0"/>
              <a:t>“Miocene </a:t>
            </a:r>
            <a:r>
              <a:rPr lang="en-US" sz="1800" dirty="0"/>
              <a:t>sediment</a:t>
            </a:r>
            <a:r>
              <a:rPr lang="en-US" sz="1800" dirty="0" smtClean="0"/>
              <a:t>” of Lakes)</a:t>
            </a:r>
            <a:endParaRPr lang="en-US" sz="2200" dirty="0" smtClean="0"/>
          </a:p>
          <a:p>
            <a:pPr lvl="2"/>
            <a:r>
              <a:rPr lang="en-US" sz="1800" dirty="0" smtClean="0"/>
              <a:t>Six informal units</a:t>
            </a:r>
          </a:p>
          <a:p>
            <a:pPr lvl="2"/>
            <a:r>
              <a:rPr lang="en-US" sz="1800" dirty="0" smtClean="0"/>
              <a:t>Lacustrine, fluvial, and volcanic</a:t>
            </a:r>
          </a:p>
          <a:p>
            <a:pPr lvl="2"/>
            <a:r>
              <a:rPr lang="en-US" sz="1800" dirty="0" smtClean="0"/>
              <a:t>Upper Eocene (34 Ma)</a:t>
            </a:r>
          </a:p>
          <a:p>
            <a:pPr marL="594360" lvl="2" indent="0">
              <a:buNone/>
            </a:pPr>
            <a:endParaRPr lang="en-US" sz="1800" dirty="0" smtClean="0"/>
          </a:p>
          <a:p>
            <a:pPr lvl="1"/>
            <a:r>
              <a:rPr lang="en-US" sz="2200" dirty="0" smtClean="0"/>
              <a:t>Wall Mountain Tuff </a:t>
            </a:r>
            <a:r>
              <a:rPr lang="en-US" sz="1900" dirty="0" smtClean="0"/>
              <a:t>(= “Volcanic </a:t>
            </a:r>
            <a:r>
              <a:rPr lang="en-US" sz="1900" dirty="0"/>
              <a:t>Lavas</a:t>
            </a:r>
            <a:r>
              <a:rPr lang="en-US" sz="1900" dirty="0" smtClean="0"/>
              <a:t>” of Lakes)</a:t>
            </a:r>
          </a:p>
          <a:p>
            <a:pPr lvl="2"/>
            <a:r>
              <a:rPr lang="en-US" sz="1800" dirty="0" smtClean="0"/>
              <a:t>Welded tuff</a:t>
            </a:r>
          </a:p>
          <a:p>
            <a:pPr lvl="2"/>
            <a:r>
              <a:rPr lang="en-US" sz="1800" dirty="0" smtClean="0"/>
              <a:t>Upper Eocene (37 Ma)</a:t>
            </a:r>
          </a:p>
          <a:p>
            <a:pPr marL="594360" lvl="2" indent="0">
              <a:buNone/>
            </a:pPr>
            <a:endParaRPr lang="en-US" sz="1800" dirty="0" smtClean="0"/>
          </a:p>
          <a:p>
            <a:pPr lvl="1"/>
            <a:r>
              <a:rPr lang="en-US" sz="2200" dirty="0" smtClean="0"/>
              <a:t>Pikes Peak Granite (= </a:t>
            </a:r>
            <a:r>
              <a:rPr lang="en-US" sz="2000" dirty="0" smtClean="0"/>
              <a:t>“Granite” of Lakes</a:t>
            </a:r>
            <a:r>
              <a:rPr lang="en-US" sz="2200" dirty="0" smtClean="0"/>
              <a:t>)</a:t>
            </a:r>
          </a:p>
          <a:p>
            <a:pPr lvl="2"/>
            <a:r>
              <a:rPr lang="en-US" sz="1800" dirty="0" smtClean="0"/>
              <a:t>Proterozoic (1.08 Ga)</a:t>
            </a:r>
          </a:p>
          <a:p>
            <a:pPr marL="0" indent="0">
              <a:buNone/>
            </a:pPr>
            <a:endParaRPr lang="en-US" sz="2400" dirty="0" smtClean="0"/>
          </a:p>
          <a:p>
            <a:endParaRPr lang="en-US" sz="2400" dirty="0"/>
          </a:p>
        </p:txBody>
      </p:sp>
      <p:pic>
        <p:nvPicPr>
          <p:cNvPr id="4" name="Picture 2" descr="S:\PALEO DEPT\Restricted\Archival_Collections\Paleontology_Collection_FLFO_9771\Digital_Records\SeriesII_Park_Research_Projects_and_Excavations\2014_Borce_Geologic_Guide_Project\Map Pieces\Pictures Actually going on map\2.5x1.5\tors poi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707130"/>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PALEO DEPT\Restricted\Archival_Collections\Paleontology_Collection_FLFO_9771\Digital_Records\SeriesII_Park_Research_Projects_and_Excavations\2014_Borce_Geologic_Guide_Project\Map Pieces\Pictures Actually going on map\2.5x1.5\other hornbek wmt poi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343150"/>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ommQuar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8210" y="361950"/>
            <a:ext cx="1443990" cy="192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270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13924"/>
            <a:ext cx="1612638" cy="202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1168"/>
          <p:cNvPicPr>
            <a:picLocks noChangeAspect="1" noChangeArrowheads="1"/>
          </p:cNvPicPr>
          <p:nvPr/>
        </p:nvPicPr>
        <p:blipFill>
          <a:blip r:embed="rId4" cstate="print">
            <a:lum bright="-6000" contrast="-4000"/>
            <a:extLst>
              <a:ext uri="{28A0092B-C50C-407E-A947-70E740481C1C}">
                <a14:useLocalDpi xmlns:a14="http://schemas.microsoft.com/office/drawing/2010/main" val="0"/>
              </a:ext>
            </a:extLst>
          </a:blip>
          <a:srcRect/>
          <a:stretch>
            <a:fillRect/>
          </a:stretch>
        </p:blipFill>
        <p:spPr bwMode="auto">
          <a:xfrm>
            <a:off x="3639723" y="-19265"/>
            <a:ext cx="2399278" cy="1188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possum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8639" y="3745039"/>
            <a:ext cx="2256111" cy="14175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ig189"/>
          <p:cNvPicPr>
            <a:picLocks noChangeAspect="1" noChangeArrowheads="1"/>
          </p:cNvPicPr>
          <p:nvPr/>
        </p:nvPicPr>
        <p:blipFill>
          <a:blip r:embed="rId6" cstate="print">
            <a:lum bright="8000" contrast="20000"/>
            <a:extLst>
              <a:ext uri="{28A0092B-C50C-407E-A947-70E740481C1C}">
                <a14:useLocalDpi xmlns:a14="http://schemas.microsoft.com/office/drawing/2010/main" val="0"/>
              </a:ext>
            </a:extLst>
          </a:blip>
          <a:srcRect/>
          <a:stretch>
            <a:fillRect/>
          </a:stretch>
        </p:blipFill>
        <p:spPr bwMode="auto">
          <a:xfrm>
            <a:off x="0" y="1111780"/>
            <a:ext cx="962724" cy="130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was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4899" y="-17783"/>
            <a:ext cx="1744824" cy="113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ig130"/>
          <p:cNvPicPr>
            <a:picLocks noChangeAspect="1" noChangeArrowheads="1"/>
          </p:cNvPicPr>
          <p:nvPr/>
        </p:nvPicPr>
        <p:blipFill>
          <a:blip r:embed="rId8" cstate="print">
            <a:lum bright="14000" contrast="20000"/>
            <a:extLst>
              <a:ext uri="{28A0092B-C50C-407E-A947-70E740481C1C}">
                <a14:useLocalDpi xmlns:a14="http://schemas.microsoft.com/office/drawing/2010/main" val="0"/>
              </a:ext>
            </a:extLst>
          </a:blip>
          <a:srcRect/>
          <a:stretch>
            <a:fillRect/>
          </a:stretch>
        </p:blipFill>
        <p:spPr bwMode="auto">
          <a:xfrm>
            <a:off x="-40686" y="2205169"/>
            <a:ext cx="1130960" cy="73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ig133"/>
          <p:cNvPicPr>
            <a:picLocks noChangeAspect="1" noChangeArrowheads="1"/>
          </p:cNvPicPr>
          <p:nvPr/>
        </p:nvPicPr>
        <p:blipFill>
          <a:blip r:embed="rId9" cstate="print">
            <a:lum bright="6000"/>
            <a:extLst>
              <a:ext uri="{28A0092B-C50C-407E-A947-70E740481C1C}">
                <a14:useLocalDpi xmlns:a14="http://schemas.microsoft.com/office/drawing/2010/main" val="0"/>
              </a:ext>
            </a:extLst>
          </a:blip>
          <a:srcRect/>
          <a:stretch>
            <a:fillRect/>
          </a:stretch>
        </p:blipFill>
        <p:spPr bwMode="auto">
          <a:xfrm>
            <a:off x="6039001" y="-19265"/>
            <a:ext cx="742799" cy="113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874736"/>
            <a:ext cx="946227" cy="228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6318" y="2942085"/>
            <a:ext cx="1562321"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79011" y="3932460"/>
            <a:ext cx="1246424" cy="123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7984" y="3932459"/>
            <a:ext cx="892099" cy="123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 y="-1"/>
            <a:ext cx="1894899" cy="123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133600" y="1809750"/>
            <a:ext cx="4929913" cy="584775"/>
          </a:xfrm>
          <a:prstGeom prst="rect">
            <a:avLst/>
          </a:prstGeom>
          <a:solidFill>
            <a:srgbClr val="6D705C"/>
          </a:solidFill>
        </p:spPr>
        <p:txBody>
          <a:bodyPr wrap="square" rtlCol="0">
            <a:spAutoFit/>
          </a:bodyPr>
          <a:lstStyle/>
          <a:p>
            <a:r>
              <a:rPr lang="en-US" sz="3200" dirty="0">
                <a:solidFill>
                  <a:srgbClr val="EAEBDE">
                    <a:tint val="100000"/>
                    <a:shade val="90000"/>
                    <a:satMod val="250000"/>
                    <a:alpha val="100000"/>
                  </a:srgbClr>
                </a:solidFill>
                <a:effectLst>
                  <a:outerShdw blurRad="38100" dist="25500" dir="5400000" algn="tl" rotWithShape="0">
                    <a:srgbClr val="000000">
                      <a:satMod val="180000"/>
                      <a:alpha val="75000"/>
                    </a:srgbClr>
                  </a:outerShdw>
                </a:effectLst>
                <a:latin typeface="Rockwell"/>
              </a:rPr>
              <a:t>   The Fossils of Florissant   </a:t>
            </a:r>
            <a:endParaRPr lang="en-US" sz="3200" dirty="0">
              <a:solidFill>
                <a:prstClr val="white"/>
              </a:solidFill>
            </a:endParaRPr>
          </a:p>
        </p:txBody>
      </p:sp>
      <p:sp>
        <p:nvSpPr>
          <p:cNvPr id="19" name="Rectangle 11"/>
          <p:cNvSpPr txBox="1">
            <a:spLocks noChangeArrowheads="1"/>
          </p:cNvSpPr>
          <p:nvPr/>
        </p:nvSpPr>
        <p:spPr>
          <a:xfrm>
            <a:off x="1663678" y="3532367"/>
            <a:ext cx="5880122" cy="334783"/>
          </a:xfrm>
          <a:prstGeom prst="rect">
            <a:avLst/>
          </a:prstGeom>
          <a:noFill/>
          <a:ln/>
        </p:spPr>
        <p:txBody>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411480" lvl="1" indent="0">
              <a:buClr>
                <a:srgbClr val="CCAF0A"/>
              </a:buClr>
              <a:buFontTx/>
              <a:buNone/>
            </a:pPr>
            <a:r>
              <a:rPr lang="en-US" sz="1800" dirty="0" smtClean="0">
                <a:solidFill>
                  <a:prstClr val="white"/>
                </a:solidFill>
                <a:latin typeface="Rockwell" panose="02060603020205020403" pitchFamily="18" charset="0"/>
              </a:rPr>
              <a:t>Insects   Spiders   Plants   Fish   Birds Mammals </a:t>
            </a:r>
            <a:endParaRPr lang="en-US" sz="2400" dirty="0">
              <a:solidFill>
                <a:prstClr val="black"/>
              </a:solidFill>
              <a:latin typeface="Rockwell" panose="02060603020205020403" pitchFamily="18" charset="0"/>
            </a:endParaRPr>
          </a:p>
        </p:txBody>
      </p:sp>
      <p:pic>
        <p:nvPicPr>
          <p:cNvPr id="6" name="Picture 5" descr="earwi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89301" y="3164716"/>
            <a:ext cx="1283299" cy="201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tri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66560" y="-1"/>
            <a:ext cx="2388999" cy="16573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Fig18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10400" y="1623061"/>
            <a:ext cx="2362200" cy="15416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oel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46228" y="1142094"/>
            <a:ext cx="1223814" cy="1814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6" descr="C:\Users\hmeyer\Desktop\Thailand\Talk for Thailand workshop\laststump_NEview_May07_01b.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33600" y="1133742"/>
            <a:ext cx="4929913" cy="2745686"/>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133600" y="1758375"/>
            <a:ext cx="4929913" cy="584775"/>
          </a:xfrm>
          <a:prstGeom prst="rect">
            <a:avLst/>
          </a:prstGeom>
          <a:solidFill>
            <a:srgbClr val="6D705C"/>
          </a:solidFill>
        </p:spPr>
        <p:txBody>
          <a:bodyPr wrap="square" rtlCol="0">
            <a:spAutoFit/>
          </a:bodyPr>
          <a:lstStyle/>
          <a:p>
            <a:r>
              <a:rPr lang="en-US" sz="3200" dirty="0">
                <a:solidFill>
                  <a:srgbClr val="EAEBDE">
                    <a:tint val="100000"/>
                    <a:shade val="90000"/>
                    <a:satMod val="250000"/>
                    <a:alpha val="100000"/>
                  </a:srgbClr>
                </a:solidFill>
                <a:effectLst>
                  <a:outerShdw blurRad="38100" dist="25500" dir="5400000" algn="tl" rotWithShape="0">
                    <a:srgbClr val="000000">
                      <a:satMod val="180000"/>
                      <a:alpha val="75000"/>
                    </a:srgbClr>
                  </a:outerShdw>
                </a:effectLst>
                <a:latin typeface="Rockwell"/>
              </a:rPr>
              <a:t>  </a:t>
            </a:r>
            <a:r>
              <a:rPr lang="en-US" sz="3200" dirty="0" smtClean="0">
                <a:solidFill>
                  <a:srgbClr val="EAEBDE">
                    <a:tint val="100000"/>
                    <a:shade val="90000"/>
                    <a:satMod val="250000"/>
                    <a:alpha val="100000"/>
                  </a:srgbClr>
                </a:solidFill>
                <a:effectLst>
                  <a:outerShdw blurRad="38100" dist="25500" dir="5400000" algn="tl" rotWithShape="0">
                    <a:srgbClr val="000000">
                      <a:satMod val="180000"/>
                      <a:alpha val="75000"/>
                    </a:srgbClr>
                  </a:outerShdw>
                </a:effectLst>
                <a:latin typeface="Rockwell"/>
              </a:rPr>
              <a:t>The </a:t>
            </a:r>
            <a:r>
              <a:rPr lang="en-US" sz="3200" dirty="0">
                <a:solidFill>
                  <a:srgbClr val="EAEBDE">
                    <a:tint val="100000"/>
                    <a:shade val="90000"/>
                    <a:satMod val="250000"/>
                    <a:alpha val="100000"/>
                  </a:srgbClr>
                </a:solidFill>
                <a:effectLst>
                  <a:outerShdw blurRad="38100" dist="25500" dir="5400000" algn="tl" rotWithShape="0">
                    <a:srgbClr val="000000">
                      <a:satMod val="180000"/>
                      <a:alpha val="75000"/>
                    </a:srgbClr>
                  </a:outerShdw>
                </a:effectLst>
                <a:latin typeface="Rockwell"/>
              </a:rPr>
              <a:t>Fossils of Florissant   </a:t>
            </a:r>
            <a:endParaRPr lang="en-US" sz="3200" dirty="0">
              <a:solidFill>
                <a:prstClr val="white"/>
              </a:solidFill>
            </a:endParaRPr>
          </a:p>
        </p:txBody>
      </p:sp>
      <p:sp>
        <p:nvSpPr>
          <p:cNvPr id="22" name="Rectangle 11"/>
          <p:cNvSpPr txBox="1">
            <a:spLocks noChangeArrowheads="1"/>
          </p:cNvSpPr>
          <p:nvPr/>
        </p:nvSpPr>
        <p:spPr>
          <a:xfrm>
            <a:off x="1143000" y="3542483"/>
            <a:ext cx="6449424" cy="324667"/>
          </a:xfrm>
          <a:prstGeom prst="rect">
            <a:avLst/>
          </a:prstGeom>
          <a:noFill/>
          <a:ln/>
        </p:spPr>
        <p:txBody>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411480" lvl="1" indent="0">
              <a:buClr>
                <a:srgbClr val="CCAF0A"/>
              </a:buClr>
              <a:buFontTx/>
              <a:buNone/>
            </a:pPr>
            <a:r>
              <a:rPr lang="en-US" sz="1800" dirty="0" smtClean="0">
                <a:solidFill>
                  <a:prstClr val="white"/>
                </a:solidFill>
                <a:latin typeface="Rockwell" panose="02060603020205020403" pitchFamily="18" charset="0"/>
              </a:rPr>
              <a:t>          </a:t>
            </a:r>
            <a:r>
              <a:rPr lang="en-US" sz="1700" dirty="0" smtClean="0">
                <a:solidFill>
                  <a:prstClr val="white"/>
                </a:solidFill>
                <a:latin typeface="Rockwell" panose="02060603020205020403" pitchFamily="18" charset="0"/>
              </a:rPr>
              <a:t>Insects   Spiders   Plants   Fish   Birds </a:t>
            </a:r>
            <a:r>
              <a:rPr lang="en-US" sz="1700" dirty="0">
                <a:solidFill>
                  <a:prstClr val="white"/>
                </a:solidFill>
                <a:latin typeface="Rockwell" panose="02060603020205020403" pitchFamily="18" charset="0"/>
              </a:rPr>
              <a:t> </a:t>
            </a:r>
            <a:r>
              <a:rPr lang="en-US" sz="1700" dirty="0" smtClean="0">
                <a:solidFill>
                  <a:prstClr val="white"/>
                </a:solidFill>
                <a:latin typeface="Rockwell" panose="02060603020205020403" pitchFamily="18" charset="0"/>
              </a:rPr>
              <a:t> Mammals </a:t>
            </a:r>
            <a:endParaRPr lang="en-US" sz="1700" dirty="0">
              <a:solidFill>
                <a:prstClr val="black"/>
              </a:solidFill>
              <a:latin typeface="Rockwell" panose="02060603020205020403" pitchFamily="18" charset="0"/>
            </a:endParaRPr>
          </a:p>
        </p:txBody>
      </p:sp>
    </p:spTree>
    <p:extLst>
      <p:ext uri="{BB962C8B-B14F-4D97-AF65-F5344CB8AC3E}">
        <p14:creationId xmlns:p14="http://schemas.microsoft.com/office/powerpoint/2010/main" val="21157701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LEO DEPT\Herb\GSA 2017\Lakes Map Images\Edited\FLFO_003512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32"/>
            <a:ext cx="9167628" cy="51723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1295400" y="1428750"/>
            <a:ext cx="6629400" cy="2971800"/>
          </a:xfrm>
          <a:solidFill>
            <a:schemeClr val="bg1">
              <a:alpha val="49000"/>
            </a:schemeClr>
          </a:solidFill>
        </p:spPr>
        <p:txBody>
          <a:bodyPr>
            <a:normAutofit/>
          </a:bodyPr>
          <a:lstStyle/>
          <a:p>
            <a:r>
              <a:rPr lang="en-US" sz="2200" dirty="0"/>
              <a:t>Association with scientists of the Hayden </a:t>
            </a:r>
            <a:r>
              <a:rPr lang="en-US" sz="2200" dirty="0" smtClean="0"/>
              <a:t>Survey</a:t>
            </a:r>
          </a:p>
          <a:p>
            <a:r>
              <a:rPr lang="en-US" sz="2200" dirty="0" smtClean="0"/>
              <a:t>Good correlation with journal notes </a:t>
            </a:r>
          </a:p>
          <a:p>
            <a:r>
              <a:rPr lang="en-US" sz="2200" dirty="0" smtClean="0"/>
              <a:t>First large scale map of </a:t>
            </a:r>
            <a:r>
              <a:rPr lang="en-US" sz="2200" dirty="0"/>
              <a:t>the Florissant </a:t>
            </a:r>
            <a:r>
              <a:rPr lang="en-US" sz="2200" dirty="0" smtClean="0"/>
              <a:t>area</a:t>
            </a:r>
          </a:p>
          <a:p>
            <a:r>
              <a:rPr lang="en-US" sz="2200" dirty="0" smtClean="0"/>
              <a:t>First map to indicate boundaries of local rock units </a:t>
            </a:r>
          </a:p>
          <a:p>
            <a:r>
              <a:rPr lang="en-US" sz="2200" dirty="0" smtClean="0"/>
              <a:t>Provides </a:t>
            </a:r>
            <a:r>
              <a:rPr lang="en-US" sz="2200" dirty="0" err="1" smtClean="0"/>
              <a:t>paleogeographic</a:t>
            </a:r>
            <a:r>
              <a:rPr lang="en-US" sz="2200" dirty="0" smtClean="0"/>
              <a:t> reconstruction of the lake</a:t>
            </a:r>
          </a:p>
          <a:p>
            <a:r>
              <a:rPr lang="en-US" sz="2200" dirty="0" smtClean="0"/>
              <a:t>Documents locations of early fossil collecting sites</a:t>
            </a:r>
          </a:p>
          <a:p>
            <a:r>
              <a:rPr lang="en-US" sz="2200" dirty="0" smtClean="0"/>
              <a:t>Documents the location of Charlotte Hill’s house</a:t>
            </a:r>
          </a:p>
          <a:p>
            <a:pPr marL="0" indent="0">
              <a:buNone/>
            </a:pPr>
            <a:endParaRPr lang="en-US" sz="2400" dirty="0"/>
          </a:p>
        </p:txBody>
      </p:sp>
      <p:sp>
        <p:nvSpPr>
          <p:cNvPr id="2" name="Title 1"/>
          <p:cNvSpPr>
            <a:spLocks noGrp="1"/>
          </p:cNvSpPr>
          <p:nvPr>
            <p:ph type="title"/>
          </p:nvPr>
        </p:nvSpPr>
        <p:spPr/>
        <p:txBody>
          <a:bodyPr>
            <a:normAutofit/>
          </a:bodyPr>
          <a:lstStyle/>
          <a:p>
            <a:r>
              <a:rPr lang="en-US" sz="3600" dirty="0" smtClean="0"/>
              <a:t>Significance of the Map</a:t>
            </a:r>
            <a:endParaRPr lang="en-US" sz="3600" dirty="0"/>
          </a:p>
        </p:txBody>
      </p:sp>
    </p:spTree>
    <p:extLst>
      <p:ext uri="{BB962C8B-B14F-4D97-AF65-F5344CB8AC3E}">
        <p14:creationId xmlns:p14="http://schemas.microsoft.com/office/powerpoint/2010/main" val="14131500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LEO DEPT\Herb\GSA 2017\Lakes Map Images\Edited\FLFO_003512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32"/>
            <a:ext cx="9167628" cy="51723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S:\PALEO DEPT\Herb\GSA 2017\Lakes Map Images\DSC_1002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2569" y="2685054"/>
            <a:ext cx="2164231" cy="169923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762000" y="194071"/>
            <a:ext cx="7772400" cy="701279"/>
          </a:xfrm>
        </p:spPr>
        <p:txBody>
          <a:bodyPr>
            <a:normAutofit/>
          </a:bodyPr>
          <a:lstStyle/>
          <a:p>
            <a:pPr algn="ctr"/>
            <a:r>
              <a:rPr lang="en-US" sz="3000" dirty="0" smtClean="0"/>
              <a:t>Ownership of the map 1878 to 2017</a:t>
            </a:r>
            <a:endParaRPr lang="en-US" sz="3000" dirty="0"/>
          </a:p>
        </p:txBody>
      </p:sp>
      <p:sp>
        <p:nvSpPr>
          <p:cNvPr id="10" name="Content Placeholder 2"/>
          <p:cNvSpPr>
            <a:spLocks noGrp="1"/>
          </p:cNvSpPr>
          <p:nvPr>
            <p:ph sz="quarter" idx="1"/>
          </p:nvPr>
        </p:nvSpPr>
        <p:spPr>
          <a:xfrm>
            <a:off x="609600" y="1143489"/>
            <a:ext cx="5410200" cy="4095261"/>
          </a:xfrm>
        </p:spPr>
        <p:txBody>
          <a:bodyPr>
            <a:normAutofit fontScale="92500"/>
          </a:bodyPr>
          <a:lstStyle/>
          <a:p>
            <a:r>
              <a:rPr lang="en-US" sz="2400" dirty="0" smtClean="0"/>
              <a:t>Lakes made the map for Samuel Scudder</a:t>
            </a:r>
          </a:p>
          <a:p>
            <a:r>
              <a:rPr lang="en-US" sz="2400" dirty="0" smtClean="0"/>
              <a:t>It was in Scudder’s personal library</a:t>
            </a:r>
          </a:p>
          <a:p>
            <a:r>
              <a:rPr lang="en-US" sz="2400" dirty="0" smtClean="0"/>
              <a:t>Harvard Professor Frank Carpenter purchased Scudder’s library from the Boston Society of Natural History in 1944</a:t>
            </a:r>
          </a:p>
          <a:p>
            <a:r>
              <a:rPr lang="en-US" sz="2400" dirty="0" smtClean="0"/>
              <a:t>Carpenter donated the map to the National Park Service in 1988</a:t>
            </a:r>
          </a:p>
          <a:p>
            <a:r>
              <a:rPr lang="en-US" sz="2400" dirty="0" smtClean="0"/>
              <a:t>It is now cataloged in the </a:t>
            </a:r>
            <a:r>
              <a:rPr lang="en-US" sz="2400" dirty="0"/>
              <a:t>c</a:t>
            </a:r>
            <a:r>
              <a:rPr lang="en-US" sz="2400" dirty="0" smtClean="0"/>
              <a:t>ollection at Florissant Fossil Beds National Monument</a:t>
            </a:r>
            <a:endParaRPr lang="en-US" sz="2400" dirty="0"/>
          </a:p>
        </p:txBody>
      </p:sp>
      <p:pic>
        <p:nvPicPr>
          <p:cNvPr id="11" name="Picture 6" descr="S:\PALEO DEPT\Herb\GSA 2017\Lakes Map Images\DSC_1005b.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6522569" y="1200150"/>
            <a:ext cx="2164231" cy="14429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hmeyer\Desktop\Carpenter.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6000" contrast="22000"/>
                    </a14:imgEffect>
                  </a14:imgLayer>
                </a14:imgProps>
              </a:ext>
              <a:ext uri="{28A0092B-C50C-407E-A947-70E740481C1C}">
                <a14:useLocalDpi xmlns:a14="http://schemas.microsoft.com/office/drawing/2010/main" val="0"/>
              </a:ext>
            </a:extLst>
          </a:blip>
          <a:srcRect/>
          <a:stretch>
            <a:fillRect/>
          </a:stretch>
        </p:blipFill>
        <p:spPr bwMode="auto">
          <a:xfrm>
            <a:off x="6667500" y="1324091"/>
            <a:ext cx="1826002" cy="23144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553200" y="3638550"/>
            <a:ext cx="1975605" cy="307777"/>
          </a:xfrm>
          <a:prstGeom prst="rect">
            <a:avLst/>
          </a:prstGeom>
          <a:noFill/>
        </p:spPr>
        <p:txBody>
          <a:bodyPr wrap="none" rtlCol="0">
            <a:spAutoFit/>
          </a:bodyPr>
          <a:lstStyle/>
          <a:p>
            <a:r>
              <a:rPr lang="en-US" sz="1400" dirty="0" smtClean="0"/>
              <a:t>Prof. Frank M. Carpenter</a:t>
            </a:r>
            <a:endParaRPr lang="en-US" sz="1400" dirty="0"/>
          </a:p>
        </p:txBody>
      </p:sp>
      <p:sp>
        <p:nvSpPr>
          <p:cNvPr id="14" name="TextBox 13"/>
          <p:cNvSpPr txBox="1"/>
          <p:nvPr/>
        </p:nvSpPr>
        <p:spPr>
          <a:xfrm>
            <a:off x="6468534" y="4418111"/>
            <a:ext cx="2373535" cy="307777"/>
          </a:xfrm>
          <a:prstGeom prst="rect">
            <a:avLst/>
          </a:prstGeom>
          <a:noFill/>
        </p:spPr>
        <p:txBody>
          <a:bodyPr wrap="none" rtlCol="0">
            <a:spAutoFit/>
          </a:bodyPr>
          <a:lstStyle/>
          <a:p>
            <a:r>
              <a:rPr lang="en-US" sz="1400" dirty="0" smtClean="0"/>
              <a:t>FLFO Paleontology Collections</a:t>
            </a:r>
            <a:endParaRPr lang="en-US" sz="1400" dirty="0"/>
          </a:p>
        </p:txBody>
      </p:sp>
    </p:spTree>
    <p:extLst>
      <p:ext uri="{BB962C8B-B14F-4D97-AF65-F5344CB8AC3E}">
        <p14:creationId xmlns:p14="http://schemas.microsoft.com/office/powerpoint/2010/main" val="142300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25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150"/>
            <a:ext cx="8001000" cy="701279"/>
          </a:xfrm>
        </p:spPr>
        <p:txBody>
          <a:bodyPr>
            <a:normAutofit/>
          </a:bodyPr>
          <a:lstStyle/>
          <a:p>
            <a:pPr algn="ctr"/>
            <a:r>
              <a:rPr lang="en-US" sz="3000" dirty="0" smtClean="0"/>
              <a:t>Florissant Fossil Beds National Monument</a:t>
            </a:r>
            <a:endParaRPr lang="en-US" sz="3000" dirty="0"/>
          </a:p>
        </p:txBody>
      </p:sp>
      <p:sp>
        <p:nvSpPr>
          <p:cNvPr id="4" name="Content Placeholder 3"/>
          <p:cNvSpPr>
            <a:spLocks noGrp="1"/>
          </p:cNvSpPr>
          <p:nvPr>
            <p:ph sz="quarter" idx="1"/>
          </p:nvPr>
        </p:nvSpPr>
        <p:spPr>
          <a:xfrm>
            <a:off x="609600" y="819150"/>
            <a:ext cx="3048000" cy="1104900"/>
          </a:xfrm>
          <a:solidFill>
            <a:srgbClr val="ECF5FE"/>
          </a:solidFill>
        </p:spPr>
        <p:txBody>
          <a:bodyPr>
            <a:noAutofit/>
          </a:bodyPr>
          <a:lstStyle/>
          <a:p>
            <a:r>
              <a:rPr lang="en-US" sz="2200" dirty="0" smtClean="0"/>
              <a:t>Established in 1969</a:t>
            </a:r>
          </a:p>
          <a:p>
            <a:r>
              <a:rPr lang="en-US" sz="2200" dirty="0" smtClean="0"/>
              <a:t>Includes the central area of Lakes’ map</a:t>
            </a:r>
            <a:endParaRPr lang="en-US" sz="2200" dirty="0"/>
          </a:p>
        </p:txBody>
      </p:sp>
      <p:pic>
        <p:nvPicPr>
          <p:cNvPr id="1026" name="Picture 2" descr="S:\PALEO DEPT\Herb\GSA 2017\PRESENTATIONS\LowerTwin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97395" y="1276350"/>
            <a:ext cx="516404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akes modified"/>
          <p:cNvPicPr>
            <a:picLocks noChangeAspect="1" noChangeArrowheads="1"/>
          </p:cNvPicPr>
          <p:nvPr/>
        </p:nvPicPr>
        <p:blipFill>
          <a:blip r:embed="rId4" cstate="print">
            <a:lum bright="-10000" contrast="20000"/>
            <a:extLst>
              <a:ext uri="{28A0092B-C50C-407E-A947-70E740481C1C}">
                <a14:useLocalDpi xmlns:a14="http://schemas.microsoft.com/office/drawing/2010/main" val="0"/>
              </a:ext>
            </a:extLst>
          </a:blip>
          <a:srcRect/>
          <a:stretch>
            <a:fillRect/>
          </a:stretch>
        </p:blipFill>
        <p:spPr bwMode="auto">
          <a:xfrm>
            <a:off x="1088856" y="2038350"/>
            <a:ext cx="1822789"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622256" y="2800350"/>
            <a:ext cx="1143000" cy="1143000"/>
          </a:xfrm>
          <a:prstGeom prst="rect">
            <a:avLst/>
          </a:prstGeom>
          <a:solidFill>
            <a:srgbClr val="00FF00">
              <a:alpha val="16863"/>
            </a:srgbClr>
          </a:solid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4367897"/>
            <a:ext cx="2476500" cy="523220"/>
          </a:xfrm>
          <a:prstGeom prst="rect">
            <a:avLst/>
          </a:prstGeom>
          <a:noFill/>
        </p:spPr>
        <p:txBody>
          <a:bodyPr wrap="square" rtlCol="0">
            <a:spAutoFit/>
          </a:bodyPr>
          <a:lstStyle/>
          <a:p>
            <a:pPr algn="ctr"/>
            <a:r>
              <a:rPr lang="en-US" sz="1400" dirty="0" smtClean="0"/>
              <a:t>NPS boundary</a:t>
            </a:r>
          </a:p>
          <a:p>
            <a:pPr algn="ctr"/>
            <a:r>
              <a:rPr lang="en-US" sz="1400" dirty="0" smtClean="0"/>
              <a:t>(Approximate) </a:t>
            </a:r>
            <a:endParaRPr lang="en-US" sz="1400" dirty="0"/>
          </a:p>
        </p:txBody>
      </p:sp>
    </p:spTree>
    <p:extLst>
      <p:ext uri="{BB962C8B-B14F-4D97-AF65-F5344CB8AC3E}">
        <p14:creationId xmlns:p14="http://schemas.microsoft.com/office/powerpoint/2010/main" val="8035443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PALEO DEPT\2017 Sarah Allen\Scenery and Rock photos\P1000060_edite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109" b="16120"/>
          <a:stretch/>
        </p:blipFill>
        <p:spPr bwMode="auto">
          <a:xfrm>
            <a:off x="0" y="0"/>
            <a:ext cx="9296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248400" y="742950"/>
            <a:ext cx="2895600" cy="1905000"/>
          </a:xfrm>
        </p:spPr>
        <p:txBody>
          <a:bodyPr>
            <a:normAutofit/>
          </a:bodyPr>
          <a:lstStyle/>
          <a:p>
            <a:pPr marL="0" indent="0" algn="ctr">
              <a:spcBef>
                <a:spcPts val="0"/>
              </a:spcBef>
              <a:buNone/>
            </a:pPr>
            <a:r>
              <a:rPr lang="en-US" sz="2400" i="1" dirty="0" smtClean="0">
                <a:solidFill>
                  <a:srgbClr val="E3F1FD"/>
                </a:solidFill>
              </a:rPr>
              <a:t>Acknowledgements</a:t>
            </a:r>
          </a:p>
          <a:p>
            <a:pPr marL="0" indent="0" algn="ctr">
              <a:spcBef>
                <a:spcPts val="0"/>
              </a:spcBef>
              <a:buNone/>
            </a:pPr>
            <a:r>
              <a:rPr lang="en-US" sz="2000" dirty="0" err="1" smtClean="0">
                <a:solidFill>
                  <a:srgbClr val="FFDEBD"/>
                </a:solidFill>
              </a:rPr>
              <a:t>Conni</a:t>
            </a:r>
            <a:r>
              <a:rPr lang="en-US" sz="2000" dirty="0" smtClean="0">
                <a:solidFill>
                  <a:srgbClr val="FFDEBD"/>
                </a:solidFill>
              </a:rPr>
              <a:t> O’Connor      Lindsay Walker</a:t>
            </a:r>
          </a:p>
          <a:p>
            <a:pPr marL="0" indent="0" algn="ctr">
              <a:spcBef>
                <a:spcPts val="0"/>
              </a:spcBef>
              <a:buNone/>
            </a:pPr>
            <a:r>
              <a:rPr lang="en-US" sz="2000" dirty="0" smtClean="0">
                <a:solidFill>
                  <a:srgbClr val="FFDEBD"/>
                </a:solidFill>
              </a:rPr>
              <a:t>Sarah Allen</a:t>
            </a:r>
            <a:endParaRPr lang="en-US" sz="2000" dirty="0">
              <a:solidFill>
                <a:srgbClr val="FFDEBD"/>
              </a:solidFill>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2266950"/>
            <a:ext cx="1066800" cy="138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719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PALEO DEPT\Herb\GSA 2017\Hayden_18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15612"/>
            <a:ext cx="2189455" cy="331353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Fossils 2 0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0897" y="855251"/>
            <a:ext cx="1251959" cy="1680962"/>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S:\PALEO DEPT\Herb\GSA 2017\Edward_Drinker_Co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3068" y="2964418"/>
            <a:ext cx="1189932" cy="1718337"/>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D:\A C Peale.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1456344"/>
            <a:ext cx="1499359" cy="1969583"/>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4992" y="1885950"/>
            <a:ext cx="1828799" cy="2076060"/>
          </a:xfrm>
          <a:prstGeom prst="rect">
            <a:avLst/>
          </a:prstGeom>
          <a:ln w="9525">
            <a:solidFill>
              <a:schemeClr val="tx1"/>
            </a:solidFill>
          </a:ln>
        </p:spPr>
      </p:pic>
      <p:sp>
        <p:nvSpPr>
          <p:cNvPr id="8" name="TextBox 7"/>
          <p:cNvSpPr txBox="1"/>
          <p:nvPr/>
        </p:nvSpPr>
        <p:spPr>
          <a:xfrm>
            <a:off x="3249051" y="3398282"/>
            <a:ext cx="1114857" cy="369332"/>
          </a:xfrm>
          <a:prstGeom prst="rect">
            <a:avLst/>
          </a:prstGeom>
          <a:noFill/>
        </p:spPr>
        <p:txBody>
          <a:bodyPr wrap="none" rtlCol="0">
            <a:spAutoFit/>
          </a:bodyPr>
          <a:lstStyle/>
          <a:p>
            <a:r>
              <a:rPr lang="en-US" dirty="0" smtClean="0"/>
              <a:t>A.C. Peale</a:t>
            </a:r>
            <a:endParaRPr lang="en-US" dirty="0"/>
          </a:p>
        </p:txBody>
      </p:sp>
      <p:sp>
        <p:nvSpPr>
          <p:cNvPr id="9" name="TextBox 8"/>
          <p:cNvSpPr txBox="1"/>
          <p:nvPr/>
        </p:nvSpPr>
        <p:spPr>
          <a:xfrm>
            <a:off x="7391400" y="2488168"/>
            <a:ext cx="1468864" cy="369332"/>
          </a:xfrm>
          <a:prstGeom prst="rect">
            <a:avLst/>
          </a:prstGeom>
          <a:noFill/>
        </p:spPr>
        <p:txBody>
          <a:bodyPr wrap="none" rtlCol="0">
            <a:spAutoFit/>
          </a:bodyPr>
          <a:lstStyle/>
          <a:p>
            <a:r>
              <a:rPr lang="en-US" dirty="0" smtClean="0"/>
              <a:t>L. </a:t>
            </a:r>
            <a:r>
              <a:rPr lang="en-US" dirty="0" err="1" smtClean="0"/>
              <a:t>Lesquereux</a:t>
            </a:r>
            <a:endParaRPr lang="en-US" dirty="0"/>
          </a:p>
        </p:txBody>
      </p:sp>
      <p:sp>
        <p:nvSpPr>
          <p:cNvPr id="10" name="TextBox 9"/>
          <p:cNvSpPr txBox="1"/>
          <p:nvPr/>
        </p:nvSpPr>
        <p:spPr>
          <a:xfrm>
            <a:off x="5495550" y="3943350"/>
            <a:ext cx="1367682" cy="369332"/>
          </a:xfrm>
          <a:prstGeom prst="rect">
            <a:avLst/>
          </a:prstGeom>
          <a:noFill/>
        </p:spPr>
        <p:txBody>
          <a:bodyPr wrap="none" rtlCol="0">
            <a:spAutoFit/>
          </a:bodyPr>
          <a:lstStyle/>
          <a:p>
            <a:r>
              <a:rPr lang="en-US" dirty="0" smtClean="0"/>
              <a:t>S.H. Scudder</a:t>
            </a:r>
            <a:endParaRPr lang="en-US" dirty="0"/>
          </a:p>
        </p:txBody>
      </p:sp>
      <p:sp>
        <p:nvSpPr>
          <p:cNvPr id="11" name="TextBox 10"/>
          <p:cNvSpPr txBox="1"/>
          <p:nvPr/>
        </p:nvSpPr>
        <p:spPr>
          <a:xfrm>
            <a:off x="7667879" y="4640818"/>
            <a:ext cx="1084977" cy="369332"/>
          </a:xfrm>
          <a:prstGeom prst="rect">
            <a:avLst/>
          </a:prstGeom>
          <a:noFill/>
        </p:spPr>
        <p:txBody>
          <a:bodyPr wrap="none" rtlCol="0">
            <a:spAutoFit/>
          </a:bodyPr>
          <a:lstStyle/>
          <a:p>
            <a:r>
              <a:rPr lang="en-US" dirty="0" smtClean="0"/>
              <a:t>E.D. Cope</a:t>
            </a:r>
            <a:endParaRPr lang="en-US" dirty="0"/>
          </a:p>
        </p:txBody>
      </p:sp>
      <p:sp>
        <p:nvSpPr>
          <p:cNvPr id="12" name="TextBox 11"/>
          <p:cNvSpPr txBox="1"/>
          <p:nvPr/>
        </p:nvSpPr>
        <p:spPr>
          <a:xfrm>
            <a:off x="894245" y="4629150"/>
            <a:ext cx="1239570" cy="369332"/>
          </a:xfrm>
          <a:prstGeom prst="rect">
            <a:avLst/>
          </a:prstGeom>
          <a:noFill/>
        </p:spPr>
        <p:txBody>
          <a:bodyPr wrap="none" rtlCol="0">
            <a:spAutoFit/>
          </a:bodyPr>
          <a:lstStyle/>
          <a:p>
            <a:r>
              <a:rPr lang="en-US" dirty="0" smtClean="0"/>
              <a:t>F.V. Hayden</a:t>
            </a:r>
            <a:endParaRPr lang="en-US" dirty="0"/>
          </a:p>
        </p:txBody>
      </p:sp>
      <p:sp>
        <p:nvSpPr>
          <p:cNvPr id="13" name="Title 1"/>
          <p:cNvSpPr>
            <a:spLocks noGrp="1"/>
          </p:cNvSpPr>
          <p:nvPr>
            <p:ph type="title"/>
          </p:nvPr>
        </p:nvSpPr>
        <p:spPr>
          <a:xfrm>
            <a:off x="228600" y="-19050"/>
            <a:ext cx="8631664" cy="761999"/>
          </a:xfrm>
        </p:spPr>
        <p:txBody>
          <a:bodyPr>
            <a:noAutofit/>
          </a:bodyPr>
          <a:lstStyle/>
          <a:p>
            <a:r>
              <a:rPr lang="en-US" sz="3000" dirty="0" smtClean="0"/>
              <a:t>The Hayden Survey’s Florissant work – 1873 and later</a:t>
            </a:r>
            <a:endParaRPr lang="en-US" sz="3000" dirty="0"/>
          </a:p>
        </p:txBody>
      </p:sp>
      <p:sp>
        <p:nvSpPr>
          <p:cNvPr id="2" name="TextBox 1"/>
          <p:cNvSpPr txBox="1"/>
          <p:nvPr/>
        </p:nvSpPr>
        <p:spPr>
          <a:xfrm>
            <a:off x="990600" y="907018"/>
            <a:ext cx="1013419" cy="369332"/>
          </a:xfrm>
          <a:prstGeom prst="rect">
            <a:avLst/>
          </a:prstGeom>
          <a:noFill/>
        </p:spPr>
        <p:txBody>
          <a:bodyPr wrap="none" rtlCol="0">
            <a:spAutoFit/>
          </a:bodyPr>
          <a:lstStyle/>
          <a:p>
            <a:r>
              <a:rPr lang="en-US" dirty="0" smtClean="0">
                <a:solidFill>
                  <a:srgbClr val="CF6107"/>
                </a:solidFill>
              </a:rPr>
              <a:t>The Boss</a:t>
            </a:r>
            <a:endParaRPr lang="en-US" dirty="0">
              <a:solidFill>
                <a:srgbClr val="CF6107"/>
              </a:solidFill>
            </a:endParaRPr>
          </a:p>
        </p:txBody>
      </p:sp>
      <p:sp>
        <p:nvSpPr>
          <p:cNvPr id="14" name="TextBox 13"/>
          <p:cNvSpPr txBox="1"/>
          <p:nvPr/>
        </p:nvSpPr>
        <p:spPr>
          <a:xfrm>
            <a:off x="3048000" y="1047750"/>
            <a:ext cx="1470915" cy="369332"/>
          </a:xfrm>
          <a:prstGeom prst="rect">
            <a:avLst/>
          </a:prstGeom>
          <a:noFill/>
        </p:spPr>
        <p:txBody>
          <a:bodyPr wrap="none" rtlCol="0">
            <a:spAutoFit/>
          </a:bodyPr>
          <a:lstStyle/>
          <a:p>
            <a:r>
              <a:rPr lang="en-US" dirty="0" smtClean="0">
                <a:solidFill>
                  <a:srgbClr val="CF6107"/>
                </a:solidFill>
              </a:rPr>
              <a:t>The Geologist</a:t>
            </a:r>
            <a:endParaRPr lang="en-US" dirty="0">
              <a:solidFill>
                <a:srgbClr val="CF6107"/>
              </a:solidFill>
            </a:endParaRPr>
          </a:p>
        </p:txBody>
      </p:sp>
      <p:sp>
        <p:nvSpPr>
          <p:cNvPr id="15" name="TextBox 14"/>
          <p:cNvSpPr txBox="1"/>
          <p:nvPr/>
        </p:nvSpPr>
        <p:spPr>
          <a:xfrm>
            <a:off x="5175271" y="1200150"/>
            <a:ext cx="2008242" cy="369332"/>
          </a:xfrm>
          <a:prstGeom prst="rect">
            <a:avLst/>
          </a:prstGeom>
          <a:noFill/>
        </p:spPr>
        <p:txBody>
          <a:bodyPr wrap="none" rtlCol="0">
            <a:spAutoFit/>
          </a:bodyPr>
          <a:lstStyle/>
          <a:p>
            <a:r>
              <a:rPr lang="en-US" dirty="0" smtClean="0">
                <a:solidFill>
                  <a:srgbClr val="CF6107"/>
                </a:solidFill>
              </a:rPr>
              <a:t>The Paleontologists</a:t>
            </a:r>
            <a:endParaRPr lang="en-US" dirty="0">
              <a:solidFill>
                <a:srgbClr val="CF6107"/>
              </a:solidFill>
            </a:endParaRPr>
          </a:p>
        </p:txBody>
      </p:sp>
    </p:spTree>
    <p:extLst>
      <p:ext uri="{BB962C8B-B14F-4D97-AF65-F5344CB8AC3E}">
        <p14:creationId xmlns:p14="http://schemas.microsoft.com/office/powerpoint/2010/main" val="1181971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2819400" y="822960"/>
            <a:ext cx="6076054" cy="4191000"/>
            <a:chOff x="2819400" y="514350"/>
            <a:chExt cx="6076054" cy="4191000"/>
          </a:xfrm>
        </p:grpSpPr>
        <p:pic>
          <p:nvPicPr>
            <p:cNvPr id="2" name="Picture 3" descr="S:\PALEO DEPT\Herb\GSA 2017\Hayden map low 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514350"/>
              <a:ext cx="6076054"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1581150"/>
              <a:ext cx="304800" cy="381000"/>
            </a:xfrm>
            <a:prstGeom prst="rect">
              <a:avLst/>
            </a:prstGeom>
            <a:solidFill>
              <a:schemeClr val="bg2">
                <a:lumMod val="75000"/>
                <a:alpha val="40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S:\PALEO DEPT\Herb\GSA 2017\Hayden map_cropp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107361"/>
            <a:ext cx="2667341" cy="384246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S:\PALEO DEPT\Herb\GSA 2017\Hayden map_cropped_f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011" y="1107361"/>
            <a:ext cx="2667189" cy="3842463"/>
          </a:xfrm>
          <a:prstGeom prst="rect">
            <a:avLst/>
          </a:prstGeom>
          <a:noFill/>
          <a:ln w="44450">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3200400" y="2076450"/>
            <a:ext cx="3429000" cy="723900"/>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52400" y="-19050"/>
            <a:ext cx="9296400" cy="857250"/>
          </a:xfrm>
        </p:spPr>
        <p:txBody>
          <a:bodyPr>
            <a:normAutofit/>
          </a:bodyPr>
          <a:lstStyle/>
          <a:p>
            <a:pPr algn="ctr"/>
            <a:r>
              <a:rPr lang="en-US" sz="3000" dirty="0" smtClean="0"/>
              <a:t>Hayden Survey’s 1877 “Central Colorado” map</a:t>
            </a:r>
            <a:endParaRPr lang="en-US" sz="3000" dirty="0"/>
          </a:p>
        </p:txBody>
      </p:sp>
      <p:sp>
        <p:nvSpPr>
          <p:cNvPr id="10" name="TextBox 9"/>
          <p:cNvSpPr txBox="1"/>
          <p:nvPr/>
        </p:nvSpPr>
        <p:spPr>
          <a:xfrm>
            <a:off x="6051550" y="3921264"/>
            <a:ext cx="2500236" cy="707886"/>
          </a:xfrm>
          <a:prstGeom prst="rect">
            <a:avLst/>
          </a:prstGeom>
          <a:solidFill>
            <a:schemeClr val="bg1">
              <a:alpha val="45000"/>
            </a:schemeClr>
          </a:solidFill>
        </p:spPr>
        <p:txBody>
          <a:bodyPr wrap="none" rtlCol="0">
            <a:spAutoFit/>
          </a:bodyPr>
          <a:lstStyle/>
          <a:p>
            <a:r>
              <a:rPr lang="en-US" sz="2000" b="1" dirty="0" smtClean="0">
                <a:solidFill>
                  <a:srgbClr val="0000FF"/>
                </a:solidFill>
              </a:rPr>
              <a:t>1:253,440 (1” = 4 mi.)</a:t>
            </a:r>
          </a:p>
          <a:p>
            <a:r>
              <a:rPr lang="en-US" sz="2000" b="1" dirty="0" smtClean="0">
                <a:solidFill>
                  <a:srgbClr val="0000FF"/>
                </a:solidFill>
              </a:rPr>
              <a:t>1</a:t>
            </a:r>
            <a:r>
              <a:rPr lang="en-US" sz="2000" b="1" baseline="40000" dirty="0" smtClean="0">
                <a:solidFill>
                  <a:srgbClr val="0000FF"/>
                </a:solidFill>
              </a:rPr>
              <a:t>o</a:t>
            </a:r>
            <a:r>
              <a:rPr lang="en-US" sz="2000" b="1" dirty="0" smtClean="0">
                <a:solidFill>
                  <a:srgbClr val="0000FF"/>
                </a:solidFill>
              </a:rPr>
              <a:t>15’ lat. x 2</a:t>
            </a:r>
            <a:r>
              <a:rPr lang="en-US" sz="2000" b="1" baseline="40000" dirty="0" smtClean="0">
                <a:solidFill>
                  <a:srgbClr val="0000FF"/>
                </a:solidFill>
              </a:rPr>
              <a:t>o</a:t>
            </a:r>
            <a:r>
              <a:rPr lang="en-US" sz="2000" b="1" dirty="0" smtClean="0">
                <a:solidFill>
                  <a:srgbClr val="0000FF"/>
                </a:solidFill>
              </a:rPr>
              <a:t>30’ long.</a:t>
            </a:r>
            <a:endParaRPr lang="en-US" sz="2000" b="1" dirty="0">
              <a:solidFill>
                <a:srgbClr val="0000FF"/>
              </a:solidFill>
            </a:endParaRPr>
          </a:p>
        </p:txBody>
      </p:sp>
    </p:spTree>
    <p:extLst>
      <p:ext uri="{BB962C8B-B14F-4D97-AF65-F5344CB8AC3E}">
        <p14:creationId xmlns:p14="http://schemas.microsoft.com/office/powerpoint/2010/main" val="11819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657350"/>
            <a:ext cx="4953000" cy="2590800"/>
          </a:xfrm>
        </p:spPr>
        <p:txBody>
          <a:bodyPr>
            <a:normAutofit/>
          </a:bodyPr>
          <a:lstStyle/>
          <a:p>
            <a:pPr lvl="1"/>
            <a:r>
              <a:rPr lang="en-US" sz="2200" dirty="0" smtClean="0"/>
              <a:t>Hayden Survey </a:t>
            </a:r>
            <a:r>
              <a:rPr lang="en-US" sz="2200" dirty="0" err="1" smtClean="0"/>
              <a:t>paleoentomologist</a:t>
            </a:r>
            <a:r>
              <a:rPr lang="en-US" sz="2200" dirty="0" smtClean="0"/>
              <a:t> Samuel Scudder from Cambridge, Mass. made arrangements with Colorado geologist Arthur Lakes for an expedition to Florissant to collect modern and fossil insects.</a:t>
            </a:r>
          </a:p>
        </p:txBody>
      </p:sp>
      <p:pic>
        <p:nvPicPr>
          <p:cNvPr id="6" name="Picture 4" descr="C:\Users\hmeyer\Desktop\GSA 2017\Arthur Lakes talk\Untitled-1 copy.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12000"/>
                    </a14:imgEffect>
                  </a14:imgLayer>
                </a14:imgProps>
              </a:ext>
              <a:ext uri="{28A0092B-C50C-407E-A947-70E740481C1C}">
                <a14:useLocalDpi xmlns:a14="http://schemas.microsoft.com/office/drawing/2010/main" val="0"/>
              </a:ext>
            </a:extLst>
          </a:blip>
          <a:srcRect/>
          <a:stretch>
            <a:fillRect/>
          </a:stretch>
        </p:blipFill>
        <p:spPr bwMode="auto">
          <a:xfrm>
            <a:off x="7086600" y="2266950"/>
            <a:ext cx="1905000" cy="20122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65402" y="3708348"/>
            <a:ext cx="1231234" cy="338554"/>
          </a:xfrm>
          <a:prstGeom prst="rect">
            <a:avLst/>
          </a:prstGeom>
          <a:noFill/>
        </p:spPr>
        <p:txBody>
          <a:bodyPr wrap="none" rtlCol="0">
            <a:spAutoFit/>
          </a:bodyPr>
          <a:lstStyle/>
          <a:p>
            <a:r>
              <a:rPr lang="en-US" sz="1600" dirty="0" smtClean="0"/>
              <a:t>Arthur Lakes</a:t>
            </a:r>
            <a:endParaRPr lang="en-US" sz="1600" dirty="0"/>
          </a:p>
        </p:txBody>
      </p:sp>
      <p:sp>
        <p:nvSpPr>
          <p:cNvPr id="8" name="TextBox 7"/>
          <p:cNvSpPr txBox="1"/>
          <p:nvPr/>
        </p:nvSpPr>
        <p:spPr>
          <a:xfrm>
            <a:off x="7241430" y="4312520"/>
            <a:ext cx="1521570" cy="338554"/>
          </a:xfrm>
          <a:prstGeom prst="rect">
            <a:avLst/>
          </a:prstGeom>
          <a:noFill/>
        </p:spPr>
        <p:txBody>
          <a:bodyPr wrap="none" rtlCol="0">
            <a:spAutoFit/>
          </a:bodyPr>
          <a:lstStyle/>
          <a:p>
            <a:r>
              <a:rPr lang="en-US" sz="1600" dirty="0" smtClean="0"/>
              <a:t>Samuel Scudder</a:t>
            </a:r>
            <a:endParaRPr lang="en-US" sz="1600" dirty="0"/>
          </a:p>
        </p:txBody>
      </p:sp>
      <p:pic>
        <p:nvPicPr>
          <p:cNvPr id="9" name="Picture 2" descr="C:\Users\hmeyer\Desktop\GSA 2017\Arthur Lakes talk\70-1-Lakes-1907-Arthur-Lak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1639" y="1428750"/>
            <a:ext cx="1458761" cy="217503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490450" y="11430"/>
            <a:ext cx="8501149" cy="1070371"/>
          </a:xfrm>
        </p:spPr>
        <p:txBody>
          <a:bodyPr>
            <a:normAutofit/>
          </a:bodyPr>
          <a:lstStyle/>
          <a:p>
            <a:pPr algn="ctr"/>
            <a:r>
              <a:rPr lang="en-US" sz="3000" dirty="0" smtClean="0"/>
              <a:t>The Field Expedition of 1877</a:t>
            </a:r>
            <a:br>
              <a:rPr lang="en-US" sz="3000" dirty="0" smtClean="0"/>
            </a:br>
            <a:r>
              <a:rPr lang="en-US" sz="2400" dirty="0" smtClean="0"/>
              <a:t>Arthur Lakes leads Samuel Scudder to Florissant</a:t>
            </a:r>
            <a:endParaRPr lang="en-US" sz="2400" dirty="0"/>
          </a:p>
        </p:txBody>
      </p:sp>
    </p:spTree>
    <p:extLst>
      <p:ext uri="{BB962C8B-B14F-4D97-AF65-F5344CB8AC3E}">
        <p14:creationId xmlns:p14="http://schemas.microsoft.com/office/powerpoint/2010/main" val="30216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183"/>
            <a:ext cx="7772400" cy="857250"/>
          </a:xfrm>
        </p:spPr>
        <p:txBody>
          <a:bodyPr>
            <a:normAutofit/>
          </a:bodyPr>
          <a:lstStyle/>
          <a:p>
            <a:r>
              <a:rPr lang="en-US" sz="3000" dirty="0" smtClean="0"/>
              <a:t>Who was Arthur Lakes?</a:t>
            </a:r>
            <a:endParaRPr lang="en-US" sz="3000" dirty="0"/>
          </a:p>
        </p:txBody>
      </p:sp>
      <p:sp>
        <p:nvSpPr>
          <p:cNvPr id="3" name="Content Placeholder 2"/>
          <p:cNvSpPr>
            <a:spLocks noGrp="1"/>
          </p:cNvSpPr>
          <p:nvPr>
            <p:ph sz="quarter" idx="1"/>
          </p:nvPr>
        </p:nvSpPr>
        <p:spPr>
          <a:xfrm>
            <a:off x="533400" y="1238250"/>
            <a:ext cx="5638800" cy="3695700"/>
          </a:xfrm>
        </p:spPr>
        <p:txBody>
          <a:bodyPr>
            <a:normAutofit fontScale="92500" lnSpcReduction="10000"/>
          </a:bodyPr>
          <a:lstStyle/>
          <a:p>
            <a:r>
              <a:rPr lang="en-US" sz="2400" dirty="0" smtClean="0"/>
              <a:t>1844 (England) – 1917 (Canada).  U.S. citizen.</a:t>
            </a:r>
          </a:p>
          <a:p>
            <a:r>
              <a:rPr lang="en-US" sz="2400" dirty="0" smtClean="0"/>
              <a:t>“Father of Colorado Geology”</a:t>
            </a:r>
          </a:p>
          <a:p>
            <a:r>
              <a:rPr lang="en-US" sz="2400" dirty="0" smtClean="0"/>
              <a:t>Naturalist, geologist, </a:t>
            </a:r>
            <a:r>
              <a:rPr lang="en-US" sz="2400" dirty="0"/>
              <a:t>paleontologist, minister, lecturer, </a:t>
            </a:r>
            <a:r>
              <a:rPr lang="en-US" sz="2400" dirty="0" smtClean="0"/>
              <a:t>journalist, </a:t>
            </a:r>
            <a:r>
              <a:rPr lang="en-US" sz="2400" dirty="0"/>
              <a:t>author, </a:t>
            </a:r>
            <a:r>
              <a:rPr lang="en-US" sz="2400" dirty="0" smtClean="0"/>
              <a:t>collector, miner</a:t>
            </a:r>
            <a:r>
              <a:rPr lang="en-US" sz="2400" dirty="0"/>
              <a:t>, artist, and </a:t>
            </a:r>
            <a:r>
              <a:rPr lang="en-US" sz="2400" dirty="0" smtClean="0"/>
              <a:t>illustrator</a:t>
            </a:r>
          </a:p>
          <a:p>
            <a:r>
              <a:rPr lang="en-US" sz="2400" dirty="0" smtClean="0"/>
              <a:t>Made significant collections of fossils, especially dinosaur discoveries for O.C. Marsh </a:t>
            </a:r>
          </a:p>
          <a:p>
            <a:r>
              <a:rPr lang="en-US" sz="2400" dirty="0" smtClean="0"/>
              <a:t>Professor at (now) Colorado School of Mines</a:t>
            </a:r>
          </a:p>
          <a:p>
            <a:r>
              <a:rPr lang="en-US" sz="2400" i="1" dirty="0" smtClean="0"/>
              <a:t>The Legacy of Arthur Lakes</a:t>
            </a:r>
            <a:r>
              <a:rPr lang="en-US" sz="2400" dirty="0" smtClean="0"/>
              <a:t>, Honda and Simmons 2009</a:t>
            </a:r>
            <a:endParaRPr lang="en-US" sz="2400" dirty="0"/>
          </a:p>
        </p:txBody>
      </p:sp>
      <p:pic>
        <p:nvPicPr>
          <p:cNvPr id="5" name="Picture 4" descr="Arthur La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74808"/>
            <a:ext cx="1690688" cy="217314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S:\PALEO DEPT\Herb\GSA 2017\Lakes Map Images\Edited\scan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6974" y="2751137"/>
            <a:ext cx="2668426" cy="2259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962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76350"/>
            <a:ext cx="4593152" cy="3394472"/>
          </a:xfrm>
        </p:spPr>
        <p:txBody>
          <a:bodyPr>
            <a:normAutofit/>
          </a:bodyPr>
          <a:lstStyle/>
          <a:p>
            <a:r>
              <a:rPr lang="en-US" sz="2200" dirty="0" smtClean="0"/>
              <a:t>Two Field Journal Notebooks</a:t>
            </a:r>
          </a:p>
          <a:p>
            <a:pPr lvl="1"/>
            <a:r>
              <a:rPr lang="en-US" sz="1800" dirty="0" smtClean="0"/>
              <a:t>Documents his scientific adventures in the “Old </a:t>
            </a:r>
            <a:r>
              <a:rPr lang="en-US" sz="1800" dirty="0"/>
              <a:t>W</a:t>
            </a:r>
            <a:r>
              <a:rPr lang="en-US" sz="1800" dirty="0" smtClean="0"/>
              <a:t>est”</a:t>
            </a:r>
          </a:p>
          <a:p>
            <a:pPr lvl="1"/>
            <a:r>
              <a:rPr lang="en-US" sz="1800" dirty="0" smtClean="0"/>
              <a:t>Smithsonian Institution Archives</a:t>
            </a:r>
          </a:p>
          <a:p>
            <a:pPr lvl="1"/>
            <a:r>
              <a:rPr lang="en-US" sz="1800" dirty="0" smtClean="0"/>
              <a:t>Published transcription by Kohl 1997, as </a:t>
            </a:r>
            <a:r>
              <a:rPr lang="en-US" sz="1800" i="1" dirty="0" smtClean="0">
                <a:solidFill>
                  <a:srgbClr val="0000FF"/>
                </a:solidFill>
              </a:rPr>
              <a:t>Discovering Dinosaurs in the Old West: The Field Journals of Arthur Lakes</a:t>
            </a:r>
          </a:p>
        </p:txBody>
      </p:sp>
      <p:sp>
        <p:nvSpPr>
          <p:cNvPr id="9" name="Title 5"/>
          <p:cNvSpPr txBox="1">
            <a:spLocks/>
          </p:cNvSpPr>
          <p:nvPr/>
        </p:nvSpPr>
        <p:spPr>
          <a:xfrm>
            <a:off x="914400" y="15479"/>
            <a:ext cx="7772400" cy="85725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000" dirty="0" smtClean="0"/>
              <a:t>The Field Journals of Arthur Lakes</a:t>
            </a:r>
            <a:endParaRPr lang="en-US" sz="3000" dirty="0"/>
          </a:p>
        </p:txBody>
      </p:sp>
      <p:pic>
        <p:nvPicPr>
          <p:cNvPr id="1026" name="Picture 2" descr="P:\SCANS\Paleontology\scan0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552" y="3714750"/>
            <a:ext cx="4184442" cy="13224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SCANS\Paleontology\scan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146210"/>
            <a:ext cx="2362200" cy="354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521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9848" y="1428750"/>
            <a:ext cx="4916707" cy="3581400"/>
          </a:xfrm>
        </p:spPr>
        <p:txBody>
          <a:bodyPr>
            <a:normAutofit/>
          </a:bodyPr>
          <a:lstStyle/>
          <a:p>
            <a:pPr lvl="1"/>
            <a:r>
              <a:rPr lang="en-US" sz="2200" dirty="0" smtClean="0"/>
              <a:t>August </a:t>
            </a:r>
            <a:r>
              <a:rPr lang="en-US" sz="2200" dirty="0"/>
              <a:t>8, </a:t>
            </a:r>
            <a:r>
              <a:rPr lang="en-US" sz="2200" dirty="0" smtClean="0"/>
              <a:t>1877</a:t>
            </a:r>
          </a:p>
          <a:p>
            <a:pPr lvl="1"/>
            <a:r>
              <a:rPr lang="en-US" sz="2200" dirty="0" smtClean="0"/>
              <a:t>Departed Golden, Colorado</a:t>
            </a:r>
            <a:endParaRPr lang="en-US" sz="2200" dirty="0"/>
          </a:p>
          <a:p>
            <a:pPr lvl="1"/>
            <a:r>
              <a:rPr lang="en-US" sz="2200" dirty="0" smtClean="0"/>
              <a:t>“I went to meet [Scudder] in Denver….  I procured a couple of horses at the rate of a dollar a  day.”</a:t>
            </a:r>
          </a:p>
        </p:txBody>
      </p:sp>
      <p:pic>
        <p:nvPicPr>
          <p:cNvPr id="6" name="Picture 4" descr="C:\Users\hmeyer\Desktop\GSA 2017\Arthur Lakes talk\Untitled-1 copy.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12000"/>
                    </a14:imgEffect>
                  </a14:imgLayer>
                </a14:imgProps>
              </a:ext>
              <a:ext uri="{28A0092B-C50C-407E-A947-70E740481C1C}">
                <a14:useLocalDpi xmlns:a14="http://schemas.microsoft.com/office/drawing/2010/main" val="0"/>
              </a:ext>
            </a:extLst>
          </a:blip>
          <a:srcRect/>
          <a:stretch>
            <a:fillRect/>
          </a:stretch>
        </p:blipFill>
        <p:spPr bwMode="auto">
          <a:xfrm>
            <a:off x="6945161" y="2266950"/>
            <a:ext cx="1905000" cy="20122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23963" y="3638550"/>
            <a:ext cx="1231234" cy="338554"/>
          </a:xfrm>
          <a:prstGeom prst="rect">
            <a:avLst/>
          </a:prstGeom>
          <a:noFill/>
        </p:spPr>
        <p:txBody>
          <a:bodyPr wrap="none" rtlCol="0">
            <a:spAutoFit/>
          </a:bodyPr>
          <a:lstStyle/>
          <a:p>
            <a:r>
              <a:rPr lang="en-US" sz="1600" dirty="0" smtClean="0"/>
              <a:t>Arthur Lakes</a:t>
            </a:r>
            <a:endParaRPr lang="en-US" sz="1600" dirty="0"/>
          </a:p>
        </p:txBody>
      </p:sp>
      <p:sp>
        <p:nvSpPr>
          <p:cNvPr id="8" name="TextBox 7"/>
          <p:cNvSpPr txBox="1"/>
          <p:nvPr/>
        </p:nvSpPr>
        <p:spPr>
          <a:xfrm>
            <a:off x="7165230" y="4312520"/>
            <a:ext cx="1521570" cy="338554"/>
          </a:xfrm>
          <a:prstGeom prst="rect">
            <a:avLst/>
          </a:prstGeom>
          <a:noFill/>
        </p:spPr>
        <p:txBody>
          <a:bodyPr wrap="none" rtlCol="0">
            <a:spAutoFit/>
          </a:bodyPr>
          <a:lstStyle/>
          <a:p>
            <a:r>
              <a:rPr lang="en-US" sz="1600" dirty="0" smtClean="0"/>
              <a:t>Samuel Scudder</a:t>
            </a:r>
            <a:endParaRPr lang="en-US" sz="1600" dirty="0"/>
          </a:p>
        </p:txBody>
      </p:sp>
      <p:pic>
        <p:nvPicPr>
          <p:cNvPr id="9" name="Picture 2" descr="C:\Users\hmeyer\Desktop\GSA 2017\Arthur Lakes talk\70-1-Lakes-1907-Arthur-Lak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428750"/>
            <a:ext cx="1458761" cy="217503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228600" y="11430"/>
            <a:ext cx="8501149" cy="1070371"/>
          </a:xfrm>
        </p:spPr>
        <p:txBody>
          <a:bodyPr>
            <a:normAutofit/>
          </a:bodyPr>
          <a:lstStyle/>
          <a:p>
            <a:pPr algn="ctr"/>
            <a:r>
              <a:rPr lang="en-US" sz="3000" dirty="0" smtClean="0"/>
              <a:t>The Field Expedition</a:t>
            </a:r>
            <a:br>
              <a:rPr lang="en-US" sz="3000" dirty="0" smtClean="0"/>
            </a:br>
            <a:r>
              <a:rPr lang="en-US" sz="2400" dirty="0" smtClean="0"/>
              <a:t>Arthur Lakes leads Samuel Scudder to Florissant</a:t>
            </a:r>
            <a:endParaRPr lang="en-US" sz="2400" dirty="0"/>
          </a:p>
        </p:txBody>
      </p:sp>
    </p:spTree>
    <p:extLst>
      <p:ext uri="{BB962C8B-B14F-4D97-AF65-F5344CB8AC3E}">
        <p14:creationId xmlns:p14="http://schemas.microsoft.com/office/powerpoint/2010/main" val="7609860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5273</TotalTime>
  <Words>1309</Words>
  <Application>Microsoft Office PowerPoint</Application>
  <PresentationFormat>On-screen Show (16:9)</PresentationFormat>
  <Paragraphs>193</Paragraphs>
  <Slides>33</Slides>
  <Notes>5</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Equity</vt:lpstr>
      <vt:lpstr>Arthur Lakes’ 1878 Map of the  Florissant Fossil Beds, Colorado </vt:lpstr>
      <vt:lpstr>Florissant fossil beds, Colorado</vt:lpstr>
      <vt:lpstr>PowerPoint Presentation</vt:lpstr>
      <vt:lpstr>The Hayden Survey’s Florissant work – 1873 and later</vt:lpstr>
      <vt:lpstr>Hayden Survey’s 1877 “Central Colorado” map</vt:lpstr>
      <vt:lpstr>The Field Expedition of 1877 Arthur Lakes leads Samuel Scudder to Florissant</vt:lpstr>
      <vt:lpstr>Who was Arthur Lakes?</vt:lpstr>
      <vt:lpstr>PowerPoint Presentation</vt:lpstr>
      <vt:lpstr>The Field Expedition Arthur Lakes leads Samuel Scudder to Florissant</vt:lpstr>
      <vt:lpstr>Dinosaurs or bugs?</vt:lpstr>
      <vt:lpstr>The journey across South Park to Florissant</vt:lpstr>
      <vt:lpstr>Over the pass and into the Florissant valley</vt:lpstr>
      <vt:lpstr>“Map of Sedimentary Lacustrine basin at Florissant near South Park, Supposed to be Upper Miocene, drawn by A Lakes, Colorado, Feb 20. 1878”</vt:lpstr>
      <vt:lpstr>“Map of Sedimentary Lacustrine basin at Florissant near South Park, Supposed to be Upper Miocene, drawn by A Lakes, Colorado, Feb 20. 1878”</vt:lpstr>
      <vt:lpstr>“Map of Sedimentary Lacustrine basin at Florissant near South Park, Supposed to be Upper Miocene, drawn by A Lakes, Colorado, Feb 20. 1878”</vt:lpstr>
      <vt:lpstr>PowerPoint Presentation</vt:lpstr>
      <vt:lpstr>Lakes maps the lake:  Ancient Lake Florissant</vt:lpstr>
      <vt:lpstr>Mapping paleontological sites</vt:lpstr>
      <vt:lpstr>Mapping cultural features</vt:lpstr>
      <vt:lpstr>Detail of the northern area</vt:lpstr>
      <vt:lpstr>PowerPoint Presentation</vt:lpstr>
      <vt:lpstr>Detail of the central area</vt:lpstr>
      <vt:lpstr>PowerPoint Presentation</vt:lpstr>
      <vt:lpstr>Where’s my horse?</vt:lpstr>
      <vt:lpstr>PowerPoint Presentation</vt:lpstr>
      <vt:lpstr>PowerPoint Presentation</vt:lpstr>
      <vt:lpstr>Scudder’s 1881 version of the map</vt:lpstr>
      <vt:lpstr>Evolution of the Florissant Geologic Map</vt:lpstr>
      <vt:lpstr>Contemporary Lithostratigraphy</vt:lpstr>
      <vt:lpstr>Significance of the Map</vt:lpstr>
      <vt:lpstr>Ownership of the map 1878 to 2017</vt:lpstr>
      <vt:lpstr>Florissant Fossil Beds National Monument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ARTHUR LAKES’ 1878 MAP OF THE FLORISSANT FOSSIL BEDS, COLORADO</dc:title>
  <dc:creator>Meyer, Herb</dc:creator>
  <cp:lastModifiedBy>Meyer, Herb</cp:lastModifiedBy>
  <cp:revision>236</cp:revision>
  <cp:lastPrinted>2017-09-21T20:10:18Z</cp:lastPrinted>
  <dcterms:created xsi:type="dcterms:W3CDTF">2017-09-11T21:26:12Z</dcterms:created>
  <dcterms:modified xsi:type="dcterms:W3CDTF">2017-11-16T16:25:09Z</dcterms:modified>
</cp:coreProperties>
</file>