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51206400" cy="38404800"/>
  <p:notesSz cx="6858000" cy="9144000"/>
  <p:defaultTextStyle>
    <a:defPPr>
      <a:defRPr lang="en-US"/>
    </a:defPPr>
    <a:lvl1pPr algn="l" rtl="0" fontAlgn="base">
      <a:spcBef>
        <a:spcPct val="0"/>
      </a:spcBef>
      <a:spcAft>
        <a:spcPct val="0"/>
      </a:spcAft>
      <a:defRPr sz="3200" kern="1200">
        <a:solidFill>
          <a:schemeClr val="tx1"/>
        </a:solidFill>
        <a:latin typeface="Arial" charset="0"/>
        <a:ea typeface="+mn-ea"/>
        <a:cs typeface="+mn-cs"/>
      </a:defRPr>
    </a:lvl1pPr>
    <a:lvl2pPr marL="457200" algn="l" rtl="0" fontAlgn="base">
      <a:spcBef>
        <a:spcPct val="0"/>
      </a:spcBef>
      <a:spcAft>
        <a:spcPct val="0"/>
      </a:spcAft>
      <a:defRPr sz="3200" kern="1200">
        <a:solidFill>
          <a:schemeClr val="tx1"/>
        </a:solidFill>
        <a:latin typeface="Arial" charset="0"/>
        <a:ea typeface="+mn-ea"/>
        <a:cs typeface="+mn-cs"/>
      </a:defRPr>
    </a:lvl2pPr>
    <a:lvl3pPr marL="914400" algn="l" rtl="0" fontAlgn="base">
      <a:spcBef>
        <a:spcPct val="0"/>
      </a:spcBef>
      <a:spcAft>
        <a:spcPct val="0"/>
      </a:spcAft>
      <a:defRPr sz="3200" kern="1200">
        <a:solidFill>
          <a:schemeClr val="tx1"/>
        </a:solidFill>
        <a:latin typeface="Arial" charset="0"/>
        <a:ea typeface="+mn-ea"/>
        <a:cs typeface="+mn-cs"/>
      </a:defRPr>
    </a:lvl3pPr>
    <a:lvl4pPr marL="1371600" algn="l" rtl="0" fontAlgn="base">
      <a:spcBef>
        <a:spcPct val="0"/>
      </a:spcBef>
      <a:spcAft>
        <a:spcPct val="0"/>
      </a:spcAft>
      <a:defRPr sz="3200" kern="1200">
        <a:solidFill>
          <a:schemeClr val="tx1"/>
        </a:solidFill>
        <a:latin typeface="Arial" charset="0"/>
        <a:ea typeface="+mn-ea"/>
        <a:cs typeface="+mn-cs"/>
      </a:defRPr>
    </a:lvl4pPr>
    <a:lvl5pPr marL="1828800" algn="l" rtl="0" fontAlgn="base">
      <a:spcBef>
        <a:spcPct val="0"/>
      </a:spcBef>
      <a:spcAft>
        <a:spcPct val="0"/>
      </a:spcAft>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760" userDrawn="1">
          <p15:clr>
            <a:srgbClr val="A4A3A4"/>
          </p15:clr>
        </p15:guide>
        <p15:guide id="2" pos="161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Donald, James" initials="MJ" lastIdx="5" clrIdx="0">
    <p:extLst/>
  </p:cmAuthor>
  <p:cmAuthor id="2" name="Jeff H Tepper" initials="JHT" lastIdx="8" clrIdx="1">
    <p:extLst/>
  </p:cmAuthor>
  <p:cmAuthor id="3" name="Joe Dragovich" initials="JD" lastIdx="2" clrIdx="2">
    <p:extLst/>
  </p:cmAuthor>
  <p:cmAuthor id="4" name="Mavor,Skyler" initials="M" lastIdx="1" clrIdx="3">
    <p:extLst/>
  </p:cmAuthor>
  <p:cmAuthor id="5" name="Curtis J. Koger" initials="CJK" lastIdx="2" clrIdx="4">
    <p:extLst>
      <p:ext uri="{19B8F6BF-5375-455C-9EA6-DF929625EA0E}">
        <p15:presenceInfo xmlns:p15="http://schemas.microsoft.com/office/powerpoint/2012/main" userId="S-1-5-21-1933339375-1333480509-1845911597-16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3CC33"/>
    <a:srgbClr val="21D536"/>
    <a:srgbClr val="FF00FF"/>
    <a:srgbClr val="0000FF"/>
    <a:srgbClr val="FFFF99"/>
    <a:srgbClr val="99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621" autoAdjust="0"/>
    <p:restoredTop sz="95857" autoAdjust="0"/>
  </p:normalViewPr>
  <p:slideViewPr>
    <p:cSldViewPr>
      <p:cViewPr varScale="1">
        <p:scale>
          <a:sx n="19" d="100"/>
          <a:sy n="19" d="100"/>
        </p:scale>
        <p:origin x="2238" y="150"/>
      </p:cViewPr>
      <p:guideLst>
        <p:guide orient="horz" pos="23760"/>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6" y="11929948"/>
            <a:ext cx="43526075" cy="8231923"/>
          </a:xfrm>
        </p:spPr>
        <p:txBody>
          <a:bodyPr/>
          <a:lstStyle/>
          <a:p>
            <a:r>
              <a:rPr lang="en-US"/>
              <a:t>Click to edit Master title style</a:t>
            </a:r>
          </a:p>
        </p:txBody>
      </p:sp>
      <p:sp>
        <p:nvSpPr>
          <p:cNvPr id="3" name="Subtitle 2"/>
          <p:cNvSpPr>
            <a:spLocks noGrp="1"/>
          </p:cNvSpPr>
          <p:nvPr>
            <p:ph type="subTitle" idx="1"/>
          </p:nvPr>
        </p:nvSpPr>
        <p:spPr>
          <a:xfrm>
            <a:off x="7680325" y="21762071"/>
            <a:ext cx="35845750" cy="9815861"/>
          </a:xfrm>
        </p:spPr>
        <p:txBody>
          <a:bodyPr/>
          <a:lstStyle>
            <a:lvl1pPr marL="0" indent="0" algn="ctr">
              <a:buNone/>
              <a:defRPr/>
            </a:lvl1pPr>
            <a:lvl2pPr marL="457209" indent="0" algn="ctr">
              <a:buNone/>
              <a:defRPr/>
            </a:lvl2pPr>
            <a:lvl3pPr marL="914417" indent="0" algn="ctr">
              <a:buNone/>
              <a:defRPr/>
            </a:lvl3pPr>
            <a:lvl4pPr marL="1371626" indent="0" algn="ctr">
              <a:buNone/>
              <a:defRPr/>
            </a:lvl4pPr>
            <a:lvl5pPr marL="1828836" indent="0" algn="ctr">
              <a:buNone/>
              <a:defRPr/>
            </a:lvl5pPr>
            <a:lvl6pPr marL="2286044" indent="0" algn="ctr">
              <a:buNone/>
              <a:defRPr/>
            </a:lvl6pPr>
            <a:lvl7pPr marL="2743253" indent="0" algn="ctr">
              <a:buNone/>
              <a:defRPr/>
            </a:lvl7pPr>
            <a:lvl8pPr marL="3200462" indent="0" algn="ctr">
              <a:buNone/>
              <a:defRPr/>
            </a:lvl8pPr>
            <a:lvl9pPr marL="365767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17B229D3-6433-4445-9305-9954098187CA}"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EEDE1C8D-5B32-4A42-93B8-A480019C33DA}"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275" y="1538405"/>
            <a:ext cx="11520488" cy="327683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60641" y="1538405"/>
            <a:ext cx="34412237" cy="327683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6450D5E-6034-42AC-A854-709AB73166D0}"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29C131B6-2AA4-46A3-BEAE-5E60B0DEF916}"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7883"/>
            <a:ext cx="43526075" cy="762859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3" y="16276832"/>
            <a:ext cx="43526075" cy="8401050"/>
          </a:xfrm>
        </p:spPr>
        <p:txBody>
          <a:bodyPr anchor="b"/>
          <a:lstStyle>
            <a:lvl1pPr marL="0" indent="0">
              <a:buNone/>
              <a:defRPr sz="2000"/>
            </a:lvl1pPr>
            <a:lvl2pPr marL="457209" indent="0">
              <a:buNone/>
              <a:defRPr sz="1800"/>
            </a:lvl2pPr>
            <a:lvl3pPr marL="914417" indent="0">
              <a:buNone/>
              <a:defRPr sz="1600"/>
            </a:lvl3pPr>
            <a:lvl4pPr marL="1371626" indent="0">
              <a:buNone/>
              <a:defRPr sz="1400"/>
            </a:lvl4pPr>
            <a:lvl5pPr marL="1828836" indent="0">
              <a:buNone/>
              <a:defRPr sz="1400"/>
            </a:lvl5pPr>
            <a:lvl6pPr marL="2286044" indent="0">
              <a:buNone/>
              <a:defRPr sz="1400"/>
            </a:lvl6pPr>
            <a:lvl7pPr marL="2743253" indent="0">
              <a:buNone/>
              <a:defRPr sz="1400"/>
            </a:lvl7pPr>
            <a:lvl8pPr marL="3200462" indent="0">
              <a:buNone/>
              <a:defRPr sz="1400"/>
            </a:lvl8pPr>
            <a:lvl9pPr marL="365767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F1D1E45-2FCF-42BE-8C20-0D83F6D67F58}"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60638" y="8960471"/>
            <a:ext cx="22966362" cy="253462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3" y="8960471"/>
            <a:ext cx="22966363" cy="253462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887FC36-C65A-48FA-91FF-6935AC525060}"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638" y="8596198"/>
            <a:ext cx="22625050" cy="3582562"/>
          </a:xfrm>
        </p:spPr>
        <p:txBody>
          <a:bodyPr anchor="b"/>
          <a:lstStyle>
            <a:lvl1pPr marL="0" indent="0">
              <a:buNone/>
              <a:defRPr sz="2400" b="1"/>
            </a:lvl1pPr>
            <a:lvl2pPr marL="457209" indent="0">
              <a:buNone/>
              <a:defRPr sz="2000" b="1"/>
            </a:lvl2pPr>
            <a:lvl3pPr marL="914417" indent="0">
              <a:buNone/>
              <a:defRPr sz="1800" b="1"/>
            </a:lvl3pPr>
            <a:lvl4pPr marL="1371626" indent="0">
              <a:buNone/>
              <a:defRPr sz="1600" b="1"/>
            </a:lvl4pPr>
            <a:lvl5pPr marL="1828836" indent="0">
              <a:buNone/>
              <a:defRPr sz="1600" b="1"/>
            </a:lvl5pPr>
            <a:lvl6pPr marL="2286044" indent="0">
              <a:buNone/>
              <a:defRPr sz="1600" b="1"/>
            </a:lvl6pPr>
            <a:lvl7pPr marL="2743253" indent="0">
              <a:buNone/>
              <a:defRPr sz="1600" b="1"/>
            </a:lvl7pPr>
            <a:lvl8pPr marL="3200462" indent="0">
              <a:buNone/>
              <a:defRPr sz="1600" b="1"/>
            </a:lvl8pPr>
            <a:lvl9pPr marL="3657670" indent="0">
              <a:buNone/>
              <a:defRPr sz="1600" b="1"/>
            </a:lvl9pPr>
          </a:lstStyle>
          <a:p>
            <a:pPr lvl="0"/>
            <a:r>
              <a:rPr lang="en-US"/>
              <a:t>Click to edit Master text styles</a:t>
            </a:r>
          </a:p>
        </p:txBody>
      </p:sp>
      <p:sp>
        <p:nvSpPr>
          <p:cNvPr id="4" name="Content Placeholder 3"/>
          <p:cNvSpPr>
            <a:spLocks noGrp="1"/>
          </p:cNvSpPr>
          <p:nvPr>
            <p:ph sz="half" idx="2"/>
          </p:nvPr>
        </p:nvSpPr>
        <p:spPr>
          <a:xfrm>
            <a:off x="2560638" y="12178759"/>
            <a:ext cx="22625050" cy="22127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775" y="8596198"/>
            <a:ext cx="22632988" cy="3582562"/>
          </a:xfrm>
        </p:spPr>
        <p:txBody>
          <a:bodyPr anchor="b"/>
          <a:lstStyle>
            <a:lvl1pPr marL="0" indent="0">
              <a:buNone/>
              <a:defRPr sz="2400" b="1"/>
            </a:lvl1pPr>
            <a:lvl2pPr marL="457209" indent="0">
              <a:buNone/>
              <a:defRPr sz="2000" b="1"/>
            </a:lvl2pPr>
            <a:lvl3pPr marL="914417" indent="0">
              <a:buNone/>
              <a:defRPr sz="1800" b="1"/>
            </a:lvl3pPr>
            <a:lvl4pPr marL="1371626" indent="0">
              <a:buNone/>
              <a:defRPr sz="1600" b="1"/>
            </a:lvl4pPr>
            <a:lvl5pPr marL="1828836" indent="0">
              <a:buNone/>
              <a:defRPr sz="1600" b="1"/>
            </a:lvl5pPr>
            <a:lvl6pPr marL="2286044" indent="0">
              <a:buNone/>
              <a:defRPr sz="1600" b="1"/>
            </a:lvl6pPr>
            <a:lvl7pPr marL="2743253" indent="0">
              <a:buNone/>
              <a:defRPr sz="1600" b="1"/>
            </a:lvl7pPr>
            <a:lvl8pPr marL="3200462" indent="0">
              <a:buNone/>
              <a:defRPr sz="1600" b="1"/>
            </a:lvl8pPr>
            <a:lvl9pPr marL="36576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775" y="12178759"/>
            <a:ext cx="22632988" cy="22127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DAACCD38-1A68-4C8B-A0A2-B855F1FCA25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8D9BAA9D-D28B-4253-86E1-8FDA04B9D259}"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9C433C58-48D6-4F35-B378-B879ED493BF0}"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528647"/>
            <a:ext cx="16846550" cy="650813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19963" y="1528647"/>
            <a:ext cx="28625800" cy="327780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638" y="8036777"/>
            <a:ext cx="16846550" cy="26269950"/>
          </a:xfrm>
        </p:spPr>
        <p:txBody>
          <a:bodyPr/>
          <a:lstStyle>
            <a:lvl1pPr marL="0" indent="0">
              <a:buNone/>
              <a:defRPr sz="1400"/>
            </a:lvl1pPr>
            <a:lvl2pPr marL="457209" indent="0">
              <a:buNone/>
              <a:defRPr sz="1200"/>
            </a:lvl2pPr>
            <a:lvl3pPr marL="914417" indent="0">
              <a:buNone/>
              <a:defRPr sz="1000"/>
            </a:lvl3pPr>
            <a:lvl4pPr marL="1371626" indent="0">
              <a:buNone/>
              <a:defRPr sz="900"/>
            </a:lvl4pPr>
            <a:lvl5pPr marL="1828836" indent="0">
              <a:buNone/>
              <a:defRPr sz="900"/>
            </a:lvl5pPr>
            <a:lvl6pPr marL="2286044" indent="0">
              <a:buNone/>
              <a:defRPr sz="900"/>
            </a:lvl6pPr>
            <a:lvl7pPr marL="2743253" indent="0">
              <a:buNone/>
              <a:defRPr sz="900"/>
            </a:lvl7pPr>
            <a:lvl8pPr marL="3200462" indent="0">
              <a:buNone/>
              <a:defRPr sz="900"/>
            </a:lvl8pPr>
            <a:lvl9pPr marL="36576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0D027F64-C177-459E-9B5A-FB7FA57A1F04}"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8" y="26883036"/>
            <a:ext cx="30724475" cy="317438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178" y="3431325"/>
            <a:ext cx="30724475" cy="23043530"/>
          </a:xfrm>
        </p:spPr>
        <p:txBody>
          <a:bodyPr/>
          <a:lstStyle>
            <a:lvl1pPr marL="0" indent="0">
              <a:buNone/>
              <a:defRPr sz="3200"/>
            </a:lvl1pPr>
            <a:lvl2pPr marL="457209" indent="0">
              <a:buNone/>
              <a:defRPr sz="2800"/>
            </a:lvl2pPr>
            <a:lvl3pPr marL="914417" indent="0">
              <a:buNone/>
              <a:defRPr sz="2400"/>
            </a:lvl3pPr>
            <a:lvl4pPr marL="1371626" indent="0">
              <a:buNone/>
              <a:defRPr sz="2000"/>
            </a:lvl4pPr>
            <a:lvl5pPr marL="1828836" indent="0">
              <a:buNone/>
              <a:defRPr sz="2000"/>
            </a:lvl5pPr>
            <a:lvl6pPr marL="2286044" indent="0">
              <a:buNone/>
              <a:defRPr sz="2000"/>
            </a:lvl6pPr>
            <a:lvl7pPr marL="2743253" indent="0">
              <a:buNone/>
              <a:defRPr sz="2000"/>
            </a:lvl7pPr>
            <a:lvl8pPr marL="3200462" indent="0">
              <a:buNone/>
              <a:defRPr sz="2000"/>
            </a:lvl8pPr>
            <a:lvl9pPr marL="3657670" indent="0">
              <a:buNone/>
              <a:defRPr sz="2000"/>
            </a:lvl9pPr>
          </a:lstStyle>
          <a:p>
            <a:endParaRPr lang="en-US" dirty="0"/>
          </a:p>
        </p:txBody>
      </p:sp>
      <p:sp>
        <p:nvSpPr>
          <p:cNvPr id="4" name="Text Placeholder 3"/>
          <p:cNvSpPr>
            <a:spLocks noGrp="1"/>
          </p:cNvSpPr>
          <p:nvPr>
            <p:ph type="body" sz="half" idx="2"/>
          </p:nvPr>
        </p:nvSpPr>
        <p:spPr>
          <a:xfrm>
            <a:off x="10036178" y="30057416"/>
            <a:ext cx="30724475" cy="4506254"/>
          </a:xfrm>
        </p:spPr>
        <p:txBody>
          <a:bodyPr/>
          <a:lstStyle>
            <a:lvl1pPr marL="0" indent="0">
              <a:buNone/>
              <a:defRPr sz="1400"/>
            </a:lvl1pPr>
            <a:lvl2pPr marL="457209" indent="0">
              <a:buNone/>
              <a:defRPr sz="1200"/>
            </a:lvl2pPr>
            <a:lvl3pPr marL="914417" indent="0">
              <a:buNone/>
              <a:defRPr sz="1000"/>
            </a:lvl3pPr>
            <a:lvl4pPr marL="1371626" indent="0">
              <a:buNone/>
              <a:defRPr sz="900"/>
            </a:lvl4pPr>
            <a:lvl5pPr marL="1828836" indent="0">
              <a:buNone/>
              <a:defRPr sz="900"/>
            </a:lvl5pPr>
            <a:lvl6pPr marL="2286044" indent="0">
              <a:buNone/>
              <a:defRPr sz="900"/>
            </a:lvl6pPr>
            <a:lvl7pPr marL="2743253" indent="0">
              <a:buNone/>
              <a:defRPr sz="900"/>
            </a:lvl7pPr>
            <a:lvl8pPr marL="3200462" indent="0">
              <a:buNone/>
              <a:defRPr sz="900"/>
            </a:lvl8pPr>
            <a:lvl9pPr marL="365767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811FCFE-4029-4077-86E6-5E815B2959C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60641" y="1538404"/>
            <a:ext cx="46085125" cy="6400800"/>
          </a:xfrm>
          <a:prstGeom prst="rect">
            <a:avLst/>
          </a:prstGeom>
          <a:noFill/>
          <a:ln w="9525">
            <a:noFill/>
            <a:miter lim="800000"/>
            <a:headEnd/>
            <a:tailEnd/>
          </a:ln>
          <a:effectLst/>
        </p:spPr>
        <p:txBody>
          <a:bodyPr vert="horz" wrap="square" lIns="506834" tIns="253417" rIns="506834" bIns="2534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560641" y="8960471"/>
            <a:ext cx="46085125" cy="25346257"/>
          </a:xfrm>
          <a:prstGeom prst="rect">
            <a:avLst/>
          </a:prstGeom>
          <a:noFill/>
          <a:ln w="9525">
            <a:noFill/>
            <a:miter lim="800000"/>
            <a:headEnd/>
            <a:tailEnd/>
          </a:ln>
          <a:effectLst/>
        </p:spPr>
        <p:txBody>
          <a:bodyPr vert="horz" wrap="square" lIns="506834" tIns="253417" rIns="506834" bIns="2534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560641" y="34973477"/>
            <a:ext cx="11947525" cy="2667000"/>
          </a:xfrm>
          <a:prstGeom prst="rect">
            <a:avLst/>
          </a:prstGeom>
          <a:noFill/>
          <a:ln w="9525">
            <a:noFill/>
            <a:miter lim="800000"/>
            <a:headEnd/>
            <a:tailEnd/>
          </a:ln>
          <a:effectLst/>
        </p:spPr>
        <p:txBody>
          <a:bodyPr vert="horz" wrap="square" lIns="506834" tIns="253417" rIns="506834" bIns="253417" numCol="1" anchor="t" anchorCtr="0" compatLnSpc="1">
            <a:prstTxWarp prst="textNoShape">
              <a:avLst/>
            </a:prstTxWarp>
          </a:bodyPr>
          <a:lstStyle>
            <a:lvl1pPr defTabSz="5068986">
              <a:defRPr sz="7800"/>
            </a:lvl1pPr>
          </a:lstStyle>
          <a:p>
            <a:endParaRPr lang="en-US" dirty="0"/>
          </a:p>
        </p:txBody>
      </p:sp>
      <p:sp>
        <p:nvSpPr>
          <p:cNvPr id="1029" name="Rectangle 5"/>
          <p:cNvSpPr>
            <a:spLocks noGrp="1" noChangeArrowheads="1"/>
          </p:cNvSpPr>
          <p:nvPr>
            <p:ph type="ftr" sz="quarter" idx="3"/>
          </p:nvPr>
        </p:nvSpPr>
        <p:spPr bwMode="auto">
          <a:xfrm>
            <a:off x="17495841" y="34973477"/>
            <a:ext cx="16214725" cy="2667000"/>
          </a:xfrm>
          <a:prstGeom prst="rect">
            <a:avLst/>
          </a:prstGeom>
          <a:noFill/>
          <a:ln w="9525">
            <a:noFill/>
            <a:miter lim="800000"/>
            <a:headEnd/>
            <a:tailEnd/>
          </a:ln>
          <a:effectLst/>
        </p:spPr>
        <p:txBody>
          <a:bodyPr vert="horz" wrap="square" lIns="506834" tIns="253417" rIns="506834" bIns="253417" numCol="1" anchor="t" anchorCtr="0" compatLnSpc="1">
            <a:prstTxWarp prst="textNoShape">
              <a:avLst/>
            </a:prstTxWarp>
          </a:bodyPr>
          <a:lstStyle>
            <a:lvl1pPr algn="ctr" defTabSz="5068986">
              <a:defRPr sz="7800"/>
            </a:lvl1pPr>
          </a:lstStyle>
          <a:p>
            <a:endParaRPr lang="en-US" dirty="0"/>
          </a:p>
        </p:txBody>
      </p:sp>
      <p:sp>
        <p:nvSpPr>
          <p:cNvPr id="1030" name="Rectangle 6"/>
          <p:cNvSpPr>
            <a:spLocks noGrp="1" noChangeArrowheads="1"/>
          </p:cNvSpPr>
          <p:nvPr>
            <p:ph type="sldNum" sz="quarter" idx="4"/>
          </p:nvPr>
        </p:nvSpPr>
        <p:spPr bwMode="auto">
          <a:xfrm>
            <a:off x="36698241" y="34973477"/>
            <a:ext cx="11947525" cy="2667000"/>
          </a:xfrm>
          <a:prstGeom prst="rect">
            <a:avLst/>
          </a:prstGeom>
          <a:noFill/>
          <a:ln w="9525">
            <a:noFill/>
            <a:miter lim="800000"/>
            <a:headEnd/>
            <a:tailEnd/>
          </a:ln>
          <a:effectLst/>
        </p:spPr>
        <p:txBody>
          <a:bodyPr vert="horz" wrap="square" lIns="506834" tIns="253417" rIns="506834" bIns="253417" numCol="1" anchor="t" anchorCtr="0" compatLnSpc="1">
            <a:prstTxWarp prst="textNoShape">
              <a:avLst/>
            </a:prstTxWarp>
          </a:bodyPr>
          <a:lstStyle>
            <a:lvl1pPr algn="r" defTabSz="5068986">
              <a:defRPr sz="7800"/>
            </a:lvl1pPr>
          </a:lstStyle>
          <a:p>
            <a:fld id="{6A0E4886-9126-41AC-A939-CAB187326A6C}"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68986" rtl="0" fontAlgn="base">
        <a:spcBef>
          <a:spcPct val="0"/>
        </a:spcBef>
        <a:spcAft>
          <a:spcPct val="0"/>
        </a:spcAft>
        <a:defRPr sz="24400">
          <a:solidFill>
            <a:schemeClr val="tx2"/>
          </a:solidFill>
          <a:latin typeface="+mj-lt"/>
          <a:ea typeface="+mj-ea"/>
          <a:cs typeface="+mj-cs"/>
        </a:defRPr>
      </a:lvl1pPr>
      <a:lvl2pPr algn="ctr" defTabSz="5068986" rtl="0" fontAlgn="base">
        <a:spcBef>
          <a:spcPct val="0"/>
        </a:spcBef>
        <a:spcAft>
          <a:spcPct val="0"/>
        </a:spcAft>
        <a:defRPr sz="24400">
          <a:solidFill>
            <a:schemeClr val="tx2"/>
          </a:solidFill>
          <a:latin typeface="Arial" charset="0"/>
        </a:defRPr>
      </a:lvl2pPr>
      <a:lvl3pPr algn="ctr" defTabSz="5068986" rtl="0" fontAlgn="base">
        <a:spcBef>
          <a:spcPct val="0"/>
        </a:spcBef>
        <a:spcAft>
          <a:spcPct val="0"/>
        </a:spcAft>
        <a:defRPr sz="24400">
          <a:solidFill>
            <a:schemeClr val="tx2"/>
          </a:solidFill>
          <a:latin typeface="Arial" charset="0"/>
        </a:defRPr>
      </a:lvl3pPr>
      <a:lvl4pPr algn="ctr" defTabSz="5068986" rtl="0" fontAlgn="base">
        <a:spcBef>
          <a:spcPct val="0"/>
        </a:spcBef>
        <a:spcAft>
          <a:spcPct val="0"/>
        </a:spcAft>
        <a:defRPr sz="24400">
          <a:solidFill>
            <a:schemeClr val="tx2"/>
          </a:solidFill>
          <a:latin typeface="Arial" charset="0"/>
        </a:defRPr>
      </a:lvl4pPr>
      <a:lvl5pPr algn="ctr" defTabSz="5068986" rtl="0" fontAlgn="base">
        <a:spcBef>
          <a:spcPct val="0"/>
        </a:spcBef>
        <a:spcAft>
          <a:spcPct val="0"/>
        </a:spcAft>
        <a:defRPr sz="24400">
          <a:solidFill>
            <a:schemeClr val="tx2"/>
          </a:solidFill>
          <a:latin typeface="Arial" charset="0"/>
        </a:defRPr>
      </a:lvl5pPr>
      <a:lvl6pPr marL="457209" algn="ctr" defTabSz="5068986" rtl="0" fontAlgn="base">
        <a:spcBef>
          <a:spcPct val="0"/>
        </a:spcBef>
        <a:spcAft>
          <a:spcPct val="0"/>
        </a:spcAft>
        <a:defRPr sz="24400">
          <a:solidFill>
            <a:schemeClr val="tx2"/>
          </a:solidFill>
          <a:latin typeface="Arial" charset="0"/>
        </a:defRPr>
      </a:lvl6pPr>
      <a:lvl7pPr marL="914417" algn="ctr" defTabSz="5068986" rtl="0" fontAlgn="base">
        <a:spcBef>
          <a:spcPct val="0"/>
        </a:spcBef>
        <a:spcAft>
          <a:spcPct val="0"/>
        </a:spcAft>
        <a:defRPr sz="24400">
          <a:solidFill>
            <a:schemeClr val="tx2"/>
          </a:solidFill>
          <a:latin typeface="Arial" charset="0"/>
        </a:defRPr>
      </a:lvl7pPr>
      <a:lvl8pPr marL="1371626" algn="ctr" defTabSz="5068986" rtl="0" fontAlgn="base">
        <a:spcBef>
          <a:spcPct val="0"/>
        </a:spcBef>
        <a:spcAft>
          <a:spcPct val="0"/>
        </a:spcAft>
        <a:defRPr sz="24400">
          <a:solidFill>
            <a:schemeClr val="tx2"/>
          </a:solidFill>
          <a:latin typeface="Arial" charset="0"/>
        </a:defRPr>
      </a:lvl8pPr>
      <a:lvl9pPr marL="1828836" algn="ctr" defTabSz="5068986" rtl="0" fontAlgn="base">
        <a:spcBef>
          <a:spcPct val="0"/>
        </a:spcBef>
        <a:spcAft>
          <a:spcPct val="0"/>
        </a:spcAft>
        <a:defRPr sz="24400">
          <a:solidFill>
            <a:schemeClr val="tx2"/>
          </a:solidFill>
          <a:latin typeface="Arial" charset="0"/>
        </a:defRPr>
      </a:lvl9pPr>
    </p:titleStyle>
    <p:bodyStyle>
      <a:lvl1pPr marL="1900275" indent="-1900275" algn="l" defTabSz="5068986" rtl="0" fontAlgn="base">
        <a:spcBef>
          <a:spcPct val="20000"/>
        </a:spcBef>
        <a:spcAft>
          <a:spcPct val="0"/>
        </a:spcAft>
        <a:buChar char="•"/>
        <a:defRPr sz="17700">
          <a:solidFill>
            <a:schemeClr val="tx1"/>
          </a:solidFill>
          <a:latin typeface="+mn-lt"/>
          <a:ea typeface="+mn-ea"/>
          <a:cs typeface="+mn-cs"/>
        </a:defRPr>
      </a:lvl1pPr>
      <a:lvl2pPr marL="4118055" indent="-1584356" algn="l" defTabSz="5068986" rtl="0" fontAlgn="base">
        <a:spcBef>
          <a:spcPct val="20000"/>
        </a:spcBef>
        <a:spcAft>
          <a:spcPct val="0"/>
        </a:spcAft>
        <a:buChar char="–"/>
        <a:defRPr sz="15500">
          <a:solidFill>
            <a:schemeClr val="tx1"/>
          </a:solidFill>
          <a:latin typeface="+mn-lt"/>
        </a:defRPr>
      </a:lvl2pPr>
      <a:lvl3pPr marL="6335835" indent="-1266850" algn="l" defTabSz="5068986" rtl="0" fontAlgn="base">
        <a:spcBef>
          <a:spcPct val="20000"/>
        </a:spcBef>
        <a:spcAft>
          <a:spcPct val="0"/>
        </a:spcAft>
        <a:buChar char="•"/>
        <a:defRPr sz="13301">
          <a:solidFill>
            <a:schemeClr val="tx1"/>
          </a:solidFill>
          <a:latin typeface="+mn-lt"/>
        </a:defRPr>
      </a:lvl3pPr>
      <a:lvl4pPr marL="8869534" indent="-1266850" algn="l" defTabSz="5068986" rtl="0" fontAlgn="base">
        <a:spcBef>
          <a:spcPct val="20000"/>
        </a:spcBef>
        <a:spcAft>
          <a:spcPct val="0"/>
        </a:spcAft>
        <a:buChar char="–"/>
        <a:defRPr sz="11100">
          <a:solidFill>
            <a:schemeClr val="tx1"/>
          </a:solidFill>
          <a:latin typeface="+mn-lt"/>
        </a:defRPr>
      </a:lvl4pPr>
      <a:lvl5pPr marL="11403233" indent="-1266850" algn="l" defTabSz="5068986" rtl="0" fontAlgn="base">
        <a:spcBef>
          <a:spcPct val="20000"/>
        </a:spcBef>
        <a:spcAft>
          <a:spcPct val="0"/>
        </a:spcAft>
        <a:buChar char="»"/>
        <a:defRPr sz="11100">
          <a:solidFill>
            <a:schemeClr val="tx1"/>
          </a:solidFill>
          <a:latin typeface="+mn-lt"/>
        </a:defRPr>
      </a:lvl5pPr>
      <a:lvl6pPr marL="11860441" indent="-1266850" algn="l" defTabSz="5068986" rtl="0" fontAlgn="base">
        <a:spcBef>
          <a:spcPct val="20000"/>
        </a:spcBef>
        <a:spcAft>
          <a:spcPct val="0"/>
        </a:spcAft>
        <a:buChar char="»"/>
        <a:defRPr sz="11100">
          <a:solidFill>
            <a:schemeClr val="tx1"/>
          </a:solidFill>
          <a:latin typeface="+mn-lt"/>
        </a:defRPr>
      </a:lvl6pPr>
      <a:lvl7pPr marL="12317651" indent="-1266850" algn="l" defTabSz="5068986" rtl="0" fontAlgn="base">
        <a:spcBef>
          <a:spcPct val="20000"/>
        </a:spcBef>
        <a:spcAft>
          <a:spcPct val="0"/>
        </a:spcAft>
        <a:buChar char="»"/>
        <a:defRPr sz="11100">
          <a:solidFill>
            <a:schemeClr val="tx1"/>
          </a:solidFill>
          <a:latin typeface="+mn-lt"/>
        </a:defRPr>
      </a:lvl7pPr>
      <a:lvl8pPr marL="12774860" indent="-1266850" algn="l" defTabSz="5068986" rtl="0" fontAlgn="base">
        <a:spcBef>
          <a:spcPct val="20000"/>
        </a:spcBef>
        <a:spcAft>
          <a:spcPct val="0"/>
        </a:spcAft>
        <a:buChar char="»"/>
        <a:defRPr sz="11100">
          <a:solidFill>
            <a:schemeClr val="tx1"/>
          </a:solidFill>
          <a:latin typeface="+mn-lt"/>
        </a:defRPr>
      </a:lvl8pPr>
      <a:lvl9pPr marL="13232068" indent="-1266850" algn="l" defTabSz="5068986" rtl="0" fontAlgn="base">
        <a:spcBef>
          <a:spcPct val="20000"/>
        </a:spcBef>
        <a:spcAft>
          <a:spcPct val="0"/>
        </a:spcAft>
        <a:buChar char="»"/>
        <a:defRPr sz="11100">
          <a:solidFill>
            <a:schemeClr val="tx1"/>
          </a:solidFill>
          <a:latin typeface="+mn-lt"/>
        </a:defRPr>
      </a:lvl9pPr>
    </p:bodyStyle>
    <p:otherStyle>
      <a:defPPr>
        <a:defRPr lang="en-US"/>
      </a:defPPr>
      <a:lvl1pPr marL="0" algn="l" defTabSz="914417" rtl="0" eaLnBrk="1" latinLnBrk="0" hangingPunct="1">
        <a:defRPr sz="1800" kern="1200">
          <a:solidFill>
            <a:schemeClr val="tx1"/>
          </a:solidFill>
          <a:latin typeface="+mn-lt"/>
          <a:ea typeface="+mn-ea"/>
          <a:cs typeface="+mn-cs"/>
        </a:defRPr>
      </a:lvl1pPr>
      <a:lvl2pPr marL="457209" algn="l" defTabSz="914417" rtl="0" eaLnBrk="1" latinLnBrk="0" hangingPunct="1">
        <a:defRPr sz="1800" kern="1200">
          <a:solidFill>
            <a:schemeClr val="tx1"/>
          </a:solidFill>
          <a:latin typeface="+mn-lt"/>
          <a:ea typeface="+mn-ea"/>
          <a:cs typeface="+mn-cs"/>
        </a:defRPr>
      </a:lvl2pPr>
      <a:lvl3pPr marL="914417" algn="l" defTabSz="914417" rtl="0" eaLnBrk="1" latinLnBrk="0" hangingPunct="1">
        <a:defRPr sz="1800" kern="1200">
          <a:solidFill>
            <a:schemeClr val="tx1"/>
          </a:solidFill>
          <a:latin typeface="+mn-lt"/>
          <a:ea typeface="+mn-ea"/>
          <a:cs typeface="+mn-cs"/>
        </a:defRPr>
      </a:lvl3pPr>
      <a:lvl4pPr marL="1371626" algn="l" defTabSz="914417" rtl="0" eaLnBrk="1" latinLnBrk="0" hangingPunct="1">
        <a:defRPr sz="1800" kern="1200">
          <a:solidFill>
            <a:schemeClr val="tx1"/>
          </a:solidFill>
          <a:latin typeface="+mn-lt"/>
          <a:ea typeface="+mn-ea"/>
          <a:cs typeface="+mn-cs"/>
        </a:defRPr>
      </a:lvl4pPr>
      <a:lvl5pPr marL="1828836" algn="l" defTabSz="914417" rtl="0" eaLnBrk="1" latinLnBrk="0" hangingPunct="1">
        <a:defRPr sz="1800" kern="1200">
          <a:solidFill>
            <a:schemeClr val="tx1"/>
          </a:solidFill>
          <a:latin typeface="+mn-lt"/>
          <a:ea typeface="+mn-ea"/>
          <a:cs typeface="+mn-cs"/>
        </a:defRPr>
      </a:lvl5pPr>
      <a:lvl6pPr marL="2286044" algn="l" defTabSz="914417" rtl="0" eaLnBrk="1" latinLnBrk="0" hangingPunct="1">
        <a:defRPr sz="1800" kern="1200">
          <a:solidFill>
            <a:schemeClr val="tx1"/>
          </a:solidFill>
          <a:latin typeface="+mn-lt"/>
          <a:ea typeface="+mn-ea"/>
          <a:cs typeface="+mn-cs"/>
        </a:defRPr>
      </a:lvl6pPr>
      <a:lvl7pPr marL="2743253" algn="l" defTabSz="914417" rtl="0" eaLnBrk="1" latinLnBrk="0" hangingPunct="1">
        <a:defRPr sz="1800" kern="1200">
          <a:solidFill>
            <a:schemeClr val="tx1"/>
          </a:solidFill>
          <a:latin typeface="+mn-lt"/>
          <a:ea typeface="+mn-ea"/>
          <a:cs typeface="+mn-cs"/>
        </a:defRPr>
      </a:lvl7pPr>
      <a:lvl8pPr marL="3200462" algn="l" defTabSz="914417" rtl="0" eaLnBrk="1" latinLnBrk="0" hangingPunct="1">
        <a:defRPr sz="1800" kern="1200">
          <a:solidFill>
            <a:schemeClr val="tx1"/>
          </a:solidFill>
          <a:latin typeface="+mn-lt"/>
          <a:ea typeface="+mn-ea"/>
          <a:cs typeface="+mn-cs"/>
        </a:defRPr>
      </a:lvl8pPr>
      <a:lvl9pPr marL="3657670" algn="l" defTabSz="9144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0" y="2018635"/>
            <a:ext cx="51206401" cy="2081731"/>
          </a:xfrm>
        </p:spPr>
        <p:txBody>
          <a:bodyPr/>
          <a:lstStyle/>
          <a:p>
            <a:r>
              <a:rPr lang="en-US" sz="6600" b="1" dirty="0"/>
              <a:t>GRANITE FALLS STOCK AND THE HANSEN LAKE RHYOLITE—A HISTORY OF SYN-TECTONIC EOCENE MAGMATISM AND UPLIFT IN THE PILCHUCK RIVER VALLEY DURING REGIONAL TRANSTENSION, SNOHOMISH COUNTY, WASHINGTON</a:t>
            </a:r>
          </a:p>
        </p:txBody>
      </p:sp>
      <p:sp>
        <p:nvSpPr>
          <p:cNvPr id="2060" name="Text Box 12"/>
          <p:cNvSpPr txBox="1">
            <a:spLocks noChangeArrowheads="1"/>
          </p:cNvSpPr>
          <p:nvPr/>
        </p:nvSpPr>
        <p:spPr bwMode="auto">
          <a:xfrm>
            <a:off x="955399" y="4648200"/>
            <a:ext cx="11687577" cy="15666213"/>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lIns="274320" tIns="320040" rIns="274320" bIns="320040">
            <a:spAutoFit/>
          </a:bodyPr>
          <a:lstStyle/>
          <a:p>
            <a:pPr algn="ctr" defTabSz="5068986"/>
            <a:r>
              <a:rPr lang="en-US" sz="5000" b="1" baseline="-25000" dirty="0"/>
              <a:t>ABSTRACT</a:t>
            </a:r>
          </a:p>
          <a:p>
            <a:pPr algn="ctr" defTabSz="5068986"/>
            <a:endParaRPr lang="en-US" sz="4000" b="1" baseline="-25000" dirty="0"/>
          </a:p>
          <a:p>
            <a:pPr algn="ctr" defTabSz="5068986"/>
            <a:r>
              <a:rPr lang="en-US" sz="3000" dirty="0">
                <a:solidFill>
                  <a:srgbClr val="000000"/>
                </a:solidFill>
              </a:rPr>
              <a:t>Joe D. Dragovich</a:t>
            </a:r>
            <a:r>
              <a:rPr lang="en-US" sz="3000" baseline="30000" dirty="0">
                <a:solidFill>
                  <a:srgbClr val="FF0000"/>
                </a:solidFill>
              </a:rPr>
              <a:t>1</a:t>
            </a:r>
            <a:r>
              <a:rPr lang="en-US" sz="3000" dirty="0">
                <a:solidFill>
                  <a:srgbClr val="000000"/>
                </a:solidFill>
              </a:rPr>
              <a:t>, Jeffrey H. Tepper</a:t>
            </a:r>
            <a:r>
              <a:rPr lang="en-US" sz="3000" baseline="30000" dirty="0">
                <a:solidFill>
                  <a:srgbClr val="FF0000"/>
                </a:solidFill>
              </a:rPr>
              <a:t>2</a:t>
            </a:r>
            <a:r>
              <a:rPr lang="en-US" sz="3000" dirty="0">
                <a:solidFill>
                  <a:srgbClr val="000000"/>
                </a:solidFill>
              </a:rPr>
              <a:t>, James H. MacDonald</a:t>
            </a:r>
            <a:r>
              <a:rPr lang="en-US" sz="3000" baseline="30000" dirty="0">
                <a:solidFill>
                  <a:srgbClr val="FF0000"/>
                </a:solidFill>
              </a:rPr>
              <a:t>3</a:t>
            </a:r>
            <a:r>
              <a:rPr lang="en-US" sz="3000" dirty="0">
                <a:solidFill>
                  <a:srgbClr val="000000"/>
                </a:solidFill>
              </a:rPr>
              <a:t>, Jr., S. Andrew DuFrane</a:t>
            </a:r>
            <a:r>
              <a:rPr lang="en-US" sz="3000" baseline="30000" dirty="0">
                <a:solidFill>
                  <a:srgbClr val="FF0000"/>
                </a:solidFill>
              </a:rPr>
              <a:t>4</a:t>
            </a:r>
            <a:r>
              <a:rPr lang="en-US" sz="3000" dirty="0">
                <a:solidFill>
                  <a:srgbClr val="000000"/>
                </a:solidFill>
              </a:rPr>
              <a:t>, Megan L. Anderson</a:t>
            </a:r>
            <a:r>
              <a:rPr lang="en-US" sz="3000" baseline="30000" dirty="0">
                <a:solidFill>
                  <a:srgbClr val="FF0000"/>
                </a:solidFill>
              </a:rPr>
              <a:t>5</a:t>
            </a:r>
            <a:r>
              <a:rPr lang="en-US" sz="3000" dirty="0">
                <a:solidFill>
                  <a:srgbClr val="000000"/>
                </a:solidFill>
              </a:rPr>
              <a:t>, Curtis J. Koger</a:t>
            </a:r>
            <a:r>
              <a:rPr lang="en-US" sz="3000" baseline="30000" dirty="0">
                <a:solidFill>
                  <a:srgbClr val="FF0000"/>
                </a:solidFill>
              </a:rPr>
              <a:t>6</a:t>
            </a:r>
            <a:r>
              <a:rPr lang="en-US" sz="3000" dirty="0">
                <a:solidFill>
                  <a:srgbClr val="000000"/>
                </a:solidFill>
              </a:rPr>
              <a:t>, Skyler P. Mavor</a:t>
            </a:r>
            <a:r>
              <a:rPr lang="en-US" sz="3000" baseline="30000" dirty="0">
                <a:solidFill>
                  <a:srgbClr val="FF0000"/>
                </a:solidFill>
              </a:rPr>
              <a:t>7</a:t>
            </a:r>
            <a:r>
              <a:rPr lang="en-US" sz="3000" dirty="0">
                <a:solidFill>
                  <a:srgbClr val="000000"/>
                </a:solidFill>
              </a:rPr>
              <a:t>, Glenn T. Thompson</a:t>
            </a:r>
            <a:r>
              <a:rPr lang="en-US" sz="3000" baseline="30000" dirty="0">
                <a:solidFill>
                  <a:srgbClr val="FF0000"/>
                </a:solidFill>
              </a:rPr>
              <a:t>3</a:t>
            </a:r>
            <a:r>
              <a:rPr lang="en-US" sz="3000" dirty="0">
                <a:solidFill>
                  <a:srgbClr val="000000"/>
                </a:solidFill>
              </a:rPr>
              <a:t>, and Michael P. </a:t>
            </a:r>
            <a:r>
              <a:rPr lang="en-US" sz="3000" dirty="0" smtClean="0">
                <a:solidFill>
                  <a:srgbClr val="000000"/>
                </a:solidFill>
              </a:rPr>
              <a:t>Eddy</a:t>
            </a:r>
            <a:r>
              <a:rPr lang="en-US" sz="3000" baseline="30000" dirty="0" smtClean="0">
                <a:solidFill>
                  <a:srgbClr val="FF0000"/>
                </a:solidFill>
              </a:rPr>
              <a:t>8</a:t>
            </a:r>
          </a:p>
          <a:p>
            <a:pPr algn="ctr" defTabSz="5068986"/>
            <a:endParaRPr lang="en-US" sz="3100" baseline="-25000" dirty="0"/>
          </a:p>
          <a:p>
            <a:pPr defTabSz="5068986"/>
            <a:r>
              <a:rPr lang="en-US" sz="2400" dirty="0"/>
              <a:t>Our new mapping, U-Pb zircon dating, geochemistry, and isotope information shows that ~43–50 Ma igneous bodies in the Pilchuck Valley preserve a history of Eocene syn-tectonic intrusion and uplift during regional transtension. The Bald Mountain </a:t>
            </a:r>
            <a:r>
              <a:rPr lang="en-US" sz="2400" dirty="0" smtClean="0"/>
              <a:t>Pluton (BMP), </a:t>
            </a:r>
            <a:r>
              <a:rPr lang="en-US" sz="2400" dirty="0"/>
              <a:t>Mount Pilchuck </a:t>
            </a:r>
            <a:r>
              <a:rPr lang="en-US" sz="2400" dirty="0" smtClean="0"/>
              <a:t>Stock (MPS), </a:t>
            </a:r>
            <a:r>
              <a:rPr lang="en-US" sz="2400" dirty="0"/>
              <a:t>and Granite Falls Stock are mesozonal to epizonal </a:t>
            </a:r>
            <a:r>
              <a:rPr lang="en-US" sz="2400" dirty="0" smtClean="0"/>
              <a:t>intrusions </a:t>
            </a:r>
            <a:r>
              <a:rPr lang="en-US" sz="2400" dirty="0"/>
              <a:t>in the Pilchuck River valley whose emplacement was controlled by bounding faults (Fig 1). The ~43 Ma Granite Falls rhyolite exposed directly south of Granite Falls (Fig. 2 and full quadrangle map to the right of this poster) is an extrusive equivalent of the metaluminous ~44–45 Ma Granite Falls Stock. The Hansen Lake rhyolite and S-type BMP and MPS constitute a slightly older ~49 Ma comagmatic package preserved to the east in the upper Pilchuck River valley (Fig. 1). The contact complex bordering the Granite Falls Stock main phase consists of intermediate to felsic aphanitic to porphyritic dikes, and mafic to intermediate, medium-grained intrusive bodies (Figs. 3-5). Early dikes are contact metamorphosed by later intrusions. </a:t>
            </a:r>
          </a:p>
          <a:p>
            <a:pPr defTabSz="5068986"/>
            <a:endParaRPr lang="en-US" sz="2400" dirty="0">
              <a:solidFill>
                <a:schemeClr val="tx1"/>
              </a:solidFill>
            </a:endParaRPr>
          </a:p>
          <a:p>
            <a:pPr defTabSz="5068986"/>
            <a:r>
              <a:rPr lang="en-US" sz="2400" dirty="0">
                <a:solidFill>
                  <a:schemeClr val="tx1"/>
                </a:solidFill>
              </a:rPr>
              <a:t>The contact complex and main Granite Falls Stock syn-tectonically intruded into conjugate ENE and NNW trending fault zones that bound the stock and controlled magmatic emplacement </a:t>
            </a:r>
            <a:r>
              <a:rPr lang="en-US" sz="2400" dirty="0" smtClean="0">
                <a:solidFill>
                  <a:schemeClr val="tx1"/>
                </a:solidFill>
              </a:rPr>
              <a:t>paths (Fig. 4). </a:t>
            </a:r>
            <a:r>
              <a:rPr lang="en-US" sz="2400" dirty="0">
                <a:solidFill>
                  <a:schemeClr val="tx1"/>
                </a:solidFill>
              </a:rPr>
              <a:t>In </a:t>
            </a:r>
            <a:r>
              <a:rPr lang="en-US" sz="2400" dirty="0" smtClean="0">
                <a:solidFill>
                  <a:schemeClr val="tx1"/>
                </a:solidFill>
              </a:rPr>
              <a:t>this </a:t>
            </a:r>
            <a:r>
              <a:rPr lang="en-US" sz="2400" dirty="0">
                <a:solidFill>
                  <a:schemeClr val="tx1"/>
                </a:solidFill>
              </a:rPr>
              <a:t>“pull-apart basin” intrusive </a:t>
            </a:r>
            <a:r>
              <a:rPr lang="en-US" sz="2400" dirty="0" smtClean="0">
                <a:solidFill>
                  <a:schemeClr val="tx1"/>
                </a:solidFill>
              </a:rPr>
              <a:t>model, </a:t>
            </a:r>
            <a:r>
              <a:rPr lang="en-US" sz="2400" dirty="0">
                <a:solidFill>
                  <a:schemeClr val="tx1"/>
                </a:solidFill>
              </a:rPr>
              <a:t>space was created by dilation across conjugate NE-trending transtensional faults and NW-trending transpressional to transtensional faults (Fig. 7). G</a:t>
            </a:r>
            <a:r>
              <a:rPr lang="en-US" sz="2400" dirty="0">
                <a:solidFill>
                  <a:srgbClr val="181717"/>
                </a:solidFill>
                <a:ea typeface="Arial" panose="020B0604020202020204" pitchFamily="34" charset="0"/>
              </a:rPr>
              <a:t>eochronologic </a:t>
            </a:r>
            <a:r>
              <a:rPr lang="en-US" sz="2400" dirty="0" smtClean="0">
                <a:solidFill>
                  <a:srgbClr val="181717"/>
                </a:solidFill>
                <a:ea typeface="Arial" panose="020B0604020202020204" pitchFamily="34" charset="0"/>
              </a:rPr>
              <a:t>constraints, </a:t>
            </a:r>
            <a:r>
              <a:rPr lang="en-US" sz="2400" dirty="0">
                <a:solidFill>
                  <a:srgbClr val="181717"/>
                </a:solidFill>
                <a:ea typeface="Arial" panose="020B0604020202020204" pitchFamily="34" charset="0"/>
              </a:rPr>
              <a:t>geochemistry, </a:t>
            </a:r>
            <a:r>
              <a:rPr lang="en-US" sz="2400" dirty="0" smtClean="0">
                <a:solidFill>
                  <a:srgbClr val="181717"/>
                </a:solidFill>
                <a:ea typeface="Arial" panose="020B0604020202020204" pitchFamily="34" charset="0"/>
              </a:rPr>
              <a:t>and </a:t>
            </a:r>
            <a:r>
              <a:rPr lang="en-US" sz="2400" dirty="0">
                <a:solidFill>
                  <a:srgbClr val="181717"/>
                </a:solidFill>
                <a:ea typeface="Arial" panose="020B0604020202020204" pitchFamily="34" charset="0"/>
              </a:rPr>
              <a:t>field </a:t>
            </a:r>
            <a:r>
              <a:rPr lang="en-US" sz="2400" dirty="0" smtClean="0">
                <a:solidFill>
                  <a:srgbClr val="181717"/>
                </a:solidFill>
                <a:ea typeface="Arial" panose="020B0604020202020204" pitchFamily="34" charset="0"/>
              </a:rPr>
              <a:t>relations </a:t>
            </a:r>
            <a:r>
              <a:rPr lang="en-US" sz="2400" dirty="0">
                <a:solidFill>
                  <a:srgbClr val="181717"/>
                </a:solidFill>
                <a:ea typeface="Arial" panose="020B0604020202020204" pitchFamily="34" charset="0"/>
              </a:rPr>
              <a:t>suggest that diking generally accompanied intrusion of the 44 Ma Granite Falls Stock during NNW-SSE directed regional transtension. </a:t>
            </a:r>
          </a:p>
          <a:p>
            <a:pPr defTabSz="5068986"/>
            <a:endParaRPr lang="en-US" sz="2400" dirty="0">
              <a:solidFill>
                <a:srgbClr val="181717"/>
              </a:solidFill>
            </a:endParaRPr>
          </a:p>
          <a:p>
            <a:pPr defTabSz="5068986"/>
            <a:r>
              <a:rPr lang="en-US" sz="2400" dirty="0"/>
              <a:t>Geothermobarometry and mapping indicate the Bald Mountain Pluton and Mount Pilchuck Stock crystalized at depth (4.5–5.4 kb) whereas the Granite Falls Stock was shallowly emplaced (0.7 kb) and fed the Granite Falls rhyolite and contact complexes of the Granite Falls Stock. This suggests &gt;5 km to perhaps as much as 10 km of mid-Eocene uplift along the Pilchuck River Fault, a regional fault mapped north of the Granite Falls Stock, Hansen Lake Rhyolite and Granite Falls rhyolite  (Fig. 1). This combination of mid-Eocene extension, uplift, and crustal melting in a forearc setting support Farallon Slab breakoff following the Siletzia accretion, all being responses to hot asthenosphere upwelling through a gap in the slab (Fig.8).</a:t>
            </a:r>
            <a:endParaRPr lang="en-US" sz="2400" baseline="-25000" dirty="0"/>
          </a:p>
        </p:txBody>
      </p:sp>
      <p:sp>
        <p:nvSpPr>
          <p:cNvPr id="80" name="Rectangle 70"/>
          <p:cNvSpPr>
            <a:spLocks noChangeArrowheads="1"/>
          </p:cNvSpPr>
          <p:nvPr/>
        </p:nvSpPr>
        <p:spPr bwMode="auto">
          <a:xfrm>
            <a:off x="13436635" y="23849044"/>
            <a:ext cx="16628768" cy="830997"/>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bodyPr>
          <a:lstStyle/>
          <a:p>
            <a:pPr defTabSz="5068986"/>
            <a:r>
              <a:rPr lang="en-US" sz="2400" b="1" dirty="0">
                <a:solidFill>
                  <a:srgbClr val="181717"/>
                </a:solidFill>
                <a:latin typeface="+mj-lt"/>
                <a:ea typeface="Arial" panose="020B0604020202020204" pitchFamily="34" charset="0"/>
              </a:rPr>
              <a:t>Figure 3</a:t>
            </a:r>
            <a:r>
              <a:rPr lang="en-US" sz="2400" dirty="0">
                <a:solidFill>
                  <a:srgbClr val="181717"/>
                </a:solidFill>
                <a:latin typeface="+mj-lt"/>
                <a:ea typeface="Arial" panose="020B0604020202020204" pitchFamily="34" charset="0"/>
              </a:rPr>
              <a:t>.  Dacitic porphyritic dikes (unit </a:t>
            </a:r>
            <a:r>
              <a:rPr lang="en-US" sz="2400" dirty="0">
                <a:solidFill>
                  <a:srgbClr val="181717"/>
                </a:solidFill>
                <a:latin typeface="+mj-lt"/>
                <a:ea typeface="Calibri" panose="020F0502020204030204" pitchFamily="34" charset="0"/>
                <a:cs typeface="Calibri" panose="020F0502020204030204" pitchFamily="34" charset="0"/>
              </a:rPr>
              <a:t>Eian</a:t>
            </a:r>
            <a:r>
              <a:rPr lang="en-US" sz="2400" dirty="0">
                <a:solidFill>
                  <a:srgbClr val="181717"/>
                </a:solidFill>
                <a:latin typeface="+mj-lt"/>
                <a:ea typeface="Arial" panose="020B0604020202020204" pitchFamily="34" charset="0"/>
              </a:rPr>
              <a:t>) intruding faulted Western mélange belt metasedimentary rocks (unit </a:t>
            </a:r>
            <a:r>
              <a:rPr lang="en-US" sz="2400" dirty="0">
                <a:solidFill>
                  <a:srgbClr val="181717"/>
                </a:solidFill>
                <a:latin typeface="+mj-lt"/>
                <a:ea typeface="Calibri" panose="020F0502020204030204" pitchFamily="34" charset="0"/>
                <a:cs typeface="Calibri" panose="020F0502020204030204" pitchFamily="34" charset="0"/>
              </a:rPr>
              <a:t>tz</a:t>
            </a:r>
            <a:r>
              <a:rPr lang="en-US" sz="2400" dirty="0">
                <a:solidFill>
                  <a:srgbClr val="181717"/>
                </a:solidFill>
                <a:latin typeface="+mj-lt"/>
                <a:ea typeface="Arial" panose="020B0604020202020204" pitchFamily="34" charset="0"/>
              </a:rPr>
              <a:t>).  The most prominent dike (sample 15-40W#1), gave a U-Pb date of 43.95 ±0.44 </a:t>
            </a:r>
            <a:r>
              <a:rPr lang="en-US" sz="2400" dirty="0" smtClean="0">
                <a:solidFill>
                  <a:srgbClr val="181717"/>
                </a:solidFill>
                <a:latin typeface="+mj-lt"/>
                <a:ea typeface="Arial" panose="020B0604020202020204" pitchFamily="34" charset="0"/>
              </a:rPr>
              <a:t>Ma.</a:t>
            </a:r>
            <a:endParaRPr lang="en-US" sz="2400" dirty="0">
              <a:latin typeface="+mj-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28559" y="4663954"/>
            <a:ext cx="16653511" cy="12943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3302" y="24989031"/>
            <a:ext cx="16612101" cy="5938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9560" r="3404" b="2172"/>
          <a:stretch/>
        </p:blipFill>
        <p:spPr>
          <a:xfrm>
            <a:off x="30703345" y="4663954"/>
            <a:ext cx="8895516" cy="8098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333" y="20447386"/>
            <a:ext cx="11602601" cy="15172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9050" y="4691738"/>
            <a:ext cx="10007485" cy="11767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28559" y="17901372"/>
            <a:ext cx="16636844" cy="5947672"/>
          </a:xfrm>
          <a:prstGeom prst="rect">
            <a:avLst/>
          </a:prstGeom>
          <a:noFill/>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p:cNvSpPr txBox="1"/>
          <p:nvPr/>
        </p:nvSpPr>
        <p:spPr>
          <a:xfrm>
            <a:off x="955399" y="34213800"/>
            <a:ext cx="11646535" cy="353820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Figure 1</a:t>
            </a:r>
            <a:r>
              <a:rPr lang="en-US" sz="2400" dirty="0"/>
              <a:t>. Simplified	regional tectonic map of the central Puget Lowland and Cascade Range foothills showing the Granite Falls 7.5-minute quadrangle (</a:t>
            </a:r>
            <a:r>
              <a:rPr lang="en-US" sz="2400" dirty="0">
                <a:solidFill>
                  <a:srgbClr val="FF0000"/>
                </a:solidFill>
              </a:rPr>
              <a:t>red rectangle</a:t>
            </a:r>
            <a:r>
              <a:rPr lang="en-US" sz="2400" dirty="0"/>
              <a:t>). </a:t>
            </a:r>
            <a:r>
              <a:rPr lang="en-US" sz="2400" dirty="0" smtClean="0"/>
              <a:t>With this study, we </a:t>
            </a:r>
            <a:r>
              <a:rPr lang="en-US" sz="2400" dirty="0"/>
              <a:t>extend the Explorer Falls basin (EFB) from the </a:t>
            </a:r>
            <a:r>
              <a:rPr lang="en-US" sz="2400" dirty="0">
                <a:solidFill>
                  <a:schemeClr val="tx1"/>
                </a:solidFill>
              </a:rPr>
              <a:t>south and southeast </a:t>
            </a:r>
            <a:r>
              <a:rPr lang="en-US" sz="2400" dirty="0"/>
              <a:t>into the Granite Falls quadrangle and add the Bosworth Lake Basin </a:t>
            </a:r>
            <a:r>
              <a:rPr lang="en-US" sz="2400" dirty="0" smtClean="0"/>
              <a:t>(LBB</a:t>
            </a:r>
            <a:r>
              <a:rPr lang="en-US" sz="2400" dirty="0"/>
              <a:t>). The EFB is bound by the Three Lakes Hill fault on the south and the Carpenter Creek fault on the north. The Pilchuck River fault (PF) has substantial vertical offset. The PF, </a:t>
            </a:r>
            <a:r>
              <a:rPr lang="en-US" sz="2400" dirty="0" smtClean="0"/>
              <a:t>LBB </a:t>
            </a:r>
            <a:r>
              <a:rPr lang="en-US" sz="2400" dirty="0"/>
              <a:t>and EFB are likely originally Eocene extensional structures that controlled the emplacement of Eocene igneous </a:t>
            </a:r>
            <a:r>
              <a:rPr lang="en-US" sz="2400" dirty="0" smtClean="0"/>
              <a:t>rocks, but </a:t>
            </a:r>
            <a:r>
              <a:rPr lang="en-US" sz="2400" dirty="0"/>
              <a:t>now preserve Paleogene to Pleistocene basin sediments in the Pilchuck River </a:t>
            </a:r>
            <a:r>
              <a:rPr lang="en-US" sz="2400" dirty="0" smtClean="0"/>
              <a:t>valley. </a:t>
            </a:r>
            <a:endParaRPr lang="en-US" sz="2400" dirty="0"/>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47840" y="13479426"/>
            <a:ext cx="7517563" cy="4130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13453302" y="30964621"/>
            <a:ext cx="16628768" cy="421384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b="1" dirty="0">
                <a:solidFill>
                  <a:srgbClr val="181717"/>
                </a:solidFill>
                <a:latin typeface="+mj-lt"/>
                <a:ea typeface="Arial" panose="020B0604020202020204" pitchFamily="34" charset="0"/>
              </a:rPr>
              <a:t>Figure 4</a:t>
            </a:r>
            <a:r>
              <a:rPr lang="en-US" sz="2400" dirty="0">
                <a:solidFill>
                  <a:srgbClr val="181717"/>
                </a:solidFill>
                <a:latin typeface="+mj-lt"/>
                <a:ea typeface="Arial" panose="020B0604020202020204" pitchFamily="34" charset="0"/>
              </a:rPr>
              <a:t>. </a:t>
            </a:r>
            <a:r>
              <a:rPr lang="en-US" sz="2400" dirty="0" smtClean="0">
                <a:solidFill>
                  <a:srgbClr val="181717"/>
                </a:solidFill>
                <a:latin typeface="+mj-lt"/>
                <a:ea typeface="Arial" panose="020B0604020202020204" pitchFamily="34" charset="0"/>
              </a:rPr>
              <a:t>Contact </a:t>
            </a:r>
            <a:r>
              <a:rPr lang="en-US" sz="2400" dirty="0">
                <a:solidFill>
                  <a:srgbClr val="181717"/>
                </a:solidFill>
                <a:latin typeface="+mj-lt"/>
                <a:ea typeface="Arial" panose="020B0604020202020204" pitchFamily="34" charset="0"/>
              </a:rPr>
              <a:t>relations of unit </a:t>
            </a:r>
            <a:r>
              <a:rPr lang="en-US" sz="2400" dirty="0">
                <a:solidFill>
                  <a:srgbClr val="181717"/>
                </a:solidFill>
                <a:latin typeface="+mj-lt"/>
                <a:ea typeface="Calibri" panose="020F0502020204030204" pitchFamily="34" charset="0"/>
                <a:cs typeface="Calibri" panose="020F0502020204030204" pitchFamily="34" charset="0"/>
              </a:rPr>
              <a:t>Eian</a:t>
            </a:r>
            <a:r>
              <a:rPr lang="en-US" sz="2400" dirty="0">
                <a:solidFill>
                  <a:srgbClr val="181717"/>
                </a:solidFill>
                <a:latin typeface="+mj-lt"/>
                <a:ea typeface="Arial" panose="020B0604020202020204" pitchFamily="34" charset="0"/>
              </a:rPr>
              <a:t>.  </a:t>
            </a:r>
            <a:r>
              <a:rPr lang="en-US" sz="2400" b="1" dirty="0">
                <a:solidFill>
                  <a:srgbClr val="181717"/>
                </a:solidFill>
                <a:latin typeface="+mj-lt"/>
                <a:ea typeface="Arial" panose="020B0604020202020204" pitchFamily="34" charset="0"/>
              </a:rPr>
              <a:t>A</a:t>
            </a:r>
            <a:r>
              <a:rPr lang="en-US" sz="2400" dirty="0">
                <a:solidFill>
                  <a:srgbClr val="181717"/>
                </a:solidFill>
                <a:latin typeface="+mj-lt"/>
                <a:ea typeface="Arial" panose="020B0604020202020204" pitchFamily="34" charset="0"/>
              </a:rPr>
              <a:t>) Porphyritic dike </a:t>
            </a:r>
            <a:r>
              <a:rPr lang="en-US" sz="2400" dirty="0" smtClean="0">
                <a:solidFill>
                  <a:srgbClr val="181717"/>
                </a:solidFill>
                <a:latin typeface="+mj-lt"/>
                <a:ea typeface="Arial" panose="020B0604020202020204" pitchFamily="34" charset="0"/>
              </a:rPr>
              <a:t>cross </a:t>
            </a:r>
            <a:r>
              <a:rPr lang="en-US" sz="2400" dirty="0">
                <a:solidFill>
                  <a:srgbClr val="181717"/>
                </a:solidFill>
                <a:latin typeface="+mj-lt"/>
                <a:ea typeface="Arial" panose="020B0604020202020204" pitchFamily="34" charset="0"/>
              </a:rPr>
              <a:t>cutting sheared meta-argillite in the Western mélange belt (unit </a:t>
            </a:r>
            <a:r>
              <a:rPr lang="en-US" sz="2400" dirty="0">
                <a:solidFill>
                  <a:schemeClr val="tx1"/>
                </a:solidFill>
                <a:latin typeface="+mj-lt"/>
                <a:ea typeface="Calibri" panose="020F0502020204030204" pitchFamily="34" charset="0"/>
                <a:cs typeface="Calibri" panose="020F0502020204030204" pitchFamily="34" charset="0"/>
              </a:rPr>
              <a:t>KJms</a:t>
            </a:r>
            <a:r>
              <a:rPr lang="en-US" sz="2400" baseline="-25000" dirty="0">
                <a:solidFill>
                  <a:schemeClr val="tx1"/>
                </a:solidFill>
                <a:latin typeface="+mj-lt"/>
                <a:ea typeface="Calibri" panose="020F0502020204030204" pitchFamily="34" charset="0"/>
                <a:cs typeface="Calibri" panose="020F0502020204030204" pitchFamily="34" charset="0"/>
              </a:rPr>
              <a:t>w</a:t>
            </a:r>
            <a:r>
              <a:rPr lang="en-US" sz="2400" dirty="0">
                <a:solidFill>
                  <a:schemeClr val="tx1"/>
                </a:solidFill>
                <a:latin typeface="+mj-lt"/>
                <a:ea typeface="Calibri" panose="020F0502020204030204" pitchFamily="34" charset="0"/>
                <a:cs typeface="Calibri" panose="020F0502020204030204" pitchFamily="34" charset="0"/>
              </a:rPr>
              <a:t> in Fig. 2</a:t>
            </a:r>
            <a:r>
              <a:rPr lang="en-US" sz="2400" dirty="0">
                <a:solidFill>
                  <a:srgbClr val="181717"/>
                </a:solidFill>
                <a:latin typeface="+mj-lt"/>
                <a:ea typeface="Arial" panose="020B0604020202020204" pitchFamily="34" charset="0"/>
              </a:rPr>
              <a:t>). This exposure is in the Pilchuck River in </a:t>
            </a:r>
            <a:r>
              <a:rPr lang="en-US" sz="2400" dirty="0" smtClean="0">
                <a:solidFill>
                  <a:srgbClr val="181717"/>
                </a:solidFill>
                <a:latin typeface="+mj-lt"/>
                <a:ea typeface="Arial" panose="020B0604020202020204" pitchFamily="34" charset="0"/>
              </a:rPr>
              <a:t>the SE portion </a:t>
            </a:r>
            <a:r>
              <a:rPr lang="en-US" sz="2400" dirty="0">
                <a:solidFill>
                  <a:srgbClr val="181717"/>
                </a:solidFill>
                <a:latin typeface="+mj-lt"/>
                <a:ea typeface="Arial" panose="020B0604020202020204" pitchFamily="34" charset="0"/>
              </a:rPr>
              <a:t>of the quadrangle</a:t>
            </a:r>
            <a:r>
              <a:rPr lang="en-US" sz="2400" dirty="0">
                <a:solidFill>
                  <a:srgbClr val="33CC33"/>
                </a:solidFill>
                <a:latin typeface="+mj-lt"/>
                <a:ea typeface="Arial" panose="020B0604020202020204" pitchFamily="34" charset="0"/>
              </a:rPr>
              <a:t>. </a:t>
            </a:r>
            <a:r>
              <a:rPr lang="en-US" sz="2400" dirty="0">
                <a:solidFill>
                  <a:schemeClr val="tx1"/>
                </a:solidFill>
                <a:latin typeface="+mj-lt"/>
                <a:ea typeface="Arial" panose="020B0604020202020204" pitchFamily="34" charset="0"/>
              </a:rPr>
              <a:t>It is </a:t>
            </a:r>
            <a:r>
              <a:rPr lang="en-US" sz="2400" dirty="0">
                <a:solidFill>
                  <a:srgbClr val="181717"/>
                </a:solidFill>
                <a:latin typeface="+mj-lt"/>
                <a:ea typeface="Arial" panose="020B0604020202020204" pitchFamily="34" charset="0"/>
              </a:rPr>
              <a:t>one of a family of dikes mapped along the Pilchuck River directly south of the Carpenter Creek fault (CCF) and within the northernmost part of the Explorer Falls basin. These Eocene dikes trend east-northeast and </a:t>
            </a:r>
            <a:r>
              <a:rPr lang="en-US" sz="2400" dirty="0" smtClean="0">
                <a:solidFill>
                  <a:srgbClr val="181717"/>
                </a:solidFill>
                <a:latin typeface="+mj-lt"/>
                <a:ea typeface="Arial" panose="020B0604020202020204" pitchFamily="34" charset="0"/>
              </a:rPr>
              <a:t>we hypothesize are </a:t>
            </a:r>
            <a:r>
              <a:rPr lang="en-US" sz="2400" dirty="0">
                <a:solidFill>
                  <a:srgbClr val="181717"/>
                </a:solidFill>
                <a:latin typeface="+mj-lt"/>
                <a:ea typeface="Arial" panose="020B0604020202020204" pitchFamily="34" charset="0"/>
              </a:rPr>
              <a:t>related to Eocene extension (Fig. 7). </a:t>
            </a:r>
            <a:r>
              <a:rPr lang="en-US" sz="2400" b="1" dirty="0">
                <a:solidFill>
                  <a:srgbClr val="181717"/>
                </a:solidFill>
                <a:latin typeface="+mj-lt"/>
                <a:ea typeface="Arial" panose="020B0604020202020204" pitchFamily="34" charset="0"/>
              </a:rPr>
              <a:t>B</a:t>
            </a:r>
            <a:r>
              <a:rPr lang="en-US" sz="2400" dirty="0">
                <a:solidFill>
                  <a:srgbClr val="181717"/>
                </a:solidFill>
                <a:latin typeface="+mj-lt"/>
                <a:ea typeface="Arial" panose="020B0604020202020204" pitchFamily="34" charset="0"/>
              </a:rPr>
              <a:t>) Well exposed intrusive relationship between the Granite Falls Stock </a:t>
            </a:r>
            <a:r>
              <a:rPr lang="en-US" sz="2400" dirty="0">
                <a:solidFill>
                  <a:srgbClr val="181717"/>
                </a:solidFill>
                <a:ea typeface="Arial" panose="020B0604020202020204" pitchFamily="34" charset="0"/>
              </a:rPr>
              <a:t>(unit </a:t>
            </a:r>
            <a:r>
              <a:rPr lang="en-US" sz="2400" dirty="0">
                <a:solidFill>
                  <a:srgbClr val="181717"/>
                </a:solidFill>
                <a:ea typeface="Calibri" panose="020F0502020204030204" pitchFamily="34" charset="0"/>
                <a:cs typeface="Calibri" panose="020F0502020204030204" pitchFamily="34" charset="0"/>
              </a:rPr>
              <a:t>Eigd</a:t>
            </a:r>
            <a:r>
              <a:rPr lang="en-US" sz="2400" dirty="0">
                <a:solidFill>
                  <a:srgbClr val="181717"/>
                </a:solidFill>
                <a:ea typeface="Arial" panose="020B0604020202020204" pitchFamily="34" charset="0"/>
              </a:rPr>
              <a:t>) </a:t>
            </a:r>
            <a:r>
              <a:rPr lang="en-US" sz="2400" dirty="0">
                <a:solidFill>
                  <a:srgbClr val="181717"/>
                </a:solidFill>
                <a:latin typeface="+mj-lt"/>
                <a:ea typeface="Arial" panose="020B0604020202020204" pitchFamily="34" charset="0"/>
              </a:rPr>
              <a:t>main phase granodiorite and contact complex (dark rock bounded by black line); this outcrop is part of a series of exceptional rock exposures in the South Fork Stillaguamish River. Granodiorite of the Granite Falls Stock </a:t>
            </a:r>
            <a:r>
              <a:rPr lang="en-US" sz="2400" dirty="0" smtClean="0">
                <a:solidFill>
                  <a:srgbClr val="181717"/>
                </a:solidFill>
                <a:latin typeface="+mj-lt"/>
                <a:ea typeface="Arial" panose="020B0604020202020204" pitchFamily="34" charset="0"/>
              </a:rPr>
              <a:t>intrudes </a:t>
            </a:r>
            <a:r>
              <a:rPr lang="en-US" sz="2400" dirty="0">
                <a:solidFill>
                  <a:srgbClr val="181717"/>
                </a:solidFill>
                <a:latin typeface="+mj-lt"/>
                <a:ea typeface="Arial" panose="020B0604020202020204" pitchFamily="34" charset="0"/>
              </a:rPr>
              <a:t>aphanitic country rock of unit </a:t>
            </a:r>
            <a:r>
              <a:rPr lang="en-US" sz="2400" dirty="0">
                <a:solidFill>
                  <a:srgbClr val="181717"/>
                </a:solidFill>
                <a:latin typeface="+mj-lt"/>
                <a:ea typeface="Calibri" panose="020F0502020204030204" pitchFamily="34" charset="0"/>
                <a:cs typeface="Calibri" panose="020F0502020204030204" pitchFamily="34" charset="0"/>
              </a:rPr>
              <a:t>Eian</a:t>
            </a:r>
            <a:r>
              <a:rPr lang="en-US" sz="2400" dirty="0">
                <a:solidFill>
                  <a:srgbClr val="181717"/>
                </a:solidFill>
                <a:latin typeface="+mj-lt"/>
                <a:ea typeface="Arial" panose="020B0604020202020204" pitchFamily="34" charset="0"/>
              </a:rPr>
              <a:t>. However, because we also observed dikes intruding the stock we broadly envision a comagmatic history for these ~44–45 Ma intrusive bodies. We </a:t>
            </a:r>
            <a:r>
              <a:rPr lang="en-US" sz="2400" dirty="0" smtClean="0">
                <a:solidFill>
                  <a:srgbClr val="181717"/>
                </a:solidFill>
                <a:latin typeface="+mj-lt"/>
                <a:ea typeface="Arial" panose="020B0604020202020204" pitchFamily="34" charset="0"/>
              </a:rPr>
              <a:t>postulate </a:t>
            </a:r>
            <a:r>
              <a:rPr lang="en-US" sz="2400" dirty="0">
                <a:solidFill>
                  <a:srgbClr val="181717"/>
                </a:solidFill>
                <a:latin typeface="+mj-lt"/>
                <a:ea typeface="Arial" panose="020B0604020202020204" pitchFamily="34" charset="0"/>
              </a:rPr>
              <a:t>a syn-tectonic intrusive history during regional Eocene transtension for these igneous bodies because the dikes in the contact complex intrude faults and then are again faulted </a:t>
            </a:r>
            <a:r>
              <a:rPr lang="en-US" sz="2400" dirty="0" smtClean="0">
                <a:solidFill>
                  <a:srgbClr val="181717"/>
                </a:solidFill>
                <a:latin typeface="+mj-lt"/>
                <a:ea typeface="Arial" panose="020B0604020202020204" pitchFamily="34" charset="0"/>
              </a:rPr>
              <a:t>locally by the faults </a:t>
            </a:r>
            <a:r>
              <a:rPr lang="en-US" sz="2400" dirty="0">
                <a:solidFill>
                  <a:srgbClr val="181717"/>
                </a:solidFill>
                <a:latin typeface="+mj-lt"/>
                <a:ea typeface="Arial" panose="020B0604020202020204" pitchFamily="34" charset="0"/>
              </a:rPr>
              <a:t>bounding Eocene igneous </a:t>
            </a:r>
            <a:r>
              <a:rPr lang="en-US" sz="2400" dirty="0" smtClean="0">
                <a:solidFill>
                  <a:srgbClr val="181717"/>
                </a:solidFill>
                <a:latin typeface="+mj-lt"/>
                <a:ea typeface="Arial" panose="020B0604020202020204" pitchFamily="34" charset="0"/>
              </a:rPr>
              <a:t>bodies (Fig. 7).</a:t>
            </a:r>
            <a:endParaRPr lang="en-US" sz="2400" dirty="0">
              <a:latin typeface="+mj-lt"/>
            </a:endParaRPr>
          </a:p>
        </p:txBody>
      </p:sp>
      <p:sp>
        <p:nvSpPr>
          <p:cNvPr id="28" name="TextBox 27"/>
          <p:cNvSpPr txBox="1"/>
          <p:nvPr/>
        </p:nvSpPr>
        <p:spPr>
          <a:xfrm>
            <a:off x="33070802" y="20183804"/>
            <a:ext cx="184731" cy="584775"/>
          </a:xfrm>
          <a:prstGeom prst="rect">
            <a:avLst/>
          </a:prstGeom>
          <a:noFill/>
        </p:spPr>
        <p:txBody>
          <a:bodyPr wrap="none" rtlCol="0">
            <a:spAutoFit/>
          </a:bodyPr>
          <a:lstStyle/>
          <a:p>
            <a:endParaRPr lang="en-US" dirty="0"/>
          </a:p>
        </p:txBody>
      </p:sp>
      <p:sp>
        <p:nvSpPr>
          <p:cNvPr id="2" name="TextBox 1"/>
          <p:cNvSpPr txBox="1"/>
          <p:nvPr/>
        </p:nvSpPr>
        <p:spPr>
          <a:xfrm>
            <a:off x="40240252" y="16415662"/>
            <a:ext cx="10026283" cy="784830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Figure 7. </a:t>
            </a:r>
            <a:r>
              <a:rPr lang="en-US" sz="2400" b="1" dirty="0" smtClean="0"/>
              <a:t>Structural Model. </a:t>
            </a:r>
            <a:r>
              <a:rPr lang="en-US" sz="2400" dirty="0" smtClean="0"/>
              <a:t>Cross-cutting </a:t>
            </a:r>
            <a:r>
              <a:rPr lang="en-US" sz="2400" dirty="0"/>
              <a:t>faulted and intrusive age relationships indicate both a syn-tectonic and co-magmatic intrusive history for the contact complex </a:t>
            </a:r>
            <a:r>
              <a:rPr lang="en-US" sz="2400" dirty="0" smtClean="0"/>
              <a:t>(CC) and Granite Falls Stock (GFS) stock </a:t>
            </a:r>
            <a:r>
              <a:rPr lang="en-US" sz="2400" dirty="0"/>
              <a:t>intrusive bodies. The CC and GFS syn-tectonically intruded into conjugate ENE and NNW trending fault zones that bound the GFS and controlled magmatic emplacement paths. In this the “pull-apart basin” intrusive model space was created by dilation across conjugate NE-trending transtensional faults and NW-trending transpressional to transtensional faults. An extensional tectonic model fits with the observation of contemporaneous regional sedimentary basins and is consistent with the observation that </a:t>
            </a:r>
            <a:r>
              <a:rPr lang="en-US" sz="2400" dirty="0">
                <a:solidFill>
                  <a:srgbClr val="181717"/>
                </a:solidFill>
                <a:ea typeface="Arial" panose="020B0604020202020204" pitchFamily="34" charset="0"/>
              </a:rPr>
              <a:t>the Eocene intrusive rocks in the Pilchuck Valley are largely to completely bounded by faults.</a:t>
            </a:r>
            <a:endParaRPr lang="en-US" sz="2400" dirty="0"/>
          </a:p>
          <a:p>
            <a:r>
              <a:rPr lang="en-US" sz="2400" dirty="0"/>
              <a:t>This model explains these </a:t>
            </a:r>
            <a:r>
              <a:rPr lang="en-US" sz="2400" dirty="0" smtClean="0"/>
              <a:t>key observations</a:t>
            </a:r>
            <a:r>
              <a:rPr lang="en-US" sz="2400" dirty="0"/>
              <a:t>: </a:t>
            </a:r>
            <a:endParaRPr lang="en-US" sz="2400" dirty="0">
              <a:solidFill>
                <a:srgbClr val="181717"/>
              </a:solidFill>
              <a:ea typeface="Arial" panose="020B0604020202020204" pitchFamily="34" charset="0"/>
            </a:endParaRPr>
          </a:p>
          <a:p>
            <a:pPr marL="342900" indent="-342900">
              <a:buFont typeface="Arial" panose="020B0604020202020204" pitchFamily="34" charset="0"/>
              <a:buChar char="•"/>
            </a:pPr>
            <a:r>
              <a:rPr lang="en-US" sz="2400" dirty="0"/>
              <a:t>similar 43-45 Ma ages of the andesite dikes, </a:t>
            </a:r>
            <a:r>
              <a:rPr lang="en-US" sz="2400" dirty="0" smtClean="0"/>
              <a:t>Granite Falls rhyolite, </a:t>
            </a:r>
            <a:r>
              <a:rPr lang="en-US" sz="2400" dirty="0"/>
              <a:t>and GFS main phase, </a:t>
            </a:r>
          </a:p>
          <a:p>
            <a:pPr marL="342900" indent="-342900">
              <a:buFont typeface="Arial" panose="020B0604020202020204" pitchFamily="34" charset="0"/>
              <a:buChar char="•"/>
            </a:pPr>
            <a:r>
              <a:rPr lang="en-US" sz="2400" dirty="0"/>
              <a:t>dikes intrude faults but are cut again by later faults of the Granite Falls and Iron Mountain fault zones, </a:t>
            </a:r>
          </a:p>
          <a:p>
            <a:pPr marL="342900" indent="-342900">
              <a:buFont typeface="Arial" panose="020B0604020202020204" pitchFamily="34" charset="0"/>
              <a:buChar char="•"/>
            </a:pPr>
            <a:r>
              <a:rPr lang="en-US" sz="2400" dirty="0"/>
              <a:t>the GFS intruded the CC dikes (Fig. 4), but dikes also cut the main stock, and </a:t>
            </a:r>
          </a:p>
          <a:p>
            <a:pPr marL="342900" indent="-342900">
              <a:buFont typeface="Arial" panose="020B0604020202020204" pitchFamily="34" charset="0"/>
              <a:buChar char="•"/>
            </a:pPr>
            <a:r>
              <a:rPr lang="en-US" sz="2400" dirty="0"/>
              <a:t>the more-felsic andesite dikes are geochemically and isotopically similar to the GFS (Fig. 5, 6A-6B). </a:t>
            </a:r>
          </a:p>
        </p:txBody>
      </p:sp>
      <p:sp>
        <p:nvSpPr>
          <p:cNvPr id="4" name="TextBox 3"/>
          <p:cNvSpPr txBox="1"/>
          <p:nvPr/>
        </p:nvSpPr>
        <p:spPr>
          <a:xfrm>
            <a:off x="30703344" y="12848119"/>
            <a:ext cx="8959214"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Figure 5</a:t>
            </a:r>
            <a:r>
              <a:rPr lang="en-US" sz="2400" dirty="0"/>
              <a:t>. Total alkali versus silica diagram  (LeBas and others, 1986) illustrating the diversity of igneous rocks from the Granite Falls Quadrangle. Major element data for the Bald mountain pluton (</a:t>
            </a:r>
            <a:r>
              <a:rPr lang="en-US" sz="2400" b="1" dirty="0"/>
              <a:t>black circles</a:t>
            </a:r>
            <a:r>
              <a:rPr lang="en-US" sz="2400" dirty="0"/>
              <a:t>) and Mount Pilchuck stock (</a:t>
            </a:r>
            <a:r>
              <a:rPr lang="en-US" sz="2400" dirty="0">
                <a:solidFill>
                  <a:srgbClr val="00B050"/>
                </a:solidFill>
              </a:rPr>
              <a:t>green squares</a:t>
            </a:r>
            <a:r>
              <a:rPr lang="en-US" sz="2400" dirty="0"/>
              <a:t>) are from Campbell (1991). Unit Eian dikes </a:t>
            </a:r>
            <a:r>
              <a:rPr lang="en-US" sz="2400" dirty="0" smtClean="0"/>
              <a:t>(</a:t>
            </a:r>
            <a:r>
              <a:rPr lang="en-US" sz="2400" dirty="0" smtClean="0">
                <a:solidFill>
                  <a:srgbClr val="FF0000"/>
                </a:solidFill>
              </a:rPr>
              <a:t>red</a:t>
            </a:r>
            <a:r>
              <a:rPr lang="en-US" sz="2400" dirty="0" smtClean="0"/>
              <a:t> </a:t>
            </a:r>
            <a:r>
              <a:rPr lang="en-US" sz="2400" dirty="0" smtClean="0">
                <a:solidFill>
                  <a:srgbClr val="FF0000"/>
                </a:solidFill>
              </a:rPr>
              <a:t>triangles</a:t>
            </a:r>
            <a:r>
              <a:rPr lang="en-US" sz="2400" dirty="0"/>
              <a:t>), Eigd  Granite Falls Stock granodiorite (</a:t>
            </a:r>
            <a:r>
              <a:rPr lang="en-US" sz="2400" dirty="0">
                <a:solidFill>
                  <a:srgbClr val="0000FF"/>
                </a:solidFill>
              </a:rPr>
              <a:t>blue circles</a:t>
            </a:r>
            <a:r>
              <a:rPr lang="en-US" sz="2400" dirty="0"/>
              <a:t>), Evr rhyolite flows (</a:t>
            </a:r>
            <a:r>
              <a:rPr lang="en-US" sz="2400" dirty="0">
                <a:solidFill>
                  <a:srgbClr val="FF00FF"/>
                </a:solidFill>
              </a:rPr>
              <a:t>pink circles</a:t>
            </a:r>
            <a:r>
              <a:rPr lang="en-US" sz="2400" dirty="0"/>
              <a:t>), and KJmv</a:t>
            </a:r>
            <a:r>
              <a:rPr lang="en-US" sz="2400" baseline="-25000" dirty="0"/>
              <a:t>w</a:t>
            </a:r>
            <a:r>
              <a:rPr lang="en-US" sz="2400" dirty="0"/>
              <a:t> WMB basement rocks </a:t>
            </a:r>
            <a:r>
              <a:rPr lang="en-US" sz="2400" dirty="0" smtClean="0"/>
              <a:t>(</a:t>
            </a:r>
            <a:r>
              <a:rPr lang="en-US" sz="2400" dirty="0" smtClean="0">
                <a:solidFill>
                  <a:srgbClr val="99CCFF"/>
                </a:solidFill>
              </a:rPr>
              <a:t>diamond</a:t>
            </a:r>
            <a:r>
              <a:rPr lang="en-US" sz="2400" dirty="0"/>
              <a:t>).</a:t>
            </a:r>
          </a:p>
        </p:txBody>
      </p:sp>
      <p:sp>
        <p:nvSpPr>
          <p:cNvPr id="9" name="TextBox 8"/>
          <p:cNvSpPr txBox="1"/>
          <p:nvPr/>
        </p:nvSpPr>
        <p:spPr>
          <a:xfrm>
            <a:off x="13453301" y="35503009"/>
            <a:ext cx="26262401" cy="221599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a:t>Acknowledgements/Coauthor Contact Information</a:t>
            </a:r>
          </a:p>
          <a:p>
            <a:pPr lvl="0"/>
            <a:r>
              <a:rPr lang="en-US" sz="2200" dirty="0"/>
              <a:t>This geologic map was funded in part by the U.S. Geological Survey (USGS) National Cooperative Geologic Mapping Program  under award no. G15AC00248. </a:t>
            </a:r>
            <a:r>
              <a:rPr lang="en-US" sz="2200" baseline="30000" dirty="0">
                <a:solidFill>
                  <a:srgbClr val="FF0000"/>
                </a:solidFill>
              </a:rPr>
              <a:t>1</a:t>
            </a:r>
            <a:r>
              <a:rPr lang="en-US" sz="2200" dirty="0"/>
              <a:t>Associated Earth Sciences, Inc., 1552 Commerce Street, Suite 102, Tacoma, WA 98402</a:t>
            </a:r>
            <a:r>
              <a:rPr lang="en-US" sz="2200" dirty="0" smtClean="0"/>
              <a:t>,</a:t>
            </a:r>
            <a:r>
              <a:rPr lang="en-US" sz="2200" dirty="0">
                <a:solidFill>
                  <a:srgbClr val="FF0000"/>
                </a:solidFill>
              </a:rPr>
              <a:t> </a:t>
            </a:r>
            <a:r>
              <a:rPr lang="en-US" sz="2200" dirty="0" smtClean="0">
                <a:solidFill>
                  <a:srgbClr val="0070C0"/>
                </a:solidFill>
              </a:rPr>
              <a:t>jdragovich@aesgeo.com</a:t>
            </a:r>
            <a:r>
              <a:rPr lang="en-US" sz="2200" dirty="0" smtClean="0">
                <a:solidFill>
                  <a:schemeClr val="tx1"/>
                </a:solidFill>
              </a:rPr>
              <a:t>;</a:t>
            </a:r>
            <a:r>
              <a:rPr lang="en-US" sz="2200" dirty="0" smtClean="0"/>
              <a:t> </a:t>
            </a:r>
            <a:r>
              <a:rPr lang="en-US" sz="2200" baseline="30000" dirty="0">
                <a:solidFill>
                  <a:srgbClr val="FF0000"/>
                </a:solidFill>
              </a:rPr>
              <a:t>2</a:t>
            </a:r>
            <a:r>
              <a:rPr lang="en-US" sz="2200" dirty="0"/>
              <a:t>Department of Geology, University of Puget Sound, Tacoma, WA 98416, </a:t>
            </a:r>
            <a:r>
              <a:rPr lang="en-US" sz="2200" baseline="30000" dirty="0">
                <a:solidFill>
                  <a:srgbClr val="FF0000"/>
                </a:solidFill>
              </a:rPr>
              <a:t>3</a:t>
            </a:r>
            <a:r>
              <a:rPr lang="en-US" sz="2200" dirty="0"/>
              <a:t>Marine &amp; Ecological Sciences, Florida Gulf Coast University, 10501 FGCU Blvd South, Ft. Myers, FL 33965, </a:t>
            </a:r>
            <a:r>
              <a:rPr lang="en-US" sz="2200" baseline="30000" dirty="0">
                <a:solidFill>
                  <a:srgbClr val="FF0000"/>
                </a:solidFill>
              </a:rPr>
              <a:t>4</a:t>
            </a:r>
            <a:r>
              <a:rPr lang="en-US" sz="2200" dirty="0"/>
              <a:t>Earth and Atmospheric Sciences, University of Alberta, 1-26 Earth Science Building, Edmonton, AB T6G 2E3, Canada, </a:t>
            </a:r>
            <a:r>
              <a:rPr lang="en-US" sz="2200" baseline="30000" dirty="0">
                <a:solidFill>
                  <a:srgbClr val="FF0000"/>
                </a:solidFill>
              </a:rPr>
              <a:t>5</a:t>
            </a:r>
            <a:r>
              <a:rPr lang="en-US" sz="2200" dirty="0"/>
              <a:t>Geology Department, Colorado College, 14 E. Cache La Poudre St, Colorado Springs, CO 80903, </a:t>
            </a:r>
            <a:r>
              <a:rPr lang="en-US" sz="2200" baseline="30000" dirty="0">
                <a:solidFill>
                  <a:srgbClr val="FF0000"/>
                </a:solidFill>
              </a:rPr>
              <a:t>6</a:t>
            </a:r>
            <a:r>
              <a:rPr lang="en-US" sz="2200" dirty="0"/>
              <a:t>Associated Earth Sciences, Inc., 911 5th Ave., Suite 100, Kirkland, WA 98033, </a:t>
            </a:r>
            <a:r>
              <a:rPr lang="en-US" sz="2200" baseline="30000" dirty="0">
                <a:solidFill>
                  <a:srgbClr val="FF0000"/>
                </a:solidFill>
              </a:rPr>
              <a:t>7</a:t>
            </a:r>
            <a:r>
              <a:rPr lang="en-US" sz="2200" dirty="0"/>
              <a:t>Department of Geosciences, Colorado State University, 1401 Campus Delivery, Ft. Collins, CO 80523, </a:t>
            </a:r>
            <a:r>
              <a:rPr lang="en-US" sz="2200" baseline="30000" dirty="0">
                <a:solidFill>
                  <a:srgbClr val="FF0000"/>
                </a:solidFill>
              </a:rPr>
              <a:t>8</a:t>
            </a:r>
            <a:r>
              <a:rPr lang="en-US" sz="2200" dirty="0"/>
              <a:t>Department of Geosciences, Princeton University, Princeton, NJ </a:t>
            </a:r>
            <a:r>
              <a:rPr lang="en-US" sz="2200" dirty="0" smtClean="0"/>
              <a:t>08544</a:t>
            </a:r>
            <a:endParaRPr lang="en-US" sz="2200" dirty="0">
              <a:solidFill>
                <a:srgbClr val="FF0000"/>
              </a:solidFill>
            </a:endParaRPr>
          </a:p>
        </p:txBody>
      </p:sp>
      <p:sp>
        <p:nvSpPr>
          <p:cNvPr id="18" name="TextBox 17"/>
          <p:cNvSpPr txBox="1"/>
          <p:nvPr/>
        </p:nvSpPr>
        <p:spPr>
          <a:xfrm>
            <a:off x="13453303" y="16042704"/>
            <a:ext cx="8890676" cy="156966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Figure 2</a:t>
            </a:r>
            <a:r>
              <a:rPr lang="en-US" sz="2400" dirty="0"/>
              <a:t>. Northern half of the Granite Falls 7.5-minute quadrangle. </a:t>
            </a:r>
            <a:r>
              <a:rPr lang="en-US" sz="2400" dirty="0" smtClean="0"/>
              <a:t>A separate full </a:t>
            </a:r>
            <a:r>
              <a:rPr lang="en-US" sz="2400" dirty="0"/>
              <a:t>m</a:t>
            </a:r>
            <a:r>
              <a:rPr lang="en-US" sz="2400" dirty="0" smtClean="0"/>
              <a:t>ap of </a:t>
            </a:r>
            <a:r>
              <a:rPr lang="en-US" sz="2400" dirty="0"/>
              <a:t>the quadrangle </a:t>
            </a:r>
            <a:r>
              <a:rPr lang="en-US" sz="2400" dirty="0" smtClean="0"/>
              <a:t>is shown </a:t>
            </a:r>
            <a:r>
              <a:rPr lang="en-US" sz="2400" dirty="0"/>
              <a:t>to the right </a:t>
            </a:r>
            <a:r>
              <a:rPr lang="en-US" sz="2400" dirty="0" smtClean="0"/>
              <a:t>is shown to the right of this poster. </a:t>
            </a:r>
            <a:r>
              <a:rPr lang="en-US" sz="2400" dirty="0"/>
              <a:t>S</a:t>
            </a:r>
            <a:r>
              <a:rPr lang="en-US" sz="2400" dirty="0" smtClean="0"/>
              <a:t>ee </a:t>
            </a:r>
            <a:r>
              <a:rPr lang="en-US" sz="2400" dirty="0"/>
              <a:t>Figure 1 red box for quadrangle </a:t>
            </a:r>
            <a:r>
              <a:rPr lang="en-US" sz="2400" dirty="0" smtClean="0"/>
              <a:t>location regionally.</a:t>
            </a:r>
            <a:endParaRPr lang="en-US" sz="2400" dirty="0"/>
          </a:p>
        </p:txBody>
      </p: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781888" y="16125795"/>
            <a:ext cx="8880670" cy="55875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38913" y="25662441"/>
            <a:ext cx="8976790" cy="53021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30738913" y="21799007"/>
            <a:ext cx="8923645" cy="30469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a:t>Figure 6A</a:t>
            </a:r>
            <a:r>
              <a:rPr lang="en-US" sz="2400" dirty="0"/>
              <a:t>. MORB-normalized spider diagram showing </a:t>
            </a:r>
            <a:r>
              <a:rPr lang="en-US" sz="2400" dirty="0">
                <a:solidFill>
                  <a:schemeClr val="tx1"/>
                </a:solidFill>
              </a:rPr>
              <a:t>LILE</a:t>
            </a:r>
            <a:r>
              <a:rPr lang="en-US" sz="2400" dirty="0"/>
              <a:t> enrichments and Ta-Nb depletions characteristic of subduction-related magmas.  Plotted values are averages for each unit. Note the close similarity of patterns for units Eigd, Evr, and Eian (MEG), suggestive of a common origin. </a:t>
            </a:r>
            <a:r>
              <a:rPr lang="en-US" sz="2400" dirty="0">
                <a:solidFill>
                  <a:srgbClr val="181717"/>
                </a:solidFill>
                <a:ea typeface="Arial" panose="020B0604020202020204" pitchFamily="34" charset="0"/>
              </a:rPr>
              <a:t>Trace element and isotopic geochemistry of dikes suggest they were mostly generated from the same melt source as the nearby Granite Falls Stock (Figs. 5 and 6B).</a:t>
            </a:r>
            <a:r>
              <a:rPr lang="en-US" sz="2400" dirty="0"/>
              <a:t> </a:t>
            </a:r>
          </a:p>
        </p:txBody>
      </p:sp>
      <p:sp>
        <p:nvSpPr>
          <p:cNvPr id="29" name="TextBox 28"/>
          <p:cNvSpPr txBox="1"/>
          <p:nvPr/>
        </p:nvSpPr>
        <p:spPr>
          <a:xfrm>
            <a:off x="30738913" y="31031322"/>
            <a:ext cx="8976789" cy="304698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b="1" dirty="0"/>
              <a:t>Figure 6B</a:t>
            </a:r>
            <a:r>
              <a:rPr lang="en-US" sz="2400" dirty="0"/>
              <a:t>. Sr-Nd isotopic compositions. Note the similarity of Eigd and Evr samples. High </a:t>
            </a:r>
            <a:r>
              <a:rPr lang="en-US" sz="2400" dirty="0">
                <a:solidFill>
                  <a:schemeClr val="tx1"/>
                </a:solidFill>
              </a:rPr>
              <a:t>εNd(t)</a:t>
            </a:r>
            <a:r>
              <a:rPr lang="en-US" sz="2400" dirty="0"/>
              <a:t> and low </a:t>
            </a:r>
            <a:r>
              <a:rPr lang="en-US" sz="2400" baseline="30000" dirty="0"/>
              <a:t>87</a:t>
            </a:r>
            <a:r>
              <a:rPr lang="en-US" sz="2400" dirty="0"/>
              <a:t>Sr/</a:t>
            </a:r>
            <a:r>
              <a:rPr lang="en-US" sz="2400" baseline="30000" dirty="0"/>
              <a:t>86</a:t>
            </a:r>
            <a:r>
              <a:rPr lang="en-US" sz="2400" dirty="0"/>
              <a:t>Sr values of KJms meta-argillites preclude their being the source for the Pilchuck and Bald Mountain plutons. WMB volcanic metasedimentary rock could be the Eigd/Evr source.  We suspect that the structurally deep KJms meta-arkosic metasedimentary rocks are the source for the “S-type” Bald Mountain and Mount Pilchuck plutons.</a:t>
            </a:r>
          </a:p>
        </p:txBody>
      </p:sp>
      <p:pic>
        <p:nvPicPr>
          <p:cNvPr id="27" name="Picture 26" descr="Picture"/>
          <p:cNvPicPr/>
          <p:nvPr/>
        </p:nvPicPr>
        <p:blipFill rotWithShape="1">
          <a:blip r:embed="rId11">
            <a:extLst>
              <a:ext uri="{28A0092B-C50C-407E-A947-70E740481C1C}">
                <a14:useLocalDpi xmlns:a14="http://schemas.microsoft.com/office/drawing/2010/main" val="0"/>
              </a:ext>
            </a:extLst>
          </a:blip>
          <a:srcRect t="54999"/>
          <a:stretch/>
        </p:blipFill>
        <p:spPr bwMode="auto">
          <a:xfrm>
            <a:off x="40293757" y="24698938"/>
            <a:ext cx="10007233" cy="4940927"/>
          </a:xfrm>
          <a:prstGeom prst="rect">
            <a:avLst/>
          </a:prstGeom>
          <a:noFill/>
          <a:ln w="19050">
            <a:solidFill>
              <a:schemeClr val="tx1"/>
            </a:solidFill>
          </a:ln>
          <a:extLst>
            <a:ext uri="{53640926-AAD7-44d8-BBD7-CCE9431645EC}">
              <a14:shadowObscured xmlns="" xmlns:a14="http://schemas.microsoft.com/office/drawing/2010/main"/>
            </a:ext>
          </a:extLst>
        </p:spPr>
      </p:pic>
      <p:sp>
        <p:nvSpPr>
          <p:cNvPr id="30" name="TextBox 29"/>
          <p:cNvSpPr txBox="1"/>
          <p:nvPr/>
        </p:nvSpPr>
        <p:spPr>
          <a:xfrm>
            <a:off x="40293757" y="29639865"/>
            <a:ext cx="10053892" cy="807913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a:t>Figure 8. Tectonic Framework</a:t>
            </a:r>
          </a:p>
          <a:p>
            <a:pPr marL="342900" indent="-342900">
              <a:buFont typeface="Arial" panose="020B0604020202020204" pitchFamily="34" charset="0"/>
              <a:buChar char="•"/>
            </a:pPr>
            <a:r>
              <a:rPr lang="en-US" sz="2400" dirty="0"/>
              <a:t>As Siletzia approached the Cascadia trench (~52 Ma) subduction slowed, leading to rollback of the Farallon </a:t>
            </a:r>
            <a:r>
              <a:rPr lang="en-US" sz="2400" dirty="0" smtClean="0"/>
              <a:t>slab. </a:t>
            </a:r>
            <a:endParaRPr lang="en-US" sz="2400" dirty="0"/>
          </a:p>
          <a:p>
            <a:pPr marL="342900" indent="-342900">
              <a:spcBef>
                <a:spcPts val="600"/>
              </a:spcBef>
              <a:buFont typeface="Arial" panose="020B0604020202020204" pitchFamily="34" charset="0"/>
              <a:buChar char="•"/>
            </a:pPr>
            <a:r>
              <a:rPr lang="en-US" sz="2400" dirty="0"/>
              <a:t>The docking of Siletzia (~50 Ma) terminated subduction and resulted in slab break off  beneath what is today central Washington.</a:t>
            </a:r>
          </a:p>
          <a:p>
            <a:pPr marL="342900" indent="-342900">
              <a:spcBef>
                <a:spcPts val="600"/>
              </a:spcBef>
              <a:buFont typeface="Arial" panose="020B0604020202020204" pitchFamily="34" charset="0"/>
              <a:buChar char="•"/>
            </a:pPr>
            <a:r>
              <a:rPr lang="en-US" sz="2400" dirty="0"/>
              <a:t>Upwelling of asthenospheric mantle through the slab tear resulted in production of basaltic magmas as well as elevated heat </a:t>
            </a:r>
            <a:r>
              <a:rPr lang="en-US" sz="2400" dirty="0" smtClean="0"/>
              <a:t>flow. Manifestations </a:t>
            </a:r>
            <a:r>
              <a:rPr lang="en-US" sz="2400" dirty="0"/>
              <a:t>of increased magmatism and heat flow between ~50 – 45 Ma included crustal melting (.g., S-type Mt. Pilchuck and Bald Mountain plutons) and crustal uplift</a:t>
            </a:r>
            <a:r>
              <a:rPr lang="en-US" sz="2400" dirty="0" smtClean="0"/>
              <a:t>.</a:t>
            </a:r>
            <a:r>
              <a:rPr lang="en-US" sz="2400" b="1" dirty="0">
                <a:solidFill>
                  <a:srgbClr val="000000"/>
                </a:solidFill>
              </a:rPr>
              <a:t> </a:t>
            </a:r>
            <a:endParaRPr lang="en-US" sz="2400" b="1" dirty="0" smtClean="0">
              <a:solidFill>
                <a:srgbClr val="000000"/>
              </a:solidFill>
            </a:endParaRPr>
          </a:p>
          <a:p>
            <a:pPr lvl="0" algn="ctr"/>
            <a:r>
              <a:rPr lang="en-US" sz="2400" b="1" dirty="0" smtClean="0">
                <a:solidFill>
                  <a:srgbClr val="000000"/>
                </a:solidFill>
              </a:rPr>
              <a:t>Eocene </a:t>
            </a:r>
            <a:r>
              <a:rPr lang="en-US" sz="2400" b="1" dirty="0">
                <a:solidFill>
                  <a:srgbClr val="000000"/>
                </a:solidFill>
              </a:rPr>
              <a:t>Uplift</a:t>
            </a:r>
          </a:p>
          <a:p>
            <a:pPr marL="342900" lvl="0" indent="-342900">
              <a:buFont typeface="Arial" panose="020B0604020202020204" pitchFamily="34" charset="0"/>
              <a:buChar char="•"/>
            </a:pPr>
            <a:r>
              <a:rPr lang="en-US" sz="2400" dirty="0">
                <a:solidFill>
                  <a:srgbClr val="000000"/>
                </a:solidFill>
              </a:rPr>
              <a:t>The presence of primary muscovite in the ~49 Ma Bald Mountain and Mt. Pilchuck plutons indicates crystallization at P &gt; 4 kb. Phengite and amphibole thermobarometry on these plutons (Thompson et al., this meeting) also yields mid-crustal </a:t>
            </a:r>
            <a:r>
              <a:rPr lang="en-US" sz="2400" dirty="0" smtClean="0">
                <a:solidFill>
                  <a:srgbClr val="000000"/>
                </a:solidFill>
              </a:rPr>
              <a:t>pressures. In </a:t>
            </a:r>
            <a:r>
              <a:rPr lang="en-US" sz="2400" dirty="0">
                <a:solidFill>
                  <a:srgbClr val="000000"/>
                </a:solidFill>
              </a:rPr>
              <a:t>contrast, the younger (44-45 Ma) Granite Falls stock and Hansen Lake Rhyolite were emplaced near or on the surface.</a:t>
            </a:r>
          </a:p>
          <a:p>
            <a:pPr marL="342900" lvl="0" indent="-342900">
              <a:spcBef>
                <a:spcPts val="600"/>
              </a:spcBef>
              <a:buFont typeface="Arial" panose="020B0604020202020204" pitchFamily="34" charset="0"/>
              <a:buChar char="•"/>
            </a:pPr>
            <a:r>
              <a:rPr lang="en-US" sz="2400" dirty="0">
                <a:solidFill>
                  <a:srgbClr val="000000"/>
                </a:solidFill>
              </a:rPr>
              <a:t>These results suggest 10-15 km of crustal uplift occurred between ~49 – 44 Ma (~0.25 cm/yr). This suggests substantial vertical offset on the Pilchuck River fault (PF on Fig. 1), which runs between the older and younger units. </a:t>
            </a:r>
          </a:p>
        </p:txBody>
      </p:sp>
      <p:sp>
        <p:nvSpPr>
          <p:cNvPr id="6" name="TextBox 5"/>
          <p:cNvSpPr txBox="1"/>
          <p:nvPr/>
        </p:nvSpPr>
        <p:spPr>
          <a:xfrm>
            <a:off x="40607158" y="28961779"/>
            <a:ext cx="3794629" cy="461665"/>
          </a:xfrm>
          <a:prstGeom prst="rect">
            <a:avLst/>
          </a:prstGeom>
          <a:noFill/>
        </p:spPr>
        <p:txBody>
          <a:bodyPr wrap="none" rtlCol="0">
            <a:spAutoFit/>
          </a:bodyPr>
          <a:lstStyle/>
          <a:p>
            <a:r>
              <a:rPr lang="en-US" sz="2400" dirty="0"/>
              <a:t>From McCrory et al (2009)</a:t>
            </a:r>
          </a:p>
        </p:txBody>
      </p:sp>
      <p:pic>
        <p:nvPicPr>
          <p:cNvPr id="1026" name="Picture 1" descr="AESITIFF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9333" y="343116"/>
            <a:ext cx="4971757" cy="1501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000736" y="323072"/>
            <a:ext cx="2362200" cy="169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55000" y="339652"/>
            <a:ext cx="3185681" cy="1600354"/>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993652" y="418153"/>
            <a:ext cx="1668906" cy="1668906"/>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921351" y="304513"/>
            <a:ext cx="5905941" cy="1687411"/>
          </a:xfrm>
          <a:prstGeom prst="rect">
            <a:avLst/>
          </a:prstGeom>
        </p:spPr>
      </p:pic>
      <p:sp>
        <p:nvSpPr>
          <p:cNvPr id="21" name="TextBox 20"/>
          <p:cNvSpPr txBox="1"/>
          <p:nvPr/>
        </p:nvSpPr>
        <p:spPr>
          <a:xfrm>
            <a:off x="40420988" y="4663954"/>
            <a:ext cx="2632012" cy="2677656"/>
          </a:xfrm>
          <a:prstGeom prst="rect">
            <a:avLst/>
          </a:prstGeom>
          <a:noFill/>
        </p:spPr>
        <p:txBody>
          <a:bodyPr wrap="square" rtlCol="0">
            <a:spAutoFit/>
          </a:bodyPr>
          <a:lstStyle/>
          <a:p>
            <a:pPr lvl="0" algn="ctr"/>
            <a:r>
              <a:rPr lang="en-US" sz="2400" b="1" dirty="0">
                <a:solidFill>
                  <a:srgbClr val="000000"/>
                </a:solidFill>
                <a:latin typeface="Arial"/>
              </a:rPr>
              <a:t>Transtensional Pull </a:t>
            </a:r>
            <a:r>
              <a:rPr lang="en-US" sz="2400" b="1" dirty="0" smtClean="0">
                <a:solidFill>
                  <a:srgbClr val="000000"/>
                </a:solidFill>
                <a:latin typeface="Arial"/>
              </a:rPr>
              <a:t>Apart Basin</a:t>
            </a:r>
            <a:r>
              <a:rPr lang="en-US" sz="2400" b="1" dirty="0">
                <a:solidFill>
                  <a:srgbClr val="000000"/>
                </a:solidFill>
                <a:latin typeface="Arial"/>
              </a:rPr>
              <a:t>’ </a:t>
            </a:r>
            <a:r>
              <a:rPr lang="en-US" sz="2400" b="1" dirty="0" smtClean="0">
                <a:solidFill>
                  <a:srgbClr val="000000"/>
                </a:solidFill>
                <a:latin typeface="Arial"/>
              </a:rPr>
              <a:t>Model for the Eocene </a:t>
            </a:r>
            <a:r>
              <a:rPr lang="en-US" sz="2400" b="1" dirty="0">
                <a:solidFill>
                  <a:srgbClr val="000000"/>
                </a:solidFill>
                <a:latin typeface="Arial"/>
              </a:rPr>
              <a:t>Intrusive Rocks of the Granite Falls </a:t>
            </a:r>
            <a:r>
              <a:rPr lang="en-US" sz="2400" b="1" dirty="0" smtClean="0">
                <a:solidFill>
                  <a:srgbClr val="000000"/>
                </a:solidFill>
                <a:latin typeface="Arial"/>
              </a:rPr>
              <a:t>Stock</a:t>
            </a:r>
            <a:endParaRPr lang="en-US" sz="2400" b="1" dirty="0">
              <a:solidFill>
                <a:srgbClr val="000000"/>
              </a:solidFill>
              <a:latin typeface="Arial"/>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54095" y="331855"/>
            <a:ext cx="6117844" cy="1524288"/>
          </a:xfrm>
          <a:prstGeom prst="rect">
            <a:avLst/>
          </a:prstGeom>
        </p:spPr>
      </p:pic>
      <p:sp>
        <p:nvSpPr>
          <p:cNvPr id="25" name="TextBox 24"/>
          <p:cNvSpPr txBox="1"/>
          <p:nvPr/>
        </p:nvSpPr>
        <p:spPr>
          <a:xfrm>
            <a:off x="20645567" y="7253517"/>
            <a:ext cx="1981633" cy="369332"/>
          </a:xfrm>
          <a:prstGeom prst="rect">
            <a:avLst/>
          </a:prstGeom>
          <a:noFill/>
        </p:spPr>
        <p:txBody>
          <a:bodyPr wrap="none" rtlCol="0">
            <a:spAutoFit/>
          </a:bodyPr>
          <a:lstStyle/>
          <a:p>
            <a:r>
              <a:rPr lang="en-US" sz="1600" dirty="0" smtClean="0">
                <a:solidFill>
                  <a:srgbClr val="FF0000"/>
                </a:solidFill>
              </a:rPr>
              <a:t>Granite Falls </a:t>
            </a:r>
            <a:r>
              <a:rPr lang="en-US" sz="1800" dirty="0" smtClean="0">
                <a:solidFill>
                  <a:srgbClr val="FF0000"/>
                </a:solidFill>
              </a:rPr>
              <a:t>Stock</a:t>
            </a:r>
            <a:endParaRPr lang="en-US" sz="1800" dirty="0">
              <a:solidFill>
                <a:srgbClr val="FF0000"/>
              </a:solidFill>
            </a:endParaRPr>
          </a:p>
        </p:txBody>
      </p:sp>
      <p:cxnSp>
        <p:nvCxnSpPr>
          <p:cNvPr id="31" name="Straight Arrow Connector 30"/>
          <p:cNvCxnSpPr>
            <a:stCxn id="25" idx="1"/>
          </p:cNvCxnSpPr>
          <p:nvPr/>
        </p:nvCxnSpPr>
        <p:spPr bwMode="auto">
          <a:xfrm flipH="1">
            <a:off x="19050001" y="7438183"/>
            <a:ext cx="1595566" cy="48661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4" name="TextBox 33"/>
          <p:cNvSpPr txBox="1"/>
          <p:nvPr/>
        </p:nvSpPr>
        <p:spPr>
          <a:xfrm>
            <a:off x="17526000" y="13882344"/>
            <a:ext cx="2300630" cy="369332"/>
          </a:xfrm>
          <a:prstGeom prst="rect">
            <a:avLst/>
          </a:prstGeom>
          <a:noFill/>
        </p:spPr>
        <p:txBody>
          <a:bodyPr wrap="none" rtlCol="0">
            <a:spAutoFit/>
          </a:bodyPr>
          <a:lstStyle/>
          <a:p>
            <a:r>
              <a:rPr lang="en-US" sz="1800" dirty="0" smtClean="0">
                <a:solidFill>
                  <a:srgbClr val="FF0000"/>
                </a:solidFill>
              </a:rPr>
              <a:t>Granite Falls rhyolite</a:t>
            </a:r>
          </a:p>
        </p:txBody>
      </p:sp>
      <p:cxnSp>
        <p:nvCxnSpPr>
          <p:cNvPr id="36" name="Straight Arrow Connector 35"/>
          <p:cNvCxnSpPr/>
          <p:nvPr/>
        </p:nvCxnSpPr>
        <p:spPr bwMode="auto">
          <a:xfrm flipH="1">
            <a:off x="16383000" y="14093027"/>
            <a:ext cx="1143000" cy="786353"/>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5068888"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5068888"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29561</TotalTime>
  <Words>1663</Words>
  <Application>Microsoft Office PowerPoint</Application>
  <PresentationFormat>Custom</PresentationFormat>
  <Paragraphs>36</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Default Design</vt:lpstr>
      <vt:lpstr>GRANITE FALLS STOCK AND THE HANSEN LAKE RHYOLITE—A HISTORY OF SYN-TECTONIC EOCENE MAGMATISM AND UPLIFT IN THE PILCHUCK RIVER VALLEY DURING REGIONAL TRANSTENSION, SNOHOMISH COUNTY, WASHINGTON</vt:lpstr>
    </vt:vector>
  </TitlesOfParts>
  <Company>University of Puget Sound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Constraints on the Timing and Geometry of Kula-Farallon Ridge Subduction  and Implications for the Eocene Magmatic and Tectonic History of the Pacific Northwest</dc:title>
  <dc:creator>jtepper</dc:creator>
  <cp:lastModifiedBy>Beth Nelson</cp:lastModifiedBy>
  <cp:revision>220</cp:revision>
  <dcterms:created xsi:type="dcterms:W3CDTF">2005-11-25T20:05:36Z</dcterms:created>
  <dcterms:modified xsi:type="dcterms:W3CDTF">2017-10-16T21:04:47Z</dcterms:modified>
</cp:coreProperties>
</file>