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3" r:id="rId4"/>
    <p:sldId id="285" r:id="rId5"/>
    <p:sldId id="288" r:id="rId6"/>
    <p:sldId id="259" r:id="rId7"/>
    <p:sldId id="278" r:id="rId8"/>
    <p:sldId id="293" r:id="rId9"/>
    <p:sldId id="294" r:id="rId10"/>
    <p:sldId id="295" r:id="rId11"/>
    <p:sldId id="292" r:id="rId12"/>
    <p:sldId id="296" r:id="rId13"/>
    <p:sldId id="297" r:id="rId14"/>
    <p:sldId id="264" r:id="rId15"/>
    <p:sldId id="298" r:id="rId16"/>
    <p:sldId id="271" r:id="rId17"/>
    <p:sldId id="265" r:id="rId18"/>
    <p:sldId id="266" r:id="rId19"/>
    <p:sldId id="262" r:id="rId20"/>
    <p:sldId id="284" r:id="rId21"/>
    <p:sldId id="280" r:id="rId22"/>
    <p:sldId id="267" r:id="rId23"/>
    <p:sldId id="287" r:id="rId24"/>
    <p:sldId id="26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ECECEC"/>
    <a:srgbClr val="F2F2F2"/>
    <a:srgbClr val="E6E6E6"/>
    <a:srgbClr val="FFFFFF"/>
    <a:srgbClr val="1DA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E32-214B-4590-8CA7-1A7FC5AF5AF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F6B4-1A18-45E8-B53D-F147D7090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84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E32-214B-4590-8CA7-1A7FC5AF5AF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F6B4-1A18-45E8-B53D-F147D7090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E32-214B-4590-8CA7-1A7FC5AF5AF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F6B4-1A18-45E8-B53D-F147D7090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1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611016"/>
            <a:ext cx="7729728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E32-214B-4590-8CA7-1A7FC5AF5AF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F6B4-1A18-45E8-B53D-F147D7090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2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E32-214B-4590-8CA7-1A7FC5AF5AF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F6B4-1A18-45E8-B53D-F147D7090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21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E32-214B-4590-8CA7-1A7FC5AF5AF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F6B4-1A18-45E8-B53D-F147D7090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8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E32-214B-4590-8CA7-1A7FC5AF5AF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F6B4-1A18-45E8-B53D-F147D70909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4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E32-214B-4590-8CA7-1A7FC5AF5AF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F6B4-1A18-45E8-B53D-F147D7090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7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E32-214B-4590-8CA7-1A7FC5AF5AF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F6B4-1A18-45E8-B53D-F147D7090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3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E32-214B-4590-8CA7-1A7FC5AF5AF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F6B4-1A18-45E8-B53D-F147D7090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1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FA9FE32-214B-4590-8CA7-1A7FC5AF5AF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F6B4-1A18-45E8-B53D-F147D7090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7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FA9FE32-214B-4590-8CA7-1A7FC5AF5AF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4E1F6B4-1A18-45E8-B53D-F147D7090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1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7" Type="http://schemas.openxmlformats.org/officeDocument/2006/relationships/image" Target="../media/image26.jpe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EE401-EF69-4F16-9027-3AFF70274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6240" y="1541357"/>
            <a:ext cx="6939520" cy="1645920"/>
          </a:xfrm>
        </p:spPr>
        <p:txBody>
          <a:bodyPr>
            <a:noAutofit/>
          </a:bodyPr>
          <a:lstStyle/>
          <a:p>
            <a:r>
              <a:rPr lang="en-US" sz="2600" dirty="0"/>
              <a:t>Energetics both promote and limit aquatic mammal gigantism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68471-04B4-4612-A320-CB4F2C70C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306" y="3731446"/>
            <a:ext cx="6865391" cy="1711825"/>
          </a:xfrm>
        </p:spPr>
        <p:txBody>
          <a:bodyPr>
            <a:normAutofit/>
          </a:bodyPr>
          <a:lstStyle/>
          <a:p>
            <a:r>
              <a:rPr lang="en-US" sz="2000" b="1" dirty="0"/>
              <a:t>William Gearty</a:t>
            </a:r>
            <a:r>
              <a:rPr lang="en-US" sz="2000" baseline="30000" dirty="0"/>
              <a:t>1</a:t>
            </a:r>
            <a:r>
              <a:rPr lang="en-US" sz="2000" dirty="0"/>
              <a:t>, Craig R. McClain</a:t>
            </a:r>
            <a:r>
              <a:rPr lang="en-US" sz="2000" baseline="30000" dirty="0"/>
              <a:t>2</a:t>
            </a:r>
            <a:r>
              <a:rPr lang="en-US" sz="2000" dirty="0"/>
              <a:t>, and Jonathan L. Payne</a:t>
            </a:r>
            <a:r>
              <a:rPr lang="en-US" sz="2000" baseline="30000" dirty="0"/>
              <a:t>1</a:t>
            </a:r>
          </a:p>
          <a:p>
            <a:endParaRPr lang="en-US" sz="2000" baseline="30000" dirty="0"/>
          </a:p>
          <a:p>
            <a:r>
              <a:rPr lang="en-US" sz="1800" baseline="30000" dirty="0"/>
              <a:t>1</a:t>
            </a:r>
            <a:r>
              <a:rPr lang="en-US" sz="1800" dirty="0"/>
              <a:t>Department of Geological Sciences, Stanford University</a:t>
            </a:r>
          </a:p>
          <a:p>
            <a:r>
              <a:rPr lang="en-US" sz="1800" baseline="30000" dirty="0"/>
              <a:t>2</a:t>
            </a:r>
            <a:r>
              <a:rPr lang="en-US" sz="1800" dirty="0"/>
              <a:t>Louisiana Universities Marine Consortium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E582AB-A479-4330-BD88-6C5E323996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9530" r="4716" b="9370"/>
          <a:stretch/>
        </p:blipFill>
        <p:spPr>
          <a:xfrm>
            <a:off x="350288" y="4451235"/>
            <a:ext cx="1984072" cy="992036"/>
          </a:xfrm>
          <a:prstGeom prst="rect">
            <a:avLst/>
          </a:prstGeom>
        </p:spPr>
      </p:pic>
      <p:pic>
        <p:nvPicPr>
          <p:cNvPr id="7" name="Picture 2" descr="https://lacoast.gov/ocmc/uploads/LUMCON%20Logo.JPG">
            <a:extLst>
              <a:ext uri="{FF2B5EF4-FFF2-40B4-BE49-F238E27FC236}">
                <a16:creationId xmlns:a16="http://schemas.microsoft.com/office/drawing/2014/main" id="{3AB83FEF-7E78-4D23-B032-E7BDD2153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982" y="4121903"/>
            <a:ext cx="1650700" cy="165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7FDBD7E-757A-4FCB-AE22-22F80BEEA916}"/>
              </a:ext>
            </a:extLst>
          </p:cNvPr>
          <p:cNvGrpSpPr/>
          <p:nvPr/>
        </p:nvGrpSpPr>
        <p:grpSpPr>
          <a:xfrm>
            <a:off x="5197864" y="5878429"/>
            <a:ext cx="1796271" cy="424342"/>
            <a:chOff x="3869308" y="6002363"/>
            <a:chExt cx="1796271" cy="4243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8767A8-1720-40CD-9F5E-7551F125224E}"/>
                </a:ext>
              </a:extLst>
            </p:cNvPr>
            <p:cNvSpPr txBox="1"/>
            <p:nvPr/>
          </p:nvSpPr>
          <p:spPr>
            <a:xfrm>
              <a:off x="4330461" y="6029868"/>
              <a:ext cx="1335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@</a:t>
              </a:r>
              <a:r>
                <a:rPr lang="en-US" dirty="0" err="1"/>
                <a:t>willgearty</a:t>
              </a:r>
              <a:endParaRPr lang="en-US" dirty="0"/>
            </a:p>
          </p:txBody>
        </p:sp>
        <p:pic>
          <p:nvPicPr>
            <p:cNvPr id="10" name="Picture 2" descr="https://upload.wikimedia.org/wikipedia/en/thumb/9/9f/Twitter_bird_logo_2012.svg/220px-Twitter_bird_logo_2012.svg.png">
              <a:extLst>
                <a:ext uri="{FF2B5EF4-FFF2-40B4-BE49-F238E27FC236}">
                  <a16:creationId xmlns:a16="http://schemas.microsoft.com/office/drawing/2014/main" id="{C50EA8EC-3813-4FF0-A1C8-4D642CA6A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308" y="6002363"/>
              <a:ext cx="521538" cy="42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823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C5750A11-F8BE-4BF8-A150-64F5B52867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40" y="342185"/>
            <a:ext cx="5917720" cy="61736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56CAFC-19F1-4522-A9B1-35201B8D8258}"/>
              </a:ext>
            </a:extLst>
          </p:cNvPr>
          <p:cNvSpPr/>
          <p:nvPr/>
        </p:nvSpPr>
        <p:spPr>
          <a:xfrm>
            <a:off x="3525328" y="4278702"/>
            <a:ext cx="5060306" cy="15958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neutral buoyancy</a:t>
            </a:r>
          </a:p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protein availability</a:t>
            </a:r>
          </a:p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habitat area</a:t>
            </a:r>
          </a:p>
          <a:p>
            <a:pPr algn="ctr">
              <a:spcAft>
                <a:spcPts val="800"/>
              </a:spcAft>
            </a:pPr>
            <a:endParaRPr lang="en-US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51677-15FC-417F-94BD-362E78F5274F}"/>
              </a:ext>
            </a:extLst>
          </p:cNvPr>
          <p:cNvSpPr txBox="1"/>
          <p:nvPr/>
        </p:nvSpPr>
        <p:spPr>
          <a:xfrm>
            <a:off x="9126747" y="6550223"/>
            <a:ext cx="3065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Modified from Gearty et al., </a:t>
            </a:r>
            <a:r>
              <a:rPr lang="en-US" sz="1400" i="1" dirty="0"/>
              <a:t>in review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9370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C5750A11-F8BE-4BF8-A150-64F5B52867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40" y="342185"/>
            <a:ext cx="5917720" cy="61736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56CAFC-19F1-4522-A9B1-35201B8D8258}"/>
              </a:ext>
            </a:extLst>
          </p:cNvPr>
          <p:cNvSpPr/>
          <p:nvPr/>
        </p:nvSpPr>
        <p:spPr>
          <a:xfrm>
            <a:off x="3525328" y="4278702"/>
            <a:ext cx="5060306" cy="15958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neutral buoyancy</a:t>
            </a:r>
          </a:p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protein availability</a:t>
            </a:r>
          </a:p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habitat area</a:t>
            </a:r>
          </a:p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diet?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57C20-E6E9-4864-8540-17236DAE058B}"/>
              </a:ext>
            </a:extLst>
          </p:cNvPr>
          <p:cNvSpPr txBox="1"/>
          <p:nvPr/>
        </p:nvSpPr>
        <p:spPr>
          <a:xfrm>
            <a:off x="9126747" y="6550223"/>
            <a:ext cx="3065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Modified from Gearty et al., </a:t>
            </a:r>
            <a:r>
              <a:rPr lang="en-US" sz="1400" i="1" dirty="0"/>
              <a:t>in review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62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C5750A11-F8BE-4BF8-A150-64F5B52867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40" y="342185"/>
            <a:ext cx="5917720" cy="61736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56CAFC-19F1-4522-A9B1-35201B8D8258}"/>
              </a:ext>
            </a:extLst>
          </p:cNvPr>
          <p:cNvSpPr/>
          <p:nvPr/>
        </p:nvSpPr>
        <p:spPr>
          <a:xfrm>
            <a:off x="3525328" y="4278702"/>
            <a:ext cx="5060306" cy="15958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neutral buoyancy</a:t>
            </a:r>
          </a:p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protein availability</a:t>
            </a:r>
          </a:p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habitat area</a:t>
            </a:r>
          </a:p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diet?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9762B-7090-4297-82E1-447927238EFA}"/>
              </a:ext>
            </a:extLst>
          </p:cNvPr>
          <p:cNvSpPr/>
          <p:nvPr/>
        </p:nvSpPr>
        <p:spPr>
          <a:xfrm>
            <a:off x="5285118" y="806784"/>
            <a:ext cx="3300517" cy="3308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thermoregulation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5931C-153A-47C9-809A-AABDB0461D82}"/>
              </a:ext>
            </a:extLst>
          </p:cNvPr>
          <p:cNvSpPr txBox="1"/>
          <p:nvPr/>
        </p:nvSpPr>
        <p:spPr>
          <a:xfrm>
            <a:off x="9126747" y="6550223"/>
            <a:ext cx="3065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Modified from Gearty et al., </a:t>
            </a:r>
            <a:r>
              <a:rPr lang="en-US" sz="1400" i="1" dirty="0"/>
              <a:t>in review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9555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AAAA-5FFA-4099-9E76-6137F06A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9DCF90C-7AFF-470A-8B66-E793B782C08C}"/>
              </a:ext>
            </a:extLst>
          </p:cNvPr>
          <p:cNvSpPr txBox="1">
            <a:spLocks/>
          </p:cNvSpPr>
          <p:nvPr/>
        </p:nvSpPr>
        <p:spPr>
          <a:xfrm>
            <a:off x="704850" y="2552699"/>
            <a:ext cx="5810249" cy="3295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en-US" dirty="0"/>
              <a:t>Body masses of 3832 living mammal species</a:t>
            </a:r>
          </a:p>
          <a:p>
            <a:pPr marL="685800" lvl="2"/>
            <a:r>
              <a:rPr lang="en-US" dirty="0" err="1"/>
              <a:t>PanTHERIA</a:t>
            </a:r>
            <a:r>
              <a:rPr lang="en-US" dirty="0"/>
              <a:t> (Jones et al. 2005)</a:t>
            </a:r>
          </a:p>
          <a:p>
            <a:pPr marL="685800" lvl="2"/>
            <a:r>
              <a:rPr lang="en-US" dirty="0"/>
              <a:t>MOM (Smith et al. 2003)</a:t>
            </a:r>
          </a:p>
          <a:p>
            <a:pPr marL="685800" lvl="2"/>
            <a:r>
              <a:rPr lang="en-US" dirty="0"/>
              <a:t>Heim et al 2015</a:t>
            </a:r>
          </a:p>
          <a:p>
            <a:pPr marL="685800" lvl="2"/>
            <a:r>
              <a:rPr lang="en-US" dirty="0"/>
              <a:t>Primary literature</a:t>
            </a:r>
          </a:p>
          <a:p>
            <a:pPr marL="685800" lvl="2"/>
            <a:r>
              <a:rPr lang="en-US" dirty="0"/>
              <a:t>Kate Lyons</a:t>
            </a:r>
          </a:p>
          <a:p>
            <a:pPr marL="228600" lvl="1"/>
            <a:r>
              <a:rPr lang="en-US" dirty="0"/>
              <a:t>Habitat codings</a:t>
            </a:r>
          </a:p>
          <a:p>
            <a:pPr marL="685800" lvl="2"/>
            <a:r>
              <a:rPr lang="en-US" dirty="0"/>
              <a:t>Global Biodiversity Information Facility</a:t>
            </a:r>
          </a:p>
          <a:p>
            <a:pPr marL="685800" lvl="2"/>
            <a:r>
              <a:rPr lang="en-US" dirty="0"/>
              <a:t>Primary literature</a:t>
            </a:r>
          </a:p>
        </p:txBody>
      </p:sp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F96853E1-9D9C-44DD-A64F-C4DC68F16B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1943100"/>
            <a:ext cx="4773582" cy="476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32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AAAA-5FFA-4099-9E76-6137F06A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CD230C1C-98F8-4FE1-AF89-72A56CBDD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r="67382"/>
          <a:stretch/>
        </p:blipFill>
        <p:spPr>
          <a:xfrm>
            <a:off x="222432" y="1846780"/>
            <a:ext cx="2744929" cy="4686300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DA9F4BC2-27B0-4078-A89E-ABF890AEA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2" r="33786"/>
          <a:stretch/>
        </p:blipFill>
        <p:spPr>
          <a:xfrm>
            <a:off x="4157932" y="1846780"/>
            <a:ext cx="2718000" cy="4686300"/>
          </a:xfrm>
          <a:prstGeom prst="rect">
            <a:avLst/>
          </a:prstGeom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C2BF77EB-961E-41AD-BA53-CC5CD3BFC6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2"/>
          <a:stretch/>
        </p:blipFill>
        <p:spPr>
          <a:xfrm>
            <a:off x="8048596" y="1846780"/>
            <a:ext cx="2788605" cy="4686300"/>
          </a:xfrm>
          <a:prstGeom prst="rect">
            <a:avLst/>
          </a:prstGeom>
        </p:spPr>
      </p:pic>
      <p:pic>
        <p:nvPicPr>
          <p:cNvPr id="9" name="Picture 4" descr="http://phylopic.org/assets/images/submissions/0b5c6b41-3a44-4c9e-869a-63ed54bf7c65.512.png">
            <a:extLst>
              <a:ext uri="{FF2B5EF4-FFF2-40B4-BE49-F238E27FC236}">
                <a16:creationId xmlns:a16="http://schemas.microsoft.com/office/drawing/2014/main" id="{B477EDC1-9F28-4498-A1EC-C5173374C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04" y="3120690"/>
            <a:ext cx="926713" cy="33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phylopic.org/assets/images/submissions/64c27f60-ffbf-4ee8-ae1e-726042c477ff.512.png">
            <a:extLst>
              <a:ext uri="{FF2B5EF4-FFF2-40B4-BE49-F238E27FC236}">
                <a16:creationId xmlns:a16="http://schemas.microsoft.com/office/drawing/2014/main" id="{D55A7E3B-1E13-48AB-9576-044D37A0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367" y="3723935"/>
            <a:ext cx="720865" cy="3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hylopic.org/assets/images/submissions/a67f24a9-6d75-420c-b437-6817da5cec1a.512.png">
            <a:extLst>
              <a:ext uri="{FF2B5EF4-FFF2-40B4-BE49-F238E27FC236}">
                <a16:creationId xmlns:a16="http://schemas.microsoft.com/office/drawing/2014/main" id="{26D70EA8-B49E-4939-89B7-09E3B39F6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211" y="5115434"/>
            <a:ext cx="237538" cy="35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phylopic.org/assets/images/submissions/23389deb-fe10-4c97-87c4-a606ebd1fec3.512.png">
            <a:extLst>
              <a:ext uri="{FF2B5EF4-FFF2-40B4-BE49-F238E27FC236}">
                <a16:creationId xmlns:a16="http://schemas.microsoft.com/office/drawing/2014/main" id="{353CAA1D-5ADE-45A0-A575-46E62E2A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056" y="2713314"/>
            <a:ext cx="859469" cy="25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phylopic.org/assets/images/submissions/16969246-31e0-48e3-90ff-cad9a8746073.512.png">
            <a:extLst>
              <a:ext uri="{FF2B5EF4-FFF2-40B4-BE49-F238E27FC236}">
                <a16:creationId xmlns:a16="http://schemas.microsoft.com/office/drawing/2014/main" id="{F534BC81-2814-4957-A113-30BFF3AF4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74" y="2541619"/>
            <a:ext cx="923443" cy="29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75C2DE-5A1A-4C77-B58B-EA1B2E524ED2}"/>
              </a:ext>
            </a:extLst>
          </p:cNvPr>
          <p:cNvSpPr txBox="1"/>
          <p:nvPr/>
        </p:nvSpPr>
        <p:spPr>
          <a:xfrm>
            <a:off x="8324491" y="6550223"/>
            <a:ext cx="3867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Supertree from </a:t>
            </a:r>
            <a:r>
              <a:rPr lang="en-US" sz="1400" dirty="0" err="1"/>
              <a:t>Bininda-Emonds</a:t>
            </a:r>
            <a:r>
              <a:rPr lang="en-US" sz="1400" dirty="0"/>
              <a:t> et al. 2007</a:t>
            </a:r>
          </a:p>
        </p:txBody>
      </p:sp>
    </p:spTree>
    <p:extLst>
      <p:ext uri="{BB962C8B-B14F-4D97-AF65-F5344CB8AC3E}">
        <p14:creationId xmlns:p14="http://schemas.microsoft.com/office/powerpoint/2010/main" val="777218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518E-26A9-4430-8521-CEDC29440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Method</a:t>
            </a:r>
          </a:p>
        </p:txBody>
      </p:sp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id="{4A60AA48-D8A1-40BC-8C51-8F09986A2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27" y="2166221"/>
            <a:ext cx="4682006" cy="204870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9E713E8-014F-4BE2-A494-50FB30A42B7A}"/>
              </a:ext>
            </a:extLst>
          </p:cNvPr>
          <p:cNvGrpSpPr/>
          <p:nvPr/>
        </p:nvGrpSpPr>
        <p:grpSpPr>
          <a:xfrm>
            <a:off x="226906" y="1946287"/>
            <a:ext cx="5135669" cy="4768837"/>
            <a:chOff x="226906" y="1946287"/>
            <a:chExt cx="5135669" cy="4768837"/>
          </a:xfrm>
        </p:grpSpPr>
        <p:pic>
          <p:nvPicPr>
            <p:cNvPr id="26" name="Picture 25" descr="Screen Clipping">
              <a:extLst>
                <a:ext uri="{FF2B5EF4-FFF2-40B4-BE49-F238E27FC236}">
                  <a16:creationId xmlns:a16="http://schemas.microsoft.com/office/drawing/2014/main" id="{FD360939-AE11-47FF-96E3-430FAB76E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893583" y="1317187"/>
              <a:ext cx="2280258" cy="374677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A5B8B4-CF5B-4EF8-9442-5625CD716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67"/>
            <a:stretch/>
          </p:blipFill>
          <p:spPr>
            <a:xfrm>
              <a:off x="2140527" y="5815863"/>
              <a:ext cx="1628473" cy="806639"/>
            </a:xfrm>
            <a:prstGeom prst="rect">
              <a:avLst/>
            </a:prstGeom>
          </p:spPr>
        </p:pic>
        <p:sp>
          <p:nvSpPr>
            <p:cNvPr id="14" name="Cross 13">
              <a:extLst>
                <a:ext uri="{FF2B5EF4-FFF2-40B4-BE49-F238E27FC236}">
                  <a16:creationId xmlns:a16="http://schemas.microsoft.com/office/drawing/2014/main" id="{1CC1137E-2E39-4553-A8AB-5974835B74E1}"/>
                </a:ext>
              </a:extLst>
            </p:cNvPr>
            <p:cNvSpPr/>
            <p:nvPr/>
          </p:nvSpPr>
          <p:spPr>
            <a:xfrm>
              <a:off x="2726162" y="4419027"/>
              <a:ext cx="457200" cy="457200"/>
            </a:xfrm>
            <a:prstGeom prst="plus">
              <a:avLst>
                <a:gd name="adj" fmla="val 3201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9DA1CC-A246-4800-B45D-6C7AC552E415}"/>
                </a:ext>
              </a:extLst>
            </p:cNvPr>
            <p:cNvSpPr/>
            <p:nvPr/>
          </p:nvSpPr>
          <p:spPr>
            <a:xfrm>
              <a:off x="704850" y="1946287"/>
              <a:ext cx="4657725" cy="47688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9FC690-54D8-4327-945E-29AF71AEEC48}"/>
                </a:ext>
              </a:extLst>
            </p:cNvPr>
            <p:cNvSpPr txBox="1"/>
            <p:nvPr/>
          </p:nvSpPr>
          <p:spPr>
            <a:xfrm rot="16200000">
              <a:off x="-239057" y="4069095"/>
              <a:ext cx="1455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x100</a:t>
              </a:r>
              <a:endParaRPr lang="en-US" sz="2400" b="1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F20BFFC-7B7E-4237-93B6-732A0B7C2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734" b="33506"/>
            <a:stretch/>
          </p:blipFill>
          <p:spPr>
            <a:xfrm>
              <a:off x="2193720" y="4997128"/>
              <a:ext cx="1522087" cy="74545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C62A774-6424-49B6-A3FB-ADE84C53E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27"/>
            <a:stretch/>
          </p:blipFill>
          <p:spPr>
            <a:xfrm>
              <a:off x="3985199" y="5072862"/>
              <a:ext cx="796654" cy="149453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E04BE03-1726-467E-B29C-B81E05D813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37"/>
            <a:stretch/>
          </p:blipFill>
          <p:spPr>
            <a:xfrm>
              <a:off x="1165548" y="5105409"/>
              <a:ext cx="758778" cy="142944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D1339E-DB87-46B7-9164-F6A8ED98D6B3}"/>
              </a:ext>
            </a:extLst>
          </p:cNvPr>
          <p:cNvGrpSpPr/>
          <p:nvPr/>
        </p:nvGrpSpPr>
        <p:grpSpPr>
          <a:xfrm>
            <a:off x="5537971" y="3638830"/>
            <a:ext cx="968354" cy="1388536"/>
            <a:chOff x="5701330" y="3638830"/>
            <a:chExt cx="968354" cy="1388536"/>
          </a:xfrm>
        </p:grpSpPr>
        <p:sp>
          <p:nvSpPr>
            <p:cNvPr id="16" name="Right Arrow 12">
              <a:extLst>
                <a:ext uri="{FF2B5EF4-FFF2-40B4-BE49-F238E27FC236}">
                  <a16:creationId xmlns:a16="http://schemas.microsoft.com/office/drawing/2014/main" id="{D81D9152-2519-495E-B2BB-8D12D049262B}"/>
                </a:ext>
              </a:extLst>
            </p:cNvPr>
            <p:cNvSpPr/>
            <p:nvPr/>
          </p:nvSpPr>
          <p:spPr>
            <a:xfrm>
              <a:off x="5757443" y="3638830"/>
              <a:ext cx="912241" cy="1388536"/>
            </a:xfrm>
            <a:prstGeom prst="rightArrow">
              <a:avLst>
                <a:gd name="adj1" fmla="val 57049"/>
                <a:gd name="adj2" fmla="val 5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F44CD8-AA68-4F20-9F1A-E29B4B96F42C}"/>
                </a:ext>
              </a:extLst>
            </p:cNvPr>
            <p:cNvSpPr txBox="1"/>
            <p:nvPr/>
          </p:nvSpPr>
          <p:spPr>
            <a:xfrm>
              <a:off x="5701330" y="4161428"/>
              <a:ext cx="948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OUwie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46CD007-EB11-4D06-BAE0-6366581D89A0}"/>
              </a:ext>
            </a:extLst>
          </p:cNvPr>
          <p:cNvSpPr/>
          <p:nvPr/>
        </p:nvSpPr>
        <p:spPr>
          <a:xfrm>
            <a:off x="6701564" y="1946287"/>
            <a:ext cx="5407932" cy="47688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6F3BC6-63AB-402B-91FC-A4DAB1797BE4}"/>
              </a:ext>
            </a:extLst>
          </p:cNvPr>
          <p:cNvSpPr txBox="1"/>
          <p:nvPr/>
        </p:nvSpPr>
        <p:spPr>
          <a:xfrm>
            <a:off x="10122237" y="5778529"/>
            <a:ext cx="50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Calibri" panose="020F0502020204030204" pitchFamily="34" charset="0"/>
              </a:rPr>
              <a:t>θ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65E874-ABF4-4E18-850D-DDF3C12A6304}"/>
              </a:ext>
            </a:extLst>
          </p:cNvPr>
          <p:cNvSpPr txBox="1"/>
          <p:nvPr/>
        </p:nvSpPr>
        <p:spPr>
          <a:xfrm>
            <a:off x="8211301" y="5778529"/>
            <a:ext cx="504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Calibri" panose="020F0502020204030204" pitchFamily="34" charset="0"/>
              </a:rPr>
              <a:t>σ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149B6C-E386-437D-B2D5-610023261FEC}"/>
              </a:ext>
            </a:extLst>
          </p:cNvPr>
          <p:cNvSpPr txBox="1"/>
          <p:nvPr/>
        </p:nvSpPr>
        <p:spPr>
          <a:xfrm>
            <a:off x="9160947" y="5778529"/>
            <a:ext cx="516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CBB7BC53-9882-4B56-B6F3-CFB5023CF53C}"/>
              </a:ext>
            </a:extLst>
          </p:cNvPr>
          <p:cNvSpPr/>
          <p:nvPr/>
        </p:nvSpPr>
        <p:spPr>
          <a:xfrm>
            <a:off x="9176930" y="4419027"/>
            <a:ext cx="457200" cy="457200"/>
          </a:xfrm>
          <a:prstGeom prst="plus">
            <a:avLst>
              <a:gd name="adj" fmla="val 320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D4D3FC-7B18-4571-86E9-35E032A9DB68}"/>
              </a:ext>
            </a:extLst>
          </p:cNvPr>
          <p:cNvSpPr txBox="1"/>
          <p:nvPr/>
        </p:nvSpPr>
        <p:spPr>
          <a:xfrm>
            <a:off x="7576730" y="5039205"/>
            <a:ext cx="3657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 A R A M E T E R</a:t>
            </a:r>
            <a:br>
              <a:rPr lang="en-US" sz="2400" b="1" dirty="0"/>
            </a:br>
            <a:r>
              <a:rPr lang="en-US" sz="2400" b="1" dirty="0"/>
              <a:t>E S T I M A T E S</a:t>
            </a:r>
          </a:p>
        </p:txBody>
      </p:sp>
    </p:spTree>
    <p:extLst>
      <p:ext uri="{BB962C8B-B14F-4D97-AF65-F5344CB8AC3E}">
        <p14:creationId xmlns:p14="http://schemas.microsoft.com/office/powerpoint/2010/main" val="1960917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D27F0B-86E1-4FE7-B407-9DDEAA50A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548115"/>
              </p:ext>
            </p:extLst>
          </p:nvPr>
        </p:nvGraphicFramePr>
        <p:xfrm>
          <a:off x="1595863" y="2708693"/>
          <a:ext cx="9000274" cy="2983675"/>
        </p:xfrm>
        <a:graphic>
          <a:graphicData uri="http://schemas.openxmlformats.org/drawingml/2006/table">
            <a:tbl>
              <a:tblPr/>
              <a:tblGrid>
                <a:gridCol w="2106289">
                  <a:extLst>
                    <a:ext uri="{9D8B030D-6E8A-4147-A177-3AD203B41FA5}">
                      <a16:colId xmlns:a16="http://schemas.microsoft.com/office/drawing/2014/main" val="847491095"/>
                    </a:ext>
                  </a:extLst>
                </a:gridCol>
                <a:gridCol w="984855">
                  <a:extLst>
                    <a:ext uri="{9D8B030D-6E8A-4147-A177-3AD203B41FA5}">
                      <a16:colId xmlns:a16="http://schemas.microsoft.com/office/drawing/2014/main" val="4069618627"/>
                    </a:ext>
                  </a:extLst>
                </a:gridCol>
                <a:gridCol w="984855">
                  <a:extLst>
                    <a:ext uri="{9D8B030D-6E8A-4147-A177-3AD203B41FA5}">
                      <a16:colId xmlns:a16="http://schemas.microsoft.com/office/drawing/2014/main" val="1735847018"/>
                    </a:ext>
                  </a:extLst>
                </a:gridCol>
                <a:gridCol w="984855">
                  <a:extLst>
                    <a:ext uri="{9D8B030D-6E8A-4147-A177-3AD203B41FA5}">
                      <a16:colId xmlns:a16="http://schemas.microsoft.com/office/drawing/2014/main" val="3878238299"/>
                    </a:ext>
                  </a:extLst>
                </a:gridCol>
                <a:gridCol w="984855">
                  <a:extLst>
                    <a:ext uri="{9D8B030D-6E8A-4147-A177-3AD203B41FA5}">
                      <a16:colId xmlns:a16="http://schemas.microsoft.com/office/drawing/2014/main" val="1775763718"/>
                    </a:ext>
                  </a:extLst>
                </a:gridCol>
                <a:gridCol w="984855">
                  <a:extLst>
                    <a:ext uri="{9D8B030D-6E8A-4147-A177-3AD203B41FA5}">
                      <a16:colId xmlns:a16="http://schemas.microsoft.com/office/drawing/2014/main" val="3703777731"/>
                    </a:ext>
                  </a:extLst>
                </a:gridCol>
                <a:gridCol w="984855">
                  <a:extLst>
                    <a:ext uri="{9D8B030D-6E8A-4147-A177-3AD203B41FA5}">
                      <a16:colId xmlns:a16="http://schemas.microsoft.com/office/drawing/2014/main" val="424961177"/>
                    </a:ext>
                  </a:extLst>
                </a:gridCol>
                <a:gridCol w="984855">
                  <a:extLst>
                    <a:ext uri="{9D8B030D-6E8A-4147-A177-3AD203B41FA5}">
                      <a16:colId xmlns:a16="http://schemas.microsoft.com/office/drawing/2014/main" val="2885102564"/>
                    </a:ext>
                  </a:extLst>
                </a:gridCol>
              </a:tblGrid>
              <a:tr h="543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1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AIC</a:t>
                      </a:r>
                      <a:r>
                        <a:rPr lang="en-US" sz="2100" b="1" i="1" u="none" strike="noStrike" baseline="-25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US" sz="2100" b="1" i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Weights</a:t>
                      </a:r>
                    </a:p>
                  </a:txBody>
                  <a:tcPr marL="5465" marR="5465" marT="546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BM</a:t>
                      </a:r>
                      <a:r>
                        <a:rPr lang="en-US" sz="2100" b="1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100" b="1" i="0" u="none" strike="noStrike" baseline="-25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65" marR="5465" marT="546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BM</a:t>
                      </a:r>
                      <a:r>
                        <a:rPr lang="en-US" sz="2100" b="1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en-US" sz="2100" b="1" i="0" u="none" strike="noStrike" baseline="-25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65" marR="5465" marT="54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OU</a:t>
                      </a:r>
                      <a:r>
                        <a:rPr lang="en-US" sz="2100" b="1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100" b="1" i="0" u="none" strike="noStrike" baseline="-25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65" marR="5465" marT="54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OU</a:t>
                      </a:r>
                      <a:r>
                        <a:rPr lang="en-US" sz="2100" b="1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en-US" sz="2100" b="1" i="0" u="none" strike="noStrike" baseline="-25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65" marR="5465" marT="54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OU</a:t>
                      </a:r>
                      <a:r>
                        <a:rPr lang="en-US" sz="2100" b="1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MV</a:t>
                      </a:r>
                      <a:endParaRPr lang="en-US" sz="2100" b="1" i="0" u="none" strike="noStrike" baseline="-25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65" marR="5465" marT="54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OU</a:t>
                      </a:r>
                      <a:r>
                        <a:rPr lang="en-US" sz="2100" b="1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</a:t>
                      </a:r>
                      <a:endParaRPr lang="en-US" sz="2100" b="1" i="0" u="none" strike="noStrike" baseline="-25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65" marR="5465" marT="54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OU</a:t>
                      </a:r>
                      <a:r>
                        <a:rPr lang="en-US" sz="2100" b="1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MVA</a:t>
                      </a:r>
                      <a:endParaRPr lang="en-US" sz="2100" b="1" i="0" u="none" strike="noStrike" baseline="-25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65" marR="5465" marT="546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749122"/>
                  </a:ext>
                </a:extLst>
              </a:tr>
              <a:tr h="598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u="none" strike="noStrike" dirty="0">
                          <a:effectLst/>
                          <a:latin typeface="+mn-lt"/>
                        </a:rPr>
                        <a:t>Afrotheria</a:t>
                      </a:r>
                      <a:endParaRPr lang="en-US" sz="2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65" marR="5465" marT="546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B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98736"/>
                  </a:ext>
                </a:extLst>
              </a:tr>
              <a:tr h="598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u="none" strike="noStrike" dirty="0">
                          <a:effectLst/>
                          <a:latin typeface="+mn-lt"/>
                        </a:rPr>
                        <a:t>Artiodactyla</a:t>
                      </a:r>
                      <a:endParaRPr lang="en-US" sz="2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65" marR="5465" marT="546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D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252740"/>
                  </a:ext>
                </a:extLst>
              </a:tr>
              <a:tr h="598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u="none" strike="noStrike" dirty="0">
                          <a:effectLst/>
                          <a:latin typeface="+mn-lt"/>
                        </a:rPr>
                        <a:t>Caniformia</a:t>
                      </a:r>
                      <a:br>
                        <a:rPr lang="en-US" sz="2100" b="1" u="none" strike="noStrike" dirty="0">
                          <a:effectLst/>
                          <a:latin typeface="+mn-lt"/>
                        </a:rPr>
                      </a:br>
                      <a:r>
                        <a:rPr lang="en-US" sz="2100" b="1" u="none" strike="noStrike" dirty="0">
                          <a:effectLst/>
                          <a:latin typeface="+mn-lt"/>
                        </a:rPr>
                        <a:t>[- Lutrinae]</a:t>
                      </a:r>
                      <a:endParaRPr lang="en-US" sz="2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65" marR="5465" marT="546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371"/>
                  </a:ext>
                </a:extLst>
              </a:tr>
              <a:tr h="598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u="none" strike="noStrike" dirty="0">
                          <a:effectLst/>
                          <a:latin typeface="+mn-lt"/>
                        </a:rPr>
                        <a:t>Musteloidea</a:t>
                      </a:r>
                      <a:endParaRPr lang="en-US" sz="2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65" marR="5465" marT="546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9209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7382AC8-4D29-4002-A966-D2CD9F06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Land and Water Impose Different Selective Pressures…Usually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A391BF-AE8C-4DCC-8571-348568DB0538}"/>
              </a:ext>
            </a:extLst>
          </p:cNvPr>
          <p:cNvSpPr txBox="1"/>
          <p:nvPr/>
        </p:nvSpPr>
        <p:spPr>
          <a:xfrm>
            <a:off x="5622708" y="5859443"/>
            <a:ext cx="1088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 adaptive regime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3A412B-8935-4DC0-B648-F11D9AE12275}"/>
              </a:ext>
            </a:extLst>
          </p:cNvPr>
          <p:cNvSpPr txBox="1"/>
          <p:nvPr/>
        </p:nvSpPr>
        <p:spPr>
          <a:xfrm>
            <a:off x="3635314" y="5859444"/>
            <a:ext cx="210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Non-adaptive regime(s)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51CBD4-8E97-410B-ABFE-A4B2DAB0F882}"/>
              </a:ext>
            </a:extLst>
          </p:cNvPr>
          <p:cNvSpPr txBox="1"/>
          <p:nvPr/>
        </p:nvSpPr>
        <p:spPr>
          <a:xfrm>
            <a:off x="6990227" y="5859444"/>
            <a:ext cx="3292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Different terrestrial and aquatic adaptive regimes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33F785-1885-4926-83D0-72F5639466C1}"/>
              </a:ext>
            </a:extLst>
          </p:cNvPr>
          <p:cNvSpPr/>
          <p:nvPr/>
        </p:nvSpPr>
        <p:spPr>
          <a:xfrm>
            <a:off x="3732361" y="5773179"/>
            <a:ext cx="1910750" cy="86265"/>
          </a:xfrm>
          <a:custGeom>
            <a:avLst/>
            <a:gdLst>
              <a:gd name="connsiteX0" fmla="*/ 0 w 2907102"/>
              <a:gd name="connsiteY0" fmla="*/ 0 h 690113"/>
              <a:gd name="connsiteX1" fmla="*/ 0 w 2907102"/>
              <a:gd name="connsiteY1" fmla="*/ 681487 h 690113"/>
              <a:gd name="connsiteX2" fmla="*/ 2898476 w 2907102"/>
              <a:gd name="connsiteY2" fmla="*/ 690113 h 690113"/>
              <a:gd name="connsiteX3" fmla="*/ 2907102 w 2907102"/>
              <a:gd name="connsiteY3" fmla="*/ 8626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102" h="690113">
                <a:moveTo>
                  <a:pt x="0" y="0"/>
                </a:moveTo>
                <a:lnTo>
                  <a:pt x="0" y="681487"/>
                </a:lnTo>
                <a:lnTo>
                  <a:pt x="2898476" y="690113"/>
                </a:lnTo>
                <a:lnTo>
                  <a:pt x="2907102" y="8626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E3B1286-7310-4AA2-9628-B57EC3E67940}"/>
              </a:ext>
            </a:extLst>
          </p:cNvPr>
          <p:cNvSpPr/>
          <p:nvPr/>
        </p:nvSpPr>
        <p:spPr>
          <a:xfrm>
            <a:off x="6691222" y="5773179"/>
            <a:ext cx="3890516" cy="86265"/>
          </a:xfrm>
          <a:custGeom>
            <a:avLst/>
            <a:gdLst>
              <a:gd name="connsiteX0" fmla="*/ 0 w 2907102"/>
              <a:gd name="connsiteY0" fmla="*/ 0 h 690113"/>
              <a:gd name="connsiteX1" fmla="*/ 0 w 2907102"/>
              <a:gd name="connsiteY1" fmla="*/ 681487 h 690113"/>
              <a:gd name="connsiteX2" fmla="*/ 2898476 w 2907102"/>
              <a:gd name="connsiteY2" fmla="*/ 690113 h 690113"/>
              <a:gd name="connsiteX3" fmla="*/ 2907102 w 2907102"/>
              <a:gd name="connsiteY3" fmla="*/ 8626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102" h="690113">
                <a:moveTo>
                  <a:pt x="0" y="0"/>
                </a:moveTo>
                <a:lnTo>
                  <a:pt x="0" y="681487"/>
                </a:lnTo>
                <a:lnTo>
                  <a:pt x="2898476" y="690113"/>
                </a:lnTo>
                <a:lnTo>
                  <a:pt x="2907102" y="8626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61040D-6003-499A-A664-6F601271F516}"/>
              </a:ext>
            </a:extLst>
          </p:cNvPr>
          <p:cNvSpPr/>
          <p:nvPr/>
        </p:nvSpPr>
        <p:spPr>
          <a:xfrm>
            <a:off x="5715983" y="5773177"/>
            <a:ext cx="901461" cy="86266"/>
          </a:xfrm>
          <a:custGeom>
            <a:avLst/>
            <a:gdLst>
              <a:gd name="connsiteX0" fmla="*/ 0 w 2907102"/>
              <a:gd name="connsiteY0" fmla="*/ 0 h 690113"/>
              <a:gd name="connsiteX1" fmla="*/ 0 w 2907102"/>
              <a:gd name="connsiteY1" fmla="*/ 681487 h 690113"/>
              <a:gd name="connsiteX2" fmla="*/ 2898476 w 2907102"/>
              <a:gd name="connsiteY2" fmla="*/ 690113 h 690113"/>
              <a:gd name="connsiteX3" fmla="*/ 2907102 w 2907102"/>
              <a:gd name="connsiteY3" fmla="*/ 8626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102" h="690113">
                <a:moveTo>
                  <a:pt x="0" y="0"/>
                </a:moveTo>
                <a:lnTo>
                  <a:pt x="0" y="681487"/>
                </a:lnTo>
                <a:lnTo>
                  <a:pt x="2898476" y="690113"/>
                </a:lnTo>
                <a:lnTo>
                  <a:pt x="2907102" y="8626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D4BE1AA-1003-4A0C-97ED-7D4BE5489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63" t="38083" r="3081" b="19693"/>
          <a:stretch/>
        </p:blipFill>
        <p:spPr>
          <a:xfrm>
            <a:off x="4609063" y="1959040"/>
            <a:ext cx="3008383" cy="5411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FFE9FCB-B304-4E5B-999E-8816950994FD}"/>
              </a:ext>
            </a:extLst>
          </p:cNvPr>
          <p:cNvSpPr txBox="1"/>
          <p:nvPr/>
        </p:nvSpPr>
        <p:spPr>
          <a:xfrm>
            <a:off x="3056787" y="1930267"/>
            <a:ext cx="170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least support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B15EA9-2A6A-4912-8AA2-A804063CD132}"/>
              </a:ext>
            </a:extLst>
          </p:cNvPr>
          <p:cNvSpPr txBox="1"/>
          <p:nvPr/>
        </p:nvSpPr>
        <p:spPr>
          <a:xfrm>
            <a:off x="7459671" y="1929131"/>
            <a:ext cx="171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most support</a:t>
            </a:r>
          </a:p>
        </p:txBody>
      </p:sp>
    </p:spTree>
    <p:extLst>
      <p:ext uri="{BB962C8B-B14F-4D97-AF65-F5344CB8AC3E}">
        <p14:creationId xmlns:p14="http://schemas.microsoft.com/office/powerpoint/2010/main" val="636783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0BBE68E1-F085-43E5-A28B-504637C556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64213" y="2148198"/>
            <a:ext cx="7463577" cy="4364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93C9E-C31C-4EA1-B7FF-5C4598F8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Yup, they get bigger...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D68DB-177E-4FD6-B6AA-1890F7F255A9}"/>
              </a:ext>
            </a:extLst>
          </p:cNvPr>
          <p:cNvSpPr txBox="1"/>
          <p:nvPr/>
        </p:nvSpPr>
        <p:spPr>
          <a:xfrm>
            <a:off x="9705975" y="6553800"/>
            <a:ext cx="248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Gearty et al., </a:t>
            </a:r>
            <a:r>
              <a:rPr lang="en-US" sz="1400" i="1" dirty="0"/>
              <a:t>in review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6683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8A7D-D5DF-4C50-97E7-11169C8E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…With Equal or Stronger Selection…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2ECA8BFA-C44F-4FDC-87B8-88EE49997B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8" y="2192656"/>
            <a:ext cx="7461504" cy="4199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BCC6B6-218D-4567-8CB8-C84D4122214B}"/>
              </a:ext>
            </a:extLst>
          </p:cNvPr>
          <p:cNvSpPr txBox="1"/>
          <p:nvPr/>
        </p:nvSpPr>
        <p:spPr>
          <a:xfrm>
            <a:off x="9705975" y="6553800"/>
            <a:ext cx="248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Gearty et al., </a:t>
            </a:r>
            <a:r>
              <a:rPr lang="en-US" sz="1400" i="1" dirty="0"/>
              <a:t>in review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0774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A7B2-1FB7-430A-A76F-975913A7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Equal or less variance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E822B606-E9AB-4528-8522-E0B1AB56B4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70" y="2222624"/>
            <a:ext cx="7461504" cy="4247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752708-B7F2-43B3-81FE-DE63E85EA7F0}"/>
              </a:ext>
            </a:extLst>
          </p:cNvPr>
          <p:cNvSpPr txBox="1"/>
          <p:nvPr/>
        </p:nvSpPr>
        <p:spPr>
          <a:xfrm>
            <a:off x="9705975" y="6553800"/>
            <a:ext cx="248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Gearty et al., </a:t>
            </a:r>
            <a:r>
              <a:rPr lang="en-US" sz="1400" i="1" dirty="0"/>
              <a:t>in review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02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nimals.sandiegozoo.org/sites/default/files/inline-images/sea_lion_australian.jpg">
            <a:extLst>
              <a:ext uri="{FF2B5EF4-FFF2-40B4-BE49-F238E27FC236}">
                <a16:creationId xmlns:a16="http://schemas.microsoft.com/office/drawing/2014/main" id="{1903226A-1AFA-4F5F-9FDA-62CA54D1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57" y="271331"/>
            <a:ext cx="4509094" cy="300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elelur.com/data_images/mammals/manatee/manatee-04.jpg">
            <a:extLst>
              <a:ext uri="{FF2B5EF4-FFF2-40B4-BE49-F238E27FC236}">
                <a16:creationId xmlns:a16="http://schemas.microsoft.com/office/drawing/2014/main" id="{568C93F3-3627-40B3-848E-C3A673B68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r="3149"/>
          <a:stretch/>
        </p:blipFill>
        <p:spPr bwMode="auto">
          <a:xfrm>
            <a:off x="6458309" y="271331"/>
            <a:ext cx="4509095" cy="300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media-channel.nationalgeographic.com/media/uploads/photos/content/photo/2015/01/30/KillerWhale_01_IPredator.jpg">
            <a:extLst>
              <a:ext uri="{FF2B5EF4-FFF2-40B4-BE49-F238E27FC236}">
                <a16:creationId xmlns:a16="http://schemas.microsoft.com/office/drawing/2014/main" id="{0BB7323B-5F77-4F46-8392-4E700FE36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9"/>
          <a:stretch/>
        </p:blipFill>
        <p:spPr bwMode="auto">
          <a:xfrm>
            <a:off x="1259457" y="3511873"/>
            <a:ext cx="4509094" cy="30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B290BD-2EAB-4CD0-9A47-D88F802749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5"/>
          <a:stretch/>
        </p:blipFill>
        <p:spPr>
          <a:xfrm>
            <a:off x="6458308" y="3511872"/>
            <a:ext cx="4509095" cy="3007628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266687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C5750A11-F8BE-4BF8-A150-64F5B52867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40" y="342185"/>
            <a:ext cx="5917720" cy="61736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91F11B-DDB3-4A38-9F27-4F8BC7646672}"/>
              </a:ext>
            </a:extLst>
          </p:cNvPr>
          <p:cNvSpPr txBox="1"/>
          <p:nvPr/>
        </p:nvSpPr>
        <p:spPr>
          <a:xfrm>
            <a:off x="9705975" y="6550223"/>
            <a:ext cx="248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Gearty et al., </a:t>
            </a:r>
            <a:r>
              <a:rPr lang="en-US" sz="1400" i="1" dirty="0"/>
              <a:t>in review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D8B74-4415-4A0F-A7A2-E965B93854B8}"/>
              </a:ext>
            </a:extLst>
          </p:cNvPr>
          <p:cNvSpPr/>
          <p:nvPr/>
        </p:nvSpPr>
        <p:spPr>
          <a:xfrm>
            <a:off x="5285118" y="806784"/>
            <a:ext cx="3300517" cy="3308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thermoregulation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E7BD3C-E8D7-4841-844B-5F106EA0EBFE}"/>
              </a:ext>
            </a:extLst>
          </p:cNvPr>
          <p:cNvSpPr/>
          <p:nvPr/>
        </p:nvSpPr>
        <p:spPr>
          <a:xfrm>
            <a:off x="3525328" y="4278702"/>
            <a:ext cx="5060306" cy="15958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neutral buoyancy</a:t>
            </a:r>
          </a:p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protein availability</a:t>
            </a:r>
          </a:p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habitat area</a:t>
            </a:r>
          </a:p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diet?</a:t>
            </a:r>
          </a:p>
        </p:txBody>
      </p:sp>
    </p:spTree>
    <p:extLst>
      <p:ext uri="{BB962C8B-B14F-4D97-AF65-F5344CB8AC3E}">
        <p14:creationId xmlns:p14="http://schemas.microsoft.com/office/powerpoint/2010/main" val="923066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C5750A11-F8BE-4BF8-A150-64F5B52867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40" y="342185"/>
            <a:ext cx="5917720" cy="61736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56CAFC-19F1-4522-A9B1-35201B8D8258}"/>
              </a:ext>
            </a:extLst>
          </p:cNvPr>
          <p:cNvSpPr/>
          <p:nvPr/>
        </p:nvSpPr>
        <p:spPr>
          <a:xfrm>
            <a:off x="3525328" y="4278702"/>
            <a:ext cx="5060306" cy="15958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neutral buoyancy</a:t>
            </a:r>
            <a:b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</a:br>
            <a:b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</a:b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protein availability</a:t>
            </a:r>
          </a:p>
          <a:p>
            <a:pPr algn="ctr"/>
            <a:endParaRPr lang="en-US" b="1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algn="ctr"/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habitat area</a:t>
            </a:r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367E66A9-7307-4295-991A-1DF8038B66C8}"/>
              </a:ext>
            </a:extLst>
          </p:cNvPr>
          <p:cNvSpPr/>
          <p:nvPr/>
        </p:nvSpPr>
        <p:spPr>
          <a:xfrm>
            <a:off x="3387306" y="629728"/>
            <a:ext cx="5400136" cy="5391510"/>
          </a:xfrm>
          <a:prstGeom prst="corner">
            <a:avLst>
              <a:gd name="adj1" fmla="val 32598"/>
              <a:gd name="adj2" fmla="val 31785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633A00-6BCE-45B1-B9D5-AF90CFF81689}"/>
              </a:ext>
            </a:extLst>
          </p:cNvPr>
          <p:cNvSpPr txBox="1"/>
          <p:nvPr/>
        </p:nvSpPr>
        <p:spPr>
          <a:xfrm>
            <a:off x="9705975" y="6553800"/>
            <a:ext cx="248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Gearty et al., </a:t>
            </a:r>
            <a:r>
              <a:rPr lang="en-US" sz="1400" i="1" dirty="0"/>
              <a:t>in review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DA0E8B-BA71-4196-A72B-C6E8C2D8DB4B}"/>
              </a:ext>
            </a:extLst>
          </p:cNvPr>
          <p:cNvSpPr/>
          <p:nvPr/>
        </p:nvSpPr>
        <p:spPr>
          <a:xfrm>
            <a:off x="5285118" y="806784"/>
            <a:ext cx="3300517" cy="3308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thermoregulation</a:t>
            </a:r>
          </a:p>
        </p:txBody>
      </p:sp>
    </p:spTree>
    <p:extLst>
      <p:ext uri="{BB962C8B-B14F-4D97-AF65-F5344CB8AC3E}">
        <p14:creationId xmlns:p14="http://schemas.microsoft.com/office/powerpoint/2010/main" val="4162134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614CA485-70B8-4CB0-8C9D-EBF9D92B8AE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6"/>
          <a:stretch/>
        </p:blipFill>
        <p:spPr>
          <a:xfrm>
            <a:off x="1278131" y="2021299"/>
            <a:ext cx="4389424" cy="42846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880C57-CFA8-44BC-AD3E-604B497F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Thermoregulation?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818C4-BC4D-45E0-A820-96BFBB8344C3}"/>
              </a:ext>
            </a:extLst>
          </p:cNvPr>
          <p:cNvSpPr txBox="1"/>
          <p:nvPr/>
        </p:nvSpPr>
        <p:spPr>
          <a:xfrm>
            <a:off x="9705975" y="6553800"/>
            <a:ext cx="248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Gearty et al., </a:t>
            </a:r>
            <a:r>
              <a:rPr lang="en-US" sz="1400" i="1" dirty="0"/>
              <a:t>in review</a:t>
            </a: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E9C16-E691-43BD-9DC0-C3254CF28624}"/>
              </a:ext>
            </a:extLst>
          </p:cNvPr>
          <p:cNvSpPr/>
          <p:nvPr/>
        </p:nvSpPr>
        <p:spPr>
          <a:xfrm>
            <a:off x="5072333" y="5106838"/>
            <a:ext cx="336430" cy="362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10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614CA485-70B8-4CB0-8C9D-EBF9D92B8AE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6"/>
          <a:stretch/>
        </p:blipFill>
        <p:spPr>
          <a:xfrm>
            <a:off x="1278131" y="2021299"/>
            <a:ext cx="4389424" cy="42846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880C57-CFA8-44BC-AD3E-604B497F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Thermoregulation?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818C4-BC4D-45E0-A820-96BFBB8344C3}"/>
              </a:ext>
            </a:extLst>
          </p:cNvPr>
          <p:cNvSpPr txBox="1"/>
          <p:nvPr/>
        </p:nvSpPr>
        <p:spPr>
          <a:xfrm>
            <a:off x="9705975" y="6553800"/>
            <a:ext cx="248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Gearty et al., </a:t>
            </a:r>
            <a:r>
              <a:rPr lang="en-US" sz="1400" i="1" dirty="0"/>
              <a:t>in review</a:t>
            </a:r>
            <a:endParaRPr lang="en-US" sz="1400" dirty="0"/>
          </a:p>
        </p:txBody>
      </p:sp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9904A7CF-2A7D-4062-B29F-02C6CCBE1D3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2"/>
          <a:stretch/>
        </p:blipFill>
        <p:spPr>
          <a:xfrm>
            <a:off x="6055743" y="2021300"/>
            <a:ext cx="4858126" cy="42846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8E9C16-E691-43BD-9DC0-C3254CF28624}"/>
              </a:ext>
            </a:extLst>
          </p:cNvPr>
          <p:cNvSpPr/>
          <p:nvPr/>
        </p:nvSpPr>
        <p:spPr>
          <a:xfrm>
            <a:off x="5072333" y="5106838"/>
            <a:ext cx="336430" cy="362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B223DC-6A32-49E3-A815-F3069C75F87F}"/>
              </a:ext>
            </a:extLst>
          </p:cNvPr>
          <p:cNvSpPr/>
          <p:nvPr/>
        </p:nvSpPr>
        <p:spPr>
          <a:xfrm>
            <a:off x="6915511" y="5115465"/>
            <a:ext cx="336430" cy="362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59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B6DA-F729-4D0F-9E7E-BB522716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26CED-2031-468A-92DE-8FA39519A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836" y="1984076"/>
            <a:ext cx="9230172" cy="4606506"/>
          </a:xfrm>
        </p:spPr>
        <p:txBody>
          <a:bodyPr>
            <a:normAutofit/>
          </a:bodyPr>
          <a:lstStyle/>
          <a:p>
            <a:pPr marL="233363" indent="-233363">
              <a:lnSpc>
                <a:spcPct val="120000"/>
              </a:lnSpc>
              <a:spcBef>
                <a:spcPts val="2400"/>
              </a:spcBef>
            </a:pPr>
            <a:r>
              <a:rPr lang="en-US" sz="2000" dirty="0">
                <a:solidFill>
                  <a:schemeClr val="tx1"/>
                </a:solidFill>
              </a:rPr>
              <a:t>3 out of 4 mammal groups living in aquatic environments have </a:t>
            </a:r>
            <a:r>
              <a:rPr lang="en-US" sz="2000" i="1" dirty="0">
                <a:solidFill>
                  <a:schemeClr val="tx1"/>
                </a:solidFill>
              </a:rPr>
              <a:t>larger optimal body sizes</a:t>
            </a:r>
            <a:r>
              <a:rPr lang="en-US" sz="2000" dirty="0">
                <a:solidFill>
                  <a:schemeClr val="tx1"/>
                </a:solidFill>
              </a:rPr>
              <a:t> than their terrestrial counterparts</a:t>
            </a:r>
          </a:p>
          <a:p>
            <a:pPr marL="233363" indent="-233363">
              <a:lnSpc>
                <a:spcPct val="120000"/>
              </a:lnSpc>
              <a:spcBef>
                <a:spcPts val="2400"/>
              </a:spcBef>
            </a:pPr>
            <a:r>
              <a:rPr lang="en-US" sz="2000" dirty="0">
                <a:solidFill>
                  <a:schemeClr val="tx1"/>
                </a:solidFill>
              </a:rPr>
              <a:t>Results suggest the existence of a </a:t>
            </a:r>
            <a:r>
              <a:rPr lang="en-US" sz="2000" i="1" dirty="0">
                <a:solidFill>
                  <a:schemeClr val="tx1"/>
                </a:solidFill>
              </a:rPr>
              <a:t>body size attractor</a:t>
            </a:r>
            <a:r>
              <a:rPr lang="en-US" sz="2000" dirty="0">
                <a:solidFill>
                  <a:schemeClr val="tx1"/>
                </a:solidFill>
              </a:rPr>
              <a:t> (~500 kg) that has been discovered independently by these three aquatic clades</a:t>
            </a:r>
          </a:p>
          <a:p>
            <a:pPr marL="233363" indent="-233363">
              <a:lnSpc>
                <a:spcPct val="120000"/>
              </a:lnSpc>
              <a:spcBef>
                <a:spcPts val="2400"/>
              </a:spcBef>
            </a:pPr>
            <a:r>
              <a:rPr lang="en-US" sz="2000" i="1" dirty="0">
                <a:solidFill>
                  <a:schemeClr val="tx1"/>
                </a:solidFill>
              </a:rPr>
              <a:t>Increased selection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i="1" dirty="0">
                <a:solidFill>
                  <a:schemeClr val="tx1"/>
                </a:solidFill>
              </a:rPr>
              <a:t>decreased variation </a:t>
            </a:r>
            <a:r>
              <a:rPr lang="en-US" sz="2000" dirty="0">
                <a:solidFill>
                  <a:schemeClr val="tx1"/>
                </a:solidFill>
              </a:rPr>
              <a:t>exclude most hypotheses as reasons for driven body size increases, except for thermoregulation</a:t>
            </a:r>
          </a:p>
          <a:p>
            <a:pPr marL="233363" indent="-233363">
              <a:lnSpc>
                <a:spcPct val="120000"/>
              </a:lnSpc>
              <a:spcBef>
                <a:spcPts val="2400"/>
              </a:spcBef>
            </a:pPr>
            <a:r>
              <a:rPr lang="en-US" sz="2000" dirty="0">
                <a:solidFill>
                  <a:schemeClr val="tx1"/>
                </a:solidFill>
              </a:rPr>
              <a:t>Physiological cost function modelling supports </a:t>
            </a:r>
            <a:r>
              <a:rPr lang="en-US" sz="2000" i="1" dirty="0">
                <a:solidFill>
                  <a:schemeClr val="tx1"/>
                </a:solidFill>
              </a:rPr>
              <a:t>thermoregulation</a:t>
            </a:r>
            <a:r>
              <a:rPr lang="en-US" sz="2000" dirty="0">
                <a:solidFill>
                  <a:schemeClr val="tx1"/>
                </a:solidFill>
              </a:rPr>
              <a:t> as the </a:t>
            </a:r>
            <a:r>
              <a:rPr lang="en-US" sz="2000" i="1" dirty="0">
                <a:solidFill>
                  <a:schemeClr val="tx1"/>
                </a:solidFill>
              </a:rPr>
              <a:t>driver</a:t>
            </a:r>
            <a:r>
              <a:rPr lang="en-US" sz="2000" dirty="0">
                <a:solidFill>
                  <a:schemeClr val="tx1"/>
                </a:solidFill>
              </a:rPr>
              <a:t> of body size increases and </a:t>
            </a:r>
            <a:r>
              <a:rPr lang="en-US" sz="2000" i="1" dirty="0">
                <a:solidFill>
                  <a:schemeClr val="tx1"/>
                </a:solidFill>
              </a:rPr>
              <a:t>feeding</a:t>
            </a:r>
            <a:r>
              <a:rPr lang="en-US" sz="2000" dirty="0">
                <a:solidFill>
                  <a:schemeClr val="tx1"/>
                </a:solidFill>
              </a:rPr>
              <a:t> as the </a:t>
            </a:r>
            <a:r>
              <a:rPr lang="en-US" sz="2000" i="1" dirty="0">
                <a:solidFill>
                  <a:schemeClr val="tx1"/>
                </a:solidFill>
              </a:rPr>
              <a:t>limiter</a:t>
            </a:r>
            <a:r>
              <a:rPr lang="en-US" sz="2000" dirty="0">
                <a:solidFill>
                  <a:schemeClr val="tx1"/>
                </a:solidFill>
              </a:rPr>
              <a:t> of further body size increases, resulting in the </a:t>
            </a:r>
            <a:r>
              <a:rPr lang="en-US" sz="2000" i="1" dirty="0">
                <a:solidFill>
                  <a:schemeClr val="tx1"/>
                </a:solidFill>
              </a:rPr>
              <a:t>constraint</a:t>
            </a:r>
            <a:r>
              <a:rPr lang="en-US" sz="2000" dirty="0">
                <a:solidFill>
                  <a:schemeClr val="tx1"/>
                </a:solidFill>
              </a:rPr>
              <a:t> about the body size attractor</a:t>
            </a:r>
          </a:p>
        </p:txBody>
      </p:sp>
    </p:spTree>
    <p:extLst>
      <p:ext uri="{BB962C8B-B14F-4D97-AF65-F5344CB8AC3E}">
        <p14:creationId xmlns:p14="http://schemas.microsoft.com/office/powerpoint/2010/main" val="9136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nimals.sandiegozoo.org/sites/default/files/inline-images/sea_lion_australian.jpg">
            <a:extLst>
              <a:ext uri="{FF2B5EF4-FFF2-40B4-BE49-F238E27FC236}">
                <a16:creationId xmlns:a16="http://schemas.microsoft.com/office/drawing/2014/main" id="{1903226A-1AFA-4F5F-9FDA-62CA54D1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57" y="271331"/>
            <a:ext cx="4509094" cy="300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elelur.com/data_images/mammals/manatee/manatee-04.jpg">
            <a:extLst>
              <a:ext uri="{FF2B5EF4-FFF2-40B4-BE49-F238E27FC236}">
                <a16:creationId xmlns:a16="http://schemas.microsoft.com/office/drawing/2014/main" id="{568C93F3-3627-40B3-848E-C3A673B68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r="3149"/>
          <a:stretch/>
        </p:blipFill>
        <p:spPr bwMode="auto">
          <a:xfrm>
            <a:off x="6458309" y="271331"/>
            <a:ext cx="4509095" cy="300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media-channel.nationalgeographic.com/media/uploads/photos/content/photo/2015/01/30/KillerWhale_01_IPredator.jpg">
            <a:extLst>
              <a:ext uri="{FF2B5EF4-FFF2-40B4-BE49-F238E27FC236}">
                <a16:creationId xmlns:a16="http://schemas.microsoft.com/office/drawing/2014/main" id="{0BB7323B-5F77-4F46-8392-4E700FE36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9"/>
          <a:stretch/>
        </p:blipFill>
        <p:spPr bwMode="auto">
          <a:xfrm>
            <a:off x="1259457" y="3511873"/>
            <a:ext cx="4509094" cy="30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B290BD-2EAB-4CD0-9A47-D88F802749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5"/>
          <a:stretch/>
        </p:blipFill>
        <p:spPr>
          <a:xfrm>
            <a:off x="6458308" y="3511872"/>
            <a:ext cx="4509095" cy="3007628"/>
          </a:xfrm>
          <a:prstGeom prst="rect">
            <a:avLst/>
          </a:prstGeom>
          <a:ln w="19050">
            <a:noFill/>
          </a:ln>
        </p:spPr>
      </p:pic>
      <p:pic>
        <p:nvPicPr>
          <p:cNvPr id="6" name="Picture 2" descr="https://media.timeout.com/images/103778879/630/472/image.jpg">
            <a:extLst>
              <a:ext uri="{FF2B5EF4-FFF2-40B4-BE49-F238E27FC236}">
                <a16:creationId xmlns:a16="http://schemas.microsoft.com/office/drawing/2014/main" id="{DFEFA352-23FC-4BB4-BB16-72A46860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3" y="5335550"/>
            <a:ext cx="1858089" cy="139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68.media.tumblr.com/91436323ec448c0f97924f5ff96aee4b/tumblr_nm1mww18LV1tdzhaso1_500.jpg">
            <a:extLst>
              <a:ext uri="{FF2B5EF4-FFF2-40B4-BE49-F238E27FC236}">
                <a16:creationId xmlns:a16="http://schemas.microsoft.com/office/drawing/2014/main" id="{5BD9160A-9CF3-4D9F-AF72-CD78DD773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3" y="167814"/>
            <a:ext cx="1858089" cy="139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animals.sandiegozoo.org/sites/default/files/inline-images/rock_hyrax_whiskers.jpg">
            <a:extLst>
              <a:ext uri="{FF2B5EF4-FFF2-40B4-BE49-F238E27FC236}">
                <a16:creationId xmlns:a16="http://schemas.microsoft.com/office/drawing/2014/main" id="{C3C8C372-3DE3-41B2-820C-24CCE08AF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284" y="167814"/>
            <a:ext cx="1895268" cy="126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animalspot.net/wp-content/uploads/2012/01/White-Stoat.jpg">
            <a:extLst>
              <a:ext uri="{FF2B5EF4-FFF2-40B4-BE49-F238E27FC236}">
                <a16:creationId xmlns:a16="http://schemas.microsoft.com/office/drawing/2014/main" id="{BEB75174-FA2B-451A-9BCC-99B4E5AD2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284" y="5335549"/>
            <a:ext cx="1895268" cy="13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7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4232-900A-479D-A9EC-4F2661CC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Lots Of Reasons To Be bigger in water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234C4C-F6B0-4430-8D0B-78CB62401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165" y="1939317"/>
            <a:ext cx="6193670" cy="31019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100" dirty="0"/>
              <a:t>Diet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More habitat area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More food availability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Neutral buoyancy/easier locomotion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Thermoregulation</a:t>
            </a:r>
          </a:p>
        </p:txBody>
      </p:sp>
    </p:spTree>
    <p:extLst>
      <p:ext uri="{BB962C8B-B14F-4D97-AF65-F5344CB8AC3E}">
        <p14:creationId xmlns:p14="http://schemas.microsoft.com/office/powerpoint/2010/main" val="321076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4232-900A-479D-A9EC-4F2661CC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Lots Of Reasons To Be bigger in water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DFB35-DBF5-4429-BD85-52FEF50D9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165" y="1939317"/>
            <a:ext cx="6193670" cy="31019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100" dirty="0"/>
              <a:t>Diet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More habitat area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More food availability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Neutral buoyancy/easier locomotion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Thermoregulation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089D14-B31D-4CD3-8684-9D3E3D9C559D}"/>
              </a:ext>
            </a:extLst>
          </p:cNvPr>
          <p:cNvSpPr txBox="1">
            <a:spLocks/>
          </p:cNvSpPr>
          <p:nvPr/>
        </p:nvSpPr>
        <p:spPr bwMode="black">
          <a:xfrm>
            <a:off x="2231136" y="518517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Which of these actually drove This increase in body size?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1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3D0CF00-2747-4FC6-AB6F-AD0467065C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734825"/>
                  </p:ext>
                </p:extLst>
              </p:nvPr>
            </p:nvGraphicFramePr>
            <p:xfrm>
              <a:off x="287856" y="2698717"/>
              <a:ext cx="4784479" cy="2910742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53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9917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1926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baseline="0" smtClean="0">
                                    <a:latin typeface="Cambria Math" panose="02040503050406030204" pitchFamily="18" charset="0"/>
                                  </a:rPr>
                                  <m:t>𝐝𝐗</m:t>
                                </m:r>
                                <m:d>
                                  <m:dPr>
                                    <m:ctrlPr>
                                      <a:rPr lang="en-US" sz="2400" b="1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baseline="0" smtClean="0"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</m:d>
                                <m:r>
                                  <a:rPr lang="en-US" sz="2400" b="1" i="0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baseline="0" smtClean="0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d>
                                  <m:dPr>
                                    <m:ctrlPr>
                                      <a:rPr lang="en-US" sz="2400" b="1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baseline="0" smtClean="0">
                                        <a:latin typeface="Cambria Math" panose="02040503050406030204" pitchFamily="18" charset="0"/>
                                      </a:rPr>
                                      <m:t>𝛉</m:t>
                                    </m:r>
                                    <m:r>
                                      <a:rPr lang="en-US" sz="2400" b="1" i="0" baseline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0" baseline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d>
                                      <m:dPr>
                                        <m:ctrlPr>
                                          <a:rPr lang="en-US" sz="2400" b="1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0" baseline="0" smtClean="0">
                                            <a:latin typeface="Cambria Math" panose="02040503050406030204" pitchFamily="18" charset="0"/>
                                          </a:rPr>
                                          <m:t>𝐭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400" b="1" i="0" baseline="0" smtClean="0">
                                    <a:latin typeface="Cambria Math" panose="02040503050406030204" pitchFamily="18" charset="0"/>
                                  </a:rPr>
                                  <m:t>𝐝𝐭</m:t>
                                </m:r>
                                <m:r>
                                  <a:rPr lang="en-US" sz="2400" b="1" i="0" baseline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0" baseline="0" smtClean="0"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n-US" sz="2400" b="1" i="0" baseline="0" smtClean="0">
                                    <a:latin typeface="Cambria Math" panose="02040503050406030204" pitchFamily="18" charset="0"/>
                                  </a:rPr>
                                  <m:t>𝐝𝐁</m:t>
                                </m:r>
                                <m:r>
                                  <a:rPr lang="en-US" sz="2400" b="1" i="0" baseline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0" baseline="0" smtClean="0"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r>
                                  <a:rPr lang="en-US" sz="2400" b="1" i="0" baseline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b="1" i="0" dirty="0"/>
                        </a:p>
                      </a:txBody>
                      <a:tcPr marL="59941" marR="59941" marT="29967" marB="299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5660">
                    <a:tc>
                      <a:txBody>
                        <a:bodyPr/>
                        <a:lstStyle/>
                        <a:p>
                          <a:pPr marL="344488" marR="0" indent="-344488" algn="l" defTabSz="51206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baseline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200" baseline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 baseline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200" baseline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sz="2200" dirty="0" smtClean="0"/>
                                  <m:t>: </m:t>
                                </m:r>
                                <m:r>
                                  <m:rPr>
                                    <m:nor/>
                                  </m:rPr>
                                  <a:rPr lang="en-US" sz="2200" b="0" i="0" dirty="0" smtClean="0"/>
                                  <m:t>current</m:t>
                                </m:r>
                                <m:r>
                                  <m:rPr>
                                    <m:nor/>
                                  </m:rPr>
                                  <a:rPr lang="en-US" sz="220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200" dirty="0" smtClean="0"/>
                                  <m:t>body</m:t>
                                </m:r>
                                <m:r>
                                  <m:rPr>
                                    <m:nor/>
                                  </m:rPr>
                                  <a:rPr lang="en-US" sz="220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200" dirty="0" smtClean="0"/>
                                  <m:t>size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n-lt"/>
                          </a:endParaRPr>
                        </a:p>
                      </a:txBody>
                      <a:tcPr marL="59941" marR="59941" marT="29967" marB="299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4488" marR="0" lvl="0" indent="-344488" algn="l" defTabSz="51206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200" b="1" i="1" baseline="0" smtClean="0">
                                  <a:latin typeface="Cambria Math" panose="02040503050406030204" pitchFamily="18" charset="0"/>
                                </a:rPr>
                                <m:t>𝛉</m:t>
                              </m:r>
                            </m:oMath>
                          </a14:m>
                          <a:r>
                            <a:rPr lang="en-US" sz="2200" b="1" dirty="0"/>
                            <a:t>: body</a:t>
                          </a:r>
                          <a:r>
                            <a:rPr lang="en-US" sz="2200" b="1" baseline="0" dirty="0"/>
                            <a:t> size optimum</a:t>
                          </a:r>
                          <a:endParaRPr lang="en-US" sz="2200" dirty="0">
                            <a:latin typeface="+mn-lt"/>
                          </a:endParaRPr>
                        </a:p>
                      </a:txBody>
                      <a:tcPr marL="59941" marR="59941" marT="29967" marB="29967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6037">
                    <a:tc>
                      <a:txBody>
                        <a:bodyPr/>
                        <a:lstStyle/>
                        <a:p>
                          <a:pPr marL="344488" marR="0" indent="-344488" algn="l" defTabSz="51206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200" baseline="0" smtClean="0">
                                  <a:latin typeface="Cambria Math" panose="02040503050406030204" pitchFamily="18" charset="0"/>
                                </a:rPr>
                                <m:t>𝑑𝑋</m:t>
                              </m:r>
                              <m:d>
                                <m:d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aseline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0" baseline="0" dirty="0"/>
                            <a:t>: change in body size</a:t>
                          </a:r>
                          <a:endParaRPr lang="en-US" sz="2200" dirty="0">
                            <a:latin typeface="+mn-lt"/>
                          </a:endParaRPr>
                        </a:p>
                      </a:txBody>
                      <a:tcPr marL="59941" marR="59941" marT="29967" marB="299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4488" indent="-344488" algn="l"/>
                          <a14:m>
                            <m:oMath xmlns:m="http://schemas.openxmlformats.org/officeDocument/2006/math">
                              <m:r>
                                <a:rPr lang="en-US" sz="2200" b="1" i="1" baseline="0" smtClean="0"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</m:oMath>
                          </a14:m>
                          <a:r>
                            <a:rPr lang="en-US" sz="2200" b="1" dirty="0"/>
                            <a:t>: strength</a:t>
                          </a:r>
                          <a:r>
                            <a:rPr lang="en-US" sz="2200" b="1" baseline="0" dirty="0"/>
                            <a:t> of selection</a:t>
                          </a:r>
                          <a:endParaRPr lang="en-US" sz="2200" b="1" dirty="0">
                            <a:latin typeface="+mn-lt"/>
                          </a:endParaRPr>
                        </a:p>
                      </a:txBody>
                      <a:tcPr marL="59941" marR="59941" marT="29967" marB="29967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9597">
                    <a:tc>
                      <a:txBody>
                        <a:bodyPr/>
                        <a:lstStyle/>
                        <a:p>
                          <a:pPr marL="344488" marR="0" indent="-344488" algn="l" defTabSz="51206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baseline="0" smtClean="0">
                                    <a:latin typeface="Cambria Math" panose="02040503050406030204" pitchFamily="18" charset="0"/>
                                  </a:rPr>
                                  <m:t>𝑑𝐵</m:t>
                                </m:r>
                                <m:r>
                                  <a:rPr lang="en-US" sz="2200" baseline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 baseline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200" baseline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sz="2200" dirty="0" smtClean="0"/>
                                  <m:t>: </m:t>
                                </m:r>
                                <m:r>
                                  <m:rPr>
                                    <m:nor/>
                                  </m:rPr>
                                  <a:rPr lang="en-US" sz="2200" dirty="0" smtClean="0"/>
                                  <m:t>random</m:t>
                                </m:r>
                                <m:r>
                                  <m:rPr>
                                    <m:nor/>
                                  </m:rPr>
                                  <a:rPr lang="en-US" sz="220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200" dirty="0" smtClean="0"/>
                                  <m:t>variation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n-lt"/>
                          </a:endParaRPr>
                        </a:p>
                      </a:txBody>
                      <a:tcPr marL="59941" marR="59941" marT="29967" marB="299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4488" marR="0" indent="-344488" algn="l" defTabSz="51206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200" b="1" i="1" baseline="0" smtClean="0"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</m:oMath>
                          </a14:m>
                          <a:r>
                            <a:rPr lang="en-US" sz="2200" b="1" dirty="0"/>
                            <a:t>: intensity of random drift</a:t>
                          </a:r>
                          <a:endParaRPr lang="en-US" sz="2200" dirty="0">
                            <a:latin typeface="+mn-lt"/>
                          </a:endParaRPr>
                        </a:p>
                      </a:txBody>
                      <a:tcPr marL="59941" marR="59941" marT="29967" marB="29967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3D0CF00-2747-4FC6-AB6F-AD0467065C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734825"/>
                  </p:ext>
                </p:extLst>
              </p:nvPr>
            </p:nvGraphicFramePr>
            <p:xfrm>
              <a:off x="287856" y="2698717"/>
              <a:ext cx="4784479" cy="2910742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22853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9917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1926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9941" marR="59941" marT="29967" marB="299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7" t="-847" r="-254" b="-32457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04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9941" marR="59941" marT="29967" marB="299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7" t="-98347" r="-110133" b="-216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9941" marR="59941" marT="29967" marB="29967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1484" t="-98347" r="-487" b="-216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304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9941" marR="59941" marT="29967" marB="299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7" t="-200000" r="-110133" b="-11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9941" marR="59941" marT="29967" marB="29967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6350" cap="flat" cmpd="sng" algn="ctr">
                          <a:noFill/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1484" t="-200000" r="-487" b="-11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304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9941" marR="59941" marT="29967" marB="299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7" t="-300000" r="-110133" b="-1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9941" marR="59941" marT="29967" marB="29967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1484" t="-300000" r="-487" b="-1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B8E2731D-BD6E-411E-B214-D6A0F9A4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11016"/>
            <a:ext cx="7729728" cy="1188720"/>
          </a:xfrm>
        </p:spPr>
        <p:txBody>
          <a:bodyPr/>
          <a:lstStyle/>
          <a:p>
            <a:r>
              <a:rPr lang="en-US" dirty="0"/>
              <a:t>We Can Model Evolution…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BD54FF-43DA-4C59-8EA1-F70D5591F8C0}"/>
              </a:ext>
            </a:extLst>
          </p:cNvPr>
          <p:cNvSpPr txBox="1"/>
          <p:nvPr/>
        </p:nvSpPr>
        <p:spPr>
          <a:xfrm>
            <a:off x="9707743" y="2759983"/>
            <a:ext cx="230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Brownian Motion</a:t>
            </a:r>
          </a:p>
          <a:p>
            <a:pPr algn="ctr"/>
            <a:r>
              <a:rPr lang="en-US" b="1" dirty="0"/>
              <a:t>(random evolution)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0007B-4AC0-402A-927D-572C3D8CC00E}"/>
              </a:ext>
            </a:extLst>
          </p:cNvPr>
          <p:cNvSpPr txBox="1"/>
          <p:nvPr/>
        </p:nvSpPr>
        <p:spPr>
          <a:xfrm>
            <a:off x="9443203" y="4860268"/>
            <a:ext cx="2837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Ornstein-Uhlenbeck</a:t>
            </a:r>
            <a:br>
              <a:rPr lang="en-US" b="1" dirty="0"/>
            </a:br>
            <a:r>
              <a:rPr lang="en-US" b="1" dirty="0"/>
              <a:t>Process</a:t>
            </a:r>
          </a:p>
          <a:p>
            <a:pPr algn="ctr"/>
            <a:r>
              <a:rPr lang="en-US" b="1" dirty="0"/>
              <a:t>(adaptive evolution)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3FEB5-2450-4974-AC4E-26E14852203D}"/>
              </a:ext>
            </a:extLst>
          </p:cNvPr>
          <p:cNvSpPr txBox="1"/>
          <p:nvPr/>
        </p:nvSpPr>
        <p:spPr>
          <a:xfrm>
            <a:off x="9770075" y="6550223"/>
            <a:ext cx="2421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Butler and King 2004, </a:t>
            </a:r>
            <a:r>
              <a:rPr lang="en-US" sz="1400" i="1" dirty="0"/>
              <a:t>Am. Nat.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A754AC-8F0C-4384-8F34-6721574CA3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4" b="33506"/>
          <a:stretch/>
        </p:blipFill>
        <p:spPr>
          <a:xfrm>
            <a:off x="5412433" y="2068158"/>
            <a:ext cx="4144842" cy="20299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723408-2F3F-4148-AA2B-D0CA05F13B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67"/>
          <a:stretch/>
        </p:blipFill>
        <p:spPr>
          <a:xfrm>
            <a:off x="5412433" y="4295391"/>
            <a:ext cx="4144842" cy="20530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24E746-607F-4123-9C5D-45D23465A757}"/>
              </a:ext>
            </a:extLst>
          </p:cNvPr>
          <p:cNvSpPr txBox="1"/>
          <p:nvPr/>
        </p:nvSpPr>
        <p:spPr>
          <a:xfrm>
            <a:off x="9134581" y="4491115"/>
            <a:ext cx="50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Calibri" panose="020F0502020204030204" pitchFamily="34" charset="0"/>
              </a:rPr>
              <a:t>θ</a:t>
            </a:r>
            <a:r>
              <a:rPr lang="en-US" b="1" baseline="-25000" dirty="0">
                <a:latin typeface="Calibri" panose="020F0502020204030204" pitchFamily="34" charset="0"/>
              </a:rPr>
              <a:t>1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4C4C04-91FF-44D7-A43C-93E75B3A7666}"/>
              </a:ext>
            </a:extLst>
          </p:cNvPr>
          <p:cNvSpPr txBox="1"/>
          <p:nvPr/>
        </p:nvSpPr>
        <p:spPr>
          <a:xfrm>
            <a:off x="9134581" y="5229408"/>
            <a:ext cx="50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Calibri" panose="020F0502020204030204" pitchFamily="34" charset="0"/>
              </a:rPr>
              <a:t>θ</a:t>
            </a:r>
            <a:r>
              <a:rPr lang="en-US" b="1" baseline="-25000" dirty="0">
                <a:latin typeface="Calibri" panose="020F0502020204030204" pitchFamily="34" charset="0"/>
              </a:rPr>
              <a:t>2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008656-E0DC-4D70-9A8E-E21F7648EC06}"/>
              </a:ext>
            </a:extLst>
          </p:cNvPr>
          <p:cNvSpPr txBox="1"/>
          <p:nvPr/>
        </p:nvSpPr>
        <p:spPr>
          <a:xfrm>
            <a:off x="7437567" y="2091262"/>
            <a:ext cx="50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Calibri" panose="020F0502020204030204" pitchFamily="34" charset="0"/>
              </a:rPr>
              <a:t>σ</a:t>
            </a:r>
            <a:r>
              <a:rPr lang="en-US" b="1" baseline="-25000" dirty="0">
                <a:latin typeface="Calibri" panose="020F0502020204030204" pitchFamily="34" charset="0"/>
              </a:rPr>
              <a:t>1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DF47C4-6B2E-499B-B5A8-3AD9DDDC7B91}"/>
              </a:ext>
            </a:extLst>
          </p:cNvPr>
          <p:cNvSpPr txBox="1"/>
          <p:nvPr/>
        </p:nvSpPr>
        <p:spPr>
          <a:xfrm>
            <a:off x="6787711" y="3544143"/>
            <a:ext cx="50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Calibri" panose="020F0502020204030204" pitchFamily="34" charset="0"/>
              </a:rPr>
              <a:t>σ</a:t>
            </a:r>
            <a:r>
              <a:rPr lang="en-US" b="1" baseline="-25000" dirty="0">
                <a:latin typeface="Calibri" panose="020F0502020204030204" pitchFamily="34" charset="0"/>
              </a:rPr>
              <a:t>2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11B930-A9C2-4EDD-9909-E95FC79D8B5E}"/>
              </a:ext>
            </a:extLst>
          </p:cNvPr>
          <p:cNvSpPr txBox="1"/>
          <p:nvPr/>
        </p:nvSpPr>
        <p:spPr>
          <a:xfrm>
            <a:off x="7275262" y="4295391"/>
            <a:ext cx="73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Calibri" panose="020F0502020204030204" pitchFamily="34" charset="0"/>
              </a:rPr>
              <a:t>σ</a:t>
            </a:r>
            <a:r>
              <a:rPr lang="en-US" b="1" baseline="-25000" dirty="0">
                <a:latin typeface="Calibri" panose="020F0502020204030204" pitchFamily="34" charset="0"/>
              </a:rPr>
              <a:t>1</a:t>
            </a:r>
            <a:r>
              <a:rPr lang="en-US" b="1" dirty="0">
                <a:latin typeface="Calibri" panose="020F0502020204030204" pitchFamily="34" charset="0"/>
              </a:rPr>
              <a:t>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84C3FE-964E-4B64-9DD7-D8B5F194B748}"/>
              </a:ext>
            </a:extLst>
          </p:cNvPr>
          <p:cNvSpPr txBox="1"/>
          <p:nvPr/>
        </p:nvSpPr>
        <p:spPr>
          <a:xfrm>
            <a:off x="6560865" y="5854265"/>
            <a:ext cx="71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Calibri" panose="020F0502020204030204" pitchFamily="34" charset="0"/>
              </a:rPr>
              <a:t>σ</a:t>
            </a:r>
            <a:r>
              <a:rPr lang="en-US" b="1" baseline="-25000" dirty="0">
                <a:latin typeface="Calibri" panose="020F0502020204030204" pitchFamily="34" charset="0"/>
              </a:rPr>
              <a:t>2</a:t>
            </a:r>
            <a:r>
              <a:rPr lang="en-US" b="1" dirty="0">
                <a:latin typeface="Calibri" panose="020F0502020204030204" pitchFamily="34" charset="0"/>
              </a:rPr>
              <a:t>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D4295C-7194-42AE-84FC-A391DD3A86F1}"/>
              </a:ext>
            </a:extLst>
          </p:cNvPr>
          <p:cNvSpPr txBox="1"/>
          <p:nvPr/>
        </p:nvSpPr>
        <p:spPr>
          <a:xfrm>
            <a:off x="5466186" y="3273565"/>
            <a:ext cx="115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α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EFF893-89E8-4D9A-A451-0592C778EB8C}"/>
              </a:ext>
            </a:extLst>
          </p:cNvPr>
          <p:cNvSpPr/>
          <p:nvPr/>
        </p:nvSpPr>
        <p:spPr>
          <a:xfrm>
            <a:off x="5560045" y="4388325"/>
            <a:ext cx="336430" cy="362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D93BBA-7FC2-4677-9B63-ABF29C54E854}"/>
              </a:ext>
            </a:extLst>
          </p:cNvPr>
          <p:cNvSpPr/>
          <p:nvPr/>
        </p:nvSpPr>
        <p:spPr>
          <a:xfrm>
            <a:off x="5501649" y="2126633"/>
            <a:ext cx="336430" cy="362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C5750A11-F8BE-4BF8-A150-64F5B52867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99" y="1967395"/>
            <a:ext cx="4540369" cy="4736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7C572-3408-45C7-84FC-4B4D6B17A6BC}"/>
              </a:ext>
            </a:extLst>
          </p:cNvPr>
          <p:cNvSpPr txBox="1"/>
          <p:nvPr/>
        </p:nvSpPr>
        <p:spPr>
          <a:xfrm>
            <a:off x="9705975" y="6550223"/>
            <a:ext cx="248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Gearty et al., </a:t>
            </a:r>
            <a:r>
              <a:rPr lang="en-US" sz="1400" i="1" dirty="0"/>
              <a:t>in review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DC715-8B50-4009-A0DC-8CE438C4F093}"/>
                  </a:ext>
                </a:extLst>
              </p:cNvPr>
              <p:cNvSpPr txBox="1"/>
              <p:nvPr/>
            </p:nvSpPr>
            <p:spPr>
              <a:xfrm>
                <a:off x="474505" y="3666339"/>
                <a:ext cx="4037162" cy="153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Phylogenetic Half-life: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𝐥𝐧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num>
                      <m:den>
                        <m:r>
                          <a:rPr lang="el-GR" sz="2400" b="1" i="0">
                            <a:latin typeface="Cambria Math" panose="02040503050406030204" pitchFamily="18" charset="0"/>
                          </a:rPr>
                          <m:t>𝛂</m:t>
                        </m:r>
                      </m:den>
                    </m:f>
                  </m:oMath>
                </a14:m>
                <a:endParaRPr lang="en-US" sz="2000" b="1" dirty="0"/>
              </a:p>
              <a:p>
                <a:pPr algn="ctr"/>
                <a:endParaRPr lang="en-US" sz="2000" b="1" dirty="0"/>
              </a:p>
              <a:p>
                <a:pPr algn="ctr"/>
                <a:r>
                  <a:rPr lang="en-US" sz="2000" b="1" dirty="0"/>
                  <a:t>Stationary Variance:  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𝛔</m:t>
                            </m:r>
                          </m:e>
                          <m:sup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</m:den>
                    </m:f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DC715-8B50-4009-A0DC-8CE438C4F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05" y="3666339"/>
                <a:ext cx="4037162" cy="1538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81F6F8BF-4FFA-4B94-BA23-670FACFB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11016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Then we can compare the Model results to the predictions of the different hypotheses</a:t>
            </a:r>
          </a:p>
        </p:txBody>
      </p:sp>
    </p:spTree>
    <p:extLst>
      <p:ext uri="{BB962C8B-B14F-4D97-AF65-F5344CB8AC3E}">
        <p14:creationId xmlns:p14="http://schemas.microsoft.com/office/powerpoint/2010/main" val="73086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C5750A11-F8BE-4BF8-A150-64F5B52867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40" y="342185"/>
            <a:ext cx="5917720" cy="61736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56CAFC-19F1-4522-A9B1-35201B8D8258}"/>
              </a:ext>
            </a:extLst>
          </p:cNvPr>
          <p:cNvSpPr/>
          <p:nvPr/>
        </p:nvSpPr>
        <p:spPr>
          <a:xfrm>
            <a:off x="3525328" y="4278702"/>
            <a:ext cx="5060306" cy="15958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neutral buoyancy</a:t>
            </a:r>
          </a:p>
          <a:p>
            <a:pPr algn="ctr">
              <a:spcAft>
                <a:spcPts val="800"/>
              </a:spcAft>
            </a:pPr>
            <a:endParaRPr lang="en-US" b="1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algn="ctr">
              <a:spcAft>
                <a:spcPts val="800"/>
              </a:spcAft>
            </a:pPr>
            <a:endParaRPr lang="en-US" b="1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algn="ctr">
              <a:spcAft>
                <a:spcPts val="800"/>
              </a:spcAft>
            </a:pPr>
            <a:endParaRPr lang="en-US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1F11B-DDB3-4A38-9F27-4F8BC7646672}"/>
              </a:ext>
            </a:extLst>
          </p:cNvPr>
          <p:cNvSpPr txBox="1"/>
          <p:nvPr/>
        </p:nvSpPr>
        <p:spPr>
          <a:xfrm>
            <a:off x="9126747" y="6550223"/>
            <a:ext cx="3065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Modified from Gearty et al., </a:t>
            </a:r>
            <a:r>
              <a:rPr lang="en-US" sz="1400" i="1" dirty="0"/>
              <a:t>in review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225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C5750A11-F8BE-4BF8-A150-64F5B52867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40" y="342185"/>
            <a:ext cx="5917720" cy="61736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56CAFC-19F1-4522-A9B1-35201B8D8258}"/>
              </a:ext>
            </a:extLst>
          </p:cNvPr>
          <p:cNvSpPr/>
          <p:nvPr/>
        </p:nvSpPr>
        <p:spPr>
          <a:xfrm>
            <a:off x="3525328" y="4278702"/>
            <a:ext cx="5060306" cy="15958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neutral buoyancy</a:t>
            </a:r>
          </a:p>
          <a:p>
            <a:pPr algn="ctr"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protein availability</a:t>
            </a:r>
          </a:p>
          <a:p>
            <a:pPr algn="ctr">
              <a:spcAft>
                <a:spcPts val="800"/>
              </a:spcAft>
            </a:pPr>
            <a:endParaRPr lang="en-US" b="1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algn="ctr">
              <a:spcAft>
                <a:spcPts val="800"/>
              </a:spcAft>
            </a:pPr>
            <a:endParaRPr lang="en-US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A86847-02D1-48EA-85BC-C032AB5733F1}"/>
              </a:ext>
            </a:extLst>
          </p:cNvPr>
          <p:cNvSpPr txBox="1"/>
          <p:nvPr/>
        </p:nvSpPr>
        <p:spPr>
          <a:xfrm>
            <a:off x="9126747" y="6550223"/>
            <a:ext cx="3065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Modified from Gearty et al., </a:t>
            </a:r>
            <a:r>
              <a:rPr lang="en-US" sz="1400" i="1" dirty="0"/>
              <a:t>in review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224694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4840</TotalTime>
  <Words>579</Words>
  <Application>Microsoft Office PowerPoint</Application>
  <PresentationFormat>Widescreen</PresentationFormat>
  <Paragraphs>157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Gill Sans MT</vt:lpstr>
      <vt:lpstr>Parcel</vt:lpstr>
      <vt:lpstr>Energetics both promote and limit aquatic mammal gigantism</vt:lpstr>
      <vt:lpstr>PowerPoint Presentation</vt:lpstr>
      <vt:lpstr>PowerPoint Presentation</vt:lpstr>
      <vt:lpstr>Lots Of Reasons To Be bigger in water</vt:lpstr>
      <vt:lpstr>Lots Of Reasons To Be bigger in water</vt:lpstr>
      <vt:lpstr>We Can Model Evolution…</vt:lpstr>
      <vt:lpstr>Then we can compare the Model results to the predictions of the different hypotheses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Data</vt:lpstr>
      <vt:lpstr>the Data</vt:lpstr>
      <vt:lpstr>The Method</vt:lpstr>
      <vt:lpstr>Land and Water Impose Different Selective Pressures…Usually</vt:lpstr>
      <vt:lpstr>Yup, they get bigger...</vt:lpstr>
      <vt:lpstr>…With Equal or Stronger Selection…</vt:lpstr>
      <vt:lpstr>…and Equal or less variance</vt:lpstr>
      <vt:lpstr>PowerPoint Presentation</vt:lpstr>
      <vt:lpstr>PowerPoint Presentation</vt:lpstr>
      <vt:lpstr>Thermoregulation?</vt:lpstr>
      <vt:lpstr>Thermoregulation?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Convergent body size evolution of Crocodiles upon entering the aquatic realm</dc:title>
  <dc:creator>William Gearty</dc:creator>
  <cp:lastModifiedBy>William Gearty</cp:lastModifiedBy>
  <cp:revision>68</cp:revision>
  <dcterms:created xsi:type="dcterms:W3CDTF">2017-07-19T16:37:48Z</dcterms:created>
  <dcterms:modified xsi:type="dcterms:W3CDTF">2017-10-24T17:32:49Z</dcterms:modified>
</cp:coreProperties>
</file>