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C7512-6C79-452B-9540-F11B3E704ECE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C4903-5B51-4E39-97C3-EC6E8EFE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2E20C-62BD-4057-8F8A-655D76C4C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2A8F16-D1EE-4F02-87E7-6CF0C4083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DE04B-2474-4AC4-BC66-9AA08587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63470-E28B-4F90-9445-AA068F6F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BA517-CF40-4A9F-9873-7A25251F7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0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FB164-17D1-4A6B-9E38-A817B08A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A2250-4910-48B2-9612-43C3865B0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710E-2883-4ADB-9A15-DA1EDB4A2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66F36-1211-4D21-8390-7C90C638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B3C56-6140-42DF-9AE3-F258BD419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FC875-35C1-4E00-8315-850FEDBDB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2D9DD-B383-4ECC-A070-C6093247C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4CBE7-F3E2-4BD2-8503-AC100DEE4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4823A-A477-4228-A3A7-F2FF40C2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EB088-90DE-430C-87C4-54F44418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0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F067C-1E8D-430D-A613-D980B3D53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7D8B7-4A29-440F-964E-21FB2DB6A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6A925-6DEA-4E1B-BE73-587FB5C6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474F6-DFE2-4800-8687-8D9449EDF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33C26-1C8E-49A2-B18E-393C2BCE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0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75929-BC94-4CE8-BE9F-B33F9B2A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D03EB-0FE6-4B64-B3AD-0EE15596A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485A8-F196-467D-898F-46C7D35ED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2BDFB-98DE-495C-B8C0-9C59885D2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5D22C-02F7-485E-94E2-29759EEC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5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21551-C273-4A6C-8BE5-B7F5D0B6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476B4-11B8-4C04-B447-F3C70FC08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2610A-20EE-4568-A955-853562974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EFF6AA-E5C6-4705-A1AD-87B09826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5D866-01F6-45DA-B93D-DA21A8F34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0837-28F7-4178-B3B6-D024B7D5C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2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8D30E-E70D-47B4-AD6A-D8AA1DF6D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D9B9B-D505-4A7D-8003-75587E772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ECD74-C550-48A3-AFD8-A572807D3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AAA99-D354-484A-984C-661BAD8A41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9F95A-E241-4844-9789-BB37B40A4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CF07D-8AB2-414D-B8A4-7D944433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8FBF62-514B-48AA-8EF2-36853AF18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19FFF1-A66B-4BB0-B44E-F13C63AA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8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F3437-C197-46EF-BF06-8D1124A8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052FF-2AD0-4993-B6C8-B2B2382E4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A91F75-CAEE-4524-8D82-3E1CB702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72EEB-7837-4977-9966-9FABB3F1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BBA978-7C4D-4013-B3E4-14303B119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DC98-BD09-4A43-8C3C-85085AE0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E118C-EB34-464D-8C09-3963518D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22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350F-56F0-44CB-82EF-85D484D61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83B37-2909-45B2-8177-2ED8605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37247-1913-450A-AF73-DF84B01C4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CE500-258D-4C2E-983C-CA0597D8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96C0C-056C-4169-961F-C3B7E13D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CF429-A6C1-4529-98AC-CD7AC6BAF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4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8278-E67F-496B-AF39-44EB93DD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77C438-EB7D-436A-8192-9570F0055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42FBC-5C54-43C7-9F8D-1CA76912E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FABEC-F413-4890-999C-AAC0EDCD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5BC58-8966-4238-A595-12FD1F848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6A130-8A8D-4A50-9F48-48FC028DD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5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E512F-CE8D-48C4-8EF9-8D576BF7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D1699-CFFA-4BEC-A29E-F4505E1F0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1EFD5-DCD5-47B5-8BAE-FA5FCABEF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3EF24-9D62-4EBC-9F4A-746393930BA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3E17E-878C-48F6-9192-EECD00B52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499F-759C-4A71-88EB-CEC87E355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31C8-2885-4C4C-9A87-0A92A381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6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ybouali@mtu.ed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ca.gov/dataset/california-landslide-inventory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3FA7-0CE6-45DB-AAEE-561EF666E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78841"/>
            <a:ext cx="12192000" cy="2306972"/>
          </a:xfrm>
        </p:spPr>
        <p:txBody>
          <a:bodyPr anchor="t">
            <a:normAutofit/>
          </a:bodyPr>
          <a:lstStyle/>
          <a:p>
            <a:r>
              <a:rPr lang="en-US" sz="4800" dirty="0"/>
              <a:t>Slow Landslide Identification using InSAR to Update the California Landslide Inventory on the Palos Verdes Peninsula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A7B64-073C-4799-92CF-CDC749C82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90207"/>
            <a:ext cx="12192000" cy="2912013"/>
          </a:xfrm>
        </p:spPr>
        <p:txBody>
          <a:bodyPr>
            <a:normAutofit/>
          </a:bodyPr>
          <a:lstStyle/>
          <a:p>
            <a:r>
              <a:rPr lang="en-US" sz="2800" dirty="0"/>
              <a:t>El Hachemi Bouali, Thomas Oommen, and Rüdiger Escobar-Wolf</a:t>
            </a:r>
          </a:p>
          <a:p>
            <a:r>
              <a:rPr lang="en-US" dirty="0"/>
              <a:t>Michigan Technological University</a:t>
            </a:r>
          </a:p>
          <a:p>
            <a:endParaRPr lang="en-US" dirty="0"/>
          </a:p>
          <a:p>
            <a:r>
              <a:rPr lang="en-US" sz="2000" b="1" dirty="0"/>
              <a:t>The Geological Society of America 129</a:t>
            </a:r>
            <a:r>
              <a:rPr lang="en-US" sz="2000" b="1" baseline="30000" dirty="0"/>
              <a:t>th</a:t>
            </a:r>
            <a:r>
              <a:rPr lang="en-US" sz="2000" b="1" dirty="0"/>
              <a:t> Annual Meeting</a:t>
            </a:r>
            <a:br>
              <a:rPr lang="en-US" sz="2000" dirty="0"/>
            </a:br>
            <a:r>
              <a:rPr lang="en-US" sz="2000" dirty="0"/>
              <a:t>T242: Current Trends in Landslide Monitoring: New Techniques, Methods, Successes, Failures, and Case Studies I</a:t>
            </a:r>
            <a:br>
              <a:rPr lang="en-US" sz="2000" dirty="0"/>
            </a:br>
            <a:r>
              <a:rPr lang="en-US" sz="2000" dirty="0"/>
              <a:t>The Conference Center, Skagit 5</a:t>
            </a:r>
            <a:br>
              <a:rPr lang="en-US" sz="2000" dirty="0"/>
            </a:br>
            <a:r>
              <a:rPr lang="en-US" sz="2000" dirty="0"/>
              <a:t>22 October, 2017 @ 2:30 PM</a:t>
            </a:r>
          </a:p>
        </p:txBody>
      </p:sp>
    </p:spTree>
    <p:extLst>
      <p:ext uri="{BB962C8B-B14F-4D97-AF65-F5344CB8AC3E}">
        <p14:creationId xmlns:p14="http://schemas.microsoft.com/office/powerpoint/2010/main" val="9873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B614-3923-4C0C-8F4B-15BB7730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91"/>
            <a:ext cx="10515600" cy="1325563"/>
          </a:xfrm>
        </p:spPr>
        <p:txBody>
          <a:bodyPr/>
          <a:lstStyle/>
          <a:p>
            <a:r>
              <a:rPr lang="en-US" dirty="0"/>
              <a:t>Results: Final Landslide Inventory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D2BA3-5F36-40E1-A4C4-85AC706D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11" y="914400"/>
            <a:ext cx="8592574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B5116-1D76-43FB-A0FD-33D8780DB256}"/>
              </a:ext>
            </a:extLst>
          </p:cNvPr>
          <p:cNvSpPr txBox="1"/>
          <p:nvPr/>
        </p:nvSpPr>
        <p:spPr>
          <a:xfrm>
            <a:off x="226503" y="2455039"/>
            <a:ext cx="29292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III. LTS</a:t>
            </a:r>
            <a:r>
              <a:rPr lang="en-US" dirty="0"/>
              <a:t> Long Term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 = 271,720 m</a:t>
            </a:r>
            <a:r>
              <a:rPr lang="en-US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Slide Thickness &gt; 15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Max. Slope = 24.96°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Stable PS = 155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Unstable PS = 531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Max. V = -10.34 mm/year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Max. V Dir. = 220°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Location of Max. V = 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Originally Mapped in 1998</a:t>
            </a:r>
          </a:p>
        </p:txBody>
      </p:sp>
    </p:spTree>
    <p:extLst>
      <p:ext uri="{BB962C8B-B14F-4D97-AF65-F5344CB8AC3E}">
        <p14:creationId xmlns:p14="http://schemas.microsoft.com/office/powerpoint/2010/main" val="1839657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6B2E-0795-473D-98A1-340B4E4B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98"/>
            <a:ext cx="10515600" cy="1325563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7B6C3-A231-4A32-9658-A23D2DD81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pPr algn="ctr"/>
            <a:r>
              <a:rPr lang="en-US" dirty="0"/>
              <a:t>PSI Limitations for Landslide Mapping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ED5D8C-9740-4240-BB7F-8A8E67351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804"/>
            <a:ext cx="5157787" cy="40588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Inherent to the Technique</a:t>
            </a:r>
          </a:p>
          <a:p>
            <a:r>
              <a:rPr lang="en-US" sz="2000" dirty="0"/>
              <a:t>Deformation measurements limited to line-of-sight direction</a:t>
            </a:r>
          </a:p>
          <a:p>
            <a:pPr lvl="1"/>
            <a:r>
              <a:rPr lang="en-US" sz="2000" dirty="0"/>
              <a:t>Not all landslides will be visible</a:t>
            </a:r>
          </a:p>
          <a:p>
            <a:pPr lvl="1"/>
            <a:r>
              <a:rPr lang="en-US" sz="2000" dirty="0"/>
              <a:t>Most likely not measuring actual landslide displacement (oblique)</a:t>
            </a:r>
          </a:p>
          <a:p>
            <a:r>
              <a:rPr lang="en-US" sz="2000" dirty="0"/>
              <a:t>Dense vegetation causes temporal decorrelation</a:t>
            </a:r>
          </a:p>
          <a:p>
            <a:r>
              <a:rPr lang="en-US" sz="2000" dirty="0"/>
              <a:t>Rapid deformation (d &gt; λ/2 between two images) causes temporal decorrelation</a:t>
            </a:r>
          </a:p>
          <a:p>
            <a:endParaRPr lang="en-US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DE6150-0E75-46E4-ADB5-BCB837F36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/>
          <a:lstStyle/>
          <a:p>
            <a:pPr algn="ctr"/>
            <a:r>
              <a:rPr lang="en-US" dirty="0"/>
              <a:t>PSI Advantages for Landslide Mapping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C450F9-A882-4C86-B1A8-4D819538CA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804"/>
            <a:ext cx="5183188" cy="4058859"/>
          </a:xfrm>
        </p:spPr>
        <p:txBody>
          <a:bodyPr>
            <a:normAutofit/>
          </a:bodyPr>
          <a:lstStyle/>
          <a:p>
            <a:r>
              <a:rPr lang="en-US" sz="2000" dirty="0"/>
              <a:t>Low cost/benefit ratio</a:t>
            </a:r>
          </a:p>
          <a:p>
            <a:r>
              <a:rPr lang="en-US" sz="2000" dirty="0"/>
              <a:t>1 mm/year accuracy (w/ ample images)</a:t>
            </a:r>
          </a:p>
          <a:p>
            <a:r>
              <a:rPr lang="en-US" sz="2000" dirty="0"/>
              <a:t>Large satellite image archive (1992-present)</a:t>
            </a:r>
          </a:p>
          <a:p>
            <a:r>
              <a:rPr lang="en-US" sz="2000" dirty="0"/>
              <a:t>Excels in urban areas or locations with anthropogenic structures</a:t>
            </a:r>
          </a:p>
          <a:p>
            <a:pPr lvl="1"/>
            <a:r>
              <a:rPr lang="en-US" sz="2000" dirty="0"/>
              <a:t>Remote sensing &gt; Traditional mapping</a:t>
            </a:r>
          </a:p>
          <a:p>
            <a:pPr lvl="1"/>
            <a:r>
              <a:rPr lang="en-US" sz="2000" dirty="0"/>
              <a:t>High PSI Density</a:t>
            </a:r>
          </a:p>
          <a:p>
            <a:pPr lvl="1"/>
            <a:r>
              <a:rPr lang="en-US" sz="2000" dirty="0"/>
              <a:t>PSI deformation measurements not limited to infrastructure</a:t>
            </a:r>
          </a:p>
          <a:p>
            <a:pPr lvl="1"/>
            <a:r>
              <a:rPr lang="en-US" sz="2000" dirty="0"/>
              <a:t>Traditional fieldwork cannot be performed as well under infrastructure (e.g., buildings, roads, etc.)</a:t>
            </a:r>
          </a:p>
        </p:txBody>
      </p:sp>
    </p:spTree>
    <p:extLst>
      <p:ext uri="{BB962C8B-B14F-4D97-AF65-F5344CB8AC3E}">
        <p14:creationId xmlns:p14="http://schemas.microsoft.com/office/powerpoint/2010/main" val="1218192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3E11-F47A-4960-B943-2A20D2DE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91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901E6-CA1B-44B3-91E0-DF996986C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0005"/>
            <a:ext cx="12192000" cy="5095293"/>
          </a:xfrm>
        </p:spPr>
        <p:txBody>
          <a:bodyPr>
            <a:normAutofit/>
          </a:bodyPr>
          <a:lstStyle/>
          <a:p>
            <a:r>
              <a:rPr lang="en-US" u="sng" dirty="0"/>
              <a:t>Objective</a:t>
            </a:r>
            <a:r>
              <a:rPr lang="en-US" dirty="0"/>
              <a:t>: Update California Landslide Inventory with extremely slow landslides.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InSAR Landslide Inventory: created using PSI</a:t>
            </a:r>
          </a:p>
          <a:p>
            <a:r>
              <a:rPr lang="en-US" dirty="0"/>
              <a:t>Final Landslide Inventory: 263 mapped slides (of various states of activity)</a:t>
            </a:r>
          </a:p>
          <a:p>
            <a:pPr lvl="1"/>
            <a:r>
              <a:rPr lang="en-US" dirty="0"/>
              <a:t>68 Relatively Stable Slopes</a:t>
            </a:r>
          </a:p>
          <a:p>
            <a:pPr lvl="1"/>
            <a:r>
              <a:rPr lang="en-US" dirty="0"/>
              <a:t>114 Potentially Active Slides</a:t>
            </a:r>
          </a:p>
          <a:p>
            <a:pPr lvl="1"/>
            <a:r>
              <a:rPr lang="en-US" dirty="0"/>
              <a:t>14 Long Term Slides</a:t>
            </a:r>
          </a:p>
          <a:p>
            <a:pPr lvl="1"/>
            <a:r>
              <a:rPr lang="en-US" dirty="0"/>
              <a:t>67 Unmapped Extremely Slow Slides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Future Task: Conduct fieldwork to investigate these previously unmapped slides for preventative maintenance and monitoring.</a:t>
            </a:r>
          </a:p>
        </p:txBody>
      </p:sp>
    </p:spTree>
    <p:extLst>
      <p:ext uri="{BB962C8B-B14F-4D97-AF65-F5344CB8AC3E}">
        <p14:creationId xmlns:p14="http://schemas.microsoft.com/office/powerpoint/2010/main" val="3156752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84081-ED96-46D7-A369-A872729C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8"/>
            <a:ext cx="10515600" cy="1325563"/>
          </a:xfrm>
        </p:spPr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87304-9821-4D48-901E-59D8D50E4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9962"/>
            <a:ext cx="10515600" cy="4847002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Funding provided by </a:t>
            </a:r>
            <a:r>
              <a:rPr lang="en-US" b="1" dirty="0"/>
              <a:t>NASA Earth and Space Science Fellowship </a:t>
            </a:r>
            <a:r>
              <a:rPr lang="en-US" dirty="0"/>
              <a:t>(proposal: 16-EARTH16F-0086)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European Space Agency </a:t>
            </a:r>
            <a:r>
              <a:rPr lang="en-US" dirty="0"/>
              <a:t>provided ENVISAT data (proposal ID 82169) and COSMO-</a:t>
            </a:r>
            <a:r>
              <a:rPr lang="en-US" dirty="0" err="1"/>
              <a:t>SkyMed</a:t>
            </a:r>
            <a:r>
              <a:rPr lang="en-US" dirty="0"/>
              <a:t> data (proposal ID 31684).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California Geological Survey </a:t>
            </a:r>
            <a:r>
              <a:rPr lang="en-US" dirty="0"/>
              <a:t>and </a:t>
            </a:r>
            <a:r>
              <a:rPr lang="en-US" b="1" dirty="0"/>
              <a:t>California Department of Conservation </a:t>
            </a:r>
            <a:r>
              <a:rPr lang="en-US" dirty="0"/>
              <a:t>provided GIS layers of the California Landslide Inventory.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Digital Elevation Models provided by </a:t>
            </a:r>
            <a:r>
              <a:rPr lang="en-US" b="1" dirty="0"/>
              <a:t>JPL</a:t>
            </a:r>
            <a:r>
              <a:rPr lang="en-US" dirty="0"/>
              <a:t>, </a:t>
            </a:r>
            <a:r>
              <a:rPr lang="en-US" b="1" dirty="0"/>
              <a:t>NASA</a:t>
            </a:r>
            <a:r>
              <a:rPr lang="en-US" dirty="0"/>
              <a:t>, and the </a:t>
            </a:r>
            <a:r>
              <a:rPr lang="en-US" b="1" dirty="0"/>
              <a:t>USGS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Background images in Figures 2, 4, 5, and 8 provided by the </a:t>
            </a:r>
            <a:r>
              <a:rPr lang="en-US" b="1" dirty="0"/>
              <a:t>USGS</a:t>
            </a:r>
            <a:r>
              <a:rPr lang="en-US" dirty="0"/>
              <a:t>, </a:t>
            </a:r>
            <a:r>
              <a:rPr lang="en-US" b="1" dirty="0"/>
              <a:t>NASA</a:t>
            </a:r>
            <a:r>
              <a:rPr lang="en-US" dirty="0"/>
              <a:t>, </a:t>
            </a:r>
            <a:r>
              <a:rPr lang="en-US" b="1" dirty="0"/>
              <a:t>Google</a:t>
            </a:r>
            <a:r>
              <a:rPr lang="en-US" dirty="0"/>
              <a:t>, and </a:t>
            </a:r>
            <a:r>
              <a:rPr lang="en-US" b="1" dirty="0"/>
              <a:t>Digital Globe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0624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C2FC-543A-4B79-9459-49D35015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-3991"/>
            <a:ext cx="11043407" cy="13255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D2691-5C68-484D-875F-0749A80E5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93" y="1321572"/>
            <a:ext cx="11043407" cy="48553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Contact Information</a:t>
            </a:r>
          </a:p>
          <a:p>
            <a:pPr marL="0" indent="0">
              <a:buNone/>
            </a:pPr>
            <a:r>
              <a:rPr lang="en-US" dirty="0"/>
              <a:t>El Hachemi Bouali</a:t>
            </a:r>
            <a:br>
              <a:rPr lang="en-US" dirty="0"/>
            </a:br>
            <a:r>
              <a:rPr lang="en-US" dirty="0">
                <a:hlinkClick r:id="rId3"/>
              </a:rPr>
              <a:t>eybouali@mtu.edu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Michigan Technological University</a:t>
            </a:r>
            <a:br>
              <a:rPr lang="en-US" dirty="0"/>
            </a:br>
            <a:r>
              <a:rPr lang="en-US" dirty="0"/>
              <a:t>1400 Townsend Drive</a:t>
            </a:r>
            <a:br>
              <a:rPr lang="en-US" dirty="0"/>
            </a:br>
            <a:r>
              <a:rPr lang="en-US" dirty="0"/>
              <a:t>Houghton, MI 49931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Please feel free to inquire about research, </a:t>
            </a:r>
            <a:br>
              <a:rPr lang="en-US" dirty="0"/>
            </a:br>
            <a:r>
              <a:rPr lang="en-US" dirty="0"/>
              <a:t>references, and opportunities for collaboration.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4AFE7-B293-4689-96A6-224E657B6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166" y="151002"/>
            <a:ext cx="4421348" cy="65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0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6C55-36B2-44BD-876C-3E05E786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91"/>
            <a:ext cx="10515600" cy="1325563"/>
          </a:xfrm>
        </p:spPr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0C40B-8564-493D-B47B-886E786C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961"/>
            <a:ext cx="10515600" cy="5008228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b="1" dirty="0"/>
              <a:t>To update the California Landslide Inventory with extremely slow landslides, defined as 4 mm/year &lt; |Velocity| &lt; 16 mm/year</a:t>
            </a:r>
            <a:r>
              <a:rPr lang="en-US" b="1" baseline="30000" dirty="0"/>
              <a:t>1</a:t>
            </a:r>
            <a:r>
              <a:rPr lang="en-US" b="1" dirty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sz="2400" dirty="0"/>
              <a:t>Extremely slow slides may be imperceptible without proper instrumentation.</a:t>
            </a:r>
          </a:p>
          <a:p>
            <a:r>
              <a:rPr lang="en-US" sz="2400" dirty="0"/>
              <a:t>Some structural damage may occur over a relatively long period.</a:t>
            </a:r>
          </a:p>
          <a:p>
            <a:r>
              <a:rPr lang="en-US" sz="2400" dirty="0"/>
              <a:t>Palos Verdes Peninsula is prone to landslides (and other natural hazards).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dirty="0"/>
              <a:t>Thus, we wish to demonstrate a remote sensing-based approach to update a preexisting landslide inventory, with the final output being an inventory that includes previously unmapped landslides which can be verified through targeted field inspection in a landslide life-cycle management program.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AFA3A-3411-48EC-A742-0916529D7E0E}"/>
              </a:ext>
            </a:extLst>
          </p:cNvPr>
          <p:cNvSpPr txBox="1"/>
          <p:nvPr/>
        </p:nvSpPr>
        <p:spPr>
          <a:xfrm>
            <a:off x="838200" y="6224523"/>
            <a:ext cx="1634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Cruden &amp; </a:t>
            </a:r>
            <a:r>
              <a:rPr lang="en-US" sz="1200" dirty="0" err="1"/>
              <a:t>Varnes</a:t>
            </a:r>
            <a:r>
              <a:rPr lang="en-US" sz="1200" dirty="0"/>
              <a:t> 1996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3625447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62ED-F856-42E9-BF92-269BE4F23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91"/>
            <a:ext cx="10515600" cy="1325563"/>
          </a:xfrm>
        </p:spPr>
        <p:txBody>
          <a:bodyPr/>
          <a:lstStyle/>
          <a:p>
            <a:r>
              <a:rPr lang="en-US" dirty="0"/>
              <a:t>Study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7B93D-7F8C-4629-8953-F18D22678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55" y="1133625"/>
            <a:ext cx="8229600" cy="5690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8B52E3-AE14-47EF-8572-41399C5D4EF4}"/>
              </a:ext>
            </a:extLst>
          </p:cNvPr>
          <p:cNvSpPr txBox="1"/>
          <p:nvPr/>
        </p:nvSpPr>
        <p:spPr>
          <a:xfrm>
            <a:off x="34533" y="1464185"/>
            <a:ext cx="3900555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Tectonic &amp; Natural Hazard Activity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Regional uplift – 13 wave-cut</a:t>
            </a:r>
            <a:br>
              <a:rPr lang="en-US" dirty="0"/>
            </a:br>
            <a:r>
              <a:rPr lang="en-US" dirty="0"/>
              <a:t>marine terraces located above</a:t>
            </a:r>
            <a:br>
              <a:rPr lang="en-US" dirty="0"/>
            </a:br>
            <a:r>
              <a:rPr lang="en-US" dirty="0"/>
              <a:t>sea level</a:t>
            </a:r>
            <a:r>
              <a:rPr lang="en-US" baseline="30000" dirty="0"/>
              <a:t>1</a:t>
            </a:r>
            <a:br>
              <a:rPr lang="en-US" dirty="0"/>
            </a:b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Two major faults – Palos Verdes</a:t>
            </a:r>
            <a:br>
              <a:rPr lang="en-US" dirty="0"/>
            </a:br>
            <a:r>
              <a:rPr lang="en-US" dirty="0"/>
              <a:t>and Cabrillo</a:t>
            </a:r>
            <a:br>
              <a:rPr lang="en-US" dirty="0"/>
            </a:b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Landslides – Palos Verdes Hills </a:t>
            </a:r>
            <a:br>
              <a:rPr lang="en-US" dirty="0"/>
            </a:br>
            <a:r>
              <a:rPr lang="en-US" dirty="0"/>
              <a:t>Landslide Complex (PVHLC); </a:t>
            </a:r>
            <a:br>
              <a:rPr lang="en-US" dirty="0"/>
            </a:br>
            <a:r>
              <a:rPr lang="en-US" b="1" dirty="0"/>
              <a:t>Altamira Shale</a:t>
            </a:r>
            <a:r>
              <a:rPr lang="en-US" dirty="0"/>
              <a:t> (Monterey </a:t>
            </a:r>
            <a:r>
              <a:rPr lang="en-US" dirty="0" err="1"/>
              <a:t>Frm</a:t>
            </a:r>
            <a:r>
              <a:rPr lang="en-US" dirty="0"/>
              <a:t>)</a:t>
            </a:r>
            <a:r>
              <a:rPr lang="en-US" baseline="30000" dirty="0"/>
              <a:t>2</a:t>
            </a: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Translational Slides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Seaward-Dipping Beds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Bentonite Clay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sz="1200" baseline="30000" dirty="0"/>
              <a:t>1</a:t>
            </a:r>
            <a:r>
              <a:rPr lang="en-US" sz="1200" dirty="0"/>
              <a:t> </a:t>
            </a:r>
            <a:r>
              <a:rPr lang="en-US" sz="1200" dirty="0" err="1"/>
              <a:t>Kayen</a:t>
            </a:r>
            <a:r>
              <a:rPr lang="en-US" sz="1200" dirty="0"/>
              <a:t> et al. 2002</a:t>
            </a:r>
          </a:p>
          <a:p>
            <a:pPr algn="just"/>
            <a:r>
              <a:rPr lang="en-US" sz="1200" baseline="30000" dirty="0"/>
              <a:t>2</a:t>
            </a:r>
            <a:r>
              <a:rPr lang="en-US" sz="1200" dirty="0"/>
              <a:t> Merriam 1960; </a:t>
            </a:r>
            <a:r>
              <a:rPr lang="en-US" sz="1200" dirty="0" err="1"/>
              <a:t>Vonder</a:t>
            </a:r>
            <a:r>
              <a:rPr lang="en-US" sz="1200" dirty="0"/>
              <a:t> Linden &amp; </a:t>
            </a:r>
            <a:r>
              <a:rPr lang="en-US" sz="1200" dirty="0" err="1"/>
              <a:t>Lindvall</a:t>
            </a:r>
            <a:r>
              <a:rPr lang="en-US" sz="1200" dirty="0"/>
              <a:t> 1982; CRPV 2012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33837-B99B-4814-BFA4-E22F41A1D6B0}"/>
              </a:ext>
            </a:extLst>
          </p:cNvPr>
          <p:cNvSpPr txBox="1"/>
          <p:nvPr/>
        </p:nvSpPr>
        <p:spPr>
          <a:xfrm>
            <a:off x="11367431" y="874017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134605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530C-A611-484D-8707-969B9758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91"/>
            <a:ext cx="10515600" cy="1325563"/>
          </a:xfrm>
        </p:spPr>
        <p:txBody>
          <a:bodyPr/>
          <a:lstStyle/>
          <a:p>
            <a:r>
              <a:rPr lang="en-US" dirty="0"/>
              <a:t>Data: California Landslide Inventory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7F1D2-8DE6-4675-8D4F-4C6112797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1350698"/>
            <a:ext cx="7863840" cy="543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7E9ED9-28E2-4A1F-8DC1-CFABC70411ED}"/>
              </a:ext>
            </a:extLst>
          </p:cNvPr>
          <p:cNvSpPr txBox="1"/>
          <p:nvPr/>
        </p:nvSpPr>
        <p:spPr>
          <a:xfrm>
            <a:off x="7922615" y="1763162"/>
            <a:ext cx="4325608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California Department of Conservation</a:t>
            </a:r>
          </a:p>
          <a:p>
            <a:pPr algn="ctr"/>
            <a:r>
              <a:rPr lang="en-US" sz="1200" dirty="0">
                <a:hlinkClick r:id="rId3"/>
              </a:rPr>
              <a:t>https://data.ca.gov/dataset/california-landslide-inventory</a:t>
            </a:r>
            <a:endParaRPr lang="en-US" sz="1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 inventory of mapped landslides for the</a:t>
            </a:r>
            <a:br>
              <a:rPr lang="en-US" dirty="0"/>
            </a:br>
            <a:r>
              <a:rPr lang="en-US" dirty="0"/>
              <a:t>State of California.</a:t>
            </a:r>
          </a:p>
          <a:p>
            <a:endParaRPr lang="en-US" dirty="0"/>
          </a:p>
          <a:p>
            <a:r>
              <a:rPr lang="en-US" dirty="0"/>
              <a:t>Database includes landslides mapped by </a:t>
            </a:r>
            <a:br>
              <a:rPr lang="en-US" dirty="0"/>
            </a:br>
            <a:r>
              <a:rPr lang="en-US" dirty="0"/>
              <a:t>California Geological Survey and others over</a:t>
            </a:r>
            <a:br>
              <a:rPr lang="en-US" dirty="0"/>
            </a:br>
            <a:r>
              <a:rPr lang="en-US" dirty="0"/>
              <a:t>the past 50 years.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CA2C36-F8E9-457B-A8DF-5C2FE0B0C140}"/>
              </a:ext>
            </a:extLst>
          </p:cNvPr>
          <p:cNvSpPr txBox="1"/>
          <p:nvPr/>
        </p:nvSpPr>
        <p:spPr>
          <a:xfrm>
            <a:off x="7922615" y="6482445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05C8D1-AB59-44AE-9FCA-E6A8D5197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91" t="9890" r="57752" b="82615"/>
          <a:stretch/>
        </p:blipFill>
        <p:spPr>
          <a:xfrm>
            <a:off x="8302339" y="2463491"/>
            <a:ext cx="3566160" cy="62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4E6988-DE4A-41F8-A052-13CA9C405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47"/>
          <a:stretch/>
        </p:blipFill>
        <p:spPr>
          <a:xfrm>
            <a:off x="7036626" y="1334276"/>
            <a:ext cx="3429000" cy="1941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B86B2B-C78F-41EB-8BF9-0AFD25BA3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212" y="1334276"/>
            <a:ext cx="3428937" cy="1929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2A773-D281-4E42-B243-E7130C66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3991"/>
            <a:ext cx="10515600" cy="1325563"/>
          </a:xfrm>
        </p:spPr>
        <p:txBody>
          <a:bodyPr/>
          <a:lstStyle/>
          <a:p>
            <a:r>
              <a:rPr lang="en-US" dirty="0"/>
              <a:t>Data: Satellite Radar Imagery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B6234-7E8C-40E1-A99E-0651F5C0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74665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ENVISAT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1D9B67-E190-402A-A44E-2E2271EC8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63494"/>
            <a:ext cx="5157787" cy="3139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Frequency = 5.331 GHz</a:t>
            </a:r>
          </a:p>
          <a:p>
            <a:pPr marL="0" indent="0" algn="ctr">
              <a:buNone/>
            </a:pPr>
            <a:r>
              <a:rPr lang="en-US" dirty="0"/>
              <a:t>Wavelength = 5.6 cm</a:t>
            </a:r>
          </a:p>
          <a:p>
            <a:pPr marL="0" indent="0" algn="ctr">
              <a:buNone/>
            </a:pPr>
            <a:r>
              <a:rPr lang="en-US" dirty="0"/>
              <a:t>Line-of-Sight: 21°, N85°W</a:t>
            </a:r>
          </a:p>
          <a:p>
            <a:pPr marL="0" indent="0" algn="ctr">
              <a:buNone/>
            </a:pPr>
            <a:r>
              <a:rPr lang="en-US" dirty="0"/>
              <a:t>Resolution = 20 m</a:t>
            </a:r>
          </a:p>
          <a:p>
            <a:pPr marL="0" indent="0" algn="ctr">
              <a:buNone/>
            </a:pPr>
            <a:r>
              <a:rPr lang="en-US" dirty="0"/>
              <a:t>34 Radar Images</a:t>
            </a:r>
          </a:p>
          <a:p>
            <a:pPr marL="0" indent="0" algn="ctr">
              <a:buNone/>
            </a:pPr>
            <a:r>
              <a:rPr lang="en-US" dirty="0"/>
              <a:t>11 Nov 2005 – 14 Oct 2010</a:t>
            </a:r>
          </a:p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263C0B-899A-46F1-8339-FB9C18D4D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9532" y="1074665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COSMO-</a:t>
            </a:r>
            <a:r>
              <a:rPr lang="en-US" sz="4000" dirty="0" err="1">
                <a:solidFill>
                  <a:schemeClr val="bg1"/>
                </a:solidFill>
              </a:rPr>
              <a:t>SkyMed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71F8F2-9F6F-40B5-93AE-376294901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63494"/>
            <a:ext cx="5183188" cy="3139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Frequency = 9.6 GHz</a:t>
            </a:r>
          </a:p>
          <a:p>
            <a:pPr marL="0" indent="0" algn="ctr">
              <a:buNone/>
            </a:pPr>
            <a:r>
              <a:rPr lang="en-US" dirty="0"/>
              <a:t>Wavelength = 3.1 cm</a:t>
            </a:r>
          </a:p>
          <a:p>
            <a:pPr marL="0" indent="0" algn="ctr">
              <a:buNone/>
            </a:pPr>
            <a:r>
              <a:rPr lang="en-US" dirty="0"/>
              <a:t>Line-of-Sight: 27°, N85°W</a:t>
            </a:r>
          </a:p>
          <a:p>
            <a:pPr marL="0" indent="0" algn="ctr">
              <a:buNone/>
            </a:pPr>
            <a:r>
              <a:rPr lang="en-US" dirty="0"/>
              <a:t>Resolution = 3 m</a:t>
            </a:r>
          </a:p>
          <a:p>
            <a:pPr marL="0" indent="0" algn="ctr">
              <a:buNone/>
            </a:pPr>
            <a:r>
              <a:rPr lang="en-US" dirty="0"/>
              <a:t>40 Radar Images</a:t>
            </a:r>
          </a:p>
          <a:p>
            <a:pPr marL="0" indent="0" algn="ctr">
              <a:buNone/>
            </a:pPr>
            <a:r>
              <a:rPr lang="en-US" dirty="0"/>
              <a:t>19 Jul 2012 – 27 Sep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8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B7067-7132-4DF0-B204-FA55054B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91"/>
            <a:ext cx="10515600" cy="1325563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B4F41-4210-4E7F-A951-705D9F350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98291"/>
            <a:ext cx="8229600" cy="541048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4CC77F-8AF8-41D5-9AB4-175706A2098C}"/>
              </a:ext>
            </a:extLst>
          </p:cNvPr>
          <p:cNvSpPr/>
          <p:nvPr/>
        </p:nvSpPr>
        <p:spPr>
          <a:xfrm>
            <a:off x="100668" y="1627463"/>
            <a:ext cx="4530055" cy="191269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/>
              <a:t>Persistent </a:t>
            </a:r>
            <a:r>
              <a:rPr lang="en-US" b="1" dirty="0" err="1"/>
              <a:t>Scatterer</a:t>
            </a:r>
            <a:r>
              <a:rPr lang="en-US" b="1" dirty="0"/>
              <a:t> Interferometry</a:t>
            </a:r>
          </a:p>
          <a:p>
            <a:pPr algn="ctr"/>
            <a:r>
              <a:rPr lang="en-US" dirty="0"/>
              <a:t>“…a branch of interferometry at exploits point </a:t>
            </a:r>
            <a:r>
              <a:rPr lang="en-US" dirty="0" err="1"/>
              <a:t>scatterers</a:t>
            </a:r>
            <a:r>
              <a:rPr lang="en-US" dirty="0"/>
              <a:t>, with strong radar backscatter, over a long time period to provide a phase history of the point target over time.” – </a:t>
            </a:r>
            <a:r>
              <a:rPr lang="en-US" i="1" dirty="0"/>
              <a:t>ESA Interferometry User Guide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1EDEEEF-BB3A-4B26-AD1A-AC81D9F52D5C}"/>
                  </a:ext>
                </a:extLst>
              </p:cNvPr>
              <p:cNvSpPr/>
              <p:nvPr/>
            </p:nvSpPr>
            <p:spPr>
              <a:xfrm>
                <a:off x="8867164" y="2232868"/>
                <a:ext cx="3089945" cy="130728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700" b="1" dirty="0"/>
                  <a:t>Phase Change </a:t>
                </a:r>
                <a:r>
                  <a:rPr lang="en-US" sz="1700" b="1" dirty="0">
                    <a:sym typeface="Wingdings" panose="05000000000000000000" pitchFamily="2" charset="2"/>
                  </a:rPr>
                  <a:t> Displacement</a:t>
                </a:r>
              </a:p>
              <a:p>
                <a:pPr algn="ctr"/>
                <a:endParaRPr lang="en-US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1EDEEEF-BB3A-4B26-AD1A-AC81D9F52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164" y="2232868"/>
                <a:ext cx="3089945" cy="130728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71429B-1367-495D-B3B8-07492B3C5867}"/>
              </a:ext>
            </a:extLst>
          </p:cNvPr>
          <p:cNvSpPr/>
          <p:nvPr/>
        </p:nvSpPr>
        <p:spPr>
          <a:xfrm>
            <a:off x="100668" y="5242701"/>
            <a:ext cx="2885813" cy="11660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/>
              <a:t>Justification from Literature</a:t>
            </a:r>
          </a:p>
          <a:p>
            <a:pPr algn="ctr"/>
            <a:r>
              <a:rPr lang="en-US" sz="1200" baseline="30000" dirty="0"/>
              <a:t>1</a:t>
            </a:r>
            <a:r>
              <a:rPr lang="en-US" sz="1200" dirty="0"/>
              <a:t>Bianchini et al. 2013</a:t>
            </a:r>
          </a:p>
          <a:p>
            <a:pPr algn="ctr"/>
            <a:r>
              <a:rPr lang="en-US" sz="1200" baseline="30000" dirty="0"/>
              <a:t>2</a:t>
            </a:r>
            <a:r>
              <a:rPr lang="en-US" sz="1200" dirty="0"/>
              <a:t>Cruden &amp; </a:t>
            </a:r>
            <a:r>
              <a:rPr lang="en-US" sz="1200" dirty="0" err="1"/>
              <a:t>Varnes</a:t>
            </a:r>
            <a:r>
              <a:rPr lang="en-US" sz="1200" dirty="0"/>
              <a:t> 1996</a:t>
            </a:r>
          </a:p>
          <a:p>
            <a:pPr algn="ctr"/>
            <a:r>
              <a:rPr lang="en-US" sz="1200" baseline="30000" dirty="0"/>
              <a:t>3</a:t>
            </a:r>
            <a:r>
              <a:rPr lang="en-US" sz="1200" dirty="0"/>
              <a:t>Calabro et al. 2010</a:t>
            </a:r>
          </a:p>
          <a:p>
            <a:pPr algn="ctr"/>
            <a:r>
              <a:rPr lang="en-US" sz="1200" baseline="30000" dirty="0"/>
              <a:t>4</a:t>
            </a:r>
            <a:r>
              <a:rPr lang="en-US" sz="1200" dirty="0"/>
              <a:t>Merriam 1960</a:t>
            </a:r>
            <a:endParaRPr lang="en-US" sz="11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2A8D8-0128-425E-86C3-BBEBC6319CD2}"/>
              </a:ext>
            </a:extLst>
          </p:cNvPr>
          <p:cNvSpPr txBox="1"/>
          <p:nvPr/>
        </p:nvSpPr>
        <p:spPr>
          <a:xfrm>
            <a:off x="4530753" y="40644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5C558-10AB-401C-B251-CA8E1EBE609C}"/>
              </a:ext>
            </a:extLst>
          </p:cNvPr>
          <p:cNvSpPr txBox="1"/>
          <p:nvPr/>
        </p:nvSpPr>
        <p:spPr>
          <a:xfrm>
            <a:off x="6317037" y="40600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DE708F-37EE-4C00-872C-19C656628A33}"/>
              </a:ext>
            </a:extLst>
          </p:cNvPr>
          <p:cNvSpPr txBox="1"/>
          <p:nvPr/>
        </p:nvSpPr>
        <p:spPr>
          <a:xfrm>
            <a:off x="8052891" y="40598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3FCBF0-4D6F-47A6-A609-164CCDB65384}"/>
              </a:ext>
            </a:extLst>
          </p:cNvPr>
          <p:cNvSpPr txBox="1"/>
          <p:nvPr/>
        </p:nvSpPr>
        <p:spPr>
          <a:xfrm>
            <a:off x="9759334" y="40553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35E35E-D0D1-4192-B9E7-C890D9761E7F}"/>
              </a:ext>
            </a:extLst>
          </p:cNvPr>
          <p:cNvSpPr txBox="1"/>
          <p:nvPr/>
        </p:nvSpPr>
        <p:spPr>
          <a:xfrm>
            <a:off x="10013306" y="6083800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279B97-CB4C-4B7D-A73B-4CEB44FA70D6}"/>
              </a:ext>
            </a:extLst>
          </p:cNvPr>
          <p:cNvSpPr/>
          <p:nvPr/>
        </p:nvSpPr>
        <p:spPr>
          <a:xfrm>
            <a:off x="4060272" y="5410899"/>
            <a:ext cx="2776756" cy="411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InSAR Landslide Inventory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B006D5-32F9-4752-8CE5-2EB753B1EE85}"/>
              </a:ext>
            </a:extLst>
          </p:cNvPr>
          <p:cNvSpPr/>
          <p:nvPr/>
        </p:nvSpPr>
        <p:spPr>
          <a:xfrm>
            <a:off x="3816991" y="5935002"/>
            <a:ext cx="3020037" cy="411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California Landslide Inventory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199AA8-BC17-4D05-ADE5-32FEE29B2721}"/>
              </a:ext>
            </a:extLst>
          </p:cNvPr>
          <p:cNvSpPr/>
          <p:nvPr/>
        </p:nvSpPr>
        <p:spPr>
          <a:xfrm>
            <a:off x="7667538" y="5687526"/>
            <a:ext cx="2650921" cy="411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Final Landslide Inventory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BA0B85-F0FD-4A5F-8CCD-BD8CE2A13985}"/>
              </a:ext>
            </a:extLst>
          </p:cNvPr>
          <p:cNvSpPr/>
          <p:nvPr/>
        </p:nvSpPr>
        <p:spPr>
          <a:xfrm>
            <a:off x="3305262" y="4068661"/>
            <a:ext cx="1249960" cy="9982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Number of PS points </a:t>
            </a:r>
            <a:br>
              <a:rPr lang="en-US" sz="1600" dirty="0"/>
            </a:br>
            <a:r>
              <a:rPr lang="en-US" sz="1600" dirty="0"/>
              <a:t>&gt; 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2F24A4D-7495-4A54-B222-409550BC9288}"/>
              </a:ext>
            </a:extLst>
          </p:cNvPr>
          <p:cNvSpPr/>
          <p:nvPr/>
        </p:nvSpPr>
        <p:spPr>
          <a:xfrm>
            <a:off x="5073242" y="4064359"/>
            <a:ext cx="1249960" cy="9982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Average Velocity </a:t>
            </a:r>
            <a:br>
              <a:rPr lang="en-US" sz="1600" dirty="0"/>
            </a:br>
            <a:r>
              <a:rPr lang="en-US" sz="1600" dirty="0"/>
              <a:t>≥ 4 mm/</a:t>
            </a:r>
            <a:r>
              <a:rPr lang="en-US" sz="1600" dirty="0" err="1"/>
              <a:t>yr</a:t>
            </a:r>
            <a:endParaRPr lang="en-US" sz="16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249936F-65DA-487C-9CE6-66253CF3C502}"/>
              </a:ext>
            </a:extLst>
          </p:cNvPr>
          <p:cNvSpPr/>
          <p:nvPr/>
        </p:nvSpPr>
        <p:spPr>
          <a:xfrm>
            <a:off x="6805569" y="4064251"/>
            <a:ext cx="1249960" cy="9982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Slope Angle </a:t>
            </a:r>
          </a:p>
          <a:p>
            <a:pPr algn="ctr"/>
            <a:r>
              <a:rPr lang="en-US" sz="1600" dirty="0"/>
              <a:t>&gt; 5°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04E27C-EB4A-4CCE-99C9-138555ED7C58}"/>
              </a:ext>
            </a:extLst>
          </p:cNvPr>
          <p:cNvSpPr/>
          <p:nvPr/>
        </p:nvSpPr>
        <p:spPr>
          <a:xfrm>
            <a:off x="2063692" y="4404328"/>
            <a:ext cx="925156" cy="411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Criteria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2A6B26F-8D4A-43D6-BC28-E744986F9C19}"/>
              </a:ext>
            </a:extLst>
          </p:cNvPr>
          <p:cNvSpPr/>
          <p:nvPr/>
        </p:nvSpPr>
        <p:spPr>
          <a:xfrm>
            <a:off x="8525311" y="4059842"/>
            <a:ext cx="1249960" cy="9982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Slope Aspect in Proper Direction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3E0883-EEF6-4436-A598-6B10443064E9}"/>
              </a:ext>
            </a:extLst>
          </p:cNvPr>
          <p:cNvSpPr/>
          <p:nvPr/>
        </p:nvSpPr>
        <p:spPr>
          <a:xfrm>
            <a:off x="6090407" y="3078551"/>
            <a:ext cx="1166070" cy="411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Coherence</a:t>
            </a:r>
          </a:p>
        </p:txBody>
      </p:sp>
    </p:spTree>
    <p:extLst>
      <p:ext uri="{BB962C8B-B14F-4D97-AF65-F5344CB8AC3E}">
        <p14:creationId xmlns:p14="http://schemas.microsoft.com/office/powerpoint/2010/main" val="314265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B614-3923-4C0C-8F4B-15BB7730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91"/>
            <a:ext cx="10515600" cy="1325563"/>
          </a:xfrm>
        </p:spPr>
        <p:txBody>
          <a:bodyPr/>
          <a:lstStyle/>
          <a:p>
            <a:r>
              <a:rPr lang="en-US" dirty="0"/>
              <a:t>Results: ENVISAT PSI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DB8A1-FEE2-478F-8F06-C428FC3BC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13" y="914400"/>
            <a:ext cx="8592574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5DCAB4-3020-496E-AEEA-996F6FFE6FCA}"/>
              </a:ext>
            </a:extLst>
          </p:cNvPr>
          <p:cNvSpPr txBox="1"/>
          <p:nvPr/>
        </p:nvSpPr>
        <p:spPr>
          <a:xfrm>
            <a:off x="10392287" y="6550223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3D59E-4A1F-4EF4-BE11-6A2F493BCAF6}"/>
              </a:ext>
            </a:extLst>
          </p:cNvPr>
          <p:cNvSpPr txBox="1"/>
          <p:nvPr/>
        </p:nvSpPr>
        <p:spPr>
          <a:xfrm>
            <a:off x="4907560" y="3701534"/>
            <a:ext cx="79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PVHLC</a:t>
            </a:r>
          </a:p>
        </p:txBody>
      </p:sp>
    </p:spTree>
    <p:extLst>
      <p:ext uri="{BB962C8B-B14F-4D97-AF65-F5344CB8AC3E}">
        <p14:creationId xmlns:p14="http://schemas.microsoft.com/office/powerpoint/2010/main" val="703406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B614-3923-4C0C-8F4B-15BB7730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91"/>
            <a:ext cx="10515600" cy="1325563"/>
          </a:xfrm>
        </p:spPr>
        <p:txBody>
          <a:bodyPr/>
          <a:lstStyle/>
          <a:p>
            <a:r>
              <a:rPr lang="en-US" dirty="0"/>
              <a:t>Results: COSMO-</a:t>
            </a:r>
            <a:r>
              <a:rPr lang="en-US" dirty="0" err="1"/>
              <a:t>SkyMed</a:t>
            </a:r>
            <a:r>
              <a:rPr lang="en-US" dirty="0"/>
              <a:t> PSI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E6DB1-2539-4303-96A7-6A9D2FEFF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13" y="914400"/>
            <a:ext cx="8592574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C2FBD-517A-483B-A2D5-4DA46B441CF0}"/>
              </a:ext>
            </a:extLst>
          </p:cNvPr>
          <p:cNvSpPr txBox="1"/>
          <p:nvPr/>
        </p:nvSpPr>
        <p:spPr>
          <a:xfrm>
            <a:off x="10392287" y="6550223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434EF-E762-4939-9823-98B8164C8CD8}"/>
              </a:ext>
            </a:extLst>
          </p:cNvPr>
          <p:cNvSpPr txBox="1"/>
          <p:nvPr/>
        </p:nvSpPr>
        <p:spPr>
          <a:xfrm>
            <a:off x="4907560" y="3701534"/>
            <a:ext cx="79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PVHLC</a:t>
            </a:r>
          </a:p>
        </p:txBody>
      </p:sp>
    </p:spTree>
    <p:extLst>
      <p:ext uri="{BB962C8B-B14F-4D97-AF65-F5344CB8AC3E}">
        <p14:creationId xmlns:p14="http://schemas.microsoft.com/office/powerpoint/2010/main" val="755249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B614-3923-4C0C-8F4B-15BB7730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8"/>
            <a:ext cx="10515600" cy="1325563"/>
          </a:xfrm>
        </p:spPr>
        <p:txBody>
          <a:bodyPr/>
          <a:lstStyle/>
          <a:p>
            <a:r>
              <a:rPr lang="en-US" dirty="0"/>
              <a:t>Results: Final Landslide Inventory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4ECD4-9032-4468-940A-EAFB9031E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00" y="914400"/>
            <a:ext cx="8592574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359E0C-20C0-4B17-8751-7A314B5E8A1F}"/>
              </a:ext>
            </a:extLst>
          </p:cNvPr>
          <p:cNvSpPr txBox="1"/>
          <p:nvPr/>
        </p:nvSpPr>
        <p:spPr>
          <a:xfrm>
            <a:off x="11164074" y="606623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D816D-FB1E-4983-8C24-6CA39BAE9E82}"/>
              </a:ext>
            </a:extLst>
          </p:cNvPr>
          <p:cNvSpPr txBox="1"/>
          <p:nvPr/>
        </p:nvSpPr>
        <p:spPr>
          <a:xfrm>
            <a:off x="100668" y="1624042"/>
            <a:ext cx="321607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68 RSS</a:t>
            </a:r>
            <a:r>
              <a:rPr lang="en-US" dirty="0"/>
              <a:t> Relatively Stable Slopes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Historic/Dormant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 |V| &lt; 4 mm/year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114 PAS</a:t>
            </a:r>
            <a:r>
              <a:rPr lang="en-US" dirty="0"/>
              <a:t> Potentially Active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PS Available</a:t>
            </a:r>
          </a:p>
          <a:p>
            <a:endParaRPr lang="en-US" dirty="0"/>
          </a:p>
          <a:p>
            <a:r>
              <a:rPr lang="en-US" b="1" dirty="0"/>
              <a:t>14 LTS</a:t>
            </a:r>
            <a:r>
              <a:rPr lang="en-US" dirty="0"/>
              <a:t> Long Term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PS|V| &gt; 4 mm/year</a:t>
            </a:r>
          </a:p>
          <a:p>
            <a:endParaRPr lang="en-US" dirty="0"/>
          </a:p>
          <a:p>
            <a:r>
              <a:rPr lang="en-US" b="1" dirty="0"/>
              <a:t>67 UESS</a:t>
            </a:r>
            <a:r>
              <a:rPr lang="en-US" dirty="0"/>
              <a:t> Unmapped Extremely</a:t>
            </a:r>
          </a:p>
          <a:p>
            <a:r>
              <a:rPr lang="en-US" dirty="0"/>
              <a:t>Slow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Previously Mapped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PS|V| &gt; 4 mm/year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84512-7906-4166-9C51-6AB6DD24784C}"/>
              </a:ext>
            </a:extLst>
          </p:cNvPr>
          <p:cNvSpPr txBox="1"/>
          <p:nvPr/>
        </p:nvSpPr>
        <p:spPr>
          <a:xfrm>
            <a:off x="6096000" y="3122693"/>
            <a:ext cx="79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PVHLC</a:t>
            </a:r>
          </a:p>
        </p:txBody>
      </p:sp>
    </p:spTree>
    <p:extLst>
      <p:ext uri="{BB962C8B-B14F-4D97-AF65-F5344CB8AC3E}">
        <p14:creationId xmlns:p14="http://schemas.microsoft.com/office/powerpoint/2010/main" val="2089725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659</Words>
  <Application>Microsoft Office PowerPoint</Application>
  <PresentationFormat>Widescreen</PresentationFormat>
  <Paragraphs>154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Wingdings</vt:lpstr>
      <vt:lpstr>Office Theme</vt:lpstr>
      <vt:lpstr>Slow Landslide Identification using InSAR to Update the California Landslide Inventory on the Palos Verdes Peninsula</vt:lpstr>
      <vt:lpstr>Objective</vt:lpstr>
      <vt:lpstr>Study Site</vt:lpstr>
      <vt:lpstr>Data: California Landslide Inventory</vt:lpstr>
      <vt:lpstr>Data: Satellite Radar Imagery</vt:lpstr>
      <vt:lpstr>Methodology</vt:lpstr>
      <vt:lpstr>Results: ENVISAT PSI</vt:lpstr>
      <vt:lpstr>Results: COSMO-SkyMed PSI</vt:lpstr>
      <vt:lpstr>Results: Final Landslide Inventory</vt:lpstr>
      <vt:lpstr>Results: Final Landslide Inventory</vt:lpstr>
      <vt:lpstr>Discussion</vt:lpstr>
      <vt:lpstr>Conclusion</vt:lpstr>
      <vt:lpstr>Acknowledgements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 Landslide Identification using InSAR to Update the California Landslide Inventory on the Palos Verdes Peninsula</dc:title>
  <dc:creator>El Hachemi Bouali</dc:creator>
  <cp:lastModifiedBy>El Hachemi Bouali</cp:lastModifiedBy>
  <cp:revision>22</cp:revision>
  <dcterms:created xsi:type="dcterms:W3CDTF">2017-10-16T17:29:20Z</dcterms:created>
  <dcterms:modified xsi:type="dcterms:W3CDTF">2017-10-18T21:13:11Z</dcterms:modified>
</cp:coreProperties>
</file>