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60" r:id="rId5"/>
    <p:sldId id="261" r:id="rId6"/>
    <p:sldId id="263" r:id="rId7"/>
    <p:sldId id="264" r:id="rId8"/>
    <p:sldId id="265" r:id="rId9"/>
    <p:sldId id="262" r:id="rId10"/>
    <p:sldId id="276" r:id="rId11"/>
    <p:sldId id="267" r:id="rId12"/>
    <p:sldId id="268" r:id="rId13"/>
    <p:sldId id="269" r:id="rId14"/>
    <p:sldId id="270" r:id="rId15"/>
    <p:sldId id="271" r:id="rId16"/>
    <p:sldId id="272" r:id="rId17"/>
    <p:sldId id="273" r:id="rId18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7EF7"/>
    <a:srgbClr val="D7E4BD"/>
    <a:srgbClr val="CCFFCC"/>
    <a:srgbClr val="F500DF"/>
    <a:srgbClr val="6FFF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 horzBarState="maximized">
    <p:restoredLeft sz="34587" autoAdjust="0"/>
    <p:restoredTop sz="86356" autoAdjust="0"/>
  </p:normalViewPr>
  <p:slideViewPr>
    <p:cSldViewPr snapToGrid="0" snapToObjects="1">
      <p:cViewPr varScale="1">
        <p:scale>
          <a:sx n="41" d="100"/>
          <a:sy n="41" d="100"/>
        </p:scale>
        <p:origin x="1291" y="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422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2" d="100"/>
        <a:sy n="52" d="100"/>
      </p:scale>
      <p:origin x="0" y="-797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9" name="Shape 11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197064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j-lt"/>
        <a:ea typeface="+mj-ea"/>
        <a:cs typeface="+mj-cs"/>
        <a:sym typeface="Calibri"/>
      </a:defRPr>
    </a:lvl1pPr>
    <a:lvl2pPr indent="228600" defTabSz="457200" latinLnBrk="0">
      <a:defRPr sz="1200">
        <a:latin typeface="+mj-lt"/>
        <a:ea typeface="+mj-ea"/>
        <a:cs typeface="+mj-cs"/>
        <a:sym typeface="Calibri"/>
      </a:defRPr>
    </a:lvl2pPr>
    <a:lvl3pPr indent="457200" defTabSz="457200" latinLnBrk="0">
      <a:defRPr sz="1200">
        <a:latin typeface="+mj-lt"/>
        <a:ea typeface="+mj-ea"/>
        <a:cs typeface="+mj-cs"/>
        <a:sym typeface="Calibri"/>
      </a:defRPr>
    </a:lvl3pPr>
    <a:lvl4pPr indent="685800" defTabSz="457200" latinLnBrk="0">
      <a:defRPr sz="1200">
        <a:latin typeface="+mj-lt"/>
        <a:ea typeface="+mj-ea"/>
        <a:cs typeface="+mj-cs"/>
        <a:sym typeface="Calibri"/>
      </a:defRPr>
    </a:lvl4pPr>
    <a:lvl5pPr indent="914400" defTabSz="457200" latinLnBrk="0">
      <a:defRPr sz="1200">
        <a:latin typeface="+mj-lt"/>
        <a:ea typeface="+mj-ea"/>
        <a:cs typeface="+mj-cs"/>
        <a:sym typeface="Calibri"/>
      </a:defRPr>
    </a:lvl5pPr>
    <a:lvl6pPr indent="1143000" defTabSz="457200" latinLnBrk="0">
      <a:defRPr sz="1200">
        <a:latin typeface="+mj-lt"/>
        <a:ea typeface="+mj-ea"/>
        <a:cs typeface="+mj-cs"/>
        <a:sym typeface="Calibri"/>
      </a:defRPr>
    </a:lvl6pPr>
    <a:lvl7pPr indent="1371600" defTabSz="457200" latinLnBrk="0">
      <a:defRPr sz="1200">
        <a:latin typeface="+mj-lt"/>
        <a:ea typeface="+mj-ea"/>
        <a:cs typeface="+mj-cs"/>
        <a:sym typeface="Calibri"/>
      </a:defRPr>
    </a:lvl7pPr>
    <a:lvl8pPr indent="1600200" defTabSz="457200" latinLnBrk="0">
      <a:defRPr sz="1200">
        <a:latin typeface="+mj-lt"/>
        <a:ea typeface="+mj-ea"/>
        <a:cs typeface="+mj-cs"/>
        <a:sym typeface="Calibri"/>
      </a:defRPr>
    </a:lvl8pPr>
    <a:lvl9pPr indent="1828800" defTabSz="4572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533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Text"/>
          <p:cNvSpPr txBox="1">
            <a:spLocks noGrp="1"/>
          </p:cNvSpPr>
          <p:nvPr>
            <p:ph type="title"/>
          </p:nvPr>
        </p:nvSpPr>
        <p:spPr>
          <a:xfrm>
            <a:off x="6629400" y="274638"/>
            <a:ext cx="2057400" cy="585152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2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274638"/>
            <a:ext cx="6019800" cy="5851527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1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9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8" indent="-320038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45025" y="1535111"/>
            <a:ext cx="4041775" cy="639766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57198" y="1435100"/>
            <a:ext cx="3008317" cy="46910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3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1792288" y="612775"/>
            <a:ext cx="5486403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3" cy="80486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0">
              <a:spcBef>
                <a:spcPts val="300"/>
              </a:spcBef>
              <a:buSzTx/>
              <a:buFontTx/>
              <a:buNone/>
              <a:defRPr sz="1400"/>
            </a:lvl2pPr>
            <a:lvl3pPr marL="0" indent="0">
              <a:spcBef>
                <a:spcPts val="300"/>
              </a:spcBef>
              <a:buSzTx/>
              <a:buFontTx/>
              <a:buNone/>
              <a:defRPr sz="1400"/>
            </a:lvl3pPr>
            <a:lvl4pPr marL="0" indent="0">
              <a:spcBef>
                <a:spcPts val="300"/>
              </a:spcBef>
              <a:buSzTx/>
              <a:buFontTx/>
              <a:buNone/>
              <a:defRPr sz="1400"/>
            </a:lvl4pPr>
            <a:lvl5pPr marL="0" indent="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13149" y="6406787"/>
            <a:ext cx="273652" cy="264251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342900" marR="0" indent="-3429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783771" marR="0" indent="-326571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1219200" marR="0" indent="-3048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17373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21945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26517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31089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35661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40233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0242"/>
            <a:ext cx="9162289" cy="6876289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22" name="Title 1"/>
          <p:cNvSpPr txBox="1">
            <a:spLocks noGrp="1"/>
          </p:cNvSpPr>
          <p:nvPr>
            <p:ph type="ctrTitle"/>
          </p:nvPr>
        </p:nvSpPr>
        <p:spPr>
          <a:xfrm>
            <a:off x="153638" y="13078"/>
            <a:ext cx="8818800" cy="1849590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397763"/>
            <a:r>
              <a:rPr sz="3600" dirty="0"/>
              <a:t>INSIGHTS INTO TERROIR FACTORS, </a:t>
            </a:r>
            <a:br>
              <a:rPr sz="3600" dirty="0"/>
            </a:br>
            <a:r>
              <a:rPr sz="3600" dirty="0"/>
              <a:t>SUNNYSLOPE DISTRICT,</a:t>
            </a:r>
            <a:br>
              <a:rPr sz="3600" dirty="0"/>
            </a:br>
            <a:r>
              <a:rPr sz="3600" dirty="0"/>
              <a:t>IDAHO</a:t>
            </a:r>
          </a:p>
        </p:txBody>
      </p:sp>
      <p:sp>
        <p:nvSpPr>
          <p:cNvPr id="123" name="Subtitle 2"/>
          <p:cNvSpPr txBox="1">
            <a:spLocks noGrp="1"/>
          </p:cNvSpPr>
          <p:nvPr>
            <p:ph type="subTitle" sz="quarter" idx="1"/>
          </p:nvPr>
        </p:nvSpPr>
        <p:spPr>
          <a:xfrm>
            <a:off x="568835" y="4709648"/>
            <a:ext cx="7676385" cy="1291900"/>
          </a:xfrm>
          <a:prstGeom prst="rect">
            <a:avLst/>
          </a:prstGeom>
          <a:solidFill>
            <a:srgbClr val="CCFFCC">
              <a:alpha val="37000"/>
            </a:srgbClr>
          </a:solidFill>
        </p:spPr>
        <p:txBody>
          <a:bodyPr/>
          <a:lstStyle/>
          <a:p>
            <a:pPr algn="l">
              <a:defRPr>
                <a:solidFill>
                  <a:srgbClr val="E6E0EC"/>
                </a:solidFill>
                <a:effectLst>
                  <a:outerShdw blurRad="50800" dist="38100" dir="2700000" rotWithShape="0">
                    <a:srgbClr val="000000"/>
                  </a:outerShdw>
                </a:effectLst>
              </a:defRPr>
            </a:pPr>
            <a:r>
              <a:t>David Wilkins, Boise State University</a:t>
            </a:r>
          </a:p>
          <a:p>
            <a:pPr algn="l">
              <a:defRPr>
                <a:solidFill>
                  <a:srgbClr val="E6E0EC"/>
                </a:solidFill>
                <a:effectLst>
                  <a:outerShdw blurRad="50800" dist="38100" dir="2700000" rotWithShape="0">
                    <a:srgbClr val="000000"/>
                  </a:outerShdw>
                </a:effectLst>
              </a:defRPr>
            </a:pPr>
            <a:r>
              <a:t>Alan Busacca, Vinitas Consultants, LLC</a:t>
            </a:r>
          </a:p>
        </p:txBody>
      </p:sp>
      <p:pic>
        <p:nvPicPr>
          <p:cNvPr id="124" name="Picture 5" descr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74854"/>
            <a:ext cx="1649044" cy="6921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3"/>
          <p:cNvGrpSpPr/>
          <p:nvPr/>
        </p:nvGrpSpPr>
        <p:grpSpPr>
          <a:xfrm>
            <a:off x="1124072" y="0"/>
            <a:ext cx="6895857" cy="6858005"/>
            <a:chOff x="-1" y="0"/>
            <a:chExt cx="6895856" cy="6858004"/>
          </a:xfrm>
        </p:grpSpPr>
        <p:pic>
          <p:nvPicPr>
            <p:cNvPr id="8" name="Picture 5" descr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" y="0"/>
              <a:ext cx="6895856" cy="6858004"/>
            </a:xfrm>
            <a:prstGeom prst="rect">
              <a:avLst/>
            </a:prstGeom>
            <a:ln w="9525" cap="flat">
              <a:solidFill>
                <a:srgbClr val="0365C0"/>
              </a:solidFill>
              <a:prstDash val="solid"/>
              <a:round/>
            </a:ln>
            <a:effectLst/>
          </p:spPr>
        </p:pic>
        <p:sp>
          <p:nvSpPr>
            <p:cNvPr id="9" name="TextBox 6"/>
            <p:cNvSpPr txBox="1"/>
            <p:nvPr/>
          </p:nvSpPr>
          <p:spPr>
            <a:xfrm>
              <a:off x="1795527" y="1485912"/>
              <a:ext cx="666076" cy="3385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>
                <a:defRPr sz="1600" i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b="1" dirty="0">
                  <a:solidFill>
                    <a:schemeClr val="bg1"/>
                  </a:solidFill>
                </a:rPr>
                <a:t>780m</a:t>
              </a:r>
            </a:p>
          </p:txBody>
        </p:sp>
        <p:sp>
          <p:nvSpPr>
            <p:cNvPr id="10" name="TextBox 7"/>
            <p:cNvSpPr txBox="1"/>
            <p:nvPr/>
          </p:nvSpPr>
          <p:spPr>
            <a:xfrm>
              <a:off x="564386" y="518962"/>
              <a:ext cx="666076" cy="3385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>
                <a:defRPr sz="1600" i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b="1" dirty="0"/>
                <a:t>800m</a:t>
              </a:r>
            </a:p>
          </p:txBody>
        </p:sp>
        <p:sp>
          <p:nvSpPr>
            <p:cNvPr id="11" name="TextBox 8"/>
            <p:cNvSpPr txBox="1"/>
            <p:nvPr/>
          </p:nvSpPr>
          <p:spPr>
            <a:xfrm>
              <a:off x="5475132" y="6231985"/>
              <a:ext cx="666076" cy="3385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>
                <a:defRPr sz="1600" i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b="1" dirty="0"/>
                <a:t>800m</a:t>
              </a:r>
            </a:p>
          </p:txBody>
        </p:sp>
        <p:sp>
          <p:nvSpPr>
            <p:cNvPr id="12" name="TextBox 9"/>
            <p:cNvSpPr txBox="1"/>
            <p:nvPr/>
          </p:nvSpPr>
          <p:spPr>
            <a:xfrm>
              <a:off x="1140815" y="3038684"/>
              <a:ext cx="666076" cy="3385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>
                <a:defRPr sz="1600" i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b="1" dirty="0"/>
                <a:t>715m</a:t>
              </a:r>
            </a:p>
          </p:txBody>
        </p:sp>
        <p:sp>
          <p:nvSpPr>
            <p:cNvPr id="13" name="TextBox 10"/>
            <p:cNvSpPr txBox="1"/>
            <p:nvPr/>
          </p:nvSpPr>
          <p:spPr>
            <a:xfrm>
              <a:off x="1437315" y="4463425"/>
              <a:ext cx="996411" cy="5419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/>
            <a:p>
              <a:pPr algn="ctr">
                <a:defRPr sz="1600" i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Snake R.</a:t>
              </a:r>
            </a:p>
            <a:p>
              <a:pPr algn="ctr">
                <a:defRPr sz="1600" i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675m</a:t>
              </a:r>
            </a:p>
          </p:txBody>
        </p:sp>
        <p:sp>
          <p:nvSpPr>
            <p:cNvPr id="14" name="TextBox 11"/>
            <p:cNvSpPr txBox="1"/>
            <p:nvPr/>
          </p:nvSpPr>
          <p:spPr>
            <a:xfrm>
              <a:off x="4221194" y="1240659"/>
              <a:ext cx="666076" cy="3385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>
                <a:defRPr sz="1600" i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b="1"/>
                <a:t>760m</a:t>
              </a:r>
            </a:p>
          </p:txBody>
        </p:sp>
        <p:sp>
          <p:nvSpPr>
            <p:cNvPr id="15" name="TextBox 12"/>
            <p:cNvSpPr txBox="1"/>
            <p:nvPr/>
          </p:nvSpPr>
          <p:spPr>
            <a:xfrm>
              <a:off x="1107849" y="2169480"/>
              <a:ext cx="666076" cy="3385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>
                <a:defRPr sz="1600" i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b="1" dirty="0">
                  <a:solidFill>
                    <a:schemeClr val="bg1"/>
                  </a:solidFill>
                </a:rPr>
                <a:t>740m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560189" y="5208437"/>
            <a:ext cx="4181590" cy="1446546"/>
          </a:xfrm>
          <a:prstGeom prst="rect">
            <a:avLst/>
          </a:prstGeom>
          <a:solidFill>
            <a:srgbClr val="D7E4BD">
              <a:alpha val="44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Sunnyslope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Weather Stations</a:t>
            </a:r>
            <a:endParaRPr kumimoji="0" lang="en-US" sz="4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51675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Title 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r>
              <a:t>Two Years of Degree Day Data</a:t>
            </a:r>
          </a:p>
        </p:txBody>
      </p:sp>
      <p:grpSp>
        <p:nvGrpSpPr>
          <p:cNvPr id="192" name="Group 22"/>
          <p:cNvGrpSpPr/>
          <p:nvPr/>
        </p:nvGrpSpPr>
        <p:grpSpPr>
          <a:xfrm>
            <a:off x="203343" y="3229413"/>
            <a:ext cx="8686516" cy="2761956"/>
            <a:chOff x="-1" y="-1"/>
            <a:chExt cx="8686515" cy="2761954"/>
          </a:xfrm>
        </p:grpSpPr>
        <p:grpSp>
          <p:nvGrpSpPr>
            <p:cNvPr id="190" name="Group 9"/>
            <p:cNvGrpSpPr/>
            <p:nvPr/>
          </p:nvGrpSpPr>
          <p:grpSpPr>
            <a:xfrm>
              <a:off x="-2" y="9601"/>
              <a:ext cx="4394505" cy="2752353"/>
              <a:chOff x="0" y="0"/>
              <a:chExt cx="4394503" cy="2752351"/>
            </a:xfrm>
          </p:grpSpPr>
          <p:pic>
            <p:nvPicPr>
              <p:cNvPr id="188" name="Picture 7" descr="Picture 7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1" y="-1"/>
                <a:ext cx="4394504" cy="2752353"/>
              </a:xfrm>
              <a:prstGeom prst="rect">
                <a:avLst/>
              </a:prstGeom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</p:pic>
          <p:sp>
            <p:nvSpPr>
              <p:cNvPr id="189" name="TextBox 8"/>
              <p:cNvSpPr txBox="1"/>
              <p:nvPr/>
            </p:nvSpPr>
            <p:spPr>
              <a:xfrm>
                <a:off x="1544302" y="170496"/>
                <a:ext cx="1423542" cy="44205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/>
              <a:p>
                <a:pPr algn="ctr">
                  <a:defRPr sz="1200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2016 GDDs (10°C)</a:t>
                </a:r>
                <a:endParaRPr sz="1100"/>
              </a:p>
              <a:p>
                <a:pPr algn="ctr">
                  <a:defRPr sz="1200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(04.01-10.31)</a:t>
                </a:r>
              </a:p>
            </p:txBody>
          </p:sp>
        </p:grpSp>
        <p:pic>
          <p:nvPicPr>
            <p:cNvPr id="191" name="Picture 13" descr="Picture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701" r="5192"/>
            <a:stretch>
              <a:fillRect/>
            </a:stretch>
          </p:blipFill>
          <p:spPr>
            <a:xfrm>
              <a:off x="4548534" y="-2"/>
              <a:ext cx="4137980" cy="2752351"/>
            </a:xfrm>
            <a:prstGeom prst="rect">
              <a:avLst/>
            </a:prstGeom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</p:pic>
      </p:grpSp>
      <p:graphicFrame>
        <p:nvGraphicFramePr>
          <p:cNvPr id="193" name="Table 20"/>
          <p:cNvGraphicFramePr/>
          <p:nvPr>
            <p:extLst>
              <p:ext uri="{D42A27DB-BD31-4B8C-83A1-F6EECF244321}">
                <p14:modId xmlns:p14="http://schemas.microsoft.com/office/powerpoint/2010/main" val="2701306660"/>
              </p:ext>
            </p:extLst>
          </p:nvPr>
        </p:nvGraphicFramePr>
        <p:xfrm>
          <a:off x="1160139" y="6050280"/>
          <a:ext cx="7029449" cy="80772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004207"/>
                <a:gridCol w="1004207"/>
                <a:gridCol w="1004207"/>
                <a:gridCol w="1004207"/>
                <a:gridCol w="1004207"/>
                <a:gridCol w="1004207"/>
                <a:gridCol w="1004207"/>
              </a:tblGrid>
              <a:tr h="190500">
                <a:tc>
                  <a:txBody>
                    <a:bodyPr/>
                    <a:lstStyle/>
                    <a:p>
                      <a:pPr>
                        <a:defRPr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 sz="1600" b="1" dirty="0"/>
                    </a:p>
                  </a:txBody>
                  <a:tcPr marL="12700" marR="12700" marT="12700" marB="12700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100" b="1">
                          <a:sym typeface="Helvetica"/>
                        </a:rPr>
                        <a:t>Hat</a:t>
                      </a:r>
                    </a:p>
                  </a:txBody>
                  <a:tcPr marL="12700" marR="12700" marT="12700" marB="127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100" b="1">
                          <a:sym typeface="Helvetica"/>
                        </a:rPr>
                        <a:t>Huston</a:t>
                      </a:r>
                    </a:p>
                  </a:txBody>
                  <a:tcPr marL="12700" marR="12700" marT="12700" marB="127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100" b="1">
                          <a:sym typeface="Helvetica"/>
                        </a:rPr>
                        <a:t>Koenig</a:t>
                      </a:r>
                    </a:p>
                  </a:txBody>
                  <a:tcPr marL="12700" marR="12700" marT="12700" marB="127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100" b="1">
                          <a:sym typeface="Helvetica"/>
                        </a:rPr>
                        <a:t>Polo Cove</a:t>
                      </a:r>
                    </a:p>
                  </a:txBody>
                  <a:tcPr marL="12700" marR="12700" marT="12700" marB="127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100" b="1">
                          <a:sym typeface="Helvetica"/>
                        </a:rPr>
                        <a:t>Scoria</a:t>
                      </a:r>
                    </a:p>
                  </a:txBody>
                  <a:tcPr marL="12700" marR="12700" marT="12700" marB="127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100" b="1">
                          <a:sym typeface="Helvetica"/>
                        </a:rPr>
                        <a:t>Bitner</a:t>
                      </a:r>
                    </a:p>
                  </a:txBody>
                  <a:tcPr marL="12700" marR="12700" marT="12700" marB="127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600" b="1">
                          <a:latin typeface="+mj-lt"/>
                          <a:ea typeface="+mj-ea"/>
                          <a:cs typeface="+mj-cs"/>
                          <a:sym typeface="Calibri"/>
                        </a:rPr>
                        <a:t>093016 ytd</a:t>
                      </a:r>
                    </a:p>
                  </a:txBody>
                  <a:tcPr marL="12700" marR="12700" marT="12700" marB="12700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600" b="1">
                          <a:latin typeface="+mj-lt"/>
                          <a:ea typeface="+mj-ea"/>
                          <a:cs typeface="+mj-cs"/>
                          <a:sym typeface="Calibri"/>
                        </a:rPr>
                        <a:t>1668</a:t>
                      </a:r>
                    </a:p>
                  </a:txBody>
                  <a:tcPr marL="12700" marR="12700" marT="12700" marB="12700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600" b="1">
                          <a:latin typeface="+mj-lt"/>
                          <a:ea typeface="+mj-ea"/>
                          <a:cs typeface="+mj-cs"/>
                          <a:sym typeface="Calibri"/>
                        </a:rPr>
                        <a:t>1671</a:t>
                      </a:r>
                    </a:p>
                  </a:txBody>
                  <a:tcPr marL="12700" marR="12700" marT="12700" marB="12700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600" b="1" dirty="0">
                          <a:latin typeface="+mj-lt"/>
                          <a:ea typeface="+mj-ea"/>
                          <a:cs typeface="+mj-cs"/>
                          <a:sym typeface="Calibri"/>
                        </a:rPr>
                        <a:t>1725</a:t>
                      </a:r>
                    </a:p>
                  </a:txBody>
                  <a:tcPr marL="12700" marR="12700" marT="12700" marB="12700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600" b="1">
                          <a:latin typeface="+mj-lt"/>
                          <a:ea typeface="+mj-ea"/>
                          <a:cs typeface="+mj-cs"/>
                          <a:sym typeface="Calibri"/>
                        </a:rPr>
                        <a:t>1764</a:t>
                      </a:r>
                    </a:p>
                  </a:txBody>
                  <a:tcPr marL="12700" marR="12700" marT="12700" marB="12700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600" b="1">
                          <a:latin typeface="+mj-lt"/>
                          <a:ea typeface="+mj-ea"/>
                          <a:cs typeface="+mj-cs"/>
                          <a:sym typeface="Calibri"/>
                        </a:rPr>
                        <a:t>1840</a:t>
                      </a:r>
                    </a:p>
                  </a:txBody>
                  <a:tcPr marL="12700" marR="12700" marT="12700" marB="12700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600" b="1">
                          <a:latin typeface="+mj-lt"/>
                          <a:ea typeface="+mj-ea"/>
                          <a:cs typeface="+mj-cs"/>
                          <a:sym typeface="Calibri"/>
                        </a:rPr>
                        <a:t>1890</a:t>
                      </a:r>
                    </a:p>
                  </a:txBody>
                  <a:tcPr marL="12700" marR="12700" marT="12700" marB="12700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600" b="1">
                          <a:latin typeface="+mj-lt"/>
                          <a:ea typeface="+mj-ea"/>
                          <a:cs typeface="+mj-cs"/>
                          <a:sym typeface="Calibri"/>
                        </a:rPr>
                        <a:t>093017 ytd</a:t>
                      </a:r>
                    </a:p>
                  </a:txBody>
                  <a:tcPr marL="12700" marR="12700" marT="12700" marB="12700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600" b="1">
                          <a:latin typeface="+mj-lt"/>
                          <a:ea typeface="+mj-ea"/>
                          <a:cs typeface="+mj-cs"/>
                          <a:sym typeface="Calibri"/>
                        </a:rPr>
                        <a:t>1667</a:t>
                      </a:r>
                    </a:p>
                  </a:txBody>
                  <a:tcPr marL="12700" marR="12700" marT="12700" marB="12700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600" b="1">
                          <a:latin typeface="+mj-lt"/>
                          <a:ea typeface="+mj-ea"/>
                          <a:cs typeface="+mj-cs"/>
                          <a:sym typeface="Calibri"/>
                        </a:rPr>
                        <a:t>1671</a:t>
                      </a:r>
                    </a:p>
                  </a:txBody>
                  <a:tcPr marL="12700" marR="12700" marT="12700" marB="12700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600" b="1">
                          <a:latin typeface="+mj-lt"/>
                          <a:ea typeface="+mj-ea"/>
                          <a:cs typeface="+mj-cs"/>
                          <a:sym typeface="Calibri"/>
                        </a:rPr>
                        <a:t>1800</a:t>
                      </a:r>
                    </a:p>
                  </a:txBody>
                  <a:tcPr marL="12700" marR="12700" marT="12700" marB="12700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600" b="1">
                          <a:latin typeface="+mj-lt"/>
                          <a:ea typeface="+mj-ea"/>
                          <a:cs typeface="+mj-cs"/>
                          <a:sym typeface="Calibri"/>
                        </a:rPr>
                        <a:t>1744</a:t>
                      </a:r>
                    </a:p>
                  </a:txBody>
                  <a:tcPr marL="12700" marR="12700" marT="12700" marB="12700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600" b="1">
                          <a:latin typeface="+mj-lt"/>
                          <a:ea typeface="+mj-ea"/>
                          <a:cs typeface="+mj-cs"/>
                          <a:sym typeface="Calibri"/>
                        </a:rPr>
                        <a:t>1835</a:t>
                      </a:r>
                    </a:p>
                  </a:txBody>
                  <a:tcPr marL="12700" marR="12700" marT="12700" marB="12700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600" b="1" dirty="0">
                          <a:latin typeface="+mj-lt"/>
                          <a:ea typeface="+mj-ea"/>
                          <a:cs typeface="+mj-cs"/>
                          <a:sym typeface="Calibri"/>
                        </a:rPr>
                        <a:t>1889</a:t>
                      </a:r>
                    </a:p>
                  </a:txBody>
                  <a:tcPr marL="12700" marR="12700" marT="12700" marB="12700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94" name="Content Placeholder 21"/>
          <p:cNvSpPr txBox="1">
            <a:spLocks noGrp="1"/>
          </p:cNvSpPr>
          <p:nvPr>
            <p:ph type="body" sz="half" idx="1"/>
          </p:nvPr>
        </p:nvSpPr>
        <p:spPr>
          <a:xfrm>
            <a:off x="431799" y="1234850"/>
            <a:ext cx="8255001" cy="210418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81176" indent="-281176" defTabSz="374904">
              <a:spcBef>
                <a:spcPts val="600"/>
              </a:spcBef>
              <a:defRPr sz="2600"/>
            </a:pPr>
            <a:r>
              <a:rPr dirty="0"/>
              <a:t>Growing seasons 2016 and 2017</a:t>
            </a:r>
          </a:p>
          <a:p>
            <a:pPr marL="609219" lvl="1" indent="-234315" defTabSz="374904">
              <a:spcBef>
                <a:spcPts val="500"/>
              </a:spcBef>
              <a:defRPr sz="2200"/>
            </a:pPr>
            <a:r>
              <a:rPr dirty="0"/>
              <a:t>Clear distinction between sites</a:t>
            </a:r>
          </a:p>
          <a:p>
            <a:pPr marL="609219" lvl="1" indent="-234315" defTabSz="374904">
              <a:spcBef>
                <a:spcPts val="500"/>
              </a:spcBef>
              <a:defRPr sz="2200"/>
            </a:pPr>
            <a:r>
              <a:rPr dirty="0"/>
              <a:t>Consistent order of cooler to warmer sites between years</a:t>
            </a:r>
          </a:p>
          <a:p>
            <a:pPr marL="609219" lvl="1" indent="-234315" defTabSz="374904">
              <a:spcBef>
                <a:spcPts val="500"/>
              </a:spcBef>
              <a:defRPr sz="2200"/>
            </a:pPr>
            <a:r>
              <a:rPr dirty="0"/>
              <a:t>Surprisingly wide range of heat units vineyards separated by only a few km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Title 1"/>
          <p:cNvSpPr txBox="1">
            <a:spLocks noGrp="1"/>
          </p:cNvSpPr>
          <p:nvPr>
            <p:ph type="title"/>
          </p:nvPr>
        </p:nvSpPr>
        <p:spPr>
          <a:xfrm>
            <a:off x="420549" y="141470"/>
            <a:ext cx="8229601" cy="920760"/>
          </a:xfrm>
          <a:prstGeom prst="rect">
            <a:avLst/>
          </a:prstGeom>
        </p:spPr>
        <p:txBody>
          <a:bodyPr/>
          <a:lstStyle/>
          <a:p>
            <a:r>
              <a:t>Regional Comparisons</a:t>
            </a:r>
          </a:p>
        </p:txBody>
      </p:sp>
      <p:sp>
        <p:nvSpPr>
          <p:cNvPr id="197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457200" y="990535"/>
            <a:ext cx="8192950" cy="2125889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277198" indent="-277198" defTabSz="369600">
              <a:spcBef>
                <a:spcPts val="600"/>
              </a:spcBef>
              <a:defRPr sz="2580"/>
            </a:pPr>
            <a:r>
              <a:rPr dirty="0"/>
              <a:t>SS compared to Benton City (Red Mountain) and Walla </a:t>
            </a:r>
            <a:r>
              <a:rPr dirty="0" smtClean="0"/>
              <a:t>Walla in Washington</a:t>
            </a:r>
            <a:endParaRPr dirty="0"/>
          </a:p>
          <a:p>
            <a:pPr marL="277198" indent="-277198" defTabSz="369600">
              <a:spcBef>
                <a:spcPts val="600"/>
              </a:spcBef>
              <a:defRPr sz="2580"/>
            </a:pPr>
            <a:r>
              <a:rPr dirty="0"/>
              <a:t>SS and WW lag early compared to RM </a:t>
            </a:r>
            <a:r>
              <a:rPr lang="en-US" dirty="0" smtClean="0"/>
              <a:t>reflected by</a:t>
            </a:r>
            <a:r>
              <a:rPr dirty="0" smtClean="0"/>
              <a:t> </a:t>
            </a:r>
            <a:r>
              <a:rPr dirty="0"/>
              <a:t>later </a:t>
            </a:r>
            <a:r>
              <a:rPr dirty="0" smtClean="0"/>
              <a:t>bud break</a:t>
            </a:r>
            <a:endParaRPr dirty="0"/>
          </a:p>
          <a:p>
            <a:pPr marL="277198" indent="-277198" defTabSz="369600">
              <a:spcBef>
                <a:spcPts val="600"/>
              </a:spcBef>
              <a:defRPr sz="2580"/>
            </a:pPr>
            <a:r>
              <a:rPr dirty="0"/>
              <a:t>SS warm sites catch up and are as warm as RM by end of </a:t>
            </a:r>
            <a:r>
              <a:rPr dirty="0" smtClean="0"/>
              <a:t>season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similar </a:t>
            </a:r>
            <a:r>
              <a:rPr lang="en-US" dirty="0" err="1" smtClean="0"/>
              <a:t>veraison</a:t>
            </a:r>
            <a:r>
              <a:rPr lang="en-US" dirty="0" smtClean="0"/>
              <a:t> dates</a:t>
            </a:r>
            <a:endParaRPr dirty="0"/>
          </a:p>
        </p:txBody>
      </p:sp>
      <p:pic>
        <p:nvPicPr>
          <p:cNvPr id="198" name="Picture 8" descr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796"/>
          <a:stretch>
            <a:fillRect/>
          </a:stretch>
        </p:blipFill>
        <p:spPr>
          <a:xfrm>
            <a:off x="-3" y="3093361"/>
            <a:ext cx="4418000" cy="2752346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99" name="Picture 9" descr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739"/>
          <a:stretch>
            <a:fillRect/>
          </a:stretch>
        </p:blipFill>
        <p:spPr>
          <a:xfrm>
            <a:off x="4555835" y="3093361"/>
            <a:ext cx="4610883" cy="2752346"/>
          </a:xfrm>
          <a:prstGeom prst="rect">
            <a:avLst/>
          </a:prstGeom>
          <a:ln>
            <a:solidFill>
              <a:srgbClr val="000000"/>
            </a:solidFill>
          </a:ln>
        </p:spPr>
      </p:pic>
      <p:graphicFrame>
        <p:nvGraphicFramePr>
          <p:cNvPr id="200" name="Table 13"/>
          <p:cNvGraphicFramePr/>
          <p:nvPr>
            <p:extLst>
              <p:ext uri="{D42A27DB-BD31-4B8C-83A1-F6EECF244321}">
                <p14:modId xmlns:p14="http://schemas.microsoft.com/office/powerpoint/2010/main" val="443839900"/>
              </p:ext>
            </p:extLst>
          </p:nvPr>
        </p:nvGraphicFramePr>
        <p:xfrm>
          <a:off x="2191119" y="5958840"/>
          <a:ext cx="4729432" cy="89916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182358"/>
                <a:gridCol w="1182358"/>
                <a:gridCol w="1182358"/>
                <a:gridCol w="1182358"/>
              </a:tblGrid>
              <a:tr h="190500">
                <a:tc>
                  <a:txBody>
                    <a:bodyPr/>
                    <a:lstStyle/>
                    <a:p>
                      <a:pPr>
                        <a:defRPr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 sz="1800" b="1" dirty="0"/>
                    </a:p>
                  </a:txBody>
                  <a:tcPr marL="12700" marR="12700" marT="12700" marB="12700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800" b="1">
                          <a:latin typeface="+mj-lt"/>
                          <a:ea typeface="+mj-ea"/>
                          <a:cs typeface="+mj-cs"/>
                          <a:sym typeface="Calibri"/>
                        </a:rPr>
                        <a:t>SS Avg</a:t>
                      </a:r>
                    </a:p>
                  </a:txBody>
                  <a:tcPr marL="12700" marR="12700" marT="12700" marB="12700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200" b="1">
                          <a:sym typeface="Helvetica"/>
                        </a:rPr>
                        <a:t>Benton City</a:t>
                      </a:r>
                    </a:p>
                  </a:txBody>
                  <a:tcPr marL="12700" marR="12700" marT="12700" marB="127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200" b="1">
                          <a:sym typeface="Helvetica"/>
                        </a:rPr>
                        <a:t>Walla^2</a:t>
                      </a:r>
                    </a:p>
                  </a:txBody>
                  <a:tcPr marL="12700" marR="12700" marT="12700" marB="127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800" b="1" dirty="0">
                          <a:latin typeface="+mj-lt"/>
                          <a:ea typeface="+mj-ea"/>
                          <a:cs typeface="+mj-cs"/>
                          <a:sym typeface="Calibri"/>
                        </a:rPr>
                        <a:t>093016 </a:t>
                      </a:r>
                      <a:r>
                        <a:rPr sz="1800" b="1" dirty="0" err="1">
                          <a:latin typeface="+mj-lt"/>
                          <a:ea typeface="+mj-ea"/>
                          <a:cs typeface="+mj-cs"/>
                          <a:sym typeface="Calibri"/>
                        </a:rPr>
                        <a:t>ytd</a:t>
                      </a:r>
                      <a:endParaRPr sz="1800" b="1" dirty="0">
                        <a:latin typeface="+mj-lt"/>
                        <a:ea typeface="+mj-ea"/>
                        <a:cs typeface="+mj-cs"/>
                        <a:sym typeface="Calibri"/>
                      </a:endParaRPr>
                    </a:p>
                  </a:txBody>
                  <a:tcPr marL="12700" marR="12700" marT="12700" marB="12700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800" b="1">
                          <a:latin typeface="+mj-lt"/>
                          <a:ea typeface="+mj-ea"/>
                          <a:cs typeface="+mj-cs"/>
                          <a:sym typeface="Calibri"/>
                        </a:rPr>
                        <a:t>1760</a:t>
                      </a:r>
                    </a:p>
                  </a:txBody>
                  <a:tcPr marL="12700" marR="12700" marT="12700" marB="12700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800" b="1">
                          <a:latin typeface="+mj-lt"/>
                          <a:ea typeface="+mj-ea"/>
                          <a:cs typeface="+mj-cs"/>
                          <a:sym typeface="Calibri"/>
                        </a:rPr>
                        <a:t>1911</a:t>
                      </a:r>
                    </a:p>
                  </a:txBody>
                  <a:tcPr marL="12700" marR="12700" marT="12700" marB="12700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800" b="1">
                          <a:latin typeface="+mj-lt"/>
                          <a:ea typeface="+mj-ea"/>
                          <a:cs typeface="+mj-cs"/>
                          <a:sym typeface="Calibri"/>
                        </a:rPr>
                        <a:t>1616</a:t>
                      </a:r>
                    </a:p>
                  </a:txBody>
                  <a:tcPr marL="12700" marR="12700" marT="12700" marB="12700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800" b="1">
                          <a:latin typeface="+mj-lt"/>
                          <a:ea typeface="+mj-ea"/>
                          <a:cs typeface="+mj-cs"/>
                          <a:sym typeface="Calibri"/>
                        </a:rPr>
                        <a:t>093017 ytd</a:t>
                      </a:r>
                    </a:p>
                  </a:txBody>
                  <a:tcPr marL="12700" marR="12700" marT="12700" marB="12700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800" b="1">
                          <a:latin typeface="+mj-lt"/>
                          <a:ea typeface="+mj-ea"/>
                          <a:cs typeface="+mj-cs"/>
                          <a:sym typeface="Calibri"/>
                        </a:rPr>
                        <a:t>1768</a:t>
                      </a:r>
                    </a:p>
                  </a:txBody>
                  <a:tcPr marL="12700" marR="12700" marT="12700" marB="12700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800" b="1">
                          <a:latin typeface="+mj-lt"/>
                          <a:ea typeface="+mj-ea"/>
                          <a:cs typeface="+mj-cs"/>
                          <a:sym typeface="Calibri"/>
                        </a:rPr>
                        <a:t>1870</a:t>
                      </a:r>
                    </a:p>
                  </a:txBody>
                  <a:tcPr marL="12700" marR="12700" marT="12700" marB="12700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800" b="1" dirty="0">
                          <a:latin typeface="+mj-lt"/>
                          <a:ea typeface="+mj-ea"/>
                          <a:cs typeface="+mj-cs"/>
                          <a:sym typeface="Calibri"/>
                        </a:rPr>
                        <a:t>1658</a:t>
                      </a:r>
                    </a:p>
                  </a:txBody>
                  <a:tcPr marL="12700" marR="12700" marT="12700" marB="12700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Title 1"/>
          <p:cNvSpPr txBox="1">
            <a:spLocks noGrp="1"/>
          </p:cNvSpPr>
          <p:nvPr>
            <p:ph type="title"/>
          </p:nvPr>
        </p:nvSpPr>
        <p:spPr>
          <a:xfrm>
            <a:off x="0" y="58495"/>
            <a:ext cx="5473213" cy="1143001"/>
          </a:xfrm>
          <a:prstGeom prst="rect">
            <a:avLst/>
          </a:prstGeom>
        </p:spPr>
        <p:txBody>
          <a:bodyPr/>
          <a:lstStyle/>
          <a:p>
            <a:r>
              <a:t>Cold Vulnerability</a:t>
            </a:r>
          </a:p>
        </p:txBody>
      </p:sp>
      <p:sp>
        <p:nvSpPr>
          <p:cNvPr id="203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102424" y="983187"/>
            <a:ext cx="3226393" cy="5428027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29184" indent="-329184" defTabSz="438911">
              <a:spcBef>
                <a:spcPts val="500"/>
              </a:spcBef>
              <a:defRPr sz="2300"/>
            </a:pPr>
            <a:r>
              <a:rPr dirty="0"/>
              <a:t>Deep freeze over two nights in Jan. 2017</a:t>
            </a:r>
          </a:p>
          <a:p>
            <a:pPr marL="329184" indent="-329184" defTabSz="438911">
              <a:spcBef>
                <a:spcPts val="500"/>
              </a:spcBef>
              <a:defRPr sz="2300"/>
            </a:pPr>
            <a:r>
              <a:rPr dirty="0"/>
              <a:t>Sites with steeper slope, better air drainage had warmer temps</a:t>
            </a:r>
          </a:p>
          <a:p>
            <a:pPr marL="329184" indent="-329184" defTabSz="438911">
              <a:spcBef>
                <a:spcPts val="500"/>
              </a:spcBef>
              <a:defRPr sz="2300"/>
            </a:pPr>
            <a:r>
              <a:rPr dirty="0"/>
              <a:t>Coldest temps (-31C) </a:t>
            </a:r>
            <a:r>
              <a:rPr dirty="0" smtClean="0"/>
              <a:t>at </a:t>
            </a:r>
            <a:r>
              <a:rPr dirty="0"/>
              <a:t>highest elevation </a:t>
            </a:r>
            <a:r>
              <a:rPr dirty="0">
                <a:solidFill>
                  <a:schemeClr val="tx1"/>
                </a:solidFill>
              </a:rPr>
              <a:t>Huston </a:t>
            </a:r>
            <a:r>
              <a:rPr dirty="0"/>
              <a:t>site </a:t>
            </a:r>
            <a:endParaRPr lang="en-US" dirty="0" smtClean="0"/>
          </a:p>
          <a:p>
            <a:pPr marL="770055" lvl="1" indent="-329184" defTabSz="438911">
              <a:spcBef>
                <a:spcPts val="500"/>
              </a:spcBef>
              <a:defRPr sz="2300"/>
            </a:pPr>
            <a:r>
              <a:rPr dirty="0" smtClean="0"/>
              <a:t>nearly </a:t>
            </a:r>
            <a:r>
              <a:rPr dirty="0"/>
              <a:t>flat </a:t>
            </a:r>
            <a:r>
              <a:rPr lang="en-US" dirty="0" smtClean="0"/>
              <a:t>site in </a:t>
            </a:r>
            <a:r>
              <a:rPr dirty="0" smtClean="0"/>
              <a:t>interfluve </a:t>
            </a:r>
            <a:endParaRPr lang="en-US" dirty="0" smtClean="0"/>
          </a:p>
          <a:p>
            <a:pPr marL="770055" lvl="1" indent="-329184" defTabSz="438911">
              <a:spcBef>
                <a:spcPts val="500"/>
              </a:spcBef>
              <a:defRPr sz="2300"/>
            </a:pPr>
            <a:r>
              <a:rPr dirty="0" smtClean="0"/>
              <a:t>very </a:t>
            </a:r>
            <a:r>
              <a:rPr dirty="0"/>
              <a:t>poor cold air </a:t>
            </a:r>
            <a:r>
              <a:rPr dirty="0" smtClean="0"/>
              <a:t>drainage</a:t>
            </a:r>
            <a:endParaRPr lang="en-US" dirty="0" smtClean="0"/>
          </a:p>
          <a:p>
            <a:pPr marL="770055" lvl="1" indent="-329184" defTabSz="438911">
              <a:spcBef>
                <a:spcPts val="500"/>
              </a:spcBef>
              <a:defRPr sz="2300"/>
            </a:pPr>
            <a:r>
              <a:rPr dirty="0" smtClean="0"/>
              <a:t> </a:t>
            </a:r>
            <a:r>
              <a:rPr dirty="0"/>
              <a:t>resulted in extreme cold</a:t>
            </a:r>
          </a:p>
        </p:txBody>
      </p:sp>
      <p:pic>
        <p:nvPicPr>
          <p:cNvPr id="204" name="Picture 4" descr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2952" y="78976"/>
            <a:ext cx="3910573" cy="296766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05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71373" y="3103191"/>
            <a:ext cx="5844140" cy="35026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457200" y="1233312"/>
            <a:ext cx="8229600" cy="5229577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Summary</a:t>
            </a:r>
          </a:p>
          <a:p>
            <a:pPr lvl="1"/>
            <a:r>
              <a:rPr dirty="0" smtClean="0"/>
              <a:t>Project </a:t>
            </a:r>
            <a:r>
              <a:rPr dirty="0"/>
              <a:t>identified large variation in soils AND climate over short distances </a:t>
            </a:r>
            <a:endParaRPr lang="en-US" dirty="0" smtClean="0"/>
          </a:p>
          <a:p>
            <a:pPr lvl="2"/>
            <a:r>
              <a:rPr lang="en-US" b="1" dirty="0" smtClean="0"/>
              <a:t>Message</a:t>
            </a:r>
            <a:r>
              <a:rPr lang="en-US" dirty="0" smtClean="0"/>
              <a:t> – trust but verify soil survey data </a:t>
            </a:r>
            <a:endParaRPr dirty="0"/>
          </a:p>
          <a:p>
            <a:pPr lvl="1"/>
            <a:r>
              <a:rPr dirty="0"/>
              <a:t>Soil data, moisture sensors, and Wx sensors aid growers in deficit irrigation management</a:t>
            </a:r>
          </a:p>
          <a:p>
            <a:pPr lvl="1"/>
            <a:r>
              <a:rPr dirty="0"/>
              <a:t>Meso-scale climates influenced by differences in elevation and slope creating large differences in air </a:t>
            </a:r>
            <a:r>
              <a:rPr dirty="0" smtClean="0"/>
              <a:t>drainage</a:t>
            </a:r>
            <a:endParaRPr lang="en-US" dirty="0" smtClean="0"/>
          </a:p>
          <a:p>
            <a:r>
              <a:rPr lang="en-US" dirty="0" smtClean="0"/>
              <a:t>Next Steps</a:t>
            </a:r>
          </a:p>
          <a:p>
            <a:pPr lvl="1"/>
            <a:r>
              <a:rPr lang="en-US" dirty="0" smtClean="0"/>
              <a:t>Expand network to include other vineyard clusters in Snake River, Lewis-Clark Valley AVAs</a:t>
            </a:r>
          </a:p>
          <a:p>
            <a:pPr lvl="1"/>
            <a:r>
              <a:rPr lang="en-US" dirty="0" smtClean="0"/>
              <a:t>Integrate </a:t>
            </a:r>
            <a:r>
              <a:rPr lang="en-US" dirty="0" err="1"/>
              <a:t>W</a:t>
            </a:r>
            <a:r>
              <a:rPr lang="en-US" dirty="0" err="1" smtClean="0"/>
              <a:t>x</a:t>
            </a:r>
            <a:r>
              <a:rPr lang="en-US" dirty="0" smtClean="0"/>
              <a:t> data into WRF model being developed for Idaho vineyards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and Next Steps</a:t>
            </a:r>
            <a:endParaRPr lang="en-US" dirty="0"/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Title 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r>
              <a:rPr dirty="0"/>
              <a:t>Acknowledgements</a:t>
            </a:r>
          </a:p>
        </p:txBody>
      </p:sp>
      <p:sp>
        <p:nvSpPr>
          <p:cNvPr id="211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r>
              <a:t>Funding provided by USDA/ISDA Specialty Crop Block Grant Program, with in kind matches and support by</a:t>
            </a:r>
          </a:p>
          <a:p>
            <a:pPr marL="742950" lvl="1" indent="-285750">
              <a:spcBef>
                <a:spcPts val="600"/>
              </a:spcBef>
              <a:defRPr sz="2800"/>
            </a:pPr>
            <a:r>
              <a:t>Boise State University</a:t>
            </a:r>
          </a:p>
          <a:p>
            <a:pPr marL="742950" lvl="1" indent="-285750">
              <a:spcBef>
                <a:spcPts val="600"/>
              </a:spcBef>
              <a:defRPr sz="2800"/>
            </a:pPr>
            <a:r>
              <a:t>Ron Bitner </a:t>
            </a:r>
          </a:p>
          <a:p>
            <a:pPr marL="742950" lvl="1" indent="-285750">
              <a:spcBef>
                <a:spcPts val="600"/>
              </a:spcBef>
              <a:defRPr sz="2800"/>
            </a:pPr>
            <a:r>
              <a:t>Jai Jaiprakash (Synchronexus)</a:t>
            </a:r>
          </a:p>
          <a:p>
            <a:pPr marL="742950" lvl="1" indent="-285750">
              <a:spcBef>
                <a:spcPts val="600"/>
              </a:spcBef>
              <a:defRPr sz="2800"/>
            </a:pPr>
            <a:r>
              <a:t>NNU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53144" cy="6864858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14" name="Title 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r>
              <a:t>Questions?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Title 1"/>
          <p:cNvSpPr txBox="1">
            <a:spLocks noGrp="1"/>
          </p:cNvSpPr>
          <p:nvPr>
            <p:ph type="title"/>
          </p:nvPr>
        </p:nvSpPr>
        <p:spPr>
          <a:xfrm>
            <a:off x="302137" y="14111"/>
            <a:ext cx="4674303" cy="821333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3600"/>
            </a:lvl1pPr>
          </a:lstStyle>
          <a:p>
            <a:r>
              <a:rPr dirty="0"/>
              <a:t>Regional Fire and Smoke</a:t>
            </a:r>
          </a:p>
        </p:txBody>
      </p:sp>
      <p:sp>
        <p:nvSpPr>
          <p:cNvPr id="217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190895" y="1461122"/>
            <a:ext cx="2922828" cy="4525963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400"/>
              </a:spcBef>
              <a:defRPr sz="2000"/>
            </a:pPr>
            <a:r>
              <a:t>reduced insolation (~25% less compared to prior and following days</a:t>
            </a:r>
          </a:p>
          <a:p>
            <a:pPr>
              <a:spcBef>
                <a:spcPts val="400"/>
              </a:spcBef>
              <a:defRPr sz="2000"/>
            </a:pPr>
            <a:r>
              <a:t>increased night T°C (5-10°C more than prior and following days)</a:t>
            </a:r>
          </a:p>
          <a:p>
            <a:pPr>
              <a:spcBef>
                <a:spcPts val="400"/>
              </a:spcBef>
              <a:defRPr sz="2000"/>
            </a:pPr>
            <a:r>
              <a:t>similar patterns observed for other fire events.</a:t>
            </a:r>
          </a:p>
        </p:txBody>
      </p:sp>
      <p:pic>
        <p:nvPicPr>
          <p:cNvPr id="218" name="IMG_3059-filtered.jpeg" descr="IMG_3059-filtered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93744" y="727586"/>
            <a:ext cx="5163937" cy="347828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grpSp>
        <p:nvGrpSpPr>
          <p:cNvPr id="223" name="Group 133"/>
          <p:cNvGrpSpPr/>
          <p:nvPr/>
        </p:nvGrpSpPr>
        <p:grpSpPr>
          <a:xfrm>
            <a:off x="2639290" y="3803182"/>
            <a:ext cx="5682523" cy="3103073"/>
            <a:chOff x="0" y="0"/>
            <a:chExt cx="5682521" cy="3103072"/>
          </a:xfrm>
        </p:grpSpPr>
        <p:pic>
          <p:nvPicPr>
            <p:cNvPr id="219" name="Soda fire.png" descr="Soda fire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64" t="2025" r="10041" b="2025"/>
            <a:stretch>
              <a:fillRect/>
            </a:stretch>
          </p:blipFill>
          <p:spPr>
            <a:xfrm>
              <a:off x="412815" y="0"/>
              <a:ext cx="5005838" cy="2774058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  <p:sp>
          <p:nvSpPr>
            <p:cNvPr id="220" name="Shape 130"/>
            <p:cNvSpPr txBox="1"/>
            <p:nvPr/>
          </p:nvSpPr>
          <p:spPr>
            <a:xfrm>
              <a:off x="2589351" y="2742250"/>
              <a:ext cx="652734" cy="360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defTabSz="914400">
                <a:defRPr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Aug.</a:t>
              </a:r>
            </a:p>
          </p:txBody>
        </p:sp>
        <p:sp>
          <p:nvSpPr>
            <p:cNvPr id="221" name="Shape 131"/>
            <p:cNvSpPr txBox="1"/>
            <p:nvPr/>
          </p:nvSpPr>
          <p:spPr>
            <a:xfrm rot="16200000">
              <a:off x="5187431" y="977508"/>
              <a:ext cx="666629" cy="3235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defTabSz="914400">
                <a:defRPr sz="16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T°C</a:t>
              </a:r>
            </a:p>
          </p:txBody>
        </p:sp>
        <p:sp>
          <p:nvSpPr>
            <p:cNvPr id="222" name="Shape 132"/>
            <p:cNvSpPr txBox="1"/>
            <p:nvPr/>
          </p:nvSpPr>
          <p:spPr>
            <a:xfrm rot="16200000">
              <a:off x="-193589" y="1145837"/>
              <a:ext cx="772568" cy="3853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/>
            <a:p>
              <a:pPr defTabSz="914400">
                <a:defRPr sz="2000">
                  <a:latin typeface="Arial"/>
                  <a:ea typeface="Arial"/>
                  <a:cs typeface="Arial"/>
                  <a:sym typeface="Arial"/>
                </a:defRPr>
              </a:pPr>
              <a:r>
                <a:t>w/m</a:t>
              </a:r>
              <a:r>
                <a:rPr baseline="31999"/>
                <a:t>2</a:t>
              </a:r>
            </a:p>
          </p:txBody>
        </p:sp>
      </p:grp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SRVAVA map-filtered.png" descr="SRVAVA map-filtere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28815" y="1288239"/>
            <a:ext cx="5715321" cy="5569762"/>
          </a:xfrm>
          <a:prstGeom prst="rect">
            <a:avLst/>
          </a:prstGeom>
          <a:ln w="12700">
            <a:solidFill>
              <a:schemeClr val="tx1"/>
            </a:solidFill>
            <a:miter lim="400000"/>
          </a:ln>
        </p:spPr>
      </p:pic>
      <p:sp>
        <p:nvSpPr>
          <p:cNvPr id="127" name="Title 14"/>
          <p:cNvSpPr txBox="1">
            <a:spLocks noGrp="1"/>
          </p:cNvSpPr>
          <p:nvPr>
            <p:ph type="title"/>
          </p:nvPr>
        </p:nvSpPr>
        <p:spPr>
          <a:xfrm>
            <a:off x="262590" y="151739"/>
            <a:ext cx="8618819" cy="114300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l">
              <a:defRPr sz="3500" b="1"/>
            </a:pPr>
            <a:r>
              <a:t>Snake River Valley AVA Regional Setting</a:t>
            </a:r>
            <a:r>
              <a:rPr b="0"/>
              <a:t> </a:t>
            </a:r>
          </a:p>
        </p:txBody>
      </p:sp>
      <p:sp>
        <p:nvSpPr>
          <p:cNvPr id="128" name="Content Placeholder 15"/>
          <p:cNvSpPr txBox="1">
            <a:spLocks noGrp="1"/>
          </p:cNvSpPr>
          <p:nvPr>
            <p:ph type="body" sz="half" idx="1"/>
          </p:nvPr>
        </p:nvSpPr>
        <p:spPr>
          <a:xfrm>
            <a:off x="457197" y="1423678"/>
            <a:ext cx="2871620" cy="5122363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336040" indent="-336040" defTabSz="448055">
              <a:spcBef>
                <a:spcPts val="500"/>
              </a:spcBef>
              <a:defRPr sz="2100"/>
            </a:pPr>
            <a:r>
              <a:rPr dirty="0"/>
              <a:t>SW Idaho &amp;          </a:t>
            </a:r>
            <a:r>
              <a:rPr lang="en-US" dirty="0" smtClean="0"/>
              <a:t>   	</a:t>
            </a:r>
            <a:r>
              <a:rPr dirty="0" smtClean="0"/>
              <a:t>E</a:t>
            </a:r>
            <a:r>
              <a:rPr dirty="0"/>
              <a:t>. Central Oregon</a:t>
            </a:r>
            <a:endParaRPr sz="2300" dirty="0"/>
          </a:p>
          <a:p>
            <a:pPr marL="336040" indent="-336040" defTabSz="448055">
              <a:spcBef>
                <a:spcPts val="500"/>
              </a:spcBef>
              <a:defRPr sz="2100"/>
            </a:pPr>
            <a:r>
              <a:rPr dirty="0"/>
              <a:t>Defined by extent of ancient Lake Idaho</a:t>
            </a:r>
            <a:endParaRPr sz="2300" dirty="0"/>
          </a:p>
          <a:p>
            <a:pPr marL="336040" indent="-336040" defTabSz="448055">
              <a:spcBef>
                <a:spcPts val="500"/>
              </a:spcBef>
              <a:defRPr sz="2100"/>
            </a:pPr>
            <a:r>
              <a:rPr dirty="0"/>
              <a:t>1,040m contour</a:t>
            </a:r>
            <a:endParaRPr sz="2300" dirty="0"/>
          </a:p>
          <a:p>
            <a:pPr marL="336040" indent="-336040" defTabSz="448055">
              <a:spcBef>
                <a:spcPts val="500"/>
              </a:spcBef>
              <a:defRPr sz="2100"/>
            </a:pPr>
            <a:r>
              <a:rPr dirty="0"/>
              <a:t>21,500 </a:t>
            </a:r>
            <a:r>
              <a:rPr dirty="0" smtClean="0"/>
              <a:t>km</a:t>
            </a:r>
            <a:r>
              <a:rPr baseline="31999" dirty="0" smtClean="0"/>
              <a:t>2</a:t>
            </a:r>
            <a:r>
              <a:rPr lang="en-US" baseline="31999" dirty="0" smtClean="0"/>
              <a:t> </a:t>
            </a:r>
            <a:endParaRPr sz="2300" dirty="0"/>
          </a:p>
          <a:p>
            <a:pPr marL="336040" indent="-336040" defTabSz="448055">
              <a:spcBef>
                <a:spcPts val="500"/>
              </a:spcBef>
              <a:defRPr sz="2100"/>
            </a:pPr>
            <a:r>
              <a:rPr dirty="0"/>
              <a:t>Elevations from 550m to 1040m; median of 880m</a:t>
            </a:r>
          </a:p>
          <a:p>
            <a:pPr marL="336040" indent="-336040" defTabSz="448055">
              <a:spcBef>
                <a:spcPts val="500"/>
              </a:spcBef>
              <a:defRPr sz="2100"/>
            </a:pPr>
            <a:r>
              <a:rPr dirty="0"/>
              <a:t>SRV AVA </a:t>
            </a:r>
            <a:r>
              <a:rPr lang="en-US" smtClean="0"/>
              <a:t>y</a:t>
            </a:r>
            <a:r>
              <a:rPr smtClean="0"/>
              <a:t>uge</a:t>
            </a:r>
            <a:r>
              <a:rPr dirty="0" smtClean="0"/>
              <a:t> </a:t>
            </a:r>
            <a:r>
              <a:rPr dirty="0"/>
              <a:t>in total area but most vineyards in 1/25th of AVA </a:t>
            </a:r>
            <a:endParaRPr lang="en-US" dirty="0" smtClean="0"/>
          </a:p>
          <a:p>
            <a:pPr marL="336040" indent="-336040" defTabSz="448055">
              <a:spcBef>
                <a:spcPts val="500"/>
              </a:spcBef>
              <a:defRPr sz="2100"/>
            </a:pPr>
            <a:r>
              <a:rPr lang="en-US" dirty="0" smtClean="0"/>
              <a:t>Focus of Study </a:t>
            </a:r>
            <a:r>
              <a:rPr lang="mr-IN" dirty="0" smtClean="0"/>
              <a:t>–</a:t>
            </a:r>
            <a:r>
              <a:rPr lang="en-US" dirty="0" smtClean="0"/>
              <a:t> characterize soil and climate </a:t>
            </a:r>
            <a:r>
              <a:rPr lang="en-US" i="1" dirty="0" smtClean="0"/>
              <a:t>terroir </a:t>
            </a:r>
            <a:r>
              <a:rPr lang="en-US" dirty="0" smtClean="0"/>
              <a:t>of Sunnyslope District</a:t>
            </a:r>
            <a:endParaRPr i="1" dirty="0"/>
          </a:p>
        </p:txBody>
      </p:sp>
      <p:sp>
        <p:nvSpPr>
          <p:cNvPr id="129" name="Oval 16"/>
          <p:cNvSpPr/>
          <p:nvPr/>
        </p:nvSpPr>
        <p:spPr>
          <a:xfrm>
            <a:off x="5162224" y="4106864"/>
            <a:ext cx="542859" cy="204833"/>
          </a:xfrm>
          <a:prstGeom prst="ellipse">
            <a:avLst/>
          </a:prstGeom>
          <a:ln w="28575">
            <a:solidFill>
              <a:srgbClr val="FFFF00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30" name="Oval 17"/>
          <p:cNvSpPr/>
          <p:nvPr/>
        </p:nvSpPr>
        <p:spPr>
          <a:xfrm>
            <a:off x="6862481" y="5673819"/>
            <a:ext cx="1115203" cy="554765"/>
          </a:xfrm>
          <a:prstGeom prst="ellipse">
            <a:avLst/>
          </a:prstGeom>
          <a:ln w="28575">
            <a:solidFill>
              <a:srgbClr val="FFFF00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31" name="Rectangle 18"/>
          <p:cNvSpPr/>
          <p:nvPr/>
        </p:nvSpPr>
        <p:spPr>
          <a:xfrm>
            <a:off x="4557197" y="4182693"/>
            <a:ext cx="667226" cy="419818"/>
          </a:xfrm>
          <a:prstGeom prst="rect">
            <a:avLst/>
          </a:prstGeom>
          <a:ln w="38100">
            <a:solidFill>
              <a:srgbClr val="FF0000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926667" y="742932"/>
            <a:ext cx="3217334" cy="3081179"/>
            <a:chOff x="6684211" y="4558179"/>
            <a:chExt cx="2359925" cy="2299822"/>
          </a:xfrm>
        </p:grpSpPr>
        <p:pic>
          <p:nvPicPr>
            <p:cNvPr id="6" name="SRVAVA map-filtered.png" descr="SRVAVA map-filtered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84211" y="4558179"/>
              <a:ext cx="2359925" cy="2299822"/>
            </a:xfrm>
            <a:prstGeom prst="rect">
              <a:avLst/>
            </a:prstGeom>
            <a:ln w="12700">
              <a:solidFill>
                <a:schemeClr val="tx1"/>
              </a:solidFill>
              <a:miter lim="400000"/>
            </a:ln>
          </p:spPr>
        </p:pic>
        <p:sp>
          <p:nvSpPr>
            <p:cNvPr id="7" name="Rectangle 18"/>
            <p:cNvSpPr/>
            <p:nvPr/>
          </p:nvSpPr>
          <p:spPr>
            <a:xfrm>
              <a:off x="7184623" y="5827713"/>
              <a:ext cx="275506" cy="84903"/>
            </a:xfrm>
            <a:prstGeom prst="rect">
              <a:avLst/>
            </a:prstGeom>
            <a:ln w="38100">
              <a:solidFill>
                <a:srgbClr val="FF0000"/>
              </a:solidFill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lIns="45718" tIns="45718" rIns="45718" bIns="45718" anchor="ctr"/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>
                <a:ln>
                  <a:solidFill>
                    <a:srgbClr val="000000"/>
                  </a:solidFill>
                </a:ln>
              </a:endParaRPr>
            </a:p>
          </p:txBody>
        </p:sp>
      </p:grpSp>
      <p:sp>
        <p:nvSpPr>
          <p:cNvPr id="133" name="Shape 34"/>
          <p:cNvSpPr txBox="1">
            <a:spLocks noGrp="1"/>
          </p:cNvSpPr>
          <p:nvPr>
            <p:ph type="title"/>
          </p:nvPr>
        </p:nvSpPr>
        <p:spPr>
          <a:xfrm>
            <a:off x="508001" y="73885"/>
            <a:ext cx="7989901" cy="6989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marR="43245" indent="42231" defTabSz="969217">
              <a:defRPr sz="3400"/>
            </a:lvl1pPr>
          </a:lstStyle>
          <a:p>
            <a:r>
              <a:rPr dirty="0"/>
              <a:t>Geologic and Geomorphic Underpinnings </a:t>
            </a:r>
            <a:r>
              <a:rPr dirty="0" smtClean="0"/>
              <a:t>-</a:t>
            </a:r>
            <a:endParaRPr dirty="0"/>
          </a:p>
        </p:txBody>
      </p:sp>
      <p:sp>
        <p:nvSpPr>
          <p:cNvPr id="134" name="Shape 35"/>
          <p:cNvSpPr txBox="1">
            <a:spLocks noGrp="1"/>
          </p:cNvSpPr>
          <p:nvPr>
            <p:ph type="body" sz="half" idx="1"/>
          </p:nvPr>
        </p:nvSpPr>
        <p:spPr>
          <a:xfrm>
            <a:off x="120317" y="742932"/>
            <a:ext cx="2775479" cy="592810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15468" indent="-315468" defTabSz="420623">
              <a:lnSpc>
                <a:spcPct val="80000"/>
              </a:lnSpc>
              <a:spcBef>
                <a:spcPts val="400"/>
              </a:spcBef>
              <a:defRPr sz="1800"/>
            </a:pPr>
            <a:r>
              <a:rPr lang="en-US" dirty="0" smtClean="0"/>
              <a:t>Sunnyslope (SS) Wine District</a:t>
            </a:r>
          </a:p>
          <a:p>
            <a:pPr marL="315468" indent="-315468" defTabSz="420623">
              <a:lnSpc>
                <a:spcPct val="80000"/>
              </a:lnSpc>
              <a:spcBef>
                <a:spcPts val="400"/>
              </a:spcBef>
              <a:defRPr sz="1800"/>
            </a:pPr>
            <a:r>
              <a:rPr lang="en-US" dirty="0" smtClean="0"/>
              <a:t>2 Ma -5 Ma river terraces</a:t>
            </a:r>
          </a:p>
          <a:p>
            <a:pPr marL="683512" lvl="1" indent="-262890" defTabSz="420623">
              <a:lnSpc>
                <a:spcPct val="80000"/>
              </a:lnSpc>
              <a:spcBef>
                <a:spcPts val="300"/>
              </a:spcBef>
              <a:defRPr sz="1800"/>
            </a:pPr>
            <a:r>
              <a:rPr lang="en-US" dirty="0" err="1" smtClean="0"/>
              <a:t>Tenmile</a:t>
            </a:r>
            <a:r>
              <a:rPr lang="en-US" dirty="0" smtClean="0"/>
              <a:t> - </a:t>
            </a:r>
            <a:r>
              <a:rPr lang="en-US" dirty="0" err="1" smtClean="0"/>
              <a:t>QTtg</a:t>
            </a:r>
            <a:endParaRPr lang="en-US" dirty="0" smtClean="0"/>
          </a:p>
          <a:p>
            <a:pPr marL="683512" lvl="1" indent="-262890" defTabSz="420623">
              <a:lnSpc>
                <a:spcPct val="80000"/>
              </a:lnSpc>
              <a:spcBef>
                <a:spcPts val="300"/>
              </a:spcBef>
              <a:defRPr sz="1800"/>
            </a:pPr>
            <a:r>
              <a:rPr lang="en-US" dirty="0" smtClean="0"/>
              <a:t>Deer Flat - </a:t>
            </a:r>
            <a:r>
              <a:rPr lang="en-US" dirty="0" err="1" smtClean="0"/>
              <a:t>Qdg</a:t>
            </a:r>
            <a:endParaRPr lang="en-US" dirty="0" smtClean="0"/>
          </a:p>
          <a:p>
            <a:pPr marL="315468" indent="-315468" defTabSz="420623">
              <a:lnSpc>
                <a:spcPct val="80000"/>
              </a:lnSpc>
              <a:spcBef>
                <a:spcPts val="400"/>
              </a:spcBef>
              <a:defRPr sz="1800"/>
            </a:pPr>
            <a:r>
              <a:rPr dirty="0" smtClean="0"/>
              <a:t>Interfluve </a:t>
            </a:r>
            <a:r>
              <a:rPr dirty="0"/>
              <a:t>between Boise and Snake rivers</a:t>
            </a:r>
          </a:p>
          <a:p>
            <a:pPr marL="315468" indent="-315468" defTabSz="420623">
              <a:lnSpc>
                <a:spcPct val="80000"/>
              </a:lnSpc>
              <a:spcBef>
                <a:spcPts val="400"/>
              </a:spcBef>
              <a:defRPr sz="1800"/>
            </a:pPr>
            <a:r>
              <a:rPr dirty="0" smtClean="0"/>
              <a:t>Terraces </a:t>
            </a:r>
            <a:r>
              <a:rPr dirty="0"/>
              <a:t>provide</a:t>
            </a:r>
          </a:p>
          <a:p>
            <a:pPr marL="683512" lvl="1" indent="-262890" defTabSz="420623">
              <a:lnSpc>
                <a:spcPct val="80000"/>
              </a:lnSpc>
              <a:spcBef>
                <a:spcPts val="300"/>
              </a:spcBef>
              <a:defRPr sz="1800"/>
            </a:pPr>
            <a:r>
              <a:rPr dirty="0"/>
              <a:t>substantial local relief</a:t>
            </a:r>
          </a:p>
          <a:p>
            <a:pPr marL="683512" lvl="1" indent="-262890" defTabSz="420623">
              <a:lnSpc>
                <a:spcPct val="80000"/>
              </a:lnSpc>
              <a:spcBef>
                <a:spcPts val="300"/>
              </a:spcBef>
              <a:defRPr sz="1800"/>
            </a:pPr>
            <a:r>
              <a:rPr dirty="0"/>
              <a:t>cold air drainage</a:t>
            </a:r>
          </a:p>
          <a:p>
            <a:pPr marL="683512" lvl="1" indent="-262890" defTabSz="420623">
              <a:lnSpc>
                <a:spcPct val="80000"/>
              </a:lnSpc>
              <a:spcBef>
                <a:spcPts val="300"/>
              </a:spcBef>
              <a:defRPr sz="1800"/>
            </a:pPr>
            <a:r>
              <a:rPr dirty="0"/>
              <a:t>variable aspects</a:t>
            </a:r>
          </a:p>
          <a:p>
            <a:pPr marL="315468" indent="-315468" defTabSz="420623">
              <a:lnSpc>
                <a:spcPct val="80000"/>
              </a:lnSpc>
              <a:spcBef>
                <a:spcPts val="400"/>
              </a:spcBef>
              <a:defRPr sz="1800"/>
            </a:pPr>
            <a:r>
              <a:rPr lang="en-US" dirty="0" smtClean="0"/>
              <a:t>M</a:t>
            </a:r>
            <a:r>
              <a:rPr dirty="0" smtClean="0"/>
              <a:t>ore </a:t>
            </a:r>
            <a:r>
              <a:rPr dirty="0"/>
              <a:t>recent volcanics (Qb)</a:t>
            </a:r>
          </a:p>
          <a:p>
            <a:pPr marL="315468" indent="-315468" defTabSz="420623">
              <a:lnSpc>
                <a:spcPct val="80000"/>
              </a:lnSpc>
              <a:spcBef>
                <a:spcPts val="400"/>
              </a:spcBef>
              <a:defRPr sz="1800"/>
            </a:pPr>
            <a:r>
              <a:rPr dirty="0"/>
              <a:t>Soils from windblown loess and sand over a variety of older </a:t>
            </a:r>
            <a:r>
              <a:rPr dirty="0" smtClean="0"/>
              <a:t>deposits</a:t>
            </a:r>
            <a:endParaRPr lang="en-US" dirty="0" smtClean="0"/>
          </a:p>
          <a:p>
            <a:pPr marL="315468" indent="-315468" defTabSz="420623">
              <a:lnSpc>
                <a:spcPct val="80000"/>
              </a:lnSpc>
              <a:spcBef>
                <a:spcPts val="400"/>
              </a:spcBef>
              <a:defRPr sz="1800"/>
            </a:pPr>
            <a:r>
              <a:rPr lang="en-US" dirty="0" smtClean="0"/>
              <a:t>Bonneville Flood source of </a:t>
            </a:r>
            <a:r>
              <a:rPr lang="en-US" dirty="0" smtClean="0"/>
              <a:t>parent material </a:t>
            </a:r>
            <a:r>
              <a:rPr lang="en-US" dirty="0" smtClean="0"/>
              <a:t>at lower elevation vineyards</a:t>
            </a:r>
            <a:endParaRPr dirty="0"/>
          </a:p>
        </p:txBody>
      </p:sp>
      <p:pic>
        <p:nvPicPr>
          <p:cNvPr id="135" name="sunnyslope geology and geomorph map.png" descr="sunnyslope geology and geomorph map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95796" y="3068825"/>
            <a:ext cx="6248204" cy="3789175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36" name="Shape 37"/>
          <p:cNvSpPr txBox="1">
            <a:spLocks noGrp="1"/>
          </p:cNvSpPr>
          <p:nvPr>
            <p:ph type="sldNum" sz="quarter" idx="4294967295"/>
          </p:nvPr>
        </p:nvSpPr>
        <p:spPr>
          <a:xfrm>
            <a:off x="8497902" y="6406784"/>
            <a:ext cx="188894" cy="26425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sp>
        <p:nvSpPr>
          <p:cNvPr id="22" name="Interfluve"/>
          <p:cNvSpPr txBox="1"/>
          <p:nvPr/>
        </p:nvSpPr>
        <p:spPr>
          <a:xfrm>
            <a:off x="5564589" y="3891791"/>
            <a:ext cx="1419903" cy="446272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300" b="1">
                <a:solidFill>
                  <a:srgbClr val="EFFA15"/>
                </a:solidFill>
                <a:effectLst>
                  <a:outerShdw blurRad="12700" dist="38100" dir="138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800000"/>
                </a:solidFill>
              </a:rPr>
              <a:t>Interfluve</a:t>
            </a:r>
          </a:p>
        </p:txBody>
      </p:sp>
      <p:sp>
        <p:nvSpPr>
          <p:cNvPr id="23" name="Double Arrow"/>
          <p:cNvSpPr/>
          <p:nvPr/>
        </p:nvSpPr>
        <p:spPr>
          <a:xfrm>
            <a:off x="5116416" y="4277285"/>
            <a:ext cx="2080252" cy="187777"/>
          </a:xfrm>
          <a:prstGeom prst="leftRightArrow">
            <a:avLst>
              <a:gd name="adj1" fmla="val 32000"/>
              <a:gd name="adj2" fmla="val 297592"/>
            </a:avLst>
          </a:prstGeom>
          <a:solidFill>
            <a:srgbClr val="C0504D"/>
          </a:solidFill>
          <a:ln w="19050">
            <a:solidFill>
              <a:srgbClr val="800000"/>
            </a:solidFill>
          </a:ln>
          <a:effectLst>
            <a:outerShdw dist="61100" dir="2761934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 sz="1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144000" cy="6858004"/>
            <a:chOff x="0" y="0"/>
            <a:chExt cx="9144000" cy="6858004"/>
          </a:xfrm>
        </p:grpSpPr>
        <p:sp>
          <p:nvSpPr>
            <p:cNvPr id="143" name="Rectangle 18"/>
            <p:cNvSpPr/>
            <p:nvPr/>
          </p:nvSpPr>
          <p:spPr>
            <a:xfrm>
              <a:off x="0" y="0"/>
              <a:ext cx="9144000" cy="6858001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4A7EBB"/>
              </a:solidFill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lIns="45718" tIns="45718" rIns="45718" bIns="45718" anchor="ctr"/>
            <a:lstStyle/>
            <a:p>
              <a:pPr algn="ctr">
                <a:defRPr sz="1600" i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grpSp>
          <p:nvGrpSpPr>
            <p:cNvPr id="152" name="Group 13"/>
            <p:cNvGrpSpPr/>
            <p:nvPr/>
          </p:nvGrpSpPr>
          <p:grpSpPr>
            <a:xfrm>
              <a:off x="1124073" y="0"/>
              <a:ext cx="6895856" cy="6858004"/>
              <a:chOff x="0" y="0"/>
              <a:chExt cx="6895855" cy="6858003"/>
            </a:xfrm>
          </p:grpSpPr>
          <p:pic>
            <p:nvPicPr>
              <p:cNvPr id="144" name="Picture 5" descr="Picture 5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1" y="0"/>
                <a:ext cx="6895856" cy="6858004"/>
              </a:xfrm>
              <a:prstGeom prst="rect">
                <a:avLst/>
              </a:prstGeom>
              <a:ln w="9525" cap="flat">
                <a:solidFill>
                  <a:srgbClr val="0365C0"/>
                </a:solidFill>
                <a:prstDash val="solid"/>
                <a:round/>
              </a:ln>
              <a:effectLst/>
            </p:spPr>
          </p:pic>
          <p:sp>
            <p:nvSpPr>
              <p:cNvPr id="145" name="TextBox 6"/>
              <p:cNvSpPr txBox="1"/>
              <p:nvPr/>
            </p:nvSpPr>
            <p:spPr>
              <a:xfrm>
                <a:off x="1767305" y="1274247"/>
                <a:ext cx="612435" cy="3133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>
                <a:lvl1pPr>
                  <a:defRPr sz="1600" i="1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780m</a:t>
                </a:r>
              </a:p>
            </p:txBody>
          </p:sp>
          <p:sp>
            <p:nvSpPr>
              <p:cNvPr id="146" name="TextBox 7"/>
              <p:cNvSpPr txBox="1"/>
              <p:nvPr/>
            </p:nvSpPr>
            <p:spPr>
              <a:xfrm>
                <a:off x="564386" y="518962"/>
                <a:ext cx="612434" cy="3133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>
                <a:lvl1pPr>
                  <a:defRPr sz="1600" i="1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800m</a:t>
                </a:r>
              </a:p>
            </p:txBody>
          </p:sp>
          <p:sp>
            <p:nvSpPr>
              <p:cNvPr id="147" name="TextBox 8"/>
              <p:cNvSpPr txBox="1"/>
              <p:nvPr/>
            </p:nvSpPr>
            <p:spPr>
              <a:xfrm>
                <a:off x="5475132" y="6231985"/>
                <a:ext cx="612435" cy="3133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>
                <a:lvl1pPr>
                  <a:defRPr sz="1600" i="1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800m</a:t>
                </a:r>
              </a:p>
            </p:txBody>
          </p:sp>
          <p:sp>
            <p:nvSpPr>
              <p:cNvPr id="148" name="TextBox 9"/>
              <p:cNvSpPr txBox="1"/>
              <p:nvPr/>
            </p:nvSpPr>
            <p:spPr>
              <a:xfrm>
                <a:off x="1140815" y="3038684"/>
                <a:ext cx="612434" cy="3133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>
                <a:lvl1pPr>
                  <a:defRPr sz="1600" i="1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715m</a:t>
                </a:r>
              </a:p>
            </p:txBody>
          </p:sp>
          <p:sp>
            <p:nvSpPr>
              <p:cNvPr id="149" name="TextBox 10"/>
              <p:cNvSpPr txBox="1"/>
              <p:nvPr/>
            </p:nvSpPr>
            <p:spPr>
              <a:xfrm>
                <a:off x="1437315" y="4463425"/>
                <a:ext cx="996411" cy="5419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/>
              <a:p>
                <a:pPr algn="ctr">
                  <a:defRPr sz="1600" i="1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Snake R.</a:t>
                </a:r>
              </a:p>
              <a:p>
                <a:pPr algn="ctr">
                  <a:defRPr sz="1600" i="1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675m</a:t>
                </a:r>
              </a:p>
            </p:txBody>
          </p:sp>
          <p:sp>
            <p:nvSpPr>
              <p:cNvPr id="150" name="TextBox 11"/>
              <p:cNvSpPr txBox="1"/>
              <p:nvPr/>
            </p:nvSpPr>
            <p:spPr>
              <a:xfrm>
                <a:off x="4221194" y="1240659"/>
                <a:ext cx="612434" cy="3133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>
                <a:lvl1pPr>
                  <a:defRPr sz="1600" i="1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760m</a:t>
                </a:r>
              </a:p>
            </p:txBody>
          </p:sp>
          <p:sp>
            <p:nvSpPr>
              <p:cNvPr id="151" name="TextBox 12"/>
              <p:cNvSpPr txBox="1"/>
              <p:nvPr/>
            </p:nvSpPr>
            <p:spPr>
              <a:xfrm>
                <a:off x="1107849" y="2169480"/>
                <a:ext cx="612434" cy="3133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>
                <a:lvl1pPr>
                  <a:defRPr sz="1600" i="1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740m</a:t>
                </a:r>
              </a:p>
            </p:txBody>
          </p:sp>
        </p:grpSp>
      </p:grpSp>
      <p:sp>
        <p:nvSpPr>
          <p:cNvPr id="153" name="Freeform 16"/>
          <p:cNvSpPr/>
          <p:nvPr/>
        </p:nvSpPr>
        <p:spPr>
          <a:xfrm>
            <a:off x="1147158" y="2169387"/>
            <a:ext cx="4431244" cy="46617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0" h="21534" extrusionOk="0">
                <a:moveTo>
                  <a:pt x="21509" y="21534"/>
                </a:moveTo>
                <a:cubicBezTo>
                  <a:pt x="21554" y="20465"/>
                  <a:pt x="21600" y="19396"/>
                  <a:pt x="21260" y="18617"/>
                </a:cubicBezTo>
                <a:cubicBezTo>
                  <a:pt x="20920" y="17838"/>
                  <a:pt x="20115" y="17344"/>
                  <a:pt x="19467" y="16857"/>
                </a:cubicBezTo>
                <a:cubicBezTo>
                  <a:pt x="18820" y="16371"/>
                  <a:pt x="18073" y="16209"/>
                  <a:pt x="17376" y="15700"/>
                </a:cubicBezTo>
                <a:cubicBezTo>
                  <a:pt x="16679" y="15191"/>
                  <a:pt x="15360" y="14805"/>
                  <a:pt x="15285" y="13802"/>
                </a:cubicBezTo>
                <a:cubicBezTo>
                  <a:pt x="15210" y="12798"/>
                  <a:pt x="16596" y="10746"/>
                  <a:pt x="16928" y="9681"/>
                </a:cubicBezTo>
                <a:cubicBezTo>
                  <a:pt x="17260" y="8616"/>
                  <a:pt x="17526" y="8207"/>
                  <a:pt x="17277" y="7412"/>
                </a:cubicBezTo>
                <a:cubicBezTo>
                  <a:pt x="17028" y="6617"/>
                  <a:pt x="16082" y="5853"/>
                  <a:pt x="15434" y="4911"/>
                </a:cubicBezTo>
                <a:cubicBezTo>
                  <a:pt x="14787" y="3970"/>
                  <a:pt x="14190" y="2442"/>
                  <a:pt x="13393" y="1763"/>
                </a:cubicBezTo>
                <a:cubicBezTo>
                  <a:pt x="12597" y="1084"/>
                  <a:pt x="11866" y="1122"/>
                  <a:pt x="10655" y="837"/>
                </a:cubicBezTo>
                <a:cubicBezTo>
                  <a:pt x="9443" y="551"/>
                  <a:pt x="7410" y="166"/>
                  <a:pt x="6124" y="50"/>
                </a:cubicBezTo>
                <a:cubicBezTo>
                  <a:pt x="4838" y="-66"/>
                  <a:pt x="3767" y="42"/>
                  <a:pt x="2938" y="142"/>
                </a:cubicBezTo>
                <a:cubicBezTo>
                  <a:pt x="2108" y="243"/>
                  <a:pt x="1635" y="528"/>
                  <a:pt x="1145" y="652"/>
                </a:cubicBezTo>
                <a:cubicBezTo>
                  <a:pt x="656" y="775"/>
                  <a:pt x="0" y="883"/>
                  <a:pt x="0" y="883"/>
                </a:cubicBezTo>
              </a:path>
            </a:pathLst>
          </a:custGeom>
          <a:ln w="44450">
            <a:solidFill>
              <a:srgbClr val="6FFF0A"/>
            </a:solidFill>
            <a:prstDash val="dash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 sz="1600" i="1">
                <a:latin typeface="Arial"/>
                <a:ea typeface="Arial"/>
                <a:cs typeface="Arial"/>
                <a:sym typeface="Arial"/>
              </a:defRPr>
            </a:pPr>
            <a:endParaRPr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45398" y="2422050"/>
            <a:ext cx="458415" cy="523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dirty="0" smtClean="0">
                <a:ln>
                  <a:noFill/>
                </a:ln>
                <a:solidFill>
                  <a:srgbClr val="6FFF0A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Calibri"/>
              </a:rPr>
              <a:t>BF</a:t>
            </a:r>
            <a:endParaRPr kumimoji="0" lang="en-US" sz="2800" b="1" i="0" u="none" strike="noStrike" cap="none" spc="0" normalizeH="0" baseline="0" dirty="0">
              <a:ln>
                <a:noFill/>
              </a:ln>
              <a:solidFill>
                <a:srgbClr val="6FFF0A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54" name="Interfluve"/>
          <p:cNvSpPr txBox="1"/>
          <p:nvPr/>
        </p:nvSpPr>
        <p:spPr>
          <a:xfrm>
            <a:off x="5023229" y="1975778"/>
            <a:ext cx="1419903" cy="4462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300" b="1">
                <a:solidFill>
                  <a:srgbClr val="EFFA15"/>
                </a:solidFill>
                <a:effectLst>
                  <a:outerShdw blurRad="12700" dist="38100" dir="138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FFFF00"/>
                </a:solidFill>
              </a:rPr>
              <a:t>Interfluve</a:t>
            </a:r>
          </a:p>
        </p:txBody>
      </p:sp>
      <p:sp>
        <p:nvSpPr>
          <p:cNvPr id="155" name="Double Arrow"/>
          <p:cNvSpPr/>
          <p:nvPr/>
        </p:nvSpPr>
        <p:spPr>
          <a:xfrm>
            <a:off x="4240195" y="1902286"/>
            <a:ext cx="2984947" cy="187777"/>
          </a:xfrm>
          <a:prstGeom prst="leftRightArrow">
            <a:avLst>
              <a:gd name="adj1" fmla="val 32000"/>
              <a:gd name="adj2" fmla="val 297592"/>
            </a:avLst>
          </a:prstGeom>
          <a:solidFill>
            <a:srgbClr val="FFFF00"/>
          </a:solidFill>
          <a:ln w="25400">
            <a:solidFill>
              <a:srgbClr val="D8F61F"/>
            </a:solidFill>
          </a:ln>
          <a:effectLst>
            <a:outerShdw dist="61100" dir="2761934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 sz="1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56" name="High Terrace Break"/>
          <p:cNvSpPr txBox="1"/>
          <p:nvPr/>
        </p:nvSpPr>
        <p:spPr>
          <a:xfrm>
            <a:off x="4586812" y="4428337"/>
            <a:ext cx="1737369" cy="11541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300" b="1">
                <a:solidFill>
                  <a:srgbClr val="505CFA"/>
                </a:solidFill>
                <a:effectLst>
                  <a:outerShdw blurRad="12700" dist="38100" dir="138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FFFF00"/>
                </a:solidFill>
              </a:rPr>
              <a:t>High Terrace Break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itle 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r>
              <a:rPr dirty="0"/>
              <a:t>Sunnyslope Project 2015-…</a:t>
            </a:r>
          </a:p>
        </p:txBody>
      </p:sp>
      <p:sp>
        <p:nvSpPr>
          <p:cNvPr id="159" name="Text Placeholder 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marL="315468" indent="-315468" defTabSz="420623">
              <a:defRPr sz="2900"/>
            </a:pPr>
            <a:r>
              <a:rPr dirty="0"/>
              <a:t>Focus on terroir characteristics </a:t>
            </a:r>
          </a:p>
          <a:p>
            <a:pPr marL="315468" indent="-315468" defTabSz="420623">
              <a:defRPr sz="2900"/>
            </a:pPr>
            <a:r>
              <a:rPr dirty="0"/>
              <a:t>Vineyard-scale soil characterization and collecting long-term weather data</a:t>
            </a:r>
          </a:p>
          <a:p>
            <a:pPr marL="315468" indent="-315468" defTabSz="420623">
              <a:defRPr sz="2900"/>
            </a:pPr>
            <a:r>
              <a:rPr dirty="0"/>
              <a:t>Objectives </a:t>
            </a:r>
          </a:p>
          <a:p>
            <a:pPr marL="683512" lvl="1" indent="-262890" defTabSz="420623">
              <a:spcBef>
                <a:spcPts val="600"/>
              </a:spcBef>
              <a:defRPr sz="2500"/>
            </a:pPr>
            <a:r>
              <a:rPr dirty="0"/>
              <a:t>characterize soils and </a:t>
            </a:r>
            <a:r>
              <a:rPr dirty="0" err="1"/>
              <a:t>meso</a:t>
            </a:r>
            <a:r>
              <a:rPr dirty="0"/>
              <a:t>-scale climate variability over the Sunnyslope District</a:t>
            </a:r>
          </a:p>
          <a:p>
            <a:pPr marL="683512" lvl="1" indent="-262890" defTabSz="420623">
              <a:spcBef>
                <a:spcPts val="600"/>
              </a:spcBef>
              <a:defRPr sz="2500"/>
            </a:pPr>
            <a:r>
              <a:rPr dirty="0"/>
              <a:t>improve understanding of terroir characteristics of  current vineyards</a:t>
            </a:r>
          </a:p>
          <a:p>
            <a:pPr marL="683512" lvl="1" indent="-262890" defTabSz="420623">
              <a:spcBef>
                <a:spcPts val="600"/>
              </a:spcBef>
              <a:defRPr sz="2500"/>
            </a:pPr>
            <a:r>
              <a:rPr dirty="0"/>
              <a:t>provide guidance and measurement data for future </a:t>
            </a:r>
            <a:r>
              <a:rPr dirty="0" smtClean="0"/>
              <a:t>vineyards</a:t>
            </a:r>
            <a:endParaRPr lang="en-US" dirty="0" smtClean="0"/>
          </a:p>
          <a:p>
            <a:pPr marL="242641" indent="-262890" defTabSz="420623">
              <a:spcBef>
                <a:spcPts val="600"/>
              </a:spcBef>
              <a:defRPr sz="2500"/>
            </a:pPr>
            <a:r>
              <a:rPr lang="en-US" sz="2900" dirty="0" smtClean="0"/>
              <a:t>Two-pronged approach</a:t>
            </a:r>
          </a:p>
          <a:p>
            <a:pPr marL="683512" lvl="1" indent="-262890" defTabSz="420623">
              <a:spcBef>
                <a:spcPts val="600"/>
              </a:spcBef>
              <a:defRPr sz="2500"/>
            </a:pPr>
            <a:r>
              <a:rPr lang="en-US" dirty="0" smtClean="0"/>
              <a:t>Soils investigation</a:t>
            </a:r>
          </a:p>
          <a:p>
            <a:pPr marL="683512" lvl="1" indent="-262890" defTabSz="420623">
              <a:spcBef>
                <a:spcPts val="600"/>
              </a:spcBef>
              <a:defRPr sz="2500"/>
            </a:pPr>
            <a:r>
              <a:rPr lang="en-US" dirty="0" smtClean="0"/>
              <a:t>Weather and climate data network</a:t>
            </a:r>
            <a:endParaRPr dirty="0" smtClean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Title 1"/>
          <p:cNvSpPr txBox="1">
            <a:spLocks noGrp="1"/>
          </p:cNvSpPr>
          <p:nvPr>
            <p:ph type="title"/>
          </p:nvPr>
        </p:nvSpPr>
        <p:spPr>
          <a:xfrm>
            <a:off x="4903471" y="98287"/>
            <a:ext cx="3995134" cy="932539"/>
          </a:xfrm>
          <a:prstGeom prst="rect">
            <a:avLst/>
          </a:prstGeom>
        </p:spPr>
        <p:txBody>
          <a:bodyPr/>
          <a:lstStyle/>
          <a:p>
            <a:pPr algn="r"/>
            <a:r>
              <a:rPr dirty="0" smtClean="0"/>
              <a:t>Soil </a:t>
            </a:r>
            <a:r>
              <a:rPr dirty="0"/>
              <a:t>Study</a:t>
            </a:r>
          </a:p>
        </p:txBody>
      </p:sp>
      <p:sp>
        <p:nvSpPr>
          <p:cNvPr id="167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44154" y="3663198"/>
            <a:ext cx="4747351" cy="3194805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spcBef>
                <a:spcPts val="400"/>
              </a:spcBef>
              <a:defRPr sz="2000"/>
            </a:pPr>
            <a:r>
              <a:rPr dirty="0"/>
              <a:t>Backhoe pits excavated to 1.5-2.5m </a:t>
            </a:r>
            <a:r>
              <a:rPr lang="en-US" dirty="0" smtClean="0"/>
              <a:t>	</a:t>
            </a:r>
            <a:r>
              <a:rPr dirty="0" smtClean="0"/>
              <a:t>at 15 </a:t>
            </a:r>
            <a:r>
              <a:rPr dirty="0"/>
              <a:t>vineyard sites</a:t>
            </a:r>
          </a:p>
          <a:p>
            <a:pPr>
              <a:lnSpc>
                <a:spcPct val="90000"/>
              </a:lnSpc>
              <a:spcBef>
                <a:spcPts val="400"/>
              </a:spcBef>
              <a:defRPr sz="2000"/>
            </a:pPr>
            <a:r>
              <a:rPr dirty="0"/>
              <a:t>Soil field profile description with 	photographs and notes</a:t>
            </a:r>
          </a:p>
          <a:p>
            <a:pPr>
              <a:lnSpc>
                <a:spcPct val="90000"/>
              </a:lnSpc>
              <a:spcBef>
                <a:spcPts val="400"/>
              </a:spcBef>
              <a:defRPr sz="2000"/>
            </a:pPr>
            <a:r>
              <a:rPr dirty="0"/>
              <a:t>Correlated observed soil to named </a:t>
            </a:r>
            <a:r>
              <a:rPr lang="en-US" dirty="0" smtClean="0"/>
              <a:t>	</a:t>
            </a:r>
            <a:r>
              <a:rPr dirty="0" smtClean="0"/>
              <a:t>soil series </a:t>
            </a:r>
            <a:r>
              <a:rPr dirty="0"/>
              <a:t>if possible</a:t>
            </a:r>
          </a:p>
          <a:p>
            <a:pPr>
              <a:lnSpc>
                <a:spcPct val="90000"/>
              </a:lnSpc>
              <a:spcBef>
                <a:spcPts val="400"/>
              </a:spcBef>
              <a:defRPr sz="2000"/>
            </a:pPr>
            <a:r>
              <a:rPr dirty="0"/>
              <a:t>Sampled for physical and chemical 	properties</a:t>
            </a:r>
          </a:p>
          <a:p>
            <a:pPr>
              <a:lnSpc>
                <a:spcPct val="90000"/>
              </a:lnSpc>
              <a:spcBef>
                <a:spcPts val="400"/>
              </a:spcBef>
              <a:defRPr sz="2000"/>
            </a:pPr>
            <a:r>
              <a:rPr dirty="0"/>
              <a:t>Objective – begin to develop </a:t>
            </a:r>
            <a:r>
              <a:rPr lang="en-US" dirty="0" smtClean="0"/>
              <a:t>	</a:t>
            </a:r>
            <a:r>
              <a:rPr dirty="0" smtClean="0"/>
              <a:t>database of </a:t>
            </a:r>
            <a:r>
              <a:rPr dirty="0"/>
              <a:t>key soils</a:t>
            </a:r>
          </a:p>
        </p:txBody>
      </p:sp>
      <p:pic>
        <p:nvPicPr>
          <p:cNvPr id="168" name="pasted-image.tiff" descr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4582627" cy="3663199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grpSp>
        <p:nvGrpSpPr>
          <p:cNvPr id="2" name="Group 1"/>
          <p:cNvGrpSpPr/>
          <p:nvPr/>
        </p:nvGrpSpPr>
        <p:grpSpPr>
          <a:xfrm>
            <a:off x="4582628" y="1184430"/>
            <a:ext cx="4542714" cy="5661972"/>
            <a:chOff x="5258129" y="1676836"/>
            <a:chExt cx="3885873" cy="4843296"/>
          </a:xfrm>
        </p:grpSpPr>
        <p:pic>
          <p:nvPicPr>
            <p:cNvPr id="169" name="IMG_3206.png" descr="IMG_3206.pn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6521"/>
            <a:stretch/>
          </p:blipFill>
          <p:spPr>
            <a:xfrm>
              <a:off x="5258129" y="1676836"/>
              <a:ext cx="3885873" cy="4843296"/>
            </a:xfrm>
            <a:prstGeom prst="rect">
              <a:avLst/>
            </a:prstGeom>
            <a:ln w="12700">
              <a:solidFill>
                <a:srgbClr val="000000"/>
              </a:solidFill>
              <a:miter lim="400000"/>
            </a:ln>
          </p:spPr>
        </p:pic>
        <p:grpSp>
          <p:nvGrpSpPr>
            <p:cNvPr id="5" name="Group 4"/>
            <p:cNvGrpSpPr/>
            <p:nvPr/>
          </p:nvGrpSpPr>
          <p:grpSpPr>
            <a:xfrm>
              <a:off x="6718161" y="3270134"/>
              <a:ext cx="664695" cy="2866337"/>
              <a:chOff x="6718161" y="3270134"/>
              <a:chExt cx="664695" cy="2866337"/>
            </a:xfrm>
          </p:grpSpPr>
          <p:cxnSp>
            <p:nvCxnSpPr>
              <p:cNvPr id="3" name="Straight Connector 2"/>
              <p:cNvCxnSpPr/>
              <p:nvPr/>
            </p:nvCxnSpPr>
            <p:spPr>
              <a:xfrm flipH="1">
                <a:off x="6937748" y="3596277"/>
                <a:ext cx="445108" cy="0"/>
              </a:xfrm>
              <a:prstGeom prst="line">
                <a:avLst/>
              </a:prstGeom>
              <a:noFill/>
              <a:ln w="57150" cap="flat" cmpd="sng">
                <a:solidFill>
                  <a:schemeClr val="tx1"/>
                </a:solidFill>
                <a:prstDash val="solid"/>
                <a:round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8" name="Straight Connector 7"/>
              <p:cNvCxnSpPr/>
              <p:nvPr/>
            </p:nvCxnSpPr>
            <p:spPr>
              <a:xfrm flipH="1">
                <a:off x="6937748" y="4336188"/>
                <a:ext cx="445108" cy="0"/>
              </a:xfrm>
              <a:prstGeom prst="line">
                <a:avLst/>
              </a:prstGeom>
              <a:noFill/>
              <a:ln w="57150" cap="flat" cmpd="sng">
                <a:solidFill>
                  <a:schemeClr val="tx1"/>
                </a:solidFill>
                <a:prstDash val="solid"/>
                <a:round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9" name="Straight Connector 8"/>
              <p:cNvCxnSpPr/>
              <p:nvPr/>
            </p:nvCxnSpPr>
            <p:spPr>
              <a:xfrm flipH="1">
                <a:off x="6937748" y="5016755"/>
                <a:ext cx="445108" cy="0"/>
              </a:xfrm>
              <a:prstGeom prst="line">
                <a:avLst/>
              </a:prstGeom>
              <a:noFill/>
              <a:ln w="57150" cap="flat" cmpd="sng">
                <a:solidFill>
                  <a:schemeClr val="tx1"/>
                </a:solidFill>
                <a:prstDash val="solid"/>
                <a:round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0" name="Straight Connector 9"/>
              <p:cNvCxnSpPr/>
              <p:nvPr/>
            </p:nvCxnSpPr>
            <p:spPr>
              <a:xfrm flipH="1">
                <a:off x="6937748" y="6136471"/>
                <a:ext cx="445108" cy="0"/>
              </a:xfrm>
              <a:prstGeom prst="line">
                <a:avLst/>
              </a:prstGeom>
              <a:noFill/>
              <a:ln w="57150" cap="flat" cmpd="sng">
                <a:solidFill>
                  <a:schemeClr val="tx1"/>
                </a:solidFill>
                <a:prstDash val="solid"/>
                <a:round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4" name="TextBox 3"/>
              <p:cNvSpPr txBox="1"/>
              <p:nvPr/>
            </p:nvSpPr>
            <p:spPr>
              <a:xfrm>
                <a:off x="6985227" y="3270134"/>
                <a:ext cx="397629" cy="36932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8" tIns="45718" rIns="45718" bIns="45718" numCol="1" spcCol="38100" rtlCol="0" anchor="t">
                <a:spAutoFit/>
              </a:bodyPr>
              <a:lstStyle/>
              <a:p>
                <a:pPr marL="0" marR="0" indent="0" algn="r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800" b="1" i="0" u="none" strike="noStrike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Calibri"/>
                  </a:rPr>
                  <a:t>A</a:t>
                </a:r>
                <a:endParaRPr kumimoji="0" lang="en-US" sz="18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6985227" y="3966860"/>
                <a:ext cx="397629" cy="36932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8" tIns="45718" rIns="45718" bIns="45718" numCol="1" spcCol="38100" rtlCol="0" anchor="t">
                <a:spAutoFit/>
              </a:bodyPr>
              <a:lstStyle/>
              <a:p>
                <a:pPr marL="0" marR="0" indent="0" algn="r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800" b="1" i="0" u="none" strike="noStrike" cap="none" spc="0" normalizeH="0" baseline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Calibri"/>
                  </a:rPr>
                  <a:t>Bw</a:t>
                </a:r>
                <a:endParaRPr kumimoji="0" lang="en-US" sz="18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6985227" y="4647427"/>
                <a:ext cx="397629" cy="36932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8" tIns="45718" rIns="45718" bIns="45718" numCol="1" spcCol="38100" rtlCol="0" anchor="t">
                <a:spAutoFit/>
              </a:bodyPr>
              <a:lstStyle/>
              <a:p>
                <a:pPr marL="0" marR="0" indent="0" algn="r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800" b="1" i="0" u="none" strike="noStrike" cap="none" spc="0" normalizeH="0" baseline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Calibri"/>
                  </a:rPr>
                  <a:t>Bk</a:t>
                </a:r>
                <a:endParaRPr kumimoji="0" lang="en-US" sz="18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6718161" y="5767143"/>
                <a:ext cx="664695" cy="36932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8" tIns="45718" rIns="45718" bIns="45718" numCol="1" spcCol="38100" rtlCol="0" anchor="t">
                <a:spAutoFit/>
              </a:bodyPr>
              <a:lstStyle/>
              <a:p>
                <a:pPr marL="0" marR="0" indent="0" algn="r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800" b="1" i="0" u="none" strike="noStrike" cap="none" spc="0" normalizeH="0" baseline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Calibri"/>
                  </a:rPr>
                  <a:t>Bwgb</a:t>
                </a:r>
                <a:endParaRPr kumimoji="0" lang="en-US" sz="18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endParaRPr>
              </a:p>
            </p:txBody>
          </p:sp>
        </p:grp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5833"/>
            <a:stretch/>
          </p:blipFill>
          <p:spPr>
            <a:xfrm rot="5400000">
              <a:off x="4502731" y="4173308"/>
              <a:ext cx="3482621" cy="94823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itle 1"/>
          <p:cNvSpPr txBox="1">
            <a:spLocks noGrp="1"/>
          </p:cNvSpPr>
          <p:nvPr>
            <p:ph type="title"/>
          </p:nvPr>
        </p:nvSpPr>
        <p:spPr>
          <a:xfrm>
            <a:off x="119195" y="8358"/>
            <a:ext cx="4069995" cy="1143001"/>
          </a:xfrm>
          <a:prstGeom prst="rect">
            <a:avLst/>
          </a:prstGeom>
        </p:spPr>
        <p:txBody>
          <a:bodyPr/>
          <a:lstStyle/>
          <a:p>
            <a:r>
              <a:t>Soil Types</a:t>
            </a:r>
          </a:p>
        </p:txBody>
      </p:sp>
      <p:sp>
        <p:nvSpPr>
          <p:cNvPr id="172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144807" y="941075"/>
            <a:ext cx="3834411" cy="5271889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90000"/>
              </a:lnSpc>
              <a:spcBef>
                <a:spcPts val="400"/>
              </a:spcBef>
              <a:defRPr sz="2000" b="1" u="sng"/>
            </a:pPr>
            <a:r>
              <a:rPr sz="2400" dirty="0"/>
              <a:t>Type 1</a:t>
            </a:r>
            <a:r>
              <a:rPr sz="2400" b="0" u="none" dirty="0"/>
              <a:t>: </a:t>
            </a:r>
          </a:p>
          <a:p>
            <a:pPr marL="742950" lvl="1" indent="-285750">
              <a:lnSpc>
                <a:spcPct val="90000"/>
              </a:lnSpc>
              <a:spcBef>
                <a:spcPts val="300"/>
              </a:spcBef>
              <a:defRPr sz="1600"/>
            </a:pPr>
            <a:r>
              <a:rPr sz="1800" dirty="0"/>
              <a:t>simple, uniform profile </a:t>
            </a:r>
            <a:endParaRPr dirty="0"/>
          </a:p>
          <a:p>
            <a:pPr marL="742950" lvl="1" indent="-285750">
              <a:lnSpc>
                <a:spcPct val="90000"/>
              </a:lnSpc>
              <a:spcBef>
                <a:spcPts val="300"/>
              </a:spcBef>
              <a:defRPr sz="1600"/>
            </a:pPr>
            <a:r>
              <a:rPr sz="1800" dirty="0"/>
              <a:t>single parent material </a:t>
            </a:r>
            <a:endParaRPr dirty="0"/>
          </a:p>
          <a:p>
            <a:pPr marL="742950" lvl="1" indent="-285750">
              <a:lnSpc>
                <a:spcPct val="90000"/>
              </a:lnSpc>
              <a:spcBef>
                <a:spcPts val="300"/>
              </a:spcBef>
              <a:defRPr sz="1600"/>
            </a:pPr>
            <a:r>
              <a:rPr sz="1800" dirty="0"/>
              <a:t>no restrictive pan  n=</a:t>
            </a:r>
            <a:r>
              <a:rPr sz="1800" b="1" u="sng" dirty="0"/>
              <a:t>5</a:t>
            </a:r>
          </a:p>
          <a:p>
            <a:pPr>
              <a:lnSpc>
                <a:spcPct val="90000"/>
              </a:lnSpc>
              <a:spcBef>
                <a:spcPts val="400"/>
              </a:spcBef>
              <a:defRPr sz="2000" b="1" u="sng"/>
            </a:pPr>
            <a:r>
              <a:rPr sz="2400" dirty="0"/>
              <a:t>Type 2</a:t>
            </a:r>
            <a:r>
              <a:rPr sz="2400" b="0" u="none" dirty="0"/>
              <a:t>: </a:t>
            </a:r>
          </a:p>
          <a:p>
            <a:pPr marL="742950" lvl="1" indent="-285750">
              <a:lnSpc>
                <a:spcPct val="90000"/>
              </a:lnSpc>
              <a:spcBef>
                <a:spcPts val="300"/>
              </a:spcBef>
              <a:defRPr sz="1600"/>
            </a:pPr>
            <a:r>
              <a:rPr sz="1800" dirty="0"/>
              <a:t>2 or more strongly contrasting parent material textures </a:t>
            </a:r>
            <a:endParaRPr dirty="0"/>
          </a:p>
          <a:p>
            <a:pPr marL="742950" lvl="1" indent="-285750">
              <a:lnSpc>
                <a:spcPct val="90000"/>
              </a:lnSpc>
              <a:spcBef>
                <a:spcPts val="300"/>
              </a:spcBef>
              <a:defRPr sz="1600"/>
            </a:pPr>
            <a:r>
              <a:rPr sz="1800" dirty="0"/>
              <a:t>no restrictive pan  n=</a:t>
            </a:r>
            <a:r>
              <a:rPr sz="1800" b="1" u="sng" dirty="0"/>
              <a:t>2</a:t>
            </a:r>
          </a:p>
          <a:p>
            <a:pPr>
              <a:lnSpc>
                <a:spcPct val="90000"/>
              </a:lnSpc>
              <a:spcBef>
                <a:spcPts val="400"/>
              </a:spcBef>
              <a:defRPr sz="2000" b="1" u="sng"/>
            </a:pPr>
            <a:r>
              <a:rPr sz="2400" dirty="0"/>
              <a:t>Type 3</a:t>
            </a:r>
            <a:r>
              <a:rPr sz="2400" b="0" u="none" dirty="0"/>
              <a:t> </a:t>
            </a:r>
          </a:p>
          <a:p>
            <a:pPr marL="742950" lvl="1" indent="-285750">
              <a:lnSpc>
                <a:spcPct val="90000"/>
              </a:lnSpc>
              <a:spcBef>
                <a:spcPts val="300"/>
              </a:spcBef>
              <a:defRPr sz="1600"/>
            </a:pPr>
            <a:r>
              <a:rPr sz="1800" dirty="0"/>
              <a:t>simple profile </a:t>
            </a:r>
          </a:p>
          <a:p>
            <a:pPr marL="742950" lvl="1" indent="-285750">
              <a:lnSpc>
                <a:spcPct val="90000"/>
              </a:lnSpc>
              <a:spcBef>
                <a:spcPts val="300"/>
              </a:spcBef>
              <a:defRPr sz="1600"/>
            </a:pPr>
            <a:r>
              <a:rPr sz="1800" dirty="0"/>
              <a:t>single parent material (more or less) </a:t>
            </a:r>
            <a:endParaRPr dirty="0"/>
          </a:p>
          <a:p>
            <a:pPr marL="742950" lvl="1" indent="-285750">
              <a:lnSpc>
                <a:spcPct val="90000"/>
              </a:lnSpc>
              <a:spcBef>
                <a:spcPts val="300"/>
              </a:spcBef>
              <a:defRPr sz="1600"/>
            </a:pPr>
            <a:r>
              <a:rPr sz="1800" dirty="0"/>
              <a:t>with a restrictive pan n=</a:t>
            </a:r>
            <a:r>
              <a:rPr sz="1800" b="1" u="sng" dirty="0"/>
              <a:t>3</a:t>
            </a:r>
          </a:p>
          <a:p>
            <a:pPr>
              <a:lnSpc>
                <a:spcPct val="90000"/>
              </a:lnSpc>
              <a:spcBef>
                <a:spcPts val="400"/>
              </a:spcBef>
              <a:defRPr sz="2000" b="1" u="sng"/>
            </a:pPr>
            <a:r>
              <a:rPr sz="2400" dirty="0"/>
              <a:t>Type 4</a:t>
            </a:r>
            <a:r>
              <a:rPr sz="2400" b="0" u="none" dirty="0"/>
              <a:t>:</a:t>
            </a:r>
            <a:r>
              <a:rPr sz="2400" u="none" dirty="0"/>
              <a:t>  </a:t>
            </a:r>
          </a:p>
          <a:p>
            <a:pPr marL="742950" lvl="1" indent="-285750">
              <a:lnSpc>
                <a:spcPct val="90000"/>
              </a:lnSpc>
              <a:spcBef>
                <a:spcPts val="300"/>
              </a:spcBef>
              <a:defRPr sz="1600"/>
            </a:pPr>
            <a:r>
              <a:rPr sz="1800" dirty="0"/>
              <a:t>complex, polygenetic profile </a:t>
            </a:r>
            <a:endParaRPr dirty="0"/>
          </a:p>
          <a:p>
            <a:pPr marL="742950" lvl="1" indent="-285750">
              <a:lnSpc>
                <a:spcPct val="90000"/>
              </a:lnSpc>
              <a:spcBef>
                <a:spcPts val="300"/>
              </a:spcBef>
              <a:defRPr sz="1600"/>
            </a:pPr>
            <a:r>
              <a:rPr sz="1800" dirty="0"/>
              <a:t>2 or more episodes of soil development</a:t>
            </a:r>
            <a:endParaRPr dirty="0"/>
          </a:p>
          <a:p>
            <a:pPr marL="742950" lvl="1" indent="-285750">
              <a:lnSpc>
                <a:spcPct val="90000"/>
              </a:lnSpc>
              <a:spcBef>
                <a:spcPts val="300"/>
              </a:spcBef>
              <a:defRPr sz="1600"/>
            </a:pPr>
            <a:r>
              <a:rPr sz="1800" dirty="0"/>
              <a:t>buried </a:t>
            </a:r>
            <a:r>
              <a:rPr sz="1800" dirty="0" err="1"/>
              <a:t>paleosol</a:t>
            </a:r>
            <a:r>
              <a:rPr sz="1800" dirty="0"/>
              <a:t> hardpan n=</a:t>
            </a:r>
            <a:r>
              <a:rPr sz="1800" b="1" u="sng" dirty="0"/>
              <a:t>5</a:t>
            </a:r>
            <a:r>
              <a:rPr sz="1800" dirty="0"/>
              <a:t> </a:t>
            </a:r>
          </a:p>
        </p:txBody>
      </p:sp>
      <p:pic>
        <p:nvPicPr>
          <p:cNvPr id="173" name="DSC_0085.jpg" descr="DSC_008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73009" y="290240"/>
            <a:ext cx="4370991" cy="6573561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75" name="Rectangle 7"/>
          <p:cNvSpPr txBox="1"/>
          <p:nvPr/>
        </p:nvSpPr>
        <p:spPr>
          <a:xfrm>
            <a:off x="5192952" y="16360"/>
            <a:ext cx="3522619" cy="3133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Feltham Variant with a Cemented Pan</a:t>
            </a:r>
          </a:p>
        </p:txBody>
      </p:sp>
      <p:sp>
        <p:nvSpPr>
          <p:cNvPr id="176" name="Shape 225"/>
          <p:cNvSpPr/>
          <p:nvPr/>
        </p:nvSpPr>
        <p:spPr>
          <a:xfrm>
            <a:off x="8089224" y="306777"/>
            <a:ext cx="1057276" cy="447229"/>
          </a:xfrm>
          <a:prstGeom prst="rect">
            <a:avLst/>
          </a:prstGeom>
          <a:solidFill>
            <a:srgbClr val="EEECE1">
              <a:alpha val="72000"/>
            </a:srgb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2400" b="1" u="sng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Type 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1381"/>
          <a:stretch/>
        </p:blipFill>
        <p:spPr>
          <a:xfrm rot="5400000">
            <a:off x="3183048" y="3291798"/>
            <a:ext cx="5583812" cy="156400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169" t="16379" r="2189" b="17738"/>
          <a:stretch/>
        </p:blipFill>
        <p:spPr>
          <a:xfrm>
            <a:off x="4189190" y="5503337"/>
            <a:ext cx="987775" cy="1354663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itle 1"/>
          <p:cNvSpPr txBox="1">
            <a:spLocks noGrp="1"/>
          </p:cNvSpPr>
          <p:nvPr>
            <p:ph type="title"/>
          </p:nvPr>
        </p:nvSpPr>
        <p:spPr>
          <a:xfrm>
            <a:off x="81939" y="1"/>
            <a:ext cx="3677062" cy="945034"/>
          </a:xfrm>
          <a:prstGeom prst="rect">
            <a:avLst/>
          </a:prstGeom>
        </p:spPr>
        <p:txBody>
          <a:bodyPr/>
          <a:lstStyle/>
          <a:p>
            <a:r>
              <a:rPr dirty="0"/>
              <a:t>Soil Types</a:t>
            </a:r>
          </a:p>
        </p:txBody>
      </p:sp>
      <p:sp>
        <p:nvSpPr>
          <p:cNvPr id="179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81939" y="914704"/>
            <a:ext cx="3450831" cy="5865803"/>
          </a:xfrm>
          <a:prstGeom prst="rect">
            <a:avLst/>
          </a:prstGeom>
        </p:spPr>
        <p:txBody>
          <a:bodyPr>
            <a:noAutofit/>
          </a:bodyPr>
          <a:lstStyle/>
          <a:p>
            <a:pPr marL="305179" indent="-305179" defTabSz="406908">
              <a:lnSpc>
                <a:spcPct val="80000"/>
              </a:lnSpc>
              <a:spcBef>
                <a:spcPts val="300"/>
              </a:spcBef>
              <a:defRPr sz="1700"/>
            </a:pPr>
            <a:r>
              <a:rPr sz="1800" dirty="0"/>
              <a:t>90% of soil horizons</a:t>
            </a:r>
          </a:p>
          <a:p>
            <a:pPr marL="661224" lvl="1" indent="-254316" defTabSz="406908">
              <a:lnSpc>
                <a:spcPct val="80000"/>
              </a:lnSpc>
              <a:spcBef>
                <a:spcPts val="300"/>
              </a:spcBef>
              <a:defRPr sz="1500"/>
            </a:pPr>
            <a:r>
              <a:rPr sz="1600" dirty="0"/>
              <a:t>sandy loam, loamy sand, sand or silt loam textures </a:t>
            </a:r>
          </a:p>
          <a:p>
            <a:pPr marL="661224" lvl="1" indent="-254316" defTabSz="406908">
              <a:lnSpc>
                <a:spcPct val="80000"/>
              </a:lnSpc>
              <a:spcBef>
                <a:spcPts val="300"/>
              </a:spcBef>
              <a:defRPr sz="1500"/>
            </a:pPr>
            <a:r>
              <a:rPr sz="1600" dirty="0"/>
              <a:t>well to excessively well drained</a:t>
            </a:r>
          </a:p>
          <a:p>
            <a:pPr marL="661224" lvl="1" indent="-254316" defTabSz="406908">
              <a:lnSpc>
                <a:spcPct val="80000"/>
              </a:lnSpc>
              <a:spcBef>
                <a:spcPts val="300"/>
              </a:spcBef>
              <a:defRPr sz="1500"/>
            </a:pPr>
            <a:r>
              <a:rPr sz="1600" dirty="0"/>
              <a:t>all had &lt;20% clay, many had &lt;5%</a:t>
            </a:r>
          </a:p>
          <a:p>
            <a:pPr marL="305179" indent="-305179" defTabSz="406908">
              <a:lnSpc>
                <a:spcPct val="80000"/>
              </a:lnSpc>
              <a:spcBef>
                <a:spcPts val="300"/>
              </a:spcBef>
              <a:defRPr sz="1700"/>
            </a:pPr>
            <a:endParaRPr sz="1800" dirty="0"/>
          </a:p>
          <a:p>
            <a:pPr marL="305179" indent="-305179" defTabSz="406908">
              <a:lnSpc>
                <a:spcPct val="80000"/>
              </a:lnSpc>
              <a:spcBef>
                <a:spcPts val="300"/>
              </a:spcBef>
              <a:defRPr sz="1700"/>
            </a:pPr>
            <a:r>
              <a:rPr sz="1800" dirty="0"/>
              <a:t>Based on Soil Survey </a:t>
            </a:r>
          </a:p>
          <a:p>
            <a:pPr marL="661224" lvl="1" indent="-254316" defTabSz="406908">
              <a:lnSpc>
                <a:spcPct val="80000"/>
              </a:lnSpc>
              <a:spcBef>
                <a:spcPts val="300"/>
              </a:spcBef>
              <a:defRPr sz="1500"/>
            </a:pPr>
            <a:r>
              <a:rPr sz="1600" dirty="0"/>
              <a:t>~12 of the 15 soils were expected to be simple, uniform profiles with no root or water restrictions</a:t>
            </a:r>
            <a:br>
              <a:rPr sz="1600" dirty="0"/>
            </a:br>
            <a:endParaRPr sz="1600" dirty="0"/>
          </a:p>
          <a:p>
            <a:pPr marL="284237" indent="-284237" defTabSz="406908">
              <a:lnSpc>
                <a:spcPct val="80000"/>
              </a:lnSpc>
              <a:spcBef>
                <a:spcPts val="300"/>
              </a:spcBef>
              <a:defRPr sz="1600"/>
            </a:pPr>
            <a:r>
              <a:rPr sz="1800" dirty="0"/>
              <a:t>However, our investigation showed that </a:t>
            </a:r>
            <a:r>
              <a:rPr sz="1600" b="1" i="1" dirty="0">
                <a:solidFill>
                  <a:schemeClr val="accent4">
                    <a:satOff val="-1335"/>
                    <a:lumOff val="-10274"/>
                  </a:schemeClr>
                </a:solidFill>
                <a:effectLst>
                  <a:outerShdw blurRad="12700" dist="22606" dir="3600000" rotWithShape="0">
                    <a:srgbClr val="000000"/>
                  </a:outerShdw>
                </a:effectLst>
              </a:rPr>
              <a:t>8 of 15 soils have Type 3 and Type 4 profiles with root and water restricting hardpans and complex pedostratigraphy</a:t>
            </a:r>
            <a:br>
              <a:rPr sz="1600" b="1" i="1" dirty="0">
                <a:solidFill>
                  <a:schemeClr val="accent4">
                    <a:satOff val="-1335"/>
                    <a:lumOff val="-10274"/>
                  </a:schemeClr>
                </a:solidFill>
                <a:effectLst>
                  <a:outerShdw blurRad="12700" dist="22606" dir="3600000" rotWithShape="0">
                    <a:srgbClr val="000000"/>
                  </a:outerShdw>
                </a:effectLst>
              </a:rPr>
            </a:br>
            <a:endParaRPr sz="1600" b="1" i="1" dirty="0">
              <a:solidFill>
                <a:schemeClr val="accent4">
                  <a:satOff val="-1335"/>
                  <a:lumOff val="-10274"/>
                </a:schemeClr>
              </a:solidFill>
              <a:effectLst>
                <a:outerShdw blurRad="12700" dist="22606" dir="3600000" rotWithShape="0">
                  <a:srgbClr val="000000"/>
                </a:outerShdw>
              </a:effectLst>
            </a:endParaRPr>
          </a:p>
          <a:p>
            <a:pPr marL="661224" lvl="1" indent="-254316" defTabSz="406908">
              <a:lnSpc>
                <a:spcPct val="80000"/>
              </a:lnSpc>
              <a:spcBef>
                <a:spcPts val="300"/>
              </a:spcBef>
              <a:defRPr sz="1500"/>
            </a:pPr>
            <a:r>
              <a:rPr sz="1600" dirty="0"/>
              <a:t>Soil complexity much greater than previously known: this new awareness can play an important role in design of future vineyards, variety selections, planting density, trellising and training, etc.</a:t>
            </a:r>
          </a:p>
        </p:txBody>
      </p:sp>
      <p:pic>
        <p:nvPicPr>
          <p:cNvPr id="180" name="droppedImage.png" descr="droppedImag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5300" y="22119"/>
            <a:ext cx="3568700" cy="683588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82" name="Shape 225"/>
          <p:cNvSpPr txBox="1"/>
          <p:nvPr/>
        </p:nvSpPr>
        <p:spPr>
          <a:xfrm>
            <a:off x="4460225" y="70400"/>
            <a:ext cx="1057276" cy="447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2400" b="1" u="sng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Type 4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403264" y="2672309"/>
            <a:ext cx="6315197" cy="205618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61"/>
          <p:cNvSpPr txBox="1">
            <a:spLocks noGrp="1"/>
          </p:cNvSpPr>
          <p:nvPr>
            <p:ph type="title"/>
          </p:nvPr>
        </p:nvSpPr>
        <p:spPr>
          <a:xfrm>
            <a:off x="383976" y="301327"/>
            <a:ext cx="8268890" cy="1044775"/>
          </a:xfrm>
          <a:prstGeom prst="rect">
            <a:avLst/>
          </a:prstGeom>
        </p:spPr>
        <p:txBody>
          <a:bodyPr/>
          <a:lstStyle>
            <a:lvl1pPr marR="35355" indent="34525" defTabSz="792391">
              <a:defRPr sz="4000" b="1"/>
            </a:lvl1pPr>
          </a:lstStyle>
          <a:p>
            <a:r>
              <a:rPr lang="en-US" dirty="0" smtClean="0"/>
              <a:t>Weather and </a:t>
            </a:r>
            <a:r>
              <a:rPr dirty="0" smtClean="0"/>
              <a:t>Climate </a:t>
            </a:r>
            <a:endParaRPr dirty="0"/>
          </a:p>
        </p:txBody>
      </p:sp>
      <p:sp>
        <p:nvSpPr>
          <p:cNvPr id="162" name="Shape 62"/>
          <p:cNvSpPr txBox="1">
            <a:spLocks noGrp="1"/>
          </p:cNvSpPr>
          <p:nvPr>
            <p:ph type="body" sz="half" idx="1"/>
          </p:nvPr>
        </p:nvSpPr>
        <p:spPr>
          <a:xfrm>
            <a:off x="112666" y="1346103"/>
            <a:ext cx="3758945" cy="5375376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80000"/>
              </a:lnSpc>
              <a:spcBef>
                <a:spcPts val="400"/>
              </a:spcBef>
              <a:defRPr sz="2000"/>
            </a:pPr>
            <a:r>
              <a:rPr lang="en-US" sz="2400" dirty="0" smtClean="0"/>
              <a:t>Ten</a:t>
            </a:r>
            <a:r>
              <a:rPr sz="2400" dirty="0" smtClean="0"/>
              <a:t> </a:t>
            </a:r>
            <a:r>
              <a:rPr sz="2400" dirty="0"/>
              <a:t>sites in existing/planned vineyards</a:t>
            </a:r>
            <a:endParaRPr sz="2800" dirty="0"/>
          </a:p>
          <a:p>
            <a:pPr marL="742950" lvl="1" indent="-285750">
              <a:lnSpc>
                <a:spcPct val="80000"/>
              </a:lnSpc>
              <a:spcBef>
                <a:spcPts val="400"/>
              </a:spcBef>
              <a:defRPr sz="1700"/>
            </a:pPr>
            <a:r>
              <a:rPr lang="en-US" sz="1800" dirty="0" smtClean="0"/>
              <a:t>Eight</a:t>
            </a:r>
            <a:r>
              <a:rPr sz="1800" dirty="0" smtClean="0"/>
              <a:t> </a:t>
            </a:r>
            <a:r>
              <a:rPr sz="1800" dirty="0"/>
              <a:t>in Sunnyslope (w/in </a:t>
            </a:r>
            <a:r>
              <a:rPr lang="en-US" sz="1800" dirty="0" smtClean="0"/>
              <a:t>5 km </a:t>
            </a:r>
            <a:r>
              <a:rPr sz="1800" dirty="0" smtClean="0"/>
              <a:t>radius</a:t>
            </a:r>
            <a:r>
              <a:rPr sz="1800" dirty="0"/>
              <a:t>)</a:t>
            </a:r>
            <a:endParaRPr sz="2400" dirty="0"/>
          </a:p>
          <a:p>
            <a:pPr marL="742950" lvl="1" indent="-285750">
              <a:lnSpc>
                <a:spcPct val="80000"/>
              </a:lnSpc>
              <a:spcBef>
                <a:spcPts val="400"/>
              </a:spcBef>
              <a:defRPr sz="1700"/>
            </a:pPr>
            <a:r>
              <a:rPr lang="en-US" sz="1800" dirty="0" smtClean="0"/>
              <a:t>Six sites illustrated this talk</a:t>
            </a:r>
            <a:endParaRPr sz="2400" dirty="0"/>
          </a:p>
          <a:p>
            <a:pPr>
              <a:lnSpc>
                <a:spcPct val="80000"/>
              </a:lnSpc>
              <a:spcBef>
                <a:spcPts val="400"/>
              </a:spcBef>
              <a:defRPr sz="2000"/>
            </a:pPr>
            <a:r>
              <a:rPr sz="2400" dirty="0"/>
              <a:t>Above ground weather instruments</a:t>
            </a:r>
            <a:endParaRPr sz="2800" dirty="0"/>
          </a:p>
          <a:p>
            <a:pPr marL="742950" lvl="1" indent="-285750">
              <a:lnSpc>
                <a:spcPct val="80000"/>
              </a:lnSpc>
              <a:spcBef>
                <a:spcPts val="400"/>
              </a:spcBef>
              <a:defRPr sz="1700"/>
            </a:pPr>
            <a:r>
              <a:rPr sz="1800" dirty="0"/>
              <a:t>wind, RH, insolation, precipitation, temperature</a:t>
            </a:r>
            <a:endParaRPr sz="2400" dirty="0"/>
          </a:p>
          <a:p>
            <a:pPr marL="742950" lvl="1" indent="-285750">
              <a:lnSpc>
                <a:spcPct val="80000"/>
              </a:lnSpc>
              <a:spcBef>
                <a:spcPts val="400"/>
              </a:spcBef>
              <a:defRPr sz="1700"/>
            </a:pPr>
            <a:r>
              <a:rPr sz="1800" dirty="0"/>
              <a:t>derived GDD, VPD, </a:t>
            </a:r>
            <a:r>
              <a:rPr sz="1800" dirty="0" err="1" smtClean="0"/>
              <a:t>E</a:t>
            </a:r>
            <a:r>
              <a:rPr lang="en-US" sz="1800" dirty="0" err="1" smtClean="0"/>
              <a:t>T</a:t>
            </a:r>
            <a:r>
              <a:rPr sz="1800" dirty="0" err="1" smtClean="0"/>
              <a:t>o</a:t>
            </a:r>
            <a:r>
              <a:rPr sz="1800" dirty="0"/>
              <a:t>, wind run</a:t>
            </a:r>
            <a:endParaRPr sz="2400" dirty="0"/>
          </a:p>
          <a:p>
            <a:pPr>
              <a:lnSpc>
                <a:spcPct val="80000"/>
              </a:lnSpc>
              <a:spcBef>
                <a:spcPts val="400"/>
              </a:spcBef>
              <a:defRPr sz="2000"/>
            </a:pPr>
            <a:r>
              <a:rPr sz="2400" dirty="0"/>
              <a:t>Soil sensors</a:t>
            </a:r>
            <a:endParaRPr sz="2800" dirty="0"/>
          </a:p>
          <a:p>
            <a:pPr marL="742950" lvl="1" indent="-285750">
              <a:lnSpc>
                <a:spcPct val="80000"/>
              </a:lnSpc>
              <a:spcBef>
                <a:spcPts val="400"/>
              </a:spcBef>
              <a:defRPr sz="1700"/>
            </a:pPr>
            <a:r>
              <a:rPr sz="1800" dirty="0"/>
              <a:t>temperature and moisture</a:t>
            </a:r>
            <a:endParaRPr sz="2400" dirty="0"/>
          </a:p>
          <a:p>
            <a:pPr marL="742950" lvl="1" indent="-285750">
              <a:lnSpc>
                <a:spcPct val="80000"/>
              </a:lnSpc>
              <a:spcBef>
                <a:spcPts val="400"/>
              </a:spcBef>
              <a:defRPr sz="1700"/>
            </a:pPr>
            <a:r>
              <a:rPr sz="1800" dirty="0"/>
              <a:t>variable depths (15-50 cm)</a:t>
            </a:r>
            <a:endParaRPr sz="2400" dirty="0"/>
          </a:p>
          <a:p>
            <a:pPr marL="742950" lvl="1" indent="-285750">
              <a:lnSpc>
                <a:spcPct val="80000"/>
              </a:lnSpc>
              <a:spcBef>
                <a:spcPts val="400"/>
              </a:spcBef>
              <a:defRPr sz="1700"/>
            </a:pPr>
            <a:r>
              <a:rPr sz="1800" dirty="0"/>
              <a:t>dry sites (background) and in vineyard row (irrigated)</a:t>
            </a:r>
          </a:p>
        </p:txBody>
      </p:sp>
      <p:sp>
        <p:nvSpPr>
          <p:cNvPr id="163" name="Shape 65"/>
          <p:cNvSpPr txBox="1">
            <a:spLocks noGrp="1"/>
          </p:cNvSpPr>
          <p:nvPr>
            <p:ph type="sldNum" sz="quarter" idx="4294967295"/>
          </p:nvPr>
        </p:nvSpPr>
        <p:spPr>
          <a:xfrm>
            <a:off x="8497902" y="6406784"/>
            <a:ext cx="188894" cy="26425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pic>
        <p:nvPicPr>
          <p:cNvPr id="164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16016" y="1169632"/>
            <a:ext cx="3337481" cy="555184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</TotalTime>
  <Words>725</Words>
  <Application>Microsoft Office PowerPoint</Application>
  <PresentationFormat>On-screen Show (4:3)</PresentationFormat>
  <Paragraphs>180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Helvetica</vt:lpstr>
      <vt:lpstr>Office Theme</vt:lpstr>
      <vt:lpstr>INSIGHTS INTO TERROIR FACTORS,  SUNNYSLOPE DISTRICT, IDAHO</vt:lpstr>
      <vt:lpstr>Snake River Valley AVA Regional Setting </vt:lpstr>
      <vt:lpstr>Geologic and Geomorphic Underpinnings -</vt:lpstr>
      <vt:lpstr>PowerPoint Presentation</vt:lpstr>
      <vt:lpstr>Sunnyslope Project 2015-…</vt:lpstr>
      <vt:lpstr>Soil Study</vt:lpstr>
      <vt:lpstr>Soil Types</vt:lpstr>
      <vt:lpstr>Soil Types</vt:lpstr>
      <vt:lpstr>Weather and Climate </vt:lpstr>
      <vt:lpstr>PowerPoint Presentation</vt:lpstr>
      <vt:lpstr>Two Years of Degree Day Data</vt:lpstr>
      <vt:lpstr>Regional Comparisons</vt:lpstr>
      <vt:lpstr>Cold Vulnerability</vt:lpstr>
      <vt:lpstr>Summary and Next Steps</vt:lpstr>
      <vt:lpstr>Acknowledgements</vt:lpstr>
      <vt:lpstr>Questions?</vt:lpstr>
      <vt:lpstr>Regional Fire and Smoke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INSIGHTS INTO TERROIR FACTORS,  SUNNYSLOPE DISTRICT, IDAHO</dc:title>
  <cp:lastModifiedBy>Rentex</cp:lastModifiedBy>
  <cp:revision>49</cp:revision>
  <dcterms:modified xsi:type="dcterms:W3CDTF">2017-10-23T22:01:32Z</dcterms:modified>
</cp:coreProperties>
</file>