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21" r:id="rId2"/>
    <p:sldId id="471" r:id="rId3"/>
    <p:sldId id="425" r:id="rId4"/>
    <p:sldId id="455" r:id="rId5"/>
    <p:sldId id="456" r:id="rId6"/>
    <p:sldId id="457" r:id="rId7"/>
    <p:sldId id="458" r:id="rId8"/>
    <p:sldId id="399" r:id="rId9"/>
    <p:sldId id="436" r:id="rId10"/>
    <p:sldId id="424" r:id="rId11"/>
    <p:sldId id="438" r:id="rId12"/>
    <p:sldId id="439" r:id="rId13"/>
    <p:sldId id="437" r:id="rId14"/>
    <p:sldId id="440" r:id="rId15"/>
    <p:sldId id="419" r:id="rId16"/>
    <p:sldId id="362" r:id="rId17"/>
    <p:sldId id="461" r:id="rId18"/>
    <p:sldId id="420" r:id="rId19"/>
    <p:sldId id="421" r:id="rId20"/>
    <p:sldId id="462" r:id="rId21"/>
    <p:sldId id="453" r:id="rId22"/>
    <p:sldId id="463" r:id="rId23"/>
    <p:sldId id="464" r:id="rId24"/>
    <p:sldId id="465" r:id="rId25"/>
    <p:sldId id="466" r:id="rId26"/>
    <p:sldId id="454" r:id="rId27"/>
    <p:sldId id="428" r:id="rId28"/>
    <p:sldId id="430" r:id="rId29"/>
    <p:sldId id="470" r:id="rId30"/>
    <p:sldId id="460" r:id="rId31"/>
    <p:sldId id="432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30407"/>
    <a:srgbClr val="FFCC66"/>
    <a:srgbClr val="1FC312"/>
    <a:srgbClr val="D58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053" autoAdjust="0"/>
  </p:normalViewPr>
  <p:slideViewPr>
    <p:cSldViewPr snapToGrid="0" snapToObjects="1">
      <p:cViewPr varScale="1">
        <p:scale>
          <a:sx n="136" d="100"/>
          <a:sy n="136" d="100"/>
        </p:scale>
        <p:origin x="-160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436B9-AAA4-2A48-9240-6536C0EBA9F8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50316-8C3E-744F-BD6F-EF46BF782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96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since this session does also</a:t>
            </a:r>
            <a:r>
              <a:rPr lang="en-US" baseline="0" dirty="0" smtClean="0"/>
              <a:t> concern future opportunities, I’d like to close by </a:t>
            </a:r>
            <a:r>
              <a:rPr lang="en-US" baseline="0" dirty="0" err="1" smtClean="0"/>
              <a:t>notingatthe</a:t>
            </a:r>
            <a:r>
              <a:rPr lang="en-US" baseline="0" dirty="0" smtClean="0"/>
              <a:t> my co-author Cat Beck has just been funded by </a:t>
            </a:r>
            <a:r>
              <a:rPr lang="en-US" baseline="0" dirty="0" err="1" smtClean="0"/>
              <a:t>EarthRates</a:t>
            </a:r>
            <a:r>
              <a:rPr lang="en-US" baseline="0" dirty="0" smtClean="0"/>
              <a:t> for her proposal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50316-8C3E-744F-BD6F-EF46BF7827D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8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4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55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4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8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9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7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8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5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0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95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2F71B-E4A0-D64B-A23B-7542DD5AD780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6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Relationship Id="rId3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../media/image3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../media/image38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40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1"/>
          <a:stretch/>
        </p:blipFill>
        <p:spPr>
          <a:xfrm>
            <a:off x="0" y="834544"/>
            <a:ext cx="9144000" cy="4288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-1623"/>
            <a:ext cx="9143999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sz="2800" dirty="0">
                <a:solidFill>
                  <a:schemeClr val="bg1"/>
                </a:solidFill>
              </a:rPr>
              <a:t>Environmental Dynamics on an Early Pleistocene Lake Margin: The WTK13 Core at </a:t>
            </a:r>
            <a:r>
              <a:rPr lang="en-US" sz="2800" dirty="0" err="1">
                <a:solidFill>
                  <a:schemeClr val="bg1"/>
                </a:solidFill>
              </a:rPr>
              <a:t>Kaitio</a:t>
            </a:r>
            <a:r>
              <a:rPr lang="en-US" sz="2800" dirty="0">
                <a:solidFill>
                  <a:schemeClr val="bg1"/>
                </a:solidFill>
              </a:rPr>
              <a:t>, West Turkana, </a:t>
            </a:r>
            <a:r>
              <a:rPr lang="en-US" sz="2800" dirty="0" smtClean="0">
                <a:solidFill>
                  <a:schemeClr val="bg1"/>
                </a:solidFill>
              </a:rPr>
              <a:t>Kenya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4869598"/>
            <a:ext cx="9143999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T96.  </a:t>
            </a:r>
            <a:r>
              <a:rPr lang="en-US" sz="1050" dirty="0" smtClean="0">
                <a:solidFill>
                  <a:schemeClr val="bg1"/>
                </a:solidFill>
              </a:rPr>
              <a:t>Understanding African </a:t>
            </a:r>
            <a:r>
              <a:rPr lang="en-US" sz="1050" dirty="0">
                <a:solidFill>
                  <a:schemeClr val="bg1"/>
                </a:solidFill>
              </a:rPr>
              <a:t>Environmental </a:t>
            </a:r>
            <a:r>
              <a:rPr lang="en-US" sz="1050" dirty="0" smtClean="0">
                <a:solidFill>
                  <a:schemeClr val="bg1"/>
                </a:solidFill>
              </a:rPr>
              <a:t>History through Continental Scientific Drilling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302" y="3829051"/>
            <a:ext cx="73913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Craig S. Feibel,  Catherine C. Beck, Rachel </a:t>
            </a:r>
            <a:r>
              <a:rPr lang="en-US" dirty="0" err="1" smtClean="0">
                <a:solidFill>
                  <a:srgbClr val="FFFFFF"/>
                </a:solidFill>
              </a:rPr>
              <a:t>Lupien</a:t>
            </a:r>
            <a:r>
              <a:rPr lang="en-US" dirty="0" smtClean="0">
                <a:solidFill>
                  <a:srgbClr val="FFFFFF"/>
                </a:solidFill>
              </a:rPr>
              <a:t>, James Russell, Alan </a:t>
            </a:r>
            <a:r>
              <a:rPr lang="en-US" dirty="0" err="1" smtClean="0">
                <a:solidFill>
                  <a:srgbClr val="FFFFFF"/>
                </a:solidFill>
              </a:rPr>
              <a:t>Deino</a:t>
            </a:r>
            <a:r>
              <a:rPr lang="en-US" dirty="0" smtClean="0">
                <a:solidFill>
                  <a:srgbClr val="FFFFFF"/>
                </a:solidFill>
              </a:rPr>
              <a:t>,  Mark J. </a:t>
            </a:r>
            <a:r>
              <a:rPr lang="en-US" dirty="0" err="1" smtClean="0">
                <a:solidFill>
                  <a:srgbClr val="FFFFFF"/>
                </a:solidFill>
              </a:rPr>
              <a:t>Sier</a:t>
            </a:r>
            <a:r>
              <a:rPr lang="en-US" dirty="0" smtClean="0">
                <a:solidFill>
                  <a:srgbClr val="FFFFFF"/>
                </a:solidFill>
              </a:rPr>
              <a:t>, Christopher J. </a:t>
            </a:r>
            <a:r>
              <a:rPr lang="en-US" dirty="0" err="1" smtClean="0">
                <a:solidFill>
                  <a:srgbClr val="FFFFFF"/>
                </a:solidFill>
              </a:rPr>
              <a:t>Campisano</a:t>
            </a:r>
            <a:r>
              <a:rPr lang="en-US" dirty="0" smtClean="0">
                <a:solidFill>
                  <a:srgbClr val="FFFFFF"/>
                </a:solidFill>
              </a:rPr>
              <a:t>, and Andrew S. </a:t>
            </a:r>
            <a:r>
              <a:rPr lang="en-US" smtClean="0">
                <a:solidFill>
                  <a:srgbClr val="FFFFFF"/>
                </a:solidFill>
              </a:rPr>
              <a:t>Cohen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8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7"/>
          <a:stretch/>
        </p:blipFill>
        <p:spPr>
          <a:xfrm>
            <a:off x="0" y="3079"/>
            <a:ext cx="5039314" cy="5131497"/>
          </a:xfrm>
          <a:prstGeom prst="rect">
            <a:avLst/>
          </a:prstGeom>
        </p:spPr>
      </p:pic>
      <p:pic>
        <p:nvPicPr>
          <p:cNvPr id="5" name="Picture 4" descr="IMG_63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144" y="93279"/>
            <a:ext cx="2157353" cy="161801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225783" y="3123728"/>
            <a:ext cx="3484306" cy="2444751"/>
            <a:chOff x="954149" y="2527223"/>
            <a:chExt cx="6938893" cy="5204170"/>
          </a:xfrm>
        </p:grpSpPr>
        <p:pic>
          <p:nvPicPr>
            <p:cNvPr id="7" name="Picture 6" descr="IMG_6477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75250" l="5313" r="618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149" y="2527223"/>
              <a:ext cx="6938893" cy="520417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520734" y="6130844"/>
              <a:ext cx="3841029" cy="5174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436063" y="1873608"/>
            <a:ext cx="25773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stratigraphic dip	5° W</a:t>
            </a:r>
          </a:p>
          <a:p>
            <a:endParaRPr lang="en-US" sz="2000" dirty="0"/>
          </a:p>
          <a:p>
            <a:r>
              <a:rPr lang="en-US" sz="2000" dirty="0" smtClean="0"/>
              <a:t>rig inclination 10° E</a:t>
            </a:r>
          </a:p>
          <a:p>
            <a:endParaRPr lang="en-US" sz="2000" dirty="0"/>
          </a:p>
          <a:p>
            <a:r>
              <a:rPr lang="en-US" sz="2000" dirty="0" smtClean="0"/>
              <a:t>core inclination 15°</a:t>
            </a:r>
            <a:endParaRPr lang="en-US" sz="2000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89966" y="105821"/>
            <a:ext cx="166684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WTK 13</a:t>
            </a:r>
            <a:endParaRPr lang="en-US" sz="32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20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4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9" b="13521"/>
          <a:stretch/>
        </p:blipFill>
        <p:spPr>
          <a:xfrm>
            <a:off x="0" y="0"/>
            <a:ext cx="385419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3729"/>
          <a:stretch/>
        </p:blipFill>
        <p:spPr>
          <a:xfrm>
            <a:off x="3864691" y="7358"/>
            <a:ext cx="5273357" cy="26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5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0"/>
            <a:ext cx="75052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7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7Q-2 85-10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9257" y="1608263"/>
            <a:ext cx="5143501" cy="1926977"/>
          </a:xfrm>
          <a:prstGeom prst="rect">
            <a:avLst/>
          </a:prstGeom>
        </p:spPr>
      </p:pic>
      <p:pic>
        <p:nvPicPr>
          <p:cNvPr id="2" name="Picture 1" descr="IMG_66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3248" cy="517766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1933325" y="2946824"/>
            <a:ext cx="1119744" cy="1365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53069" y="2637313"/>
            <a:ext cx="586481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Ebei</a:t>
            </a:r>
            <a:endParaRPr lang="en-US" dirty="0"/>
          </a:p>
          <a:p>
            <a:r>
              <a:rPr lang="en-US" dirty="0" smtClean="0"/>
              <a:t>Tuff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13829" y="4680013"/>
            <a:ext cx="146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17Q-2 85-105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5133" y="277199"/>
            <a:ext cx="2891687" cy="6678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WTK 13 </a:t>
            </a:r>
            <a:r>
              <a:rPr lang="en-US" sz="2400" dirty="0" err="1" smtClean="0"/>
              <a:t>Cryptotephra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/>
              <a:t>Chari </a:t>
            </a:r>
            <a:r>
              <a:rPr lang="en-US" sz="2400" dirty="0" smtClean="0"/>
              <a:t>Tuff		</a:t>
            </a:r>
            <a:r>
              <a:rPr lang="en-US" sz="2400" dirty="0" err="1" smtClean="0"/>
              <a:t>vvv</a:t>
            </a:r>
            <a:endParaRPr lang="en-US" sz="2400" dirty="0"/>
          </a:p>
          <a:p>
            <a:r>
              <a:rPr lang="en-US" sz="2400" dirty="0" err="1"/>
              <a:t>Natoo</a:t>
            </a:r>
            <a:r>
              <a:rPr lang="en-US" sz="2400" dirty="0"/>
              <a:t> Tuff</a:t>
            </a:r>
          </a:p>
          <a:p>
            <a:r>
              <a:rPr lang="en-US" sz="2400" dirty="0" err="1"/>
              <a:t>Etirr</a:t>
            </a:r>
            <a:r>
              <a:rPr lang="en-US" sz="2400" dirty="0"/>
              <a:t> </a:t>
            </a:r>
            <a:r>
              <a:rPr lang="en-US" sz="2400" dirty="0" smtClean="0"/>
              <a:t>Tuff		</a:t>
            </a:r>
            <a:r>
              <a:rPr lang="en-US" sz="2400" dirty="0" err="1" smtClean="0"/>
              <a:t>vvv</a:t>
            </a:r>
            <a:endParaRPr lang="en-US" sz="2400" dirty="0"/>
          </a:p>
          <a:p>
            <a:r>
              <a:rPr lang="en-US" sz="2400" dirty="0" err="1"/>
              <a:t>Akorro</a:t>
            </a:r>
            <a:r>
              <a:rPr lang="en-US" sz="2400" dirty="0"/>
              <a:t> tuff</a:t>
            </a:r>
          </a:p>
          <a:p>
            <a:r>
              <a:rPr lang="en-US" sz="2400" dirty="0" err="1"/>
              <a:t>Ebei</a:t>
            </a:r>
            <a:r>
              <a:rPr lang="en-US" sz="2400" dirty="0"/>
              <a:t> </a:t>
            </a:r>
            <a:r>
              <a:rPr lang="en-US" sz="2400" dirty="0" smtClean="0"/>
              <a:t>Tuff		</a:t>
            </a:r>
            <a:r>
              <a:rPr lang="en-US" sz="2400" dirty="0" err="1" smtClean="0"/>
              <a:t>vvv</a:t>
            </a:r>
            <a:endParaRPr lang="en-US" sz="2400" dirty="0"/>
          </a:p>
          <a:p>
            <a:r>
              <a:rPr lang="en-US" sz="2400" dirty="0" err="1"/>
              <a:t>Amolo</a:t>
            </a:r>
            <a:r>
              <a:rPr lang="en-US" sz="2400" dirty="0"/>
              <a:t> tuff</a:t>
            </a:r>
          </a:p>
          <a:p>
            <a:r>
              <a:rPr lang="en-US" sz="2400" dirty="0"/>
              <a:t>20Q-3 </a:t>
            </a:r>
            <a:r>
              <a:rPr lang="en-US" sz="2400" dirty="0" smtClean="0"/>
              <a:t>tuff		</a:t>
            </a:r>
            <a:r>
              <a:rPr lang="en-US" sz="2400" dirty="0" err="1" smtClean="0"/>
              <a:t>Ar</a:t>
            </a:r>
            <a:r>
              <a:rPr lang="en-US" sz="2400" dirty="0" smtClean="0"/>
              <a:t>/</a:t>
            </a:r>
            <a:r>
              <a:rPr lang="en-US" sz="2400" dirty="0" err="1" smtClean="0"/>
              <a:t>Ar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039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0"/>
            <a:ext cx="73747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6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0"/>
            <a:ext cx="6438900" cy="5067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1627" y="166717"/>
            <a:ext cx="163880" cy="4249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01627" y="165503"/>
            <a:ext cx="163880" cy="82509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9092" y="4775129"/>
            <a:ext cx="1992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after </a:t>
            </a:r>
            <a:r>
              <a:rPr lang="en-US" sz="1200" dirty="0" err="1" smtClean="0"/>
              <a:t>Lupien</a:t>
            </a:r>
            <a:r>
              <a:rPr lang="en-US" sz="1200" dirty="0" smtClean="0"/>
              <a:t> et al., submitted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48239" y="173766"/>
            <a:ext cx="244227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WTK13 Age Model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4 dated tephra</a:t>
            </a:r>
          </a:p>
          <a:p>
            <a:r>
              <a:rPr lang="en-US" sz="2000" dirty="0" smtClean="0"/>
              <a:t>top Olduvai </a:t>
            </a:r>
            <a:r>
              <a:rPr lang="en-US" sz="2000" dirty="0" err="1" smtClean="0"/>
              <a:t>Subchron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outcrop control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368" y="3604802"/>
            <a:ext cx="152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 – 71 cm/</a:t>
            </a:r>
            <a:r>
              <a:rPr lang="en-US" dirty="0" err="1"/>
              <a:t>K</a:t>
            </a:r>
            <a:r>
              <a:rPr lang="en-US" dirty="0" err="1" smtClean="0"/>
              <a:t>a</a:t>
            </a:r>
            <a:endParaRPr lang="en-US" dirty="0"/>
          </a:p>
        </p:txBody>
      </p:sp>
      <p:pic>
        <p:nvPicPr>
          <p:cNvPr id="8" name="Picture 7" descr="HSPDP-WTK13 Psicat stratcolum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t="3637" r="74457"/>
          <a:stretch/>
        </p:blipFill>
        <p:spPr>
          <a:xfrm rot="16200000">
            <a:off x="6136375" y="1672596"/>
            <a:ext cx="9705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9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TDP Core Strat column 10-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111685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12" r="8532"/>
          <a:stretch/>
        </p:blipFill>
        <p:spPr>
          <a:xfrm rot="5400000">
            <a:off x="1122731" y="615951"/>
            <a:ext cx="5143501" cy="391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69448" y="186376"/>
            <a:ext cx="16889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WTK13</a:t>
            </a:r>
          </a:p>
          <a:p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MS Profile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3613" y="2352357"/>
            <a:ext cx="494618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First-Order Landscape Transformation</a:t>
            </a: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Lake to Delta Plain</a:t>
            </a: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Reflected in sedimentation rates from 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working age model</a:t>
            </a: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28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16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000" y="211666"/>
            <a:ext cx="23022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Lacustrine </a:t>
            </a:r>
            <a:r>
              <a:rPr lang="en-US" sz="2400" dirty="0" err="1" smtClean="0"/>
              <a:t>Facies</a:t>
            </a:r>
            <a:endParaRPr lang="en-US" sz="2400" dirty="0" smtClean="0"/>
          </a:p>
          <a:p>
            <a:r>
              <a:rPr lang="en-US" dirty="0" err="1" smtClean="0"/>
              <a:t>laminite</a:t>
            </a:r>
            <a:endParaRPr lang="en-US" dirty="0"/>
          </a:p>
        </p:txBody>
      </p:sp>
      <p:pic>
        <p:nvPicPr>
          <p:cNvPr id="3" name="Picture 2" descr="83Q-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0384" y="1972009"/>
            <a:ext cx="4754880" cy="12059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51181" y="4894810"/>
            <a:ext cx="963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83Q-1 </a:t>
            </a:r>
            <a:r>
              <a:rPr lang="cs-CZ" sz="1200" dirty="0"/>
              <a:t>4</a:t>
            </a:r>
            <a:r>
              <a:rPr lang="cs-CZ" sz="1200" dirty="0" smtClean="0"/>
              <a:t>5-</a:t>
            </a:r>
            <a:r>
              <a:rPr lang="cs-CZ" sz="1200" dirty="0"/>
              <a:t>7</a:t>
            </a:r>
            <a:r>
              <a:rPr lang="cs-CZ" sz="1200" dirty="0" smtClean="0"/>
              <a:t>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550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3" name="Picture 2" descr="84Q-2 diatomit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4913" y="1981375"/>
            <a:ext cx="4753409" cy="11991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000" y="211666"/>
            <a:ext cx="23022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Lacustrine </a:t>
            </a:r>
            <a:r>
              <a:rPr lang="en-US" sz="2400" dirty="0" err="1" smtClean="0"/>
              <a:t>Facies</a:t>
            </a:r>
            <a:endParaRPr lang="en-US" sz="2400" dirty="0" smtClean="0"/>
          </a:p>
          <a:p>
            <a:r>
              <a:rPr lang="en-US" dirty="0" smtClean="0"/>
              <a:t>diatomite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51181" y="4894810"/>
            <a:ext cx="1041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84Q-2 80-110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0323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Q-2 Ilyo ostracodit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4105" y="1976471"/>
            <a:ext cx="4754880" cy="1201321"/>
          </a:xfrm>
          <a:prstGeom prst="rect">
            <a:avLst/>
          </a:prstGeom>
        </p:spPr>
      </p:pic>
      <p:pic>
        <p:nvPicPr>
          <p:cNvPr id="4" name="Picture 3" descr="81Q-2 Hemi ostracodit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4060" y="1976514"/>
            <a:ext cx="4754880" cy="1201233"/>
          </a:xfrm>
          <a:prstGeom prst="rect">
            <a:avLst/>
          </a:prstGeom>
        </p:spPr>
      </p:pic>
      <p:pic>
        <p:nvPicPr>
          <p:cNvPr id="2" name="Picture 1" descr="IMG_038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000" y="211666"/>
            <a:ext cx="23022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Lacustrine </a:t>
            </a:r>
            <a:r>
              <a:rPr lang="en-US" sz="2400" dirty="0" err="1" smtClean="0">
                <a:solidFill>
                  <a:schemeClr val="bg1"/>
                </a:solidFill>
              </a:rPr>
              <a:t>Facies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ostracodite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1181" y="4894810"/>
            <a:ext cx="1041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81Q-2 70-100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71390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8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" b="5306"/>
          <a:stretch/>
        </p:blipFill>
        <p:spPr>
          <a:xfrm>
            <a:off x="4867449" y="0"/>
            <a:ext cx="4276552" cy="5143500"/>
          </a:xfrm>
          <a:prstGeom prst="rect">
            <a:avLst/>
          </a:prstGeom>
        </p:spPr>
      </p:pic>
      <p:pic>
        <p:nvPicPr>
          <p:cNvPr id="3" name="Picture 2" descr="pic2_h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2"/>
          <a:stretch/>
        </p:blipFill>
        <p:spPr bwMode="auto">
          <a:xfrm>
            <a:off x="-23274" y="-1"/>
            <a:ext cx="4525743" cy="434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2141" y="4538956"/>
            <a:ext cx="137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Frank Brown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59464" y="4577052"/>
            <a:ext cx="22577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Jean-Jacques </a:t>
            </a:r>
            <a:r>
              <a:rPr lang="en-US" dirty="0" err="1" smtClean="0"/>
              <a:t>Tiercelin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71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8Q-2 coquin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7916" y="1980279"/>
            <a:ext cx="4754880" cy="1193703"/>
          </a:xfrm>
          <a:prstGeom prst="rect">
            <a:avLst/>
          </a:prstGeom>
        </p:spPr>
      </p:pic>
      <p:pic>
        <p:nvPicPr>
          <p:cNvPr id="5" name="Picture 4" descr="IMG_01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7" name="Picture 6" descr="IMG_013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27755" r="42750" b="24081"/>
          <a:stretch/>
        </p:blipFill>
        <p:spPr>
          <a:xfrm>
            <a:off x="325353" y="3023119"/>
            <a:ext cx="2421956" cy="1874336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54000" y="211666"/>
            <a:ext cx="23022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Lacustrine </a:t>
            </a:r>
            <a:r>
              <a:rPr lang="en-US" sz="2400" dirty="0" err="1" smtClean="0"/>
              <a:t>Facies</a:t>
            </a:r>
            <a:endParaRPr lang="en-US" sz="2400" dirty="0" smtClean="0"/>
          </a:p>
          <a:p>
            <a:r>
              <a:rPr lang="en-US" dirty="0" smtClean="0"/>
              <a:t>coquina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51181" y="4894810"/>
            <a:ext cx="885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38Q-2 5-35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36697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8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5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2" name="Picture 1" descr="15Q-3 vertisol verti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3016" y="1987156"/>
            <a:ext cx="4754880" cy="1203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000" y="211666"/>
            <a:ext cx="23278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Floodplain </a:t>
            </a:r>
            <a:r>
              <a:rPr lang="en-US" sz="2400" dirty="0" err="1" smtClean="0">
                <a:solidFill>
                  <a:srgbClr val="FFFFFF"/>
                </a:solidFill>
              </a:rPr>
              <a:t>Facies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vertisol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1181" y="4894810"/>
            <a:ext cx="963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15Q-3 10-40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8803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1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3" name="Picture 2" descr="15Q-2 vertisol microbrecci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9388" y="1990784"/>
            <a:ext cx="4754880" cy="1196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000" y="211666"/>
            <a:ext cx="23278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Floodplain </a:t>
            </a:r>
            <a:r>
              <a:rPr lang="en-US" sz="2400" dirty="0" err="1" smtClean="0">
                <a:solidFill>
                  <a:srgbClr val="FFFFFF"/>
                </a:solidFill>
              </a:rPr>
              <a:t>Facies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vertisol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1181" y="4894810"/>
            <a:ext cx="963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15Q-2 </a:t>
            </a:r>
            <a:r>
              <a:rPr lang="cs-CZ" sz="1200" dirty="0"/>
              <a:t>4</a:t>
            </a:r>
            <a:r>
              <a:rPr lang="cs-CZ" sz="1200" dirty="0" smtClean="0"/>
              <a:t>5-</a:t>
            </a:r>
            <a:r>
              <a:rPr lang="cs-CZ" sz="1200" dirty="0"/>
              <a:t>7</a:t>
            </a:r>
            <a:r>
              <a:rPr lang="cs-CZ" sz="1200" dirty="0" smtClean="0"/>
              <a:t>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4745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4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4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ttle compos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6" y="871245"/>
            <a:ext cx="6266266" cy="40086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1297" y="226268"/>
            <a:ext cx="90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WTK 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92254" y="226268"/>
            <a:ext cx="64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Omo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33802" y="189334"/>
            <a:ext cx="119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Koobi</a:t>
            </a:r>
            <a:r>
              <a:rPr lang="en-US" dirty="0" smtClean="0"/>
              <a:t> </a:t>
            </a:r>
            <a:r>
              <a:rPr lang="en-US" dirty="0" err="1" smtClean="0"/>
              <a:t>Fora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429766" y="0"/>
            <a:ext cx="2744781" cy="5143501"/>
            <a:chOff x="6396071" y="-1584904"/>
            <a:chExt cx="3792983" cy="7890063"/>
          </a:xfrm>
        </p:grpSpPr>
        <p:pic>
          <p:nvPicPr>
            <p:cNvPr id="10" name="Picture 3" descr="1.95 mya Lorenyan Lak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6071" y="-1584904"/>
              <a:ext cx="3792983" cy="789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6396071" y="-1503893"/>
              <a:ext cx="2087954" cy="897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dirty="0" err="1">
                  <a:solidFill>
                    <a:srgbClr val="FFFFFF"/>
                  </a:solidFill>
                  <a:latin typeface="Calibri" charset="0"/>
                </a:rPr>
                <a:t>Lorenyang</a:t>
              </a:r>
              <a:r>
                <a:rPr lang="en-US" sz="1600" dirty="0">
                  <a:solidFill>
                    <a:srgbClr val="FFFFFF"/>
                  </a:solidFill>
                  <a:latin typeface="Calibri" charset="0"/>
                </a:rPr>
                <a:t> Lake</a:t>
              </a:r>
            </a:p>
            <a:p>
              <a:pPr algn="ctr" eaLnBrk="1" hangingPunct="1"/>
              <a:r>
                <a:rPr lang="en-US" sz="1600" dirty="0" smtClean="0">
                  <a:solidFill>
                    <a:srgbClr val="FFFFFF"/>
                  </a:solidFill>
                  <a:latin typeface="Calibri" charset="0"/>
                </a:rPr>
                <a:t>1.9 </a:t>
              </a:r>
              <a:r>
                <a:rPr lang="en-US" sz="1600" dirty="0">
                  <a:solidFill>
                    <a:srgbClr val="FFFFFF"/>
                  </a:solidFill>
                  <a:latin typeface="Calibri" charset="0"/>
                </a:rPr>
                <a:t>Ma</a:t>
              </a:r>
            </a:p>
          </p:txBody>
        </p:sp>
      </p:grp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7111711" y="4715176"/>
            <a:ext cx="20255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 err="1" smtClean="0">
                <a:solidFill>
                  <a:srgbClr val="FFFFFF"/>
                </a:solidFill>
                <a:latin typeface="Calibri" charset="0"/>
              </a:rPr>
              <a:t>Paleogeographic</a:t>
            </a:r>
            <a:r>
              <a:rPr lang="en-US" sz="1000" dirty="0" smtClean="0">
                <a:solidFill>
                  <a:srgbClr val="FFFFFF"/>
                </a:solidFill>
                <a:latin typeface="Calibri" charset="0"/>
              </a:rPr>
              <a:t> Reconstruction</a:t>
            </a:r>
          </a:p>
          <a:p>
            <a:pPr eaLnBrk="1" hangingPunct="1"/>
            <a:r>
              <a:rPr lang="en-US" sz="1000" dirty="0" smtClean="0">
                <a:solidFill>
                  <a:srgbClr val="FFFFFF"/>
                </a:solidFill>
                <a:latin typeface="Calibri" charset="0"/>
              </a:rPr>
              <a:t>from </a:t>
            </a:r>
            <a:r>
              <a:rPr lang="en-US" sz="1000" dirty="0" err="1" smtClean="0">
                <a:solidFill>
                  <a:srgbClr val="FFFFFF"/>
                </a:solidFill>
                <a:latin typeface="Calibri" charset="0"/>
              </a:rPr>
              <a:t>Schwindinger</a:t>
            </a:r>
            <a:r>
              <a:rPr lang="en-US" sz="1000" dirty="0" smtClean="0">
                <a:solidFill>
                  <a:srgbClr val="FFFFFF"/>
                </a:solidFill>
                <a:latin typeface="Calibri" charset="0"/>
              </a:rPr>
              <a:t> and Feibel 2012</a:t>
            </a:r>
            <a:endParaRPr lang="en-US" sz="10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24218" y="2091615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WTK 13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10226" y="802395"/>
            <a:ext cx="541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Omo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43091" y="2001674"/>
            <a:ext cx="969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Koobi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Fora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>
            <a:spLocks/>
          </p:cNvSpPr>
          <p:nvPr/>
        </p:nvSpPr>
        <p:spPr>
          <a:xfrm>
            <a:off x="7231161" y="2283146"/>
            <a:ext cx="137160" cy="13716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/>
          </p:cNvSpPr>
          <p:nvPr/>
        </p:nvSpPr>
        <p:spPr>
          <a:xfrm>
            <a:off x="7737416" y="2195106"/>
            <a:ext cx="137160" cy="13716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/>
          </p:cNvSpPr>
          <p:nvPr/>
        </p:nvSpPr>
        <p:spPr>
          <a:xfrm>
            <a:off x="7383561" y="802665"/>
            <a:ext cx="137160" cy="13716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1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1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4517" y="234387"/>
            <a:ext cx="3218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The Tectonic Story </a:t>
            </a:r>
            <a:r>
              <a:rPr lang="is-IS" sz="2800" dirty="0" smtClean="0">
                <a:solidFill>
                  <a:srgbClr val="FFFFFF"/>
                </a:solidFill>
              </a:rPr>
              <a:t>…</a:t>
            </a:r>
            <a:endParaRPr lang="en-US" sz="2800" dirty="0" smtClean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2536" y="1897769"/>
            <a:ext cx="69615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balanced fill system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subsidence increasing over time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NOT deep margin of half </a:t>
            </a:r>
            <a:r>
              <a:rPr lang="en-US" sz="2400" dirty="0" err="1" smtClean="0">
                <a:solidFill>
                  <a:srgbClr val="FFFFFF"/>
                </a:solidFill>
              </a:rPr>
              <a:t>graben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6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45" y="-8495"/>
            <a:ext cx="7233862" cy="515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4517" y="234387"/>
            <a:ext cx="3094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The Climate Story </a:t>
            </a:r>
            <a:r>
              <a:rPr lang="is-IS" sz="2800" dirty="0" smtClean="0">
                <a:solidFill>
                  <a:srgbClr val="FFFFFF"/>
                </a:solidFill>
              </a:rPr>
              <a:t>…</a:t>
            </a:r>
            <a:endParaRPr lang="en-US" sz="2800" dirty="0" smtClean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536" y="1897769"/>
            <a:ext cx="69615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Lupien</a:t>
            </a:r>
            <a:r>
              <a:rPr lang="en-US" sz="2400" dirty="0" smtClean="0">
                <a:solidFill>
                  <a:srgbClr val="FFFFFF"/>
                </a:solidFill>
              </a:rPr>
              <a:t>, R., Russell, J. et al., submitted to </a:t>
            </a:r>
            <a:r>
              <a:rPr lang="en-US" sz="2400" i="1" dirty="0" smtClean="0">
                <a:solidFill>
                  <a:srgbClr val="FFFFFF"/>
                </a:solidFill>
              </a:rPr>
              <a:t>QSR</a:t>
            </a:r>
            <a:r>
              <a:rPr lang="en-US" sz="2400" dirty="0" smtClean="0">
                <a:solidFill>
                  <a:srgbClr val="FFFFFF"/>
                </a:solidFill>
              </a:rPr>
              <a:t>.   A </a:t>
            </a:r>
            <a:r>
              <a:rPr lang="en-US" sz="2400" dirty="0">
                <a:solidFill>
                  <a:srgbClr val="FFFFFF"/>
                </a:solidFill>
              </a:rPr>
              <a:t>leaf wax biomarker record of early Pleistocene rainfall from West Turkana</a:t>
            </a:r>
            <a:r>
              <a:rPr lang="en-US" sz="2400" dirty="0" smtClean="0">
                <a:solidFill>
                  <a:srgbClr val="FFFFFF"/>
                </a:solidFill>
              </a:rPr>
              <a:t>, Kenya.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dramatic rainfall variability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peak in variability ca. 1.7 Ma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no long-term trend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39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frica_satellite_pl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336"/>
            <a:ext cx="4770219" cy="515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3441483" y="2089146"/>
            <a:ext cx="497744" cy="750425"/>
          </a:xfrm>
          <a:prstGeom prst="ellipse">
            <a:avLst/>
          </a:prstGeom>
          <a:noFill/>
          <a:ln w="3810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4829" y="1840846"/>
            <a:ext cx="946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Turkana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Basin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34903" y="-8336"/>
            <a:ext cx="3217433" cy="5183115"/>
            <a:chOff x="5434903" y="-8336"/>
            <a:chExt cx="3217433" cy="5183115"/>
          </a:xfrm>
        </p:grpSpPr>
        <p:pic>
          <p:nvPicPr>
            <p:cNvPr id="3" name="Picture 2" descr="tb 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5" r="31251"/>
            <a:stretch/>
          </p:blipFill>
          <p:spPr>
            <a:xfrm>
              <a:off x="5459234" y="-8336"/>
              <a:ext cx="3193102" cy="5183115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6247930" y="2089146"/>
              <a:ext cx="438689" cy="495300"/>
            </a:xfrm>
            <a:prstGeom prst="ellipse">
              <a:avLst/>
            </a:prstGeom>
            <a:noFill/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34903" y="1819148"/>
              <a:ext cx="1079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FFFFFF"/>
                  </a:solidFill>
                </a:rPr>
                <a:t>Kaitio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241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G_635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450627" y="0"/>
            <a:ext cx="8128000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4343" y="296984"/>
            <a:ext cx="3614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Future Opportunities </a:t>
            </a:r>
            <a:r>
              <a:rPr lang="is-IS" sz="2800" dirty="0" smtClean="0"/>
              <a:t>…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200008" y="4186922"/>
            <a:ext cx="1264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maji</a:t>
            </a:r>
            <a:r>
              <a:rPr lang="en-US" sz="1600" dirty="0" smtClean="0"/>
              <a:t> man</a:t>
            </a:r>
          </a:p>
          <a:p>
            <a:r>
              <a:rPr lang="en-US" sz="1600" dirty="0" smtClean="0"/>
              <a:t>WTK 13</a:t>
            </a:r>
          </a:p>
          <a:p>
            <a:r>
              <a:rPr lang="en-US" sz="1600" dirty="0" err="1" smtClean="0"/>
              <a:t>Kaitio</a:t>
            </a:r>
            <a:r>
              <a:rPr lang="en-US" sz="1600" dirty="0" smtClean="0"/>
              <a:t>, Kenya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8332" y="3993445"/>
            <a:ext cx="444500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EarthRates</a:t>
            </a:r>
            <a:r>
              <a:rPr lang="en-US" sz="2000" dirty="0" smtClean="0"/>
              <a:t>:  Drilling </a:t>
            </a:r>
            <a:r>
              <a:rPr lang="en-US" sz="2000" dirty="0"/>
              <a:t>Deeper For Connections Between Environmental Change and Evolution </a:t>
            </a:r>
          </a:p>
        </p:txBody>
      </p:sp>
    </p:spTree>
    <p:extLst>
      <p:ext uri="{BB962C8B-B14F-4D97-AF65-F5344CB8AC3E}">
        <p14:creationId xmlns:p14="http://schemas.microsoft.com/office/powerpoint/2010/main" val="422502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4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06167" y="92218"/>
            <a:ext cx="877177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Thanks to our HSPDP colleagues, the </a:t>
            </a:r>
            <a:r>
              <a:rPr lang="en-US" sz="24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WTK13 field team, DOSECC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rPr>
              <a:t>, our ICD party, and all the lab rats!  Special thanks to Jared  Singer (RPI) for his help on the microprobe.  Funding was provided by </a:t>
            </a:r>
            <a:r>
              <a:rPr lang="en-US" sz="24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NSF </a:t>
            </a:r>
            <a:r>
              <a:rPr lang="en-US" sz="2400" dirty="0">
                <a:solidFill>
                  <a:schemeClr val="bg1"/>
                </a:solidFill>
                <a:ea typeface="ＭＳ Ｐゴシック"/>
                <a:cs typeface="ＭＳ Ｐゴシック"/>
              </a:rPr>
              <a:t>and</a:t>
            </a:r>
            <a:r>
              <a:rPr lang="en-US" sz="24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 ICDP.  Research permission was granted by the Kenyan Government and the National Museums of Kenya.</a:t>
            </a:r>
            <a:endParaRPr lang="en-US" sz="2400" dirty="0" smtClean="0">
              <a:solidFill>
                <a:schemeClr val="bg1"/>
              </a:solidFill>
              <a:latin typeface="Calibri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0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o_erectus_from_Nariokoto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35" y="0"/>
            <a:ext cx="18252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90880" y="4128902"/>
            <a:ext cx="1216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KNM-WT 15000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Turkana Boy</a:t>
            </a:r>
          </a:p>
          <a:p>
            <a:r>
              <a:rPr lang="en-US" sz="1200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Homo erectus</a:t>
            </a:r>
            <a:endParaRPr lang="en-US" sz="1200" i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946" y="182976"/>
            <a:ext cx="3550621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WTK 13 provides</a:t>
            </a:r>
          </a:p>
          <a:p>
            <a:pPr algn="ctr"/>
            <a:r>
              <a:rPr lang="en-US" sz="2800" dirty="0" smtClean="0"/>
              <a:t>Environmental Context</a:t>
            </a:r>
          </a:p>
          <a:p>
            <a:pPr algn="ctr"/>
            <a:r>
              <a:rPr lang="en-US" sz="2800" dirty="0" smtClean="0"/>
              <a:t>for: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 smtClean="0"/>
              <a:t>Hominin</a:t>
            </a:r>
            <a:r>
              <a:rPr lang="en-US" dirty="0" smtClean="0"/>
              <a:t> Evolution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Early Cultural Development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African Savanna Ecosystem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East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frican Rift System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8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90880" y="4128902"/>
            <a:ext cx="1216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Earliest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Acheulean</a:t>
            </a:r>
            <a:endParaRPr lang="en-US" sz="1200" dirty="0" smtClean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Technology</a:t>
            </a:r>
          </a:p>
          <a:p>
            <a:r>
              <a:rPr lang="en-US" sz="1200" i="1" dirty="0" err="1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Kokiselei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4</a:t>
            </a:r>
            <a:endParaRPr lang="en-US" sz="1200" i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946" y="182976"/>
            <a:ext cx="3550621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WTK 13 provides</a:t>
            </a:r>
          </a:p>
          <a:p>
            <a:pPr algn="ctr"/>
            <a:r>
              <a:rPr lang="en-US" sz="2800" dirty="0" smtClean="0"/>
              <a:t>Environmental Context</a:t>
            </a:r>
          </a:p>
          <a:p>
            <a:pPr algn="ctr"/>
            <a:r>
              <a:rPr lang="en-US" sz="2800" dirty="0" smtClean="0"/>
              <a:t>for: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 smtClean="0">
                <a:solidFill>
                  <a:srgbClr val="BFBFBF"/>
                </a:solidFill>
              </a:rPr>
              <a:t>Hominin</a:t>
            </a:r>
            <a:r>
              <a:rPr lang="en-US" dirty="0" smtClean="0">
                <a:solidFill>
                  <a:srgbClr val="BFBFBF"/>
                </a:solidFill>
              </a:rPr>
              <a:t> Evolution</a:t>
            </a:r>
          </a:p>
          <a:p>
            <a:endParaRPr lang="en-US" dirty="0"/>
          </a:p>
          <a:p>
            <a:r>
              <a:rPr lang="en-US" dirty="0" smtClean="0"/>
              <a:t>Early Cultural Development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African Savanna Ecosystem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East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frican Rift System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904" y="366187"/>
            <a:ext cx="3285751" cy="357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57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06128" y="4060961"/>
            <a:ext cx="1216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Savanna Grassland</a:t>
            </a:r>
          </a:p>
          <a:p>
            <a:r>
              <a:rPr lang="en-US" sz="1200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Nairobi NP</a:t>
            </a:r>
            <a:endParaRPr lang="en-US" sz="1200" i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946" y="182976"/>
            <a:ext cx="3550621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WTK 13 provides</a:t>
            </a:r>
          </a:p>
          <a:p>
            <a:pPr algn="ctr"/>
            <a:r>
              <a:rPr lang="en-US" sz="2800" dirty="0" smtClean="0"/>
              <a:t>Environmental Context</a:t>
            </a:r>
          </a:p>
          <a:p>
            <a:pPr algn="ctr"/>
            <a:r>
              <a:rPr lang="en-US" sz="2800" dirty="0" smtClean="0"/>
              <a:t>for:</a:t>
            </a:r>
          </a:p>
          <a:p>
            <a:endParaRPr lang="en-US" dirty="0"/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Hominin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Evolution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Early Cultural Development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African Savanna Ecosystem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East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frican Rift System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5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3"/>
          <a:stretch>
            <a:fillRect/>
          </a:stretch>
        </p:blipFill>
        <p:spPr bwMode="auto">
          <a:xfrm>
            <a:off x="4030611" y="-1"/>
            <a:ext cx="5113389" cy="36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41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90880" y="4128902"/>
            <a:ext cx="1469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Modern Rift Margin</a:t>
            </a:r>
          </a:p>
          <a:p>
            <a:r>
              <a:rPr lang="en-US" sz="1200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Lake </a:t>
            </a:r>
            <a:r>
              <a:rPr lang="en-US" sz="1200" i="1" dirty="0" err="1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Manyara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, TZ</a:t>
            </a:r>
            <a:endParaRPr lang="en-US" sz="1200" i="1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946" y="182976"/>
            <a:ext cx="3550621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WTK 13 provides</a:t>
            </a:r>
          </a:p>
          <a:p>
            <a:pPr algn="ctr"/>
            <a:r>
              <a:rPr lang="en-US" sz="2800" dirty="0" smtClean="0"/>
              <a:t>Environmental Context</a:t>
            </a:r>
          </a:p>
          <a:p>
            <a:pPr algn="ctr"/>
            <a:r>
              <a:rPr lang="en-US" sz="2800" dirty="0" smtClean="0"/>
              <a:t>for: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 smtClean="0">
                <a:solidFill>
                  <a:srgbClr val="BFBFBF"/>
                </a:solidFill>
              </a:rPr>
              <a:t>Hominin</a:t>
            </a:r>
            <a:r>
              <a:rPr lang="en-US" dirty="0" smtClean="0">
                <a:solidFill>
                  <a:srgbClr val="BFBFBF"/>
                </a:solidFill>
              </a:rPr>
              <a:t> Evolution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Early Cultural Development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African Savanna Ecosystem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/>
              <a:t>East </a:t>
            </a:r>
            <a:r>
              <a:rPr lang="en-US" dirty="0"/>
              <a:t>A</a:t>
            </a:r>
            <a:r>
              <a:rPr lang="en-US" dirty="0" smtClean="0"/>
              <a:t>frican Rift System</a:t>
            </a:r>
            <a:endParaRPr lang="en-US" dirty="0"/>
          </a:p>
        </p:txBody>
      </p:sp>
      <p:pic>
        <p:nvPicPr>
          <p:cNvPr id="5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41" y="1"/>
            <a:ext cx="5029200" cy="338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12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IMG_645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b="12131"/>
          <a:stretch/>
        </p:blipFill>
        <p:spPr bwMode="auto">
          <a:xfrm>
            <a:off x="508000" y="1"/>
            <a:ext cx="8128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52947" y="89073"/>
            <a:ext cx="2602796" cy="372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WTK 13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Kaitio</a:t>
            </a:r>
            <a:r>
              <a:rPr lang="en-US" sz="32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, Kenya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drilled July 2013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215.8 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95% recovery</a:t>
            </a:r>
            <a:endParaRPr lang="en-US" sz="2800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66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SPDP-WTK13 Psicat stratcolum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r="48146" b="72162"/>
          <a:stretch/>
        </p:blipFill>
        <p:spPr>
          <a:xfrm>
            <a:off x="494943" y="307975"/>
            <a:ext cx="1373214" cy="4556222"/>
          </a:xfrm>
          <a:prstGeom prst="rect">
            <a:avLst/>
          </a:prstGeom>
        </p:spPr>
      </p:pic>
      <p:pic>
        <p:nvPicPr>
          <p:cNvPr id="3" name="Picture 2" descr="HSPDP-WTK13 Psicat stratcolum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t="27715" r="42549" b="47774"/>
          <a:stretch/>
        </p:blipFill>
        <p:spPr>
          <a:xfrm>
            <a:off x="1874429" y="307975"/>
            <a:ext cx="1518352" cy="4581772"/>
          </a:xfrm>
          <a:prstGeom prst="rect">
            <a:avLst/>
          </a:prstGeom>
        </p:spPr>
      </p:pic>
      <p:pic>
        <p:nvPicPr>
          <p:cNvPr id="4" name="Picture 3" descr="HSPDP-WTK13 Psicat stratcolum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1" r="48282" b="23370"/>
          <a:stretch/>
        </p:blipFill>
        <p:spPr>
          <a:xfrm>
            <a:off x="3399053" y="307975"/>
            <a:ext cx="1369604" cy="4572000"/>
          </a:xfrm>
          <a:prstGeom prst="rect">
            <a:avLst/>
          </a:prstGeom>
        </p:spPr>
      </p:pic>
      <p:pic>
        <p:nvPicPr>
          <p:cNvPr id="5" name="Picture 4" descr="HSPDP-WTK13 Psicat stratcolum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18" r="48350" b="2"/>
          <a:stretch/>
        </p:blipFill>
        <p:spPr>
          <a:xfrm>
            <a:off x="4774928" y="307975"/>
            <a:ext cx="1367799" cy="4370665"/>
          </a:xfrm>
          <a:prstGeom prst="rect">
            <a:avLst/>
          </a:prstGeom>
        </p:spPr>
      </p:pic>
      <p:pic>
        <p:nvPicPr>
          <p:cNvPr id="6" name="Picture 5" descr="HSPDP-WTK13 Psicat stratcolum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13459" b="72161"/>
          <a:stretch/>
        </p:blipFill>
        <p:spPr>
          <a:xfrm>
            <a:off x="7703498" y="1679511"/>
            <a:ext cx="860663" cy="2688222"/>
          </a:xfrm>
          <a:prstGeom prst="rect">
            <a:avLst/>
          </a:prstGeom>
        </p:spPr>
      </p:pic>
      <p:pic>
        <p:nvPicPr>
          <p:cNvPr id="7" name="Picture 6" descr="HSPDP-WTK13 Psicat stratcolum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2963" b="86402"/>
          <a:stretch/>
        </p:blipFill>
        <p:spPr>
          <a:xfrm>
            <a:off x="6870257" y="1679511"/>
            <a:ext cx="860663" cy="19880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773" y="307975"/>
            <a:ext cx="2685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WTK 13</a:t>
            </a:r>
          </a:p>
          <a:p>
            <a:pPr algn="ctr"/>
            <a:r>
              <a:rPr lang="en-US" sz="2800" dirty="0" err="1" smtClean="0"/>
              <a:t>Lithostratigraphy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6766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655F3B"/>
      </a:accent6>
      <a:hlink>
        <a:srgbClr val="7AB6E8"/>
      </a:hlink>
      <a:folHlink>
        <a:srgbClr val="83B0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5966</TotalTime>
  <Words>503</Words>
  <Application>Microsoft Macintosh PowerPoint</Application>
  <PresentationFormat>On-screen Show (16:9)</PresentationFormat>
  <Paragraphs>171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Turkana – Kaitio 2013</dc:title>
  <dc:creator>CRAIG FEIBEL</dc:creator>
  <cp:lastModifiedBy>Craig S. Feibel</cp:lastModifiedBy>
  <cp:revision>250</cp:revision>
  <cp:lastPrinted>2016-09-22T21:12:01Z</cp:lastPrinted>
  <dcterms:created xsi:type="dcterms:W3CDTF">2013-10-02T18:18:23Z</dcterms:created>
  <dcterms:modified xsi:type="dcterms:W3CDTF">2017-10-24T17:31:27Z</dcterms:modified>
</cp:coreProperties>
</file>