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57"/>
  </p:notesMasterIdLst>
  <p:sldIdLst>
    <p:sldId id="256" r:id="rId2"/>
    <p:sldId id="350" r:id="rId3"/>
    <p:sldId id="292" r:id="rId4"/>
    <p:sldId id="294" r:id="rId5"/>
    <p:sldId id="295" r:id="rId6"/>
    <p:sldId id="296" r:id="rId7"/>
    <p:sldId id="297" r:id="rId8"/>
    <p:sldId id="298" r:id="rId9"/>
    <p:sldId id="299" r:id="rId10"/>
    <p:sldId id="315" r:id="rId11"/>
    <p:sldId id="353" r:id="rId12"/>
    <p:sldId id="354" r:id="rId13"/>
    <p:sldId id="291" r:id="rId14"/>
    <p:sldId id="300" r:id="rId15"/>
    <p:sldId id="290" r:id="rId16"/>
    <p:sldId id="363" r:id="rId17"/>
    <p:sldId id="314" r:id="rId18"/>
    <p:sldId id="308" r:id="rId19"/>
    <p:sldId id="310" r:id="rId20"/>
    <p:sldId id="356" r:id="rId21"/>
    <p:sldId id="284" r:id="rId22"/>
    <p:sldId id="355" r:id="rId23"/>
    <p:sldId id="357" r:id="rId24"/>
    <p:sldId id="304" r:id="rId25"/>
    <p:sldId id="305" r:id="rId26"/>
    <p:sldId id="306" r:id="rId27"/>
    <p:sldId id="309" r:id="rId28"/>
    <p:sldId id="319" r:id="rId29"/>
    <p:sldId id="364" r:id="rId30"/>
    <p:sldId id="273" r:id="rId31"/>
    <p:sldId id="272" r:id="rId32"/>
    <p:sldId id="362" r:id="rId33"/>
    <p:sldId id="302" r:id="rId34"/>
    <p:sldId id="282" r:id="rId35"/>
    <p:sldId id="326" r:id="rId36"/>
    <p:sldId id="331" r:id="rId37"/>
    <p:sldId id="328" r:id="rId38"/>
    <p:sldId id="333" r:id="rId39"/>
    <p:sldId id="365" r:id="rId40"/>
    <p:sldId id="322" r:id="rId41"/>
    <p:sldId id="323" r:id="rId42"/>
    <p:sldId id="360" r:id="rId43"/>
    <p:sldId id="280" r:id="rId44"/>
    <p:sldId id="265" r:id="rId45"/>
    <p:sldId id="366" r:id="rId46"/>
    <p:sldId id="367" r:id="rId47"/>
    <p:sldId id="332" r:id="rId48"/>
    <p:sldId id="340" r:id="rId49"/>
    <p:sldId id="334" r:id="rId50"/>
    <p:sldId id="368" r:id="rId51"/>
    <p:sldId id="341" r:id="rId52"/>
    <p:sldId id="337" r:id="rId53"/>
    <p:sldId id="339" r:id="rId54"/>
    <p:sldId id="321" r:id="rId55"/>
    <p:sldId id="361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00CC"/>
    <a:srgbClr val="FFD579"/>
    <a:srgbClr val="99CC33"/>
    <a:srgbClr val="99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9216"/>
    <p:restoredTop sz="94746"/>
  </p:normalViewPr>
  <p:slideViewPr>
    <p:cSldViewPr snapToGrid="0" snapToObjects="1">
      <p:cViewPr varScale="1">
        <p:scale>
          <a:sx n="180" d="100"/>
          <a:sy n="180" d="100"/>
        </p:scale>
        <p:origin x="-120" y="-10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DBEF3-4407-3A4E-AFE5-AC636E165CE8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1924B-EEB6-BF4D-B0DC-AF05BA226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24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D9F184-A40D-4C44-BCDD-F9D4CF7147BF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4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82193-0E72-1641-AE08-A28F001BD43F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5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AD321-54B3-C54E-BEAF-A571360D1171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024D5-4E51-8641-87BB-023FF17EE3AA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68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62CC5E-FFF8-7D45-A1CE-E50F0F8FE87A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3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B265EA-FA1E-7E4E-ADCF-C6DB6130DAF6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04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E7D7F-08D5-A345-8BBD-CF6C90F3A48A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16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408B8-E730-3C4A-B135-48413A271C1E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05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4EAA46-28B5-E842-80F4-DA9D8EC14DF9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6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EB8C6-ECD3-EC49-8B49-75EBBC6F28BA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3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3AD5-323C-9C43-8128-A243489DC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3AD5-323C-9C43-8128-A243489DC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3AD5-323C-9C43-8128-A243489DC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3AD5-323C-9C43-8128-A243489DC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3AD5-323C-9C43-8128-A243489DC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3AD5-323C-9C43-8128-A243489DC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3AD5-323C-9C43-8128-A243489DC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3AD5-323C-9C43-8128-A243489DC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3AD5-323C-9C43-8128-A243489DC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D6CDF-6F55-5F49-AE15-6AB7FF97A00C}" type="datetimeFigureOut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D3AD5-323C-9C43-8128-A243489DCE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092" y="252980"/>
            <a:ext cx="8897815" cy="110251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Helvetica"/>
                <a:cs typeface="Helvetica"/>
              </a:rPr>
              <a:t>THE FIELD MUSEUM OF NATURAL HISTORY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Helvetica"/>
                <a:cs typeface="Helvetica"/>
              </a:rPr>
              <a:t>PROGRAMS:</a:t>
            </a:r>
            <a:b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Helvetica"/>
                <a:cs typeface="Helvetica"/>
              </a:rPr>
              <a:t> MIXING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Helvetica"/>
                <a:cs typeface="Helvetica"/>
              </a:rPr>
              <a:t>NEW TECHNOLOGY WITH OLD COLLECTIONS</a:t>
            </a:r>
            <a:b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Helvetica"/>
                <a:cs typeface="Helvetica"/>
              </a:rPr>
            </a:br>
            <a:endParaRPr lang="en-US" sz="2400" b="1" dirty="0">
              <a:solidFill>
                <a:schemeClr val="accent3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461274"/>
            <a:ext cx="3845490" cy="131445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By Paul Mayer</a:t>
            </a:r>
          </a:p>
          <a:p>
            <a:r>
              <a:rPr lang="en-US" sz="2400" b="1" dirty="0" smtClean="0">
                <a:latin typeface="Helvetica"/>
                <a:cs typeface="Helvetica"/>
              </a:rPr>
              <a:t>Fossil Invertebrate </a:t>
            </a:r>
            <a:br>
              <a:rPr lang="en-US" sz="2400" b="1" dirty="0" smtClean="0">
                <a:latin typeface="Helvetica"/>
                <a:cs typeface="Helvetica"/>
              </a:rPr>
            </a:br>
            <a:r>
              <a:rPr lang="en-US" sz="2400" b="1" dirty="0" smtClean="0">
                <a:latin typeface="Helvetica"/>
                <a:cs typeface="Helvetica"/>
              </a:rPr>
              <a:t>Collections Manager </a:t>
            </a:r>
            <a:endParaRPr lang="en-US" sz="2400" b="1" dirty="0">
              <a:latin typeface="Helvetica"/>
              <a:cs typeface="Helvetica"/>
            </a:endParaRPr>
          </a:p>
        </p:txBody>
      </p:sp>
      <p:pic>
        <p:nvPicPr>
          <p:cNvPr id="5" name="Picture 2" descr="&#10;CSGN44672.jpg                                                  00648ECFMacintosh HD                   7C26248C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030" y="3121328"/>
            <a:ext cx="3594970" cy="202217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49029" y="3276608"/>
            <a:ext cx="3594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00CC"/>
                </a:solidFill>
              </a:rPr>
              <a:t>May 21</a:t>
            </a:r>
            <a:r>
              <a:rPr lang="en-US" baseline="30000" dirty="0" smtClean="0">
                <a:solidFill>
                  <a:srgbClr val="3300CC"/>
                </a:solidFill>
              </a:rPr>
              <a:t>st</a:t>
            </a:r>
            <a:r>
              <a:rPr lang="en-US" dirty="0" smtClean="0">
                <a:solidFill>
                  <a:srgbClr val="3300CC"/>
                </a:solidFill>
              </a:rPr>
              <a:t>, 1921</a:t>
            </a:r>
            <a:endParaRPr lang="en-US" dirty="0">
              <a:solidFill>
                <a:srgbClr val="33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9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2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878" y="-475950"/>
            <a:ext cx="737783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5815" y="3363864"/>
            <a:ext cx="461889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Charles Knight created</a:t>
            </a:r>
          </a:p>
          <a:p>
            <a:pPr algn="ctr"/>
            <a:r>
              <a:rPr lang="en-US" sz="20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28 murals for the Field Museum  </a:t>
            </a:r>
            <a:r>
              <a:rPr lang="en-US" sz="20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20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rom 1926 to 1931</a:t>
            </a:r>
            <a:endParaRPr lang="en-US" sz="20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 descr="CK23B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086200"/>
            <a:ext cx="4325815" cy="30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0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416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96819" y="4528970"/>
            <a:ext cx="9240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1933 Field Museum diorama </a:t>
            </a:r>
            <a:r>
              <a:rPr lang="en-US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showed a Neanderthal family in Gibraltar</a:t>
            </a:r>
          </a:p>
        </p:txBody>
      </p:sp>
    </p:spTree>
    <p:extLst>
      <p:ext uri="{BB962C8B-B14F-4D97-AF65-F5344CB8AC3E}">
        <p14:creationId xmlns:p14="http://schemas.microsoft.com/office/powerpoint/2010/main" val="102574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2308" y="0"/>
            <a:ext cx="7600278" cy="50668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7106" y="0"/>
            <a:ext cx="4566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Elisabeth Daynès. </a:t>
            </a:r>
            <a: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Neanderthal and </a:t>
            </a:r>
            <a:r>
              <a:rPr lang="en-US" sz="24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Magdalenian Woman</a:t>
            </a:r>
            <a:r>
              <a:rPr lang="en-US" sz="2400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Sculpture</a:t>
            </a:r>
            <a:endParaRPr lang="en-US" sz="24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 descr="IMG_924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646" y="2415931"/>
            <a:ext cx="4091354" cy="27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20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&#10;GEO85637c.jpg                                                  007D6DD5Macintosh HD                   7C26248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7" y="0"/>
            <a:ext cx="9125523" cy="416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61837" y="4092947"/>
            <a:ext cx="863880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The Field Museum </a:t>
            </a:r>
            <a: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Carboniferous </a:t>
            </a:r>
            <a:r>
              <a:rPr lang="en-US" sz="24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Forest </a:t>
            </a:r>
            <a: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Diorama </a:t>
            </a:r>
            <a:b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en-US" sz="24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Mazon </a:t>
            </a:r>
            <a: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Creek)</a:t>
            </a:r>
            <a:r>
              <a:rPr lang="en-US" sz="2400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1929-1991   </a:t>
            </a:r>
            <a:r>
              <a:rPr lang="en-US" b="1" dirty="0" smtClean="0">
                <a:solidFill>
                  <a:schemeClr val="folHlink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b="1" dirty="0" smtClean="0">
                <a:solidFill>
                  <a:schemeClr val="folHlink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400" dirty="0" smtClean="0"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Field Museum, GEO85637c, Photographer John Weinstein</a:t>
            </a:r>
          </a:p>
        </p:txBody>
      </p:sp>
    </p:spTree>
    <p:extLst>
      <p:ext uri="{BB962C8B-B14F-4D97-AF65-F5344CB8AC3E}">
        <p14:creationId xmlns:p14="http://schemas.microsoft.com/office/powerpoint/2010/main" val="25134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187"/>
            <a:ext cx="45720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90700"/>
            <a:ext cx="4572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572000" y="142682"/>
            <a:ext cx="457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1951 Fossil Invertebrate Exhibit Renovation</a:t>
            </a:r>
            <a:endParaRPr lang="en-US" sz="2800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572000" y="1200150"/>
            <a:ext cx="457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Helvetica" charset="0"/>
                <a:ea typeface="Helvetica" charset="0"/>
                <a:cs typeface="Helvetica" charset="0"/>
              </a:rPr>
              <a:t>Frederick J. V. Skiff Hall (Hall 37)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0" y="2435070"/>
            <a:ext cx="448431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CC66"/>
                </a:solidFill>
                <a:latin typeface="Helvetica" charset="0"/>
                <a:ea typeface="Helvetica" charset="0"/>
                <a:cs typeface="Helvetica" charset="0"/>
              </a:rPr>
              <a:t>In total, 53 cases went into this exhibit displaying 1,339 fossil specimens. This was dramatically fewer fossils than previously displayed, but there was more </a:t>
            </a:r>
            <a:r>
              <a:rPr lang="en-US" b="1" dirty="0" smtClean="0">
                <a:solidFill>
                  <a:srgbClr val="FFCC66"/>
                </a:solidFill>
                <a:latin typeface="Helvetica" charset="0"/>
                <a:ea typeface="Helvetica" charset="0"/>
                <a:cs typeface="Helvetica" charset="0"/>
              </a:rPr>
              <a:t>interpretive material, explaining </a:t>
            </a:r>
            <a:r>
              <a:rPr lang="en-US" b="1" dirty="0">
                <a:solidFill>
                  <a:srgbClr val="FFCC66"/>
                </a:solidFill>
                <a:latin typeface="Helvetica" charset="0"/>
                <a:ea typeface="Helvetica" charset="0"/>
                <a:cs typeface="Helvetica" charset="0"/>
              </a:rPr>
              <a:t>the meaning and importance of the fossils.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Next major remolding </a:t>
            </a:r>
            <a:r>
              <a:rPr lang="en-US" sz="2400" b="1" dirty="0" smtClean="0">
                <a:latin typeface="Helvetica" charset="0"/>
                <a:ea typeface="Helvetica" charset="0"/>
                <a:cs typeface="Helvetica" charset="0"/>
              </a:rPr>
              <a:t>1994.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1450653" y="2086644"/>
            <a:ext cx="312134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The Field Museum, Photo GN85536_13</a:t>
            </a:r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4790927" y="1952349"/>
            <a:ext cx="413414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The Field Museum, GEO80821c, Photographer Ron Testa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2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34" y="519886"/>
            <a:ext cx="8705589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-104892" y="62691"/>
            <a:ext cx="9144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CC66"/>
                </a:solidFill>
                <a:latin typeface="Helvetica" charset="0"/>
                <a:ea typeface="Helvetica" charset="0"/>
                <a:cs typeface="Helvetica" charset="0"/>
              </a:rPr>
              <a:t>Life over Time 1994 </a:t>
            </a:r>
            <a:r>
              <a:rPr lang="en-US" sz="2400" b="1" dirty="0">
                <a:solidFill>
                  <a:srgbClr val="FFCC66"/>
                </a:solidFill>
                <a:latin typeface="Helvetica" charset="0"/>
                <a:ea typeface="Helvetica" charset="0"/>
                <a:cs typeface="Helvetica" charset="0"/>
              </a:rPr>
              <a:t>- 2004</a:t>
            </a:r>
            <a:br>
              <a:rPr lang="en-US" sz="2400" b="1" dirty="0">
                <a:solidFill>
                  <a:srgbClr val="FFCC66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b="1" dirty="0">
                <a:solidFill>
                  <a:srgbClr val="FFCC66"/>
                </a:solidFill>
                <a:latin typeface="Helvetica" charset="0"/>
                <a:ea typeface="Helvetica" charset="0"/>
                <a:cs typeface="Helvetica" charset="0"/>
              </a:rPr>
              <a:t>Evolving Planet </a:t>
            </a:r>
            <a:r>
              <a:rPr lang="en-US" sz="2400" b="1" dirty="0" smtClean="0">
                <a:solidFill>
                  <a:srgbClr val="FFCC66"/>
                </a:solidFill>
                <a:latin typeface="Helvetica" charset="0"/>
                <a:ea typeface="Helvetica" charset="0"/>
                <a:cs typeface="Helvetica" charset="0"/>
              </a:rPr>
              <a:t>2004 </a:t>
            </a:r>
            <a:r>
              <a:rPr lang="en-US" sz="2400" b="1" dirty="0">
                <a:solidFill>
                  <a:srgbClr val="FFCC66"/>
                </a:solidFill>
                <a:latin typeface="Helvetica" charset="0"/>
                <a:ea typeface="Helvetica" charset="0"/>
                <a:cs typeface="Helvetica" charset="0"/>
              </a:rPr>
              <a:t>- Present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More interpretation, less fossils 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0" y="4708267"/>
            <a:ext cx="914399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Today </a:t>
            </a:r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there are only 268 fossil invertebrates displayed in Evolving Planet. </a:t>
            </a:r>
          </a:p>
        </p:txBody>
      </p:sp>
    </p:spTree>
    <p:extLst>
      <p:ext uri="{BB962C8B-B14F-4D97-AF65-F5344CB8AC3E}">
        <p14:creationId xmlns:p14="http://schemas.microsoft.com/office/powerpoint/2010/main" val="329630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" y="1575241"/>
            <a:ext cx="9144001" cy="1819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Adding Technology to Tell the Stories of the Collections</a:t>
            </a:r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4026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0"/>
            <a:ext cx="3911378" cy="2317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1682"/>
            <a:ext cx="3848996" cy="2891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06" y="38101"/>
            <a:ext cx="4830793" cy="2667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669" y="2790335"/>
            <a:ext cx="3640006" cy="300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15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600" y="46301"/>
            <a:ext cx="6566400" cy="4377600"/>
          </a:xfrm>
          <a:prstGeom prst="rect">
            <a:avLst/>
          </a:prstGeom>
        </p:spPr>
      </p:pic>
      <p:pic>
        <p:nvPicPr>
          <p:cNvPr id="4" name="Picture 3" descr="IMG_916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7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20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392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0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992" y="125260"/>
            <a:ext cx="8486384" cy="501824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Introduction and History of Exhibits at the Field Museum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Columbian World Exposition (5,000 specimens)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Displays at old location 1894 to 1922 (5,000 specimens)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New building exhibits 1922 to 1951 (~10,000 specimens)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Geology Hall renovations 1951 to 1992 (1,339 specimens)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Life over Time &amp; Evolving Planet 1994 to Present (268 specimens)</a:t>
            </a:r>
          </a:p>
          <a:p>
            <a:r>
              <a:rPr lang="en-US" sz="20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New Technology </a:t>
            </a:r>
            <a:r>
              <a:rPr lang="en-US" sz="2000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A</a:t>
            </a:r>
            <a:r>
              <a:rPr lang="en-US" sz="20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dditions to Exhibits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Videos, Digital rails, Computer programs</a:t>
            </a:r>
          </a:p>
          <a:p>
            <a:r>
              <a:rPr lang="en-US" sz="20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Outreach Programs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Dozin with the 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inos, Members Night, Science Hub, Meet a Scientist, WeDigBio, Rock and Fossil 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lubs</a:t>
            </a:r>
          </a:p>
          <a:p>
            <a:r>
              <a:rPr lang="en-US" sz="20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Social Media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Virtual 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S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ilurian Reef / Ancient Oceans of the Midwest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Facebook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Twitter</a:t>
            </a:r>
          </a:p>
          <a:p>
            <a:pPr lvl="1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Apps</a:t>
            </a:r>
          </a:p>
          <a:p>
            <a:r>
              <a:rPr lang="en-US" sz="20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Interns and volunteers</a:t>
            </a:r>
          </a:p>
        </p:txBody>
      </p:sp>
    </p:spTree>
    <p:extLst>
      <p:ext uri="{BB962C8B-B14F-4D97-AF65-F5344CB8AC3E}">
        <p14:creationId xmlns:p14="http://schemas.microsoft.com/office/powerpoint/2010/main" val="135041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55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1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753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64" y="22622"/>
            <a:ext cx="8394059" cy="51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1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83" y="0"/>
            <a:ext cx="7620000" cy="50720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70902" y="598423"/>
            <a:ext cx="3673098" cy="26097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D579"/>
                </a:solidFill>
                <a:latin typeface="Helvetica Neue"/>
                <a:cs typeface="Helvetica Neue"/>
              </a:rPr>
              <a:t>Tully </a:t>
            </a:r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Monster Display </a:t>
            </a:r>
            <a:b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</a:br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in Specimens: </a:t>
            </a:r>
            <a:r>
              <a:rPr lang="en-US" b="1" dirty="0">
                <a:solidFill>
                  <a:srgbClr val="FFD579"/>
                </a:solidFill>
                <a:latin typeface="Helvetica Neue"/>
                <a:cs typeface="Helvetica Neue"/>
              </a:rPr>
              <a:t>Unlocking the Secrets of Life </a:t>
            </a:r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Special Exhibit</a:t>
            </a:r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248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15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81"/>
            <a:ext cx="771525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00433" y="155328"/>
            <a:ext cx="3111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Project Hyena Diorama</a:t>
            </a:r>
            <a:endParaRPr lang="en-US" sz="24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5941" y="2340589"/>
            <a:ext cx="311109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Emily Graslie </a:t>
            </a:r>
            <a:r>
              <a:rPr lang="en-US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lead an Indiegogo funded </a:t>
            </a:r>
            <a:r>
              <a:rPr lang="en-US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project to create a new </a:t>
            </a:r>
            <a:r>
              <a:rPr lang="en-US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permanent diorama. It raised $155,165 with 1,811 donors.</a:t>
            </a:r>
            <a:endParaRPr lang="en-US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1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15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14" y="0"/>
            <a:ext cx="771525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438" y="4312503"/>
            <a:ext cx="251974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D579"/>
                </a:solidFill>
                <a:latin typeface="Helvetica Neue"/>
                <a:cs typeface="Helvetica Neue"/>
              </a:rPr>
              <a:t>T</a:t>
            </a:r>
            <a:r>
              <a:rPr lang="en-US" sz="2400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he Tsavo Lions</a:t>
            </a:r>
          </a:p>
          <a:p>
            <a:pPr algn="ctr"/>
            <a:r>
              <a:rPr lang="en-US" sz="2400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Digital Rails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492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15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96" y="-332510"/>
            <a:ext cx="9148796" cy="609919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" y="9489"/>
            <a:ext cx="9144000" cy="1819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D579"/>
                </a:solidFill>
                <a:latin typeface="Helvetica Neue"/>
                <a:cs typeface="Helvetica Neue"/>
              </a:rPr>
              <a:t>The Tsavo Lions</a:t>
            </a:r>
          </a:p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Digital Rails</a:t>
            </a:r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767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19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86" y="46301"/>
            <a:ext cx="7645799" cy="50971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57462"/>
            <a:ext cx="9144000" cy="562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Computer Games</a:t>
            </a:r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8859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927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815" y="-20244"/>
            <a:ext cx="6566400" cy="4377600"/>
          </a:xfrm>
          <a:prstGeom prst="rect">
            <a:avLst/>
          </a:prstGeom>
        </p:spPr>
      </p:pic>
      <p:pic>
        <p:nvPicPr>
          <p:cNvPr id="5" name="Picture 4" descr="IMG_92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692" y="2016951"/>
            <a:ext cx="4689824" cy="3126549"/>
          </a:xfrm>
          <a:prstGeom prst="rect">
            <a:avLst/>
          </a:prstGeom>
        </p:spPr>
      </p:pic>
      <p:pic>
        <p:nvPicPr>
          <p:cNvPr id="6" name="Picture 5" descr="IMG_927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209" y="0"/>
            <a:ext cx="4460791" cy="297386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3986" y="3624987"/>
            <a:ext cx="5315919" cy="1518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Specimens: Unlocking the Secrets of Life, an in-house special exhibit touting the importance of museum </a:t>
            </a:r>
            <a:r>
              <a:rPr lang="en-US" sz="2400" b="1" dirty="0">
                <a:solidFill>
                  <a:srgbClr val="FFD579"/>
                </a:solidFill>
                <a:latin typeface="Helvetica Neue"/>
                <a:cs typeface="Helvetica Neue"/>
              </a:rPr>
              <a:t>c</a:t>
            </a:r>
            <a:r>
              <a:rPr lang="en-US" sz="2400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ollections</a:t>
            </a:r>
            <a:endParaRPr lang="en-US" sz="2400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47662" y="165459"/>
            <a:ext cx="2542784" cy="562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3D Objects</a:t>
            </a:r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1881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" y="1575241"/>
            <a:ext cx="9144001" cy="1819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Programs Promoting the Collections</a:t>
            </a:r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1008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44755"/>
              </p:ext>
            </p:extLst>
          </p:nvPr>
        </p:nvGraphicFramePr>
        <p:xfrm>
          <a:off x="358645" y="0"/>
          <a:ext cx="8546962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Worksheet" r:id="rId5" imgW="8674608" imgH="5931408" progId="Excel.Sheet.8">
                  <p:embed/>
                </p:oleObj>
              </mc:Choice>
              <mc:Fallback>
                <p:oleObj name="Worksheet" r:id="rId5" imgW="8674608" imgH="593140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645" y="0"/>
                        <a:ext cx="8546962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380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N92397_497A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84" y="571500"/>
            <a:ext cx="8150833" cy="441895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9489"/>
            <a:ext cx="9144000" cy="562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3300CC"/>
                </a:solidFill>
                <a:latin typeface="Helvetica Neue"/>
                <a:cs typeface="Helvetica Neue"/>
              </a:rPr>
              <a:t>Members’ Nights</a:t>
            </a:r>
            <a:endParaRPr lang="en-US" b="1" dirty="0">
              <a:solidFill>
                <a:srgbClr val="3300CC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6237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8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192" y="571500"/>
            <a:ext cx="7515617" cy="4572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9489"/>
            <a:ext cx="9144000" cy="562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Members’ Nights</a:t>
            </a:r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6584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187"/>
            <a:ext cx="9144000" cy="4572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176"/>
            <a:ext cx="9144000" cy="562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Fossil ID Day</a:t>
            </a:r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8333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1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90" y="-1"/>
            <a:ext cx="3851910" cy="23799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72358" y="2571750"/>
            <a:ext cx="2956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Science Hub</a:t>
            </a:r>
            <a:endParaRPr lang="en-US" sz="36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6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7" y="-43951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D579"/>
                </a:solidFill>
                <a:latin typeface="Helvetica"/>
                <a:cs typeface="Helvetica"/>
              </a:rPr>
              <a:t>Dozin’ with the Dinos</a:t>
            </a:r>
            <a:endParaRPr lang="en-US" b="1" dirty="0">
              <a:solidFill>
                <a:srgbClr val="FFD579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13908901_10153633427732273_8002068225977518929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00" y="813299"/>
            <a:ext cx="8145118" cy="433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2805"/>
            <a:ext cx="3494761" cy="8572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D579"/>
                </a:solidFill>
                <a:latin typeface="Helvetica"/>
                <a:cs typeface="Helvetica"/>
              </a:rPr>
              <a:t>Field Trips</a:t>
            </a:r>
            <a:endParaRPr lang="en-US" sz="4000" b="1" dirty="0">
              <a:solidFill>
                <a:srgbClr val="FFD5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64758" cy="3509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58" y="0"/>
            <a:ext cx="3879242" cy="2586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447" y="2433295"/>
            <a:ext cx="4091553" cy="27277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3295"/>
            <a:ext cx="6116031" cy="2696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492" y="1616839"/>
            <a:ext cx="460826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CC33"/>
                </a:solidFill>
                <a:latin typeface="Helvetica" charset="0"/>
                <a:ea typeface="Helvetica" charset="0"/>
                <a:cs typeface="Helvetica" charset="0"/>
              </a:rPr>
              <a:t>March for Science </a:t>
            </a:r>
            <a:br>
              <a:rPr lang="en-US" sz="2800" b="1" dirty="0" smtClean="0">
                <a:solidFill>
                  <a:srgbClr val="99CC33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it-IT" sz="2800" dirty="0" smtClean="0">
                <a:latin typeface="Helvetica" charset="0"/>
                <a:ea typeface="Helvetica" charset="0"/>
                <a:cs typeface="Helvetica" charset="0"/>
              </a:rPr>
              <a:t>April 22, 2017</a:t>
            </a:r>
            <a:endParaRPr lang="en-US" sz="2800" b="1" dirty="0">
              <a:solidFill>
                <a:srgbClr val="99CC33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2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50" y="1828800"/>
            <a:ext cx="4972050" cy="3314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4589219" y="576832"/>
            <a:ext cx="45547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Stanley Cup Tour</a:t>
            </a:r>
            <a:endParaRPr lang="en-US" sz="28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89220" cy="3059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8" y="2317852"/>
            <a:ext cx="4238471" cy="2825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74" y="2200937"/>
            <a:ext cx="4413845" cy="294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2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122" y="0"/>
            <a:ext cx="3417799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0" y="1363850"/>
            <a:ext cx="236349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Cinema Science and Dinosaur </a:t>
            </a:r>
            <a:r>
              <a:rPr lang="en-US" sz="28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B</a:t>
            </a:r>
            <a:r>
              <a:rPr lang="en-US" sz="28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eer</a:t>
            </a:r>
            <a:endParaRPr lang="en-US" sz="28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9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" y="1575241"/>
            <a:ext cx="9144001" cy="1819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Social Media Promoting the Stories of the Collections</a:t>
            </a:r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522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3409425825_a9b2b079a8_o.jpg                                    00648ECFMacintosh HD                   7C26248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68" y="21431"/>
            <a:ext cx="7586663" cy="51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21431"/>
            <a:ext cx="9144000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1600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Ward’s Natural Science </a:t>
            </a:r>
            <a:r>
              <a:rPr lang="en-US" sz="16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Establishment</a:t>
            </a:r>
            <a:r>
              <a:rPr lang="en-US" sz="1600" dirty="0" smtClean="0">
                <a:solidFill>
                  <a:srgbClr val="FFD579"/>
                </a:solidFill>
              </a:rPr>
              <a:t> </a:t>
            </a:r>
            <a:r>
              <a:rPr lang="en-US" sz="16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display in the Anthropology Building </a:t>
            </a:r>
            <a:br>
              <a:rPr lang="en-US" sz="16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6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at the </a:t>
            </a:r>
            <a:r>
              <a:rPr lang="en-US" sz="1600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Chicago’s </a:t>
            </a:r>
            <a:r>
              <a:rPr lang="en-US" sz="16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World </a:t>
            </a:r>
            <a:r>
              <a:rPr lang="en-US" sz="1600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Columbian Exposition </a:t>
            </a:r>
            <a:r>
              <a:rPr lang="en-US" sz="1600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1893</a:t>
            </a:r>
            <a:r>
              <a:rPr lang="en-US" sz="1400" b="1" dirty="0" smtClean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1400" b="1" dirty="0" smtClean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Field Museum, 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GN85075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7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563" y="0"/>
            <a:ext cx="73071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0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SR-front-ol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22" y="0"/>
            <a:ext cx="3053827" cy="5143500"/>
          </a:xfrm>
          <a:prstGeom prst="rect">
            <a:avLst/>
          </a:prstGeom>
        </p:spPr>
      </p:pic>
      <p:pic>
        <p:nvPicPr>
          <p:cNvPr id="5" name="Picture 4" descr="VSR-0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898" y="0"/>
            <a:ext cx="48255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1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" y="0"/>
            <a:ext cx="771144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0242" y="139939"/>
            <a:ext cx="189507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D579"/>
                </a:solidFill>
                <a:latin typeface="Helvetica" charset="0"/>
              </a:rPr>
              <a:t>Facebook Post</a:t>
            </a:r>
            <a:endParaRPr lang="en-US" sz="2000" dirty="0">
              <a:solidFill>
                <a:srgbClr val="FFD57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9994"/>
            <a:ext cx="14325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D579"/>
                </a:solidFill>
              </a:rPr>
              <a:t>940 likes, 1,004 Shares</a:t>
            </a:r>
          </a:p>
          <a:p>
            <a:endParaRPr lang="en-US" dirty="0">
              <a:solidFill>
                <a:srgbClr val="FFD579"/>
              </a:solidFill>
            </a:endParaRPr>
          </a:p>
          <a:p>
            <a:r>
              <a:rPr lang="en-US" dirty="0" smtClean="0">
                <a:solidFill>
                  <a:srgbClr val="FFD579"/>
                </a:solidFill>
              </a:rPr>
              <a:t>In comparison the Jurassic World teaser received  710 likes and 140 shares.</a:t>
            </a:r>
          </a:p>
          <a:p>
            <a:endParaRPr lang="en-US" dirty="0">
              <a:solidFill>
                <a:srgbClr val="FFD579"/>
              </a:solidFill>
            </a:endParaRPr>
          </a:p>
          <a:p>
            <a:r>
              <a:rPr lang="en-US" dirty="0" smtClean="0">
                <a:solidFill>
                  <a:srgbClr val="FFD579"/>
                </a:solidFill>
              </a:rPr>
              <a:t>And its video 1,300 likes and 801 shares</a:t>
            </a:r>
            <a:endParaRPr lang="en-US" dirty="0">
              <a:solidFill>
                <a:srgbClr val="FFD5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8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26904_10152784660952273_8519016294421917408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833" y="-1"/>
            <a:ext cx="5331168" cy="226275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05979"/>
            <a:ext cx="2728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"/>
                <a:cs typeface="Helvetica"/>
              </a:rPr>
              <a:t>Facebook</a:t>
            </a:r>
            <a:endParaRPr lang="en-US" b="1" dirty="0">
              <a:solidFill>
                <a:srgbClr val="FFD579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18056644_10154288880192273_5327777185242020449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802" y="2154264"/>
            <a:ext cx="5314198" cy="2989236"/>
          </a:xfrm>
          <a:prstGeom prst="rect">
            <a:avLst/>
          </a:prstGeom>
        </p:spPr>
      </p:pic>
      <p:pic>
        <p:nvPicPr>
          <p:cNvPr id="7" name="Picture 6" descr="390159_10151438806847273_1401514725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331" y="1423977"/>
            <a:ext cx="3926163" cy="37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7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e-twitter01 2.20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5291"/>
            <a:ext cx="3958853" cy="2157182"/>
          </a:xfrm>
          <a:prstGeom prst="rect">
            <a:avLst/>
          </a:prstGeom>
        </p:spPr>
      </p:pic>
      <p:pic>
        <p:nvPicPr>
          <p:cNvPr id="6" name="Picture 5" descr="Sue-twitter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52078"/>
            <a:ext cx="4701635" cy="2491422"/>
          </a:xfrm>
          <a:prstGeom prst="rect">
            <a:avLst/>
          </a:prstGeom>
        </p:spPr>
      </p:pic>
      <p:pic>
        <p:nvPicPr>
          <p:cNvPr id="7" name="Picture 6" descr="Sue-twitter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878" y="530601"/>
            <a:ext cx="4124610" cy="2780636"/>
          </a:xfrm>
          <a:prstGeom prst="rect">
            <a:avLst/>
          </a:prstGeom>
        </p:spPr>
      </p:pic>
      <p:pic>
        <p:nvPicPr>
          <p:cNvPr id="8" name="Picture 7" descr="sue-twitter0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165" y="2652078"/>
            <a:ext cx="2931835" cy="263555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15444" y="-10757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D579"/>
                </a:solidFill>
                <a:latin typeface="Helvetica"/>
                <a:cs typeface="Helvetica"/>
              </a:rPr>
              <a:t>Field Museum Twitter</a:t>
            </a:r>
            <a:endParaRPr lang="en-US" dirty="0">
              <a:solidFill>
                <a:srgbClr val="FFD57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0351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cimani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352" y="0"/>
            <a:ext cx="4215717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05979"/>
            <a:ext cx="2728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"/>
                <a:cs typeface="Helvetica"/>
              </a:rPr>
              <a:t>Apps</a:t>
            </a:r>
            <a:endParaRPr lang="en-US" b="1" dirty="0">
              <a:solidFill>
                <a:srgbClr val="FFD579"/>
              </a:solidFill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5" y="1553228"/>
            <a:ext cx="4291926" cy="32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9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" y="1186935"/>
            <a:ext cx="9144001" cy="269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Volunteers and Interns</a:t>
            </a:r>
          </a:p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The Engine of Collections Management</a:t>
            </a:r>
          </a:p>
          <a:p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2653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77507" cy="3118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05908"/>
            <a:ext cx="912641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High School interns: research projects, public presentations, and digitization</a:t>
            </a:r>
            <a:endParaRPr lang="en-US" sz="28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906" y="0"/>
            <a:ext cx="4677508" cy="31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5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19" y="0"/>
            <a:ext cx="4385073" cy="3288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565203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Undergraduate interns</a:t>
            </a:r>
            <a:endParaRPr lang="en-US" sz="28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893" y="0"/>
            <a:ext cx="4906107" cy="32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0"/>
            <a:ext cx="771525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1481" y="98440"/>
            <a:ext cx="46694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Science Illustrator interns</a:t>
            </a:r>
            <a:endParaRPr lang="en-US" sz="28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969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&#10;CSGEO2975.jpg                                                  00648ECFMacintosh HD                   7C26248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964" y="0"/>
            <a:ext cx="6800036" cy="509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497889" y="4743450"/>
            <a:ext cx="463460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CC66"/>
                </a:solidFill>
              </a:rPr>
              <a:t>The Field Museum, CSGEO2975, Photographer Charles Carpenter</a:t>
            </a:r>
            <a:r>
              <a:rPr lang="en-US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91682" y="914400"/>
            <a:ext cx="186279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Hall 35</a:t>
            </a:r>
            <a:endParaRPr lang="en-US" sz="2800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endParaRPr lang="en-US" sz="2800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8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1895</a:t>
            </a:r>
            <a:endParaRPr lang="en-US" sz="2800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7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" y="-54122"/>
            <a:ext cx="3649075" cy="2735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114044"/>
            <a:ext cx="5486400" cy="4029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" y="2168013"/>
            <a:ext cx="3498763" cy="2975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98440"/>
            <a:ext cx="533330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Miranda Zimmerman’s Mazon Creek </a:t>
            </a:r>
            <a:r>
              <a:rPr lang="en-US" sz="2400" b="1" i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Esconites</a:t>
            </a:r>
            <a:r>
              <a:rPr lang="en-US" sz="2400" b="1" dirty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Polychaeta worm illustration</a:t>
            </a:r>
            <a:endParaRPr lang="en-US" sz="24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81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45169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Volunteers</a:t>
            </a:r>
            <a:endParaRPr lang="en-US" sz="28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047" y="0"/>
            <a:ext cx="5081953" cy="3387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17292" cy="338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3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227958"/>
            <a:ext cx="244570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Talks and displays at rock and fossil shows and clubs</a:t>
            </a:r>
            <a:endParaRPr lang="en-US" sz="28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0"/>
            <a:ext cx="7769346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189393"/>
            <a:ext cx="583712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D579"/>
                </a:solidFill>
                <a:latin typeface="Helvetica" charset="0"/>
                <a:ea typeface="Helvetica" charset="0"/>
                <a:cs typeface="Helvetica" charset="0"/>
              </a:rPr>
              <a:t>Volunteer Jack Wittry receiving the Strimple Awards</a:t>
            </a:r>
            <a:endParaRPr lang="en-US" sz="2800" b="1" dirty="0">
              <a:solidFill>
                <a:srgbClr val="FFD57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digbi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28623" cy="51435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128623" y="324906"/>
            <a:ext cx="5015377" cy="70145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D579"/>
                </a:solidFill>
                <a:latin typeface="Helvetica"/>
                <a:cs typeface="Helvetica"/>
              </a:rPr>
              <a:t>Citizen </a:t>
            </a:r>
            <a:r>
              <a:rPr lang="en-US" sz="4000" b="1" dirty="0" smtClean="0">
                <a:solidFill>
                  <a:srgbClr val="FFD579"/>
                </a:solidFill>
                <a:latin typeface="Helvetica"/>
                <a:cs typeface="Helvetica"/>
              </a:rPr>
              <a:t>Scientists</a:t>
            </a:r>
            <a:endParaRPr lang="en-US" sz="4000" b="1" dirty="0">
              <a:solidFill>
                <a:srgbClr val="FFD57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623" y="1351270"/>
            <a:ext cx="5015377" cy="376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5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61" y="721813"/>
            <a:ext cx="2918566" cy="44012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Kate Webbink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Jack Wittry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Christopher McGarrity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Caitlin Kearney</a:t>
            </a:r>
            <a:endParaRPr lang="en-US" sz="2000" b="1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Lucille Carver</a:t>
            </a:r>
            <a:endParaRPr lang="en-US" sz="2000" b="1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Scott 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Lidgard </a:t>
            </a:r>
            <a:endParaRPr lang="en-US" sz="2000" b="1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Carmen Soriano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Tim Nelson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Kurt Zahnle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Irene Broede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Karen Nordquist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Susan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Mochel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Adam W.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Ferguson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James Holstein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9673" y="721813"/>
            <a:ext cx="26837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James Boone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John Weinstein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Patricia Burke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Sharon Grant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Peter Herbst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Ralph Kugler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Peter Sheehan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Rodney Watkins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Emily Graslie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Matthew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Northey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Jochen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Gerber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Kenneth Angielczyk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Pete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Makovicky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59802"/>
            <a:ext cx="9144000" cy="562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D579"/>
                </a:solidFill>
                <a:latin typeface="Helvetica Neue"/>
                <a:cs typeface="Helvetica Neue"/>
              </a:rPr>
              <a:t>Acknowledgements</a:t>
            </a:r>
            <a:endParaRPr lang="en-US" b="1" dirty="0">
              <a:solidFill>
                <a:srgbClr val="FFD579"/>
              </a:solidFill>
              <a:latin typeface="Helvetica Neue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7978" y="721813"/>
            <a:ext cx="26680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Mary Williams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Alex Layng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Nicole Karpus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Liza Connolly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Dana Kahn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Walker Weyland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Edmund Schweitzer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Jennifer Edginton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Lindsey Snyder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Heidi Rouleau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Megan Bradley </a:t>
            </a:r>
          </a:p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Marcy </a:t>
            </a:r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Krause</a:t>
            </a:r>
          </a:p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Peter Wagner</a:t>
            </a:r>
          </a:p>
        </p:txBody>
      </p:sp>
    </p:spTree>
    <p:extLst>
      <p:ext uri="{BB962C8B-B14F-4D97-AF65-F5344CB8AC3E}">
        <p14:creationId xmlns:p14="http://schemas.microsoft.com/office/powerpoint/2010/main" val="158841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SGEO12694.jpg                                                 00648ECFMacintosh HD                   7C26248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716"/>
            <a:ext cx="8229600" cy="511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644602" y="539402"/>
            <a:ext cx="38234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Hall 35</a:t>
            </a:r>
            <a:br>
              <a:rPr lang="en-US" sz="24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Paleozoic Fossils exhibit</a:t>
            </a:r>
            <a:br>
              <a:rPr lang="en-US" sz="24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1904</a:t>
            </a:r>
            <a:endParaRPr lang="en-US" sz="2400" dirty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43601" y="4400550"/>
            <a:ext cx="23775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The Field Museum, CSGEO12694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0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SGEO12695_A.jpg                                               00648ECFMacintosh HD                   7C26248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69" y="15478"/>
            <a:ext cx="7916862" cy="51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743200" y="64196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Hall 35  Display 1904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429000" y="1928813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762000" y="4686300"/>
            <a:ext cx="7391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The Field Museum, CSGEO12695_A, Photographer Charles Carpenter.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5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&#10;CSGN44672.jpg                                                  00648ECFMacintosh HD                   7C26248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97688" y="587958"/>
            <a:ext cx="375936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Opening Day crowds</a:t>
            </a:r>
            <a:br>
              <a:rPr lang="en-US" sz="28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8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Field Museum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May 21st, 1921</a:t>
            </a:r>
          </a:p>
          <a:p>
            <a:pPr algn="ctr"/>
            <a:endParaRPr lang="en-US" sz="2800" b="1" dirty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627810" y="68309"/>
            <a:ext cx="55161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Field Museum, CSGN44672, Photographer Charles Carpenter.</a:t>
            </a:r>
          </a:p>
        </p:txBody>
      </p:sp>
    </p:spTree>
    <p:extLst>
      <p:ext uri="{BB962C8B-B14F-4D97-AF65-F5344CB8AC3E}">
        <p14:creationId xmlns:p14="http://schemas.microsoft.com/office/powerpoint/2010/main" val="246897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SGEO68146.jpg                                                 007D6DD5Macintosh HD                   7C26248C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947" y="0"/>
            <a:ext cx="7177414" cy="510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6678461" y="4764588"/>
            <a:ext cx="2364750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The Field Museum, CSGEO68146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554261" y="211901"/>
            <a:ext cx="4674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Hall 38 Paleontology, 1924</a:t>
            </a:r>
          </a:p>
        </p:txBody>
      </p:sp>
    </p:spTree>
    <p:extLst>
      <p:ext uri="{BB962C8B-B14F-4D97-AF65-F5344CB8AC3E}">
        <p14:creationId xmlns:p14="http://schemas.microsoft.com/office/powerpoint/2010/main" val="23062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aul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Pauls.thmx</Template>
  <TotalTime>10096</TotalTime>
  <Words>618</Words>
  <Application>Microsoft Macintosh PowerPoint</Application>
  <PresentationFormat>On-screen Show (16:9)</PresentationFormat>
  <Paragraphs>140</Paragraphs>
  <Slides>55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Pauls</vt:lpstr>
      <vt:lpstr>Worksheet</vt:lpstr>
      <vt:lpstr>THE FIELD MUSEUM OF NATURAL HISTORY PROGRAMS:  MIXING NEW TECHNOLOGY WITH OLD COLLECTIONS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Dozin’ with the Dinos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Field Museum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FIELD MUSEUM OF NATURAL HISTORY PROGRAMS   MIXING NEW TECHNOLOGY WITH OLD COLLECTIONS </dc:title>
  <dc:creator>Paul Mayer</dc:creator>
  <cp:lastModifiedBy>Paul Mayer</cp:lastModifiedBy>
  <cp:revision>81</cp:revision>
  <dcterms:created xsi:type="dcterms:W3CDTF">2017-08-01T18:45:08Z</dcterms:created>
  <dcterms:modified xsi:type="dcterms:W3CDTF">2017-11-17T02:12:45Z</dcterms:modified>
</cp:coreProperties>
</file>