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87" r:id="rId3"/>
    <p:sldId id="294" r:id="rId4"/>
    <p:sldId id="295" r:id="rId5"/>
    <p:sldId id="284" r:id="rId6"/>
    <p:sldId id="293" r:id="rId7"/>
    <p:sldId id="296" r:id="rId8"/>
    <p:sldId id="289" r:id="rId9"/>
    <p:sldId id="297" r:id="rId10"/>
    <p:sldId id="290" r:id="rId11"/>
    <p:sldId id="303" r:id="rId12"/>
    <p:sldId id="304" r:id="rId13"/>
    <p:sldId id="301" r:id="rId14"/>
    <p:sldId id="306" r:id="rId15"/>
    <p:sldId id="298" r:id="rId16"/>
    <p:sldId id="300" r:id="rId17"/>
    <p:sldId id="30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18"/>
    <p:restoredTop sz="94474"/>
  </p:normalViewPr>
  <p:slideViewPr>
    <p:cSldViewPr snapToGrid="0" snapToObjects="1">
      <p:cViewPr>
        <p:scale>
          <a:sx n="119" d="100"/>
          <a:sy n="119" d="100"/>
        </p:scale>
        <p:origin x="9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E12F2-4EA4-5748-AD32-FFD3A5829599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2DACB-59FE-6C45-95E0-C6B8F0AFA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8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2DACB-59FE-6C45-95E0-C6B8F0AFA8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75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2DACB-59FE-6C45-95E0-C6B8F0AFA8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9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380B-26CF-1847-B673-9E844CE2FDFD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989D-0B2D-D74B-96C7-084FDD2A7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94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380B-26CF-1847-B673-9E844CE2FDFD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989D-0B2D-D74B-96C7-084FDD2A7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13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380B-26CF-1847-B673-9E844CE2FDFD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989D-0B2D-D74B-96C7-084FDD2A7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19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380B-26CF-1847-B673-9E844CE2FDFD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989D-0B2D-D74B-96C7-084FDD2A7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380B-26CF-1847-B673-9E844CE2FDFD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989D-0B2D-D74B-96C7-084FDD2A7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68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380B-26CF-1847-B673-9E844CE2FDFD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989D-0B2D-D74B-96C7-084FDD2A7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8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380B-26CF-1847-B673-9E844CE2FDFD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989D-0B2D-D74B-96C7-084FDD2A7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59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380B-26CF-1847-B673-9E844CE2FDFD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989D-0B2D-D74B-96C7-084FDD2A7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55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380B-26CF-1847-B673-9E844CE2FDFD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989D-0B2D-D74B-96C7-084FDD2A7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46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380B-26CF-1847-B673-9E844CE2FDFD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989D-0B2D-D74B-96C7-084FDD2A7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13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380B-26CF-1847-B673-9E844CE2FDFD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989D-0B2D-D74B-96C7-084FDD2A7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2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0380B-26CF-1847-B673-9E844CE2FDFD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7989D-0B2D-D74B-96C7-084FDD2A7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8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6.jpeg"/><Relationship Id="rId5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hyperlink" Target="https://www.documentcloud.org/documents/4066233-OIG-17-110-Sep17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hyperlink" Target="https://www.bloomberg.com/graphics/2017-fema-faulty-flood-maps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hyperlink" Target="https://www.bloomberg.com/graphics/2017-fema-faulty-flood-maps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90" y="4283195"/>
            <a:ext cx="3991614" cy="16156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9143999" cy="4184829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502920">
              <a:spcAft>
                <a:spcPts val="1800"/>
              </a:spcAft>
            </a:pPr>
            <a:r>
              <a:rPr lang="en-US" sz="3200" b="1" dirty="0" smtClean="0"/>
              <a:t>			MAJOR </a:t>
            </a:r>
            <a:r>
              <a:rPr lang="en-US" sz="3200" b="1" dirty="0"/>
              <a:t>STORM RISKS AND CLIMATE CHANGE, </a:t>
            </a:r>
            <a:r>
              <a:rPr lang="en-US" sz="3200" b="1" dirty="0" smtClean="0"/>
              <a:t>			EMPOWERING </a:t>
            </a:r>
            <a:r>
              <a:rPr lang="en-US" sz="3200" b="1" dirty="0"/>
              <a:t>COMMUNITY RESILIENCE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			THROUGH </a:t>
            </a:r>
            <a:r>
              <a:rPr lang="en-US" sz="3200" b="1" dirty="0"/>
              <a:t>APPLIED ASPECTS OF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			GEOLOGY </a:t>
            </a:r>
            <a:r>
              <a:rPr lang="en-US" sz="3200" b="1" dirty="0"/>
              <a:t>AND GEOGRAPHY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700" dirty="0"/>
              <a:t>2014-2017 </a:t>
            </a:r>
            <a:r>
              <a:rPr lang="en-US" sz="2700" dirty="0" err="1"/>
              <a:t>InTeGrate</a:t>
            </a:r>
            <a:r>
              <a:rPr lang="en-US" sz="2700" dirty="0"/>
              <a:t> </a:t>
            </a:r>
            <a:r>
              <a:rPr lang="en-US" sz="2700" dirty="0" smtClean="0"/>
              <a:t>project: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Dr. Lisa </a:t>
            </a:r>
            <a:r>
              <a:rPr lang="en-US" sz="2700" dirty="0" err="1"/>
              <a:t>Doner</a:t>
            </a:r>
            <a:r>
              <a:rPr lang="en-US" sz="2700" dirty="0"/>
              <a:t> (presenter), Plymouth State University, NH</a:t>
            </a:r>
            <a:br>
              <a:rPr lang="en-US" sz="2700" dirty="0"/>
            </a:br>
            <a:r>
              <a:rPr lang="en-US" sz="2700" dirty="0"/>
              <a:t>Dr. Patricia Stapleton, Worcester Polytechnic Institute, MA</a:t>
            </a:r>
            <a:br>
              <a:rPr lang="en-US" sz="2700" dirty="0"/>
            </a:br>
            <a:r>
              <a:rPr lang="en-US" sz="2700" dirty="0"/>
              <a:t>and Lorraine </a:t>
            </a:r>
            <a:r>
              <a:rPr lang="en-US" sz="2700" dirty="0" err="1"/>
              <a:t>Motola</a:t>
            </a:r>
            <a:r>
              <a:rPr lang="en-US" sz="2700" dirty="0"/>
              <a:t>, Metropolitan College of NY</a:t>
            </a:r>
            <a:br>
              <a:rPr lang="en-US" sz="2700" dirty="0"/>
            </a:br>
            <a:endParaRPr lang="en-US" sz="2700" dirty="0"/>
          </a:p>
        </p:txBody>
      </p:sp>
      <p:pic>
        <p:nvPicPr>
          <p:cNvPr id="16" name="Picture 15" descr="nsf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700691" cy="1710936"/>
          </a:xfrm>
          <a:prstGeom prst="rect">
            <a:avLst/>
          </a:prstGeom>
        </p:spPr>
      </p:pic>
      <p:pic>
        <p:nvPicPr>
          <p:cNvPr id="17" name="Picture 16" descr="PSUlogo_color-250x7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5" y="4457319"/>
            <a:ext cx="2957714" cy="8281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41" y="5588484"/>
            <a:ext cx="2704563" cy="10992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810" y="5124685"/>
            <a:ext cx="2159000" cy="1625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510" y="5898848"/>
            <a:ext cx="4020095" cy="92048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-1" y="4184829"/>
            <a:ext cx="9144001" cy="26731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5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624" y="748757"/>
            <a:ext cx="90193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Unit 1 </a:t>
            </a:r>
            <a:r>
              <a:rPr lang="mr-IN" sz="2400" b="1" dirty="0" smtClean="0">
                <a:solidFill>
                  <a:srgbClr val="C00000"/>
                </a:solidFill>
              </a:rPr>
              <a:t>–</a:t>
            </a:r>
            <a:r>
              <a:rPr lang="en-US" sz="2400" b="1" dirty="0" smtClean="0">
                <a:solidFill>
                  <a:srgbClr val="C00000"/>
                </a:solidFill>
              </a:rPr>
              <a:t> Foundational Knowledge</a:t>
            </a:r>
          </a:p>
          <a:p>
            <a:endParaRPr lang="en-US" sz="2400" dirty="0" smtClean="0"/>
          </a:p>
          <a:p>
            <a:r>
              <a:rPr lang="en-US" sz="2400" b="1" dirty="0" smtClean="0"/>
              <a:t>Activities: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/>
              <a:t>Systems thinking instruction &amp; concept map</a:t>
            </a:r>
            <a:endParaRPr lang="en-US" sz="2400" dirty="0"/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/>
              <a:t>Probability and Hazards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/>
              <a:t>Case study of multi-hazard mitigation plan from local region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/>
              <a:t>Hazard </a:t>
            </a:r>
            <a:r>
              <a:rPr lang="en-US" sz="2400" dirty="0"/>
              <a:t>Vulnerability </a:t>
            </a:r>
            <a:r>
              <a:rPr lang="en-US" sz="2400" dirty="0" smtClean="0"/>
              <a:t>Assessment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/>
              <a:t>Research on New Orleans hazards vs its Hazard Mitigation Plan</a:t>
            </a:r>
          </a:p>
          <a:p>
            <a:endParaRPr lang="en-US" sz="2400" dirty="0" smtClean="0"/>
          </a:p>
          <a:p>
            <a:r>
              <a:rPr lang="en-US" sz="2400" b="1" dirty="0" smtClean="0"/>
              <a:t>Readings:</a:t>
            </a:r>
            <a:endParaRPr lang="en-US" sz="2400" dirty="0" smtClean="0"/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Vocabulary related to storms and storm systems (handout</a:t>
            </a:r>
            <a:r>
              <a:rPr lang="en-US" sz="2400" dirty="0" smtClean="0"/>
              <a:t>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/>
              <a:t>Case study: New Orleans Hazard Mitigation Plan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/>
              <a:t>Fundamentals of Emergency Management (Lindell et al, 3 </a:t>
            </a:r>
            <a:r>
              <a:rPr lang="en-US" sz="2400" dirty="0" err="1" smtClean="0"/>
              <a:t>chs</a:t>
            </a:r>
            <a:r>
              <a:rPr lang="en-US" sz="2400" dirty="0" smtClean="0"/>
              <a:t>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/>
              <a:t>FEMA Plan Review for Local Mitigation Plans</a:t>
            </a:r>
          </a:p>
        </p:txBody>
      </p:sp>
    </p:spTree>
    <p:extLst>
      <p:ext uri="{BB962C8B-B14F-4D97-AF65-F5344CB8AC3E}">
        <p14:creationId xmlns:p14="http://schemas.microsoft.com/office/powerpoint/2010/main" val="142431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0011" y="283335"/>
            <a:ext cx="6228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Unit 2 - Application </a:t>
            </a:r>
            <a:r>
              <a:rPr lang="en-US" sz="2400" b="1" dirty="0">
                <a:solidFill>
                  <a:srgbClr val="C00000"/>
                </a:solidFill>
              </a:rPr>
              <a:t>of Concepts to </a:t>
            </a:r>
            <a:r>
              <a:rPr lang="en-US" sz="2400" b="1">
                <a:solidFill>
                  <a:srgbClr val="C00000"/>
                </a:solidFill>
              </a:rPr>
              <a:t>Case </a:t>
            </a:r>
            <a:r>
              <a:rPr lang="en-US" sz="2400" b="1" smtClean="0">
                <a:solidFill>
                  <a:srgbClr val="C00000"/>
                </a:solidFill>
              </a:rPr>
              <a:t>Studies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303" y="912433"/>
            <a:ext cx="896369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Activities</a:t>
            </a:r>
            <a:r>
              <a:rPr lang="en-US" sz="2400" b="1" dirty="0" smtClean="0"/>
              <a:t>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/>
              <a:t>Sea Level Rise &amp; Coastal Resilience (online maps and map tools)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/>
              <a:t>Coastal Erosion Rates (rate of sediment supply vs beach erosion)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/>
              <a:t>Press Release and Peer Review (communication)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/>
              <a:t>Concept map revision</a:t>
            </a:r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Readings</a:t>
            </a:r>
            <a:r>
              <a:rPr lang="en-US" sz="2400" b="1" dirty="0" smtClean="0"/>
              <a:t>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u="sng" dirty="0" smtClean="0">
                <a:solidFill>
                  <a:srgbClr val="C00000"/>
                </a:solidFill>
              </a:rPr>
              <a:t>Case Study - Superstorm Sandy</a:t>
            </a:r>
          </a:p>
          <a:p>
            <a:pPr lvl="2"/>
            <a:r>
              <a:rPr lang="en-US" sz="2400" dirty="0"/>
              <a:t>Superstorm Sandy: Hurricane Sandy Retrospective </a:t>
            </a:r>
            <a:r>
              <a:rPr lang="en-US" sz="2400" dirty="0" smtClean="0"/>
              <a:t>Analysis</a:t>
            </a:r>
            <a:endParaRPr lang="en-US" sz="2400" dirty="0"/>
          </a:p>
          <a:p>
            <a:pPr lvl="2"/>
            <a:r>
              <a:rPr lang="en-US" sz="2400" dirty="0"/>
              <a:t>The Science Behind Superstorm Sandy's Crippling Storm </a:t>
            </a:r>
            <a:r>
              <a:rPr lang="en-US" sz="2400" dirty="0" smtClean="0"/>
              <a:t>Surge</a:t>
            </a:r>
            <a:endParaRPr lang="en-US" sz="2400" dirty="0"/>
          </a:p>
          <a:p>
            <a:pPr lvl="2"/>
            <a:r>
              <a:rPr lang="en-US" sz="2400" dirty="0"/>
              <a:t>Superstorm Sandy </a:t>
            </a:r>
            <a:r>
              <a:rPr lang="en-US" sz="2400" dirty="0" smtClean="0"/>
              <a:t>Anniversary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u="sng" dirty="0" smtClean="0">
                <a:solidFill>
                  <a:srgbClr val="C00000"/>
                </a:solidFill>
              </a:rPr>
              <a:t>Case Study - 1993 winter’s Storm of the Century</a:t>
            </a:r>
          </a:p>
          <a:p>
            <a:pPr lvl="2"/>
            <a:r>
              <a:rPr lang="en-US" sz="2400" dirty="0"/>
              <a:t>The Blizzard of '93: The </a:t>
            </a:r>
            <a:r>
              <a:rPr lang="en-US" sz="2400" dirty="0" smtClean="0"/>
              <a:t>Overview</a:t>
            </a:r>
          </a:p>
          <a:p>
            <a:pPr lvl="2"/>
            <a:r>
              <a:rPr lang="en-US" sz="2400" dirty="0" smtClean="0"/>
              <a:t>Blizzard </a:t>
            </a:r>
            <a:r>
              <a:rPr lang="en-US" sz="2400" dirty="0"/>
              <a:t>of '93: Why Was It the Storm of the </a:t>
            </a:r>
            <a:r>
              <a:rPr lang="en-US" sz="2400" dirty="0" smtClean="0"/>
              <a:t>Century?</a:t>
            </a:r>
          </a:p>
          <a:p>
            <a:pPr lvl="2"/>
            <a:r>
              <a:rPr lang="en-US" sz="2400" dirty="0" smtClean="0"/>
              <a:t>Superstorm</a:t>
            </a:r>
            <a:r>
              <a:rPr lang="en-US" sz="2400" dirty="0"/>
              <a:t>: Eastern and Central U.S., March </a:t>
            </a:r>
            <a:r>
              <a:rPr lang="en-US" sz="2400" dirty="0" smtClean="0"/>
              <a:t>1993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786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098" y="386366"/>
            <a:ext cx="6913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Unit 3 </a:t>
            </a:r>
            <a:r>
              <a:rPr lang="en-US" sz="2400" b="1" smtClean="0">
                <a:solidFill>
                  <a:srgbClr val="C00000"/>
                </a:solidFill>
              </a:rPr>
              <a:t>- </a:t>
            </a:r>
            <a:r>
              <a:rPr lang="en-US" sz="2400" b="1">
                <a:solidFill>
                  <a:srgbClr val="C00000"/>
                </a:solidFill>
              </a:rPr>
              <a:t>Culmination of Module in Town Hall </a:t>
            </a:r>
            <a:r>
              <a:rPr lang="en-US" sz="2400" b="1" smtClean="0">
                <a:solidFill>
                  <a:srgbClr val="C00000"/>
                </a:solidFill>
              </a:rPr>
              <a:t>Meeting</a:t>
            </a:r>
            <a:endParaRPr lang="en-US" sz="2400" b="1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334" y="1041222"/>
            <a:ext cx="890975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Activities: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/>
              <a:t>Talking Points Memo </a:t>
            </a:r>
            <a:r>
              <a:rPr lang="mr-IN" sz="2400" dirty="0" smtClean="0"/>
              <a:t>–</a:t>
            </a:r>
            <a:r>
              <a:rPr lang="en-US" sz="2400" dirty="0" smtClean="0"/>
              <a:t> revisions to local Hazard </a:t>
            </a:r>
            <a:r>
              <a:rPr lang="en-US" sz="2400" dirty="0"/>
              <a:t>Mitigation Plan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/>
              <a:t>Press </a:t>
            </a:r>
            <a:r>
              <a:rPr lang="en-US" sz="2400" dirty="0"/>
              <a:t>Release </a:t>
            </a:r>
            <a:r>
              <a:rPr lang="en-US" sz="2400" dirty="0" smtClean="0"/>
              <a:t>Revision (communication skills)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/>
              <a:t>Debris </a:t>
            </a:r>
            <a:r>
              <a:rPr lang="en-US" sz="2400" dirty="0"/>
              <a:t>Removal </a:t>
            </a:r>
            <a:r>
              <a:rPr lang="en-US" sz="2400" dirty="0" smtClean="0"/>
              <a:t>Activity (benefits of re-using Sandy debris)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/>
              <a:t>Policy Paper </a:t>
            </a:r>
            <a:r>
              <a:rPr lang="mr-IN" sz="2400" dirty="0" smtClean="0"/>
              <a:t>–</a:t>
            </a:r>
            <a:r>
              <a:rPr lang="en-US" sz="2400" dirty="0" smtClean="0"/>
              <a:t> comprehensive local plan for major storms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/>
              <a:t>Town Hall Meeting (stakeholder perspectives)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/>
              <a:t>Peer Evaluations</a:t>
            </a:r>
          </a:p>
          <a:p>
            <a:endParaRPr lang="en-US" sz="2400" dirty="0"/>
          </a:p>
          <a:p>
            <a:r>
              <a:rPr lang="en-US" sz="2400" b="1" dirty="0"/>
              <a:t>Readings:</a:t>
            </a:r>
            <a:endParaRPr lang="en-US" sz="2400" dirty="0"/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/>
              <a:t>Local Community Hazard Mitigation Plan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/>
              <a:t>Stakeholder </a:t>
            </a:r>
            <a:r>
              <a:rPr lang="en-US" sz="2400" dirty="0"/>
              <a:t>and Partner </a:t>
            </a:r>
            <a:r>
              <a:rPr lang="en-US" sz="2400" dirty="0" smtClean="0"/>
              <a:t>Communication in</a:t>
            </a:r>
            <a:r>
              <a:rPr lang="en-US" sz="2400" dirty="0"/>
              <a:t> Crisis and Emergency Risk Communication (</a:t>
            </a:r>
            <a:r>
              <a:rPr lang="en-US" sz="2400" dirty="0" smtClean="0"/>
              <a:t>Manual)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/>
              <a:t>Geological </a:t>
            </a:r>
            <a:r>
              <a:rPr lang="en-US" sz="2400" dirty="0"/>
              <a:t>Society of America's Position Statement: Geoscience and Natural Hazards Policy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Local HMP (specific to each local community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980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749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" y="-37372"/>
            <a:ext cx="874596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activity: </a:t>
            </a:r>
          </a:p>
          <a:p>
            <a:r>
              <a:rPr lang="en-US" sz="2400" dirty="0" smtClean="0"/>
              <a:t>How </a:t>
            </a:r>
            <a:r>
              <a:rPr lang="en-US" sz="2400" dirty="0" smtClean="0"/>
              <a:t>many electric plants and water </a:t>
            </a:r>
            <a:r>
              <a:rPr lang="en-US" sz="2400" dirty="0" smtClean="0"/>
              <a:t>treatment stations </a:t>
            </a:r>
            <a:r>
              <a:rPr lang="en-US" sz="2400" dirty="0" smtClean="0"/>
              <a:t>are </a:t>
            </a:r>
            <a:r>
              <a:rPr lang="en-US" sz="2400" dirty="0" smtClean="0"/>
              <a:t>flooded (blue </a:t>
            </a:r>
            <a:r>
              <a:rPr lang="en-US" sz="2400" dirty="0" smtClean="0"/>
              <a:t>shaded areas</a:t>
            </a:r>
            <a:r>
              <a:rPr lang="en-US" sz="2400" dirty="0" smtClean="0"/>
              <a:t>)? What percentage of the regional total?</a:t>
            </a:r>
            <a:endParaRPr lang="en-US" sz="24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1386088" y="1259689"/>
            <a:ext cx="6524415" cy="4733032"/>
            <a:chOff x="1386088" y="1259689"/>
            <a:chExt cx="6524415" cy="4733032"/>
          </a:xfrm>
        </p:grpSpPr>
        <p:sp>
          <p:nvSpPr>
            <p:cNvPr id="7" name="Oval 6"/>
            <p:cNvSpPr/>
            <p:nvPr/>
          </p:nvSpPr>
          <p:spPr>
            <a:xfrm>
              <a:off x="1723002" y="2667630"/>
              <a:ext cx="234268" cy="234268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002612" y="3151279"/>
              <a:ext cx="234268" cy="234268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010169" y="3400661"/>
              <a:ext cx="234268" cy="234268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251995" y="3034145"/>
              <a:ext cx="234268" cy="234268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369129" y="2799877"/>
              <a:ext cx="234268" cy="234268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818772" y="2176423"/>
              <a:ext cx="219152" cy="234268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947241" y="2388019"/>
              <a:ext cx="219152" cy="234268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143862" y="1705589"/>
              <a:ext cx="234268" cy="234268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063070" y="3884311"/>
              <a:ext cx="234268" cy="234268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605868" y="4519101"/>
              <a:ext cx="234268" cy="234268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711805" y="5357931"/>
              <a:ext cx="234268" cy="234268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143862" y="5297475"/>
              <a:ext cx="234268" cy="234268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260996" y="5123663"/>
              <a:ext cx="234268" cy="234268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190509" y="4806268"/>
              <a:ext cx="234268" cy="234268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873114" y="4572000"/>
              <a:ext cx="234268" cy="234268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893035" y="3748285"/>
              <a:ext cx="234268" cy="234268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260996" y="4572000"/>
              <a:ext cx="234268" cy="234268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240797" y="5758453"/>
              <a:ext cx="234268" cy="234268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563276" y="5728225"/>
              <a:ext cx="234268" cy="234268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873114" y="5667769"/>
              <a:ext cx="234268" cy="234268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386088" y="1259689"/>
              <a:ext cx="65244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17 electric stations (68%), 3 water stations (100</a:t>
              </a:r>
              <a:r>
                <a:rPr lang="en-US" sz="2400" b="1" smtClean="0">
                  <a:solidFill>
                    <a:schemeClr val="bg1"/>
                  </a:solidFill>
                </a:rPr>
                <a:t>%)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309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1586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41" y="3429000"/>
            <a:ext cx="4303059" cy="34567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93362" y="283340"/>
            <a:ext cx="25731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smtClean="0"/>
              <a:t>Zoomed in view </a:t>
            </a:r>
          </a:p>
          <a:p>
            <a:pPr algn="ctr"/>
            <a:r>
              <a:rPr lang="en-US" sz="2800" dirty="0" smtClean="0"/>
              <a:t>and legend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1220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ew to north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416"/>
          <a:stretch/>
        </p:blipFill>
        <p:spPr>
          <a:xfrm>
            <a:off x="0" y="975613"/>
            <a:ext cx="4440535" cy="2549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41949" y="3534451"/>
            <a:ext cx="8998686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5" indent="-280988">
              <a:spcAft>
                <a:spcPts val="600"/>
              </a:spcAft>
              <a:buFont typeface="Arial" charset="0"/>
              <a:buChar char="•"/>
            </a:pPr>
            <a:r>
              <a:rPr lang="en-US" sz="2800" dirty="0" smtClean="0"/>
              <a:t>first year students unfamiliar with local flood risks</a:t>
            </a:r>
          </a:p>
          <a:p>
            <a:pPr marL="460375" indent="-280988">
              <a:spcAft>
                <a:spcPts val="600"/>
              </a:spcAft>
              <a:buFont typeface="Arial" charset="0"/>
              <a:buChar char="•"/>
            </a:pPr>
            <a:r>
              <a:rPr lang="en-US" sz="2800" dirty="0"/>
              <a:t>e</a:t>
            </a:r>
            <a:r>
              <a:rPr lang="en-US" sz="2800" dirty="0" smtClean="0"/>
              <a:t>vent started on a clear Sunday morning at 7 am (</a:t>
            </a:r>
            <a:r>
              <a:rPr lang="en-US" sz="2800" smtClean="0"/>
              <a:t>students </a:t>
            </a:r>
            <a:r>
              <a:rPr lang="en-US" sz="2800" smtClean="0"/>
              <a:t>sleeping </a:t>
            </a:r>
            <a:r>
              <a:rPr lang="en-US" sz="2800" dirty="0" smtClean="0"/>
              <a:t>when need to move cars developed)</a:t>
            </a:r>
          </a:p>
          <a:p>
            <a:pPr marL="460375" indent="-280988">
              <a:spcAft>
                <a:spcPts val="600"/>
              </a:spcAft>
              <a:buFont typeface="Arial" charset="0"/>
              <a:buChar char="•"/>
            </a:pPr>
            <a:r>
              <a:rPr lang="en-US" sz="2800" dirty="0" smtClean="0"/>
              <a:t>cars moved </a:t>
            </a:r>
            <a:r>
              <a:rPr lang="en-US" sz="2800" dirty="0"/>
              <a:t>to this lot </a:t>
            </a:r>
            <a:r>
              <a:rPr lang="en-US" sz="2800" dirty="0" smtClean="0"/>
              <a:t>two days earlier because </a:t>
            </a:r>
            <a:r>
              <a:rPr lang="en-US" sz="2800" dirty="0"/>
              <a:t>of mud </a:t>
            </a:r>
            <a:r>
              <a:rPr lang="en-US" sz="2800" dirty="0" smtClean="0"/>
              <a:t>issues </a:t>
            </a:r>
            <a:r>
              <a:rPr lang="en-US" sz="2800" dirty="0"/>
              <a:t>in normal </a:t>
            </a:r>
            <a:r>
              <a:rPr lang="en-US" sz="2800" dirty="0" smtClean="0"/>
              <a:t>lot (typical spring thaw problem)</a:t>
            </a:r>
          </a:p>
          <a:p>
            <a:pPr marL="460375" indent="-280988">
              <a:spcAft>
                <a:spcPts val="600"/>
              </a:spcAft>
              <a:buFont typeface="Arial" charset="0"/>
              <a:buChar char="•"/>
            </a:pPr>
            <a:r>
              <a:rPr lang="en-US" sz="2800" dirty="0"/>
              <a:t>g</a:t>
            </a:r>
            <a:r>
              <a:rPr lang="en-US" sz="2800" dirty="0" smtClean="0"/>
              <a:t>aps in experience of emergency personnel </a:t>
            </a:r>
            <a:r>
              <a:rPr lang="mr-IN" sz="2800" dirty="0" smtClean="0"/>
              <a:t>–</a:t>
            </a:r>
            <a:r>
              <a:rPr lang="en-US" sz="2800" dirty="0" smtClean="0"/>
              <a:t> job transitions &amp; K-12 spring break holiday slowed responses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2228"/>
            <a:ext cx="90203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Local </a:t>
            </a:r>
            <a:r>
              <a:rPr lang="en-US" sz="2800" b="1" dirty="0" smtClean="0"/>
              <a:t>example for Unit 3</a:t>
            </a:r>
            <a:r>
              <a:rPr lang="en-US" sz="2800" b="1" dirty="0"/>
              <a:t>: </a:t>
            </a:r>
            <a:r>
              <a:rPr lang="en-US" sz="2800" b="1" dirty="0" smtClean="0"/>
              <a:t>ice </a:t>
            </a:r>
            <a:r>
              <a:rPr lang="en-US" sz="2800" b="1" dirty="0"/>
              <a:t>jam </a:t>
            </a:r>
            <a:r>
              <a:rPr lang="en-US" sz="2800" b="1" dirty="0" smtClean="0"/>
              <a:t>flood in </a:t>
            </a:r>
            <a:r>
              <a:rPr lang="en-US" sz="2800" b="1" dirty="0"/>
              <a:t>Plymouth, NH 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50 </a:t>
            </a:r>
            <a:r>
              <a:rPr lang="en-US" sz="2800" b="1" dirty="0"/>
              <a:t>university student cars </a:t>
            </a:r>
            <a:r>
              <a:rPr lang="en-US" sz="2800" b="1" dirty="0" smtClean="0"/>
              <a:t>flooded in Feb 2017</a:t>
            </a:r>
            <a:endParaRPr lang="en-US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84"/>
          <a:stretch/>
        </p:blipFill>
        <p:spPr>
          <a:xfrm>
            <a:off x="4457394" y="975612"/>
            <a:ext cx="4546157" cy="254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1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28" y="3426"/>
            <a:ext cx="90023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srgbClr val="C00000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600" b="1" dirty="0" smtClean="0">
                <a:solidFill>
                  <a:srgbClr val="C00000"/>
                </a:solidFill>
              </a:rPr>
              <a:t>Overall</a:t>
            </a:r>
            <a:r>
              <a:rPr lang="en-US" sz="2600" dirty="0" smtClean="0"/>
              <a:t>: Full </a:t>
            </a:r>
            <a:r>
              <a:rPr lang="en-US" sz="2600" dirty="0" smtClean="0"/>
              <a:t>module </a:t>
            </a:r>
            <a:r>
              <a:rPr lang="en-US" sz="2600" dirty="0" smtClean="0"/>
              <a:t>very </a:t>
            </a:r>
            <a:r>
              <a:rPr lang="en-US" sz="2600" dirty="0" smtClean="0"/>
              <a:t>intensive </a:t>
            </a:r>
            <a:r>
              <a:rPr lang="en-US" sz="2600" dirty="0" smtClean="0"/>
              <a:t>for 3 weeks </a:t>
            </a:r>
            <a:r>
              <a:rPr lang="mr-IN" sz="2600" dirty="0" smtClean="0"/>
              <a:t>–</a:t>
            </a:r>
            <a:r>
              <a:rPr lang="en-US" sz="2600" dirty="0" smtClean="0"/>
              <a:t> can be stretched out over a semester and mixed with other content. </a:t>
            </a:r>
          </a:p>
          <a:p>
            <a:pPr>
              <a:spcAft>
                <a:spcPts val="1200"/>
              </a:spcAft>
            </a:pPr>
            <a:r>
              <a:rPr lang="en-US" sz="2600" dirty="0" smtClean="0"/>
              <a:t>Unit activities and readings can be used independently to supplement topics </a:t>
            </a:r>
            <a:r>
              <a:rPr lang="en-US" sz="2600" dirty="0" smtClean="0"/>
              <a:t>related to risk. </a:t>
            </a:r>
            <a:r>
              <a:rPr lang="en-US" sz="2600" dirty="0"/>
              <a:t>S</a:t>
            </a:r>
            <a:r>
              <a:rPr lang="en-US" sz="2600" dirty="0" smtClean="0"/>
              <a:t>tudents who are unused </a:t>
            </a:r>
            <a:r>
              <a:rPr lang="en-US" sz="2600" dirty="0" smtClean="0"/>
              <a:t>to </a:t>
            </a:r>
            <a:r>
              <a:rPr lang="en-US" sz="2600" dirty="0" smtClean="0"/>
              <a:t>“active learning” perceived </a:t>
            </a:r>
            <a:r>
              <a:rPr lang="en-US" sz="2600" dirty="0" smtClean="0"/>
              <a:t>the work load as too high</a:t>
            </a:r>
            <a:r>
              <a:rPr lang="en-US" sz="2600" dirty="0" smtClean="0"/>
              <a:t>.</a:t>
            </a:r>
            <a:endParaRPr lang="en-US" sz="1200" dirty="0"/>
          </a:p>
          <a:p>
            <a:pPr>
              <a:spcAft>
                <a:spcPts val="1200"/>
              </a:spcAft>
            </a:pPr>
            <a:r>
              <a:rPr lang="en-US" sz="2600" b="1" dirty="0" smtClean="0">
                <a:solidFill>
                  <a:srgbClr val="C00000"/>
                </a:solidFill>
              </a:rPr>
              <a:t>Instructor tips: </a:t>
            </a:r>
            <a:r>
              <a:rPr lang="en-US" sz="2600" dirty="0" smtClean="0"/>
              <a:t>Consider inviting guest “experts” to present disciplinary topics outside your area of expertise. I would invite ou</a:t>
            </a:r>
            <a:r>
              <a:rPr lang="en-US" sz="2600" dirty="0" smtClean="0"/>
              <a:t>r campus emergency manager to talk about risk. Social scientists might invite a geographer/geologist to teach the maps.</a:t>
            </a:r>
            <a:endParaRPr lang="en-US" sz="2600" dirty="0"/>
          </a:p>
          <a:p>
            <a:pPr>
              <a:spcAft>
                <a:spcPts val="1200"/>
              </a:spcAft>
            </a:pPr>
            <a:r>
              <a:rPr lang="en-US" sz="2600" b="1" dirty="0" smtClean="0">
                <a:solidFill>
                  <a:srgbClr val="C00000"/>
                </a:solidFill>
              </a:rPr>
              <a:t>Non-science students </a:t>
            </a:r>
            <a:r>
              <a:rPr lang="en-US" sz="2600" dirty="0" smtClean="0"/>
              <a:t>show improved </a:t>
            </a:r>
            <a:r>
              <a:rPr lang="en-US" sz="2600" dirty="0" smtClean="0"/>
              <a:t>perception of complex interactions between social decisions and natural hazards. </a:t>
            </a:r>
            <a:endParaRPr lang="en-US" sz="2600" dirty="0"/>
          </a:p>
          <a:p>
            <a:pPr>
              <a:spcAft>
                <a:spcPts val="1200"/>
              </a:spcAft>
            </a:pPr>
            <a:r>
              <a:rPr lang="en-US" sz="2600" b="1" dirty="0">
                <a:solidFill>
                  <a:srgbClr val="C00000"/>
                </a:solidFill>
              </a:rPr>
              <a:t>S</a:t>
            </a:r>
            <a:r>
              <a:rPr lang="en-US" sz="2600" b="1" dirty="0" smtClean="0">
                <a:solidFill>
                  <a:srgbClr val="C00000"/>
                </a:solidFill>
              </a:rPr>
              <a:t>cience </a:t>
            </a:r>
            <a:r>
              <a:rPr lang="en-US" sz="2600" b="1" dirty="0" smtClean="0">
                <a:solidFill>
                  <a:srgbClr val="C00000"/>
                </a:solidFill>
              </a:rPr>
              <a:t>students </a:t>
            </a:r>
            <a:r>
              <a:rPr lang="en-US" sz="2600" dirty="0" smtClean="0"/>
              <a:t>gain complexity in </a:t>
            </a:r>
            <a:r>
              <a:rPr lang="en-US" sz="2600" dirty="0" smtClean="0"/>
              <a:t>systems </a:t>
            </a:r>
            <a:r>
              <a:rPr lang="en-US" sz="2600" dirty="0" smtClean="0"/>
              <a:t>thinking, practice in use of data to make evidence-based decisions </a:t>
            </a:r>
            <a:r>
              <a:rPr lang="en-US" sz="2600" dirty="0" smtClean="0"/>
              <a:t>and in perception of applied </a:t>
            </a:r>
            <a:r>
              <a:rPr lang="en-US" sz="2600" dirty="0" smtClean="0"/>
              <a:t>science to broaden career </a:t>
            </a:r>
            <a:r>
              <a:rPr lang="en-US" sz="2600" dirty="0" smtClean="0"/>
              <a:t>choices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2700170" y="0"/>
            <a:ext cx="3102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ea typeface="Cambria" charset="0"/>
              </a:rPr>
              <a:t>Module </a:t>
            </a:r>
            <a:r>
              <a:rPr lang="en-US" sz="2800" b="1">
                <a:solidFill>
                  <a:srgbClr val="C00000"/>
                </a:solidFill>
                <a:ea typeface="Cambria" charset="0"/>
              </a:rPr>
              <a:t>evaluation</a:t>
            </a:r>
            <a:r>
              <a:rPr lang="en-US" sz="2800" b="1" smtClean="0">
                <a:solidFill>
                  <a:srgbClr val="C00000"/>
                </a:solidFill>
                <a:ea typeface="Cambria" charset="0"/>
              </a:rPr>
              <a:t>:</a:t>
            </a:r>
            <a:endParaRPr lang="en-US" sz="2800" b="1">
              <a:solidFill>
                <a:srgbClr val="C00000"/>
              </a:solidFill>
              <a:ea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96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9737" y="5747408"/>
            <a:ext cx="2993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Stay calm and teach resilience!</a:t>
            </a:r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35"/>
          <a:stretch/>
        </p:blipFill>
        <p:spPr>
          <a:xfrm>
            <a:off x="0" y="72478"/>
            <a:ext cx="5723579" cy="6785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579" y="166743"/>
            <a:ext cx="3229337" cy="5486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576" y="1930158"/>
            <a:ext cx="5616003" cy="268941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7576" y="3776662"/>
            <a:ext cx="5616003" cy="849126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7576" y="6265489"/>
            <a:ext cx="5616003" cy="268941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9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7638"/>
            <a:ext cx="9144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K</a:t>
            </a:r>
            <a:r>
              <a:rPr lang="en-US" sz="2800" b="1" dirty="0" smtClean="0"/>
              <a:t>ey </a:t>
            </a:r>
            <a:r>
              <a:rPr lang="en-US" sz="2800" b="1" dirty="0"/>
              <a:t>characteristics </a:t>
            </a:r>
            <a:r>
              <a:rPr lang="en-US" sz="2800" b="1" dirty="0" smtClean="0"/>
              <a:t>of disaster</a:t>
            </a:r>
            <a:r>
              <a:rPr lang="en-US" sz="2800" b="1" dirty="0"/>
              <a:t>-resilient communities</a:t>
            </a:r>
            <a:r>
              <a:rPr lang="en-US" sz="2800" dirty="0" smtClean="0"/>
              <a:t>:</a:t>
            </a:r>
          </a:p>
          <a:p>
            <a:endParaRPr lang="en-US" sz="2800" dirty="0"/>
          </a:p>
          <a:p>
            <a:pPr marL="808038" indent="-231775"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Relevant </a:t>
            </a:r>
            <a:r>
              <a:rPr lang="en-US" sz="2400" b="1" dirty="0">
                <a:solidFill>
                  <a:srgbClr val="FF0000"/>
                </a:solidFill>
              </a:rPr>
              <a:t>hazards are recognized and </a:t>
            </a:r>
            <a:r>
              <a:rPr lang="en-US" sz="2400" b="1" dirty="0" smtClean="0">
                <a:solidFill>
                  <a:srgbClr val="FF0000"/>
                </a:solidFill>
              </a:rPr>
              <a:t>understood</a:t>
            </a:r>
            <a:endParaRPr lang="en-US" sz="2400" b="1" dirty="0">
              <a:solidFill>
                <a:srgbClr val="FF0000"/>
              </a:solidFill>
            </a:endParaRPr>
          </a:p>
          <a:p>
            <a:pPr marL="808038" indent="-231775"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Communities </a:t>
            </a:r>
            <a:r>
              <a:rPr lang="en-US" sz="2400" b="1" dirty="0">
                <a:solidFill>
                  <a:srgbClr val="FF0000"/>
                </a:solidFill>
              </a:rPr>
              <a:t>at risk know when a hazard </a:t>
            </a:r>
            <a:r>
              <a:rPr lang="en-US" sz="2400" b="1" dirty="0" smtClean="0">
                <a:solidFill>
                  <a:srgbClr val="FF0000"/>
                </a:solidFill>
              </a:rPr>
              <a:t>event is imminent</a:t>
            </a:r>
            <a:endParaRPr lang="en-US" sz="2400" b="1" dirty="0">
              <a:solidFill>
                <a:srgbClr val="FF0000"/>
              </a:solidFill>
            </a:endParaRPr>
          </a:p>
          <a:p>
            <a:pPr marL="808038" indent="-231775"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Individuals </a:t>
            </a:r>
            <a:r>
              <a:rPr lang="en-US" sz="2400" b="1" dirty="0">
                <a:solidFill>
                  <a:srgbClr val="FF0000"/>
                </a:solidFill>
              </a:rPr>
              <a:t>at risk are safe from hazards </a:t>
            </a:r>
            <a:r>
              <a:rPr lang="en-US" sz="2400" b="1" dirty="0" smtClean="0">
                <a:solidFill>
                  <a:srgbClr val="FF0000"/>
                </a:solidFill>
              </a:rPr>
              <a:t>at home and work</a:t>
            </a:r>
            <a:endParaRPr lang="en-US" sz="2400" b="1" dirty="0">
              <a:solidFill>
                <a:srgbClr val="FF0000"/>
              </a:solidFill>
            </a:endParaRPr>
          </a:p>
          <a:p>
            <a:pPr marL="808038" indent="-231775">
              <a:spcAft>
                <a:spcPts val="1200"/>
              </a:spcAft>
              <a:buFont typeface="Arial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</a:rPr>
              <a:t>inimum disruption </a:t>
            </a:r>
            <a:r>
              <a:rPr lang="en-US" sz="2400" b="1" dirty="0">
                <a:solidFill>
                  <a:srgbClr val="FF0000"/>
                </a:solidFill>
              </a:rPr>
              <a:t>to life and economy after a hazard </a:t>
            </a:r>
            <a:r>
              <a:rPr lang="en-US" sz="2400" b="1" dirty="0" smtClean="0">
                <a:solidFill>
                  <a:srgbClr val="FF0000"/>
                </a:solidFill>
              </a:rPr>
              <a:t>event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456" y="4752305"/>
            <a:ext cx="8603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 </a:t>
            </a:r>
            <a:r>
              <a:rPr lang="en-US" sz="2400" dirty="0" smtClean="0"/>
              <a:t>** FEMA’s FIRM flood maps will become decreasingly accurate **</a:t>
            </a:r>
          </a:p>
          <a:p>
            <a:endParaRPr lang="en-US" sz="2400" dirty="0"/>
          </a:p>
          <a:p>
            <a:pPr algn="ctr"/>
            <a:r>
              <a:rPr lang="en-US" sz="2400" dirty="0" smtClean="0"/>
              <a:t>Community resilience increasingly </a:t>
            </a:r>
            <a:r>
              <a:rPr lang="en-US" sz="2400" dirty="0"/>
              <a:t>depends on adapting to an </a:t>
            </a:r>
            <a:r>
              <a:rPr lang="en-US" sz="2400" i="1" dirty="0"/>
              <a:t>uncertain level of risk </a:t>
            </a:r>
            <a:r>
              <a:rPr lang="en-US" sz="2400" dirty="0" smtClean="0"/>
              <a:t>especially from </a:t>
            </a:r>
            <a:r>
              <a:rPr lang="en-US" sz="2400" dirty="0"/>
              <a:t>weather </a:t>
            </a:r>
            <a:r>
              <a:rPr lang="en-US" sz="2400" dirty="0" smtClean="0"/>
              <a:t>extremes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04552" y="3367310"/>
            <a:ext cx="7353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With rapid changes in the global climate system old paradigms of risk may no longer </a:t>
            </a:r>
            <a:r>
              <a:rPr lang="en-US" sz="2800" b="1" dirty="0" smtClean="0"/>
              <a:t>apply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0163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6009"/>
          <a:stretch/>
        </p:blipFill>
        <p:spPr>
          <a:xfrm>
            <a:off x="0" y="660686"/>
            <a:ext cx="6341952" cy="5074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70456" y="0"/>
            <a:ext cx="8582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smtClean="0"/>
              <a:t>FEMA assesses flood </a:t>
            </a:r>
            <a:r>
              <a:rPr lang="en-US" sz="2800"/>
              <a:t>r</a:t>
            </a:r>
            <a:r>
              <a:rPr lang="en-US" sz="2800" smtClean="0"/>
              <a:t>isk for 22,000 </a:t>
            </a:r>
            <a:r>
              <a:rPr lang="en-US" sz="2800" dirty="0"/>
              <a:t>communities</a:t>
            </a:r>
          </a:p>
        </p:txBody>
      </p:sp>
      <p:sp>
        <p:nvSpPr>
          <p:cNvPr id="4" name="TextBox 3">
            <a:hlinkClick r:id="rId3"/>
          </p:cNvPr>
          <p:cNvSpPr txBox="1"/>
          <p:nvPr/>
        </p:nvSpPr>
        <p:spPr>
          <a:xfrm>
            <a:off x="626053" y="6363582"/>
            <a:ext cx="8517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www.documentcloud.org</a:t>
            </a:r>
            <a:r>
              <a:rPr lang="en-US" dirty="0">
                <a:hlinkClick r:id="rId3"/>
              </a:rPr>
              <a:t>/documents/4066233-OIG-17-110-Sep17.html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16239" y="2674751"/>
            <a:ext cx="31149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2017 Homeland Security report finds maps inaccurate for 9200 communities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477002" y="5840362"/>
            <a:ext cx="5996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Interval since last assessment too long</a:t>
            </a:r>
            <a:endParaRPr lang="en-US" sz="2800"/>
          </a:p>
        </p:txBody>
      </p:sp>
      <p:grpSp>
        <p:nvGrpSpPr>
          <p:cNvPr id="9" name="Group 8"/>
          <p:cNvGrpSpPr/>
          <p:nvPr/>
        </p:nvGrpSpPr>
        <p:grpSpPr>
          <a:xfrm>
            <a:off x="3162748" y="4830184"/>
            <a:ext cx="1699628" cy="930044"/>
            <a:chOff x="3162748" y="4830184"/>
            <a:chExt cx="1699628" cy="930044"/>
          </a:xfrm>
        </p:grpSpPr>
        <p:sp>
          <p:nvSpPr>
            <p:cNvPr id="7" name="Oval 6"/>
            <p:cNvSpPr/>
            <p:nvPr/>
          </p:nvSpPr>
          <p:spPr>
            <a:xfrm>
              <a:off x="3162748" y="4830184"/>
              <a:ext cx="355003" cy="2474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13275" y="5052342"/>
              <a:ext cx="15491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Hardest hit by </a:t>
              </a:r>
              <a:r>
                <a:rPr lang="en-US" sz="2000" dirty="0"/>
                <a:t>H</a:t>
              </a:r>
              <a:r>
                <a:rPr lang="en-US" sz="2000" dirty="0" smtClean="0"/>
                <a:t>arvey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8196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852"/>
            <a:ext cx="9144000" cy="57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8040" y="6406852"/>
            <a:ext cx="6720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www.bloomberg.com</a:t>
            </a:r>
            <a:r>
              <a:rPr lang="en-US" dirty="0">
                <a:hlinkClick r:id="rId3"/>
              </a:rPr>
              <a:t>/graphics/2017-fema-faulty-flood-maps/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7520" y="61216"/>
            <a:ext cx="8308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National costs of recovery high and not averaging-out over time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9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50192" y="3645297"/>
            <a:ext cx="7489068" cy="3214205"/>
            <a:chOff x="0" y="3466509"/>
            <a:chExt cx="9144000" cy="44754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66509"/>
              <a:ext cx="9144000" cy="447540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263259" y="5061399"/>
              <a:ext cx="930078" cy="642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Irma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99012" y="5952921"/>
              <a:ext cx="983315" cy="642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/>
                <a:t>Katia</a:t>
              </a:r>
              <a:endParaRPr lang="en-US" sz="24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443988" y="6678675"/>
              <a:ext cx="877232" cy="642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/>
                <a:t>Jose</a:t>
              </a:r>
              <a:endParaRPr lang="en-US" sz="240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163616"/>
            <a:ext cx="5689600" cy="33147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337060" y="2181156"/>
            <a:ext cx="5203064" cy="129716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1407815"/>
            <a:ext cx="31302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5 </a:t>
            </a:r>
            <a:r>
              <a:rPr lang="en-US" sz="2800" smtClean="0"/>
              <a:t>major land-falling </a:t>
            </a:r>
            <a:r>
              <a:rPr lang="en-US" sz="2800" dirty="0" smtClean="0"/>
              <a:t>hurricanes in Sept, 2017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58110" y="163616"/>
            <a:ext cx="28140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More </a:t>
            </a:r>
            <a:r>
              <a:rPr lang="en-US" sz="3200" b="1" smtClean="0">
                <a:solidFill>
                  <a:srgbClr val="C00000"/>
                </a:solidFill>
              </a:rPr>
              <a:t>relevant than ever</a:t>
            </a:r>
            <a:endParaRPr lang="en-US" sz="32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8335"/>
            <a:ext cx="91439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Economic Impacts of 2017 September Hurricanes:</a:t>
            </a:r>
            <a:r>
              <a:rPr lang="en-US" sz="2800" b="1" dirty="0" smtClean="0"/>
              <a:t> 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dirty="0" smtClean="0"/>
              <a:t>Estimated </a:t>
            </a:r>
            <a:r>
              <a:rPr lang="en-US" sz="2400" dirty="0" smtClean="0"/>
              <a:t>costs </a:t>
            </a:r>
            <a:r>
              <a:rPr lang="en-US" sz="2400" dirty="0" smtClean="0"/>
              <a:t>to US mainland areas of Harvey &amp; Irma </a:t>
            </a:r>
            <a:r>
              <a:rPr lang="en-US" sz="2400" dirty="0" smtClean="0">
                <a:solidFill>
                  <a:srgbClr val="C00000"/>
                </a:solidFill>
              </a:rPr>
              <a:t>$300 billion</a:t>
            </a:r>
            <a:r>
              <a:rPr lang="en-US" sz="2400" dirty="0" smtClean="0"/>
              <a:t>,</a:t>
            </a:r>
          </a:p>
          <a:p>
            <a:pPr algn="ctr"/>
            <a:r>
              <a:rPr lang="en-US" sz="2400" dirty="0" smtClean="0"/>
              <a:t>Puerto Rico (Maria) &amp; US Virgin Islands (Maria &amp; Irma) </a:t>
            </a:r>
            <a:r>
              <a:rPr lang="en-US" sz="2400" dirty="0" smtClean="0">
                <a:solidFill>
                  <a:srgbClr val="C00000"/>
                </a:solidFill>
              </a:rPr>
              <a:t>$1 billion </a:t>
            </a:r>
          </a:p>
          <a:p>
            <a:pPr algn="ctr"/>
            <a:r>
              <a:rPr lang="en-US" sz="2400" dirty="0" smtClean="0"/>
              <a:t>Compare 2005: </a:t>
            </a:r>
            <a:r>
              <a:rPr lang="en-US" sz="2400" dirty="0" smtClean="0">
                <a:solidFill>
                  <a:srgbClr val="C00000"/>
                </a:solidFill>
              </a:rPr>
              <a:t>$</a:t>
            </a:r>
            <a:r>
              <a:rPr lang="en-US" sz="2400" dirty="0" smtClean="0">
                <a:solidFill>
                  <a:srgbClr val="C00000"/>
                </a:solidFill>
              </a:rPr>
              <a:t>200+ billion </a:t>
            </a:r>
            <a:r>
              <a:rPr lang="en-US" sz="2400" dirty="0" smtClean="0"/>
              <a:t>(in 2017 dollars</a:t>
            </a:r>
            <a:r>
              <a:rPr lang="en-US" sz="2400" dirty="0" smtClean="0"/>
              <a:t>)</a:t>
            </a:r>
            <a:endParaRPr lang="en-US" sz="2000" dirty="0" smtClean="0"/>
          </a:p>
          <a:p>
            <a:pPr algn="ctr"/>
            <a:r>
              <a:rPr lang="en-US" sz="2000" dirty="0" smtClean="0"/>
              <a:t>source</a:t>
            </a:r>
            <a:r>
              <a:rPr lang="en-US" sz="2000" dirty="0"/>
              <a:t>: </a:t>
            </a:r>
            <a:r>
              <a:rPr lang="en-US" sz="2000" dirty="0" err="1" smtClean="0"/>
              <a:t>DoDBuzz.com</a:t>
            </a:r>
            <a:r>
              <a:rPr lang="en-US" sz="2000" dirty="0" smtClean="0"/>
              <a:t> </a:t>
            </a:r>
            <a:r>
              <a:rPr lang="en-US" sz="2000" dirty="0"/>
              <a:t>Oct 23, </a:t>
            </a:r>
            <a:r>
              <a:rPr lang="en-US" sz="2000" dirty="0" smtClean="0"/>
              <a:t>2017</a:t>
            </a:r>
            <a:endParaRPr lang="en-US" sz="2000" dirty="0"/>
          </a:p>
          <a:p>
            <a:endParaRPr lang="en-US" sz="2400" dirty="0" smtClean="0"/>
          </a:p>
          <a:p>
            <a:pPr algn="ctr"/>
            <a:r>
              <a:rPr lang="en-US" sz="2400" b="1" dirty="0" smtClean="0"/>
              <a:t>Longer Post-storm Impacts</a:t>
            </a:r>
            <a:endParaRPr lang="en-US" sz="2400" b="1" dirty="0" smtClean="0"/>
          </a:p>
          <a:p>
            <a:pPr marL="1257300" lvl="2" indent="-342900">
              <a:buFont typeface="Arial" charset="0"/>
              <a:buChar char="•"/>
            </a:pPr>
            <a:r>
              <a:rPr lang="en-US" sz="2400" dirty="0" smtClean="0"/>
              <a:t>Disrupted business &amp; unemployment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2400" dirty="0" smtClean="0"/>
              <a:t>Transportation </a:t>
            </a:r>
            <a:r>
              <a:rPr lang="en-US" sz="2400" dirty="0"/>
              <a:t>and infrastructure </a:t>
            </a:r>
            <a:r>
              <a:rPr lang="en-US" sz="2400" dirty="0" smtClean="0"/>
              <a:t>damages</a:t>
            </a:r>
            <a:endParaRPr lang="en-US" sz="2400" dirty="0" smtClean="0"/>
          </a:p>
          <a:p>
            <a:pPr marL="1257300" lvl="2" indent="-342900">
              <a:buFont typeface="Arial" charset="0"/>
              <a:buChar char="•"/>
            </a:pPr>
            <a:r>
              <a:rPr lang="en-US" sz="2400" dirty="0" smtClean="0"/>
              <a:t>Crop loss </a:t>
            </a:r>
            <a:endParaRPr lang="en-US" sz="2400" dirty="0" smtClean="0"/>
          </a:p>
          <a:p>
            <a:pPr marL="1257300" lvl="2" indent="-342900">
              <a:buFont typeface="Arial" charset="0"/>
              <a:buChar char="•"/>
            </a:pPr>
            <a:r>
              <a:rPr lang="en-US" sz="2400" dirty="0" smtClean="0"/>
              <a:t>Increased </a:t>
            </a:r>
            <a:r>
              <a:rPr lang="en-US" sz="2400" dirty="0"/>
              <a:t>fuel </a:t>
            </a:r>
            <a:r>
              <a:rPr lang="en-US" sz="2400" dirty="0" smtClean="0"/>
              <a:t>prices</a:t>
            </a:r>
            <a:endParaRPr lang="en-US" sz="2400" dirty="0" smtClean="0"/>
          </a:p>
          <a:p>
            <a:pPr marL="1257300" lvl="2" indent="-342900">
              <a:buFont typeface="Arial" charset="0"/>
              <a:buChar char="•"/>
            </a:pPr>
            <a:r>
              <a:rPr lang="en-US" sz="2400" dirty="0" smtClean="0"/>
              <a:t>Property </a:t>
            </a:r>
            <a:r>
              <a:rPr lang="en-US" sz="2400" dirty="0" smtClean="0"/>
              <a:t>damage </a:t>
            </a:r>
            <a:r>
              <a:rPr lang="en-US" sz="2400" dirty="0" smtClean="0"/>
              <a:t>(cars </a:t>
            </a:r>
            <a:r>
              <a:rPr lang="en-US" sz="2400" dirty="0" smtClean="0"/>
              <a:t>lost: </a:t>
            </a:r>
            <a:r>
              <a:rPr lang="en-US" sz="2400" dirty="0" smtClean="0"/>
              <a:t>Sandy 250,000; Harvey 500,000)</a:t>
            </a:r>
          </a:p>
          <a:p>
            <a:pPr algn="ctr"/>
            <a:endParaRPr lang="en-US" sz="2400" dirty="0"/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Assessments still coming in </a:t>
            </a:r>
            <a:r>
              <a:rPr lang="mr-IN" sz="2400" b="1" dirty="0" smtClean="0">
                <a:solidFill>
                  <a:srgbClr val="C00000"/>
                </a:solidFill>
              </a:rPr>
              <a:t>…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2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122"/>
            <a:ext cx="8718997" cy="57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8040" y="6316700"/>
            <a:ext cx="6720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www.bloomberg.com</a:t>
            </a:r>
            <a:r>
              <a:rPr lang="en-US" dirty="0">
                <a:hlinkClick r:id="rId3"/>
              </a:rPr>
              <a:t>/graphics/2017-fema-faulty-flood-maps/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077210" y="1792285"/>
            <a:ext cx="173788" cy="4056845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75385" y="587979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2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0707" y="193614"/>
            <a:ext cx="695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 smtClean="0"/>
              <a:t>Our Module – </a:t>
            </a:r>
            <a:r>
              <a:rPr lang="en-US" sz="2400" b="1" dirty="0" smtClean="0">
                <a:cs typeface="Copperplate Gothic Light"/>
              </a:rPr>
              <a:t>Major Storms &amp; Community Resilience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4866" y="728232"/>
            <a:ext cx="896020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Aim - to create a populace well-informed about potential risks, mitigation and response strategies to major storm events, and to </a:t>
            </a:r>
            <a:r>
              <a:rPr lang="en-US" sz="2400" u="sng" dirty="0" smtClean="0"/>
              <a:t>reduce individual and community demand for emergency measures</a:t>
            </a:r>
            <a:r>
              <a:rPr lang="en-US" sz="2400" dirty="0" smtClean="0"/>
              <a:t>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2723"/>
          <a:stretch/>
        </p:blipFill>
        <p:spPr>
          <a:xfrm>
            <a:off x="0" y="2253802"/>
            <a:ext cx="9164415" cy="417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9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427" y="1493041"/>
            <a:ext cx="842990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">
              <a:spcAft>
                <a:spcPts val="1800"/>
              </a:spcAft>
            </a:pPr>
            <a:r>
              <a:rPr lang="en-US" sz="2800" b="1" dirty="0">
                <a:solidFill>
                  <a:srgbClr val="C00000"/>
                </a:solidFill>
              </a:rPr>
              <a:t>Unit 1 </a:t>
            </a:r>
            <a:r>
              <a:rPr lang="en-US" sz="2800" b="1" dirty="0" smtClean="0">
                <a:solidFill>
                  <a:srgbClr val="C00000"/>
                </a:solidFill>
              </a:rPr>
              <a:t>- </a:t>
            </a:r>
            <a:r>
              <a:rPr lang="en-US" sz="2800" dirty="0" smtClean="0"/>
              <a:t>Basic understanding of </a:t>
            </a:r>
            <a:r>
              <a:rPr lang="en-US" sz="2800" dirty="0"/>
              <a:t>natural systems, </a:t>
            </a:r>
            <a:r>
              <a:rPr lang="en-US" sz="2800" dirty="0" smtClean="0"/>
              <a:t>natural hazards and risk - especially geophysical systems</a:t>
            </a:r>
            <a:endParaRPr lang="en-US" sz="2800" dirty="0" smtClean="0">
              <a:solidFill>
                <a:srgbClr val="C00000"/>
              </a:solidFill>
            </a:endParaRPr>
          </a:p>
          <a:p>
            <a:pPr marL="4572">
              <a:spcAft>
                <a:spcPts val="1800"/>
              </a:spcAft>
            </a:pPr>
            <a:r>
              <a:rPr lang="en-US" sz="2800" b="1" dirty="0">
                <a:solidFill>
                  <a:srgbClr val="C00000"/>
                </a:solidFill>
              </a:rPr>
              <a:t>Unit 2 </a:t>
            </a:r>
            <a:r>
              <a:rPr lang="en-US" sz="2800" b="1" dirty="0" smtClean="0">
                <a:solidFill>
                  <a:srgbClr val="C00000"/>
                </a:solidFill>
              </a:rPr>
              <a:t>- </a:t>
            </a:r>
            <a:r>
              <a:rPr lang="en-US" sz="2800" dirty="0" smtClean="0"/>
              <a:t>Communication &amp; response strategies before, during and after </a:t>
            </a:r>
            <a:r>
              <a:rPr lang="en-US" sz="2800" dirty="0"/>
              <a:t>a disaster </a:t>
            </a:r>
            <a:r>
              <a:rPr lang="mr-IN" sz="2800" dirty="0" smtClean="0"/>
              <a:t>–</a:t>
            </a:r>
            <a:r>
              <a:rPr lang="en-US" sz="2800" dirty="0" smtClean="0"/>
              <a:t> local knowledge about community risks &amp; capabilities</a:t>
            </a:r>
          </a:p>
          <a:p>
            <a:pPr marL="4572">
              <a:spcAft>
                <a:spcPts val="1800"/>
              </a:spcAft>
            </a:pPr>
            <a:r>
              <a:rPr lang="en-US" sz="2800" b="1" dirty="0">
                <a:solidFill>
                  <a:srgbClr val="C00000"/>
                </a:solidFill>
              </a:rPr>
              <a:t>Unit 3 </a:t>
            </a:r>
            <a:r>
              <a:rPr lang="en-US" sz="2800" b="1" dirty="0" smtClean="0">
                <a:solidFill>
                  <a:srgbClr val="C00000"/>
                </a:solidFill>
              </a:rPr>
              <a:t>- </a:t>
            </a:r>
            <a:r>
              <a:rPr lang="en-US" sz="2800" dirty="0" smtClean="0"/>
              <a:t>Integration </a:t>
            </a:r>
            <a:r>
              <a:rPr lang="en-US" sz="2800" dirty="0"/>
              <a:t>of knowledge, </a:t>
            </a:r>
            <a:r>
              <a:rPr lang="en-US" sz="2800" dirty="0" smtClean="0"/>
              <a:t>risk </a:t>
            </a:r>
            <a:r>
              <a:rPr lang="en-US" sz="2800" dirty="0"/>
              <a:t>and awareness of </a:t>
            </a:r>
            <a:r>
              <a:rPr lang="en-US" sz="2800" dirty="0" smtClean="0"/>
              <a:t>social </a:t>
            </a:r>
            <a:r>
              <a:rPr lang="en-US" sz="2800" dirty="0"/>
              <a:t>vulnerability </a:t>
            </a:r>
            <a:r>
              <a:rPr lang="mr-IN" sz="2800" dirty="0" smtClean="0"/>
              <a:t>–</a:t>
            </a:r>
            <a:r>
              <a:rPr lang="en-US" sz="2800" dirty="0" smtClean="0"/>
              <a:t> whole system plans for resilience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3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4091</TotalTime>
  <Words>872</Words>
  <Application>Microsoft Macintosh PowerPoint</Application>
  <PresentationFormat>On-screen Show (4:3)</PresentationFormat>
  <Paragraphs>110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Cambria</vt:lpstr>
      <vt:lpstr>Copperplate Gothic Light</vt:lpstr>
      <vt:lpstr>Mangal</vt:lpstr>
      <vt:lpstr>Arial</vt:lpstr>
      <vt:lpstr>Office Theme</vt:lpstr>
      <vt:lpstr>   MAJOR STORM RISKS AND CLIMATE CHANGE,    EMPOWERING COMMUNITY RESILIENCE     THROUGH APPLIED ASPECTS OF     GEOLOGY AND GEOGRAPHY   2014-2017 InTeGrate project: Dr. Lisa Doner (presenter), Plymouth State University, NH Dr. Patricia Stapleton, Worcester Polytechnic Institute, MA and Lorraine Motola, Metropolitan College of NY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Plymouth State University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Battening Down the Hatches:  Major Storms &amp;  Community Resilience</dc:title>
  <dc:creator>Lisa Doner</dc:creator>
  <cp:lastModifiedBy>Lisa Doner</cp:lastModifiedBy>
  <cp:revision>250</cp:revision>
  <dcterms:created xsi:type="dcterms:W3CDTF">2015-06-11T11:28:28Z</dcterms:created>
  <dcterms:modified xsi:type="dcterms:W3CDTF">2017-10-24T06:19:07Z</dcterms:modified>
</cp:coreProperties>
</file>