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26"/>
  </p:notesMasterIdLst>
  <p:handoutMasterIdLst>
    <p:handoutMasterId r:id="rId27"/>
  </p:handoutMasterIdLst>
  <p:sldIdLst>
    <p:sldId id="279" r:id="rId2"/>
    <p:sldId id="338" r:id="rId3"/>
    <p:sldId id="339" r:id="rId4"/>
    <p:sldId id="332" r:id="rId5"/>
    <p:sldId id="334" r:id="rId6"/>
    <p:sldId id="341" r:id="rId7"/>
    <p:sldId id="264" r:id="rId8"/>
    <p:sldId id="309" r:id="rId9"/>
    <p:sldId id="256" r:id="rId10"/>
    <p:sldId id="340" r:id="rId11"/>
    <p:sldId id="276" r:id="rId12"/>
    <p:sldId id="321" r:id="rId13"/>
    <p:sldId id="329" r:id="rId14"/>
    <p:sldId id="331" r:id="rId15"/>
    <p:sldId id="314" r:id="rId16"/>
    <p:sldId id="337" r:id="rId17"/>
    <p:sldId id="293" r:id="rId18"/>
    <p:sldId id="294" r:id="rId19"/>
    <p:sldId id="269" r:id="rId20"/>
    <p:sldId id="282" r:id="rId21"/>
    <p:sldId id="323" r:id="rId22"/>
    <p:sldId id="320" r:id="rId23"/>
    <p:sldId id="342" r:id="rId24"/>
    <p:sldId id="34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B8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94" autoAdjust="0"/>
    <p:restoredTop sz="79889" autoAdjust="0"/>
  </p:normalViewPr>
  <p:slideViewPr>
    <p:cSldViewPr>
      <p:cViewPr varScale="1">
        <p:scale>
          <a:sx n="46" d="100"/>
          <a:sy n="46" d="100"/>
        </p:scale>
        <p:origin x="66" y="30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p:cViewPr varScale="1">
        <p:scale>
          <a:sx n="55" d="100"/>
          <a:sy n="55" d="100"/>
        </p:scale>
        <p:origin x="288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F:\Mexico%20Cave%20Project\SL%20Histogram.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38678678174901"/>
          <c:y val="3.2729270923905748E-2"/>
          <c:w val="0.91063625337678478"/>
          <c:h val="0.87331749713924423"/>
        </c:manualLayout>
      </c:layout>
      <c:barChart>
        <c:barDir val="col"/>
        <c:grouping val="clustered"/>
        <c:varyColors val="0"/>
        <c:ser>
          <c:idx val="0"/>
          <c:order val="0"/>
          <c:tx>
            <c:strRef>
              <c:f>'Ex_1 Data'!$J$3:$J$20</c:f>
              <c:strCache>
                <c:ptCount val="1"/>
                <c:pt idx="0">
                  <c:v>0.00 30,000.00 20,000.00 45,000.00 100,000.00 130,000.00 190,000.00 200,000.00 260,000.00 235,000.00 265,000.00 245,000.00 200,000.00 115,000.00 30,000.00 30,000.00 5,000.00 0.00</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solidFill>
                <a:sysClr val="windowText" lastClr="000000"/>
              </a:solidFill>
            </a:ln>
            <a:effectLst>
              <a:outerShdw blurRad="57150" dist="19050" dir="5400000" algn="ctr" rotWithShape="0">
                <a:srgbClr val="000000">
                  <a:alpha val="63000"/>
                </a:srgbClr>
              </a:outerShdw>
            </a:effectLst>
          </c:spPr>
          <c:invertIfNegative val="0"/>
          <c:cat>
            <c:strRef>
              <c:f>'Ex_1 Data'!$H$3:$H$21</c:f>
              <c:strCache>
                <c:ptCount val="19"/>
                <c:pt idx="0">
                  <c:v>-130</c:v>
                </c:pt>
                <c:pt idx="1">
                  <c:v>-120</c:v>
                </c:pt>
                <c:pt idx="2">
                  <c:v>-110</c:v>
                </c:pt>
                <c:pt idx="3">
                  <c:v>-100</c:v>
                </c:pt>
                <c:pt idx="4">
                  <c:v>-90</c:v>
                </c:pt>
                <c:pt idx="5">
                  <c:v>-80</c:v>
                </c:pt>
                <c:pt idx="6">
                  <c:v>-70</c:v>
                </c:pt>
                <c:pt idx="7">
                  <c:v>-60</c:v>
                </c:pt>
                <c:pt idx="8">
                  <c:v>-50</c:v>
                </c:pt>
                <c:pt idx="9">
                  <c:v>-40</c:v>
                </c:pt>
                <c:pt idx="10">
                  <c:v>-30</c:v>
                </c:pt>
                <c:pt idx="11">
                  <c:v>-20</c:v>
                </c:pt>
                <c:pt idx="12">
                  <c:v>-10</c:v>
                </c:pt>
                <c:pt idx="13">
                  <c:v>0</c:v>
                </c:pt>
                <c:pt idx="14">
                  <c:v>10</c:v>
                </c:pt>
                <c:pt idx="15">
                  <c:v>20</c:v>
                </c:pt>
                <c:pt idx="16">
                  <c:v>30</c:v>
                </c:pt>
                <c:pt idx="17">
                  <c:v>40</c:v>
                </c:pt>
                <c:pt idx="18">
                  <c:v>More</c:v>
                </c:pt>
              </c:strCache>
            </c:strRef>
          </c:cat>
          <c:val>
            <c:numRef>
              <c:f>'Ex_1 Data'!$J$3:$J$21</c:f>
              <c:numCache>
                <c:formatCode>#,##0.00</c:formatCode>
                <c:ptCount val="19"/>
                <c:pt idx="0">
                  <c:v>0</c:v>
                </c:pt>
                <c:pt idx="1">
                  <c:v>30000</c:v>
                </c:pt>
                <c:pt idx="2">
                  <c:v>20000</c:v>
                </c:pt>
                <c:pt idx="3">
                  <c:v>45000</c:v>
                </c:pt>
                <c:pt idx="4">
                  <c:v>100000</c:v>
                </c:pt>
                <c:pt idx="5">
                  <c:v>130000</c:v>
                </c:pt>
                <c:pt idx="6">
                  <c:v>190000</c:v>
                </c:pt>
                <c:pt idx="7">
                  <c:v>200000</c:v>
                </c:pt>
                <c:pt idx="8">
                  <c:v>260000</c:v>
                </c:pt>
                <c:pt idx="9">
                  <c:v>235000</c:v>
                </c:pt>
                <c:pt idx="10">
                  <c:v>265000</c:v>
                </c:pt>
                <c:pt idx="11">
                  <c:v>245000</c:v>
                </c:pt>
                <c:pt idx="12">
                  <c:v>200000</c:v>
                </c:pt>
                <c:pt idx="13">
                  <c:v>115000</c:v>
                </c:pt>
                <c:pt idx="14">
                  <c:v>30000</c:v>
                </c:pt>
                <c:pt idx="15">
                  <c:v>30000</c:v>
                </c:pt>
                <c:pt idx="16">
                  <c:v>5000</c:v>
                </c:pt>
                <c:pt idx="17">
                  <c:v>0</c:v>
                </c:pt>
              </c:numCache>
            </c:numRef>
          </c:val>
          <c:extLst>
            <c:ext xmlns:c16="http://schemas.microsoft.com/office/drawing/2014/chart" uri="{C3380CC4-5D6E-409C-BE32-E72D297353CC}">
              <c16:uniqueId val="{00000000-4206-4594-BB14-947362EE241A}"/>
            </c:ext>
          </c:extLst>
        </c:ser>
        <c:dLbls>
          <c:showLegendKey val="0"/>
          <c:showVal val="0"/>
          <c:showCatName val="0"/>
          <c:showSerName val="0"/>
          <c:showPercent val="0"/>
          <c:showBubbleSize val="0"/>
        </c:dLbls>
        <c:gapWidth val="0"/>
        <c:overlap val="-24"/>
        <c:axId val="41178624"/>
        <c:axId val="41180160"/>
      </c:barChart>
      <c:catAx>
        <c:axId val="4117862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crossAx val="41180160"/>
        <c:crosses val="autoZero"/>
        <c:auto val="1"/>
        <c:lblAlgn val="ctr"/>
        <c:lblOffset val="100"/>
        <c:noMultiLvlLbl val="0"/>
      </c:catAx>
      <c:valAx>
        <c:axId val="41180160"/>
        <c:scaling>
          <c:orientation val="minMax"/>
        </c:scaling>
        <c:delete val="0"/>
        <c:axPos val="l"/>
        <c:majorGridlines>
          <c:spPr>
            <a:ln w="9525" cap="flat" cmpd="sng" algn="ctr">
              <a:solidFill>
                <a:schemeClr val="lt1">
                  <a:lumMod val="95000"/>
                  <a:alpha val="1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crossAx val="4117862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9E1A44-F7E4-4C87-944D-AB3F8C941C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239A670-5114-4BA8-A69E-203DD249BF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358A21-5FD2-4323-8454-A859E53963F5}" type="datetimeFigureOut">
              <a:rPr lang="en-US" smtClean="0"/>
              <a:t>11/14/2017</a:t>
            </a:fld>
            <a:endParaRPr lang="en-US"/>
          </a:p>
        </p:txBody>
      </p:sp>
      <p:sp>
        <p:nvSpPr>
          <p:cNvPr id="4" name="Footer Placeholder 3">
            <a:extLst>
              <a:ext uri="{FF2B5EF4-FFF2-40B4-BE49-F238E27FC236}">
                <a16:creationId xmlns:a16="http://schemas.microsoft.com/office/drawing/2014/main" id="{6D14145D-9DA8-4C8E-9810-D00847B503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DD0E3F-DCCC-472D-AD84-AE94C45C05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6606B0-26EB-40A2-953D-94170AB7C101}" type="slidenum">
              <a:rPr lang="en-US" smtClean="0"/>
              <a:t>‹#›</a:t>
            </a:fld>
            <a:endParaRPr lang="en-US"/>
          </a:p>
        </p:txBody>
      </p:sp>
    </p:spTree>
    <p:extLst>
      <p:ext uri="{BB962C8B-B14F-4D97-AF65-F5344CB8AC3E}">
        <p14:creationId xmlns:p14="http://schemas.microsoft.com/office/powerpoint/2010/main" val="2085631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35B0A4-069F-44CE-B3B7-120851925EF0}" type="datetimeFigureOut">
              <a:rPr lang="en-US" smtClean="0"/>
              <a:t>11/14/2017</a:t>
            </a:fld>
            <a:endParaRPr lang="en-US"/>
          </a:p>
        </p:txBody>
      </p:sp>
      <p:sp>
        <p:nvSpPr>
          <p:cNvPr id="4" name="Slide Image Placeholder 3"/>
          <p:cNvSpPr>
            <a:spLocks noGrp="1" noRot="1" noChangeAspect="1"/>
          </p:cNvSpPr>
          <p:nvPr>
            <p:ph type="sldImg" idx="2"/>
          </p:nvPr>
        </p:nvSpPr>
        <p:spPr>
          <a:xfrm>
            <a:off x="889000" y="685800"/>
            <a:ext cx="2032000" cy="1143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2A4480-90BA-4863-AF48-134C8C099EE4}" type="slidenum">
              <a:rPr lang="en-US" smtClean="0"/>
              <a:t>‹#›</a:t>
            </a:fld>
            <a:endParaRPr lang="en-US"/>
          </a:p>
        </p:txBody>
      </p:sp>
    </p:spTree>
    <p:extLst>
      <p:ext uri="{BB962C8B-B14F-4D97-AF65-F5344CB8AC3E}">
        <p14:creationId xmlns:p14="http://schemas.microsoft.com/office/powerpoint/2010/main" val="3076479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-Work is part of a dissertation in which I’m testing hypotheses concerning controls on speleogenesis in carbonate platforms.</a:t>
            </a:r>
          </a:p>
          <a:p>
            <a:r>
              <a:rPr lang="en-US" dirty="0"/>
              <a:t>-One of my methods is U-Th dating of Phreatic overgrowths of speleothems, and preliminary results show inconsistencies with  assumptions of tectonic stability.</a:t>
            </a:r>
          </a:p>
          <a:p>
            <a:endParaRPr lang="en-US" dirty="0"/>
          </a:p>
          <a:p>
            <a:r>
              <a:rPr lang="en-US" dirty="0"/>
              <a:t>-seeks to resolve inconsistencies observed between speleothem dates and SL records</a:t>
            </a:r>
          </a:p>
          <a:p>
            <a:r>
              <a:rPr lang="en-US" dirty="0"/>
              <a:t>-suggests slow tectonic uplift may be occurring, challenging long-held assumptions of regional tectonic stability. </a:t>
            </a:r>
          </a:p>
          <a:p>
            <a:r>
              <a:rPr lang="en-US" dirty="0"/>
              <a:t>-has implications for interpretation of SL records as well as modes of speleogenesis acting at different locations relative to a migrating FW lens</a:t>
            </a:r>
          </a:p>
        </p:txBody>
      </p:sp>
      <p:sp>
        <p:nvSpPr>
          <p:cNvPr id="4" name="Slide Number Placeholder 3"/>
          <p:cNvSpPr>
            <a:spLocks noGrp="1"/>
          </p:cNvSpPr>
          <p:nvPr>
            <p:ph type="sldNum" sz="quarter" idx="10"/>
          </p:nvPr>
        </p:nvSpPr>
        <p:spPr/>
        <p:txBody>
          <a:bodyPr/>
          <a:lstStyle/>
          <a:p>
            <a:fld id="{9A2A4480-90BA-4863-AF48-134C8C099EE4}" type="slidenum">
              <a:rPr lang="en-US" smtClean="0"/>
              <a:t>1</a:t>
            </a:fld>
            <a:endParaRPr lang="en-US"/>
          </a:p>
        </p:txBody>
      </p:sp>
    </p:spTree>
    <p:extLst>
      <p:ext uri="{BB962C8B-B14F-4D97-AF65-F5344CB8AC3E}">
        <p14:creationId xmlns:p14="http://schemas.microsoft.com/office/powerpoint/2010/main" val="1854078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r>
              <a:rPr lang="en-US" dirty="0"/>
              <a:t>-Surface denudation rates around the world have been measured directly using tablets, micro-erosion meters, and by estimating erosion of pedestal rocks.</a:t>
            </a:r>
          </a:p>
          <a:p>
            <a:r>
              <a:rPr lang="en-US" dirty="0"/>
              <a:t>-Sheen 2012 summarizes data from around the word and also modeled denudated rates based on temperature and available runoff</a:t>
            </a:r>
          </a:p>
          <a:p>
            <a:r>
              <a:rPr lang="en-US" dirty="0"/>
              <a:t>(Precipitation - Evapotranspiration). </a:t>
            </a:r>
          </a:p>
          <a:p>
            <a:r>
              <a:rPr lang="en-US" dirty="0"/>
              <a:t>-Dissolution rates are strongly CO2 dependent, and to a lesser extent, temperature dependent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The northeast YP receives ~1500 mm/</a:t>
            </a:r>
            <a:r>
              <a:rPr lang="en-US" dirty="0" err="1"/>
              <a:t>yr</a:t>
            </a:r>
            <a:r>
              <a:rPr lang="en-US" dirty="0"/>
              <a:t> and denudation is likely 150-200 mm/</a:t>
            </a:r>
            <a:r>
              <a:rPr lang="en-US" dirty="0" err="1"/>
              <a:t>kyr</a:t>
            </a:r>
            <a:br>
              <a:rPr lang="en-US" dirty="0"/>
            </a:br>
            <a:br>
              <a:rPr lang="en-US" dirty="0"/>
            </a:br>
            <a:r>
              <a:rPr lang="en-US" dirty="0"/>
              <a:t>Benjamin: For the location of modelling estimates, I would remove GA and PA. Otherwise people who don’t look closely might assume that there was a tropical denudation rate measured </a:t>
            </a:r>
            <a:r>
              <a:rPr lang="en-US" dirty="0" err="1"/>
              <a:t>ni</a:t>
            </a:r>
            <a:r>
              <a:rPr lang="en-US" dirty="0"/>
              <a:t> those places. Also, location is irrelevant for models.</a:t>
            </a:r>
            <a:br>
              <a:rPr lang="en-US" dirty="0"/>
            </a:br>
            <a:br>
              <a:rPr lang="en-US" dirty="0"/>
            </a:br>
            <a:r>
              <a:rPr lang="en-US" dirty="0"/>
              <a:t>I’ll see if I can track down that </a:t>
            </a:r>
            <a:r>
              <a:rPr lang="en-US" dirty="0" err="1"/>
              <a:t>Mylorie</a:t>
            </a:r>
            <a:r>
              <a:rPr lang="en-US" dirty="0"/>
              <a:t> paper, if you were not able to find it.</a:t>
            </a:r>
          </a:p>
          <a:p>
            <a:pPr marL="0" indent="0">
              <a:buFontTx/>
              <a:buNone/>
            </a:pPr>
            <a:endParaRPr lang="en-US" dirty="0"/>
          </a:p>
        </p:txBody>
      </p:sp>
      <p:sp>
        <p:nvSpPr>
          <p:cNvPr id="4" name="Slide Number Placeholder 3"/>
          <p:cNvSpPr>
            <a:spLocks noGrp="1"/>
          </p:cNvSpPr>
          <p:nvPr>
            <p:ph type="sldNum" sz="quarter" idx="10"/>
          </p:nvPr>
        </p:nvSpPr>
        <p:spPr/>
        <p:txBody>
          <a:bodyPr/>
          <a:lstStyle/>
          <a:p>
            <a:fld id="{9A2A4480-90BA-4863-AF48-134C8C099EE4}" type="slidenum">
              <a:rPr lang="en-US" smtClean="0"/>
              <a:t>10</a:t>
            </a:fld>
            <a:endParaRPr lang="en-US"/>
          </a:p>
        </p:txBody>
      </p:sp>
    </p:spTree>
    <p:extLst>
      <p:ext uri="{BB962C8B-B14F-4D97-AF65-F5344CB8AC3E}">
        <p14:creationId xmlns:p14="http://schemas.microsoft.com/office/powerpoint/2010/main" val="2259486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pPr marL="0" indent="0">
              <a:buFont typeface="Arial" pitchFamily="34" charset="0"/>
              <a:buNone/>
            </a:pPr>
            <a:r>
              <a:rPr lang="en-US" sz="1200" dirty="0">
                <a:solidFill>
                  <a:prstClr val="white"/>
                </a:solidFill>
                <a:latin typeface="Arial" pitchFamily="34" charset="0"/>
                <a:cs typeface="Arial" pitchFamily="34" charset="0"/>
              </a:rPr>
              <a:t>- Most caves in the vadose zone exhibit similar morphology to phreatic caves formed though mixing dissolution</a:t>
            </a:r>
            <a:endParaRPr lang="en-US" sz="800" dirty="0">
              <a:solidFill>
                <a:prstClr val="white"/>
              </a:solidFill>
              <a:latin typeface="Arial" pitchFamily="34" charset="0"/>
              <a:cs typeface="Arial" pitchFamily="34" charset="0"/>
            </a:endParaRPr>
          </a:p>
          <a:p>
            <a:pPr marL="0" indent="0">
              <a:buFont typeface="Arial" pitchFamily="34" charset="0"/>
              <a:buNone/>
            </a:pPr>
            <a:r>
              <a:rPr lang="en-US" sz="1200" dirty="0">
                <a:solidFill>
                  <a:prstClr val="white"/>
                </a:solidFill>
                <a:latin typeface="Arial" pitchFamily="34" charset="0"/>
                <a:cs typeface="Arial" pitchFamily="34" charset="0"/>
              </a:rPr>
              <a:t>- Generally assumed that caves formed at higher sea levels and were stranded when sea level dropped; collapse explained by loss of support by water table</a:t>
            </a:r>
          </a:p>
          <a:p>
            <a:pPr marL="0" marR="0" lvl="0" indent="0" algn="l" defTabSz="914400" rtl="0" eaLnBrk="1" fontAlgn="auto" latinLnBrk="0" hangingPunct="1">
              <a:lnSpc>
                <a:spcPct val="150000"/>
              </a:lnSpc>
              <a:spcBef>
                <a:spcPts val="0"/>
              </a:spcBef>
              <a:spcAft>
                <a:spcPts val="0"/>
              </a:spcAft>
              <a:buClrTx/>
              <a:buSzTx/>
              <a:buFontTx/>
              <a:buNone/>
              <a:tabLst/>
              <a:defRPr/>
            </a:pPr>
            <a:r>
              <a:rPr lang="en-US" dirty="0"/>
              <a:t>- If caves formed in the mixing zone, they either formed very rapidly during higher sea levels, or they formed lower and have been lifted to their modern position</a:t>
            </a:r>
          </a:p>
          <a:p>
            <a:pPr marL="171450" marR="0" lvl="0" indent="-171450" algn="l" defTabSz="914400" rtl="0" eaLnBrk="1" fontAlgn="auto" latinLnBrk="0" hangingPunct="1">
              <a:lnSpc>
                <a:spcPct val="150000"/>
              </a:lnSpc>
              <a:spcBef>
                <a:spcPts val="0"/>
              </a:spcBef>
              <a:spcAft>
                <a:spcPts val="0"/>
              </a:spcAft>
              <a:buClrTx/>
              <a:buSzTx/>
              <a:buFontTx/>
              <a:buChar char="-"/>
              <a:tabLst/>
              <a:defRPr/>
            </a:pPr>
            <a:r>
              <a:rPr lang="en-US" dirty="0"/>
              <a:t>If caves formed where they are today, they must have formed incredibly rapidly or be very old.</a:t>
            </a:r>
          </a:p>
          <a:p>
            <a:pPr marL="171450" marR="0" lvl="0" indent="-171450" algn="l" defTabSz="914400" rtl="0" eaLnBrk="1" fontAlgn="auto" latinLnBrk="0" hangingPunct="1">
              <a:lnSpc>
                <a:spcPct val="150000"/>
              </a:lnSpc>
              <a:spcBef>
                <a:spcPts val="0"/>
              </a:spcBef>
              <a:spcAft>
                <a:spcPts val="0"/>
              </a:spcAft>
              <a:buClrTx/>
              <a:buSzTx/>
              <a:buFontTx/>
              <a:buChar char="-"/>
              <a:tabLst/>
              <a:defRPr/>
            </a:pPr>
            <a:r>
              <a:rPr lang="en-US" dirty="0"/>
              <a:t>We can date formations and compare results to sea level curves to constrain the timing of cave development and estimate their position relative to the water table</a:t>
            </a:r>
            <a:br>
              <a:rPr lang="en-US" dirty="0"/>
            </a:br>
            <a:br>
              <a:rPr lang="en-US" dirty="0"/>
            </a:br>
            <a:r>
              <a:rPr lang="en-US" dirty="0"/>
              <a:t>Benjamin – Is there no author for this figure? A website is awfully generic, and this figure has some very specific information. Try to track down the author or illustrator rather than just an online source.</a:t>
            </a:r>
          </a:p>
          <a:p>
            <a:pPr marL="171450" marR="0" lvl="0" indent="-171450" algn="l" defTabSz="914400" rtl="0" eaLnBrk="1" fontAlgn="auto" latinLnBrk="0" hangingPunct="1">
              <a:lnSpc>
                <a:spcPct val="15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50000"/>
              </a:lnSpc>
              <a:spcBef>
                <a:spcPts val="0"/>
              </a:spcBef>
              <a:spcAft>
                <a:spcPts val="0"/>
              </a:spcAft>
              <a:buClrTx/>
              <a:buSzTx/>
              <a:buFontTx/>
              <a:buChar char="-"/>
              <a:tabLst/>
              <a:defRPr/>
            </a:pPr>
            <a:r>
              <a:rPr lang="en-US" dirty="0"/>
              <a:t>Also, if caves can form so rapidly, why aren’t there</a:t>
            </a:r>
            <a:r>
              <a:rPr lang="en-US" baseline="0" dirty="0"/>
              <a:t> MONSTER caves at lower elevations where FW/SW mixing zone elevation has been for much longer?</a:t>
            </a:r>
            <a:endParaRPr lang="en-US" dirty="0"/>
          </a:p>
          <a:p>
            <a:pPr marL="0" marR="0" lvl="0" indent="0" algn="l" defTabSz="914400" rtl="0" eaLnBrk="1" fontAlgn="auto" latinLnBrk="0" hangingPunct="1">
              <a:lnSpc>
                <a:spcPct val="15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A2A4480-90BA-4863-AF48-134C8C099EE4}" type="slidenum">
              <a:rPr lang="en-US" smtClean="0"/>
              <a:t>11</a:t>
            </a:fld>
            <a:endParaRPr lang="en-US"/>
          </a:p>
        </p:txBody>
      </p:sp>
    </p:spTree>
    <p:extLst>
      <p:ext uri="{BB962C8B-B14F-4D97-AF65-F5344CB8AC3E}">
        <p14:creationId xmlns:p14="http://schemas.microsoft.com/office/powerpoint/2010/main" val="2872462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pPr marL="171450" indent="-171450">
              <a:buFontTx/>
              <a:buChar char="-"/>
            </a:pPr>
            <a:r>
              <a:rPr lang="en-US" dirty="0"/>
              <a:t>POS provide very precise sea level proxies because they form at the water table where groundwater outgasses CO2 and precipitates calcite on existing formations. They grow relatively quickly, accumulating where water oscillates due to tidal and seasonal variations </a:t>
            </a:r>
          </a:p>
          <a:p>
            <a:pPr marL="171450" indent="-171450">
              <a:buFontTx/>
              <a:buChar char="-"/>
            </a:pPr>
            <a:r>
              <a:rPr lang="en-US" dirty="0"/>
              <a:t>U-Th dating can be used to date both the interior and exterior layers, constraining the time of deposition and providing a minimum age of the cave itself (not considering time to lithify and then dissolve passage volume). </a:t>
            </a:r>
          </a:p>
        </p:txBody>
      </p:sp>
      <p:sp>
        <p:nvSpPr>
          <p:cNvPr id="4" name="Slide Number Placeholder 3"/>
          <p:cNvSpPr>
            <a:spLocks noGrp="1"/>
          </p:cNvSpPr>
          <p:nvPr>
            <p:ph type="sldNum" sz="quarter" idx="10"/>
          </p:nvPr>
        </p:nvSpPr>
        <p:spPr/>
        <p:txBody>
          <a:bodyPr/>
          <a:lstStyle/>
          <a:p>
            <a:fld id="{9A2A4480-90BA-4863-AF48-134C8C099EE4}" type="slidenum">
              <a:rPr lang="en-US" smtClean="0"/>
              <a:t>12</a:t>
            </a:fld>
            <a:endParaRPr lang="en-US"/>
          </a:p>
        </p:txBody>
      </p:sp>
    </p:spTree>
    <p:extLst>
      <p:ext uri="{BB962C8B-B14F-4D97-AF65-F5344CB8AC3E}">
        <p14:creationId xmlns:p14="http://schemas.microsoft.com/office/powerpoint/2010/main" val="1129045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pPr marL="171450" indent="-171450">
              <a:buFontTx/>
              <a:buChar char="-"/>
            </a:pPr>
            <a:r>
              <a:rPr lang="en-US" dirty="0"/>
              <a:t>Because the low GW gradient in the YP, the water table is essentially equivalent to sea level (5-50 cm/km).</a:t>
            </a:r>
          </a:p>
          <a:p>
            <a:pPr marL="171450" indent="-171450">
              <a:buFontTx/>
              <a:buChar char="-"/>
            </a:pPr>
            <a:r>
              <a:rPr lang="en-US" dirty="0"/>
              <a:t>POS below the modern water table represent prior low stands, and those above represent past high-stands</a:t>
            </a:r>
          </a:p>
          <a:p>
            <a:pPr marL="171450" indent="-171450">
              <a:buFontTx/>
              <a:buChar char="-"/>
            </a:pPr>
            <a:r>
              <a:rPr lang="en-US" dirty="0"/>
              <a:t>Datable by U-Th methods up to 600ka (both interior and exterior)</a:t>
            </a:r>
          </a:p>
          <a:p>
            <a:pPr marL="171450" indent="-171450">
              <a:buFontTx/>
              <a:buChar char="-"/>
            </a:pPr>
            <a:r>
              <a:rPr lang="en-US" dirty="0"/>
              <a:t>The POS in these photos are in Jaguar cave, one that has only been explored and mapped since 2013. </a:t>
            </a:r>
          </a:p>
        </p:txBody>
      </p:sp>
      <p:sp>
        <p:nvSpPr>
          <p:cNvPr id="4" name="Slide Number Placeholder 3"/>
          <p:cNvSpPr>
            <a:spLocks noGrp="1"/>
          </p:cNvSpPr>
          <p:nvPr>
            <p:ph type="sldNum" sz="quarter" idx="10"/>
          </p:nvPr>
        </p:nvSpPr>
        <p:spPr/>
        <p:txBody>
          <a:bodyPr/>
          <a:lstStyle/>
          <a:p>
            <a:fld id="{9A2A4480-90BA-4863-AF48-134C8C099EE4}" type="slidenum">
              <a:rPr lang="en-US" smtClean="0"/>
              <a:t>13</a:t>
            </a:fld>
            <a:endParaRPr lang="en-US"/>
          </a:p>
        </p:txBody>
      </p:sp>
    </p:spTree>
    <p:extLst>
      <p:ext uri="{BB962C8B-B14F-4D97-AF65-F5344CB8AC3E}">
        <p14:creationId xmlns:p14="http://schemas.microsoft.com/office/powerpoint/2010/main" val="769479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r>
              <a:rPr lang="en-US" dirty="0"/>
              <a:t>- Near </a:t>
            </a:r>
            <a:r>
              <a:rPr lang="en-US" dirty="0" err="1"/>
              <a:t>Paamul</a:t>
            </a:r>
            <a:r>
              <a:rPr lang="en-US" dirty="0"/>
              <a:t> (see inset), dry caves extend inland up to 7km perpendicular to the shoreline, providing access to a cross section of the water table</a:t>
            </a:r>
          </a:p>
          <a:p>
            <a:r>
              <a:rPr lang="en-US" dirty="0"/>
              <a:t>- POS samples were collected from Jaguar and Solstice caves in 2016 for U-Th dating</a:t>
            </a:r>
          </a:p>
          <a:p>
            <a:r>
              <a:rPr lang="en-US" dirty="0"/>
              <a:t>- Samples were collected this August in a parallel cave, El </a:t>
            </a:r>
            <a:r>
              <a:rPr lang="en-US" dirty="0" err="1"/>
              <a:t>Horno</a:t>
            </a:r>
            <a:r>
              <a:rPr lang="en-US" dirty="0"/>
              <a:t>, and lab analysis is in progress. All samples are from above the modern water table.</a:t>
            </a:r>
          </a:p>
        </p:txBody>
      </p:sp>
      <p:sp>
        <p:nvSpPr>
          <p:cNvPr id="4" name="Slide Number Placeholder 3"/>
          <p:cNvSpPr>
            <a:spLocks noGrp="1"/>
          </p:cNvSpPr>
          <p:nvPr>
            <p:ph type="sldNum" sz="quarter" idx="10"/>
          </p:nvPr>
        </p:nvSpPr>
        <p:spPr/>
        <p:txBody>
          <a:bodyPr/>
          <a:lstStyle/>
          <a:p>
            <a:fld id="{9A2A4480-90BA-4863-AF48-134C8C099EE4}" type="slidenum">
              <a:rPr lang="en-US" smtClean="0"/>
              <a:t>14</a:t>
            </a:fld>
            <a:endParaRPr lang="en-US"/>
          </a:p>
        </p:txBody>
      </p:sp>
    </p:spTree>
    <p:extLst>
      <p:ext uri="{BB962C8B-B14F-4D97-AF65-F5344CB8AC3E}">
        <p14:creationId xmlns:p14="http://schemas.microsoft.com/office/powerpoint/2010/main" val="4277132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Most samples were collected about 1m above the modern water table. </a:t>
            </a:r>
          </a:p>
          <a:p>
            <a:pPr marL="171450" indent="-171450">
              <a:buFontTx/>
              <a:buChar char="-"/>
            </a:pPr>
            <a:r>
              <a:rPr lang="en-US" dirty="0"/>
              <a:t>The youngest sample at 49ka is unusually high, and may represent a short-duration rapid high stand (compare Mallorca, 80ka)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oldest sample was ~640ka, with surface denudation rates of 150mm/</a:t>
            </a:r>
            <a:r>
              <a:rPr lang="en-US" dirty="0" err="1"/>
              <a:t>ky</a:t>
            </a:r>
            <a:r>
              <a:rPr lang="en-US" dirty="0"/>
              <a:t>, these caves would have formed with 96m more overburden without uplift</a:t>
            </a:r>
          </a:p>
          <a:p>
            <a:pPr marL="171450" indent="-171450">
              <a:buFontTx/>
              <a:buChar char="-"/>
            </a:pPr>
            <a:r>
              <a:rPr lang="en-US" dirty="0"/>
              <a:t>Results agree with slow uplift at about the same pace as denudation</a:t>
            </a:r>
            <a:br>
              <a:rPr lang="en-US" dirty="0"/>
            </a:br>
            <a:endParaRPr lang="en-US" dirty="0"/>
          </a:p>
        </p:txBody>
      </p:sp>
      <p:sp>
        <p:nvSpPr>
          <p:cNvPr id="4" name="Slide Number Placeholder 3"/>
          <p:cNvSpPr>
            <a:spLocks noGrp="1"/>
          </p:cNvSpPr>
          <p:nvPr>
            <p:ph type="sldNum" sz="quarter" idx="10"/>
          </p:nvPr>
        </p:nvSpPr>
        <p:spPr/>
        <p:txBody>
          <a:bodyPr/>
          <a:lstStyle/>
          <a:p>
            <a:fld id="{9A2A4480-90BA-4863-AF48-134C8C099EE4}" type="slidenum">
              <a:rPr lang="en-US" smtClean="0"/>
              <a:t>15</a:t>
            </a:fld>
            <a:endParaRPr lang="en-US"/>
          </a:p>
        </p:txBody>
      </p:sp>
    </p:spTree>
    <p:extLst>
      <p:ext uri="{BB962C8B-B14F-4D97-AF65-F5344CB8AC3E}">
        <p14:creationId xmlns:p14="http://schemas.microsoft.com/office/powerpoint/2010/main" val="17154149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pPr marL="171450" indent="-171450">
              <a:buFontTx/>
              <a:buChar char="-"/>
            </a:pPr>
            <a:r>
              <a:rPr lang="en-US" dirty="0"/>
              <a:t>The differences in age and elevation of POS suggest that the Yucatan peninsula is uplifting slowly, at a rate close to estimated surface lowering rates, which is necessary to maintain land above sea level. Differences in denudation rates due to rainfall distribution should be examined across the peninsula.</a:t>
            </a:r>
          </a:p>
          <a:p>
            <a:pPr marL="171450" indent="-171450">
              <a:buFontTx/>
              <a:buChar char="-"/>
            </a:pPr>
            <a:r>
              <a:rPr lang="en-US" dirty="0"/>
              <a:t> Sea level records are generally reliable, but POS provide a means to constrain the timing of high and low stands. Coral-based records may require some revision.</a:t>
            </a:r>
          </a:p>
          <a:p>
            <a:pPr marL="171450" indent="-171450">
              <a:buFontTx/>
              <a:buChar char="-"/>
            </a:pPr>
            <a:r>
              <a:rPr lang="en-US" dirty="0"/>
              <a:t>Caves are much older than previously thought, and could not have formed during brief high stands. Instead, these caves formed at lower elevations, likely in the mixing zone, and were lifted to their present position. Additional work will be required to establish the relative importance of different formation mechanisms. </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A2A4480-90BA-4863-AF48-134C8C099EE4}" type="slidenum">
              <a:rPr lang="en-US" smtClean="0"/>
              <a:t>16</a:t>
            </a:fld>
            <a:endParaRPr lang="en-US"/>
          </a:p>
        </p:txBody>
      </p:sp>
    </p:spTree>
    <p:extLst>
      <p:ext uri="{BB962C8B-B14F-4D97-AF65-F5344CB8AC3E}">
        <p14:creationId xmlns:p14="http://schemas.microsoft.com/office/powerpoint/2010/main" val="2799499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2A4480-90BA-4863-AF48-134C8C099EE4}" type="slidenum">
              <a:rPr lang="en-US" smtClean="0"/>
              <a:t>17</a:t>
            </a:fld>
            <a:endParaRPr lang="en-US"/>
          </a:p>
        </p:txBody>
      </p:sp>
    </p:spTree>
    <p:extLst>
      <p:ext uri="{BB962C8B-B14F-4D97-AF65-F5344CB8AC3E}">
        <p14:creationId xmlns:p14="http://schemas.microsoft.com/office/powerpoint/2010/main" val="4161876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2A4480-90BA-4863-AF48-134C8C099EE4}" type="slidenum">
              <a:rPr lang="en-US" smtClean="0"/>
              <a:t>18</a:t>
            </a:fld>
            <a:endParaRPr lang="en-US"/>
          </a:p>
        </p:txBody>
      </p:sp>
    </p:spTree>
    <p:extLst>
      <p:ext uri="{BB962C8B-B14F-4D97-AF65-F5344CB8AC3E}">
        <p14:creationId xmlns:p14="http://schemas.microsoft.com/office/powerpoint/2010/main" val="434562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endParaRPr lang="en-US"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857EAFE0-5A49-4334-B4C3-C0DE82703DD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084349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r>
              <a:rPr lang="en-US" dirty="0"/>
              <a:t>-Examine assumptions based on known geologic history and sea level records</a:t>
            </a:r>
          </a:p>
          <a:p>
            <a:r>
              <a:rPr lang="en-US" dirty="0"/>
              <a:t>-Discuss processes that control the elevation of cave development and where they form in the FW lens</a:t>
            </a:r>
          </a:p>
          <a:p>
            <a:r>
              <a:rPr lang="en-US" dirty="0"/>
              <a:t>-Evaluate results from POS samples that indicate caves are older than previously thought</a:t>
            </a:r>
          </a:p>
          <a:p>
            <a:r>
              <a:rPr lang="en-US" dirty="0"/>
              <a:t>-Consider implications for tectonic history and SL records, questions about speleogenesis</a:t>
            </a:r>
          </a:p>
          <a:p>
            <a:endParaRPr lang="en-US" dirty="0"/>
          </a:p>
        </p:txBody>
      </p:sp>
      <p:sp>
        <p:nvSpPr>
          <p:cNvPr id="4" name="Slide Number Placeholder 3"/>
          <p:cNvSpPr>
            <a:spLocks noGrp="1"/>
          </p:cNvSpPr>
          <p:nvPr>
            <p:ph type="sldNum" sz="quarter" idx="10"/>
          </p:nvPr>
        </p:nvSpPr>
        <p:spPr/>
        <p:txBody>
          <a:bodyPr/>
          <a:lstStyle/>
          <a:p>
            <a:fld id="{9A2A4480-90BA-4863-AF48-134C8C099EE4}" type="slidenum">
              <a:rPr lang="en-US" smtClean="0"/>
              <a:t>2</a:t>
            </a:fld>
            <a:endParaRPr lang="en-US"/>
          </a:p>
        </p:txBody>
      </p:sp>
    </p:spTree>
    <p:extLst>
      <p:ext uri="{BB962C8B-B14F-4D97-AF65-F5344CB8AC3E}">
        <p14:creationId xmlns:p14="http://schemas.microsoft.com/office/powerpoint/2010/main" val="157091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2A4480-90BA-4863-AF48-134C8C099EE4}" type="slidenum">
              <a:rPr lang="en-US" smtClean="0"/>
              <a:t>20</a:t>
            </a:fld>
            <a:endParaRPr lang="en-US"/>
          </a:p>
        </p:txBody>
      </p:sp>
    </p:spTree>
    <p:extLst>
      <p:ext uri="{BB962C8B-B14F-4D97-AF65-F5344CB8AC3E}">
        <p14:creationId xmlns:p14="http://schemas.microsoft.com/office/powerpoint/2010/main" val="2182300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2A4480-90BA-4863-AF48-134C8C099EE4}" type="slidenum">
              <a:rPr lang="en-US" smtClean="0"/>
              <a:t>21</a:t>
            </a:fld>
            <a:endParaRPr lang="en-US"/>
          </a:p>
        </p:txBody>
      </p:sp>
    </p:spTree>
    <p:extLst>
      <p:ext uri="{BB962C8B-B14F-4D97-AF65-F5344CB8AC3E}">
        <p14:creationId xmlns:p14="http://schemas.microsoft.com/office/powerpoint/2010/main" val="162307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2A4480-90BA-4863-AF48-134C8C099EE4}" type="slidenum">
              <a:rPr lang="en-US" smtClean="0"/>
              <a:t>22</a:t>
            </a:fld>
            <a:endParaRPr lang="en-US"/>
          </a:p>
        </p:txBody>
      </p:sp>
    </p:spTree>
    <p:extLst>
      <p:ext uri="{BB962C8B-B14F-4D97-AF65-F5344CB8AC3E}">
        <p14:creationId xmlns:p14="http://schemas.microsoft.com/office/powerpoint/2010/main" val="1754830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2A4480-90BA-4863-AF48-134C8C099EE4}" type="slidenum">
              <a:rPr lang="en-US" smtClean="0"/>
              <a:t>24</a:t>
            </a:fld>
            <a:endParaRPr lang="en-US"/>
          </a:p>
        </p:txBody>
      </p:sp>
    </p:spTree>
    <p:extLst>
      <p:ext uri="{BB962C8B-B14F-4D97-AF65-F5344CB8AC3E}">
        <p14:creationId xmlns:p14="http://schemas.microsoft.com/office/powerpoint/2010/main" val="3213116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Study area is a 70m x 10km stretch of coastline in the north-eastern Yucatan Peninsula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 YP is a Quaternary platform with 1km thick carbonate reef sequence of Miocene age, with Pleistocene deposits within 1km of the shoreline</a:t>
            </a:r>
          </a:p>
          <a:p>
            <a:pPr marL="171450" indent="-171450">
              <a:buFontTx/>
              <a:buChar char="-"/>
            </a:pPr>
            <a:r>
              <a:rPr lang="en-US" dirty="0"/>
              <a:t>Notable structural features include the Ring of Cenotes associated with the </a:t>
            </a:r>
            <a:r>
              <a:rPr lang="en-US" dirty="0" err="1"/>
              <a:t>Chixilub</a:t>
            </a:r>
            <a:r>
              <a:rPr lang="en-US" dirty="0"/>
              <a:t> impact crater 65ma, the </a:t>
            </a:r>
            <a:r>
              <a:rPr lang="en-US" dirty="0" err="1"/>
              <a:t>Holbox</a:t>
            </a:r>
            <a:r>
              <a:rPr lang="en-US" dirty="0"/>
              <a:t> fracture zone, a series of normal faults parallel to the island of Cozumel; and the </a:t>
            </a:r>
            <a:r>
              <a:rPr lang="en-US" dirty="0" err="1"/>
              <a:t>Ticul</a:t>
            </a:r>
            <a:r>
              <a:rPr lang="en-US" dirty="0"/>
              <a:t> fault to the south that creates a sub-unit within the Maya block.</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A2A4480-90BA-4863-AF48-134C8C099EE4}" type="slidenum">
              <a:rPr lang="en-US" smtClean="0"/>
              <a:t>3</a:t>
            </a:fld>
            <a:endParaRPr lang="en-US"/>
          </a:p>
        </p:txBody>
      </p:sp>
    </p:spTree>
    <p:extLst>
      <p:ext uri="{BB962C8B-B14F-4D97-AF65-F5344CB8AC3E}">
        <p14:creationId xmlns:p14="http://schemas.microsoft.com/office/powerpoint/2010/main" val="714209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r>
              <a:rPr lang="en-US" dirty="0"/>
              <a:t>-   The Maya Block comprises the entire Yucatan peninsula and surrounding platform reef (Campeche bank)</a:t>
            </a:r>
          </a:p>
          <a:p>
            <a:pPr marL="171450" indent="-171450">
              <a:buFontTx/>
              <a:buChar char="-"/>
            </a:pPr>
            <a:r>
              <a:rPr lang="en-US" dirty="0"/>
              <a:t>Much of the tectonic history of the Caribbean region has been worked out from off-shore oil &amp; gas exploration; work on Maya block has been focused on the southern boundary with the </a:t>
            </a:r>
            <a:r>
              <a:rPr lang="en-US" dirty="0" err="1"/>
              <a:t>Chortis</a:t>
            </a:r>
            <a:r>
              <a:rPr lang="en-US" dirty="0"/>
              <a:t> block, and very little has been on the northern portion (partly due to lack of outcrops)</a:t>
            </a:r>
          </a:p>
          <a:p>
            <a:pPr marL="171450" indent="-171450">
              <a:buFontTx/>
              <a:buChar char="-"/>
            </a:pPr>
            <a:r>
              <a:rPr lang="en-US" dirty="0"/>
              <a:t>The MB is thought to have been in place since the late Jurassic, and to have remained relatively stable into the Quaternary.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Stability since the late Pleistocene has been established by U-Th dates of corals.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A2A4480-90BA-4863-AF48-134C8C099EE4}" type="slidenum">
              <a:rPr lang="en-US" smtClean="0"/>
              <a:t>4</a:t>
            </a:fld>
            <a:endParaRPr lang="en-US"/>
          </a:p>
        </p:txBody>
      </p:sp>
    </p:spTree>
    <p:extLst>
      <p:ext uri="{BB962C8B-B14F-4D97-AF65-F5344CB8AC3E}">
        <p14:creationId xmlns:p14="http://schemas.microsoft.com/office/powerpoint/2010/main" val="1661013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pPr marL="171450" indent="-171450">
              <a:buFontTx/>
              <a:buChar char="-"/>
            </a:pPr>
            <a:r>
              <a:rPr lang="en-US" dirty="0"/>
              <a:t>Coral collected from the north-eastern shoreline of the Yucatan peninsula suggests that highest sea levels experienced during the last SL </a:t>
            </a:r>
            <a:r>
              <a:rPr lang="en-US" dirty="0" err="1"/>
              <a:t>highstand</a:t>
            </a:r>
            <a:r>
              <a:rPr lang="en-US" dirty="0"/>
              <a:t> (125kya) were 6-8m above modern sea level. Arrows show estimated coral depth, based on modern conditions. </a:t>
            </a:r>
          </a:p>
          <a:p>
            <a:pPr marL="171450" indent="-171450">
              <a:buFontTx/>
              <a:buChar char="-"/>
            </a:pPr>
            <a:r>
              <a:rPr lang="en-US" dirty="0"/>
              <a:t>Uplift of other sites is measured against the </a:t>
            </a:r>
            <a:r>
              <a:rPr lang="en-US" dirty="0" err="1"/>
              <a:t>elev</a:t>
            </a:r>
            <a:r>
              <a:rPr lang="en-US" dirty="0"/>
              <a:t> of sites assumed to be stable, namely Florid and the Bahamas</a:t>
            </a:r>
          </a:p>
          <a:p>
            <a:pPr marL="171450" indent="-171450">
              <a:buFontTx/>
              <a:buChar char="-"/>
            </a:pPr>
            <a:r>
              <a:rPr lang="en-US" dirty="0"/>
              <a:t>Coral is a minimum indicator of SL. Depending on species, depth of up to 40m are possible (accuracy of 2m reported).</a:t>
            </a:r>
          </a:p>
          <a:p>
            <a:pPr marL="171450" indent="-171450">
              <a:buFontTx/>
              <a:buChar char="-"/>
            </a:pPr>
            <a:r>
              <a:rPr lang="en-US" dirty="0"/>
              <a:t>Denudation is not considered, which would remove older rock in the peninsula interior.</a:t>
            </a:r>
          </a:p>
          <a:p>
            <a:pPr marL="171450" indent="-171450">
              <a:buFontTx/>
              <a:buChar char="-"/>
            </a:pPr>
            <a:br>
              <a:rPr lang="en-US" dirty="0"/>
            </a:br>
            <a:r>
              <a:rPr lang="en-US" dirty="0"/>
              <a:t>Benjamin: For the last comment line – be careful, because this assumes that there has been enough time for</a:t>
            </a:r>
            <a:r>
              <a:rPr lang="en-US" baseline="0" dirty="0"/>
              <a:t> denudation to remove that much rock; something that is probably not the case for the very young deposits along the very edge of the coastline.</a:t>
            </a:r>
            <a:endParaRPr lang="en-US" dirty="0"/>
          </a:p>
        </p:txBody>
      </p:sp>
      <p:sp>
        <p:nvSpPr>
          <p:cNvPr id="4" name="Slide Number Placeholder 3"/>
          <p:cNvSpPr>
            <a:spLocks noGrp="1"/>
          </p:cNvSpPr>
          <p:nvPr>
            <p:ph type="sldNum" sz="quarter" idx="10"/>
          </p:nvPr>
        </p:nvSpPr>
        <p:spPr/>
        <p:txBody>
          <a:bodyPr/>
          <a:lstStyle/>
          <a:p>
            <a:fld id="{9A2A4480-90BA-4863-AF48-134C8C099EE4}" type="slidenum">
              <a:rPr lang="en-US" smtClean="0"/>
              <a:t>5</a:t>
            </a:fld>
            <a:endParaRPr lang="en-US"/>
          </a:p>
        </p:txBody>
      </p:sp>
    </p:spTree>
    <p:extLst>
      <p:ext uri="{BB962C8B-B14F-4D97-AF65-F5344CB8AC3E}">
        <p14:creationId xmlns:p14="http://schemas.microsoft.com/office/powerpoint/2010/main" val="3767368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pPr marL="0" indent="0">
              <a:buFontTx/>
              <a:buNone/>
            </a:pPr>
            <a:r>
              <a:rPr lang="en-US" dirty="0"/>
              <a:t>- Speleothems provide a more precise measurement, since they constrain timing by “shutting off” when sea-level drops</a:t>
            </a:r>
          </a:p>
          <a:p>
            <a:pPr marL="0" indent="0">
              <a:buFontTx/>
              <a:buNone/>
            </a:pPr>
            <a:r>
              <a:rPr lang="en-US" dirty="0"/>
              <a:t>- Samples collected from submerged caves up to ~20m below sea level</a:t>
            </a:r>
          </a:p>
          <a:p>
            <a:pPr marL="0" indent="0">
              <a:buFontTx/>
              <a:buNone/>
            </a:pPr>
            <a:r>
              <a:rPr lang="en-US" dirty="0"/>
              <a:t>- Results agree with coral in that they are submerged during </a:t>
            </a:r>
            <a:r>
              <a:rPr lang="en-US" dirty="0" err="1"/>
              <a:t>highstands</a:t>
            </a:r>
            <a:r>
              <a:rPr lang="en-US" dirty="0"/>
              <a:t> and show growth during low stands</a:t>
            </a:r>
          </a:p>
        </p:txBody>
      </p:sp>
      <p:sp>
        <p:nvSpPr>
          <p:cNvPr id="4" name="Slide Number Placeholder 3"/>
          <p:cNvSpPr>
            <a:spLocks noGrp="1"/>
          </p:cNvSpPr>
          <p:nvPr>
            <p:ph type="sldNum" sz="quarter" idx="10"/>
          </p:nvPr>
        </p:nvSpPr>
        <p:spPr/>
        <p:txBody>
          <a:bodyPr/>
          <a:lstStyle/>
          <a:p>
            <a:fld id="{9A2A4480-90BA-4863-AF48-134C8C099EE4}" type="slidenum">
              <a:rPr lang="en-US" smtClean="0"/>
              <a:t>6</a:t>
            </a:fld>
            <a:endParaRPr lang="en-US"/>
          </a:p>
        </p:txBody>
      </p:sp>
    </p:spTree>
    <p:extLst>
      <p:ext uri="{BB962C8B-B14F-4D97-AF65-F5344CB8AC3E}">
        <p14:creationId xmlns:p14="http://schemas.microsoft.com/office/powerpoint/2010/main" val="2233561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pPr marL="171450" indent="-171450">
              <a:buFontTx/>
              <a:buChar char="-"/>
            </a:pPr>
            <a:r>
              <a:rPr lang="en-US" dirty="0"/>
              <a:t>Most speleothem dating studies have focused on stalagmites collected from submerged caves, and record growth from the Pleistocene when sea level was much lower than today and these caves were subaerially exposed.</a:t>
            </a:r>
          </a:p>
          <a:p>
            <a:pPr marL="171450" indent="-171450">
              <a:buFontTx/>
              <a:buChar char="-"/>
            </a:pPr>
            <a:r>
              <a:rPr lang="en-US" dirty="0"/>
              <a:t>Extensive exploration since the 1970s, but limited accessibility and bias toward shallow caves (within and above the modern mixing zone)</a:t>
            </a:r>
          </a:p>
        </p:txBody>
      </p:sp>
      <p:sp>
        <p:nvSpPr>
          <p:cNvPr id="4" name="Slide Number Placeholder 3"/>
          <p:cNvSpPr>
            <a:spLocks noGrp="1"/>
          </p:cNvSpPr>
          <p:nvPr>
            <p:ph type="sldNum" sz="quarter" idx="10"/>
          </p:nvPr>
        </p:nvSpPr>
        <p:spPr/>
        <p:txBody>
          <a:bodyPr/>
          <a:lstStyle/>
          <a:p>
            <a:fld id="{9A2A4480-90BA-4863-AF48-134C8C099EE4}" type="slidenum">
              <a:rPr lang="en-US" smtClean="0"/>
              <a:t>7</a:t>
            </a:fld>
            <a:endParaRPr lang="en-US"/>
          </a:p>
        </p:txBody>
      </p:sp>
    </p:spTree>
    <p:extLst>
      <p:ext uri="{BB962C8B-B14F-4D97-AF65-F5344CB8AC3E}">
        <p14:creationId xmlns:p14="http://schemas.microsoft.com/office/powerpoint/2010/main" val="591414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pPr marL="171450" indent="-171450">
              <a:buFontTx/>
              <a:buChar char="-"/>
            </a:pPr>
            <a:r>
              <a:rPr lang="en-US" dirty="0"/>
              <a:t>Since 2010, extensive dry caves have been explored within 10km of the coastline. </a:t>
            </a:r>
          </a:p>
          <a:p>
            <a:pPr marL="171450" indent="-171450">
              <a:buFontTx/>
              <a:buChar char="-"/>
            </a:pPr>
            <a:r>
              <a:rPr lang="en-US" dirty="0"/>
              <a:t>These caves are potentially much older and may allow us to constrain the timing of sea-level change by dating formations that have been overprinted by phases of cave development during periods of subaerial exposure. </a:t>
            </a:r>
          </a:p>
          <a:p>
            <a:pPr marL="171450" indent="-171450">
              <a:buFontTx/>
              <a:buChar char="-"/>
            </a:pPr>
            <a:r>
              <a:rPr lang="en-US" dirty="0"/>
              <a:t>Notably, these caves are at or above modern sea level, some as high as 10-12m, which is higher than any past sea level</a:t>
            </a:r>
          </a:p>
        </p:txBody>
      </p:sp>
      <p:sp>
        <p:nvSpPr>
          <p:cNvPr id="4" name="Slide Number Placeholder 3"/>
          <p:cNvSpPr>
            <a:spLocks noGrp="1"/>
          </p:cNvSpPr>
          <p:nvPr>
            <p:ph type="sldNum" sz="quarter" idx="10"/>
          </p:nvPr>
        </p:nvSpPr>
        <p:spPr/>
        <p:txBody>
          <a:bodyPr/>
          <a:lstStyle/>
          <a:p>
            <a:fld id="{9A2A4480-90BA-4863-AF48-134C8C099EE4}" type="slidenum">
              <a:rPr lang="en-US" smtClean="0"/>
              <a:t>8</a:t>
            </a:fld>
            <a:endParaRPr lang="en-US"/>
          </a:p>
        </p:txBody>
      </p:sp>
    </p:spTree>
    <p:extLst>
      <p:ext uri="{BB962C8B-B14F-4D97-AF65-F5344CB8AC3E}">
        <p14:creationId xmlns:p14="http://schemas.microsoft.com/office/powerpoint/2010/main" val="506864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0" y="685800"/>
            <a:ext cx="2032000" cy="1143000"/>
          </a:xfrm>
        </p:spPr>
      </p:sp>
      <p:sp>
        <p:nvSpPr>
          <p:cNvPr id="3" name="Notes Placeholder 2"/>
          <p:cNvSpPr>
            <a:spLocks noGrp="1"/>
          </p:cNvSpPr>
          <p:nvPr>
            <p:ph type="body" idx="1"/>
          </p:nvPr>
        </p:nvSpPr>
        <p:spPr/>
        <p:txBody>
          <a:bodyPr/>
          <a:lstStyle/>
          <a:p>
            <a:pPr marL="171450" indent="-171450">
              <a:buFontTx/>
              <a:buChar char="-"/>
            </a:pPr>
            <a:r>
              <a:rPr lang="en-US" dirty="0"/>
              <a:t>In the past 2 million years, sea level has mostly been much lower than today. Pleistocene high stand represents only a very small fraction of time, with some other brief high stands occurring earlier (and earlier than 2my)</a:t>
            </a:r>
          </a:p>
          <a:p>
            <a:pPr marL="171450" indent="-171450">
              <a:buFontTx/>
              <a:buChar char="-"/>
            </a:pPr>
            <a:r>
              <a:rPr lang="en-US" dirty="0"/>
              <a:t>If caves formed in the mixing zone, and the platform is stable, then the most extensive caves ought to be found deep at ~40m. </a:t>
            </a:r>
          </a:p>
          <a:p>
            <a:pPr marL="171450" indent="-171450">
              <a:buFontTx/>
              <a:buChar char="-"/>
            </a:pPr>
            <a:r>
              <a:rPr lang="en-US" dirty="0"/>
              <a:t>If uplift is occurring, then surface denudation must be occurring simultaneously to result in low elevation observed today</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A2A4480-90BA-4863-AF48-134C8C099EE4}" type="slidenum">
              <a:rPr lang="en-US" smtClean="0"/>
              <a:t>9</a:t>
            </a:fld>
            <a:endParaRPr lang="en-US"/>
          </a:p>
        </p:txBody>
      </p:sp>
    </p:spTree>
    <p:extLst>
      <p:ext uri="{BB962C8B-B14F-4D97-AF65-F5344CB8AC3E}">
        <p14:creationId xmlns:p14="http://schemas.microsoft.com/office/powerpoint/2010/main" val="3953952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1800"/>
          </a:p>
        </p:txBody>
      </p:sp>
      <p:sp>
        <p:nvSpPr>
          <p:cNvPr id="9" name="Title 8"/>
          <p:cNvSpPr>
            <a:spLocks noGrp="1"/>
          </p:cNvSpPr>
          <p:nvPr>
            <p:ph type="ctrTitle"/>
          </p:nvPr>
        </p:nvSpPr>
        <p:spPr>
          <a:xfrm>
            <a:off x="572085" y="3337560"/>
            <a:ext cx="8640064"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577400" y="1544812"/>
            <a:ext cx="8640064"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10912D0B-EFA5-48CC-A1C2-D03E4BBB1524}" type="datetimeFigureOut">
              <a:rPr lang="en-US" smtClean="0">
                <a:solidFill>
                  <a:srgbClr val="FFFFFF"/>
                </a:solidFill>
              </a:rPr>
              <a:pPr/>
              <a:t>11/14/2017</a:t>
            </a:fld>
            <a:endParaRPr lang="en-US">
              <a:solidFill>
                <a:srgbClr val="FFFFFF"/>
              </a:solidFill>
            </a:endParaRPr>
          </a:p>
        </p:txBody>
      </p:sp>
      <p:sp>
        <p:nvSpPr>
          <p:cNvPr id="19" name="Footer Placeholder 18"/>
          <p:cNvSpPr>
            <a:spLocks noGrp="1"/>
          </p:cNvSpPr>
          <p:nvPr>
            <p:ph type="ftr" sz="quarter" idx="11"/>
          </p:nvPr>
        </p:nvSpPr>
        <p:spPr/>
        <p:txBody>
          <a:bodyPr/>
          <a:lstStyle/>
          <a:p>
            <a:endParaRPr lang="en-US">
              <a:solidFill>
                <a:srgbClr val="FFFFFF"/>
              </a:solidFill>
            </a:endParaRPr>
          </a:p>
        </p:txBody>
      </p:sp>
      <p:sp>
        <p:nvSpPr>
          <p:cNvPr id="27" name="Slide Number Placeholder 26"/>
          <p:cNvSpPr>
            <a:spLocks noGrp="1"/>
          </p:cNvSpPr>
          <p:nvPr>
            <p:ph type="sldNum" sz="quarter" idx="12"/>
          </p:nvPr>
        </p:nvSpPr>
        <p:spPr/>
        <p:txBody>
          <a:bodyPr/>
          <a:lstStyle/>
          <a:p>
            <a:fld id="{4E94081F-78FC-4230-88F2-02CB5AE23286}" type="slidenum">
              <a:rPr lang="en-US" smtClean="0">
                <a:solidFill>
                  <a:srgbClr val="FFFFFF"/>
                </a:solidFill>
              </a:rPr>
              <a:pPr/>
              <a:t>‹#›</a:t>
            </a:fld>
            <a:endParaRPr lang="en-US">
              <a:solidFill>
                <a:srgbClr val="FFFFFF"/>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0912D0B-EFA5-48CC-A1C2-D03E4BBB1524}" type="datetimeFigureOut">
              <a:rPr lang="en-US" smtClean="0">
                <a:solidFill>
                  <a:srgbClr val="FFFFFF"/>
                </a:solidFill>
              </a:rPr>
              <a:pPr/>
              <a:t>11/14/2017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4E94081F-78FC-4230-88F2-02CB5AE23286}" type="slidenum">
              <a:rPr lang="en-US" smtClean="0">
                <a:solidFill>
                  <a:srgbClr val="FFFFFF"/>
                </a:solidFill>
              </a:rPr>
              <a:pPr/>
              <a:t>‹#›</a:t>
            </a:fld>
            <a:endParaRPr lang="en-US">
              <a:solidFill>
                <a:srgbClr val="FFFFFF"/>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0912D0B-EFA5-48CC-A1C2-D03E4BBB1524}" type="datetimeFigureOut">
              <a:rPr lang="en-US" smtClean="0">
                <a:solidFill>
                  <a:srgbClr val="FFFFFF"/>
                </a:solidFill>
              </a:rPr>
              <a:pPr/>
              <a:t>11/14/2017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4E94081F-78FC-4230-88F2-02CB5AE23286}" type="slidenum">
              <a:rPr lang="en-US" smtClean="0">
                <a:solidFill>
                  <a:srgbClr val="FFFFFF"/>
                </a:solidFill>
              </a:rPr>
              <a:pPr/>
              <a:t>‹#›</a:t>
            </a:fld>
            <a:endParaRPr lang="en-US">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0912D0B-EFA5-48CC-A1C2-D03E4BBB1524}" type="datetimeFigureOut">
              <a:rPr lang="en-US" smtClean="0">
                <a:solidFill>
                  <a:srgbClr val="FFFFFF"/>
                </a:solidFill>
              </a:rPr>
              <a:pPr/>
              <a:t>11/14/2017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4E94081F-78FC-4230-88F2-02CB5AE23286}" type="slidenum">
              <a:rPr lang="en-US" smtClean="0">
                <a:solidFill>
                  <a:srgbClr val="FFFFFF"/>
                </a:solidFill>
              </a:rPr>
              <a:pPr/>
              <a:t>‹#›</a:t>
            </a:fld>
            <a:endParaRPr lang="en-US">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1800"/>
          </a:p>
        </p:txBody>
      </p:sp>
      <p:sp>
        <p:nvSpPr>
          <p:cNvPr id="2" name="Title 1"/>
          <p:cNvSpPr>
            <a:spLocks noGrp="1"/>
          </p:cNvSpPr>
          <p:nvPr>
            <p:ph type="title"/>
          </p:nvPr>
        </p:nvSpPr>
        <p:spPr>
          <a:xfrm>
            <a:off x="914400" y="3583838"/>
            <a:ext cx="88392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914400" y="2485800"/>
            <a:ext cx="88392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0912D0B-EFA5-48CC-A1C2-D03E4BBB1524}" type="datetimeFigureOut">
              <a:rPr lang="en-US" smtClean="0">
                <a:solidFill>
                  <a:srgbClr val="FFFFFF"/>
                </a:solidFill>
              </a:rPr>
              <a:pPr/>
              <a:t>11/14/2017</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4E94081F-78FC-4230-88F2-02CB5AE23286}" type="slidenum">
              <a:rPr lang="en-US" smtClean="0">
                <a:solidFill>
                  <a:srgbClr val="FFFFFF"/>
                </a:solidFill>
              </a:rPr>
              <a:pPr/>
              <a:t>‹#›</a:t>
            </a:fld>
            <a:endParaRPr lang="en-US">
              <a:solidFill>
                <a:srgbClr val="FFFFFF"/>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68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0912D0B-EFA5-48CC-A1C2-D03E4BBB1524}" type="datetimeFigureOut">
              <a:rPr lang="en-US" smtClean="0">
                <a:solidFill>
                  <a:srgbClr val="FFFFFF"/>
                </a:solidFill>
              </a:rPr>
              <a:pPr/>
              <a:t>11/14/2017</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4E94081F-78FC-4230-88F2-02CB5AE23286}" type="slidenum">
              <a:rPr lang="en-US" smtClean="0">
                <a:solidFill>
                  <a:srgbClr val="FFFFFF"/>
                </a:solidFill>
              </a:rPr>
              <a:pPr/>
              <a:t>‹#›</a:t>
            </a:fld>
            <a:endParaRPr lang="en-US">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5486400"/>
            <a:ext cx="5386917"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5486400"/>
            <a:ext cx="5389033"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516912"/>
            <a:ext cx="5386917"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516912"/>
            <a:ext cx="5389033"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0912D0B-EFA5-48CC-A1C2-D03E4BBB1524}" type="datetimeFigureOut">
              <a:rPr lang="en-US" smtClean="0">
                <a:solidFill>
                  <a:srgbClr val="FFFFFF"/>
                </a:solidFill>
              </a:rPr>
              <a:pPr/>
              <a:t>11/14/2017</a:t>
            </a:fld>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4E94081F-78FC-4230-88F2-02CB5AE23286}" type="slidenum">
              <a:rPr lang="en-US" smtClean="0">
                <a:solidFill>
                  <a:srgbClr val="FFFFFF"/>
                </a:solidFill>
              </a:rPr>
              <a:pPr/>
              <a:t>‹#›</a:t>
            </a:fld>
            <a:endParaRPr lang="en-US">
              <a:solidFill>
                <a:srgbClr val="FFFFFF"/>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9960864"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fld id="{10912D0B-EFA5-48CC-A1C2-D03E4BBB1524}" type="datetimeFigureOut">
              <a:rPr lang="en-US" smtClean="0">
                <a:solidFill>
                  <a:srgbClr val="FFFFFF"/>
                </a:solidFill>
              </a:rPr>
              <a:pPr/>
              <a:t>11/14/2017</a:t>
            </a:fld>
            <a:endParaRPr lang="en-US">
              <a:solidFill>
                <a:srgbClr val="FFFFFF"/>
              </a:solidFill>
            </a:endParaRPr>
          </a:p>
        </p:txBody>
      </p:sp>
      <p:sp>
        <p:nvSpPr>
          <p:cNvPr id="8" name="Slide Number Placeholder 7"/>
          <p:cNvSpPr>
            <a:spLocks noGrp="1"/>
          </p:cNvSpPr>
          <p:nvPr>
            <p:ph type="sldNum" sz="quarter" idx="11"/>
          </p:nvPr>
        </p:nvSpPr>
        <p:spPr/>
        <p:txBody>
          <a:bodyPr/>
          <a:lstStyle/>
          <a:p>
            <a:fld id="{4E94081F-78FC-4230-88F2-02CB5AE23286}"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912D0B-EFA5-48CC-A1C2-D03E4BBB1524}" type="datetimeFigureOut">
              <a:rPr lang="en-US" smtClean="0">
                <a:solidFill>
                  <a:srgbClr val="FFFFFF"/>
                </a:solidFill>
              </a:rPr>
              <a:pPr/>
              <a:t>11/14/2017</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4E94081F-78FC-4230-88F2-02CB5AE23286}" type="slidenum">
              <a:rPr lang="en-US" smtClean="0">
                <a:solidFill>
                  <a:srgbClr val="FFFFFF"/>
                </a:solidFill>
              </a:rPr>
              <a:pPr/>
              <a:t>‹#›</a:t>
            </a:fld>
            <a:endParaRPr lang="en-US">
              <a:solidFill>
                <a:srgbClr val="FFFFFF"/>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5528"/>
            <a:ext cx="42672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609600" y="214424"/>
            <a:ext cx="36576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0912D0B-EFA5-48CC-A1C2-D03E4BBB1524}" type="datetimeFigureOut">
              <a:rPr lang="en-US" smtClean="0">
                <a:solidFill>
                  <a:srgbClr val="FFFFFF"/>
                </a:solidFill>
              </a:rPr>
              <a:pPr/>
              <a:t>11/14/2017</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a:xfrm>
            <a:off x="10875264" y="6422065"/>
            <a:ext cx="1016000" cy="365125"/>
          </a:xfrm>
        </p:spPr>
        <p:txBody>
          <a:bodyPr/>
          <a:lstStyle/>
          <a:p>
            <a:fld id="{4E94081F-78FC-4230-88F2-02CB5AE23286}" type="slidenum">
              <a:rPr lang="en-US" smtClean="0">
                <a:solidFill>
                  <a:srgbClr val="FFFFFF"/>
                </a:solidFill>
              </a:rPr>
              <a:pPr/>
              <a:t>‹#›</a:t>
            </a:fld>
            <a:endParaRPr lang="en-US">
              <a:solidFill>
                <a:srgbClr val="FFFFFF"/>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08976" y="1705709"/>
            <a:ext cx="4071824"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420837" y="1019907"/>
            <a:ext cx="54864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7408979" y="29987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09600" y="6422065"/>
            <a:ext cx="2844800" cy="365125"/>
          </a:xfrm>
        </p:spPr>
        <p:txBody>
          <a:bodyPr/>
          <a:lstStyle/>
          <a:p>
            <a:fld id="{10912D0B-EFA5-48CC-A1C2-D03E4BBB1524}" type="datetimeFigureOut">
              <a:rPr lang="en-US" smtClean="0">
                <a:solidFill>
                  <a:srgbClr val="FFFFFF"/>
                </a:solidFill>
              </a:rPr>
              <a:pPr/>
              <a:t>11/14/2017</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4E94081F-78FC-4230-88F2-02CB5AE23286}" type="slidenum">
              <a:rPr lang="en-US" smtClean="0">
                <a:solidFill>
                  <a:srgbClr val="FFFFFF"/>
                </a:solidFill>
              </a:rPr>
              <a:pPr/>
              <a:t>‹#›</a:t>
            </a:fld>
            <a:endParaRPr lang="en-US">
              <a:solidFill>
                <a:srgbClr val="FFFFFF"/>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a:p>
        </p:txBody>
      </p:sp>
      <p:sp>
        <p:nvSpPr>
          <p:cNvPr id="16" name="Freeform 15"/>
          <p:cNvSpPr>
            <a:spLocks/>
          </p:cNvSpPr>
          <p:nvPr/>
        </p:nvSpPr>
        <p:spPr bwMode="auto">
          <a:xfrm>
            <a:off x="9753600" y="0"/>
            <a:ext cx="2438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1800"/>
          </a:p>
        </p:txBody>
      </p:sp>
      <p:sp>
        <p:nvSpPr>
          <p:cNvPr id="9" name="Title Placeholder 8"/>
          <p:cNvSpPr>
            <a:spLocks noGrp="1"/>
          </p:cNvSpPr>
          <p:nvPr>
            <p:ph type="title"/>
          </p:nvPr>
        </p:nvSpPr>
        <p:spPr>
          <a:xfrm>
            <a:off x="609600" y="274638"/>
            <a:ext cx="99568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609600" y="1600201"/>
            <a:ext cx="995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422065"/>
            <a:ext cx="28448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B0FF92D5-7343-4798-BAD7-D0686D9C4539}" type="datetimeFigureOut">
              <a:rPr lang="en-US" smtClean="0"/>
              <a:t>11/14/2017</a:t>
            </a:fld>
            <a:endParaRPr lang="en-US"/>
          </a:p>
        </p:txBody>
      </p:sp>
      <p:sp>
        <p:nvSpPr>
          <p:cNvPr id="22" name="Footer Placeholder 21"/>
          <p:cNvSpPr>
            <a:spLocks noGrp="1"/>
          </p:cNvSpPr>
          <p:nvPr>
            <p:ph type="ftr" sz="quarter" idx="3"/>
          </p:nvPr>
        </p:nvSpPr>
        <p:spPr>
          <a:xfrm>
            <a:off x="4165600" y="6422065"/>
            <a:ext cx="38608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10871200" y="6422065"/>
            <a:ext cx="1016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68E4CAF9-9DDC-4D2C-B2D6-463DDCCA1C61}"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718E49-E764-440D-8CA2-C748F33EFF64}"/>
              </a:ext>
            </a:extLst>
          </p:cNvPr>
          <p:cNvPicPr>
            <a:picLocks noChangeAspect="1"/>
          </p:cNvPicPr>
          <p:nvPr/>
        </p:nvPicPr>
        <p:blipFill rotWithShape="1">
          <a:blip r:embed="rId3"/>
          <a:srcRect t="213" b="21355"/>
          <a:stretch/>
        </p:blipFill>
        <p:spPr>
          <a:xfrm>
            <a:off x="1524000" y="0"/>
            <a:ext cx="9144000" cy="5486400"/>
          </a:xfrm>
          <a:prstGeom prst="rect">
            <a:avLst/>
          </a:prstGeom>
        </p:spPr>
      </p:pic>
      <p:sp>
        <p:nvSpPr>
          <p:cNvPr id="7" name="Rectangle 6"/>
          <p:cNvSpPr/>
          <p:nvPr/>
        </p:nvSpPr>
        <p:spPr>
          <a:xfrm>
            <a:off x="1752600" y="5057507"/>
            <a:ext cx="9296400" cy="1800493"/>
          </a:xfrm>
          <a:prstGeom prst="rect">
            <a:avLst/>
          </a:prstGeom>
        </p:spPr>
        <p:txBody>
          <a:bodyPr wrap="square">
            <a:spAutoFit/>
          </a:bodyPr>
          <a:lstStyle/>
          <a:p>
            <a:pPr algn="ctr"/>
            <a:r>
              <a:rPr lang="en-US" dirty="0"/>
              <a:t>Aubri A. Jenson</a:t>
            </a:r>
            <a:r>
              <a:rPr lang="en-US" baseline="30000" dirty="0"/>
              <a:t>1</a:t>
            </a:r>
            <a:r>
              <a:rPr lang="en-US" dirty="0"/>
              <a:t>, Benjamin F. Schwartz</a:t>
            </a:r>
            <a:r>
              <a:rPr lang="en-US" baseline="30000" dirty="0"/>
              <a:t>1,2</a:t>
            </a:r>
            <a:r>
              <a:rPr lang="en-US" dirty="0"/>
              <a:t>, </a:t>
            </a:r>
            <a:r>
              <a:rPr lang="en-US" dirty="0" err="1"/>
              <a:t>Yunxia</a:t>
            </a:r>
            <a:r>
              <a:rPr lang="en-US" dirty="0"/>
              <a:t> Li</a:t>
            </a:r>
            <a:r>
              <a:rPr lang="en-US" baseline="30000" dirty="0"/>
              <a:t>3,4</a:t>
            </a:r>
            <a:r>
              <a:rPr lang="en-US" dirty="0"/>
              <a:t>, </a:t>
            </a:r>
            <a:r>
              <a:rPr lang="en-US" dirty="0" err="1"/>
              <a:t>Yongli</a:t>
            </a:r>
            <a:r>
              <a:rPr lang="en-US" dirty="0"/>
              <a:t> Gao</a:t>
            </a:r>
            <a:r>
              <a:rPr lang="en-US" baseline="30000" dirty="0"/>
              <a:t>3</a:t>
            </a:r>
          </a:p>
          <a:p>
            <a:pPr algn="ctr"/>
            <a:endParaRPr lang="en-US" sz="900" dirty="0"/>
          </a:p>
          <a:p>
            <a:pPr algn="ctr"/>
            <a:r>
              <a:rPr lang="en-US" sz="1400" baseline="30000" dirty="0"/>
              <a:t>1</a:t>
            </a:r>
            <a:r>
              <a:rPr lang="en-US" sz="1400" dirty="0"/>
              <a:t>Dept. of Biology, Texas State University, San Marcos, TX</a:t>
            </a:r>
          </a:p>
          <a:p>
            <a:pPr algn="ctr"/>
            <a:r>
              <a:rPr lang="en-US" sz="1400" baseline="30000" dirty="0"/>
              <a:t>2</a:t>
            </a:r>
            <a:r>
              <a:rPr lang="en-US" sz="1400" dirty="0"/>
              <a:t>Edwards Aquifer Research and Data Center, San Marcos, TX</a:t>
            </a:r>
          </a:p>
          <a:p>
            <a:pPr algn="ctr"/>
            <a:r>
              <a:rPr lang="en-US" sz="1400" baseline="30000" dirty="0"/>
              <a:t>3</a:t>
            </a:r>
            <a:r>
              <a:rPr lang="en-US" sz="1400" dirty="0"/>
              <a:t>Center for Water Research, Department of Geological Sciences, </a:t>
            </a:r>
          </a:p>
          <a:p>
            <a:pPr algn="ctr"/>
            <a:r>
              <a:rPr lang="en-US" sz="1400" dirty="0"/>
              <a:t>University of Texas at San Antonio, San Antonio, TX </a:t>
            </a:r>
          </a:p>
          <a:p>
            <a:pPr algn="ctr"/>
            <a:r>
              <a:rPr lang="en-US" sz="1400" baseline="30000" dirty="0"/>
              <a:t>4</a:t>
            </a:r>
            <a:r>
              <a:rPr lang="en-US" sz="1400" dirty="0"/>
              <a:t>Key Laboratory of Western China's Environmental Systems (Ministry of Education), College of Earth and Environmental Sciences, Lanzhou University, Lanzhou, China</a:t>
            </a:r>
          </a:p>
        </p:txBody>
      </p:sp>
      <p:sp>
        <p:nvSpPr>
          <p:cNvPr id="4" name="TextBox 3"/>
          <p:cNvSpPr txBox="1"/>
          <p:nvPr/>
        </p:nvSpPr>
        <p:spPr>
          <a:xfrm>
            <a:off x="1600200" y="122485"/>
            <a:ext cx="9448800" cy="1569660"/>
          </a:xfrm>
          <a:prstGeom prst="rect">
            <a:avLst/>
          </a:prstGeom>
          <a:noFill/>
        </p:spPr>
        <p:txBody>
          <a:bodyPr wrap="square" rtlCol="0">
            <a:spAutoFit/>
          </a:bodyPr>
          <a:lstStyle/>
          <a:p>
            <a:pPr algn="ctr"/>
            <a:r>
              <a:rPr lang="en-US" sz="3200" b="1" dirty="0"/>
              <a:t>Re-evaluating Pleistocene Sea Level History and Speleogenesis in the Yucatan Peninsula: </a:t>
            </a:r>
          </a:p>
          <a:p>
            <a:pPr algn="ctr"/>
            <a:r>
              <a:rPr lang="en-US" sz="3200" b="1" dirty="0"/>
              <a:t>U-Th dating of POS from Quintana </a:t>
            </a:r>
            <a:r>
              <a:rPr lang="en-US" sz="3200" b="1" dirty="0" err="1"/>
              <a:t>Roo</a:t>
            </a:r>
            <a:r>
              <a:rPr lang="en-US" sz="3200" b="1" dirty="0"/>
              <a:t>, Mexico</a:t>
            </a:r>
          </a:p>
        </p:txBody>
      </p:sp>
      <p:pic>
        <p:nvPicPr>
          <p:cNvPr id="3" name="Picture 2">
            <a:extLst>
              <a:ext uri="{FF2B5EF4-FFF2-40B4-BE49-F238E27FC236}">
                <a16:creationId xmlns:a16="http://schemas.microsoft.com/office/drawing/2014/main" id="{44245113-DE2D-4C05-A3BA-0B1EB55A145D}"/>
              </a:ext>
            </a:extLst>
          </p:cNvPr>
          <p:cNvPicPr>
            <a:picLocks noChangeAspect="1"/>
          </p:cNvPicPr>
          <p:nvPr/>
        </p:nvPicPr>
        <p:blipFill>
          <a:blip r:embed="rId4"/>
          <a:stretch>
            <a:fillRect/>
          </a:stretch>
        </p:blipFill>
        <p:spPr>
          <a:xfrm>
            <a:off x="11049000" y="5728618"/>
            <a:ext cx="1000124" cy="1000124"/>
          </a:xfrm>
          <a:prstGeom prst="rect">
            <a:avLst/>
          </a:prstGeom>
        </p:spPr>
      </p:pic>
      <p:pic>
        <p:nvPicPr>
          <p:cNvPr id="6" name="Picture 5">
            <a:extLst>
              <a:ext uri="{FF2B5EF4-FFF2-40B4-BE49-F238E27FC236}">
                <a16:creationId xmlns:a16="http://schemas.microsoft.com/office/drawing/2014/main" id="{BFB901F2-DC3B-4574-A488-102EC64348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5904160"/>
            <a:ext cx="1244589" cy="801440"/>
          </a:xfrm>
          <a:prstGeom prst="rect">
            <a:avLst/>
          </a:prstGeom>
        </p:spPr>
      </p:pic>
    </p:spTree>
    <p:extLst>
      <p:ext uri="{BB962C8B-B14F-4D97-AF65-F5344CB8AC3E}">
        <p14:creationId xmlns:p14="http://schemas.microsoft.com/office/powerpoint/2010/main" val="2626329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B21903-AB20-433F-B066-3730FFADE6AA}"/>
              </a:ext>
            </a:extLst>
          </p:cNvPr>
          <p:cNvPicPr/>
          <p:nvPr/>
        </p:nvPicPr>
        <p:blipFill rotWithShape="1">
          <a:blip r:embed="rId3"/>
          <a:srcRect l="38892" t="38094" r="27872" b="9136"/>
          <a:stretch/>
        </p:blipFill>
        <p:spPr bwMode="auto">
          <a:xfrm>
            <a:off x="1588168" y="682719"/>
            <a:ext cx="4126832" cy="3208060"/>
          </a:xfrm>
          <a:prstGeom prst="rect">
            <a:avLst/>
          </a:prstGeom>
          <a:ln>
            <a:noFill/>
          </a:ln>
          <a:extLst>
            <a:ext uri="{53640926-AAD7-44D8-BBD7-CCE9431645EC}">
              <a14:shadowObscured xmlns:a14="http://schemas.microsoft.com/office/drawing/2010/main"/>
            </a:ext>
          </a:extLst>
        </p:spPr>
      </p:pic>
      <p:sp>
        <p:nvSpPr>
          <p:cNvPr id="7" name="Title 1">
            <a:extLst>
              <a:ext uri="{FF2B5EF4-FFF2-40B4-BE49-F238E27FC236}">
                <a16:creationId xmlns:a16="http://schemas.microsoft.com/office/drawing/2014/main" id="{1EC78AFA-5F8F-4B05-86E8-0CAC3AB8028B}"/>
              </a:ext>
            </a:extLst>
          </p:cNvPr>
          <p:cNvSpPr>
            <a:spLocks noGrp="1"/>
          </p:cNvSpPr>
          <p:nvPr>
            <p:ph type="title"/>
          </p:nvPr>
        </p:nvSpPr>
        <p:spPr>
          <a:xfrm>
            <a:off x="1524000" y="0"/>
            <a:ext cx="9144000" cy="762000"/>
          </a:xfrm>
        </p:spPr>
        <p:txBody>
          <a:bodyPr>
            <a:normAutofit/>
          </a:bodyPr>
          <a:lstStyle/>
          <a:p>
            <a:pPr algn="ctr"/>
            <a:r>
              <a:rPr lang="en-US" sz="3200" dirty="0">
                <a:latin typeface="+mn-lt"/>
              </a:rPr>
              <a:t>Surface Lowering Rates</a:t>
            </a:r>
          </a:p>
        </p:txBody>
      </p:sp>
      <p:sp>
        <p:nvSpPr>
          <p:cNvPr id="5" name="TextBox 4">
            <a:extLst>
              <a:ext uri="{FF2B5EF4-FFF2-40B4-BE49-F238E27FC236}">
                <a16:creationId xmlns:a16="http://schemas.microsoft.com/office/drawing/2014/main" id="{4EFA8D63-EF41-4174-967F-A65567070A57}"/>
              </a:ext>
            </a:extLst>
          </p:cNvPr>
          <p:cNvSpPr txBox="1"/>
          <p:nvPr/>
        </p:nvSpPr>
        <p:spPr>
          <a:xfrm>
            <a:off x="4453515" y="698684"/>
            <a:ext cx="1089945" cy="276999"/>
          </a:xfrm>
          <a:prstGeom prst="rect">
            <a:avLst/>
          </a:prstGeom>
          <a:noFill/>
        </p:spPr>
        <p:txBody>
          <a:bodyPr wrap="square" rtlCol="0">
            <a:spAutoFit/>
          </a:bodyPr>
          <a:lstStyle/>
          <a:p>
            <a:r>
              <a:rPr lang="en-US" sz="1200" b="1" i="1" dirty="0">
                <a:solidFill>
                  <a:schemeClr val="bg1"/>
                </a:solidFill>
                <a:latin typeface="Arial" pitchFamily="34" charset="0"/>
                <a:cs typeface="Arial" pitchFamily="34" charset="0"/>
              </a:rPr>
              <a:t>White, 1984</a:t>
            </a:r>
          </a:p>
        </p:txBody>
      </p:sp>
      <p:sp>
        <p:nvSpPr>
          <p:cNvPr id="4" name="Rectangle 3">
            <a:extLst>
              <a:ext uri="{FF2B5EF4-FFF2-40B4-BE49-F238E27FC236}">
                <a16:creationId xmlns:a16="http://schemas.microsoft.com/office/drawing/2014/main" id="{FE5EE825-E751-42C9-96D8-FA80E3988416}"/>
              </a:ext>
            </a:extLst>
          </p:cNvPr>
          <p:cNvSpPr/>
          <p:nvPr/>
        </p:nvSpPr>
        <p:spPr>
          <a:xfrm>
            <a:off x="6138285" y="979944"/>
            <a:ext cx="4256314" cy="2677656"/>
          </a:xfrm>
          <a:prstGeom prst="rect">
            <a:avLst/>
          </a:prstGeom>
        </p:spPr>
        <p:txBody>
          <a:bodyPr wrap="square">
            <a:spAutoFit/>
          </a:bodyPr>
          <a:lstStyle/>
          <a:p>
            <a:pPr marL="379476" indent="-342900">
              <a:buFontTx/>
              <a:buChar char="-"/>
            </a:pPr>
            <a:r>
              <a:rPr lang="en-US" sz="2400" dirty="0"/>
              <a:t>Faster at low temperature</a:t>
            </a:r>
          </a:p>
          <a:p>
            <a:pPr marL="379476" indent="-342900">
              <a:buFontTx/>
              <a:buChar char="-"/>
            </a:pPr>
            <a:endParaRPr lang="en-US" sz="2400" dirty="0"/>
          </a:p>
          <a:p>
            <a:pPr marL="379476" indent="-342900">
              <a:buFontTx/>
              <a:buChar char="-"/>
            </a:pPr>
            <a:r>
              <a:rPr lang="en-US" sz="2400" dirty="0"/>
              <a:t>Increases with rainfall</a:t>
            </a:r>
          </a:p>
          <a:p>
            <a:pPr marL="379476" indent="-342900">
              <a:buFontTx/>
              <a:buChar char="-"/>
            </a:pPr>
            <a:endParaRPr lang="en-US" sz="2400" dirty="0"/>
          </a:p>
          <a:p>
            <a:pPr marL="379476" indent="-342900">
              <a:buFontTx/>
              <a:buChar char="-"/>
            </a:pPr>
            <a:r>
              <a:rPr lang="en-US" sz="2400" dirty="0"/>
              <a:t>Accelerated by pCO</a:t>
            </a:r>
            <a:r>
              <a:rPr lang="en-US" sz="2400" baseline="-25000" dirty="0"/>
              <a:t>2</a:t>
            </a:r>
          </a:p>
          <a:p>
            <a:pPr marL="379476" indent="-342900">
              <a:buFontTx/>
              <a:buChar char="-"/>
            </a:pPr>
            <a:endParaRPr lang="en-US" sz="2400" dirty="0"/>
          </a:p>
          <a:p>
            <a:pPr marL="379476" indent="-342900">
              <a:buFontTx/>
              <a:buChar char="-"/>
            </a:pPr>
            <a:r>
              <a:rPr lang="en-US" sz="2400" dirty="0"/>
              <a:t>Humid tropics ~200 mm/</a:t>
            </a:r>
            <a:r>
              <a:rPr lang="en-US" sz="2400" dirty="0" err="1"/>
              <a:t>ky</a:t>
            </a:r>
            <a:endParaRPr lang="en-US" sz="2400" dirty="0"/>
          </a:p>
        </p:txBody>
      </p:sp>
      <p:graphicFrame>
        <p:nvGraphicFramePr>
          <p:cNvPr id="9" name="Table 8">
            <a:extLst>
              <a:ext uri="{FF2B5EF4-FFF2-40B4-BE49-F238E27FC236}">
                <a16:creationId xmlns:a16="http://schemas.microsoft.com/office/drawing/2014/main" id="{B4FA0667-1EAD-4787-A90D-8E1B0A315665}"/>
              </a:ext>
            </a:extLst>
          </p:cNvPr>
          <p:cNvGraphicFramePr>
            <a:graphicFrameLocks noGrp="1"/>
          </p:cNvGraphicFramePr>
          <p:nvPr>
            <p:extLst>
              <p:ext uri="{D42A27DB-BD31-4B8C-83A1-F6EECF244321}">
                <p14:modId xmlns:p14="http://schemas.microsoft.com/office/powerpoint/2010/main" val="804718494"/>
              </p:ext>
            </p:extLst>
          </p:nvPr>
        </p:nvGraphicFramePr>
        <p:xfrm>
          <a:off x="1524000" y="4038600"/>
          <a:ext cx="9143998" cy="2782888"/>
        </p:xfrm>
        <a:graphic>
          <a:graphicData uri="http://schemas.openxmlformats.org/drawingml/2006/table">
            <a:tbl>
              <a:tblPr firstRow="1" firstCol="1" bandRow="1">
                <a:tableStyleId>{5C22544A-7EE6-4342-B048-85BDC9FD1C3A}</a:tableStyleId>
              </a:tblPr>
              <a:tblGrid>
                <a:gridCol w="2552449">
                  <a:extLst>
                    <a:ext uri="{9D8B030D-6E8A-4147-A177-3AD203B41FA5}">
                      <a16:colId xmlns:a16="http://schemas.microsoft.com/office/drawing/2014/main" val="1112229994"/>
                    </a:ext>
                  </a:extLst>
                </a:gridCol>
                <a:gridCol w="1574101">
                  <a:extLst>
                    <a:ext uri="{9D8B030D-6E8A-4147-A177-3AD203B41FA5}">
                      <a16:colId xmlns:a16="http://schemas.microsoft.com/office/drawing/2014/main" val="2575553832"/>
                    </a:ext>
                  </a:extLst>
                </a:gridCol>
                <a:gridCol w="2361152">
                  <a:extLst>
                    <a:ext uri="{9D8B030D-6E8A-4147-A177-3AD203B41FA5}">
                      <a16:colId xmlns:a16="http://schemas.microsoft.com/office/drawing/2014/main" val="2096530580"/>
                    </a:ext>
                  </a:extLst>
                </a:gridCol>
                <a:gridCol w="2656296">
                  <a:extLst>
                    <a:ext uri="{9D8B030D-6E8A-4147-A177-3AD203B41FA5}">
                      <a16:colId xmlns:a16="http://schemas.microsoft.com/office/drawing/2014/main" val="184064401"/>
                    </a:ext>
                  </a:extLst>
                </a:gridCol>
              </a:tblGrid>
              <a:tr h="328677">
                <a:tc>
                  <a:txBody>
                    <a:bodyPr/>
                    <a:lstStyle/>
                    <a:p>
                      <a:pPr marL="0" marR="0">
                        <a:lnSpc>
                          <a:spcPct val="115000"/>
                        </a:lnSpc>
                        <a:spcBef>
                          <a:spcPts val="0"/>
                        </a:spcBef>
                        <a:spcAft>
                          <a:spcPts val="0"/>
                        </a:spcAft>
                      </a:pPr>
                      <a:r>
                        <a:rPr lang="en-US" sz="1400" dirty="0">
                          <a:effectLst/>
                        </a:rPr>
                        <a:t>Location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400" dirty="0">
                          <a:effectLst/>
                        </a:rPr>
                        <a:t>SL Rate (mm/</a:t>
                      </a:r>
                      <a:r>
                        <a:rPr lang="en-US" sz="1400" dirty="0" err="1">
                          <a:effectLst/>
                        </a:rPr>
                        <a:t>ky</a:t>
                      </a:r>
                      <a:r>
                        <a:rPr lang="en-US" sz="1400" dirty="0">
                          <a:effectLst/>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400" dirty="0">
                          <a:effectLst/>
                        </a:rPr>
                        <a:t>Method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400" dirty="0">
                          <a:effectLst/>
                        </a:rPr>
                        <a:t>Source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170021792"/>
                  </a:ext>
                </a:extLst>
              </a:tr>
              <a:tr h="328677">
                <a:tc>
                  <a:txBody>
                    <a:bodyPr/>
                    <a:lstStyle/>
                    <a:p>
                      <a:pPr marL="0" marR="0">
                        <a:lnSpc>
                          <a:spcPct val="115000"/>
                        </a:lnSpc>
                        <a:spcBef>
                          <a:spcPts val="0"/>
                        </a:spcBef>
                        <a:spcAft>
                          <a:spcPts val="0"/>
                        </a:spcAft>
                      </a:pPr>
                      <a:r>
                        <a:rPr lang="en-US" sz="1400">
                          <a:effectLst/>
                        </a:rPr>
                        <a:t>Kikai jima, Japan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400">
                          <a:effectLst/>
                        </a:rPr>
                        <a:t>205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effectLst/>
                        </a:rPr>
                        <a:t>Pedestal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400">
                          <a:effectLst/>
                        </a:rPr>
                        <a:t>Matsukura, 2007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53661021"/>
                  </a:ext>
                </a:extLst>
              </a:tr>
              <a:tr h="328677">
                <a:tc>
                  <a:txBody>
                    <a:bodyPr/>
                    <a:lstStyle/>
                    <a:p>
                      <a:pPr marL="0" marR="0">
                        <a:lnSpc>
                          <a:spcPct val="115000"/>
                        </a:lnSpc>
                        <a:spcBef>
                          <a:spcPts val="0"/>
                        </a:spcBef>
                        <a:spcAft>
                          <a:spcPts val="0"/>
                        </a:spcAft>
                      </a:pPr>
                      <a:r>
                        <a:rPr lang="en-US" sz="1400">
                          <a:effectLst/>
                        </a:rPr>
                        <a:t>Aldabra atoll, Indian Ocean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400" dirty="0">
                          <a:effectLst/>
                        </a:rPr>
                        <a:t>260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400" dirty="0">
                          <a:effectLst/>
                        </a:rPr>
                        <a:t>Pedestal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400">
                          <a:effectLst/>
                        </a:rPr>
                        <a:t>Trudgill, 1976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992718385"/>
                  </a:ext>
                </a:extLst>
              </a:tr>
              <a:tr h="328677">
                <a:tc>
                  <a:txBody>
                    <a:bodyPr/>
                    <a:lstStyle/>
                    <a:p>
                      <a:pPr marL="0" marR="0">
                        <a:lnSpc>
                          <a:spcPct val="115000"/>
                        </a:lnSpc>
                        <a:spcBef>
                          <a:spcPts val="0"/>
                        </a:spcBef>
                        <a:spcAft>
                          <a:spcPts val="0"/>
                        </a:spcAft>
                      </a:pPr>
                      <a:r>
                        <a:rPr lang="en-US" sz="1400" dirty="0">
                          <a:effectLst/>
                        </a:rPr>
                        <a:t>Bikini atoll, Marshall Islands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400">
                          <a:effectLst/>
                        </a:rPr>
                        <a:t>300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400">
                          <a:effectLst/>
                        </a:rPr>
                        <a:t>Micro Erosion Meter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400">
                          <a:effectLst/>
                        </a:rPr>
                        <a:t>Revelle and Emery, 1957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58269305"/>
                  </a:ext>
                </a:extLst>
              </a:tr>
              <a:tr h="328677">
                <a:tc>
                  <a:txBody>
                    <a:bodyPr/>
                    <a:lstStyle/>
                    <a:p>
                      <a:pPr marL="0" marR="0">
                        <a:lnSpc>
                          <a:spcPct val="115000"/>
                        </a:lnSpc>
                        <a:spcBef>
                          <a:spcPts val="0"/>
                        </a:spcBef>
                        <a:spcAft>
                          <a:spcPts val="0"/>
                        </a:spcAft>
                      </a:pPr>
                      <a:r>
                        <a:rPr lang="en-US" sz="1400" dirty="0">
                          <a:effectLst/>
                        </a:rPr>
                        <a:t>Victoria, Australia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400" dirty="0">
                          <a:effectLst/>
                        </a:rPr>
                        <a:t>300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400" dirty="0">
                          <a:effectLst/>
                        </a:rPr>
                        <a:t>Micro Erosion Meter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400">
                          <a:effectLst/>
                        </a:rPr>
                        <a:t>Gill and Lang, 1983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22106782"/>
                  </a:ext>
                </a:extLst>
              </a:tr>
              <a:tr h="328677">
                <a:tc>
                  <a:txBody>
                    <a:bodyPr/>
                    <a:lstStyle/>
                    <a:p>
                      <a:pPr marL="0" marR="0">
                        <a:lnSpc>
                          <a:spcPct val="115000"/>
                        </a:lnSpc>
                        <a:spcBef>
                          <a:spcPts val="0"/>
                        </a:spcBef>
                        <a:spcAft>
                          <a:spcPts val="0"/>
                        </a:spcAft>
                      </a:pPr>
                      <a:r>
                        <a:rPr lang="en-US" sz="1400" dirty="0">
                          <a:effectLst/>
                        </a:rPr>
                        <a:t>Grand Cayman Island, Bahamas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400" dirty="0">
                          <a:effectLst/>
                        </a:rPr>
                        <a:t>177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400" dirty="0">
                          <a:effectLst/>
                        </a:rPr>
                        <a:t>Micro Erosion Meter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400" dirty="0">
                          <a:effectLst/>
                        </a:rPr>
                        <a:t>Spencer, 1985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106124309"/>
                  </a:ext>
                </a:extLst>
              </a:tr>
              <a:tr h="320098">
                <a:tc>
                  <a:txBody>
                    <a:bodyPr/>
                    <a:lstStyle/>
                    <a:p>
                      <a:pPr marL="0" marR="0">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200</a:t>
                      </a:r>
                    </a:p>
                  </a:txBody>
                  <a:tcPr marL="68580" marR="68580" marT="0" marB="0" anchor="b"/>
                </a:tc>
                <a:tc>
                  <a:txBody>
                    <a:bodyPr/>
                    <a:lstStyle/>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Laboratory testing</a:t>
                      </a:r>
                    </a:p>
                  </a:txBody>
                  <a:tcPr marL="68580" marR="68580" marT="0" marB="0" anchor="b"/>
                </a:tc>
                <a:tc>
                  <a:txBody>
                    <a:bodyPr/>
                    <a:lstStyle/>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White, 1984</a:t>
                      </a:r>
                    </a:p>
                  </a:txBody>
                  <a:tcPr marL="68580" marR="68580" marT="0" marB="0" anchor="b"/>
                </a:tc>
                <a:extLst>
                  <a:ext uri="{0D108BD9-81ED-4DB2-BD59-A6C34878D82A}">
                    <a16:rowId xmlns:a16="http://schemas.microsoft.com/office/drawing/2014/main" val="2772389575"/>
                  </a:ext>
                </a:extLst>
              </a:tr>
              <a:tr h="328677">
                <a:tc>
                  <a:txBody>
                    <a:bodyPr/>
                    <a:lstStyle/>
                    <a:p>
                      <a:pPr marL="0" marR="0">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175</a:t>
                      </a:r>
                    </a:p>
                  </a:txBody>
                  <a:tcPr marL="68580" marR="68580" marT="0" marB="0" anchor="b"/>
                </a:tc>
                <a:tc>
                  <a:txBody>
                    <a:bodyPr/>
                    <a:lstStyle/>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Model estimates</a:t>
                      </a:r>
                    </a:p>
                  </a:txBody>
                  <a:tcPr marL="68580" marR="68580" marT="0" marB="0" anchor="b"/>
                </a:tc>
                <a:tc>
                  <a:txBody>
                    <a:bodyPr/>
                    <a:lstStyle/>
                    <a:p>
                      <a:pPr marL="0" marR="0">
                        <a:lnSpc>
                          <a:spcPct val="115000"/>
                        </a:lnSpc>
                        <a:spcBef>
                          <a:spcPts val="0"/>
                        </a:spcBef>
                        <a:spcAft>
                          <a:spcPts val="0"/>
                        </a:spcAft>
                      </a:pPr>
                      <a:r>
                        <a:rPr lang="en-US" sz="1400" dirty="0">
                          <a:effectLst/>
                          <a:latin typeface="+mn-lt"/>
                          <a:ea typeface="Calibri" panose="020F0502020204030204" pitchFamily="34" charset="0"/>
                          <a:cs typeface="Times New Roman" panose="02020603050405020304" pitchFamily="18" charset="0"/>
                        </a:rPr>
                        <a:t>Sheen, 2012</a:t>
                      </a:r>
                    </a:p>
                  </a:txBody>
                  <a:tcPr marL="68580" marR="68580" marT="0" marB="0" anchor="b"/>
                </a:tc>
                <a:extLst>
                  <a:ext uri="{0D108BD9-81ED-4DB2-BD59-A6C34878D82A}">
                    <a16:rowId xmlns:a16="http://schemas.microsoft.com/office/drawing/2014/main" val="2506234576"/>
                  </a:ext>
                </a:extLst>
              </a:tr>
            </a:tbl>
          </a:graphicData>
        </a:graphic>
      </p:graphicFrame>
    </p:spTree>
    <p:extLst>
      <p:ext uri="{BB962C8B-B14F-4D97-AF65-F5344CB8AC3E}">
        <p14:creationId xmlns:p14="http://schemas.microsoft.com/office/powerpoint/2010/main" val="3509864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006E40-8F4E-4CFC-A90E-1FF95B4CDC94}"/>
              </a:ext>
            </a:extLst>
          </p:cNvPr>
          <p:cNvSpPr>
            <a:spLocks noGrp="1"/>
          </p:cNvSpPr>
          <p:nvPr>
            <p:ph type="title"/>
          </p:nvPr>
        </p:nvSpPr>
        <p:spPr>
          <a:xfrm>
            <a:off x="1524000" y="25206"/>
            <a:ext cx="9144000" cy="762000"/>
          </a:xfrm>
        </p:spPr>
        <p:txBody>
          <a:bodyPr>
            <a:normAutofit/>
          </a:bodyPr>
          <a:lstStyle/>
          <a:p>
            <a:pPr algn="ctr"/>
            <a:r>
              <a:rPr lang="en-US" sz="3200" dirty="0">
                <a:latin typeface="+mn-lt"/>
              </a:rPr>
              <a:t>Hypotheses of Speleogenesis</a:t>
            </a:r>
          </a:p>
        </p:txBody>
      </p:sp>
      <p:sp>
        <p:nvSpPr>
          <p:cNvPr id="6" name="Rectangle 5">
            <a:extLst>
              <a:ext uri="{FF2B5EF4-FFF2-40B4-BE49-F238E27FC236}">
                <a16:creationId xmlns:a16="http://schemas.microsoft.com/office/drawing/2014/main" id="{A470CD89-3589-45F6-95AE-B82D3BACEA2B}"/>
              </a:ext>
            </a:extLst>
          </p:cNvPr>
          <p:cNvSpPr/>
          <p:nvPr/>
        </p:nvSpPr>
        <p:spPr>
          <a:xfrm>
            <a:off x="1709058" y="4511576"/>
            <a:ext cx="4386943" cy="2308324"/>
          </a:xfrm>
          <a:prstGeom prst="rect">
            <a:avLst/>
          </a:prstGeom>
        </p:spPr>
        <p:txBody>
          <a:bodyPr wrap="square">
            <a:spAutoFit/>
          </a:bodyPr>
          <a:lstStyle/>
          <a:p>
            <a:pPr marL="36576" algn="ctr"/>
            <a:r>
              <a:rPr lang="en-US" sz="2400" u="sng" dirty="0"/>
              <a:t>Vadose origin</a:t>
            </a:r>
          </a:p>
          <a:p>
            <a:pPr marL="36576"/>
            <a:endParaRPr lang="en-US" sz="800" u="sng" dirty="0"/>
          </a:p>
          <a:p>
            <a:pPr marL="379476" indent="-342900">
              <a:buFontTx/>
              <a:buChar char="-"/>
            </a:pPr>
            <a:r>
              <a:rPr lang="en-US" sz="2400" dirty="0"/>
              <a:t>Follow water table gradient</a:t>
            </a:r>
          </a:p>
          <a:p>
            <a:pPr marL="379476" indent="-342900">
              <a:buFontTx/>
              <a:buChar char="-"/>
            </a:pPr>
            <a:endParaRPr lang="en-US" sz="800" dirty="0"/>
          </a:p>
          <a:p>
            <a:pPr marL="379476" indent="-342900">
              <a:buFontTx/>
              <a:buChar char="-"/>
            </a:pPr>
            <a:r>
              <a:rPr lang="en-US" sz="2400" dirty="0"/>
              <a:t>Submerged by SL rise</a:t>
            </a:r>
          </a:p>
          <a:p>
            <a:pPr marL="379476" indent="-342900">
              <a:buFontTx/>
              <a:buChar char="-"/>
            </a:pPr>
            <a:endParaRPr lang="en-US" sz="800" dirty="0"/>
          </a:p>
          <a:p>
            <a:pPr marL="379476" indent="-342900">
              <a:buFontTx/>
              <a:buChar char="-"/>
            </a:pPr>
            <a:r>
              <a:rPr lang="en-US" sz="2400" dirty="0"/>
              <a:t>Oldest caves eroded away by surface denudation</a:t>
            </a:r>
          </a:p>
        </p:txBody>
      </p:sp>
      <p:sp>
        <p:nvSpPr>
          <p:cNvPr id="7" name="Rectangle 6">
            <a:extLst>
              <a:ext uri="{FF2B5EF4-FFF2-40B4-BE49-F238E27FC236}">
                <a16:creationId xmlns:a16="http://schemas.microsoft.com/office/drawing/2014/main" id="{2A98C220-7630-4491-A9CA-3A22327BC32F}"/>
              </a:ext>
            </a:extLst>
          </p:cNvPr>
          <p:cNvSpPr/>
          <p:nvPr/>
        </p:nvSpPr>
        <p:spPr>
          <a:xfrm>
            <a:off x="6520542" y="4511576"/>
            <a:ext cx="4147458" cy="2308324"/>
          </a:xfrm>
          <a:prstGeom prst="rect">
            <a:avLst/>
          </a:prstGeom>
        </p:spPr>
        <p:txBody>
          <a:bodyPr wrap="square">
            <a:spAutoFit/>
          </a:bodyPr>
          <a:lstStyle/>
          <a:p>
            <a:pPr marL="36576" algn="ctr"/>
            <a:r>
              <a:rPr lang="en-US" sz="2400" u="sng" dirty="0"/>
              <a:t>Mixing zone origin</a:t>
            </a:r>
          </a:p>
          <a:p>
            <a:pPr marL="36576"/>
            <a:endParaRPr lang="en-US" sz="800" dirty="0"/>
          </a:p>
          <a:p>
            <a:pPr marL="379476" indent="-342900">
              <a:buFontTx/>
              <a:buChar char="-"/>
            </a:pPr>
            <a:r>
              <a:rPr lang="en-US" sz="2400" dirty="0"/>
              <a:t>Follow halocline</a:t>
            </a:r>
          </a:p>
          <a:p>
            <a:pPr marL="379476" indent="-342900">
              <a:buFontTx/>
              <a:buChar char="-"/>
            </a:pPr>
            <a:endParaRPr lang="en-US" sz="800" dirty="0"/>
          </a:p>
          <a:p>
            <a:pPr marL="379476" indent="-342900">
              <a:buFontTx/>
              <a:buChar char="-"/>
            </a:pPr>
            <a:r>
              <a:rPr lang="en-US" sz="2400" dirty="0"/>
              <a:t>Formed very rapidly during high stands</a:t>
            </a:r>
          </a:p>
          <a:p>
            <a:pPr marL="379476" indent="-342900">
              <a:buFontTx/>
              <a:buChar char="-"/>
            </a:pPr>
            <a:endParaRPr lang="en-US" sz="800" dirty="0"/>
          </a:p>
          <a:p>
            <a:pPr marL="379476" indent="-342900">
              <a:buFontTx/>
              <a:buChar char="-"/>
            </a:pPr>
            <a:r>
              <a:rPr lang="en-US" sz="2400" dirty="0"/>
              <a:t>Higher sea level max</a:t>
            </a:r>
          </a:p>
        </p:txBody>
      </p:sp>
      <p:pic>
        <p:nvPicPr>
          <p:cNvPr id="1026" name="Picture 2" descr="Image result for flank margin cave diagram">
            <a:extLst>
              <a:ext uri="{FF2B5EF4-FFF2-40B4-BE49-F238E27FC236}">
                <a16:creationId xmlns:a16="http://schemas.microsoft.com/office/drawing/2014/main" id="{0F508AFF-689B-412C-B9D7-38B236677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6906" y="838200"/>
            <a:ext cx="7422895" cy="3505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44CB888-953C-4877-A9B4-94AA6F669461}"/>
              </a:ext>
            </a:extLst>
          </p:cNvPr>
          <p:cNvSpPr txBox="1"/>
          <p:nvPr/>
        </p:nvSpPr>
        <p:spPr>
          <a:xfrm>
            <a:off x="7820012" y="4066402"/>
            <a:ext cx="1933588" cy="276999"/>
          </a:xfrm>
          <a:prstGeom prst="rect">
            <a:avLst/>
          </a:prstGeom>
          <a:noFill/>
        </p:spPr>
        <p:txBody>
          <a:bodyPr wrap="square" rtlCol="0">
            <a:spAutoFit/>
          </a:bodyPr>
          <a:lstStyle/>
          <a:p>
            <a:r>
              <a:rPr lang="en-US" sz="1200" b="1" i="1" dirty="0">
                <a:solidFill>
                  <a:schemeClr val="bg1"/>
                </a:solidFill>
                <a:latin typeface="Arial" pitchFamily="34" charset="0"/>
                <a:cs typeface="Arial" pitchFamily="34" charset="0"/>
              </a:rPr>
              <a:t>GeoscienceWorld.org</a:t>
            </a:r>
          </a:p>
        </p:txBody>
      </p:sp>
    </p:spTree>
    <p:extLst>
      <p:ext uri="{BB962C8B-B14F-4D97-AF65-F5344CB8AC3E}">
        <p14:creationId xmlns:p14="http://schemas.microsoft.com/office/powerpoint/2010/main" val="253709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295401" y="1"/>
            <a:ext cx="9372600" cy="6858001"/>
            <a:chOff x="0" y="0"/>
            <a:chExt cx="3935413" cy="2846649"/>
          </a:xfrm>
        </p:grpSpPr>
        <p:pic>
          <p:nvPicPr>
            <p:cNvPr id="1026" name="Picture 2" descr="Image result for phreatic overgrowths of speleothems"/>
            <p:cNvPicPr>
              <a:picLocks noChangeAspect="1" noChangeArrowheads="1"/>
            </p:cNvPicPr>
            <p:nvPr/>
          </p:nvPicPr>
          <p:blipFill rotWithShape="1">
            <a:blip r:embed="rId3">
              <a:extLst>
                <a:ext uri="{28A0092B-C50C-407E-A947-70E740481C1C}">
                  <a14:useLocalDpi xmlns:a14="http://schemas.microsoft.com/office/drawing/2010/main" val="0"/>
                </a:ext>
              </a:extLst>
            </a:blip>
            <a:srcRect b="58492"/>
            <a:stretch/>
          </p:blipFill>
          <p:spPr bwMode="auto">
            <a:xfrm>
              <a:off x="0" y="0"/>
              <a:ext cx="3935413" cy="28466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6976" y="1219200"/>
              <a:ext cx="603624"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6976" y="1541928"/>
              <a:ext cx="527424"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438400" y="1905000"/>
              <a:ext cx="545352" cy="2345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399642" y="1906833"/>
              <a:ext cx="564052" cy="242731"/>
            </a:xfrm>
            <a:prstGeom prst="rect">
              <a:avLst/>
            </a:prstGeom>
            <a:noFill/>
          </p:spPr>
          <p:txBody>
            <a:bodyPr wrap="square" rtlCol="0">
              <a:spAutoFit/>
            </a:bodyPr>
            <a:lstStyle/>
            <a:p>
              <a:r>
                <a:rPr lang="en-US" sz="1600" b="1" dirty="0">
                  <a:solidFill>
                    <a:schemeClr val="bg1"/>
                  </a:solidFill>
                </a:rPr>
                <a:t>Prior </a:t>
              </a:r>
            </a:p>
            <a:p>
              <a:r>
                <a:rPr lang="en-US" sz="1600" b="1" dirty="0">
                  <a:solidFill>
                    <a:schemeClr val="bg1"/>
                  </a:solidFill>
                </a:rPr>
                <a:t>Low stand</a:t>
              </a:r>
            </a:p>
          </p:txBody>
        </p:sp>
        <p:sp>
          <p:nvSpPr>
            <p:cNvPr id="7" name="TextBox 6"/>
            <p:cNvSpPr txBox="1"/>
            <p:nvPr/>
          </p:nvSpPr>
          <p:spPr>
            <a:xfrm>
              <a:off x="427627" y="1234783"/>
              <a:ext cx="614013" cy="242731"/>
            </a:xfrm>
            <a:prstGeom prst="rect">
              <a:avLst/>
            </a:prstGeom>
            <a:noFill/>
          </p:spPr>
          <p:txBody>
            <a:bodyPr wrap="square" rtlCol="0">
              <a:spAutoFit/>
            </a:bodyPr>
            <a:lstStyle/>
            <a:p>
              <a:r>
                <a:rPr lang="en-US" sz="1600" b="1" dirty="0">
                  <a:solidFill>
                    <a:schemeClr val="bg1"/>
                  </a:solidFill>
                </a:rPr>
                <a:t>Prior </a:t>
              </a:r>
            </a:p>
            <a:p>
              <a:r>
                <a:rPr lang="en-US" sz="1600" b="1" dirty="0">
                  <a:solidFill>
                    <a:schemeClr val="bg1"/>
                  </a:solidFill>
                </a:rPr>
                <a:t>High stand</a:t>
              </a:r>
            </a:p>
          </p:txBody>
        </p:sp>
        <p:sp>
          <p:nvSpPr>
            <p:cNvPr id="8" name="TextBox 7"/>
            <p:cNvSpPr txBox="1"/>
            <p:nvPr/>
          </p:nvSpPr>
          <p:spPr>
            <a:xfrm>
              <a:off x="436876" y="1541293"/>
              <a:ext cx="922020" cy="242731"/>
            </a:xfrm>
            <a:prstGeom prst="rect">
              <a:avLst/>
            </a:prstGeom>
            <a:noFill/>
          </p:spPr>
          <p:txBody>
            <a:bodyPr wrap="square" rtlCol="0">
              <a:spAutoFit/>
            </a:bodyPr>
            <a:lstStyle/>
            <a:p>
              <a:r>
                <a:rPr lang="en-US" sz="1600" b="1" dirty="0">
                  <a:solidFill>
                    <a:schemeClr val="bg1"/>
                  </a:solidFill>
                </a:rPr>
                <a:t>Water</a:t>
              </a:r>
            </a:p>
            <a:p>
              <a:r>
                <a:rPr lang="en-US" sz="1600" b="1" dirty="0">
                  <a:solidFill>
                    <a:schemeClr val="bg1"/>
                  </a:solidFill>
                </a:rPr>
                <a:t>elevation</a:t>
              </a:r>
            </a:p>
          </p:txBody>
        </p:sp>
        <p:sp>
          <p:nvSpPr>
            <p:cNvPr id="6" name="TextBox 5"/>
            <p:cNvSpPr txBox="1"/>
            <p:nvPr/>
          </p:nvSpPr>
          <p:spPr>
            <a:xfrm>
              <a:off x="1695747" y="203224"/>
              <a:ext cx="2118063" cy="406153"/>
            </a:xfrm>
            <a:prstGeom prst="rect">
              <a:avLst/>
            </a:prstGeom>
            <a:solidFill>
              <a:schemeClr val="accent1">
                <a:lumMod val="20000"/>
                <a:lumOff val="80000"/>
              </a:schemeClr>
            </a:solidFill>
          </p:spPr>
          <p:txBody>
            <a:bodyPr wrap="square" rtlCol="0">
              <a:spAutoFit/>
            </a:bodyPr>
            <a:lstStyle/>
            <a:p>
              <a:pPr algn="ctr"/>
              <a:r>
                <a:rPr lang="en-US" sz="2800" b="1" dirty="0">
                  <a:solidFill>
                    <a:schemeClr val="bg1"/>
                  </a:solidFill>
                </a:rPr>
                <a:t>Phreatic Overgrowths on Speleothems and Sea Level</a:t>
              </a:r>
            </a:p>
          </p:txBody>
        </p:sp>
        <p:sp>
          <p:nvSpPr>
            <p:cNvPr id="9" name="TextBox 8"/>
            <p:cNvSpPr txBox="1"/>
            <p:nvPr/>
          </p:nvSpPr>
          <p:spPr>
            <a:xfrm>
              <a:off x="3025245" y="1343373"/>
              <a:ext cx="763476" cy="268282"/>
            </a:xfrm>
            <a:prstGeom prst="rect">
              <a:avLst/>
            </a:prstGeom>
            <a:solidFill>
              <a:schemeClr val="accent1">
                <a:lumMod val="20000"/>
                <a:lumOff val="80000"/>
              </a:schemeClr>
            </a:solidFill>
          </p:spPr>
          <p:txBody>
            <a:bodyPr wrap="square" rtlCol="0">
              <a:spAutoFit/>
            </a:bodyPr>
            <a:lstStyle/>
            <a:p>
              <a:pPr algn="ctr"/>
              <a:r>
                <a:rPr lang="en-US" b="1" dirty="0">
                  <a:solidFill>
                    <a:schemeClr val="bg1"/>
                  </a:solidFill>
                </a:rPr>
                <a:t>Modern </a:t>
              </a:r>
            </a:p>
            <a:p>
              <a:pPr algn="ctr"/>
              <a:r>
                <a:rPr lang="en-US" b="1" dirty="0">
                  <a:solidFill>
                    <a:schemeClr val="bg1"/>
                  </a:solidFill>
                </a:rPr>
                <a:t>Sea Level</a:t>
              </a:r>
            </a:p>
          </p:txBody>
        </p:sp>
      </p:grpSp>
      <p:sp>
        <p:nvSpPr>
          <p:cNvPr id="10" name="Rectangle 9"/>
          <p:cNvSpPr/>
          <p:nvPr/>
        </p:nvSpPr>
        <p:spPr>
          <a:xfrm>
            <a:off x="1473056" y="-24063"/>
            <a:ext cx="1803545" cy="27821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erge 10"/>
          <p:cNvSpPr/>
          <p:nvPr/>
        </p:nvSpPr>
        <p:spPr>
          <a:xfrm>
            <a:off x="1885159" y="364142"/>
            <a:ext cx="580427" cy="1876326"/>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p:cNvSpPr/>
          <p:nvPr/>
        </p:nvSpPr>
        <p:spPr>
          <a:xfrm>
            <a:off x="1847303" y="1154095"/>
            <a:ext cx="605071" cy="1318092"/>
          </a:xfrm>
          <a:custGeom>
            <a:avLst/>
            <a:gdLst>
              <a:gd name="connsiteX0" fmla="*/ 170121 w 794353"/>
              <a:gd name="connsiteY0" fmla="*/ 0 h 1552353"/>
              <a:gd name="connsiteX1" fmla="*/ 138224 w 794353"/>
              <a:gd name="connsiteY1" fmla="*/ 53163 h 1552353"/>
              <a:gd name="connsiteX2" fmla="*/ 106326 w 794353"/>
              <a:gd name="connsiteY2" fmla="*/ 63795 h 1552353"/>
              <a:gd name="connsiteX3" fmla="*/ 74428 w 794353"/>
              <a:gd name="connsiteY3" fmla="*/ 85060 h 1552353"/>
              <a:gd name="connsiteX4" fmla="*/ 53163 w 794353"/>
              <a:gd name="connsiteY4" fmla="*/ 116958 h 1552353"/>
              <a:gd name="connsiteX5" fmla="*/ 74428 w 794353"/>
              <a:gd name="connsiteY5" fmla="*/ 191386 h 1552353"/>
              <a:gd name="connsiteX6" fmla="*/ 106326 w 794353"/>
              <a:gd name="connsiteY6" fmla="*/ 202018 h 1552353"/>
              <a:gd name="connsiteX7" fmla="*/ 95693 w 794353"/>
              <a:gd name="connsiteY7" fmla="*/ 233916 h 1552353"/>
              <a:gd name="connsiteX8" fmla="*/ 63796 w 794353"/>
              <a:gd name="connsiteY8" fmla="*/ 244549 h 1552353"/>
              <a:gd name="connsiteX9" fmla="*/ 31898 w 794353"/>
              <a:gd name="connsiteY9" fmla="*/ 276446 h 1552353"/>
              <a:gd name="connsiteX10" fmla="*/ 21266 w 794353"/>
              <a:gd name="connsiteY10" fmla="*/ 318977 h 1552353"/>
              <a:gd name="connsiteX11" fmla="*/ 0 w 794353"/>
              <a:gd name="connsiteY11" fmla="*/ 340242 h 1552353"/>
              <a:gd name="connsiteX12" fmla="*/ 53163 w 794353"/>
              <a:gd name="connsiteY12" fmla="*/ 393404 h 1552353"/>
              <a:gd name="connsiteX13" fmla="*/ 116959 w 794353"/>
              <a:gd name="connsiteY13" fmla="*/ 404037 h 1552353"/>
              <a:gd name="connsiteX14" fmla="*/ 85061 w 794353"/>
              <a:gd name="connsiteY14" fmla="*/ 425302 h 1552353"/>
              <a:gd name="connsiteX15" fmla="*/ 63796 w 794353"/>
              <a:gd name="connsiteY15" fmla="*/ 510363 h 1552353"/>
              <a:gd name="connsiteX16" fmla="*/ 53163 w 794353"/>
              <a:gd name="connsiteY16" fmla="*/ 542260 h 1552353"/>
              <a:gd name="connsiteX17" fmla="*/ 63796 w 794353"/>
              <a:gd name="connsiteY17" fmla="*/ 584791 h 1552353"/>
              <a:gd name="connsiteX18" fmla="*/ 138224 w 794353"/>
              <a:gd name="connsiteY18" fmla="*/ 616688 h 1552353"/>
              <a:gd name="connsiteX19" fmla="*/ 170121 w 794353"/>
              <a:gd name="connsiteY19" fmla="*/ 627321 h 1552353"/>
              <a:gd name="connsiteX20" fmla="*/ 116959 w 794353"/>
              <a:gd name="connsiteY20" fmla="*/ 680484 h 1552353"/>
              <a:gd name="connsiteX21" fmla="*/ 95693 w 794353"/>
              <a:gd name="connsiteY21" fmla="*/ 744279 h 1552353"/>
              <a:gd name="connsiteX22" fmla="*/ 106326 w 794353"/>
              <a:gd name="connsiteY22" fmla="*/ 808074 h 1552353"/>
              <a:gd name="connsiteX23" fmla="*/ 138224 w 794353"/>
              <a:gd name="connsiteY23" fmla="*/ 839972 h 1552353"/>
              <a:gd name="connsiteX24" fmla="*/ 127591 w 794353"/>
              <a:gd name="connsiteY24" fmla="*/ 882502 h 1552353"/>
              <a:gd name="connsiteX25" fmla="*/ 106326 w 794353"/>
              <a:gd name="connsiteY25" fmla="*/ 914400 h 1552353"/>
              <a:gd name="connsiteX26" fmla="*/ 85061 w 794353"/>
              <a:gd name="connsiteY26" fmla="*/ 956930 h 1552353"/>
              <a:gd name="connsiteX27" fmla="*/ 95693 w 794353"/>
              <a:gd name="connsiteY27" fmla="*/ 1031358 h 1552353"/>
              <a:gd name="connsiteX28" fmla="*/ 138224 w 794353"/>
              <a:gd name="connsiteY28" fmla="*/ 1041991 h 1552353"/>
              <a:gd name="connsiteX29" fmla="*/ 170121 w 794353"/>
              <a:gd name="connsiteY29" fmla="*/ 1052623 h 1552353"/>
              <a:gd name="connsiteX30" fmla="*/ 202019 w 794353"/>
              <a:gd name="connsiteY30" fmla="*/ 1073888 h 1552353"/>
              <a:gd name="connsiteX31" fmla="*/ 233917 w 794353"/>
              <a:gd name="connsiteY31" fmla="*/ 1084521 h 1552353"/>
              <a:gd name="connsiteX32" fmla="*/ 287079 w 794353"/>
              <a:gd name="connsiteY32" fmla="*/ 1265274 h 1552353"/>
              <a:gd name="connsiteX33" fmla="*/ 233917 w 794353"/>
              <a:gd name="connsiteY33" fmla="*/ 1329070 h 1552353"/>
              <a:gd name="connsiteX34" fmla="*/ 202019 w 794353"/>
              <a:gd name="connsiteY34" fmla="*/ 1403498 h 1552353"/>
              <a:gd name="connsiteX35" fmla="*/ 276447 w 794353"/>
              <a:gd name="connsiteY35" fmla="*/ 1467293 h 1552353"/>
              <a:gd name="connsiteX36" fmla="*/ 287079 w 794353"/>
              <a:gd name="connsiteY36" fmla="*/ 1499191 h 1552353"/>
              <a:gd name="connsiteX37" fmla="*/ 318977 w 794353"/>
              <a:gd name="connsiteY37" fmla="*/ 1531088 h 1552353"/>
              <a:gd name="connsiteX38" fmla="*/ 361507 w 794353"/>
              <a:gd name="connsiteY38" fmla="*/ 1541721 h 1552353"/>
              <a:gd name="connsiteX39" fmla="*/ 393405 w 794353"/>
              <a:gd name="connsiteY39" fmla="*/ 1552353 h 1552353"/>
              <a:gd name="connsiteX40" fmla="*/ 574159 w 794353"/>
              <a:gd name="connsiteY40" fmla="*/ 1531088 h 1552353"/>
              <a:gd name="connsiteX41" fmla="*/ 637954 w 794353"/>
              <a:gd name="connsiteY41" fmla="*/ 1509823 h 1552353"/>
              <a:gd name="connsiteX42" fmla="*/ 648586 w 794353"/>
              <a:gd name="connsiteY42" fmla="*/ 1477925 h 1552353"/>
              <a:gd name="connsiteX43" fmla="*/ 669852 w 794353"/>
              <a:gd name="connsiteY43" fmla="*/ 1435395 h 1552353"/>
              <a:gd name="connsiteX44" fmla="*/ 680484 w 794353"/>
              <a:gd name="connsiteY44" fmla="*/ 1350335 h 1552353"/>
              <a:gd name="connsiteX45" fmla="*/ 648586 w 794353"/>
              <a:gd name="connsiteY45" fmla="*/ 1254642 h 1552353"/>
              <a:gd name="connsiteX46" fmla="*/ 616689 w 794353"/>
              <a:gd name="connsiteY46" fmla="*/ 1244009 h 1552353"/>
              <a:gd name="connsiteX47" fmla="*/ 595424 w 794353"/>
              <a:gd name="connsiteY47" fmla="*/ 1212111 h 1552353"/>
              <a:gd name="connsiteX48" fmla="*/ 616689 w 794353"/>
              <a:gd name="connsiteY48" fmla="*/ 1148316 h 1552353"/>
              <a:gd name="connsiteX49" fmla="*/ 606056 w 794353"/>
              <a:gd name="connsiteY49" fmla="*/ 1063256 h 1552353"/>
              <a:gd name="connsiteX50" fmla="*/ 637954 w 794353"/>
              <a:gd name="connsiteY50" fmla="*/ 1041991 h 1552353"/>
              <a:gd name="connsiteX51" fmla="*/ 648586 w 794353"/>
              <a:gd name="connsiteY51" fmla="*/ 1010093 h 1552353"/>
              <a:gd name="connsiteX52" fmla="*/ 669852 w 794353"/>
              <a:gd name="connsiteY52" fmla="*/ 988828 h 1552353"/>
              <a:gd name="connsiteX53" fmla="*/ 680484 w 794353"/>
              <a:gd name="connsiteY53" fmla="*/ 956930 h 1552353"/>
              <a:gd name="connsiteX54" fmla="*/ 659219 w 794353"/>
              <a:gd name="connsiteY54" fmla="*/ 925032 h 1552353"/>
              <a:gd name="connsiteX55" fmla="*/ 648586 w 794353"/>
              <a:gd name="connsiteY55" fmla="*/ 893135 h 1552353"/>
              <a:gd name="connsiteX56" fmla="*/ 659219 w 794353"/>
              <a:gd name="connsiteY56" fmla="*/ 861237 h 1552353"/>
              <a:gd name="connsiteX57" fmla="*/ 691117 w 794353"/>
              <a:gd name="connsiteY57" fmla="*/ 839972 h 1552353"/>
              <a:gd name="connsiteX58" fmla="*/ 712382 w 794353"/>
              <a:gd name="connsiteY58" fmla="*/ 808074 h 1552353"/>
              <a:gd name="connsiteX59" fmla="*/ 723014 w 794353"/>
              <a:gd name="connsiteY59" fmla="*/ 776177 h 1552353"/>
              <a:gd name="connsiteX60" fmla="*/ 659219 w 794353"/>
              <a:gd name="connsiteY60" fmla="*/ 744279 h 1552353"/>
              <a:gd name="connsiteX61" fmla="*/ 691117 w 794353"/>
              <a:gd name="connsiteY61" fmla="*/ 712381 h 1552353"/>
              <a:gd name="connsiteX62" fmla="*/ 659219 w 794353"/>
              <a:gd name="connsiteY62" fmla="*/ 616688 h 1552353"/>
              <a:gd name="connsiteX63" fmla="*/ 691117 w 794353"/>
              <a:gd name="connsiteY63" fmla="*/ 595423 h 1552353"/>
              <a:gd name="connsiteX64" fmla="*/ 733647 w 794353"/>
              <a:gd name="connsiteY64" fmla="*/ 531628 h 1552353"/>
              <a:gd name="connsiteX65" fmla="*/ 723014 w 794353"/>
              <a:gd name="connsiteY65" fmla="*/ 457200 h 1552353"/>
              <a:gd name="connsiteX66" fmla="*/ 712382 w 794353"/>
              <a:gd name="connsiteY66" fmla="*/ 425302 h 1552353"/>
              <a:gd name="connsiteX67" fmla="*/ 765545 w 794353"/>
              <a:gd name="connsiteY67" fmla="*/ 361507 h 1552353"/>
              <a:gd name="connsiteX68" fmla="*/ 776177 w 794353"/>
              <a:gd name="connsiteY68" fmla="*/ 223284 h 1552353"/>
              <a:gd name="connsiteX69" fmla="*/ 733647 w 794353"/>
              <a:gd name="connsiteY69" fmla="*/ 212651 h 1552353"/>
              <a:gd name="connsiteX70" fmla="*/ 701749 w 794353"/>
              <a:gd name="connsiteY70" fmla="*/ 180753 h 1552353"/>
              <a:gd name="connsiteX71" fmla="*/ 765545 w 794353"/>
              <a:gd name="connsiteY71" fmla="*/ 116958 h 1552353"/>
              <a:gd name="connsiteX72" fmla="*/ 733647 w 794353"/>
              <a:gd name="connsiteY72" fmla="*/ 53163 h 1552353"/>
              <a:gd name="connsiteX73" fmla="*/ 701749 w 794353"/>
              <a:gd name="connsiteY73" fmla="*/ 21265 h 155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794353" h="1552353">
                <a:moveTo>
                  <a:pt x="170121" y="0"/>
                </a:moveTo>
                <a:cubicBezTo>
                  <a:pt x="159489" y="17721"/>
                  <a:pt x="152837" y="38550"/>
                  <a:pt x="138224" y="53163"/>
                </a:cubicBezTo>
                <a:cubicBezTo>
                  <a:pt x="130299" y="61088"/>
                  <a:pt x="116351" y="58783"/>
                  <a:pt x="106326" y="63795"/>
                </a:cubicBezTo>
                <a:cubicBezTo>
                  <a:pt x="94896" y="69510"/>
                  <a:pt x="85061" y="77972"/>
                  <a:pt x="74428" y="85060"/>
                </a:cubicBezTo>
                <a:cubicBezTo>
                  <a:pt x="67340" y="95693"/>
                  <a:pt x="54970" y="104308"/>
                  <a:pt x="53163" y="116958"/>
                </a:cubicBezTo>
                <a:cubicBezTo>
                  <a:pt x="53129" y="117198"/>
                  <a:pt x="69442" y="186400"/>
                  <a:pt x="74428" y="191386"/>
                </a:cubicBezTo>
                <a:cubicBezTo>
                  <a:pt x="82353" y="199311"/>
                  <a:pt x="95693" y="198474"/>
                  <a:pt x="106326" y="202018"/>
                </a:cubicBezTo>
                <a:cubicBezTo>
                  <a:pt x="102782" y="212651"/>
                  <a:pt x="103618" y="225991"/>
                  <a:pt x="95693" y="233916"/>
                </a:cubicBezTo>
                <a:cubicBezTo>
                  <a:pt x="87768" y="241841"/>
                  <a:pt x="73121" y="238332"/>
                  <a:pt x="63796" y="244549"/>
                </a:cubicBezTo>
                <a:cubicBezTo>
                  <a:pt x="51285" y="252890"/>
                  <a:pt x="42531" y="265814"/>
                  <a:pt x="31898" y="276446"/>
                </a:cubicBezTo>
                <a:cubicBezTo>
                  <a:pt x="28354" y="290623"/>
                  <a:pt x="27801" y="305907"/>
                  <a:pt x="21266" y="318977"/>
                </a:cubicBezTo>
                <a:cubicBezTo>
                  <a:pt x="16783" y="327943"/>
                  <a:pt x="0" y="330217"/>
                  <a:pt x="0" y="340242"/>
                </a:cubicBezTo>
                <a:cubicBezTo>
                  <a:pt x="0" y="379582"/>
                  <a:pt x="24810" y="387103"/>
                  <a:pt x="53163" y="393404"/>
                </a:cubicBezTo>
                <a:cubicBezTo>
                  <a:pt x="74208" y="398081"/>
                  <a:pt x="95694" y="400493"/>
                  <a:pt x="116959" y="404037"/>
                </a:cubicBezTo>
                <a:cubicBezTo>
                  <a:pt x="106326" y="411125"/>
                  <a:pt x="90776" y="413872"/>
                  <a:pt x="85061" y="425302"/>
                </a:cubicBezTo>
                <a:cubicBezTo>
                  <a:pt x="71991" y="451443"/>
                  <a:pt x="73039" y="482637"/>
                  <a:pt x="63796" y="510363"/>
                </a:cubicBezTo>
                <a:lnTo>
                  <a:pt x="53163" y="542260"/>
                </a:lnTo>
                <a:cubicBezTo>
                  <a:pt x="56707" y="556437"/>
                  <a:pt x="55690" y="572632"/>
                  <a:pt x="63796" y="584791"/>
                </a:cubicBezTo>
                <a:cubicBezTo>
                  <a:pt x="79031" y="607644"/>
                  <a:pt x="116255" y="610411"/>
                  <a:pt x="138224" y="616688"/>
                </a:cubicBezTo>
                <a:cubicBezTo>
                  <a:pt x="149000" y="619767"/>
                  <a:pt x="159489" y="623777"/>
                  <a:pt x="170121" y="627321"/>
                </a:cubicBezTo>
                <a:cubicBezTo>
                  <a:pt x="152400" y="645042"/>
                  <a:pt x="124884" y="656709"/>
                  <a:pt x="116959" y="680484"/>
                </a:cubicBezTo>
                <a:lnTo>
                  <a:pt x="95693" y="744279"/>
                </a:lnTo>
                <a:cubicBezTo>
                  <a:pt x="99237" y="765544"/>
                  <a:pt x="97570" y="788374"/>
                  <a:pt x="106326" y="808074"/>
                </a:cubicBezTo>
                <a:cubicBezTo>
                  <a:pt x="112433" y="821815"/>
                  <a:pt x="134093" y="825514"/>
                  <a:pt x="138224" y="839972"/>
                </a:cubicBezTo>
                <a:cubicBezTo>
                  <a:pt x="142238" y="854023"/>
                  <a:pt x="133347" y="869071"/>
                  <a:pt x="127591" y="882502"/>
                </a:cubicBezTo>
                <a:cubicBezTo>
                  <a:pt x="122557" y="894248"/>
                  <a:pt x="112666" y="903305"/>
                  <a:pt x="106326" y="914400"/>
                </a:cubicBezTo>
                <a:cubicBezTo>
                  <a:pt x="98462" y="928162"/>
                  <a:pt x="92149" y="942753"/>
                  <a:pt x="85061" y="956930"/>
                </a:cubicBezTo>
                <a:cubicBezTo>
                  <a:pt x="88605" y="981739"/>
                  <a:pt x="82411" y="1010106"/>
                  <a:pt x="95693" y="1031358"/>
                </a:cubicBezTo>
                <a:cubicBezTo>
                  <a:pt x="103438" y="1043750"/>
                  <a:pt x="124173" y="1037976"/>
                  <a:pt x="138224" y="1041991"/>
                </a:cubicBezTo>
                <a:cubicBezTo>
                  <a:pt x="149000" y="1045070"/>
                  <a:pt x="159489" y="1049079"/>
                  <a:pt x="170121" y="1052623"/>
                </a:cubicBezTo>
                <a:cubicBezTo>
                  <a:pt x="180754" y="1059711"/>
                  <a:pt x="190589" y="1068173"/>
                  <a:pt x="202019" y="1073888"/>
                </a:cubicBezTo>
                <a:cubicBezTo>
                  <a:pt x="212044" y="1078900"/>
                  <a:pt x="231350" y="1073611"/>
                  <a:pt x="233917" y="1084521"/>
                </a:cubicBezTo>
                <a:cubicBezTo>
                  <a:pt x="279371" y="1277704"/>
                  <a:pt x="180706" y="1238682"/>
                  <a:pt x="287079" y="1265274"/>
                </a:cubicBezTo>
                <a:cubicBezTo>
                  <a:pt x="263442" y="1336189"/>
                  <a:pt x="297116" y="1255338"/>
                  <a:pt x="233917" y="1329070"/>
                </a:cubicBezTo>
                <a:cubicBezTo>
                  <a:pt x="219584" y="1345791"/>
                  <a:pt x="209218" y="1381902"/>
                  <a:pt x="202019" y="1403498"/>
                </a:cubicBezTo>
                <a:cubicBezTo>
                  <a:pt x="223134" y="1509068"/>
                  <a:pt x="187366" y="1416388"/>
                  <a:pt x="276447" y="1467293"/>
                </a:cubicBezTo>
                <a:cubicBezTo>
                  <a:pt x="286178" y="1472854"/>
                  <a:pt x="280862" y="1489866"/>
                  <a:pt x="287079" y="1499191"/>
                </a:cubicBezTo>
                <a:cubicBezTo>
                  <a:pt x="295420" y="1511702"/>
                  <a:pt x="305922" y="1523628"/>
                  <a:pt x="318977" y="1531088"/>
                </a:cubicBezTo>
                <a:cubicBezTo>
                  <a:pt x="331665" y="1538338"/>
                  <a:pt x="347456" y="1537707"/>
                  <a:pt x="361507" y="1541721"/>
                </a:cubicBezTo>
                <a:cubicBezTo>
                  <a:pt x="372284" y="1544800"/>
                  <a:pt x="382772" y="1548809"/>
                  <a:pt x="393405" y="1552353"/>
                </a:cubicBezTo>
                <a:cubicBezTo>
                  <a:pt x="419873" y="1549706"/>
                  <a:pt x="538203" y="1539386"/>
                  <a:pt x="574159" y="1531088"/>
                </a:cubicBezTo>
                <a:cubicBezTo>
                  <a:pt x="596000" y="1526048"/>
                  <a:pt x="637954" y="1509823"/>
                  <a:pt x="637954" y="1509823"/>
                </a:cubicBezTo>
                <a:cubicBezTo>
                  <a:pt x="641498" y="1499190"/>
                  <a:pt x="644171" y="1488227"/>
                  <a:pt x="648586" y="1477925"/>
                </a:cubicBezTo>
                <a:cubicBezTo>
                  <a:pt x="654830" y="1463356"/>
                  <a:pt x="666008" y="1450772"/>
                  <a:pt x="669852" y="1435395"/>
                </a:cubicBezTo>
                <a:cubicBezTo>
                  <a:pt x="676782" y="1407674"/>
                  <a:pt x="676940" y="1378688"/>
                  <a:pt x="680484" y="1350335"/>
                </a:cubicBezTo>
                <a:cubicBezTo>
                  <a:pt x="674525" y="1308619"/>
                  <a:pt x="685137" y="1276573"/>
                  <a:pt x="648586" y="1254642"/>
                </a:cubicBezTo>
                <a:cubicBezTo>
                  <a:pt x="638976" y="1248876"/>
                  <a:pt x="627321" y="1247553"/>
                  <a:pt x="616689" y="1244009"/>
                </a:cubicBezTo>
                <a:cubicBezTo>
                  <a:pt x="609601" y="1233376"/>
                  <a:pt x="595424" y="1224890"/>
                  <a:pt x="595424" y="1212111"/>
                </a:cubicBezTo>
                <a:cubicBezTo>
                  <a:pt x="595424" y="1189696"/>
                  <a:pt x="616689" y="1148316"/>
                  <a:pt x="616689" y="1148316"/>
                </a:cubicBezTo>
                <a:cubicBezTo>
                  <a:pt x="613145" y="1119963"/>
                  <a:pt x="600452" y="1091275"/>
                  <a:pt x="606056" y="1063256"/>
                </a:cubicBezTo>
                <a:cubicBezTo>
                  <a:pt x="608562" y="1050725"/>
                  <a:pt x="629971" y="1051970"/>
                  <a:pt x="637954" y="1041991"/>
                </a:cubicBezTo>
                <a:cubicBezTo>
                  <a:pt x="644955" y="1033239"/>
                  <a:pt x="642820" y="1019704"/>
                  <a:pt x="648586" y="1010093"/>
                </a:cubicBezTo>
                <a:cubicBezTo>
                  <a:pt x="653744" y="1001497"/>
                  <a:pt x="662763" y="995916"/>
                  <a:pt x="669852" y="988828"/>
                </a:cubicBezTo>
                <a:cubicBezTo>
                  <a:pt x="673396" y="978195"/>
                  <a:pt x="682327" y="967985"/>
                  <a:pt x="680484" y="956930"/>
                </a:cubicBezTo>
                <a:cubicBezTo>
                  <a:pt x="678383" y="944325"/>
                  <a:pt x="664934" y="936462"/>
                  <a:pt x="659219" y="925032"/>
                </a:cubicBezTo>
                <a:cubicBezTo>
                  <a:pt x="654207" y="915008"/>
                  <a:pt x="652130" y="903767"/>
                  <a:pt x="648586" y="893135"/>
                </a:cubicBezTo>
                <a:cubicBezTo>
                  <a:pt x="652130" y="882502"/>
                  <a:pt x="652217" y="869989"/>
                  <a:pt x="659219" y="861237"/>
                </a:cubicBezTo>
                <a:cubicBezTo>
                  <a:pt x="667202" y="851258"/>
                  <a:pt x="682081" y="849008"/>
                  <a:pt x="691117" y="839972"/>
                </a:cubicBezTo>
                <a:cubicBezTo>
                  <a:pt x="700153" y="830936"/>
                  <a:pt x="705294" y="818707"/>
                  <a:pt x="712382" y="808074"/>
                </a:cubicBezTo>
                <a:cubicBezTo>
                  <a:pt x="715926" y="797442"/>
                  <a:pt x="725212" y="787167"/>
                  <a:pt x="723014" y="776177"/>
                </a:cubicBezTo>
                <a:cubicBezTo>
                  <a:pt x="718024" y="751230"/>
                  <a:pt x="672688" y="747646"/>
                  <a:pt x="659219" y="744279"/>
                </a:cubicBezTo>
                <a:cubicBezTo>
                  <a:pt x="669852" y="733646"/>
                  <a:pt x="687855" y="727060"/>
                  <a:pt x="691117" y="712381"/>
                </a:cubicBezTo>
                <a:cubicBezTo>
                  <a:pt x="700667" y="669407"/>
                  <a:pt x="679234" y="646710"/>
                  <a:pt x="659219" y="616688"/>
                </a:cubicBezTo>
                <a:cubicBezTo>
                  <a:pt x="669852" y="609600"/>
                  <a:pt x="682702" y="605040"/>
                  <a:pt x="691117" y="595423"/>
                </a:cubicBezTo>
                <a:cubicBezTo>
                  <a:pt x="707947" y="576189"/>
                  <a:pt x="733647" y="531628"/>
                  <a:pt x="733647" y="531628"/>
                </a:cubicBezTo>
                <a:cubicBezTo>
                  <a:pt x="730103" y="506819"/>
                  <a:pt x="727929" y="481775"/>
                  <a:pt x="723014" y="457200"/>
                </a:cubicBezTo>
                <a:cubicBezTo>
                  <a:pt x="720816" y="446210"/>
                  <a:pt x="710539" y="436357"/>
                  <a:pt x="712382" y="425302"/>
                </a:cubicBezTo>
                <a:cubicBezTo>
                  <a:pt x="715343" y="407537"/>
                  <a:pt x="755963" y="371088"/>
                  <a:pt x="765545" y="361507"/>
                </a:cubicBezTo>
                <a:cubicBezTo>
                  <a:pt x="790461" y="311675"/>
                  <a:pt x="810230" y="291390"/>
                  <a:pt x="776177" y="223284"/>
                </a:cubicBezTo>
                <a:cubicBezTo>
                  <a:pt x="769642" y="210214"/>
                  <a:pt x="747824" y="216195"/>
                  <a:pt x="733647" y="212651"/>
                </a:cubicBezTo>
                <a:cubicBezTo>
                  <a:pt x="723014" y="202018"/>
                  <a:pt x="696994" y="195018"/>
                  <a:pt x="701749" y="180753"/>
                </a:cubicBezTo>
                <a:cubicBezTo>
                  <a:pt x="711259" y="152223"/>
                  <a:pt x="765545" y="116958"/>
                  <a:pt x="765545" y="116958"/>
                </a:cubicBezTo>
                <a:cubicBezTo>
                  <a:pt x="754888" y="84989"/>
                  <a:pt x="756549" y="80645"/>
                  <a:pt x="733647" y="53163"/>
                </a:cubicBezTo>
                <a:cubicBezTo>
                  <a:pt x="724021" y="41611"/>
                  <a:pt x="701749" y="21265"/>
                  <a:pt x="701749" y="2126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p:cNvCxnSpPr/>
          <p:nvPr/>
        </p:nvCxnSpPr>
        <p:spPr>
          <a:xfrm>
            <a:off x="2465586" y="1154095"/>
            <a:ext cx="62356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012671" y="489597"/>
            <a:ext cx="490770" cy="369332"/>
          </a:xfrm>
          <a:prstGeom prst="rect">
            <a:avLst/>
          </a:prstGeom>
          <a:noFill/>
        </p:spPr>
        <p:txBody>
          <a:bodyPr wrap="square" rtlCol="0">
            <a:spAutoFit/>
          </a:bodyPr>
          <a:lstStyle/>
          <a:p>
            <a:r>
              <a:rPr lang="en-US" b="1" dirty="0"/>
              <a:t>In</a:t>
            </a:r>
          </a:p>
        </p:txBody>
      </p:sp>
      <p:sp>
        <p:nvSpPr>
          <p:cNvPr id="24" name="TextBox 23"/>
          <p:cNvSpPr txBox="1"/>
          <p:nvPr/>
        </p:nvSpPr>
        <p:spPr>
          <a:xfrm>
            <a:off x="1480827" y="2226615"/>
            <a:ext cx="555296" cy="313597"/>
          </a:xfrm>
          <a:prstGeom prst="rect">
            <a:avLst/>
          </a:prstGeom>
          <a:noFill/>
        </p:spPr>
        <p:txBody>
          <a:bodyPr wrap="square" rtlCol="0">
            <a:spAutoFit/>
          </a:bodyPr>
          <a:lstStyle/>
          <a:p>
            <a:r>
              <a:rPr lang="en-US" sz="1400" b="1" dirty="0">
                <a:solidFill>
                  <a:schemeClr val="bg1"/>
                </a:solidFill>
              </a:rPr>
              <a:t>Out</a:t>
            </a:r>
          </a:p>
        </p:txBody>
      </p:sp>
      <p:cxnSp>
        <p:nvCxnSpPr>
          <p:cNvPr id="27" name="Straight Connector 26"/>
          <p:cNvCxnSpPr/>
          <p:nvPr/>
        </p:nvCxnSpPr>
        <p:spPr>
          <a:xfrm>
            <a:off x="2448140" y="2472187"/>
            <a:ext cx="623561"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351794" y="910487"/>
            <a:ext cx="889131" cy="461665"/>
          </a:xfrm>
          <a:prstGeom prst="rect">
            <a:avLst/>
          </a:prstGeom>
          <a:noFill/>
        </p:spPr>
        <p:txBody>
          <a:bodyPr wrap="square" rtlCol="0">
            <a:spAutoFit/>
          </a:bodyPr>
          <a:lstStyle/>
          <a:p>
            <a:pPr algn="ctr"/>
            <a:r>
              <a:rPr lang="en-US" sz="1200" b="1" dirty="0">
                <a:solidFill>
                  <a:schemeClr val="bg1"/>
                </a:solidFill>
              </a:rPr>
              <a:t>Highest  </a:t>
            </a:r>
          </a:p>
          <a:p>
            <a:pPr algn="ctr"/>
            <a:r>
              <a:rPr lang="en-US" sz="1200" b="1" dirty="0">
                <a:solidFill>
                  <a:schemeClr val="bg1"/>
                </a:solidFill>
              </a:rPr>
              <a:t>range</a:t>
            </a:r>
          </a:p>
        </p:txBody>
      </p:sp>
      <p:sp>
        <p:nvSpPr>
          <p:cNvPr id="29" name="TextBox 28"/>
          <p:cNvSpPr txBox="1"/>
          <p:nvPr/>
        </p:nvSpPr>
        <p:spPr>
          <a:xfrm>
            <a:off x="2313840" y="2232706"/>
            <a:ext cx="935644" cy="461665"/>
          </a:xfrm>
          <a:prstGeom prst="rect">
            <a:avLst/>
          </a:prstGeom>
          <a:noFill/>
        </p:spPr>
        <p:txBody>
          <a:bodyPr wrap="square" rtlCol="0">
            <a:spAutoFit/>
          </a:bodyPr>
          <a:lstStyle/>
          <a:p>
            <a:pPr algn="ctr"/>
            <a:r>
              <a:rPr lang="en-US" sz="1200" b="1" dirty="0">
                <a:solidFill>
                  <a:schemeClr val="bg1"/>
                </a:solidFill>
              </a:rPr>
              <a:t>Lowest  range</a:t>
            </a:r>
          </a:p>
        </p:txBody>
      </p:sp>
      <p:sp>
        <p:nvSpPr>
          <p:cNvPr id="12" name="Rectangle 11">
            <a:extLst>
              <a:ext uri="{FF2B5EF4-FFF2-40B4-BE49-F238E27FC236}">
                <a16:creationId xmlns:a16="http://schemas.microsoft.com/office/drawing/2014/main" id="{4731E378-6442-450D-A091-21C6B0D31F95}"/>
              </a:ext>
            </a:extLst>
          </p:cNvPr>
          <p:cNvSpPr/>
          <p:nvPr/>
        </p:nvSpPr>
        <p:spPr>
          <a:xfrm>
            <a:off x="8254977" y="6400800"/>
            <a:ext cx="2128147" cy="369332"/>
          </a:xfrm>
          <a:prstGeom prst="rect">
            <a:avLst/>
          </a:prstGeom>
        </p:spPr>
        <p:txBody>
          <a:bodyPr wrap="none">
            <a:spAutoFit/>
          </a:bodyPr>
          <a:lstStyle/>
          <a:p>
            <a:r>
              <a:rPr lang="en-US" b="1" i="1" dirty="0" err="1">
                <a:solidFill>
                  <a:schemeClr val="bg1"/>
                </a:solidFill>
                <a:latin typeface="Calibri" panose="020F0502020204030204" pitchFamily="34" charset="0"/>
                <a:ea typeface="Calibri" panose="020F0502020204030204" pitchFamily="34" charset="0"/>
                <a:cs typeface="Calibri" panose="020F0502020204030204" pitchFamily="34" charset="0"/>
              </a:rPr>
              <a:t>Tuccimei</a:t>
            </a:r>
            <a:r>
              <a:rPr lang="en-US" b="1" i="1" dirty="0">
                <a:solidFill>
                  <a:schemeClr val="bg1"/>
                </a:solidFill>
                <a:latin typeface="Calibri" panose="020F0502020204030204" pitchFamily="34" charset="0"/>
                <a:ea typeface="Calibri" panose="020F0502020204030204" pitchFamily="34" charset="0"/>
                <a:cs typeface="Calibri" panose="020F0502020204030204" pitchFamily="34" charset="0"/>
              </a:rPr>
              <a:t> et al., 2006</a:t>
            </a:r>
            <a:endParaRPr lang="en-US" b="1" dirty="0">
              <a:solidFill>
                <a:schemeClr val="bg1"/>
              </a:solidFill>
            </a:endParaRPr>
          </a:p>
        </p:txBody>
      </p:sp>
    </p:spTree>
    <p:extLst>
      <p:ext uri="{BB962C8B-B14F-4D97-AF65-F5344CB8AC3E}">
        <p14:creationId xmlns:p14="http://schemas.microsoft.com/office/powerpoint/2010/main" val="12522270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ajenson\Dropbox\Jenson- Mexico Dissertation\Photos\Jaguar-Dec 2016\PC280077.JPG">
            <a:extLst>
              <a:ext uri="{FF2B5EF4-FFF2-40B4-BE49-F238E27FC236}">
                <a16:creationId xmlns:a16="http://schemas.microsoft.com/office/drawing/2014/main" id="{478712F3-7D59-4739-A20E-2D1E21651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299481"/>
            <a:ext cx="4470399"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Users\ajenson\Dropbox\Jenson- Mexico Dissertation\Photos\Jaguar-Dec 2016\PC2800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2160" y="1295401"/>
            <a:ext cx="4475841" cy="335688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CFFB692-93D4-4838-9697-044573A327BA}"/>
              </a:ext>
            </a:extLst>
          </p:cNvPr>
          <p:cNvSpPr>
            <a:spLocks noGrp="1"/>
          </p:cNvSpPr>
          <p:nvPr>
            <p:ph type="title"/>
          </p:nvPr>
        </p:nvSpPr>
        <p:spPr>
          <a:xfrm>
            <a:off x="1524000" y="232184"/>
            <a:ext cx="9144000" cy="762000"/>
          </a:xfrm>
        </p:spPr>
        <p:txBody>
          <a:bodyPr>
            <a:normAutofit/>
          </a:bodyPr>
          <a:lstStyle/>
          <a:p>
            <a:pPr algn="ctr"/>
            <a:r>
              <a:rPr lang="en-US" sz="3200" dirty="0">
                <a:latin typeface="+mn-lt"/>
              </a:rPr>
              <a:t>POS in Quintana </a:t>
            </a:r>
            <a:r>
              <a:rPr lang="en-US" sz="3200" dirty="0" err="1">
                <a:latin typeface="+mn-lt"/>
              </a:rPr>
              <a:t>Roo</a:t>
            </a:r>
            <a:r>
              <a:rPr lang="en-US" sz="3200" dirty="0">
                <a:latin typeface="+mn-lt"/>
              </a:rPr>
              <a:t>, MX</a:t>
            </a:r>
          </a:p>
        </p:txBody>
      </p:sp>
      <p:sp>
        <p:nvSpPr>
          <p:cNvPr id="5" name="Rectangle 4">
            <a:extLst>
              <a:ext uri="{FF2B5EF4-FFF2-40B4-BE49-F238E27FC236}">
                <a16:creationId xmlns:a16="http://schemas.microsoft.com/office/drawing/2014/main" id="{AA5DD9CC-254F-427E-ABBC-D31B1961C859}"/>
              </a:ext>
            </a:extLst>
          </p:cNvPr>
          <p:cNvSpPr/>
          <p:nvPr/>
        </p:nvSpPr>
        <p:spPr>
          <a:xfrm>
            <a:off x="2176237" y="4652280"/>
            <a:ext cx="4386943" cy="461665"/>
          </a:xfrm>
          <a:prstGeom prst="rect">
            <a:avLst/>
          </a:prstGeom>
        </p:spPr>
        <p:txBody>
          <a:bodyPr wrap="square">
            <a:spAutoFit/>
          </a:bodyPr>
          <a:lstStyle/>
          <a:p>
            <a:pPr marL="36576"/>
            <a:r>
              <a:rPr lang="en-US" sz="2400" dirty="0"/>
              <a:t>Lower water levels</a:t>
            </a:r>
          </a:p>
        </p:txBody>
      </p:sp>
      <p:sp>
        <p:nvSpPr>
          <p:cNvPr id="6" name="Rectangle 5">
            <a:extLst>
              <a:ext uri="{FF2B5EF4-FFF2-40B4-BE49-F238E27FC236}">
                <a16:creationId xmlns:a16="http://schemas.microsoft.com/office/drawing/2014/main" id="{D83DA25F-1844-4A65-ADFB-4F4B9849406B}"/>
              </a:ext>
            </a:extLst>
          </p:cNvPr>
          <p:cNvSpPr/>
          <p:nvPr/>
        </p:nvSpPr>
        <p:spPr>
          <a:xfrm>
            <a:off x="6934201" y="4652281"/>
            <a:ext cx="4386943" cy="461665"/>
          </a:xfrm>
          <a:prstGeom prst="rect">
            <a:avLst/>
          </a:prstGeom>
        </p:spPr>
        <p:txBody>
          <a:bodyPr wrap="square">
            <a:spAutoFit/>
          </a:bodyPr>
          <a:lstStyle/>
          <a:p>
            <a:pPr marL="36576"/>
            <a:r>
              <a:rPr lang="en-US" sz="2400" dirty="0"/>
              <a:t>Higher water levels</a:t>
            </a:r>
          </a:p>
        </p:txBody>
      </p:sp>
      <p:sp>
        <p:nvSpPr>
          <p:cNvPr id="7" name="Rectangle 6">
            <a:extLst>
              <a:ext uri="{FF2B5EF4-FFF2-40B4-BE49-F238E27FC236}">
                <a16:creationId xmlns:a16="http://schemas.microsoft.com/office/drawing/2014/main" id="{0A481B33-98F5-4185-A316-95701531060F}"/>
              </a:ext>
            </a:extLst>
          </p:cNvPr>
          <p:cNvSpPr/>
          <p:nvPr/>
        </p:nvSpPr>
        <p:spPr>
          <a:xfrm>
            <a:off x="1676400" y="5334001"/>
            <a:ext cx="8991600" cy="1200329"/>
          </a:xfrm>
          <a:prstGeom prst="rect">
            <a:avLst/>
          </a:prstGeom>
        </p:spPr>
        <p:txBody>
          <a:bodyPr wrap="square">
            <a:spAutoFit/>
          </a:bodyPr>
          <a:lstStyle/>
          <a:p>
            <a:pPr marL="36576"/>
            <a:r>
              <a:rPr lang="en-US" sz="2400" dirty="0"/>
              <a:t>- Water table essentially equal to sea level (gradient 5-50cm/km)</a:t>
            </a:r>
          </a:p>
          <a:p>
            <a:pPr marL="36576"/>
            <a:r>
              <a:rPr lang="en-US" sz="2400" dirty="0"/>
              <a:t>- Precision to 10s of cm with tidal and seasonal fluctuation</a:t>
            </a:r>
          </a:p>
          <a:p>
            <a:pPr marL="36576"/>
            <a:r>
              <a:rPr lang="en-US" sz="2400" dirty="0"/>
              <a:t>- U-Th dating up to 600ka, +/- 10%</a:t>
            </a:r>
          </a:p>
        </p:txBody>
      </p:sp>
    </p:spTree>
    <p:extLst>
      <p:ext uri="{BB962C8B-B14F-4D97-AF65-F5344CB8AC3E}">
        <p14:creationId xmlns:p14="http://schemas.microsoft.com/office/powerpoint/2010/main" val="543960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A4AA63-EFE4-4BFD-94EC-93A5D6DA9512}"/>
              </a:ext>
            </a:extLst>
          </p:cNvPr>
          <p:cNvPicPr>
            <a:picLocks noChangeAspect="1"/>
          </p:cNvPicPr>
          <p:nvPr/>
        </p:nvPicPr>
        <p:blipFill rotWithShape="1">
          <a:blip r:embed="rId3"/>
          <a:srcRect l="26828" t="11462" r="17500" b="17391"/>
          <a:stretch/>
        </p:blipFill>
        <p:spPr>
          <a:xfrm>
            <a:off x="1513114" y="0"/>
            <a:ext cx="9144000" cy="6858000"/>
          </a:xfrm>
          <a:prstGeom prst="rect">
            <a:avLst/>
          </a:prstGeom>
        </p:spPr>
      </p:pic>
      <p:sp>
        <p:nvSpPr>
          <p:cNvPr id="7" name="TextBox 6"/>
          <p:cNvSpPr txBox="1"/>
          <p:nvPr/>
        </p:nvSpPr>
        <p:spPr>
          <a:xfrm>
            <a:off x="9677400" y="6172200"/>
            <a:ext cx="838200" cy="369332"/>
          </a:xfrm>
          <a:prstGeom prst="rect">
            <a:avLst/>
          </a:prstGeom>
          <a:noFill/>
        </p:spPr>
        <p:txBody>
          <a:bodyPr wrap="square" rtlCol="0">
            <a:spAutoFit/>
          </a:bodyPr>
          <a:lstStyle/>
          <a:p>
            <a:r>
              <a:rPr lang="en-US" b="1" dirty="0"/>
              <a:t>1 km</a:t>
            </a:r>
          </a:p>
        </p:txBody>
      </p:sp>
      <p:sp>
        <p:nvSpPr>
          <p:cNvPr id="6" name="Rectangle 5"/>
          <p:cNvSpPr/>
          <p:nvPr/>
        </p:nvSpPr>
        <p:spPr>
          <a:xfrm rot="10800000" flipV="1">
            <a:off x="9677401" y="6571030"/>
            <a:ext cx="739457"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369565A-1068-45A7-A315-F005DAAA5CD7}"/>
              </a:ext>
            </a:extLst>
          </p:cNvPr>
          <p:cNvPicPr>
            <a:picLocks noChangeAspect="1"/>
          </p:cNvPicPr>
          <p:nvPr/>
        </p:nvPicPr>
        <p:blipFill rotWithShape="1">
          <a:blip r:embed="rId4"/>
          <a:srcRect l="67500" t="13334" r="4999" b="31111"/>
          <a:stretch/>
        </p:blipFill>
        <p:spPr>
          <a:xfrm>
            <a:off x="1526969" y="3581400"/>
            <a:ext cx="2162556" cy="3276600"/>
          </a:xfrm>
          <a:prstGeom prst="rect">
            <a:avLst/>
          </a:prstGeom>
        </p:spPr>
      </p:pic>
      <p:sp>
        <p:nvSpPr>
          <p:cNvPr id="4" name="Oval 3">
            <a:extLst>
              <a:ext uri="{FF2B5EF4-FFF2-40B4-BE49-F238E27FC236}">
                <a16:creationId xmlns:a16="http://schemas.microsoft.com/office/drawing/2014/main" id="{88404E79-6FBD-4A54-93BA-3901633991BE}"/>
              </a:ext>
            </a:extLst>
          </p:cNvPr>
          <p:cNvSpPr/>
          <p:nvPr/>
        </p:nvSpPr>
        <p:spPr>
          <a:xfrm>
            <a:off x="2590800" y="5410200"/>
            <a:ext cx="152400" cy="152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19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6E0F4F-DF44-456F-B5D4-668C03745DE7}"/>
              </a:ext>
            </a:extLst>
          </p:cNvPr>
          <p:cNvPicPr>
            <a:picLocks noChangeAspect="1"/>
          </p:cNvPicPr>
          <p:nvPr/>
        </p:nvPicPr>
        <p:blipFill rotWithShape="1">
          <a:blip r:embed="rId3"/>
          <a:srcRect t="11244"/>
          <a:stretch/>
        </p:blipFill>
        <p:spPr>
          <a:xfrm>
            <a:off x="1764417" y="990600"/>
            <a:ext cx="8663167" cy="5584208"/>
          </a:xfrm>
          <a:prstGeom prst="rect">
            <a:avLst/>
          </a:prstGeom>
        </p:spPr>
      </p:pic>
      <p:sp>
        <p:nvSpPr>
          <p:cNvPr id="38" name="Title 1">
            <a:extLst>
              <a:ext uri="{FF2B5EF4-FFF2-40B4-BE49-F238E27FC236}">
                <a16:creationId xmlns:a16="http://schemas.microsoft.com/office/drawing/2014/main" id="{8D9C989D-CFE8-4812-969C-71A659A4C488}"/>
              </a:ext>
            </a:extLst>
          </p:cNvPr>
          <p:cNvSpPr>
            <a:spLocks noGrp="1"/>
          </p:cNvSpPr>
          <p:nvPr>
            <p:ph type="title"/>
          </p:nvPr>
        </p:nvSpPr>
        <p:spPr>
          <a:xfrm>
            <a:off x="1524000" y="76200"/>
            <a:ext cx="9144000" cy="762000"/>
          </a:xfrm>
        </p:spPr>
        <p:txBody>
          <a:bodyPr>
            <a:normAutofit/>
          </a:bodyPr>
          <a:lstStyle/>
          <a:p>
            <a:pPr algn="ctr"/>
            <a:r>
              <a:rPr lang="en-US" sz="3200" dirty="0">
                <a:latin typeface="+mn-lt"/>
              </a:rPr>
              <a:t>Sample Ages and Elevations above MSL</a:t>
            </a:r>
          </a:p>
        </p:txBody>
      </p:sp>
      <p:cxnSp>
        <p:nvCxnSpPr>
          <p:cNvPr id="8" name="Straight Connector 7">
            <a:extLst>
              <a:ext uri="{FF2B5EF4-FFF2-40B4-BE49-F238E27FC236}">
                <a16:creationId xmlns:a16="http://schemas.microsoft.com/office/drawing/2014/main" id="{38770681-06DE-4634-88FE-D15C7C8E2F3E}"/>
              </a:ext>
            </a:extLst>
          </p:cNvPr>
          <p:cNvCxnSpPr>
            <a:cxnSpLocks/>
          </p:cNvCxnSpPr>
          <p:nvPr/>
        </p:nvCxnSpPr>
        <p:spPr>
          <a:xfrm flipV="1">
            <a:off x="2438400" y="4038600"/>
            <a:ext cx="7772400" cy="160020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1632151-6539-4262-9509-EEB4A6069AF7}"/>
              </a:ext>
            </a:extLst>
          </p:cNvPr>
          <p:cNvSpPr txBox="1"/>
          <p:nvPr/>
        </p:nvSpPr>
        <p:spPr>
          <a:xfrm rot="20961965">
            <a:off x="6943963" y="4491955"/>
            <a:ext cx="2578983" cy="307777"/>
          </a:xfrm>
          <a:prstGeom prst="rect">
            <a:avLst/>
          </a:prstGeom>
          <a:noFill/>
        </p:spPr>
        <p:txBody>
          <a:bodyPr wrap="square" rtlCol="0">
            <a:spAutoFit/>
          </a:bodyPr>
          <a:lstStyle/>
          <a:p>
            <a:r>
              <a:rPr lang="en-US" sz="1400" dirty="0">
                <a:solidFill>
                  <a:srgbClr val="0070C0"/>
                </a:solidFill>
              </a:rPr>
              <a:t>Approx. water table </a:t>
            </a:r>
          </a:p>
        </p:txBody>
      </p:sp>
      <p:graphicFrame>
        <p:nvGraphicFramePr>
          <p:cNvPr id="12" name="Table 11">
            <a:extLst>
              <a:ext uri="{FF2B5EF4-FFF2-40B4-BE49-F238E27FC236}">
                <a16:creationId xmlns:a16="http://schemas.microsoft.com/office/drawing/2014/main" id="{AC50CB05-7413-47F4-95CE-EFC6EEF45D34}"/>
              </a:ext>
            </a:extLst>
          </p:cNvPr>
          <p:cNvGraphicFramePr>
            <a:graphicFrameLocks noGrp="1"/>
          </p:cNvGraphicFramePr>
          <p:nvPr>
            <p:extLst>
              <p:ext uri="{D42A27DB-BD31-4B8C-83A1-F6EECF244321}">
                <p14:modId xmlns:p14="http://schemas.microsoft.com/office/powerpoint/2010/main" val="3783741039"/>
              </p:ext>
            </p:extLst>
          </p:nvPr>
        </p:nvGraphicFramePr>
        <p:xfrm>
          <a:off x="2438402" y="1828801"/>
          <a:ext cx="2514599" cy="3019425"/>
        </p:xfrm>
        <a:graphic>
          <a:graphicData uri="http://schemas.openxmlformats.org/drawingml/2006/table">
            <a:tbl>
              <a:tblPr>
                <a:tableStyleId>{5C22544A-7EE6-4342-B048-85BDC9FD1C3A}</a:tableStyleId>
              </a:tblPr>
              <a:tblGrid>
                <a:gridCol w="637073">
                  <a:extLst>
                    <a:ext uri="{9D8B030D-6E8A-4147-A177-3AD203B41FA5}">
                      <a16:colId xmlns:a16="http://schemas.microsoft.com/office/drawing/2014/main" val="2913276559"/>
                    </a:ext>
                  </a:extLst>
                </a:gridCol>
                <a:gridCol w="542124">
                  <a:extLst>
                    <a:ext uri="{9D8B030D-6E8A-4147-A177-3AD203B41FA5}">
                      <a16:colId xmlns:a16="http://schemas.microsoft.com/office/drawing/2014/main" val="4100113937"/>
                    </a:ext>
                  </a:extLst>
                </a:gridCol>
                <a:gridCol w="747335">
                  <a:extLst>
                    <a:ext uri="{9D8B030D-6E8A-4147-A177-3AD203B41FA5}">
                      <a16:colId xmlns:a16="http://schemas.microsoft.com/office/drawing/2014/main" val="1091214061"/>
                    </a:ext>
                  </a:extLst>
                </a:gridCol>
                <a:gridCol w="588067">
                  <a:extLst>
                    <a:ext uri="{9D8B030D-6E8A-4147-A177-3AD203B41FA5}">
                      <a16:colId xmlns:a16="http://schemas.microsoft.com/office/drawing/2014/main" val="668554092"/>
                    </a:ext>
                  </a:extLst>
                </a:gridCol>
              </a:tblGrid>
              <a:tr h="376281">
                <a:tc>
                  <a:txBody>
                    <a:bodyPr/>
                    <a:lstStyle/>
                    <a:p>
                      <a:pPr algn="l" fontAlgn="b"/>
                      <a:endParaRPr lang="en-US" sz="1100" b="1"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en-US" sz="1100" u="none" strike="noStrike">
                          <a:effectLst/>
                        </a:rPr>
                        <a:t>Sample</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dirty="0">
                          <a:effectLst/>
                        </a:rPr>
                        <a:t>Age (</a:t>
                      </a:r>
                      <a:r>
                        <a:rPr lang="en-US" sz="1100" u="none" strike="noStrike" dirty="0" err="1">
                          <a:effectLst/>
                        </a:rPr>
                        <a:t>ybp</a:t>
                      </a:r>
                      <a:r>
                        <a:rPr lang="en-US" sz="1100" u="none" strike="noStrike" dirty="0">
                          <a:effectLst/>
                        </a:rPr>
                        <a:t>)</a:t>
                      </a:r>
                      <a:endParaRPr lang="en-US" sz="11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100" u="none" strike="noStrike">
                          <a:effectLst/>
                        </a:rPr>
                        <a:t>+/- yrs</a:t>
                      </a:r>
                      <a:endParaRPr lang="en-US" sz="1100" b="1"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481713970"/>
                  </a:ext>
                </a:extLst>
              </a:tr>
              <a:tr h="192729">
                <a:tc rowSpan="2">
                  <a:txBody>
                    <a:bodyPr/>
                    <a:lstStyle/>
                    <a:p>
                      <a:pPr algn="ctr" fontAlgn="ctr"/>
                      <a:r>
                        <a:rPr lang="en-US" sz="1100" u="none" strike="noStrike">
                          <a:effectLst/>
                        </a:rPr>
                        <a:t>CY-12</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a:effectLst/>
                        </a:rPr>
                        <a:t>out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251,301</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3,566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48885956"/>
                  </a:ext>
                </a:extLst>
              </a:tr>
              <a:tr h="192729">
                <a:tc vMerge="1">
                  <a:txBody>
                    <a:bodyPr/>
                    <a:lstStyle/>
                    <a:p>
                      <a:endParaRPr lang="en-US"/>
                    </a:p>
                  </a:txBody>
                  <a:tcPr/>
                </a:tc>
                <a:tc>
                  <a:txBody>
                    <a:bodyPr/>
                    <a:lstStyle/>
                    <a:p>
                      <a:pPr algn="ctr" fontAlgn="b"/>
                      <a:r>
                        <a:rPr lang="en-US" sz="1100" u="none" strike="noStrike">
                          <a:effectLst/>
                        </a:rPr>
                        <a:t>in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337,960</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6,486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73092184"/>
                  </a:ext>
                </a:extLst>
              </a:tr>
              <a:tr h="183552">
                <a:tc rowSpan="2">
                  <a:txBody>
                    <a:bodyPr/>
                    <a:lstStyle/>
                    <a:p>
                      <a:pPr algn="ctr" fontAlgn="ctr"/>
                      <a:r>
                        <a:rPr lang="en-US" sz="1100" u="none" strike="noStrike">
                          <a:effectLst/>
                        </a:rPr>
                        <a:t>CY-12b</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a:effectLst/>
                        </a:rPr>
                        <a:t>out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226,393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2,207</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38886750"/>
                  </a:ext>
                </a:extLst>
              </a:tr>
              <a:tr h="192729">
                <a:tc vMerge="1">
                  <a:txBody>
                    <a:bodyPr/>
                    <a:lstStyle/>
                    <a:p>
                      <a:endParaRPr lang="en-US"/>
                    </a:p>
                  </a:txBody>
                  <a:tcPr/>
                </a:tc>
                <a:tc>
                  <a:txBody>
                    <a:bodyPr/>
                    <a:lstStyle/>
                    <a:p>
                      <a:pPr algn="ctr" fontAlgn="b"/>
                      <a:r>
                        <a:rPr lang="en-US" sz="1100" u="none" strike="noStrike">
                          <a:effectLst/>
                        </a:rPr>
                        <a:t>in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317,789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5,682</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74816251"/>
                  </a:ext>
                </a:extLst>
              </a:tr>
              <a:tr h="183552">
                <a:tc rowSpan="2">
                  <a:txBody>
                    <a:bodyPr/>
                    <a:lstStyle/>
                    <a:p>
                      <a:pPr algn="ctr" fontAlgn="ctr"/>
                      <a:r>
                        <a:rPr lang="en-US" sz="1100" u="none" strike="noStrike">
                          <a:effectLst/>
                        </a:rPr>
                        <a:t>AGD-51a</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a:effectLst/>
                        </a:rPr>
                        <a:t>out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236,361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1,898</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69991390"/>
                  </a:ext>
                </a:extLst>
              </a:tr>
              <a:tr h="192729">
                <a:tc vMerge="1">
                  <a:txBody>
                    <a:bodyPr/>
                    <a:lstStyle/>
                    <a:p>
                      <a:endParaRPr lang="en-US"/>
                    </a:p>
                  </a:txBody>
                  <a:tcPr/>
                </a:tc>
                <a:tc>
                  <a:txBody>
                    <a:bodyPr/>
                    <a:lstStyle/>
                    <a:p>
                      <a:pPr algn="ctr" fontAlgn="b"/>
                      <a:r>
                        <a:rPr lang="en-US" sz="1100" u="none" strike="noStrike">
                          <a:effectLst/>
                        </a:rPr>
                        <a:t>in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342,447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5,919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43697563"/>
                  </a:ext>
                </a:extLst>
              </a:tr>
              <a:tr h="183552">
                <a:tc rowSpan="2">
                  <a:txBody>
                    <a:bodyPr/>
                    <a:lstStyle/>
                    <a:p>
                      <a:pPr algn="ctr" fontAlgn="ctr"/>
                      <a:r>
                        <a:rPr lang="en-US" sz="1100" u="none" strike="noStrike">
                          <a:effectLst/>
                        </a:rPr>
                        <a:t>AGD-51b</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a:effectLst/>
                        </a:rPr>
                        <a:t>out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404,113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15,320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8499480"/>
                  </a:ext>
                </a:extLst>
              </a:tr>
              <a:tr h="192729">
                <a:tc vMerge="1">
                  <a:txBody>
                    <a:bodyPr/>
                    <a:lstStyle/>
                    <a:p>
                      <a:endParaRPr lang="en-US"/>
                    </a:p>
                  </a:txBody>
                  <a:tcPr/>
                </a:tc>
                <a:tc>
                  <a:txBody>
                    <a:bodyPr/>
                    <a:lstStyle/>
                    <a:p>
                      <a:pPr algn="ctr" fontAlgn="b"/>
                      <a:r>
                        <a:rPr lang="en-US" sz="1100" u="none" strike="noStrike">
                          <a:effectLst/>
                        </a:rPr>
                        <a:t>in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646,106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124,936</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990103"/>
                  </a:ext>
                </a:extLst>
              </a:tr>
              <a:tr h="183552">
                <a:tc rowSpan="2">
                  <a:txBody>
                    <a:bodyPr/>
                    <a:lstStyle/>
                    <a:p>
                      <a:pPr algn="ctr" fontAlgn="ctr"/>
                      <a:r>
                        <a:rPr lang="en-US" sz="1100" u="none" strike="noStrike">
                          <a:effectLst/>
                        </a:rPr>
                        <a:t>AE-917</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a:effectLst/>
                        </a:rPr>
                        <a:t>out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48,950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2,005</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421680"/>
                  </a:ext>
                </a:extLst>
              </a:tr>
              <a:tr h="192729">
                <a:tc vMerge="1">
                  <a:txBody>
                    <a:bodyPr/>
                    <a:lstStyle/>
                    <a:p>
                      <a:endParaRPr lang="en-US"/>
                    </a:p>
                  </a:txBody>
                  <a:tcPr/>
                </a:tc>
                <a:tc>
                  <a:txBody>
                    <a:bodyPr/>
                    <a:lstStyle/>
                    <a:p>
                      <a:pPr algn="ctr" fontAlgn="b"/>
                      <a:r>
                        <a:rPr lang="en-US" sz="1100" u="none" strike="noStrike">
                          <a:effectLst/>
                        </a:rPr>
                        <a:t>in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252,147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2,279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4863726"/>
                  </a:ext>
                </a:extLst>
              </a:tr>
              <a:tr h="183552">
                <a:tc rowSpan="2">
                  <a:txBody>
                    <a:bodyPr/>
                    <a:lstStyle/>
                    <a:p>
                      <a:pPr algn="ctr" fontAlgn="ctr"/>
                      <a:r>
                        <a:rPr lang="en-US" sz="1100" u="none" strike="noStrike">
                          <a:effectLst/>
                        </a:rPr>
                        <a:t>AP-930a</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a:effectLst/>
                        </a:rPr>
                        <a:t>out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103.268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724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017407"/>
                  </a:ext>
                </a:extLst>
              </a:tr>
              <a:tr h="192729">
                <a:tc vMerge="1">
                  <a:txBody>
                    <a:bodyPr/>
                    <a:lstStyle/>
                    <a:p>
                      <a:endParaRPr lang="en-US"/>
                    </a:p>
                  </a:txBody>
                  <a:tcPr/>
                </a:tc>
                <a:tc>
                  <a:txBody>
                    <a:bodyPr/>
                    <a:lstStyle/>
                    <a:p>
                      <a:pPr algn="ctr" fontAlgn="b"/>
                      <a:r>
                        <a:rPr lang="en-US" sz="1100" u="none" strike="noStrike">
                          <a:effectLst/>
                        </a:rPr>
                        <a:t>in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110,275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740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9292087"/>
                  </a:ext>
                </a:extLst>
              </a:tr>
              <a:tr h="183552">
                <a:tc rowSpan="2">
                  <a:txBody>
                    <a:bodyPr/>
                    <a:lstStyle/>
                    <a:p>
                      <a:pPr algn="ctr" fontAlgn="ctr"/>
                      <a:r>
                        <a:rPr lang="en-US" sz="1100" u="none" strike="noStrike">
                          <a:effectLst/>
                        </a:rPr>
                        <a:t>AP-930b</a:t>
                      </a:r>
                      <a:endParaRPr lang="en-US" sz="11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n-US" sz="1100" u="none" strike="noStrike">
                          <a:effectLst/>
                        </a:rPr>
                        <a:t>out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171,767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1,144</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5063237"/>
                  </a:ext>
                </a:extLst>
              </a:tr>
              <a:tr h="192729">
                <a:tc vMerge="1">
                  <a:txBody>
                    <a:bodyPr/>
                    <a:lstStyle/>
                    <a:p>
                      <a:endParaRPr lang="en-US"/>
                    </a:p>
                  </a:txBody>
                  <a:tcPr/>
                </a:tc>
                <a:tc>
                  <a:txBody>
                    <a:bodyPr/>
                    <a:lstStyle/>
                    <a:p>
                      <a:pPr algn="ctr" fontAlgn="b"/>
                      <a:r>
                        <a:rPr lang="en-US" sz="1100" u="none" strike="noStrike">
                          <a:effectLst/>
                        </a:rPr>
                        <a:t>in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a:effectLst/>
                        </a:rPr>
                        <a:t>212,449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u="none" strike="noStrike" dirty="0">
                          <a:effectLst/>
                        </a:rPr>
                        <a:t>2,153</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6688207"/>
                  </a:ext>
                </a:extLst>
              </a:tr>
            </a:tbl>
          </a:graphicData>
        </a:graphic>
      </p:graphicFrame>
    </p:spTree>
    <p:extLst>
      <p:ext uri="{BB962C8B-B14F-4D97-AF65-F5344CB8AC3E}">
        <p14:creationId xmlns:p14="http://schemas.microsoft.com/office/powerpoint/2010/main" val="3989131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8165AFC-0EDA-4C7C-BCBC-4F878DE4E2AB}"/>
              </a:ext>
            </a:extLst>
          </p:cNvPr>
          <p:cNvSpPr>
            <a:spLocks noGrp="1"/>
          </p:cNvSpPr>
          <p:nvPr>
            <p:ph type="title"/>
          </p:nvPr>
        </p:nvSpPr>
        <p:spPr>
          <a:xfrm>
            <a:off x="1524000" y="-76200"/>
            <a:ext cx="9144000" cy="809577"/>
          </a:xfrm>
        </p:spPr>
        <p:txBody>
          <a:bodyPr/>
          <a:lstStyle/>
          <a:p>
            <a:pPr algn="ctr"/>
            <a:r>
              <a:rPr lang="en-US" dirty="0"/>
              <a:t>Significance</a:t>
            </a:r>
          </a:p>
        </p:txBody>
      </p:sp>
      <p:sp>
        <p:nvSpPr>
          <p:cNvPr id="5" name="Content Placeholder 2">
            <a:extLst>
              <a:ext uri="{FF2B5EF4-FFF2-40B4-BE49-F238E27FC236}">
                <a16:creationId xmlns:a16="http://schemas.microsoft.com/office/drawing/2014/main" id="{AC1BBF86-9582-4DD7-B748-A7067A82843F}"/>
              </a:ext>
            </a:extLst>
          </p:cNvPr>
          <p:cNvSpPr>
            <a:spLocks noGrp="1"/>
          </p:cNvSpPr>
          <p:nvPr>
            <p:ph idx="1"/>
          </p:nvPr>
        </p:nvSpPr>
        <p:spPr>
          <a:xfrm>
            <a:off x="6253420" y="3663105"/>
            <a:ext cx="5194689" cy="3034947"/>
          </a:xfrm>
        </p:spPr>
        <p:txBody>
          <a:bodyPr>
            <a:noAutofit/>
          </a:bodyPr>
          <a:lstStyle/>
          <a:p>
            <a:pPr marL="36576" indent="0">
              <a:buNone/>
            </a:pPr>
            <a:r>
              <a:rPr lang="en-US" sz="2400" dirty="0"/>
              <a:t>Tectonic history</a:t>
            </a:r>
          </a:p>
          <a:p>
            <a:pPr marL="36576" indent="0">
              <a:buNone/>
            </a:pPr>
            <a:r>
              <a:rPr lang="en-US" sz="2400" dirty="0"/>
              <a:t>      </a:t>
            </a:r>
            <a:r>
              <a:rPr lang="en-US" sz="2000" dirty="0"/>
              <a:t>Possible slow uplift  ~150-180 mm/</a:t>
            </a:r>
            <a:r>
              <a:rPr lang="en-US" sz="2000" dirty="0" err="1"/>
              <a:t>ky</a:t>
            </a:r>
            <a:endParaRPr lang="en-US" sz="2000" dirty="0"/>
          </a:p>
          <a:p>
            <a:pPr marL="36576" indent="0">
              <a:buNone/>
            </a:pPr>
            <a:endParaRPr lang="en-US" sz="800" dirty="0"/>
          </a:p>
          <a:p>
            <a:pPr marL="36576" indent="0">
              <a:buNone/>
            </a:pPr>
            <a:r>
              <a:rPr lang="en-US" sz="2400" dirty="0"/>
              <a:t>Sea Level Records</a:t>
            </a:r>
          </a:p>
          <a:p>
            <a:pPr marL="36576" indent="0">
              <a:buNone/>
            </a:pPr>
            <a:r>
              <a:rPr lang="en-US" sz="2400" dirty="0"/>
              <a:t>      </a:t>
            </a:r>
            <a:r>
              <a:rPr lang="en-US" sz="2000" dirty="0"/>
              <a:t>Interpret data with uplift</a:t>
            </a:r>
          </a:p>
          <a:p>
            <a:pPr marL="36576" indent="0">
              <a:buNone/>
            </a:pPr>
            <a:endParaRPr lang="en-US" sz="800" dirty="0"/>
          </a:p>
          <a:p>
            <a:pPr marL="36576" indent="0">
              <a:buNone/>
            </a:pPr>
            <a:r>
              <a:rPr lang="en-US" sz="2400" dirty="0"/>
              <a:t>Speleogenesis</a:t>
            </a:r>
          </a:p>
          <a:p>
            <a:pPr marL="36576" indent="0">
              <a:buNone/>
            </a:pPr>
            <a:r>
              <a:rPr lang="en-US" sz="2400" dirty="0"/>
              <a:t>      </a:t>
            </a:r>
            <a:r>
              <a:rPr lang="en-US" sz="2000" dirty="0"/>
              <a:t>Evaluate modes and rates</a:t>
            </a:r>
          </a:p>
        </p:txBody>
      </p:sp>
      <p:pic>
        <p:nvPicPr>
          <p:cNvPr id="6" name="Picture 2" descr="C:\Users\ajenson\Documents\Grad School\Lit Review\figures\Richards_2007_01.tif">
            <a:extLst>
              <a:ext uri="{FF2B5EF4-FFF2-40B4-BE49-F238E27FC236}">
                <a16:creationId xmlns:a16="http://schemas.microsoft.com/office/drawing/2014/main" id="{A4EBD758-8451-4724-9BE5-77BFBA5C0C9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213"/>
          <a:stretch/>
        </p:blipFill>
        <p:spPr bwMode="auto">
          <a:xfrm>
            <a:off x="914400" y="3578302"/>
            <a:ext cx="5062284" cy="32045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C775822-C000-4419-8A2E-C4B794E59F1E}"/>
              </a:ext>
            </a:extLst>
          </p:cNvPr>
          <p:cNvSpPr/>
          <p:nvPr/>
        </p:nvSpPr>
        <p:spPr>
          <a:xfrm>
            <a:off x="4205146" y="3594609"/>
            <a:ext cx="1295400" cy="276999"/>
          </a:xfrm>
          <a:prstGeom prst="rect">
            <a:avLst/>
          </a:prstGeom>
        </p:spPr>
        <p:txBody>
          <a:bodyPr wrap="square">
            <a:spAutoFit/>
          </a:bodyPr>
          <a:lstStyle/>
          <a:p>
            <a:r>
              <a:rPr lang="en-US" sz="1200" b="1" i="1" dirty="0">
                <a:solidFill>
                  <a:schemeClr val="bg1"/>
                </a:solidFill>
                <a:latin typeface="Arial" pitchFamily="34" charset="0"/>
                <a:cs typeface="Arial" pitchFamily="34" charset="0"/>
              </a:rPr>
              <a:t>Richards, 2007</a:t>
            </a:r>
          </a:p>
        </p:txBody>
      </p:sp>
      <p:grpSp>
        <p:nvGrpSpPr>
          <p:cNvPr id="2" name="Group 1">
            <a:extLst>
              <a:ext uri="{FF2B5EF4-FFF2-40B4-BE49-F238E27FC236}">
                <a16:creationId xmlns:a16="http://schemas.microsoft.com/office/drawing/2014/main" id="{16380282-405E-49B9-ADBE-22D186FF1366}"/>
              </a:ext>
            </a:extLst>
          </p:cNvPr>
          <p:cNvGrpSpPr/>
          <p:nvPr/>
        </p:nvGrpSpPr>
        <p:grpSpPr>
          <a:xfrm>
            <a:off x="914400" y="804036"/>
            <a:ext cx="10363200" cy="2743200"/>
            <a:chOff x="1524000" y="886106"/>
            <a:chExt cx="9144000" cy="2314295"/>
          </a:xfrm>
        </p:grpSpPr>
        <p:pic>
          <p:nvPicPr>
            <p:cNvPr id="16" name="Picture 15">
              <a:extLst>
                <a:ext uri="{FF2B5EF4-FFF2-40B4-BE49-F238E27FC236}">
                  <a16:creationId xmlns:a16="http://schemas.microsoft.com/office/drawing/2014/main" id="{6EB43B0C-EAE6-42C8-B01B-170A0F842E10}"/>
                </a:ext>
              </a:extLst>
            </p:cNvPr>
            <p:cNvPicPr>
              <a:picLocks noChangeAspect="1"/>
            </p:cNvPicPr>
            <p:nvPr/>
          </p:nvPicPr>
          <p:blipFill>
            <a:blip r:embed="rId4"/>
            <a:stretch>
              <a:fillRect/>
            </a:stretch>
          </p:blipFill>
          <p:spPr>
            <a:xfrm>
              <a:off x="1524000" y="886106"/>
              <a:ext cx="9144000" cy="2285999"/>
            </a:xfrm>
            <a:prstGeom prst="rect">
              <a:avLst/>
            </a:prstGeom>
          </p:spPr>
        </p:pic>
        <p:sp>
          <p:nvSpPr>
            <p:cNvPr id="17" name="Oval 16">
              <a:extLst>
                <a:ext uri="{FF2B5EF4-FFF2-40B4-BE49-F238E27FC236}">
                  <a16:creationId xmlns:a16="http://schemas.microsoft.com/office/drawing/2014/main" id="{90DCADFD-5100-42F8-9121-1898EBB8AE9A}"/>
                </a:ext>
              </a:extLst>
            </p:cNvPr>
            <p:cNvSpPr/>
            <p:nvPr/>
          </p:nvSpPr>
          <p:spPr>
            <a:xfrm>
              <a:off x="9823306" y="2149993"/>
              <a:ext cx="152400" cy="1643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5BFFE8A-84C5-40DB-B6E3-26D3F47547F0}"/>
                </a:ext>
              </a:extLst>
            </p:cNvPr>
            <p:cNvSpPr/>
            <p:nvPr/>
          </p:nvSpPr>
          <p:spPr>
            <a:xfrm>
              <a:off x="9296400" y="1868483"/>
              <a:ext cx="152400" cy="1643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BE4CA5AD-4CCC-4D87-9C14-97FBACB3DD7C}"/>
                </a:ext>
              </a:extLst>
            </p:cNvPr>
            <p:cNvCxnSpPr/>
            <p:nvPr/>
          </p:nvCxnSpPr>
          <p:spPr>
            <a:xfrm>
              <a:off x="1822307" y="1586653"/>
              <a:ext cx="861848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2D445CB9-681A-4C4E-AA67-E0513813B5EB}"/>
                </a:ext>
              </a:extLst>
            </p:cNvPr>
            <p:cNvSpPr/>
            <p:nvPr/>
          </p:nvSpPr>
          <p:spPr>
            <a:xfrm>
              <a:off x="7658247" y="2122808"/>
              <a:ext cx="152400" cy="1643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C6037A6-D4FC-4753-88D7-A2B36E3CC4FF}"/>
                </a:ext>
              </a:extLst>
            </p:cNvPr>
            <p:cNvSpPr/>
            <p:nvPr/>
          </p:nvSpPr>
          <p:spPr>
            <a:xfrm>
              <a:off x="8526675" y="2042869"/>
              <a:ext cx="152400" cy="1643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FDA0ED6-D34C-47CE-98C7-2E5C5B6DC74D}"/>
                </a:ext>
              </a:extLst>
            </p:cNvPr>
            <p:cNvSpPr/>
            <p:nvPr/>
          </p:nvSpPr>
          <p:spPr>
            <a:xfrm>
              <a:off x="3450587" y="2474311"/>
              <a:ext cx="152400" cy="1643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3" name="Freeform 6">
              <a:extLst>
                <a:ext uri="{FF2B5EF4-FFF2-40B4-BE49-F238E27FC236}">
                  <a16:creationId xmlns:a16="http://schemas.microsoft.com/office/drawing/2014/main" id="{2FA99AC5-243A-4F20-9471-F2347107AB09}"/>
                </a:ext>
              </a:extLst>
            </p:cNvPr>
            <p:cNvSpPr/>
            <p:nvPr/>
          </p:nvSpPr>
          <p:spPr>
            <a:xfrm rot="21421463">
              <a:off x="3435988" y="2076036"/>
              <a:ext cx="6178012" cy="402001"/>
            </a:xfrm>
            <a:custGeom>
              <a:avLst/>
              <a:gdLst>
                <a:gd name="connsiteX0" fmla="*/ 8623738 w 8623738"/>
                <a:gd name="connsiteY0" fmla="*/ 0 h 315310"/>
                <a:gd name="connsiteX1" fmla="*/ 0 w 8623738"/>
                <a:gd name="connsiteY1" fmla="*/ 315310 h 315310"/>
              </a:gdLst>
              <a:ahLst/>
              <a:cxnLst>
                <a:cxn ang="0">
                  <a:pos x="connsiteX0" y="connsiteY0"/>
                </a:cxn>
                <a:cxn ang="0">
                  <a:pos x="connsiteX1" y="connsiteY1"/>
                </a:cxn>
              </a:cxnLst>
              <a:rect l="l" t="t" r="r" b="b"/>
              <a:pathLst>
                <a:path w="8623738" h="315310">
                  <a:moveTo>
                    <a:pt x="8623738" y="0"/>
                  </a:moveTo>
                  <a:lnTo>
                    <a:pt x="0" y="315310"/>
                  </a:ln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00"/>
                </a:highlight>
              </a:endParaRPr>
            </a:p>
          </p:txBody>
        </p:sp>
        <p:sp>
          <p:nvSpPr>
            <p:cNvPr id="24" name="Rectangle 23">
              <a:extLst>
                <a:ext uri="{FF2B5EF4-FFF2-40B4-BE49-F238E27FC236}">
                  <a16:creationId xmlns:a16="http://schemas.microsoft.com/office/drawing/2014/main" id="{32401A8A-6A32-4E8B-8491-528F7A7488AA}"/>
                </a:ext>
              </a:extLst>
            </p:cNvPr>
            <p:cNvSpPr/>
            <p:nvPr/>
          </p:nvSpPr>
          <p:spPr>
            <a:xfrm>
              <a:off x="9599402" y="2923402"/>
              <a:ext cx="1004955" cy="276999"/>
            </a:xfrm>
            <a:prstGeom prst="rect">
              <a:avLst/>
            </a:prstGeom>
          </p:spPr>
          <p:txBody>
            <a:bodyPr wrap="none">
              <a:spAutoFit/>
            </a:bodyPr>
            <a:lstStyle/>
            <a:p>
              <a:r>
                <a:rPr lang="en-US" sz="1200" b="1" dirty="0">
                  <a:solidFill>
                    <a:schemeClr val="bg1"/>
                  </a:solidFill>
                  <a:latin typeface="Arial" pitchFamily="34" charset="0"/>
                  <a:cs typeface="Arial" pitchFamily="34" charset="0"/>
                </a:rPr>
                <a:t>Miller, 2005</a:t>
              </a:r>
            </a:p>
          </p:txBody>
        </p:sp>
        <p:sp>
          <p:nvSpPr>
            <p:cNvPr id="15" name="Oval 14">
              <a:extLst>
                <a:ext uri="{FF2B5EF4-FFF2-40B4-BE49-F238E27FC236}">
                  <a16:creationId xmlns:a16="http://schemas.microsoft.com/office/drawing/2014/main" id="{1820002B-378E-43EF-8892-FC79722E9772}"/>
                </a:ext>
              </a:extLst>
            </p:cNvPr>
            <p:cNvSpPr/>
            <p:nvPr/>
          </p:nvSpPr>
          <p:spPr>
            <a:xfrm>
              <a:off x="7967036" y="2021588"/>
              <a:ext cx="152400" cy="1643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D56DEB2-6B75-4174-944E-C203FA683FE8}"/>
                </a:ext>
              </a:extLst>
            </p:cNvPr>
            <p:cNvSpPr/>
            <p:nvPr/>
          </p:nvSpPr>
          <p:spPr>
            <a:xfrm>
              <a:off x="7838800" y="2040610"/>
              <a:ext cx="152400" cy="1643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304A159-49DA-4A7C-97DD-9339992E8BD3}"/>
                </a:ext>
              </a:extLst>
            </p:cNvPr>
            <p:cNvSpPr/>
            <p:nvPr/>
          </p:nvSpPr>
          <p:spPr>
            <a:xfrm>
              <a:off x="6712457" y="2122807"/>
              <a:ext cx="152400" cy="1643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7" name="Oval 26">
              <a:extLst>
                <a:ext uri="{FF2B5EF4-FFF2-40B4-BE49-F238E27FC236}">
                  <a16:creationId xmlns:a16="http://schemas.microsoft.com/office/drawing/2014/main" id="{A24D0DDE-4C23-4BF7-B347-389B8533EAAC}"/>
                </a:ext>
              </a:extLst>
            </p:cNvPr>
            <p:cNvSpPr/>
            <p:nvPr/>
          </p:nvSpPr>
          <p:spPr>
            <a:xfrm>
              <a:off x="7718786" y="2040609"/>
              <a:ext cx="152400" cy="1643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8" name="Oval 27">
              <a:extLst>
                <a:ext uri="{FF2B5EF4-FFF2-40B4-BE49-F238E27FC236}">
                  <a16:creationId xmlns:a16="http://schemas.microsoft.com/office/drawing/2014/main" id="{383603C0-1F48-41A8-B0E2-83B76E8824D4}"/>
                </a:ext>
              </a:extLst>
            </p:cNvPr>
            <p:cNvSpPr/>
            <p:nvPr/>
          </p:nvSpPr>
          <p:spPr>
            <a:xfrm>
              <a:off x="6657840" y="2147803"/>
              <a:ext cx="152400" cy="1643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9" name="Oval 28">
              <a:extLst>
                <a:ext uri="{FF2B5EF4-FFF2-40B4-BE49-F238E27FC236}">
                  <a16:creationId xmlns:a16="http://schemas.microsoft.com/office/drawing/2014/main" id="{12843154-5FDC-4220-AF1D-546BCA4A54AD}"/>
                </a:ext>
              </a:extLst>
            </p:cNvPr>
            <p:cNvSpPr/>
            <p:nvPr/>
          </p:nvSpPr>
          <p:spPr>
            <a:xfrm>
              <a:off x="9144000" y="1864710"/>
              <a:ext cx="152400" cy="1643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0" name="Oval 29">
              <a:extLst>
                <a:ext uri="{FF2B5EF4-FFF2-40B4-BE49-F238E27FC236}">
                  <a16:creationId xmlns:a16="http://schemas.microsoft.com/office/drawing/2014/main" id="{0783B202-7FB6-4E88-9C8A-9F5C9180C2FB}"/>
                </a:ext>
              </a:extLst>
            </p:cNvPr>
            <p:cNvSpPr/>
            <p:nvPr/>
          </p:nvSpPr>
          <p:spPr>
            <a:xfrm>
              <a:off x="8057085" y="1638765"/>
              <a:ext cx="152400" cy="1643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grpSp>
    </p:spTree>
    <p:extLst>
      <p:ext uri="{BB962C8B-B14F-4D97-AF65-F5344CB8AC3E}">
        <p14:creationId xmlns:p14="http://schemas.microsoft.com/office/powerpoint/2010/main" val="2742692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7800" y="914400"/>
            <a:ext cx="9372600" cy="5943600"/>
          </a:xfrm>
          <a:prstGeom prst="rect">
            <a:avLst/>
          </a:prstGeom>
          <a:blipFill dpi="0" rotWithShape="1">
            <a:blip r:embed="rId3">
              <a:alphaModFix amt="90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p:cNvSpPr/>
          <p:nvPr/>
        </p:nvSpPr>
        <p:spPr>
          <a:xfrm>
            <a:off x="1905001" y="1676400"/>
            <a:ext cx="8345029" cy="4234950"/>
          </a:xfrm>
          <a:prstGeom prst="rect">
            <a:avLst/>
          </a:prstGeom>
          <a:solidFill>
            <a:schemeClr val="tx2">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200044"/>
            <a:ext cx="9144000" cy="575952"/>
          </a:xfrm>
        </p:spPr>
        <p:txBody>
          <a:bodyPr>
            <a:normAutofit fontScale="90000"/>
          </a:bodyPr>
          <a:lstStyle/>
          <a:p>
            <a:pPr algn="ctr"/>
            <a:r>
              <a:rPr lang="en-US" dirty="0">
                <a:latin typeface="+mn-lt"/>
                <a:cs typeface="Calibri" pitchFamily="34" charset="0"/>
              </a:rPr>
              <a:t>Acknowledgements</a:t>
            </a:r>
          </a:p>
        </p:txBody>
      </p:sp>
      <p:sp>
        <p:nvSpPr>
          <p:cNvPr id="6" name="TextBox 5"/>
          <p:cNvSpPr txBox="1"/>
          <p:nvPr/>
        </p:nvSpPr>
        <p:spPr>
          <a:xfrm>
            <a:off x="1912438" y="1897082"/>
            <a:ext cx="8382000"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National Speleological Society </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NASA  Astrobiology Institute</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UT Grotto and </a:t>
            </a:r>
            <a:r>
              <a:rPr lang="en-US" sz="2800" dirty="0" err="1">
                <a:solidFill>
                  <a:schemeClr val="bg1"/>
                </a:solidFill>
              </a:rPr>
              <a:t>Paamul</a:t>
            </a:r>
            <a:r>
              <a:rPr lang="en-US" sz="2800" dirty="0">
                <a:solidFill>
                  <a:schemeClr val="bg1"/>
                </a:solidFill>
              </a:rPr>
              <a:t> Grotto</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Trish Beddows, Ed Mallon, Christine Lowe, Barbara Luke, Nick Banks, Peter Sprouse, and many other cavers…</a:t>
            </a:r>
            <a:endParaRPr lang="en-US" sz="2800" dirty="0">
              <a:solidFill>
                <a:srgbClr val="FFFFFF"/>
              </a:solidFill>
            </a:endParaRPr>
          </a:p>
        </p:txBody>
      </p:sp>
      <p:pic>
        <p:nvPicPr>
          <p:cNvPr id="3" name="Picture 2"/>
          <p:cNvPicPr>
            <a:picLocks noChangeAspect="1"/>
          </p:cNvPicPr>
          <p:nvPr/>
        </p:nvPicPr>
        <p:blipFill>
          <a:blip r:embed="rId4"/>
          <a:stretch>
            <a:fillRect/>
          </a:stretch>
        </p:blipFill>
        <p:spPr>
          <a:xfrm>
            <a:off x="7751464" y="1676400"/>
            <a:ext cx="2535536" cy="1240122"/>
          </a:xfrm>
          <a:prstGeom prst="rect">
            <a:avLst/>
          </a:prstGeom>
        </p:spPr>
      </p:pic>
      <p:sp>
        <p:nvSpPr>
          <p:cNvPr id="7" name="Rectangle 6"/>
          <p:cNvSpPr/>
          <p:nvPr/>
        </p:nvSpPr>
        <p:spPr>
          <a:xfrm>
            <a:off x="7661100" y="6513474"/>
            <a:ext cx="3095719" cy="369332"/>
          </a:xfrm>
          <a:prstGeom prst="rect">
            <a:avLst/>
          </a:prstGeom>
        </p:spPr>
        <p:txBody>
          <a:bodyPr wrap="none">
            <a:spAutoFit/>
          </a:bodyPr>
          <a:lstStyle/>
          <a:p>
            <a:r>
              <a:rPr lang="en-US" b="1" dirty="0"/>
              <a:t>Photo: Benjamin Schwartz</a:t>
            </a:r>
          </a:p>
        </p:txBody>
      </p:sp>
    </p:spTree>
    <p:extLst>
      <p:ext uri="{BB962C8B-B14F-4D97-AF65-F5344CB8AC3E}">
        <p14:creationId xmlns:p14="http://schemas.microsoft.com/office/powerpoint/2010/main" val="324793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A3E96D-3B73-4828-961C-887B279DE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p:cNvSpPr>
            <a:spLocks noGrp="1"/>
          </p:cNvSpPr>
          <p:nvPr>
            <p:ph type="title"/>
          </p:nvPr>
        </p:nvSpPr>
        <p:spPr>
          <a:xfrm>
            <a:off x="1543050" y="304800"/>
            <a:ext cx="9144000" cy="575952"/>
          </a:xfrm>
        </p:spPr>
        <p:txBody>
          <a:bodyPr>
            <a:noAutofit/>
          </a:bodyPr>
          <a:lstStyle/>
          <a:p>
            <a:pPr algn="ctr"/>
            <a:r>
              <a:rPr lang="en-US" sz="6600" dirty="0">
                <a:solidFill>
                  <a:srgbClr val="FFFF00"/>
                </a:solidFill>
                <a:latin typeface="Calibri" pitchFamily="34" charset="0"/>
                <a:cs typeface="Calibri" pitchFamily="34" charset="0"/>
              </a:rPr>
              <a:t>Questions?</a:t>
            </a:r>
          </a:p>
        </p:txBody>
      </p:sp>
    </p:spTree>
    <p:extLst>
      <p:ext uri="{BB962C8B-B14F-4D97-AF65-F5344CB8AC3E}">
        <p14:creationId xmlns:p14="http://schemas.microsoft.com/office/powerpoint/2010/main" val="1942247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09800" y="667168"/>
            <a:ext cx="8077200" cy="2400657"/>
          </a:xfrm>
          <a:prstGeom prst="rect">
            <a:avLst/>
          </a:prstGeom>
          <a:noFill/>
        </p:spPr>
        <p:txBody>
          <a:bodyPr wrap="square" rtlCol="0">
            <a:spAutoFit/>
          </a:bodyPr>
          <a:lstStyle/>
          <a:p>
            <a:pPr>
              <a:lnSpc>
                <a:spcPct val="150000"/>
              </a:lnSpc>
            </a:pPr>
            <a:r>
              <a:rPr lang="en-US" sz="2000" dirty="0">
                <a:solidFill>
                  <a:prstClr val="white"/>
                </a:solidFill>
                <a:latin typeface="Arial" pitchFamily="34" charset="0"/>
                <a:cs typeface="Arial" pitchFamily="34" charset="0"/>
              </a:rPr>
              <a:t>CO</a:t>
            </a:r>
            <a:r>
              <a:rPr lang="en-US" sz="2000" baseline="-25000" dirty="0">
                <a:solidFill>
                  <a:prstClr val="white"/>
                </a:solidFill>
                <a:latin typeface="Arial" pitchFamily="34" charset="0"/>
                <a:cs typeface="Arial" pitchFamily="34" charset="0"/>
              </a:rPr>
              <a:t>2</a:t>
            </a:r>
            <a:r>
              <a:rPr lang="en-US" sz="2000" dirty="0">
                <a:solidFill>
                  <a:prstClr val="white"/>
                </a:solidFill>
                <a:latin typeface="Arial" pitchFamily="34" charset="0"/>
                <a:cs typeface="Arial" pitchFamily="34" charset="0"/>
              </a:rPr>
              <a:t> concentration increases with depth</a:t>
            </a:r>
          </a:p>
          <a:p>
            <a:pPr lvl="1"/>
            <a:r>
              <a:rPr lang="en-US" sz="2000" dirty="0">
                <a:solidFill>
                  <a:prstClr val="white"/>
                </a:solidFill>
                <a:latin typeface="Arial" pitchFamily="34" charset="0"/>
                <a:cs typeface="Arial" pitchFamily="34" charset="0"/>
              </a:rPr>
              <a:t>- Organic soil percolates down through fractures and oxidizes, 	increases dissolution potential</a:t>
            </a:r>
          </a:p>
          <a:p>
            <a:pPr marL="800100" lvl="1" indent="-342900">
              <a:lnSpc>
                <a:spcPct val="150000"/>
              </a:lnSpc>
              <a:buFontTx/>
              <a:buChar char="-"/>
            </a:pPr>
            <a:r>
              <a:rPr lang="en-US" sz="2000" dirty="0">
                <a:solidFill>
                  <a:prstClr val="white"/>
                </a:solidFill>
                <a:latin typeface="Arial" pitchFamily="34" charset="0"/>
                <a:cs typeface="Arial" pitchFamily="34" charset="0"/>
              </a:rPr>
              <a:t>Accelerated by tropical climate</a:t>
            </a:r>
          </a:p>
          <a:p>
            <a:pPr marL="800100" lvl="1" indent="-342900">
              <a:lnSpc>
                <a:spcPct val="150000"/>
              </a:lnSpc>
              <a:buFontTx/>
              <a:buChar char="-"/>
            </a:pPr>
            <a:r>
              <a:rPr lang="en-US" sz="2000" dirty="0">
                <a:solidFill>
                  <a:prstClr val="white"/>
                </a:solidFill>
                <a:latin typeface="Arial" pitchFamily="34" charset="0"/>
                <a:cs typeface="Arial" pitchFamily="34" charset="0"/>
              </a:rPr>
              <a:t>Results in mixing chambers at the surface of the water table</a:t>
            </a:r>
          </a:p>
          <a:p>
            <a:endParaRPr lang="en-US" sz="2000" dirty="0">
              <a:solidFill>
                <a:prstClr val="white"/>
              </a:solidFill>
              <a:latin typeface="Arial" pitchFamily="34" charset="0"/>
              <a:cs typeface="Arial" pitchFamily="34" charset="0"/>
            </a:endParaRPr>
          </a:p>
        </p:txBody>
      </p:sp>
      <p:sp>
        <p:nvSpPr>
          <p:cNvPr id="6" name="TextBox 5"/>
          <p:cNvSpPr txBox="1"/>
          <p:nvPr/>
        </p:nvSpPr>
        <p:spPr>
          <a:xfrm>
            <a:off x="2752725" y="84385"/>
            <a:ext cx="6438900" cy="646331"/>
          </a:xfrm>
          <a:prstGeom prst="rect">
            <a:avLst/>
          </a:prstGeom>
          <a:noFill/>
        </p:spPr>
        <p:txBody>
          <a:bodyPr wrap="square" rtlCol="0">
            <a:spAutoFit/>
          </a:bodyPr>
          <a:lstStyle/>
          <a:p>
            <a:pPr algn="ctr"/>
            <a:r>
              <a:rPr lang="en-US" sz="3600" dirty="0">
                <a:latin typeface="Calibri" pitchFamily="34" charset="0"/>
                <a:cs typeface="Calibri" pitchFamily="34" charset="0"/>
              </a:rPr>
              <a:t>Vadose Mixing</a:t>
            </a:r>
          </a:p>
        </p:txBody>
      </p:sp>
      <p:pic>
        <p:nvPicPr>
          <p:cNvPr id="3" name="Picture 2"/>
          <p:cNvPicPr>
            <a:picLocks noChangeAspect="1"/>
          </p:cNvPicPr>
          <p:nvPr/>
        </p:nvPicPr>
        <p:blipFill rotWithShape="1">
          <a:blip r:embed="rId3"/>
          <a:srcRect l="55000" t="43415" r="13333" b="24802"/>
          <a:stretch/>
        </p:blipFill>
        <p:spPr>
          <a:xfrm>
            <a:off x="2667000" y="2988188"/>
            <a:ext cx="6858000" cy="3869813"/>
          </a:xfrm>
          <a:prstGeom prst="rect">
            <a:avLst/>
          </a:prstGeom>
        </p:spPr>
      </p:pic>
      <p:sp>
        <p:nvSpPr>
          <p:cNvPr id="12" name="TextBox 11"/>
          <p:cNvSpPr txBox="1"/>
          <p:nvPr/>
        </p:nvSpPr>
        <p:spPr>
          <a:xfrm>
            <a:off x="2362201" y="6550224"/>
            <a:ext cx="1763753" cy="307777"/>
          </a:xfrm>
          <a:prstGeom prst="rect">
            <a:avLst/>
          </a:prstGeom>
          <a:noFill/>
        </p:spPr>
        <p:txBody>
          <a:bodyPr wrap="square" rtlCol="0">
            <a:spAutoFit/>
          </a:bodyPr>
          <a:lstStyle/>
          <a:p>
            <a:pPr algn="r"/>
            <a:r>
              <a:rPr lang="en-US" sz="1400" dirty="0">
                <a:solidFill>
                  <a:schemeClr val="bg1"/>
                </a:solidFill>
              </a:rPr>
              <a:t>Gulley et al,  2015</a:t>
            </a:r>
          </a:p>
        </p:txBody>
      </p:sp>
    </p:spTree>
    <p:extLst>
      <p:ext uri="{BB962C8B-B14F-4D97-AF65-F5344CB8AC3E}">
        <p14:creationId xmlns:p14="http://schemas.microsoft.com/office/powerpoint/2010/main" val="402149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8246-CC31-41C8-8FB8-B6196939AD8F}"/>
              </a:ext>
            </a:extLst>
          </p:cNvPr>
          <p:cNvSpPr>
            <a:spLocks noGrp="1"/>
          </p:cNvSpPr>
          <p:nvPr>
            <p:ph type="title"/>
          </p:nvPr>
        </p:nvSpPr>
        <p:spPr>
          <a:xfrm>
            <a:off x="1524000" y="76200"/>
            <a:ext cx="9144000" cy="1143000"/>
          </a:xfrm>
        </p:spPr>
        <p:txBody>
          <a:bodyPr/>
          <a:lstStyle/>
          <a:p>
            <a:pPr algn="ctr"/>
            <a:r>
              <a:rPr lang="en-US" dirty="0"/>
              <a:t>Overview</a:t>
            </a:r>
          </a:p>
        </p:txBody>
      </p:sp>
      <p:sp>
        <p:nvSpPr>
          <p:cNvPr id="3" name="Content Placeholder 2">
            <a:extLst>
              <a:ext uri="{FF2B5EF4-FFF2-40B4-BE49-F238E27FC236}">
                <a16:creationId xmlns:a16="http://schemas.microsoft.com/office/drawing/2014/main" id="{ED46ECA1-F500-4BB2-89F1-B8F8967B3444}"/>
              </a:ext>
            </a:extLst>
          </p:cNvPr>
          <p:cNvSpPr>
            <a:spLocks noGrp="1"/>
          </p:cNvSpPr>
          <p:nvPr>
            <p:ph idx="1"/>
          </p:nvPr>
        </p:nvSpPr>
        <p:spPr>
          <a:xfrm>
            <a:off x="3048000" y="1219200"/>
            <a:ext cx="5181600" cy="5105400"/>
          </a:xfrm>
        </p:spPr>
        <p:txBody>
          <a:bodyPr>
            <a:noAutofit/>
          </a:bodyPr>
          <a:lstStyle/>
          <a:p>
            <a:pPr marL="36576" indent="0">
              <a:buNone/>
            </a:pPr>
            <a:r>
              <a:rPr lang="en-US" sz="2400" dirty="0"/>
              <a:t>Background</a:t>
            </a:r>
          </a:p>
          <a:p>
            <a:pPr lvl="1">
              <a:buFontTx/>
              <a:buChar char="-"/>
            </a:pPr>
            <a:r>
              <a:rPr lang="en-US" sz="2400" dirty="0"/>
              <a:t>Site location and history</a:t>
            </a:r>
          </a:p>
          <a:p>
            <a:pPr lvl="1">
              <a:buFontTx/>
              <a:buChar char="-"/>
            </a:pPr>
            <a:r>
              <a:rPr lang="en-US" sz="2400" dirty="0"/>
              <a:t>Caves in Quintana </a:t>
            </a:r>
            <a:r>
              <a:rPr lang="en-US" sz="2400" dirty="0" err="1"/>
              <a:t>Roo</a:t>
            </a:r>
            <a:endParaRPr lang="en-US" sz="2400" dirty="0"/>
          </a:p>
          <a:p>
            <a:pPr marL="36576" indent="0">
              <a:buNone/>
            </a:pPr>
            <a:endParaRPr lang="en-US" sz="800" dirty="0"/>
          </a:p>
          <a:p>
            <a:pPr marL="36576" indent="0">
              <a:buNone/>
            </a:pPr>
            <a:r>
              <a:rPr lang="en-US" sz="2400" dirty="0"/>
              <a:t>Speleogenesis</a:t>
            </a:r>
          </a:p>
          <a:p>
            <a:pPr lvl="1">
              <a:buFontTx/>
              <a:buChar char="-"/>
            </a:pPr>
            <a:r>
              <a:rPr lang="en-US" sz="2400" dirty="0"/>
              <a:t>Sea level and cave elevations</a:t>
            </a:r>
          </a:p>
          <a:p>
            <a:pPr lvl="1">
              <a:buFontTx/>
              <a:buChar char="-"/>
            </a:pPr>
            <a:r>
              <a:rPr lang="en-US" sz="2400" dirty="0"/>
              <a:t>Mixing vs Vadose origins</a:t>
            </a:r>
          </a:p>
          <a:p>
            <a:pPr lvl="1">
              <a:buFontTx/>
              <a:buChar char="-"/>
            </a:pPr>
            <a:endParaRPr lang="en-US" sz="800" dirty="0"/>
          </a:p>
          <a:p>
            <a:pPr marL="36576" indent="0">
              <a:buNone/>
            </a:pPr>
            <a:r>
              <a:rPr lang="en-US" sz="2400" dirty="0"/>
              <a:t>POS Evidence</a:t>
            </a:r>
          </a:p>
          <a:p>
            <a:pPr lvl="1">
              <a:buFontTx/>
              <a:buChar char="-"/>
            </a:pPr>
            <a:r>
              <a:rPr lang="en-US" sz="2400" dirty="0"/>
              <a:t>Water table elevations</a:t>
            </a:r>
          </a:p>
          <a:p>
            <a:pPr lvl="1">
              <a:buFontTx/>
              <a:buChar char="-"/>
            </a:pPr>
            <a:r>
              <a:rPr lang="en-US" sz="2400" dirty="0"/>
              <a:t>Surface lowering</a:t>
            </a:r>
          </a:p>
          <a:p>
            <a:pPr lvl="1">
              <a:buFontTx/>
              <a:buChar char="-"/>
            </a:pPr>
            <a:endParaRPr lang="en-US" sz="800" dirty="0"/>
          </a:p>
          <a:p>
            <a:pPr marL="36576" indent="0">
              <a:buNone/>
            </a:pPr>
            <a:r>
              <a:rPr lang="en-US" sz="2400" dirty="0"/>
              <a:t>Significance and Future work</a:t>
            </a:r>
          </a:p>
        </p:txBody>
      </p:sp>
    </p:spTree>
    <p:extLst>
      <p:ext uri="{BB962C8B-B14F-4D97-AF65-F5344CB8AC3E}">
        <p14:creationId xmlns:p14="http://schemas.microsoft.com/office/powerpoint/2010/main" val="3550122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9495D0-6961-4DF6-8028-4B75EE2E6C29}"/>
              </a:ext>
            </a:extLst>
          </p:cNvPr>
          <p:cNvPicPr>
            <a:picLocks noChangeAspect="1"/>
          </p:cNvPicPr>
          <p:nvPr/>
        </p:nvPicPr>
        <p:blipFill rotWithShape="1">
          <a:blip r:embed="rId3"/>
          <a:srcRect l="15000" t="9982" r="17500" b="12945"/>
          <a:stretch/>
        </p:blipFill>
        <p:spPr>
          <a:xfrm>
            <a:off x="1524000" y="45720"/>
            <a:ext cx="9144000" cy="6812281"/>
          </a:xfrm>
          <a:prstGeom prst="rect">
            <a:avLst/>
          </a:prstGeom>
        </p:spPr>
      </p:pic>
      <p:sp>
        <p:nvSpPr>
          <p:cNvPr id="7" name="TextBox 6"/>
          <p:cNvSpPr txBox="1"/>
          <p:nvPr/>
        </p:nvSpPr>
        <p:spPr>
          <a:xfrm>
            <a:off x="3962400" y="5410200"/>
            <a:ext cx="838200" cy="369332"/>
          </a:xfrm>
          <a:prstGeom prst="rect">
            <a:avLst/>
          </a:prstGeom>
          <a:noFill/>
        </p:spPr>
        <p:txBody>
          <a:bodyPr wrap="square" rtlCol="0">
            <a:spAutoFit/>
          </a:bodyPr>
          <a:lstStyle/>
          <a:p>
            <a:r>
              <a:rPr lang="en-US" b="1" dirty="0"/>
              <a:t>1 km</a:t>
            </a:r>
          </a:p>
        </p:txBody>
      </p:sp>
      <p:sp>
        <p:nvSpPr>
          <p:cNvPr id="6" name="Rectangle 5"/>
          <p:cNvSpPr/>
          <p:nvPr/>
        </p:nvSpPr>
        <p:spPr>
          <a:xfrm>
            <a:off x="3962400" y="5779533"/>
            <a:ext cx="1066800" cy="4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4024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83"/>
          <p:cNvGrpSpPr/>
          <p:nvPr/>
        </p:nvGrpSpPr>
        <p:grpSpPr>
          <a:xfrm>
            <a:off x="1524000" y="1371601"/>
            <a:ext cx="9144000" cy="3886199"/>
            <a:chOff x="990600" y="1219199"/>
            <a:chExt cx="7209820" cy="2438401"/>
          </a:xfrm>
        </p:grpSpPr>
        <p:sp>
          <p:nvSpPr>
            <p:cNvPr id="9" name="Rectangle 8"/>
            <p:cNvSpPr/>
            <p:nvPr/>
          </p:nvSpPr>
          <p:spPr>
            <a:xfrm>
              <a:off x="990600" y="1219199"/>
              <a:ext cx="7209820" cy="243840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Isosceles Triangle 3"/>
            <p:cNvSpPr/>
            <p:nvPr/>
          </p:nvSpPr>
          <p:spPr>
            <a:xfrm>
              <a:off x="1555429" y="2196816"/>
              <a:ext cx="114300" cy="127377"/>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1381683" y="2477157"/>
              <a:ext cx="3443177" cy="177162"/>
            </a:xfrm>
            <a:prstGeom prst="line">
              <a:avLst/>
            </a:prstGeom>
            <a:ln w="19050">
              <a:solidFill>
                <a:schemeClr val="accent1">
                  <a:shade val="60000"/>
                  <a:satMod val="30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4824860" y="2654319"/>
              <a:ext cx="942054" cy="261170"/>
            </a:xfrm>
            <a:prstGeom prst="line">
              <a:avLst/>
            </a:prstGeom>
            <a:ln w="19050">
              <a:solidFill>
                <a:schemeClr val="accent1">
                  <a:shade val="60000"/>
                  <a:satMod val="30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5766915" y="2915490"/>
              <a:ext cx="2057398" cy="519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Freeform: Shape 31"/>
            <p:cNvSpPr/>
            <p:nvPr/>
          </p:nvSpPr>
          <p:spPr>
            <a:xfrm>
              <a:off x="1381683" y="1892319"/>
              <a:ext cx="4383449" cy="1029586"/>
            </a:xfrm>
            <a:custGeom>
              <a:avLst/>
              <a:gdLst>
                <a:gd name="connsiteX0" fmla="*/ 0 w 4457877"/>
                <a:gd name="connsiteY0" fmla="*/ 26496 h 1079119"/>
                <a:gd name="connsiteX1" fmla="*/ 457200 w 4457877"/>
                <a:gd name="connsiteY1" fmla="*/ 15863 h 1079119"/>
                <a:gd name="connsiteX2" fmla="*/ 552893 w 4457877"/>
                <a:gd name="connsiteY2" fmla="*/ 37128 h 1079119"/>
                <a:gd name="connsiteX3" fmla="*/ 595424 w 4457877"/>
                <a:gd name="connsiteY3" fmla="*/ 47761 h 1079119"/>
                <a:gd name="connsiteX4" fmla="*/ 829340 w 4457877"/>
                <a:gd name="connsiteY4" fmla="*/ 69026 h 1079119"/>
                <a:gd name="connsiteX5" fmla="*/ 882503 w 4457877"/>
                <a:gd name="connsiteY5" fmla="*/ 79659 h 1079119"/>
                <a:gd name="connsiteX6" fmla="*/ 1010093 w 4457877"/>
                <a:gd name="connsiteY6" fmla="*/ 90291 h 1079119"/>
                <a:gd name="connsiteX7" fmla="*/ 1095154 w 4457877"/>
                <a:gd name="connsiteY7" fmla="*/ 111556 h 1079119"/>
                <a:gd name="connsiteX8" fmla="*/ 1137684 w 4457877"/>
                <a:gd name="connsiteY8" fmla="*/ 122189 h 1079119"/>
                <a:gd name="connsiteX9" fmla="*/ 1180214 w 4457877"/>
                <a:gd name="connsiteY9" fmla="*/ 143454 h 1079119"/>
                <a:gd name="connsiteX10" fmla="*/ 1212112 w 4457877"/>
                <a:gd name="connsiteY10" fmla="*/ 154086 h 1079119"/>
                <a:gd name="connsiteX11" fmla="*/ 1244010 w 4457877"/>
                <a:gd name="connsiteY11" fmla="*/ 175352 h 1079119"/>
                <a:gd name="connsiteX12" fmla="*/ 1435396 w 4457877"/>
                <a:gd name="connsiteY12" fmla="*/ 175352 h 1079119"/>
                <a:gd name="connsiteX13" fmla="*/ 1531089 w 4457877"/>
                <a:gd name="connsiteY13" fmla="*/ 143454 h 1079119"/>
                <a:gd name="connsiteX14" fmla="*/ 1594884 w 4457877"/>
                <a:gd name="connsiteY14" fmla="*/ 122189 h 1079119"/>
                <a:gd name="connsiteX15" fmla="*/ 1658679 w 4457877"/>
                <a:gd name="connsiteY15" fmla="*/ 111556 h 1079119"/>
                <a:gd name="connsiteX16" fmla="*/ 1690577 w 4457877"/>
                <a:gd name="connsiteY16" fmla="*/ 100924 h 1079119"/>
                <a:gd name="connsiteX17" fmla="*/ 1743740 w 4457877"/>
                <a:gd name="connsiteY17" fmla="*/ 90291 h 1079119"/>
                <a:gd name="connsiteX18" fmla="*/ 1775638 w 4457877"/>
                <a:gd name="connsiteY18" fmla="*/ 79659 h 1079119"/>
                <a:gd name="connsiteX19" fmla="*/ 1892596 w 4457877"/>
                <a:gd name="connsiteY19" fmla="*/ 58393 h 1079119"/>
                <a:gd name="connsiteX20" fmla="*/ 2211572 w 4457877"/>
                <a:gd name="connsiteY20" fmla="*/ 69026 h 1079119"/>
                <a:gd name="connsiteX21" fmla="*/ 2286000 w 4457877"/>
                <a:gd name="connsiteY21" fmla="*/ 100924 h 1079119"/>
                <a:gd name="connsiteX22" fmla="*/ 2328531 w 4457877"/>
                <a:gd name="connsiteY22" fmla="*/ 111556 h 1079119"/>
                <a:gd name="connsiteX23" fmla="*/ 2402958 w 4457877"/>
                <a:gd name="connsiteY23" fmla="*/ 132821 h 1079119"/>
                <a:gd name="connsiteX24" fmla="*/ 2445489 w 4457877"/>
                <a:gd name="connsiteY24" fmla="*/ 154086 h 1079119"/>
                <a:gd name="connsiteX25" fmla="*/ 2488019 w 4457877"/>
                <a:gd name="connsiteY25" fmla="*/ 164719 h 1079119"/>
                <a:gd name="connsiteX26" fmla="*/ 2551814 w 4457877"/>
                <a:gd name="connsiteY26" fmla="*/ 217882 h 1079119"/>
                <a:gd name="connsiteX27" fmla="*/ 2583712 w 4457877"/>
                <a:gd name="connsiteY27" fmla="*/ 228514 h 1079119"/>
                <a:gd name="connsiteX28" fmla="*/ 2594345 w 4457877"/>
                <a:gd name="connsiteY28" fmla="*/ 260412 h 1079119"/>
                <a:gd name="connsiteX29" fmla="*/ 2658140 w 4457877"/>
                <a:gd name="connsiteY29" fmla="*/ 292310 h 1079119"/>
                <a:gd name="connsiteX30" fmla="*/ 2690038 w 4457877"/>
                <a:gd name="connsiteY30" fmla="*/ 324207 h 1079119"/>
                <a:gd name="connsiteX31" fmla="*/ 2764465 w 4457877"/>
                <a:gd name="connsiteY31" fmla="*/ 356105 h 1079119"/>
                <a:gd name="connsiteX32" fmla="*/ 2806996 w 4457877"/>
                <a:gd name="connsiteY32" fmla="*/ 366738 h 1079119"/>
                <a:gd name="connsiteX33" fmla="*/ 2892056 w 4457877"/>
                <a:gd name="connsiteY33" fmla="*/ 409268 h 1079119"/>
                <a:gd name="connsiteX34" fmla="*/ 2934586 w 4457877"/>
                <a:gd name="connsiteY34" fmla="*/ 430533 h 1079119"/>
                <a:gd name="connsiteX35" fmla="*/ 2998382 w 4457877"/>
                <a:gd name="connsiteY35" fmla="*/ 462431 h 1079119"/>
                <a:gd name="connsiteX36" fmla="*/ 3030279 w 4457877"/>
                <a:gd name="connsiteY36" fmla="*/ 483696 h 1079119"/>
                <a:gd name="connsiteX37" fmla="*/ 3072810 w 4457877"/>
                <a:gd name="connsiteY37" fmla="*/ 494328 h 1079119"/>
                <a:gd name="connsiteX38" fmla="*/ 3253563 w 4457877"/>
                <a:gd name="connsiteY38" fmla="*/ 504961 h 1079119"/>
                <a:gd name="connsiteX39" fmla="*/ 3317358 w 4457877"/>
                <a:gd name="connsiteY39" fmla="*/ 515593 h 1079119"/>
                <a:gd name="connsiteX40" fmla="*/ 3402419 w 4457877"/>
                <a:gd name="connsiteY40" fmla="*/ 536859 h 1079119"/>
                <a:gd name="connsiteX41" fmla="*/ 3508745 w 4457877"/>
                <a:gd name="connsiteY41" fmla="*/ 558124 h 1079119"/>
                <a:gd name="connsiteX42" fmla="*/ 3572540 w 4457877"/>
                <a:gd name="connsiteY42" fmla="*/ 579389 h 1079119"/>
                <a:gd name="connsiteX43" fmla="*/ 3604438 w 4457877"/>
                <a:gd name="connsiteY43" fmla="*/ 590021 h 1079119"/>
                <a:gd name="connsiteX44" fmla="*/ 3753293 w 4457877"/>
                <a:gd name="connsiteY44" fmla="*/ 600654 h 1079119"/>
                <a:gd name="connsiteX45" fmla="*/ 3817089 w 4457877"/>
                <a:gd name="connsiteY45" fmla="*/ 611286 h 1079119"/>
                <a:gd name="connsiteX46" fmla="*/ 3838354 w 4457877"/>
                <a:gd name="connsiteY46" fmla="*/ 632552 h 1079119"/>
                <a:gd name="connsiteX47" fmla="*/ 3870252 w 4457877"/>
                <a:gd name="connsiteY47" fmla="*/ 643184 h 1079119"/>
                <a:gd name="connsiteX48" fmla="*/ 3934047 w 4457877"/>
                <a:gd name="connsiteY48" fmla="*/ 696347 h 1079119"/>
                <a:gd name="connsiteX49" fmla="*/ 3944679 w 4457877"/>
                <a:gd name="connsiteY49" fmla="*/ 728245 h 1079119"/>
                <a:gd name="connsiteX50" fmla="*/ 4008475 w 4457877"/>
                <a:gd name="connsiteY50" fmla="*/ 770775 h 1079119"/>
                <a:gd name="connsiteX51" fmla="*/ 4061638 w 4457877"/>
                <a:gd name="connsiteY51" fmla="*/ 823938 h 1079119"/>
                <a:gd name="connsiteX52" fmla="*/ 4167963 w 4457877"/>
                <a:gd name="connsiteY52" fmla="*/ 855835 h 1079119"/>
                <a:gd name="connsiteX53" fmla="*/ 4231758 w 4457877"/>
                <a:gd name="connsiteY53" fmla="*/ 898366 h 1079119"/>
                <a:gd name="connsiteX54" fmla="*/ 4263656 w 4457877"/>
                <a:gd name="connsiteY54" fmla="*/ 919631 h 1079119"/>
                <a:gd name="connsiteX55" fmla="*/ 4295554 w 4457877"/>
                <a:gd name="connsiteY55" fmla="*/ 930263 h 1079119"/>
                <a:gd name="connsiteX56" fmla="*/ 4316819 w 4457877"/>
                <a:gd name="connsiteY56" fmla="*/ 962161 h 1079119"/>
                <a:gd name="connsiteX57" fmla="*/ 4348717 w 4457877"/>
                <a:gd name="connsiteY57" fmla="*/ 972793 h 1079119"/>
                <a:gd name="connsiteX58" fmla="*/ 4359349 w 4457877"/>
                <a:gd name="connsiteY58" fmla="*/ 1004691 h 1079119"/>
                <a:gd name="connsiteX59" fmla="*/ 4391247 w 4457877"/>
                <a:gd name="connsiteY59" fmla="*/ 1015324 h 1079119"/>
                <a:gd name="connsiteX60" fmla="*/ 4423145 w 4457877"/>
                <a:gd name="connsiteY60" fmla="*/ 1036589 h 1079119"/>
                <a:gd name="connsiteX61" fmla="*/ 4455042 w 4457877"/>
                <a:gd name="connsiteY61" fmla="*/ 1047221 h 1079119"/>
                <a:gd name="connsiteX62" fmla="*/ 4455042 w 4457877"/>
                <a:gd name="connsiteY62" fmla="*/ 1079119 h 107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457877" h="1079119">
                  <a:moveTo>
                    <a:pt x="0" y="26496"/>
                  </a:moveTo>
                  <a:cubicBezTo>
                    <a:pt x="221065" y="-17717"/>
                    <a:pt x="70199" y="4136"/>
                    <a:pt x="457200" y="15863"/>
                  </a:cubicBezTo>
                  <a:cubicBezTo>
                    <a:pt x="560925" y="41795"/>
                    <a:pt x="431406" y="10131"/>
                    <a:pt x="552893" y="37128"/>
                  </a:cubicBezTo>
                  <a:cubicBezTo>
                    <a:pt x="567158" y="40298"/>
                    <a:pt x="580924" y="45948"/>
                    <a:pt x="595424" y="47761"/>
                  </a:cubicBezTo>
                  <a:cubicBezTo>
                    <a:pt x="860792" y="80932"/>
                    <a:pt x="595183" y="37804"/>
                    <a:pt x="829340" y="69026"/>
                  </a:cubicBezTo>
                  <a:cubicBezTo>
                    <a:pt x="847253" y="71415"/>
                    <a:pt x="864555" y="77547"/>
                    <a:pt x="882503" y="79659"/>
                  </a:cubicBezTo>
                  <a:cubicBezTo>
                    <a:pt x="924888" y="84645"/>
                    <a:pt x="967563" y="86747"/>
                    <a:pt x="1010093" y="90291"/>
                  </a:cubicBezTo>
                  <a:cubicBezTo>
                    <a:pt x="1118166" y="111906"/>
                    <a:pt x="1018873" y="89762"/>
                    <a:pt x="1095154" y="111556"/>
                  </a:cubicBezTo>
                  <a:cubicBezTo>
                    <a:pt x="1109205" y="115570"/>
                    <a:pt x="1124001" y="117058"/>
                    <a:pt x="1137684" y="122189"/>
                  </a:cubicBezTo>
                  <a:cubicBezTo>
                    <a:pt x="1152525" y="127754"/>
                    <a:pt x="1165646" y="137210"/>
                    <a:pt x="1180214" y="143454"/>
                  </a:cubicBezTo>
                  <a:cubicBezTo>
                    <a:pt x="1190516" y="147869"/>
                    <a:pt x="1201479" y="150542"/>
                    <a:pt x="1212112" y="154086"/>
                  </a:cubicBezTo>
                  <a:cubicBezTo>
                    <a:pt x="1222745" y="161175"/>
                    <a:pt x="1232580" y="169637"/>
                    <a:pt x="1244010" y="175352"/>
                  </a:cubicBezTo>
                  <a:cubicBezTo>
                    <a:pt x="1302203" y="204449"/>
                    <a:pt x="1380014" y="179044"/>
                    <a:pt x="1435396" y="175352"/>
                  </a:cubicBezTo>
                  <a:cubicBezTo>
                    <a:pt x="1513372" y="136362"/>
                    <a:pt x="1440399" y="168187"/>
                    <a:pt x="1531089" y="143454"/>
                  </a:cubicBezTo>
                  <a:cubicBezTo>
                    <a:pt x="1552714" y="137556"/>
                    <a:pt x="1573619" y="129277"/>
                    <a:pt x="1594884" y="122189"/>
                  </a:cubicBezTo>
                  <a:cubicBezTo>
                    <a:pt x="1615336" y="115372"/>
                    <a:pt x="1637634" y="116233"/>
                    <a:pt x="1658679" y="111556"/>
                  </a:cubicBezTo>
                  <a:cubicBezTo>
                    <a:pt x="1669620" y="109125"/>
                    <a:pt x="1679704" y="103642"/>
                    <a:pt x="1690577" y="100924"/>
                  </a:cubicBezTo>
                  <a:cubicBezTo>
                    <a:pt x="1708109" y="96541"/>
                    <a:pt x="1726208" y="94674"/>
                    <a:pt x="1743740" y="90291"/>
                  </a:cubicBezTo>
                  <a:cubicBezTo>
                    <a:pt x="1754613" y="87573"/>
                    <a:pt x="1764765" y="82377"/>
                    <a:pt x="1775638" y="79659"/>
                  </a:cubicBezTo>
                  <a:cubicBezTo>
                    <a:pt x="1805366" y="72227"/>
                    <a:pt x="1864149" y="63134"/>
                    <a:pt x="1892596" y="58393"/>
                  </a:cubicBezTo>
                  <a:cubicBezTo>
                    <a:pt x="1998921" y="61937"/>
                    <a:pt x="2105382" y="62590"/>
                    <a:pt x="2211572" y="69026"/>
                  </a:cubicBezTo>
                  <a:cubicBezTo>
                    <a:pt x="2232567" y="70298"/>
                    <a:pt x="2270129" y="94973"/>
                    <a:pt x="2286000" y="100924"/>
                  </a:cubicBezTo>
                  <a:cubicBezTo>
                    <a:pt x="2299683" y="106055"/>
                    <a:pt x="2314480" y="107541"/>
                    <a:pt x="2328531" y="111556"/>
                  </a:cubicBezTo>
                  <a:cubicBezTo>
                    <a:pt x="2435317" y="142066"/>
                    <a:pt x="2269987" y="99580"/>
                    <a:pt x="2402958" y="132821"/>
                  </a:cubicBezTo>
                  <a:cubicBezTo>
                    <a:pt x="2417135" y="139909"/>
                    <a:pt x="2430648" y="148521"/>
                    <a:pt x="2445489" y="154086"/>
                  </a:cubicBezTo>
                  <a:cubicBezTo>
                    <a:pt x="2459172" y="159217"/>
                    <a:pt x="2474588" y="158963"/>
                    <a:pt x="2488019" y="164719"/>
                  </a:cubicBezTo>
                  <a:cubicBezTo>
                    <a:pt x="2536728" y="185594"/>
                    <a:pt x="2505822" y="187221"/>
                    <a:pt x="2551814" y="217882"/>
                  </a:cubicBezTo>
                  <a:cubicBezTo>
                    <a:pt x="2561139" y="224099"/>
                    <a:pt x="2573079" y="224970"/>
                    <a:pt x="2583712" y="228514"/>
                  </a:cubicBezTo>
                  <a:cubicBezTo>
                    <a:pt x="2587256" y="239147"/>
                    <a:pt x="2587344" y="251660"/>
                    <a:pt x="2594345" y="260412"/>
                  </a:cubicBezTo>
                  <a:cubicBezTo>
                    <a:pt x="2609335" y="279150"/>
                    <a:pt x="2637127" y="285306"/>
                    <a:pt x="2658140" y="292310"/>
                  </a:cubicBezTo>
                  <a:cubicBezTo>
                    <a:pt x="2668773" y="302942"/>
                    <a:pt x="2677802" y="315467"/>
                    <a:pt x="2690038" y="324207"/>
                  </a:cubicBezTo>
                  <a:cubicBezTo>
                    <a:pt x="2708944" y="337711"/>
                    <a:pt x="2741323" y="349493"/>
                    <a:pt x="2764465" y="356105"/>
                  </a:cubicBezTo>
                  <a:cubicBezTo>
                    <a:pt x="2778516" y="360120"/>
                    <a:pt x="2793507" y="361117"/>
                    <a:pt x="2806996" y="366738"/>
                  </a:cubicBezTo>
                  <a:cubicBezTo>
                    <a:pt x="2836258" y="378930"/>
                    <a:pt x="2863703" y="395091"/>
                    <a:pt x="2892056" y="409268"/>
                  </a:cubicBezTo>
                  <a:cubicBezTo>
                    <a:pt x="2906233" y="416356"/>
                    <a:pt x="2923378" y="419326"/>
                    <a:pt x="2934586" y="430533"/>
                  </a:cubicBezTo>
                  <a:cubicBezTo>
                    <a:pt x="2966185" y="462131"/>
                    <a:pt x="2946127" y="449367"/>
                    <a:pt x="2998382" y="462431"/>
                  </a:cubicBezTo>
                  <a:cubicBezTo>
                    <a:pt x="3009014" y="469519"/>
                    <a:pt x="3018534" y="478662"/>
                    <a:pt x="3030279" y="483696"/>
                  </a:cubicBezTo>
                  <a:cubicBezTo>
                    <a:pt x="3043711" y="489452"/>
                    <a:pt x="3058263" y="492943"/>
                    <a:pt x="3072810" y="494328"/>
                  </a:cubicBezTo>
                  <a:cubicBezTo>
                    <a:pt x="3132893" y="500050"/>
                    <a:pt x="3193312" y="501417"/>
                    <a:pt x="3253563" y="504961"/>
                  </a:cubicBezTo>
                  <a:cubicBezTo>
                    <a:pt x="3274828" y="508505"/>
                    <a:pt x="3296278" y="511076"/>
                    <a:pt x="3317358" y="515593"/>
                  </a:cubicBezTo>
                  <a:cubicBezTo>
                    <a:pt x="3345936" y="521717"/>
                    <a:pt x="3373590" y="532054"/>
                    <a:pt x="3402419" y="536859"/>
                  </a:cubicBezTo>
                  <a:cubicBezTo>
                    <a:pt x="3445535" y="544045"/>
                    <a:pt x="3469088" y="546227"/>
                    <a:pt x="3508745" y="558124"/>
                  </a:cubicBezTo>
                  <a:cubicBezTo>
                    <a:pt x="3530215" y="564565"/>
                    <a:pt x="3551275" y="572301"/>
                    <a:pt x="3572540" y="579389"/>
                  </a:cubicBezTo>
                  <a:cubicBezTo>
                    <a:pt x="3583173" y="582933"/>
                    <a:pt x="3593259" y="589222"/>
                    <a:pt x="3604438" y="590021"/>
                  </a:cubicBezTo>
                  <a:lnTo>
                    <a:pt x="3753293" y="600654"/>
                  </a:lnTo>
                  <a:cubicBezTo>
                    <a:pt x="3774558" y="604198"/>
                    <a:pt x="3796903" y="603716"/>
                    <a:pt x="3817089" y="611286"/>
                  </a:cubicBezTo>
                  <a:cubicBezTo>
                    <a:pt x="3826475" y="614806"/>
                    <a:pt x="3829758" y="627394"/>
                    <a:pt x="3838354" y="632552"/>
                  </a:cubicBezTo>
                  <a:cubicBezTo>
                    <a:pt x="3847965" y="638318"/>
                    <a:pt x="3859619" y="639640"/>
                    <a:pt x="3870252" y="643184"/>
                  </a:cubicBezTo>
                  <a:cubicBezTo>
                    <a:pt x="3893788" y="658875"/>
                    <a:pt x="3917674" y="671787"/>
                    <a:pt x="3934047" y="696347"/>
                  </a:cubicBezTo>
                  <a:cubicBezTo>
                    <a:pt x="3940264" y="705672"/>
                    <a:pt x="3936754" y="720320"/>
                    <a:pt x="3944679" y="728245"/>
                  </a:cubicBezTo>
                  <a:cubicBezTo>
                    <a:pt x="3962751" y="746317"/>
                    <a:pt x="3990403" y="752703"/>
                    <a:pt x="4008475" y="770775"/>
                  </a:cubicBezTo>
                  <a:cubicBezTo>
                    <a:pt x="4026196" y="788496"/>
                    <a:pt x="4037863" y="816013"/>
                    <a:pt x="4061638" y="823938"/>
                  </a:cubicBezTo>
                  <a:cubicBezTo>
                    <a:pt x="4139296" y="849824"/>
                    <a:pt x="4103687" y="839767"/>
                    <a:pt x="4167963" y="855835"/>
                  </a:cubicBezTo>
                  <a:lnTo>
                    <a:pt x="4231758" y="898366"/>
                  </a:lnTo>
                  <a:cubicBezTo>
                    <a:pt x="4242391" y="905454"/>
                    <a:pt x="4251533" y="915590"/>
                    <a:pt x="4263656" y="919631"/>
                  </a:cubicBezTo>
                  <a:lnTo>
                    <a:pt x="4295554" y="930263"/>
                  </a:lnTo>
                  <a:cubicBezTo>
                    <a:pt x="4302642" y="940896"/>
                    <a:pt x="4306840" y="954178"/>
                    <a:pt x="4316819" y="962161"/>
                  </a:cubicBezTo>
                  <a:cubicBezTo>
                    <a:pt x="4325571" y="969162"/>
                    <a:pt x="4340792" y="964868"/>
                    <a:pt x="4348717" y="972793"/>
                  </a:cubicBezTo>
                  <a:cubicBezTo>
                    <a:pt x="4356642" y="980718"/>
                    <a:pt x="4351424" y="996766"/>
                    <a:pt x="4359349" y="1004691"/>
                  </a:cubicBezTo>
                  <a:cubicBezTo>
                    <a:pt x="4367274" y="1012616"/>
                    <a:pt x="4381222" y="1010312"/>
                    <a:pt x="4391247" y="1015324"/>
                  </a:cubicBezTo>
                  <a:cubicBezTo>
                    <a:pt x="4402677" y="1021039"/>
                    <a:pt x="4411715" y="1030874"/>
                    <a:pt x="4423145" y="1036589"/>
                  </a:cubicBezTo>
                  <a:cubicBezTo>
                    <a:pt x="4433169" y="1041601"/>
                    <a:pt x="4448318" y="1038255"/>
                    <a:pt x="4455042" y="1047221"/>
                  </a:cubicBezTo>
                  <a:cubicBezTo>
                    <a:pt x="4461422" y="1055727"/>
                    <a:pt x="4455042" y="1068486"/>
                    <a:pt x="4455042" y="1079119"/>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3351273" y="2277128"/>
              <a:ext cx="1775041" cy="1651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44" name="Isosceles Triangle 43"/>
            <p:cNvSpPr/>
            <p:nvPr/>
          </p:nvSpPr>
          <p:spPr>
            <a:xfrm>
              <a:off x="1565466" y="2662776"/>
              <a:ext cx="114300" cy="127377"/>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a:off x="3292515" y="2773745"/>
              <a:ext cx="114300" cy="127377"/>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p:cNvSpPr/>
            <p:nvPr/>
          </p:nvSpPr>
          <p:spPr>
            <a:xfrm>
              <a:off x="3283021" y="2285585"/>
              <a:ext cx="114300" cy="127377"/>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p:cNvSpPr/>
            <p:nvPr/>
          </p:nvSpPr>
          <p:spPr>
            <a:xfrm>
              <a:off x="5060472" y="2349519"/>
              <a:ext cx="114300" cy="127377"/>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p:cNvSpPr/>
            <p:nvPr/>
          </p:nvSpPr>
          <p:spPr>
            <a:xfrm>
              <a:off x="7034660" y="3100099"/>
              <a:ext cx="114300" cy="127377"/>
            </a:xfrm>
            <a:prstGeom prst="triangl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p:cNvSpPr/>
            <p:nvPr/>
          </p:nvSpPr>
          <p:spPr>
            <a:xfrm>
              <a:off x="1366706" y="2782202"/>
              <a:ext cx="6457608" cy="445274"/>
            </a:xfrm>
            <a:custGeom>
              <a:avLst/>
              <a:gdLst>
                <a:gd name="connsiteX0" fmla="*/ 0 w 6647291"/>
                <a:gd name="connsiteY0" fmla="*/ 0 h 445274"/>
                <a:gd name="connsiteX1" fmla="*/ 143124 w 6647291"/>
                <a:gd name="connsiteY1" fmla="*/ 7952 h 445274"/>
                <a:gd name="connsiteX2" fmla="*/ 190832 w 6647291"/>
                <a:gd name="connsiteY2" fmla="*/ 15903 h 445274"/>
                <a:gd name="connsiteX3" fmla="*/ 270345 w 6647291"/>
                <a:gd name="connsiteY3" fmla="*/ 23854 h 445274"/>
                <a:gd name="connsiteX4" fmla="*/ 373712 w 6647291"/>
                <a:gd name="connsiteY4" fmla="*/ 39757 h 445274"/>
                <a:gd name="connsiteX5" fmla="*/ 405517 w 6647291"/>
                <a:gd name="connsiteY5" fmla="*/ 47708 h 445274"/>
                <a:gd name="connsiteX6" fmla="*/ 532738 w 6647291"/>
                <a:gd name="connsiteY6" fmla="*/ 55660 h 445274"/>
                <a:gd name="connsiteX7" fmla="*/ 572494 w 6647291"/>
                <a:gd name="connsiteY7" fmla="*/ 63611 h 445274"/>
                <a:gd name="connsiteX8" fmla="*/ 604299 w 6647291"/>
                <a:gd name="connsiteY8" fmla="*/ 71562 h 445274"/>
                <a:gd name="connsiteX9" fmla="*/ 675861 w 6647291"/>
                <a:gd name="connsiteY9" fmla="*/ 79514 h 445274"/>
                <a:gd name="connsiteX10" fmla="*/ 723569 w 6647291"/>
                <a:gd name="connsiteY10" fmla="*/ 87465 h 445274"/>
                <a:gd name="connsiteX11" fmla="*/ 866692 w 6647291"/>
                <a:gd name="connsiteY11" fmla="*/ 95416 h 445274"/>
                <a:gd name="connsiteX12" fmla="*/ 1025718 w 6647291"/>
                <a:gd name="connsiteY12" fmla="*/ 111319 h 445274"/>
                <a:gd name="connsiteX13" fmla="*/ 1160891 w 6647291"/>
                <a:gd name="connsiteY13" fmla="*/ 95416 h 445274"/>
                <a:gd name="connsiteX14" fmla="*/ 1232452 w 6647291"/>
                <a:gd name="connsiteY14" fmla="*/ 87465 h 445274"/>
                <a:gd name="connsiteX15" fmla="*/ 1296063 w 6647291"/>
                <a:gd name="connsiteY15" fmla="*/ 79514 h 445274"/>
                <a:gd name="connsiteX16" fmla="*/ 1701579 w 6647291"/>
                <a:gd name="connsiteY16" fmla="*/ 87465 h 445274"/>
                <a:gd name="connsiteX17" fmla="*/ 1741336 w 6647291"/>
                <a:gd name="connsiteY17" fmla="*/ 95416 h 445274"/>
                <a:gd name="connsiteX18" fmla="*/ 1789044 w 6647291"/>
                <a:gd name="connsiteY18" fmla="*/ 103367 h 445274"/>
                <a:gd name="connsiteX19" fmla="*/ 1844703 w 6647291"/>
                <a:gd name="connsiteY19" fmla="*/ 119270 h 445274"/>
                <a:gd name="connsiteX20" fmla="*/ 1892411 w 6647291"/>
                <a:gd name="connsiteY20" fmla="*/ 127221 h 445274"/>
                <a:gd name="connsiteX21" fmla="*/ 2059388 w 6647291"/>
                <a:gd name="connsiteY21" fmla="*/ 151075 h 445274"/>
                <a:gd name="connsiteX22" fmla="*/ 2083242 w 6647291"/>
                <a:gd name="connsiteY22" fmla="*/ 159027 h 445274"/>
                <a:gd name="connsiteX23" fmla="*/ 2138901 w 6647291"/>
                <a:gd name="connsiteY23" fmla="*/ 166978 h 445274"/>
                <a:gd name="connsiteX24" fmla="*/ 2210463 w 6647291"/>
                <a:gd name="connsiteY24" fmla="*/ 182880 h 445274"/>
                <a:gd name="connsiteX25" fmla="*/ 2297927 w 6647291"/>
                <a:gd name="connsiteY25" fmla="*/ 190832 h 445274"/>
                <a:gd name="connsiteX26" fmla="*/ 2735249 w 6647291"/>
                <a:gd name="connsiteY26" fmla="*/ 214686 h 445274"/>
                <a:gd name="connsiteX27" fmla="*/ 2838616 w 6647291"/>
                <a:gd name="connsiteY27" fmla="*/ 222637 h 445274"/>
                <a:gd name="connsiteX28" fmla="*/ 3045350 w 6647291"/>
                <a:gd name="connsiteY28" fmla="*/ 214686 h 445274"/>
                <a:gd name="connsiteX29" fmla="*/ 3101009 w 6647291"/>
                <a:gd name="connsiteY29" fmla="*/ 206734 h 445274"/>
                <a:gd name="connsiteX30" fmla="*/ 3283889 w 6647291"/>
                <a:gd name="connsiteY30" fmla="*/ 214686 h 445274"/>
                <a:gd name="connsiteX31" fmla="*/ 3315694 w 6647291"/>
                <a:gd name="connsiteY31" fmla="*/ 222637 h 445274"/>
                <a:gd name="connsiteX32" fmla="*/ 3339548 w 6647291"/>
                <a:gd name="connsiteY32" fmla="*/ 230588 h 445274"/>
                <a:gd name="connsiteX33" fmla="*/ 3403158 w 6647291"/>
                <a:gd name="connsiteY33" fmla="*/ 246491 h 445274"/>
                <a:gd name="connsiteX34" fmla="*/ 3482672 w 6647291"/>
                <a:gd name="connsiteY34" fmla="*/ 270345 h 445274"/>
                <a:gd name="connsiteX35" fmla="*/ 3546282 w 6647291"/>
                <a:gd name="connsiteY35" fmla="*/ 286247 h 445274"/>
                <a:gd name="connsiteX36" fmla="*/ 3872285 w 6647291"/>
                <a:gd name="connsiteY36" fmla="*/ 302150 h 445274"/>
                <a:gd name="connsiteX37" fmla="*/ 4285753 w 6647291"/>
                <a:gd name="connsiteY37" fmla="*/ 294199 h 445274"/>
                <a:gd name="connsiteX38" fmla="*/ 4309607 w 6647291"/>
                <a:gd name="connsiteY38" fmla="*/ 286247 h 445274"/>
                <a:gd name="connsiteX39" fmla="*/ 4381169 w 6647291"/>
                <a:gd name="connsiteY39" fmla="*/ 278296 h 445274"/>
                <a:gd name="connsiteX40" fmla="*/ 4428877 w 6647291"/>
                <a:gd name="connsiteY40" fmla="*/ 262394 h 445274"/>
                <a:gd name="connsiteX41" fmla="*/ 4452731 w 6647291"/>
                <a:gd name="connsiteY41" fmla="*/ 254442 h 445274"/>
                <a:gd name="connsiteX42" fmla="*/ 4524292 w 6647291"/>
                <a:gd name="connsiteY42" fmla="*/ 238540 h 445274"/>
                <a:gd name="connsiteX43" fmla="*/ 4762832 w 6647291"/>
                <a:gd name="connsiteY43" fmla="*/ 254442 h 445274"/>
                <a:gd name="connsiteX44" fmla="*/ 4858247 w 6647291"/>
                <a:gd name="connsiteY44" fmla="*/ 278296 h 445274"/>
                <a:gd name="connsiteX45" fmla="*/ 4945712 w 6647291"/>
                <a:gd name="connsiteY45" fmla="*/ 294199 h 445274"/>
                <a:gd name="connsiteX46" fmla="*/ 5430741 w 6647291"/>
                <a:gd name="connsiteY46" fmla="*/ 310101 h 445274"/>
                <a:gd name="connsiteX47" fmla="*/ 5502303 w 6647291"/>
                <a:gd name="connsiteY47" fmla="*/ 333955 h 445274"/>
                <a:gd name="connsiteX48" fmla="*/ 5526157 w 6647291"/>
                <a:gd name="connsiteY48" fmla="*/ 341907 h 445274"/>
                <a:gd name="connsiteX49" fmla="*/ 5581816 w 6647291"/>
                <a:gd name="connsiteY49" fmla="*/ 381663 h 445274"/>
                <a:gd name="connsiteX50" fmla="*/ 5605670 w 6647291"/>
                <a:gd name="connsiteY50" fmla="*/ 389614 h 445274"/>
                <a:gd name="connsiteX51" fmla="*/ 5693134 w 6647291"/>
                <a:gd name="connsiteY51" fmla="*/ 421420 h 445274"/>
                <a:gd name="connsiteX52" fmla="*/ 5804452 w 6647291"/>
                <a:gd name="connsiteY52" fmla="*/ 437322 h 445274"/>
                <a:gd name="connsiteX53" fmla="*/ 5868063 w 6647291"/>
                <a:gd name="connsiteY53" fmla="*/ 445274 h 445274"/>
                <a:gd name="connsiteX54" fmla="*/ 6066845 w 6647291"/>
                <a:gd name="connsiteY54" fmla="*/ 437322 h 445274"/>
                <a:gd name="connsiteX55" fmla="*/ 6138407 w 6647291"/>
                <a:gd name="connsiteY55" fmla="*/ 413468 h 445274"/>
                <a:gd name="connsiteX56" fmla="*/ 6194066 w 6647291"/>
                <a:gd name="connsiteY56" fmla="*/ 397566 h 445274"/>
                <a:gd name="connsiteX57" fmla="*/ 6249725 w 6647291"/>
                <a:gd name="connsiteY57" fmla="*/ 373712 h 445274"/>
                <a:gd name="connsiteX58" fmla="*/ 6305385 w 6647291"/>
                <a:gd name="connsiteY58" fmla="*/ 341907 h 445274"/>
                <a:gd name="connsiteX59" fmla="*/ 6353092 w 6647291"/>
                <a:gd name="connsiteY59" fmla="*/ 326004 h 445274"/>
                <a:gd name="connsiteX60" fmla="*/ 6504167 w 6647291"/>
                <a:gd name="connsiteY60" fmla="*/ 333955 h 445274"/>
                <a:gd name="connsiteX61" fmla="*/ 6591632 w 6647291"/>
                <a:gd name="connsiteY61" fmla="*/ 326004 h 445274"/>
                <a:gd name="connsiteX62" fmla="*/ 6647291 w 6647291"/>
                <a:gd name="connsiteY62" fmla="*/ 318053 h 44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647291" h="445274">
                  <a:moveTo>
                    <a:pt x="0" y="0"/>
                  </a:moveTo>
                  <a:cubicBezTo>
                    <a:pt x="47708" y="2651"/>
                    <a:pt x="95507" y="3984"/>
                    <a:pt x="143124" y="7952"/>
                  </a:cubicBezTo>
                  <a:cubicBezTo>
                    <a:pt x="159190" y="9291"/>
                    <a:pt x="174834" y="13903"/>
                    <a:pt x="190832" y="15903"/>
                  </a:cubicBezTo>
                  <a:cubicBezTo>
                    <a:pt x="217263" y="19207"/>
                    <a:pt x="243841" y="21204"/>
                    <a:pt x="270345" y="23854"/>
                  </a:cubicBezTo>
                  <a:cubicBezTo>
                    <a:pt x="342108" y="41796"/>
                    <a:pt x="254669" y="21443"/>
                    <a:pt x="373712" y="39757"/>
                  </a:cubicBezTo>
                  <a:cubicBezTo>
                    <a:pt x="384513" y="41419"/>
                    <a:pt x="394643" y="46621"/>
                    <a:pt x="405517" y="47708"/>
                  </a:cubicBezTo>
                  <a:cubicBezTo>
                    <a:pt x="447796" y="51936"/>
                    <a:pt x="490331" y="53009"/>
                    <a:pt x="532738" y="55660"/>
                  </a:cubicBezTo>
                  <a:cubicBezTo>
                    <a:pt x="545990" y="58310"/>
                    <a:pt x="559301" y="60679"/>
                    <a:pt x="572494" y="63611"/>
                  </a:cubicBezTo>
                  <a:cubicBezTo>
                    <a:pt x="583162" y="65982"/>
                    <a:pt x="593498" y="69900"/>
                    <a:pt x="604299" y="71562"/>
                  </a:cubicBezTo>
                  <a:cubicBezTo>
                    <a:pt x="628021" y="75212"/>
                    <a:pt x="652071" y="76342"/>
                    <a:pt x="675861" y="79514"/>
                  </a:cubicBezTo>
                  <a:cubicBezTo>
                    <a:pt x="691842" y="81645"/>
                    <a:pt x="707503" y="86126"/>
                    <a:pt x="723569" y="87465"/>
                  </a:cubicBezTo>
                  <a:cubicBezTo>
                    <a:pt x="771185" y="91433"/>
                    <a:pt x="819024" y="92129"/>
                    <a:pt x="866692" y="95416"/>
                  </a:cubicBezTo>
                  <a:cubicBezTo>
                    <a:pt x="920097" y="99099"/>
                    <a:pt x="972579" y="105414"/>
                    <a:pt x="1025718" y="111319"/>
                  </a:cubicBezTo>
                  <a:cubicBezTo>
                    <a:pt x="1238528" y="91971"/>
                    <a:pt x="1024120" y="113652"/>
                    <a:pt x="1160891" y="95416"/>
                  </a:cubicBezTo>
                  <a:cubicBezTo>
                    <a:pt x="1184681" y="92244"/>
                    <a:pt x="1208616" y="90269"/>
                    <a:pt x="1232452" y="87465"/>
                  </a:cubicBezTo>
                  <a:lnTo>
                    <a:pt x="1296063" y="79514"/>
                  </a:lnTo>
                  <a:lnTo>
                    <a:pt x="1701579" y="87465"/>
                  </a:lnTo>
                  <a:cubicBezTo>
                    <a:pt x="1715085" y="87947"/>
                    <a:pt x="1728039" y="92999"/>
                    <a:pt x="1741336" y="95416"/>
                  </a:cubicBezTo>
                  <a:cubicBezTo>
                    <a:pt x="1757198" y="98300"/>
                    <a:pt x="1773235" y="100205"/>
                    <a:pt x="1789044" y="103367"/>
                  </a:cubicBezTo>
                  <a:cubicBezTo>
                    <a:pt x="1962262" y="138012"/>
                    <a:pt x="1708259" y="88950"/>
                    <a:pt x="1844703" y="119270"/>
                  </a:cubicBezTo>
                  <a:cubicBezTo>
                    <a:pt x="1860441" y="122767"/>
                    <a:pt x="1876508" y="124571"/>
                    <a:pt x="1892411" y="127221"/>
                  </a:cubicBezTo>
                  <a:cubicBezTo>
                    <a:pt x="1978513" y="161663"/>
                    <a:pt x="1897395" y="134023"/>
                    <a:pt x="2059388" y="151075"/>
                  </a:cubicBezTo>
                  <a:cubicBezTo>
                    <a:pt x="2067723" y="151952"/>
                    <a:pt x="2075023" y="157383"/>
                    <a:pt x="2083242" y="159027"/>
                  </a:cubicBezTo>
                  <a:cubicBezTo>
                    <a:pt x="2101619" y="162703"/>
                    <a:pt x="2120462" y="163626"/>
                    <a:pt x="2138901" y="166978"/>
                  </a:cubicBezTo>
                  <a:cubicBezTo>
                    <a:pt x="2183853" y="175151"/>
                    <a:pt x="2159946" y="176565"/>
                    <a:pt x="2210463" y="182880"/>
                  </a:cubicBezTo>
                  <a:cubicBezTo>
                    <a:pt x="2239512" y="186511"/>
                    <a:pt x="2268772" y="188181"/>
                    <a:pt x="2297927" y="190832"/>
                  </a:cubicBezTo>
                  <a:cubicBezTo>
                    <a:pt x="2468298" y="233423"/>
                    <a:pt x="2228092" y="175675"/>
                    <a:pt x="2735249" y="214686"/>
                  </a:cubicBezTo>
                  <a:lnTo>
                    <a:pt x="2838616" y="222637"/>
                  </a:lnTo>
                  <a:cubicBezTo>
                    <a:pt x="2907527" y="219987"/>
                    <a:pt x="2976514" y="218858"/>
                    <a:pt x="3045350" y="214686"/>
                  </a:cubicBezTo>
                  <a:cubicBezTo>
                    <a:pt x="3064057" y="213552"/>
                    <a:pt x="3082268" y="206734"/>
                    <a:pt x="3101009" y="206734"/>
                  </a:cubicBezTo>
                  <a:cubicBezTo>
                    <a:pt x="3162027" y="206734"/>
                    <a:pt x="3222929" y="212035"/>
                    <a:pt x="3283889" y="214686"/>
                  </a:cubicBezTo>
                  <a:cubicBezTo>
                    <a:pt x="3294491" y="217336"/>
                    <a:pt x="3305187" y="219635"/>
                    <a:pt x="3315694" y="222637"/>
                  </a:cubicBezTo>
                  <a:cubicBezTo>
                    <a:pt x="3323753" y="224939"/>
                    <a:pt x="3331462" y="228383"/>
                    <a:pt x="3339548" y="230588"/>
                  </a:cubicBezTo>
                  <a:cubicBezTo>
                    <a:pt x="3360634" y="236339"/>
                    <a:pt x="3403158" y="246491"/>
                    <a:pt x="3403158" y="246491"/>
                  </a:cubicBezTo>
                  <a:cubicBezTo>
                    <a:pt x="3456662" y="273243"/>
                    <a:pt x="3413372" y="255496"/>
                    <a:pt x="3482672" y="270345"/>
                  </a:cubicBezTo>
                  <a:cubicBezTo>
                    <a:pt x="3504043" y="274924"/>
                    <a:pt x="3525079" y="280946"/>
                    <a:pt x="3546282" y="286247"/>
                  </a:cubicBezTo>
                  <a:cubicBezTo>
                    <a:pt x="3673271" y="317995"/>
                    <a:pt x="3567056" y="293901"/>
                    <a:pt x="3872285" y="302150"/>
                  </a:cubicBezTo>
                  <a:lnTo>
                    <a:pt x="4285753" y="294199"/>
                  </a:lnTo>
                  <a:cubicBezTo>
                    <a:pt x="4294129" y="293894"/>
                    <a:pt x="4301340" y="287625"/>
                    <a:pt x="4309607" y="286247"/>
                  </a:cubicBezTo>
                  <a:cubicBezTo>
                    <a:pt x="4333281" y="282301"/>
                    <a:pt x="4357315" y="280946"/>
                    <a:pt x="4381169" y="278296"/>
                  </a:cubicBezTo>
                  <a:lnTo>
                    <a:pt x="4428877" y="262394"/>
                  </a:lnTo>
                  <a:cubicBezTo>
                    <a:pt x="4436828" y="259744"/>
                    <a:pt x="4444464" y="255820"/>
                    <a:pt x="4452731" y="254442"/>
                  </a:cubicBezTo>
                  <a:cubicBezTo>
                    <a:pt x="4508705" y="245113"/>
                    <a:pt x="4485144" y="251589"/>
                    <a:pt x="4524292" y="238540"/>
                  </a:cubicBezTo>
                  <a:cubicBezTo>
                    <a:pt x="4610828" y="242146"/>
                    <a:pt x="4682814" y="237295"/>
                    <a:pt x="4762832" y="254442"/>
                  </a:cubicBezTo>
                  <a:cubicBezTo>
                    <a:pt x="4794888" y="261311"/>
                    <a:pt x="4826442" y="270345"/>
                    <a:pt x="4858247" y="278296"/>
                  </a:cubicBezTo>
                  <a:cubicBezTo>
                    <a:pt x="4892410" y="286837"/>
                    <a:pt x="4906372" y="291486"/>
                    <a:pt x="4945712" y="294199"/>
                  </a:cubicBezTo>
                  <a:cubicBezTo>
                    <a:pt x="5072940" y="302974"/>
                    <a:pt x="5329775" y="307512"/>
                    <a:pt x="5430741" y="310101"/>
                  </a:cubicBezTo>
                  <a:lnTo>
                    <a:pt x="5502303" y="333955"/>
                  </a:lnTo>
                  <a:lnTo>
                    <a:pt x="5526157" y="341907"/>
                  </a:lnTo>
                  <a:cubicBezTo>
                    <a:pt x="5533356" y="347306"/>
                    <a:pt x="5570193" y="375852"/>
                    <a:pt x="5581816" y="381663"/>
                  </a:cubicBezTo>
                  <a:cubicBezTo>
                    <a:pt x="5589313" y="385411"/>
                    <a:pt x="5597822" y="386671"/>
                    <a:pt x="5605670" y="389614"/>
                  </a:cubicBezTo>
                  <a:cubicBezTo>
                    <a:pt x="5643611" y="403842"/>
                    <a:pt x="5652296" y="410282"/>
                    <a:pt x="5693134" y="421420"/>
                  </a:cubicBezTo>
                  <a:cubicBezTo>
                    <a:pt x="5728759" y="431136"/>
                    <a:pt x="5768592" y="433103"/>
                    <a:pt x="5804452" y="437322"/>
                  </a:cubicBezTo>
                  <a:lnTo>
                    <a:pt x="5868063" y="445274"/>
                  </a:lnTo>
                  <a:cubicBezTo>
                    <a:pt x="5934324" y="442623"/>
                    <a:pt x="6000678" y="441733"/>
                    <a:pt x="6066845" y="437322"/>
                  </a:cubicBezTo>
                  <a:cubicBezTo>
                    <a:pt x="6116299" y="434025"/>
                    <a:pt x="6096203" y="429295"/>
                    <a:pt x="6138407" y="413468"/>
                  </a:cubicBezTo>
                  <a:cubicBezTo>
                    <a:pt x="6192209" y="393292"/>
                    <a:pt x="6149210" y="416790"/>
                    <a:pt x="6194066" y="397566"/>
                  </a:cubicBezTo>
                  <a:cubicBezTo>
                    <a:pt x="6262849" y="368088"/>
                    <a:pt x="6193782" y="392360"/>
                    <a:pt x="6249725" y="373712"/>
                  </a:cubicBezTo>
                  <a:cubicBezTo>
                    <a:pt x="6271245" y="359365"/>
                    <a:pt x="6280159" y="351997"/>
                    <a:pt x="6305385" y="341907"/>
                  </a:cubicBezTo>
                  <a:cubicBezTo>
                    <a:pt x="6320949" y="335682"/>
                    <a:pt x="6353092" y="326004"/>
                    <a:pt x="6353092" y="326004"/>
                  </a:cubicBezTo>
                  <a:cubicBezTo>
                    <a:pt x="6403450" y="328654"/>
                    <a:pt x="6453739" y="333955"/>
                    <a:pt x="6504167" y="333955"/>
                  </a:cubicBezTo>
                  <a:cubicBezTo>
                    <a:pt x="6533442" y="333955"/>
                    <a:pt x="6562651" y="330144"/>
                    <a:pt x="6591632" y="326004"/>
                  </a:cubicBezTo>
                  <a:cubicBezTo>
                    <a:pt x="6670760" y="314700"/>
                    <a:pt x="6549904" y="318053"/>
                    <a:pt x="6647291" y="318053"/>
                  </a:cubicBezTo>
                </a:path>
              </a:pathLst>
            </a:custGeom>
            <a:ln w="19050"/>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cxnSp>
          <p:nvCxnSpPr>
            <p:cNvPr id="54" name="Straight Connector 53"/>
            <p:cNvCxnSpPr/>
            <p:nvPr/>
          </p:nvCxnSpPr>
          <p:spPr>
            <a:xfrm>
              <a:off x="5174772" y="2365056"/>
              <a:ext cx="1962136" cy="553029"/>
            </a:xfrm>
            <a:prstGeom prst="line">
              <a:avLst/>
            </a:prstGeom>
            <a:ln w="9525">
              <a:prstDash val="dash"/>
            </a:ln>
          </p:spPr>
          <p:style>
            <a:lnRef idx="1">
              <a:schemeClr val="accent3"/>
            </a:lnRef>
            <a:fillRef idx="0">
              <a:schemeClr val="accent3"/>
            </a:fillRef>
            <a:effectRef idx="0">
              <a:schemeClr val="accent3"/>
            </a:effectRef>
            <a:fontRef idx="minor">
              <a:schemeClr val="tx1"/>
            </a:fontRef>
          </p:style>
        </p:cxnSp>
        <p:cxnSp>
          <p:nvCxnSpPr>
            <p:cNvPr id="62" name="Straight Connector 61"/>
            <p:cNvCxnSpPr/>
            <p:nvPr/>
          </p:nvCxnSpPr>
          <p:spPr>
            <a:xfrm flipH="1">
              <a:off x="5115212" y="2293644"/>
              <a:ext cx="2409" cy="7141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339717" y="1823912"/>
              <a:ext cx="2485166" cy="289672"/>
            </a:xfrm>
            <a:prstGeom prst="rect">
              <a:avLst/>
            </a:prstGeom>
            <a:noFill/>
          </p:spPr>
          <p:txBody>
            <a:bodyPr wrap="square" rtlCol="0">
              <a:spAutoFit/>
            </a:bodyPr>
            <a:lstStyle/>
            <a:p>
              <a:pPr algn="ctr"/>
              <a:r>
                <a:rPr lang="en-US" sz="1200" dirty="0">
                  <a:solidFill>
                    <a:schemeClr val="bg1"/>
                  </a:solidFill>
                </a:rPr>
                <a:t>Meters above reference pt.</a:t>
              </a:r>
            </a:p>
            <a:p>
              <a:pPr algn="ctr"/>
              <a:r>
                <a:rPr lang="en-US" sz="1200" dirty="0">
                  <a:solidFill>
                    <a:schemeClr val="bg1"/>
                  </a:solidFill>
                </a:rPr>
                <a:t>1cm water = 8.16m air</a:t>
              </a:r>
              <a:r>
                <a:rPr lang="en-US" sz="1200" dirty="0"/>
                <a:t> </a:t>
              </a:r>
            </a:p>
          </p:txBody>
        </p:sp>
        <p:sp>
          <p:nvSpPr>
            <p:cNvPr id="65" name="TextBox 64"/>
            <p:cNvSpPr txBox="1"/>
            <p:nvPr/>
          </p:nvSpPr>
          <p:spPr>
            <a:xfrm>
              <a:off x="5094864" y="2230636"/>
              <a:ext cx="2485166" cy="289672"/>
            </a:xfrm>
            <a:prstGeom prst="rect">
              <a:avLst/>
            </a:prstGeom>
            <a:noFill/>
          </p:spPr>
          <p:txBody>
            <a:bodyPr wrap="square" rtlCol="0">
              <a:spAutoFit/>
            </a:bodyPr>
            <a:lstStyle/>
            <a:p>
              <a:pPr algn="ctr"/>
              <a:r>
                <a:rPr lang="en-US" sz="1200" dirty="0">
                  <a:solidFill>
                    <a:schemeClr val="bg1"/>
                  </a:solidFill>
                </a:rPr>
                <a:t>Surveyed elevation</a:t>
              </a:r>
            </a:p>
            <a:p>
              <a:pPr algn="ctr"/>
              <a:r>
                <a:rPr lang="en-US" sz="1200" dirty="0">
                  <a:solidFill>
                    <a:schemeClr val="bg1"/>
                  </a:solidFill>
                </a:rPr>
                <a:t>above sea level</a:t>
              </a:r>
              <a:r>
                <a:rPr lang="en-US" sz="1200" dirty="0"/>
                <a:t> </a:t>
              </a:r>
            </a:p>
          </p:txBody>
        </p:sp>
        <p:cxnSp>
          <p:nvCxnSpPr>
            <p:cNvPr id="69" name="Straight Connector 68"/>
            <p:cNvCxnSpPr/>
            <p:nvPr/>
          </p:nvCxnSpPr>
          <p:spPr>
            <a:xfrm>
              <a:off x="3349664" y="2438399"/>
              <a:ext cx="1" cy="288065"/>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1619075" y="2349273"/>
              <a:ext cx="3540" cy="305046"/>
            </a:xfrm>
            <a:prstGeom prst="line">
              <a:avLst/>
            </a:prstGeom>
            <a:ln w="127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73" name="TextBox 72"/>
            <p:cNvSpPr txBox="1"/>
            <p:nvPr/>
          </p:nvSpPr>
          <p:spPr>
            <a:xfrm>
              <a:off x="1623627" y="2192654"/>
              <a:ext cx="1676688" cy="289672"/>
            </a:xfrm>
            <a:prstGeom prst="rect">
              <a:avLst/>
            </a:prstGeom>
            <a:noFill/>
          </p:spPr>
          <p:txBody>
            <a:bodyPr wrap="square" rtlCol="0">
              <a:spAutoFit/>
            </a:bodyPr>
            <a:lstStyle/>
            <a:p>
              <a:pPr algn="ctr"/>
              <a:r>
                <a:rPr lang="en-US" sz="1200" dirty="0">
                  <a:solidFill>
                    <a:schemeClr val="bg1"/>
                  </a:solidFill>
                </a:rPr>
                <a:t>Water elevation relative to Sea Level </a:t>
              </a:r>
              <a:endParaRPr lang="en-US" sz="1200" dirty="0"/>
            </a:p>
          </p:txBody>
        </p:sp>
        <p:cxnSp>
          <p:nvCxnSpPr>
            <p:cNvPr id="76" name="Straight Connector 75"/>
            <p:cNvCxnSpPr>
              <a:endCxn id="48" idx="0"/>
            </p:cNvCxnSpPr>
            <p:nvPr/>
          </p:nvCxnSpPr>
          <p:spPr>
            <a:xfrm>
              <a:off x="7091810" y="2921905"/>
              <a:ext cx="0" cy="178194"/>
            </a:xfrm>
            <a:prstGeom prst="line">
              <a:avLst/>
            </a:prstGeom>
            <a:ln w="9525">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3224243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02752"/>
            <a:ext cx="7924800" cy="1143000"/>
          </a:xfrm>
        </p:spPr>
        <p:txBody>
          <a:bodyPr/>
          <a:lstStyle/>
          <a:p>
            <a:r>
              <a:rPr lang="en-US" dirty="0"/>
              <a:t>Hydraulic Gradient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22446" y="1431665"/>
            <a:ext cx="3729254" cy="2542327"/>
          </a:xfrm>
          <a:prstGeom prst="rect">
            <a:avLst/>
          </a:prstGeom>
        </p:spPr>
      </p:pic>
      <p:sp>
        <p:nvSpPr>
          <p:cNvPr id="27" name="TextBox 26"/>
          <p:cNvSpPr txBox="1"/>
          <p:nvPr/>
        </p:nvSpPr>
        <p:spPr>
          <a:xfrm>
            <a:off x="4058238" y="1040249"/>
            <a:ext cx="6760807" cy="1169551"/>
          </a:xfrm>
          <a:prstGeom prst="rect">
            <a:avLst/>
          </a:prstGeom>
          <a:noFill/>
        </p:spPr>
        <p:txBody>
          <a:bodyPr wrap="square" rtlCol="0">
            <a:spAutoFit/>
          </a:bodyPr>
          <a:lstStyle/>
          <a:p>
            <a:pPr marL="285750" indent="-285750">
              <a:buFontTx/>
              <a:buChar char="-"/>
            </a:pPr>
            <a:r>
              <a:rPr lang="en-US" sz="2000" dirty="0">
                <a:solidFill>
                  <a:srgbClr val="FFFFFF"/>
                </a:solidFill>
              </a:rPr>
              <a:t>Jan 2015- Aug 2017 at 30 min intervals</a:t>
            </a:r>
          </a:p>
          <a:p>
            <a:pPr marL="285750" indent="-285750">
              <a:buFontTx/>
              <a:buChar char="-"/>
            </a:pPr>
            <a:endParaRPr lang="en-US" sz="1000" dirty="0">
              <a:solidFill>
                <a:srgbClr val="FFFFFF"/>
              </a:solidFill>
            </a:endParaRPr>
          </a:p>
          <a:p>
            <a:pPr marL="285750" indent="-285750">
              <a:buFontTx/>
              <a:buChar char="-"/>
            </a:pPr>
            <a:r>
              <a:rPr lang="en-US" sz="2000" dirty="0">
                <a:solidFill>
                  <a:srgbClr val="FFFFFF"/>
                </a:solidFill>
              </a:rPr>
              <a:t>Both Schlumberger Divers and Cave Pearl DIY </a:t>
            </a:r>
            <a:r>
              <a:rPr lang="en-US" sz="2000" dirty="0" err="1">
                <a:solidFill>
                  <a:srgbClr val="FFFFFF"/>
                </a:solidFill>
              </a:rPr>
              <a:t>dataloggers</a:t>
            </a:r>
            <a:endParaRPr lang="en-US" sz="2000" dirty="0">
              <a:solidFill>
                <a:srgbClr val="FFFFFF"/>
              </a:solidFill>
            </a:endParaRPr>
          </a:p>
        </p:txBody>
      </p:sp>
      <p:pic>
        <p:nvPicPr>
          <p:cNvPr id="3" name="Picture 2"/>
          <p:cNvPicPr>
            <a:picLocks noChangeAspect="1"/>
          </p:cNvPicPr>
          <p:nvPr/>
        </p:nvPicPr>
        <p:blipFill rotWithShape="1">
          <a:blip r:embed="rId4"/>
          <a:srcRect l="8904"/>
          <a:stretch/>
        </p:blipFill>
        <p:spPr>
          <a:xfrm>
            <a:off x="7592292" y="2335964"/>
            <a:ext cx="3075709" cy="2250904"/>
          </a:xfrm>
          <a:prstGeom prst="rect">
            <a:avLst/>
          </a:prstGeom>
        </p:spPr>
      </p:pic>
      <p:sp>
        <p:nvSpPr>
          <p:cNvPr id="37" name="TextBox 36"/>
          <p:cNvSpPr txBox="1"/>
          <p:nvPr/>
        </p:nvSpPr>
        <p:spPr>
          <a:xfrm>
            <a:off x="4058237" y="2209800"/>
            <a:ext cx="3864624" cy="2215991"/>
          </a:xfrm>
          <a:prstGeom prst="rect">
            <a:avLst/>
          </a:prstGeom>
          <a:noFill/>
        </p:spPr>
        <p:txBody>
          <a:bodyPr wrap="square" rtlCol="0">
            <a:spAutoFit/>
          </a:bodyPr>
          <a:lstStyle/>
          <a:p>
            <a:pPr marL="285750" indent="-285750">
              <a:buFontTx/>
              <a:buChar char="-"/>
            </a:pPr>
            <a:endParaRPr lang="en-US" sz="2000" dirty="0">
              <a:solidFill>
                <a:srgbClr val="FFFFFF"/>
              </a:solidFill>
            </a:endParaRPr>
          </a:p>
          <a:p>
            <a:pPr marL="285750" indent="-285750">
              <a:buFontTx/>
              <a:buChar char="-"/>
            </a:pPr>
            <a:r>
              <a:rPr lang="en-US" sz="2000" dirty="0">
                <a:solidFill>
                  <a:srgbClr val="FFFFFF"/>
                </a:solidFill>
              </a:rPr>
              <a:t>Average gradient 0.6m/km</a:t>
            </a:r>
          </a:p>
          <a:p>
            <a:pPr marL="285750" indent="-285750">
              <a:buFontTx/>
              <a:buChar char="-"/>
            </a:pPr>
            <a:endParaRPr lang="en-US" sz="2000" dirty="0">
              <a:solidFill>
                <a:srgbClr val="FFFFFF"/>
              </a:solidFill>
            </a:endParaRPr>
          </a:p>
          <a:p>
            <a:pPr marL="285750" indent="-285750">
              <a:buFontTx/>
              <a:buChar char="-"/>
            </a:pPr>
            <a:r>
              <a:rPr lang="en-US" sz="2000" dirty="0">
                <a:solidFill>
                  <a:srgbClr val="FFFFFF"/>
                </a:solidFill>
              </a:rPr>
              <a:t>Steeper gradient inland</a:t>
            </a:r>
          </a:p>
          <a:p>
            <a:pPr marL="285750" indent="-285750">
              <a:buFontTx/>
              <a:buChar char="-"/>
            </a:pPr>
            <a:endParaRPr lang="en-US" sz="2000" dirty="0">
              <a:solidFill>
                <a:srgbClr val="FFFFFF"/>
              </a:solidFill>
            </a:endParaRPr>
          </a:p>
          <a:p>
            <a:pPr marL="285750" indent="-285750">
              <a:buFontTx/>
              <a:buChar char="-"/>
            </a:pPr>
            <a:r>
              <a:rPr lang="en-US" sz="2000" dirty="0">
                <a:solidFill>
                  <a:srgbClr val="FFFFFF"/>
                </a:solidFill>
              </a:rPr>
              <a:t>Tidal signal delay of ~4 </a:t>
            </a:r>
            <a:r>
              <a:rPr lang="en-US" sz="2000" dirty="0" err="1">
                <a:solidFill>
                  <a:srgbClr val="FFFFFF"/>
                </a:solidFill>
              </a:rPr>
              <a:t>hrs</a:t>
            </a:r>
            <a:endParaRPr lang="en-US" sz="2000" dirty="0">
              <a:solidFill>
                <a:srgbClr val="FFFFFF"/>
              </a:solidFill>
            </a:endParaRPr>
          </a:p>
          <a:p>
            <a:pPr marL="285750" indent="-285750">
              <a:buFontTx/>
              <a:buChar char="-"/>
            </a:pPr>
            <a:endParaRPr lang="en-US" dirty="0">
              <a:solidFill>
                <a:srgbClr val="FFFFFF"/>
              </a:solidFill>
            </a:endParaRPr>
          </a:p>
        </p:txBody>
      </p:sp>
      <p:grpSp>
        <p:nvGrpSpPr>
          <p:cNvPr id="5" name="Group 4"/>
          <p:cNvGrpSpPr/>
          <p:nvPr/>
        </p:nvGrpSpPr>
        <p:grpSpPr>
          <a:xfrm>
            <a:off x="1524001" y="4567452"/>
            <a:ext cx="9199206" cy="2290548"/>
            <a:chOff x="1" y="4567452"/>
            <a:chExt cx="9199206" cy="2290548"/>
          </a:xfrm>
        </p:grpSpPr>
        <p:sp>
          <p:nvSpPr>
            <p:cNvPr id="6" name="Rectangle 5"/>
            <p:cNvSpPr/>
            <p:nvPr/>
          </p:nvSpPr>
          <p:spPr>
            <a:xfrm>
              <a:off x="1" y="4567452"/>
              <a:ext cx="9199206" cy="22905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7" name="Group 6"/>
            <p:cNvGrpSpPr/>
            <p:nvPr/>
          </p:nvGrpSpPr>
          <p:grpSpPr>
            <a:xfrm>
              <a:off x="8302933" y="5767181"/>
              <a:ext cx="163290" cy="918621"/>
              <a:chOff x="8118561" y="5709968"/>
              <a:chExt cx="163290" cy="918621"/>
            </a:xfrm>
          </p:grpSpPr>
          <p:sp>
            <p:nvSpPr>
              <p:cNvPr id="14" name="Isosceles Triangle 13"/>
              <p:cNvSpPr/>
              <p:nvPr/>
            </p:nvSpPr>
            <p:spPr>
              <a:xfrm>
                <a:off x="8118561" y="6412460"/>
                <a:ext cx="152400" cy="21612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Isosceles Triangle 14"/>
              <p:cNvSpPr/>
              <p:nvPr/>
            </p:nvSpPr>
            <p:spPr>
              <a:xfrm flipV="1">
                <a:off x="8118561" y="5709968"/>
                <a:ext cx="163290" cy="23798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4" name="Straight Connector 23"/>
              <p:cNvCxnSpPr>
                <a:endCxn id="14" idx="3"/>
              </p:cNvCxnSpPr>
              <p:nvPr/>
            </p:nvCxnSpPr>
            <p:spPr>
              <a:xfrm>
                <a:off x="8194761" y="5838828"/>
                <a:ext cx="0" cy="789761"/>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26" name="Freeform 25"/>
            <p:cNvSpPr/>
            <p:nvPr/>
          </p:nvSpPr>
          <p:spPr>
            <a:xfrm>
              <a:off x="381000" y="5414582"/>
              <a:ext cx="8490172" cy="820848"/>
            </a:xfrm>
            <a:custGeom>
              <a:avLst/>
              <a:gdLst>
                <a:gd name="connsiteX0" fmla="*/ 0 w 4240162"/>
                <a:gd name="connsiteY0" fmla="*/ 0 h 612058"/>
                <a:gd name="connsiteX1" fmla="*/ 1437968 w 4240162"/>
                <a:gd name="connsiteY1" fmla="*/ 324465 h 612058"/>
                <a:gd name="connsiteX2" fmla="*/ 4240162 w 4240162"/>
                <a:gd name="connsiteY2" fmla="*/ 612058 h 612058"/>
              </a:gdLst>
              <a:ahLst/>
              <a:cxnLst>
                <a:cxn ang="0">
                  <a:pos x="connsiteX0" y="connsiteY0"/>
                </a:cxn>
                <a:cxn ang="0">
                  <a:pos x="connsiteX1" y="connsiteY1"/>
                </a:cxn>
                <a:cxn ang="0">
                  <a:pos x="connsiteX2" y="connsiteY2"/>
                </a:cxn>
              </a:cxnLst>
              <a:rect l="l" t="t" r="r" b="b"/>
              <a:pathLst>
                <a:path w="4240162" h="612058">
                  <a:moveTo>
                    <a:pt x="0" y="0"/>
                  </a:moveTo>
                  <a:cubicBezTo>
                    <a:pt x="365637" y="111227"/>
                    <a:pt x="731274" y="222455"/>
                    <a:pt x="1437968" y="324465"/>
                  </a:cubicBezTo>
                  <a:cubicBezTo>
                    <a:pt x="2144662" y="426475"/>
                    <a:pt x="3192412" y="519266"/>
                    <a:pt x="4240162" y="612058"/>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TextBox 27"/>
            <p:cNvSpPr txBox="1"/>
            <p:nvPr/>
          </p:nvSpPr>
          <p:spPr>
            <a:xfrm>
              <a:off x="363279" y="4684728"/>
              <a:ext cx="787571" cy="307777"/>
            </a:xfrm>
            <a:prstGeom prst="rect">
              <a:avLst/>
            </a:prstGeom>
            <a:noFill/>
          </p:spPr>
          <p:txBody>
            <a:bodyPr wrap="square" rtlCol="0">
              <a:spAutoFit/>
            </a:bodyPr>
            <a:lstStyle/>
            <a:p>
              <a:r>
                <a:rPr lang="en-US" sz="1400" dirty="0">
                  <a:solidFill>
                    <a:srgbClr val="000000"/>
                  </a:solidFill>
                </a:rPr>
                <a:t>AE-917</a:t>
              </a:r>
            </a:p>
          </p:txBody>
        </p:sp>
        <p:sp>
          <p:nvSpPr>
            <p:cNvPr id="29" name="TextBox 28"/>
            <p:cNvSpPr txBox="1"/>
            <p:nvPr/>
          </p:nvSpPr>
          <p:spPr>
            <a:xfrm>
              <a:off x="2956017" y="5060382"/>
              <a:ext cx="739340" cy="307777"/>
            </a:xfrm>
            <a:prstGeom prst="rect">
              <a:avLst/>
            </a:prstGeom>
            <a:noFill/>
          </p:spPr>
          <p:txBody>
            <a:bodyPr wrap="square" rtlCol="0">
              <a:spAutoFit/>
            </a:bodyPr>
            <a:lstStyle/>
            <a:p>
              <a:r>
                <a:rPr lang="en-US" sz="1400" dirty="0">
                  <a:solidFill>
                    <a:srgbClr val="000000"/>
                  </a:solidFill>
                </a:rPr>
                <a:t>CY-12</a:t>
              </a:r>
            </a:p>
          </p:txBody>
        </p:sp>
        <p:sp>
          <p:nvSpPr>
            <p:cNvPr id="30" name="TextBox 29"/>
            <p:cNvSpPr txBox="1"/>
            <p:nvPr/>
          </p:nvSpPr>
          <p:spPr>
            <a:xfrm>
              <a:off x="7989863" y="5401836"/>
              <a:ext cx="789430" cy="307777"/>
            </a:xfrm>
            <a:prstGeom prst="rect">
              <a:avLst/>
            </a:prstGeom>
            <a:noFill/>
          </p:spPr>
          <p:txBody>
            <a:bodyPr wrap="square" rtlCol="0">
              <a:spAutoFit/>
            </a:bodyPr>
            <a:lstStyle/>
            <a:p>
              <a:r>
                <a:rPr lang="en-US" sz="1400" dirty="0" err="1">
                  <a:solidFill>
                    <a:srgbClr val="000000"/>
                  </a:solidFill>
                </a:rPr>
                <a:t>Paamul</a:t>
              </a:r>
              <a:endParaRPr lang="en-US" sz="1400" dirty="0">
                <a:solidFill>
                  <a:srgbClr val="000000"/>
                </a:solidFill>
              </a:endParaRPr>
            </a:p>
          </p:txBody>
        </p:sp>
        <p:grpSp>
          <p:nvGrpSpPr>
            <p:cNvPr id="23" name="Group 22"/>
            <p:cNvGrpSpPr/>
            <p:nvPr/>
          </p:nvGrpSpPr>
          <p:grpSpPr>
            <a:xfrm>
              <a:off x="3232372" y="5432589"/>
              <a:ext cx="163290" cy="918621"/>
              <a:chOff x="8118561" y="5709968"/>
              <a:chExt cx="163290" cy="918621"/>
            </a:xfrm>
          </p:grpSpPr>
          <p:sp>
            <p:nvSpPr>
              <p:cNvPr id="25" name="Isosceles Triangle 24"/>
              <p:cNvSpPr/>
              <p:nvPr/>
            </p:nvSpPr>
            <p:spPr>
              <a:xfrm>
                <a:off x="8118561" y="6412460"/>
                <a:ext cx="152400" cy="21612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Isosceles Triangle 30"/>
              <p:cNvSpPr/>
              <p:nvPr/>
            </p:nvSpPr>
            <p:spPr>
              <a:xfrm flipV="1">
                <a:off x="8118561" y="5709968"/>
                <a:ext cx="163290" cy="23798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32" name="Straight Connector 31"/>
              <p:cNvCxnSpPr>
                <a:endCxn id="25" idx="3"/>
              </p:cNvCxnSpPr>
              <p:nvPr/>
            </p:nvCxnSpPr>
            <p:spPr>
              <a:xfrm>
                <a:off x="8194761" y="5838828"/>
                <a:ext cx="0" cy="789761"/>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658989" y="4999353"/>
              <a:ext cx="163290" cy="918621"/>
              <a:chOff x="8118561" y="5709968"/>
              <a:chExt cx="163290" cy="918621"/>
            </a:xfrm>
          </p:grpSpPr>
          <p:sp>
            <p:nvSpPr>
              <p:cNvPr id="34" name="Isosceles Triangle 33"/>
              <p:cNvSpPr/>
              <p:nvPr/>
            </p:nvSpPr>
            <p:spPr>
              <a:xfrm>
                <a:off x="8118561" y="6412460"/>
                <a:ext cx="152400" cy="21612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5" name="Isosceles Triangle 34"/>
              <p:cNvSpPr/>
              <p:nvPr/>
            </p:nvSpPr>
            <p:spPr>
              <a:xfrm flipV="1">
                <a:off x="8118561" y="5709968"/>
                <a:ext cx="163290" cy="23798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36" name="Straight Connector 35"/>
              <p:cNvCxnSpPr>
                <a:endCxn id="34" idx="3"/>
              </p:cNvCxnSpPr>
              <p:nvPr/>
            </p:nvCxnSpPr>
            <p:spPr>
              <a:xfrm>
                <a:off x="8194761" y="5838828"/>
                <a:ext cx="0" cy="789761"/>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1567240" y="5384593"/>
              <a:ext cx="1174972" cy="276999"/>
            </a:xfrm>
            <a:prstGeom prst="rect">
              <a:avLst/>
            </a:prstGeom>
            <a:noFill/>
          </p:spPr>
          <p:txBody>
            <a:bodyPr wrap="square" rtlCol="0">
              <a:spAutoFit/>
            </a:bodyPr>
            <a:lstStyle/>
            <a:p>
              <a:r>
                <a:rPr lang="en-US" sz="1200" dirty="0">
                  <a:solidFill>
                    <a:srgbClr val="000000"/>
                  </a:solidFill>
                </a:rPr>
                <a:t>1.2m/km</a:t>
              </a:r>
            </a:p>
          </p:txBody>
        </p:sp>
        <p:sp>
          <p:nvSpPr>
            <p:cNvPr id="39" name="TextBox 38"/>
            <p:cNvSpPr txBox="1"/>
            <p:nvPr/>
          </p:nvSpPr>
          <p:spPr>
            <a:xfrm>
              <a:off x="5805749" y="5779474"/>
              <a:ext cx="1174972" cy="276999"/>
            </a:xfrm>
            <a:prstGeom prst="rect">
              <a:avLst/>
            </a:prstGeom>
            <a:noFill/>
          </p:spPr>
          <p:txBody>
            <a:bodyPr wrap="square" rtlCol="0">
              <a:spAutoFit/>
            </a:bodyPr>
            <a:lstStyle/>
            <a:p>
              <a:r>
                <a:rPr lang="en-US" sz="1200" dirty="0">
                  <a:solidFill>
                    <a:srgbClr val="000000"/>
                  </a:solidFill>
                </a:rPr>
                <a:t>0.4m/km</a:t>
              </a:r>
            </a:p>
          </p:txBody>
        </p:sp>
        <p:sp>
          <p:nvSpPr>
            <p:cNvPr id="40" name="TextBox 39"/>
            <p:cNvSpPr txBox="1"/>
            <p:nvPr/>
          </p:nvSpPr>
          <p:spPr>
            <a:xfrm>
              <a:off x="484836" y="6432705"/>
              <a:ext cx="1174972" cy="276999"/>
            </a:xfrm>
            <a:prstGeom prst="rect">
              <a:avLst/>
            </a:prstGeom>
            <a:noFill/>
          </p:spPr>
          <p:txBody>
            <a:bodyPr wrap="square" rtlCol="0">
              <a:spAutoFit/>
            </a:bodyPr>
            <a:lstStyle/>
            <a:p>
              <a:r>
                <a:rPr lang="en-US" sz="1200" dirty="0">
                  <a:solidFill>
                    <a:srgbClr val="000000"/>
                  </a:solidFill>
                </a:rPr>
                <a:t>6 km</a:t>
              </a:r>
            </a:p>
          </p:txBody>
        </p:sp>
        <p:sp>
          <p:nvSpPr>
            <p:cNvPr id="41" name="TextBox 40"/>
            <p:cNvSpPr txBox="1"/>
            <p:nvPr/>
          </p:nvSpPr>
          <p:spPr>
            <a:xfrm>
              <a:off x="3058220" y="6500392"/>
              <a:ext cx="1174972" cy="276999"/>
            </a:xfrm>
            <a:prstGeom prst="rect">
              <a:avLst/>
            </a:prstGeom>
            <a:noFill/>
          </p:spPr>
          <p:txBody>
            <a:bodyPr wrap="square" rtlCol="0">
              <a:spAutoFit/>
            </a:bodyPr>
            <a:lstStyle/>
            <a:p>
              <a:r>
                <a:rPr lang="en-US" sz="1200" dirty="0">
                  <a:solidFill>
                    <a:srgbClr val="000000"/>
                  </a:solidFill>
                </a:rPr>
                <a:t>4 km</a:t>
              </a:r>
            </a:p>
          </p:txBody>
        </p:sp>
        <p:cxnSp>
          <p:nvCxnSpPr>
            <p:cNvPr id="42" name="Straight Connector 41"/>
            <p:cNvCxnSpPr>
              <a:endCxn id="14" idx="0"/>
            </p:cNvCxnSpPr>
            <p:nvPr/>
          </p:nvCxnSpPr>
          <p:spPr>
            <a:xfrm>
              <a:off x="578869" y="6432705"/>
              <a:ext cx="7800264" cy="36968"/>
            </a:xfrm>
            <a:prstGeom prst="line">
              <a:avLst/>
            </a:prstGeom>
          </p:spPr>
          <p:style>
            <a:lnRef idx="1">
              <a:schemeClr val="accent1"/>
            </a:lnRef>
            <a:fillRef idx="0">
              <a:schemeClr val="accent1"/>
            </a:fillRef>
            <a:effectRef idx="0">
              <a:schemeClr val="accent1"/>
            </a:effectRef>
            <a:fontRef idx="minor">
              <a:schemeClr val="tx1"/>
            </a:fontRef>
          </p:style>
        </p:cxnSp>
      </p:grpSp>
      <p:sp>
        <p:nvSpPr>
          <p:cNvPr id="43" name="Isosceles Triangle 42"/>
          <p:cNvSpPr/>
          <p:nvPr/>
        </p:nvSpPr>
        <p:spPr>
          <a:xfrm flipV="1">
            <a:off x="8969154" y="4817438"/>
            <a:ext cx="163290" cy="23798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4" name="TextBox 43"/>
          <p:cNvSpPr txBox="1"/>
          <p:nvPr/>
        </p:nvSpPr>
        <p:spPr>
          <a:xfrm>
            <a:off x="9149372" y="4709908"/>
            <a:ext cx="1507523" cy="461665"/>
          </a:xfrm>
          <a:prstGeom prst="rect">
            <a:avLst/>
          </a:prstGeom>
          <a:noFill/>
        </p:spPr>
        <p:txBody>
          <a:bodyPr wrap="square" rtlCol="0">
            <a:spAutoFit/>
          </a:bodyPr>
          <a:lstStyle/>
          <a:p>
            <a:r>
              <a:rPr lang="en-US" sz="1200" dirty="0">
                <a:solidFill>
                  <a:srgbClr val="000000"/>
                </a:solidFill>
              </a:rPr>
              <a:t>Barometric Logger placement</a:t>
            </a:r>
          </a:p>
        </p:txBody>
      </p:sp>
      <p:sp>
        <p:nvSpPr>
          <p:cNvPr id="45" name="TextBox 44"/>
          <p:cNvSpPr txBox="1"/>
          <p:nvPr/>
        </p:nvSpPr>
        <p:spPr>
          <a:xfrm>
            <a:off x="9195735" y="6494903"/>
            <a:ext cx="1174972" cy="276999"/>
          </a:xfrm>
          <a:prstGeom prst="rect">
            <a:avLst/>
          </a:prstGeom>
          <a:noFill/>
        </p:spPr>
        <p:txBody>
          <a:bodyPr wrap="square" rtlCol="0">
            <a:spAutoFit/>
          </a:bodyPr>
          <a:lstStyle/>
          <a:p>
            <a:r>
              <a:rPr lang="en-US" sz="1200" dirty="0">
                <a:solidFill>
                  <a:srgbClr val="000000"/>
                </a:solidFill>
              </a:rPr>
              <a:t>0.5 km</a:t>
            </a:r>
          </a:p>
        </p:txBody>
      </p:sp>
    </p:spTree>
    <p:extLst>
      <p:ext uri="{BB962C8B-B14F-4D97-AF65-F5344CB8AC3E}">
        <p14:creationId xmlns:p14="http://schemas.microsoft.com/office/powerpoint/2010/main" val="2366256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teachingboxes.org/seaLevel/lessons/lesson4_SeaLevelCurveGraph_files/image002.jpg">
            <a:extLst>
              <a:ext uri="{FF2B5EF4-FFF2-40B4-BE49-F238E27FC236}">
                <a16:creationId xmlns:a16="http://schemas.microsoft.com/office/drawing/2014/main" id="{AEAA2E5C-E908-43F1-A96C-69DEEC522E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714"/>
          <a:stretch/>
        </p:blipFill>
        <p:spPr bwMode="auto">
          <a:xfrm>
            <a:off x="0" y="838200"/>
            <a:ext cx="12192000" cy="49784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9DEC6364-18A6-44F4-BB39-2418C6135FF8}"/>
              </a:ext>
            </a:extLst>
          </p:cNvPr>
          <p:cNvSpPr/>
          <p:nvPr/>
        </p:nvSpPr>
        <p:spPr>
          <a:xfrm>
            <a:off x="7543800" y="40386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6" name="Oval 5">
            <a:extLst>
              <a:ext uri="{FF2B5EF4-FFF2-40B4-BE49-F238E27FC236}">
                <a16:creationId xmlns:a16="http://schemas.microsoft.com/office/drawing/2014/main" id="{1A0124AC-3729-474A-A865-46D7AD945E0B}"/>
              </a:ext>
            </a:extLst>
          </p:cNvPr>
          <p:cNvSpPr/>
          <p:nvPr/>
        </p:nvSpPr>
        <p:spPr>
          <a:xfrm>
            <a:off x="8610600" y="29718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7" name="Oval 6">
            <a:extLst>
              <a:ext uri="{FF2B5EF4-FFF2-40B4-BE49-F238E27FC236}">
                <a16:creationId xmlns:a16="http://schemas.microsoft.com/office/drawing/2014/main" id="{2D1506AE-E7A6-454F-A82A-4E0567BA3FB4}"/>
              </a:ext>
            </a:extLst>
          </p:cNvPr>
          <p:cNvSpPr/>
          <p:nvPr/>
        </p:nvSpPr>
        <p:spPr>
          <a:xfrm>
            <a:off x="6629400" y="28575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8" name="Oval 7">
            <a:extLst>
              <a:ext uri="{FF2B5EF4-FFF2-40B4-BE49-F238E27FC236}">
                <a16:creationId xmlns:a16="http://schemas.microsoft.com/office/drawing/2014/main" id="{A10FE355-4870-4759-90B3-A4206931B7E1}"/>
              </a:ext>
            </a:extLst>
          </p:cNvPr>
          <p:cNvSpPr/>
          <p:nvPr/>
        </p:nvSpPr>
        <p:spPr>
          <a:xfrm>
            <a:off x="7162800" y="35052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9" name="Oval 8">
            <a:extLst>
              <a:ext uri="{FF2B5EF4-FFF2-40B4-BE49-F238E27FC236}">
                <a16:creationId xmlns:a16="http://schemas.microsoft.com/office/drawing/2014/main" id="{E4633593-4CC1-4C5A-9365-EB75C7E7C8A5}"/>
              </a:ext>
            </a:extLst>
          </p:cNvPr>
          <p:cNvSpPr/>
          <p:nvPr/>
        </p:nvSpPr>
        <p:spPr>
          <a:xfrm>
            <a:off x="4211053" y="2739189"/>
            <a:ext cx="228600" cy="228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0" name="Oval 9">
            <a:extLst>
              <a:ext uri="{FF2B5EF4-FFF2-40B4-BE49-F238E27FC236}">
                <a16:creationId xmlns:a16="http://schemas.microsoft.com/office/drawing/2014/main" id="{0B833740-E71E-46B4-8CB4-F203B1D6F60D}"/>
              </a:ext>
            </a:extLst>
          </p:cNvPr>
          <p:cNvSpPr/>
          <p:nvPr/>
        </p:nvSpPr>
        <p:spPr>
          <a:xfrm>
            <a:off x="6400800" y="3406942"/>
            <a:ext cx="228600" cy="228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1" name="Oval 10">
            <a:extLst>
              <a:ext uri="{FF2B5EF4-FFF2-40B4-BE49-F238E27FC236}">
                <a16:creationId xmlns:a16="http://schemas.microsoft.com/office/drawing/2014/main" id="{F3986FC2-FD38-4A95-82F8-21489AECA12D}"/>
              </a:ext>
            </a:extLst>
          </p:cNvPr>
          <p:cNvSpPr/>
          <p:nvPr/>
        </p:nvSpPr>
        <p:spPr>
          <a:xfrm>
            <a:off x="4178968" y="3173997"/>
            <a:ext cx="228600" cy="228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2" name="Oval 11">
            <a:extLst>
              <a:ext uri="{FF2B5EF4-FFF2-40B4-BE49-F238E27FC236}">
                <a16:creationId xmlns:a16="http://schemas.microsoft.com/office/drawing/2014/main" id="{D7B18F05-8C52-4DF3-AE8D-A2DF1676AD69}"/>
              </a:ext>
            </a:extLst>
          </p:cNvPr>
          <p:cNvSpPr/>
          <p:nvPr/>
        </p:nvSpPr>
        <p:spPr>
          <a:xfrm>
            <a:off x="6254416" y="3406942"/>
            <a:ext cx="228600" cy="228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3" name="Oval 12">
            <a:extLst>
              <a:ext uri="{FF2B5EF4-FFF2-40B4-BE49-F238E27FC236}">
                <a16:creationId xmlns:a16="http://schemas.microsoft.com/office/drawing/2014/main" id="{702018BF-9B10-44F0-BE84-F1DA77144577}"/>
              </a:ext>
            </a:extLst>
          </p:cNvPr>
          <p:cNvSpPr/>
          <p:nvPr/>
        </p:nvSpPr>
        <p:spPr>
          <a:xfrm>
            <a:off x="6468979" y="3132221"/>
            <a:ext cx="228600" cy="228600"/>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cxnSp>
        <p:nvCxnSpPr>
          <p:cNvPr id="15" name="Straight Connector 14">
            <a:extLst>
              <a:ext uri="{FF2B5EF4-FFF2-40B4-BE49-F238E27FC236}">
                <a16:creationId xmlns:a16="http://schemas.microsoft.com/office/drawing/2014/main" id="{85FA3DEC-24CB-49BD-BE31-D7064674395B}"/>
              </a:ext>
            </a:extLst>
          </p:cNvPr>
          <p:cNvCxnSpPr>
            <a:cxnSpLocks/>
          </p:cNvCxnSpPr>
          <p:nvPr/>
        </p:nvCxnSpPr>
        <p:spPr>
          <a:xfrm flipV="1">
            <a:off x="4178968" y="2209800"/>
            <a:ext cx="6717632" cy="11176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6608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teachingboxes.org/seaLevel/lessons/lesson4_SeaLevelCurveGraph_files/image002.jpg">
            <a:extLst>
              <a:ext uri="{FF2B5EF4-FFF2-40B4-BE49-F238E27FC236}">
                <a16:creationId xmlns:a16="http://schemas.microsoft.com/office/drawing/2014/main" id="{AEAA2E5C-E908-43F1-A96C-69DEEC522E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714"/>
          <a:stretch/>
        </p:blipFill>
        <p:spPr bwMode="auto">
          <a:xfrm>
            <a:off x="0" y="838200"/>
            <a:ext cx="12192000" cy="49784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9DEC6364-18A6-44F4-BB39-2418C6135FF8}"/>
              </a:ext>
            </a:extLst>
          </p:cNvPr>
          <p:cNvSpPr/>
          <p:nvPr/>
        </p:nvSpPr>
        <p:spPr>
          <a:xfrm>
            <a:off x="7543800" y="40386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6" name="Oval 5">
            <a:extLst>
              <a:ext uri="{FF2B5EF4-FFF2-40B4-BE49-F238E27FC236}">
                <a16:creationId xmlns:a16="http://schemas.microsoft.com/office/drawing/2014/main" id="{1A0124AC-3729-474A-A865-46D7AD945E0B}"/>
              </a:ext>
            </a:extLst>
          </p:cNvPr>
          <p:cNvSpPr/>
          <p:nvPr/>
        </p:nvSpPr>
        <p:spPr>
          <a:xfrm>
            <a:off x="8610600" y="29718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7" name="Oval 6">
            <a:extLst>
              <a:ext uri="{FF2B5EF4-FFF2-40B4-BE49-F238E27FC236}">
                <a16:creationId xmlns:a16="http://schemas.microsoft.com/office/drawing/2014/main" id="{2D1506AE-E7A6-454F-A82A-4E0567BA3FB4}"/>
              </a:ext>
            </a:extLst>
          </p:cNvPr>
          <p:cNvSpPr/>
          <p:nvPr/>
        </p:nvSpPr>
        <p:spPr>
          <a:xfrm>
            <a:off x="6629400" y="28575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8" name="Oval 7">
            <a:extLst>
              <a:ext uri="{FF2B5EF4-FFF2-40B4-BE49-F238E27FC236}">
                <a16:creationId xmlns:a16="http://schemas.microsoft.com/office/drawing/2014/main" id="{A10FE355-4870-4759-90B3-A4206931B7E1}"/>
              </a:ext>
            </a:extLst>
          </p:cNvPr>
          <p:cNvSpPr/>
          <p:nvPr/>
        </p:nvSpPr>
        <p:spPr>
          <a:xfrm>
            <a:off x="7162800" y="35052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4" name="Oval 13">
            <a:extLst>
              <a:ext uri="{FF2B5EF4-FFF2-40B4-BE49-F238E27FC236}">
                <a16:creationId xmlns:a16="http://schemas.microsoft.com/office/drawing/2014/main" id="{D9B69432-7AB2-47EB-8C61-A362138BF5EA}"/>
              </a:ext>
            </a:extLst>
          </p:cNvPr>
          <p:cNvSpPr/>
          <p:nvPr/>
        </p:nvSpPr>
        <p:spPr>
          <a:xfrm>
            <a:off x="9705975" y="3276600"/>
            <a:ext cx="228600" cy="2286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6" name="Oval 15">
            <a:extLst>
              <a:ext uri="{FF2B5EF4-FFF2-40B4-BE49-F238E27FC236}">
                <a16:creationId xmlns:a16="http://schemas.microsoft.com/office/drawing/2014/main" id="{2F33FF6D-D41E-4058-B1B4-2BEBD9580627}"/>
              </a:ext>
            </a:extLst>
          </p:cNvPr>
          <p:cNvSpPr/>
          <p:nvPr/>
        </p:nvSpPr>
        <p:spPr>
          <a:xfrm>
            <a:off x="8610600" y="3038475"/>
            <a:ext cx="228600" cy="2286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7" name="Oval 16">
            <a:extLst>
              <a:ext uri="{FF2B5EF4-FFF2-40B4-BE49-F238E27FC236}">
                <a16:creationId xmlns:a16="http://schemas.microsoft.com/office/drawing/2014/main" id="{9270F5A4-3199-4746-B77A-05935F1E91F9}"/>
              </a:ext>
            </a:extLst>
          </p:cNvPr>
          <p:cNvSpPr/>
          <p:nvPr/>
        </p:nvSpPr>
        <p:spPr>
          <a:xfrm>
            <a:off x="7543800" y="3937000"/>
            <a:ext cx="228600" cy="2286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8" name="Oval 17">
            <a:extLst>
              <a:ext uri="{FF2B5EF4-FFF2-40B4-BE49-F238E27FC236}">
                <a16:creationId xmlns:a16="http://schemas.microsoft.com/office/drawing/2014/main" id="{0CAE5BF2-7B3D-4B94-ADFA-CA2A78F1D420}"/>
              </a:ext>
            </a:extLst>
          </p:cNvPr>
          <p:cNvSpPr/>
          <p:nvPr/>
        </p:nvSpPr>
        <p:spPr>
          <a:xfrm>
            <a:off x="6489700" y="3302000"/>
            <a:ext cx="228600" cy="2286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19" name="Oval 18">
            <a:extLst>
              <a:ext uri="{FF2B5EF4-FFF2-40B4-BE49-F238E27FC236}">
                <a16:creationId xmlns:a16="http://schemas.microsoft.com/office/drawing/2014/main" id="{F9ABAE26-038C-4CEB-AE2A-7435BDCBE721}"/>
              </a:ext>
            </a:extLst>
          </p:cNvPr>
          <p:cNvSpPr/>
          <p:nvPr/>
        </p:nvSpPr>
        <p:spPr>
          <a:xfrm>
            <a:off x="6324600" y="3543300"/>
            <a:ext cx="228600" cy="2286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20" name="Oval 19">
            <a:extLst>
              <a:ext uri="{FF2B5EF4-FFF2-40B4-BE49-F238E27FC236}">
                <a16:creationId xmlns:a16="http://schemas.microsoft.com/office/drawing/2014/main" id="{513A1353-FFF0-47D4-B238-64A5365DE4A2}"/>
              </a:ext>
            </a:extLst>
          </p:cNvPr>
          <p:cNvSpPr/>
          <p:nvPr/>
        </p:nvSpPr>
        <p:spPr>
          <a:xfrm>
            <a:off x="5791200" y="3924300"/>
            <a:ext cx="228600" cy="2286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Tree>
    <p:extLst>
      <p:ext uri="{BB962C8B-B14F-4D97-AF65-F5344CB8AC3E}">
        <p14:creationId xmlns:p14="http://schemas.microsoft.com/office/powerpoint/2010/main" val="582179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9CCFDA-16FB-43BA-A5E2-F37CEF85E1BF}"/>
              </a:ext>
            </a:extLst>
          </p:cNvPr>
          <p:cNvPicPr>
            <a:picLocks noChangeAspect="1"/>
          </p:cNvPicPr>
          <p:nvPr/>
        </p:nvPicPr>
        <p:blipFill>
          <a:blip r:embed="rId3"/>
          <a:stretch>
            <a:fillRect/>
          </a:stretch>
        </p:blipFill>
        <p:spPr>
          <a:xfrm>
            <a:off x="2286001" y="0"/>
            <a:ext cx="7669161" cy="6858000"/>
          </a:xfrm>
          <a:prstGeom prst="rect">
            <a:avLst/>
          </a:prstGeom>
        </p:spPr>
      </p:pic>
      <p:sp>
        <p:nvSpPr>
          <p:cNvPr id="5" name="Rectangle 4">
            <a:extLst>
              <a:ext uri="{FF2B5EF4-FFF2-40B4-BE49-F238E27FC236}">
                <a16:creationId xmlns:a16="http://schemas.microsoft.com/office/drawing/2014/main" id="{2AD3A7A7-6928-4938-9863-B5FA3DA9FA47}"/>
              </a:ext>
            </a:extLst>
          </p:cNvPr>
          <p:cNvSpPr/>
          <p:nvPr/>
        </p:nvSpPr>
        <p:spPr>
          <a:xfrm rot="2781233">
            <a:off x="8931374" y="1498872"/>
            <a:ext cx="158909" cy="533400"/>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1F0B4F0-9E00-4D72-B32D-0661BA994ABE}"/>
              </a:ext>
            </a:extLst>
          </p:cNvPr>
          <p:cNvSpPr txBox="1"/>
          <p:nvPr/>
        </p:nvSpPr>
        <p:spPr>
          <a:xfrm>
            <a:off x="2514600" y="6400801"/>
            <a:ext cx="1981200" cy="276999"/>
          </a:xfrm>
          <a:prstGeom prst="rect">
            <a:avLst/>
          </a:prstGeom>
          <a:noFill/>
        </p:spPr>
        <p:txBody>
          <a:bodyPr wrap="square" rtlCol="0">
            <a:spAutoFit/>
          </a:bodyPr>
          <a:lstStyle/>
          <a:p>
            <a:r>
              <a:rPr lang="en-US" sz="1200" b="1" i="1" dirty="0">
                <a:solidFill>
                  <a:schemeClr val="bg1"/>
                </a:solidFill>
                <a:latin typeface="Arial" pitchFamily="34" charset="0"/>
                <a:cs typeface="Arial" pitchFamily="34" charset="0"/>
              </a:rPr>
              <a:t>Bauer-</a:t>
            </a:r>
            <a:r>
              <a:rPr lang="en-US" sz="1200" b="1" i="1" dirty="0" err="1">
                <a:solidFill>
                  <a:schemeClr val="bg1"/>
                </a:solidFill>
                <a:latin typeface="Arial" pitchFamily="34" charset="0"/>
                <a:cs typeface="Arial" pitchFamily="34" charset="0"/>
              </a:rPr>
              <a:t>Gottwein</a:t>
            </a:r>
            <a:r>
              <a:rPr lang="en-US" sz="1200" b="1" i="1" dirty="0">
                <a:solidFill>
                  <a:schemeClr val="bg1"/>
                </a:solidFill>
                <a:latin typeface="Arial" pitchFamily="34" charset="0"/>
                <a:cs typeface="Arial" pitchFamily="34" charset="0"/>
              </a:rPr>
              <a:t>, 2011</a:t>
            </a:r>
          </a:p>
        </p:txBody>
      </p:sp>
    </p:spTree>
    <p:extLst>
      <p:ext uri="{BB962C8B-B14F-4D97-AF65-F5344CB8AC3E}">
        <p14:creationId xmlns:p14="http://schemas.microsoft.com/office/powerpoint/2010/main" val="4186952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a:extLst>
              <a:ext uri="{FF2B5EF4-FFF2-40B4-BE49-F238E27FC236}">
                <a16:creationId xmlns:a16="http://schemas.microsoft.com/office/drawing/2014/main" id="{C5194753-2229-4A9E-B2B5-BB7213D15A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500" b="32222"/>
          <a:stretch/>
        </p:blipFill>
        <p:spPr bwMode="auto">
          <a:xfrm>
            <a:off x="2514600" y="-837096"/>
            <a:ext cx="7325194" cy="64758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a:extLst>
              <a:ext uri="{FF2B5EF4-FFF2-40B4-BE49-F238E27FC236}">
                <a16:creationId xmlns:a16="http://schemas.microsoft.com/office/drawing/2014/main" id="{79F59B8C-4FF6-4DFE-832D-3B5C815F7F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017" b="10205"/>
          <a:stretch/>
        </p:blipFill>
        <p:spPr bwMode="auto">
          <a:xfrm>
            <a:off x="1524000" y="5638800"/>
            <a:ext cx="91440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F2F8CF5-06C1-4290-8DF6-FB89A9616BA3}"/>
              </a:ext>
            </a:extLst>
          </p:cNvPr>
          <p:cNvSpPr txBox="1"/>
          <p:nvPr/>
        </p:nvSpPr>
        <p:spPr>
          <a:xfrm>
            <a:off x="2667000" y="5350717"/>
            <a:ext cx="2133600" cy="276999"/>
          </a:xfrm>
          <a:prstGeom prst="rect">
            <a:avLst/>
          </a:prstGeom>
          <a:noFill/>
        </p:spPr>
        <p:txBody>
          <a:bodyPr wrap="square" rtlCol="0">
            <a:spAutoFit/>
          </a:bodyPr>
          <a:lstStyle/>
          <a:p>
            <a:r>
              <a:rPr lang="en-US" sz="1200" b="1" i="1" dirty="0">
                <a:solidFill>
                  <a:schemeClr val="bg1"/>
                </a:solidFill>
                <a:latin typeface="Arial" pitchFamily="34" charset="0"/>
                <a:cs typeface="Arial" pitchFamily="34" charset="0"/>
              </a:rPr>
              <a:t>Giunta and </a:t>
            </a:r>
            <a:r>
              <a:rPr lang="en-US" sz="1200" b="1" i="1" dirty="0" err="1">
                <a:solidFill>
                  <a:schemeClr val="bg1"/>
                </a:solidFill>
                <a:latin typeface="Arial" pitchFamily="34" charset="0"/>
                <a:cs typeface="Arial" pitchFamily="34" charset="0"/>
              </a:rPr>
              <a:t>Orioli</a:t>
            </a:r>
            <a:r>
              <a:rPr lang="en-US" sz="1200" b="1" i="1" dirty="0">
                <a:solidFill>
                  <a:schemeClr val="bg1"/>
                </a:solidFill>
                <a:latin typeface="Arial" pitchFamily="34" charset="0"/>
                <a:cs typeface="Arial" pitchFamily="34" charset="0"/>
              </a:rPr>
              <a:t>, 2011</a:t>
            </a:r>
          </a:p>
        </p:txBody>
      </p:sp>
    </p:spTree>
    <p:extLst>
      <p:ext uri="{BB962C8B-B14F-4D97-AF65-F5344CB8AC3E}">
        <p14:creationId xmlns:p14="http://schemas.microsoft.com/office/powerpoint/2010/main" val="2684931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yucatan sea level history">
            <a:extLst>
              <a:ext uri="{FF2B5EF4-FFF2-40B4-BE49-F238E27FC236}">
                <a16:creationId xmlns:a16="http://schemas.microsoft.com/office/drawing/2014/main" id="{4E5256C6-7DA5-47AC-B5B8-7622B71FF5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1" y="1066800"/>
            <a:ext cx="5893390" cy="45708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F2F8CF5-06C1-4290-8DF6-FB89A9616BA3}"/>
              </a:ext>
            </a:extLst>
          </p:cNvPr>
          <p:cNvSpPr txBox="1"/>
          <p:nvPr/>
        </p:nvSpPr>
        <p:spPr>
          <a:xfrm>
            <a:off x="3352801" y="5360617"/>
            <a:ext cx="2133600" cy="276999"/>
          </a:xfrm>
          <a:prstGeom prst="rect">
            <a:avLst/>
          </a:prstGeom>
          <a:noFill/>
        </p:spPr>
        <p:txBody>
          <a:bodyPr wrap="square" rtlCol="0">
            <a:spAutoFit/>
          </a:bodyPr>
          <a:lstStyle/>
          <a:p>
            <a:r>
              <a:rPr lang="en-US" sz="1200" b="1" i="1" dirty="0">
                <a:solidFill>
                  <a:schemeClr val="bg1"/>
                </a:solidFill>
                <a:latin typeface="Arial" pitchFamily="34" charset="0"/>
                <a:cs typeface="Arial" pitchFamily="34" charset="0"/>
              </a:rPr>
              <a:t>Dutton and </a:t>
            </a:r>
            <a:r>
              <a:rPr lang="en-US" sz="1200" b="1" i="1" dirty="0" err="1">
                <a:solidFill>
                  <a:schemeClr val="bg1"/>
                </a:solidFill>
                <a:latin typeface="Arial" pitchFamily="34" charset="0"/>
                <a:cs typeface="Arial" pitchFamily="34" charset="0"/>
              </a:rPr>
              <a:t>Lambeck</a:t>
            </a:r>
            <a:r>
              <a:rPr lang="en-US" sz="1200" b="1" i="1" dirty="0">
                <a:solidFill>
                  <a:schemeClr val="bg1"/>
                </a:solidFill>
                <a:latin typeface="Arial" pitchFamily="34" charset="0"/>
                <a:cs typeface="Arial" pitchFamily="34" charset="0"/>
              </a:rPr>
              <a:t>, 2012</a:t>
            </a:r>
          </a:p>
        </p:txBody>
      </p:sp>
      <p:sp>
        <p:nvSpPr>
          <p:cNvPr id="4" name="Title 1">
            <a:extLst>
              <a:ext uri="{FF2B5EF4-FFF2-40B4-BE49-F238E27FC236}">
                <a16:creationId xmlns:a16="http://schemas.microsoft.com/office/drawing/2014/main" id="{95B0FBDE-1704-451E-B2B5-7F8085519F67}"/>
              </a:ext>
            </a:extLst>
          </p:cNvPr>
          <p:cNvSpPr>
            <a:spLocks noGrp="1"/>
          </p:cNvSpPr>
          <p:nvPr>
            <p:ph type="title"/>
          </p:nvPr>
        </p:nvSpPr>
        <p:spPr>
          <a:xfrm>
            <a:off x="1524000" y="0"/>
            <a:ext cx="9144000" cy="1143000"/>
          </a:xfrm>
        </p:spPr>
        <p:txBody>
          <a:bodyPr/>
          <a:lstStyle/>
          <a:p>
            <a:pPr algn="ctr"/>
            <a:r>
              <a:rPr lang="en-US" dirty="0"/>
              <a:t>Pleistocene Coral</a:t>
            </a:r>
          </a:p>
        </p:txBody>
      </p:sp>
      <p:sp>
        <p:nvSpPr>
          <p:cNvPr id="5" name="Rectangle 4">
            <a:extLst>
              <a:ext uri="{FF2B5EF4-FFF2-40B4-BE49-F238E27FC236}">
                <a16:creationId xmlns:a16="http://schemas.microsoft.com/office/drawing/2014/main" id="{869A26EF-0EE3-4502-AAE8-B02E22F339AD}"/>
              </a:ext>
            </a:extLst>
          </p:cNvPr>
          <p:cNvSpPr/>
          <p:nvPr/>
        </p:nvSpPr>
        <p:spPr>
          <a:xfrm>
            <a:off x="2513215" y="5873419"/>
            <a:ext cx="8153400" cy="830997"/>
          </a:xfrm>
          <a:prstGeom prst="rect">
            <a:avLst/>
          </a:prstGeom>
        </p:spPr>
        <p:txBody>
          <a:bodyPr wrap="square">
            <a:spAutoFit/>
          </a:bodyPr>
          <a:lstStyle/>
          <a:p>
            <a:pPr marL="379476" indent="-342900">
              <a:buFontTx/>
              <a:buChar char="-"/>
            </a:pPr>
            <a:r>
              <a:rPr lang="en-US" sz="2400" dirty="0"/>
              <a:t>Minimum values with range of depth for coral growth</a:t>
            </a:r>
          </a:p>
          <a:p>
            <a:pPr marL="379476" indent="-342900">
              <a:buFontTx/>
              <a:buChar char="-"/>
            </a:pPr>
            <a:r>
              <a:rPr lang="en-US" sz="2400" dirty="0"/>
              <a:t>Denudation not considered</a:t>
            </a:r>
          </a:p>
        </p:txBody>
      </p:sp>
    </p:spTree>
    <p:extLst>
      <p:ext uri="{BB962C8B-B14F-4D97-AF65-F5344CB8AC3E}">
        <p14:creationId xmlns:p14="http://schemas.microsoft.com/office/powerpoint/2010/main" val="1084323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A413E-4417-47A6-8408-D9BD2F83C91C}"/>
              </a:ext>
            </a:extLst>
          </p:cNvPr>
          <p:cNvSpPr>
            <a:spLocks noGrp="1"/>
          </p:cNvSpPr>
          <p:nvPr>
            <p:ph type="title"/>
          </p:nvPr>
        </p:nvSpPr>
        <p:spPr>
          <a:xfrm>
            <a:off x="1524000" y="0"/>
            <a:ext cx="9144000" cy="1143000"/>
          </a:xfrm>
        </p:spPr>
        <p:txBody>
          <a:bodyPr>
            <a:normAutofit/>
          </a:bodyPr>
          <a:lstStyle/>
          <a:p>
            <a:pPr algn="ctr"/>
            <a:r>
              <a:rPr lang="en-US" dirty="0"/>
              <a:t>Pleistocene Speleothems</a:t>
            </a:r>
          </a:p>
        </p:txBody>
      </p:sp>
      <p:pic>
        <p:nvPicPr>
          <p:cNvPr id="4" name="Picture 3">
            <a:extLst>
              <a:ext uri="{FF2B5EF4-FFF2-40B4-BE49-F238E27FC236}">
                <a16:creationId xmlns:a16="http://schemas.microsoft.com/office/drawing/2014/main" id="{22E63EDB-DF67-4545-A608-55C8C0990505}"/>
              </a:ext>
            </a:extLst>
          </p:cNvPr>
          <p:cNvPicPr>
            <a:picLocks noChangeAspect="1"/>
          </p:cNvPicPr>
          <p:nvPr/>
        </p:nvPicPr>
        <p:blipFill rotWithShape="1">
          <a:blip r:embed="rId3"/>
          <a:srcRect l="16666" t="32215" r="15833" b="11462"/>
          <a:stretch/>
        </p:blipFill>
        <p:spPr>
          <a:xfrm>
            <a:off x="1905000" y="1289754"/>
            <a:ext cx="8458200" cy="3968046"/>
          </a:xfrm>
          <a:prstGeom prst="rect">
            <a:avLst/>
          </a:prstGeom>
        </p:spPr>
      </p:pic>
      <p:sp>
        <p:nvSpPr>
          <p:cNvPr id="5" name="TextBox 4">
            <a:extLst>
              <a:ext uri="{FF2B5EF4-FFF2-40B4-BE49-F238E27FC236}">
                <a16:creationId xmlns:a16="http://schemas.microsoft.com/office/drawing/2014/main" id="{EE0C594E-6C36-4D23-A48B-316FF983F2C9}"/>
              </a:ext>
            </a:extLst>
          </p:cNvPr>
          <p:cNvSpPr txBox="1"/>
          <p:nvPr/>
        </p:nvSpPr>
        <p:spPr>
          <a:xfrm>
            <a:off x="1921329" y="4969916"/>
            <a:ext cx="2133600" cy="276999"/>
          </a:xfrm>
          <a:prstGeom prst="rect">
            <a:avLst/>
          </a:prstGeom>
          <a:noFill/>
        </p:spPr>
        <p:txBody>
          <a:bodyPr wrap="square" rtlCol="0">
            <a:spAutoFit/>
          </a:bodyPr>
          <a:lstStyle/>
          <a:p>
            <a:r>
              <a:rPr lang="en-US" sz="1200" b="1" i="1" dirty="0">
                <a:solidFill>
                  <a:schemeClr val="bg1"/>
                </a:solidFill>
                <a:latin typeface="Arial" pitchFamily="34" charset="0"/>
                <a:cs typeface="Arial" pitchFamily="34" charset="0"/>
              </a:rPr>
              <a:t>Moseley et al, 2013</a:t>
            </a:r>
          </a:p>
        </p:txBody>
      </p:sp>
      <p:sp>
        <p:nvSpPr>
          <p:cNvPr id="6" name="Rectangle 5">
            <a:extLst>
              <a:ext uri="{FF2B5EF4-FFF2-40B4-BE49-F238E27FC236}">
                <a16:creationId xmlns:a16="http://schemas.microsoft.com/office/drawing/2014/main" id="{C5242C9F-9823-486D-95FC-055C73671E84}"/>
              </a:ext>
            </a:extLst>
          </p:cNvPr>
          <p:cNvSpPr/>
          <p:nvPr/>
        </p:nvSpPr>
        <p:spPr>
          <a:xfrm>
            <a:off x="2286000" y="5562600"/>
            <a:ext cx="7696200" cy="830997"/>
          </a:xfrm>
          <a:prstGeom prst="rect">
            <a:avLst/>
          </a:prstGeom>
        </p:spPr>
        <p:txBody>
          <a:bodyPr wrap="square">
            <a:spAutoFit/>
          </a:bodyPr>
          <a:lstStyle/>
          <a:p>
            <a:pPr marL="379476" indent="-342900">
              <a:buFontTx/>
              <a:buChar char="-"/>
            </a:pPr>
            <a:r>
              <a:rPr lang="en-US" sz="2400" dirty="0"/>
              <a:t>Timing of SL change constrained by speleothems</a:t>
            </a:r>
          </a:p>
          <a:p>
            <a:pPr marL="379476" indent="-342900">
              <a:buFontTx/>
              <a:buChar char="-"/>
            </a:pPr>
            <a:r>
              <a:rPr lang="en-US" sz="2400" dirty="0"/>
              <a:t>Consistent with coral records</a:t>
            </a:r>
          </a:p>
        </p:txBody>
      </p:sp>
    </p:spTree>
    <p:extLst>
      <p:ext uri="{BB962C8B-B14F-4D97-AF65-F5344CB8AC3E}">
        <p14:creationId xmlns:p14="http://schemas.microsoft.com/office/powerpoint/2010/main" val="3158210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602828" y="1"/>
            <a:ext cx="9065172" cy="954971"/>
          </a:xfrm>
        </p:spPr>
        <p:txBody>
          <a:bodyPr>
            <a:normAutofit/>
          </a:bodyPr>
          <a:lstStyle/>
          <a:p>
            <a:r>
              <a:rPr lang="en-US" sz="3200" dirty="0">
                <a:latin typeface="+mn-lt"/>
              </a:rPr>
              <a:t>Surveyed underwater passage</a:t>
            </a:r>
            <a:r>
              <a:rPr lang="en-US" sz="3200" dirty="0"/>
              <a:t>: 1,396 km (868mi) </a:t>
            </a:r>
            <a:endParaRPr lang="en-US" sz="3200" dirty="0">
              <a:latin typeface="+mn-lt"/>
            </a:endParaRPr>
          </a:p>
        </p:txBody>
      </p:sp>
      <p:sp>
        <p:nvSpPr>
          <p:cNvPr id="4" name="Rectangle 3"/>
          <p:cNvSpPr/>
          <p:nvPr/>
        </p:nvSpPr>
        <p:spPr>
          <a:xfrm>
            <a:off x="5436368" y="762000"/>
            <a:ext cx="5220275" cy="369332"/>
          </a:xfrm>
          <a:prstGeom prst="rect">
            <a:avLst/>
          </a:prstGeom>
        </p:spPr>
        <p:txBody>
          <a:bodyPr wrap="none">
            <a:spAutoFit/>
          </a:bodyPr>
          <a:lstStyle/>
          <a:p>
            <a:r>
              <a:rPr lang="en-US" dirty="0"/>
              <a:t>Quintana </a:t>
            </a:r>
            <a:r>
              <a:rPr lang="en-US" dirty="0" err="1"/>
              <a:t>Roo</a:t>
            </a:r>
            <a:r>
              <a:rPr lang="en-US" dirty="0"/>
              <a:t> Speleological Survey, August 2017</a:t>
            </a:r>
          </a:p>
        </p:txBody>
      </p:sp>
      <p:pic>
        <p:nvPicPr>
          <p:cNvPr id="2050" name="Picture 2" descr="Image may contain: plant, outdoor and nature"/>
          <p:cNvPicPr>
            <a:picLocks noChangeAspect="1" noChangeArrowheads="1"/>
          </p:cNvPicPr>
          <p:nvPr/>
        </p:nvPicPr>
        <p:blipFill rotWithShape="1">
          <a:blip r:embed="rId3">
            <a:extLst>
              <a:ext uri="{28A0092B-C50C-407E-A947-70E740481C1C}">
                <a14:useLocalDpi xmlns:a14="http://schemas.microsoft.com/office/drawing/2010/main" val="0"/>
              </a:ext>
            </a:extLst>
          </a:blip>
          <a:srcRect t="8161" b="11379"/>
          <a:stretch/>
        </p:blipFill>
        <p:spPr bwMode="auto">
          <a:xfrm>
            <a:off x="1500352" y="1231206"/>
            <a:ext cx="9320048" cy="56241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00353" y="6536735"/>
            <a:ext cx="2681055" cy="369332"/>
          </a:xfrm>
          <a:prstGeom prst="rect">
            <a:avLst/>
          </a:prstGeom>
        </p:spPr>
        <p:txBody>
          <a:bodyPr wrap="none">
            <a:spAutoFit/>
          </a:bodyPr>
          <a:lstStyle/>
          <a:p>
            <a:r>
              <a:rPr lang="en-US" b="1" dirty="0"/>
              <a:t>Photo: Tom St. George</a:t>
            </a:r>
          </a:p>
        </p:txBody>
      </p:sp>
    </p:spTree>
    <p:extLst>
      <p:ext uri="{BB962C8B-B14F-4D97-AF65-F5344CB8AC3E}">
        <p14:creationId xmlns:p14="http://schemas.microsoft.com/office/powerpoint/2010/main" val="2727695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1363516"/>
            <a:ext cx="9919329" cy="5492505"/>
          </a:xfrm>
          <a:prstGeom prst="rect">
            <a:avLst/>
          </a:prstGeom>
        </p:spPr>
      </p:pic>
      <p:sp>
        <p:nvSpPr>
          <p:cNvPr id="3" name="Title 1"/>
          <p:cNvSpPr>
            <a:spLocks noGrp="1"/>
          </p:cNvSpPr>
          <p:nvPr>
            <p:ph type="title"/>
          </p:nvPr>
        </p:nvSpPr>
        <p:spPr>
          <a:xfrm>
            <a:off x="2406964" y="152400"/>
            <a:ext cx="7391399" cy="762000"/>
          </a:xfrm>
        </p:spPr>
        <p:txBody>
          <a:bodyPr>
            <a:normAutofit/>
          </a:bodyPr>
          <a:lstStyle/>
          <a:p>
            <a:r>
              <a:rPr lang="en-US" sz="3200" dirty="0">
                <a:latin typeface="+mn-lt"/>
              </a:rPr>
              <a:t>Surveyed dry passage</a:t>
            </a:r>
            <a:r>
              <a:rPr lang="en-US" sz="3200" dirty="0"/>
              <a:t>: 292 km (181mi) </a:t>
            </a:r>
            <a:endParaRPr lang="en-US" sz="3200" dirty="0">
              <a:latin typeface="+mn-lt"/>
            </a:endParaRPr>
          </a:p>
        </p:txBody>
      </p:sp>
      <p:sp>
        <p:nvSpPr>
          <p:cNvPr id="5" name="Rectangle 4"/>
          <p:cNvSpPr/>
          <p:nvPr/>
        </p:nvSpPr>
        <p:spPr>
          <a:xfrm>
            <a:off x="4343400" y="994184"/>
            <a:ext cx="5220275" cy="369332"/>
          </a:xfrm>
          <a:prstGeom prst="rect">
            <a:avLst/>
          </a:prstGeom>
        </p:spPr>
        <p:txBody>
          <a:bodyPr wrap="none">
            <a:spAutoFit/>
          </a:bodyPr>
          <a:lstStyle/>
          <a:p>
            <a:r>
              <a:rPr lang="en-US" dirty="0"/>
              <a:t>Quintana </a:t>
            </a:r>
            <a:r>
              <a:rPr lang="en-US" dirty="0" err="1"/>
              <a:t>Roo</a:t>
            </a:r>
            <a:r>
              <a:rPr lang="en-US" dirty="0"/>
              <a:t> Speleological Survey, August 2017</a:t>
            </a:r>
          </a:p>
        </p:txBody>
      </p:sp>
    </p:spTree>
    <p:extLst>
      <p:ext uri="{BB962C8B-B14F-4D97-AF65-F5344CB8AC3E}">
        <p14:creationId xmlns:p14="http://schemas.microsoft.com/office/powerpoint/2010/main" val="1006512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83"/>
          <a:stretch/>
        </p:blipFill>
        <p:spPr bwMode="auto">
          <a:xfrm>
            <a:off x="1524000" y="48491"/>
            <a:ext cx="9144000" cy="3151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Chart 6"/>
          <p:cNvGraphicFramePr>
            <a:graphicFrameLocks noGrp="1"/>
          </p:cNvGraphicFramePr>
          <p:nvPr>
            <p:extLst>
              <p:ext uri="{D42A27DB-BD31-4B8C-83A1-F6EECF244321}">
                <p14:modId xmlns:p14="http://schemas.microsoft.com/office/powerpoint/2010/main" val="250787713"/>
              </p:ext>
            </p:extLst>
          </p:nvPr>
        </p:nvGraphicFramePr>
        <p:xfrm>
          <a:off x="3234744" y="3286861"/>
          <a:ext cx="5722512" cy="33157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5562600" y="6543488"/>
            <a:ext cx="1905000" cy="369332"/>
          </a:xfrm>
          <a:prstGeom prst="rect">
            <a:avLst/>
          </a:prstGeom>
          <a:noFill/>
        </p:spPr>
        <p:txBody>
          <a:bodyPr wrap="square" rtlCol="0">
            <a:spAutoFit/>
          </a:bodyPr>
          <a:lstStyle/>
          <a:p>
            <a:r>
              <a:rPr lang="en-US" dirty="0"/>
              <a:t>Mean Sea Level</a:t>
            </a:r>
          </a:p>
        </p:txBody>
      </p:sp>
      <p:sp>
        <p:nvSpPr>
          <p:cNvPr id="5" name="TextBox 4"/>
          <p:cNvSpPr txBox="1"/>
          <p:nvPr/>
        </p:nvSpPr>
        <p:spPr>
          <a:xfrm rot="16200000">
            <a:off x="1793619" y="4740679"/>
            <a:ext cx="2432567" cy="369332"/>
          </a:xfrm>
          <a:prstGeom prst="rect">
            <a:avLst/>
          </a:prstGeom>
          <a:noFill/>
        </p:spPr>
        <p:txBody>
          <a:bodyPr wrap="square" rtlCol="0">
            <a:spAutoFit/>
          </a:bodyPr>
          <a:lstStyle/>
          <a:p>
            <a:r>
              <a:rPr lang="en-US" dirty="0"/>
              <a:t>Years Before Present</a:t>
            </a:r>
          </a:p>
        </p:txBody>
      </p:sp>
      <p:sp>
        <p:nvSpPr>
          <p:cNvPr id="8" name="TextBox 7"/>
          <p:cNvSpPr txBox="1"/>
          <p:nvPr/>
        </p:nvSpPr>
        <p:spPr>
          <a:xfrm>
            <a:off x="8152366" y="2892623"/>
            <a:ext cx="2522561" cy="307777"/>
          </a:xfrm>
          <a:prstGeom prst="rect">
            <a:avLst/>
          </a:prstGeom>
          <a:noFill/>
        </p:spPr>
        <p:txBody>
          <a:bodyPr wrap="square" rtlCol="0">
            <a:spAutoFit/>
          </a:bodyPr>
          <a:lstStyle/>
          <a:p>
            <a:pPr algn="r"/>
            <a:r>
              <a:rPr lang="en-US" sz="1400" b="1" i="1" dirty="0">
                <a:solidFill>
                  <a:schemeClr val="bg1"/>
                </a:solidFill>
              </a:rPr>
              <a:t>Data from Miller, 2005</a:t>
            </a:r>
          </a:p>
        </p:txBody>
      </p:sp>
    </p:spTree>
    <p:extLst>
      <p:ext uri="{BB962C8B-B14F-4D97-AF65-F5344CB8AC3E}">
        <p14:creationId xmlns:p14="http://schemas.microsoft.com/office/powerpoint/2010/main" val="3942697101"/>
      </p:ext>
    </p:extLst>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7340</TotalTime>
  <Words>2101</Words>
  <Application>Microsoft Office PowerPoint</Application>
  <PresentationFormat>Widescreen</PresentationFormat>
  <Paragraphs>327</Paragraphs>
  <Slides>24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Franklin Gothic Book</vt:lpstr>
      <vt:lpstr>Times New Roman</vt:lpstr>
      <vt:lpstr>Wingdings 2</vt:lpstr>
      <vt:lpstr>Technic</vt:lpstr>
      <vt:lpstr>PowerPoint Presentation</vt:lpstr>
      <vt:lpstr>Overview</vt:lpstr>
      <vt:lpstr>PowerPoint Presentation</vt:lpstr>
      <vt:lpstr>PowerPoint Presentation</vt:lpstr>
      <vt:lpstr>Pleistocene Coral</vt:lpstr>
      <vt:lpstr>Pleistocene Speleothems</vt:lpstr>
      <vt:lpstr>Surveyed underwater passage: 1,396 km (868mi) </vt:lpstr>
      <vt:lpstr>Surveyed dry passage: 292 km (181mi) </vt:lpstr>
      <vt:lpstr>PowerPoint Presentation</vt:lpstr>
      <vt:lpstr>Surface Lowering Rates</vt:lpstr>
      <vt:lpstr>Hypotheses of Speleogenesis</vt:lpstr>
      <vt:lpstr>PowerPoint Presentation</vt:lpstr>
      <vt:lpstr>POS in Quintana Roo, MX</vt:lpstr>
      <vt:lpstr>PowerPoint Presentation</vt:lpstr>
      <vt:lpstr>Sample Ages and Elevations above MSL</vt:lpstr>
      <vt:lpstr>Significance</vt:lpstr>
      <vt:lpstr>Acknowledgements</vt:lpstr>
      <vt:lpstr>Questions?</vt:lpstr>
      <vt:lpstr>PowerPoint Presentation</vt:lpstr>
      <vt:lpstr>PowerPoint Presentation</vt:lpstr>
      <vt:lpstr>PowerPoint Presentation</vt:lpstr>
      <vt:lpstr>Hydraulic Gradient</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ajenson</dc:creator>
  <cp:lastModifiedBy>Aubri Jenson</cp:lastModifiedBy>
  <cp:revision>330</cp:revision>
  <dcterms:created xsi:type="dcterms:W3CDTF">2017-02-16T02:27:17Z</dcterms:created>
  <dcterms:modified xsi:type="dcterms:W3CDTF">2017-11-14T22:50:58Z</dcterms:modified>
</cp:coreProperties>
</file>