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72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5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98EA-42AC-4931-87D9-3ED1A3DBC5A2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EFF4-2C32-41C0-8E4D-4A5081E6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85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98EA-42AC-4931-87D9-3ED1A3DBC5A2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EFF4-2C32-41C0-8E4D-4A5081E6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98EA-42AC-4931-87D9-3ED1A3DBC5A2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EFF4-2C32-41C0-8E4D-4A5081E6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59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98EA-42AC-4931-87D9-3ED1A3DBC5A2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EFF4-2C32-41C0-8E4D-4A5081E63DD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6486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98EA-42AC-4931-87D9-3ED1A3DBC5A2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EFF4-2C32-41C0-8E4D-4A5081E6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3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98EA-42AC-4931-87D9-3ED1A3DBC5A2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EFF4-2C32-41C0-8E4D-4A5081E6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22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98EA-42AC-4931-87D9-3ED1A3DBC5A2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EFF4-2C32-41C0-8E4D-4A5081E6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45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98EA-42AC-4931-87D9-3ED1A3DBC5A2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EFF4-2C32-41C0-8E4D-4A5081E6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20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98EA-42AC-4931-87D9-3ED1A3DBC5A2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EFF4-2C32-41C0-8E4D-4A5081E6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7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98EA-42AC-4931-87D9-3ED1A3DBC5A2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EFF4-2C32-41C0-8E4D-4A5081E6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03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98EA-42AC-4931-87D9-3ED1A3DBC5A2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EFF4-2C32-41C0-8E4D-4A5081E6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8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98EA-42AC-4931-87D9-3ED1A3DBC5A2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EFF4-2C32-41C0-8E4D-4A5081E6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8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98EA-42AC-4931-87D9-3ED1A3DBC5A2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EFF4-2C32-41C0-8E4D-4A5081E6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87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98EA-42AC-4931-87D9-3ED1A3DBC5A2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EFF4-2C32-41C0-8E4D-4A5081E6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0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98EA-42AC-4931-87D9-3ED1A3DBC5A2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EFF4-2C32-41C0-8E4D-4A5081E6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98EA-42AC-4931-87D9-3ED1A3DBC5A2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EFF4-2C32-41C0-8E4D-4A5081E6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17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98EA-42AC-4931-87D9-3ED1A3DBC5A2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EFF4-2C32-41C0-8E4D-4A5081E6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5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3CB98EA-42AC-4931-87D9-3ED1A3DBC5A2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0EFF4-2C32-41C0-8E4D-4A5081E6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495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56" y="3834569"/>
            <a:ext cx="2540935" cy="1665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Hill Annex Paleontology Project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8825658" cy="1531405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Year four</a:t>
            </a:r>
          </a:p>
          <a:p>
            <a:endParaRPr lang="en-US" sz="2400" dirty="0">
              <a:solidFill>
                <a:schemeClr val="accent4"/>
              </a:solidFill>
            </a:endParaRPr>
          </a:p>
          <a:p>
            <a:r>
              <a:rPr lang="en-US" sz="2400" dirty="0" smtClean="0">
                <a:solidFill>
                  <a:schemeClr val="accent4"/>
                </a:solidFill>
              </a:rPr>
              <a:t>J</a:t>
            </a:r>
            <a:r>
              <a:rPr lang="en-US" sz="1800" dirty="0" smtClean="0">
                <a:solidFill>
                  <a:schemeClr val="accent4"/>
                </a:solidFill>
              </a:rPr>
              <a:t>ohn</a:t>
            </a:r>
            <a:r>
              <a:rPr lang="en-US" sz="2400" dirty="0" smtClean="0">
                <a:solidFill>
                  <a:schemeClr val="accent4"/>
                </a:solidFill>
              </a:rPr>
              <a:t> W</a:t>
            </a:r>
            <a:r>
              <a:rPr lang="en-US" sz="1800" dirty="0" smtClean="0">
                <a:solidFill>
                  <a:schemeClr val="accent4"/>
                </a:solidFill>
              </a:rPr>
              <a:t>estgaard</a:t>
            </a:r>
            <a:r>
              <a:rPr lang="en-US" sz="2400" dirty="0" smtClean="0">
                <a:solidFill>
                  <a:schemeClr val="accent4"/>
                </a:solidFill>
              </a:rPr>
              <a:t>, S</a:t>
            </a:r>
            <a:r>
              <a:rPr lang="en-US" sz="1800" dirty="0" smtClean="0">
                <a:solidFill>
                  <a:schemeClr val="accent4"/>
                </a:solidFill>
              </a:rPr>
              <a:t>teve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W</a:t>
            </a:r>
            <a:r>
              <a:rPr lang="en-US" sz="1800" dirty="0" err="1" smtClean="0">
                <a:solidFill>
                  <a:schemeClr val="accent4"/>
                </a:solidFill>
              </a:rPr>
              <a:t>illging</a:t>
            </a:r>
            <a:r>
              <a:rPr lang="en-US" sz="2400" dirty="0" smtClean="0">
                <a:solidFill>
                  <a:schemeClr val="accent4"/>
                </a:solidFill>
              </a:rPr>
              <a:t>, J</a:t>
            </a:r>
            <a:r>
              <a:rPr lang="en-US" sz="1800" dirty="0" smtClean="0">
                <a:solidFill>
                  <a:schemeClr val="accent4"/>
                </a:solidFill>
              </a:rPr>
              <a:t>ason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</a:t>
            </a:r>
            <a:r>
              <a:rPr lang="en-US" sz="1800" dirty="0" err="1" smtClean="0">
                <a:solidFill>
                  <a:schemeClr val="accent4"/>
                </a:solidFill>
              </a:rPr>
              <a:t>orf</a:t>
            </a:r>
            <a:endParaRPr lang="en-US" sz="1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596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04" y="2392392"/>
            <a:ext cx="4759265" cy="3172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26225"/>
          </a:xfrm>
        </p:spPr>
        <p:txBody>
          <a:bodyPr/>
          <a:lstStyle/>
          <a:p>
            <a:r>
              <a:rPr lang="en-US" dirty="0" smtClean="0"/>
              <a:t>Social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334220"/>
            <a:ext cx="8946541" cy="491418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accent4"/>
                </a:solidFill>
              </a:rPr>
              <a:t>More Social and Media than </a:t>
            </a:r>
            <a:r>
              <a:rPr lang="en-US" sz="2400" i="1" dirty="0" smtClean="0">
                <a:solidFill>
                  <a:schemeClr val="accent4"/>
                </a:solidFill>
              </a:rPr>
              <a:t>Social Media</a:t>
            </a:r>
            <a:endParaRPr lang="en-US" sz="2400" dirty="0" smtClean="0">
              <a:solidFill>
                <a:schemeClr val="accent4"/>
              </a:solidFill>
            </a:endParaRPr>
          </a:p>
          <a:p>
            <a:r>
              <a:rPr lang="en-US" dirty="0" smtClean="0"/>
              <a:t>Limited access</a:t>
            </a:r>
          </a:p>
          <a:p>
            <a:pPr lvl="1"/>
            <a:r>
              <a:rPr lang="en-US" dirty="0" smtClean="0"/>
              <a:t>Webpage		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smm.org/hill</a:t>
            </a:r>
          </a:p>
          <a:p>
            <a:pPr lvl="1"/>
            <a:r>
              <a:rPr lang="en-US" dirty="0" err="1" smtClean="0"/>
              <a:t>Newletter</a:t>
            </a:r>
            <a:endParaRPr lang="en-US" dirty="0" smtClean="0"/>
          </a:p>
          <a:p>
            <a:pPr lvl="1"/>
            <a:r>
              <a:rPr lang="en-US" dirty="0" err="1" smtClean="0"/>
              <a:t>Youtube</a:t>
            </a:r>
            <a:endParaRPr lang="en-US" dirty="0" smtClean="0"/>
          </a:p>
          <a:p>
            <a:r>
              <a:rPr lang="en-US" dirty="0" smtClean="0"/>
              <a:t>Long period of indecision</a:t>
            </a:r>
          </a:p>
          <a:p>
            <a:r>
              <a:rPr lang="en-US" dirty="0" smtClean="0"/>
              <a:t>Mostly traditional media…  paper, radio, television</a:t>
            </a:r>
          </a:p>
          <a:p>
            <a:pPr lvl="1"/>
            <a:r>
              <a:rPr lang="en-US" dirty="0" smtClean="0"/>
              <a:t>State Fair exhibitions</a:t>
            </a:r>
          </a:p>
          <a:p>
            <a:r>
              <a:rPr lang="en-US" dirty="0" smtClean="0"/>
              <a:t>New host… New Options!</a:t>
            </a:r>
          </a:p>
          <a:p>
            <a:pPr lvl="1"/>
            <a:r>
              <a:rPr lang="en-US" dirty="0" smtClean="0"/>
              <a:t>Future…  new website and online collection access</a:t>
            </a:r>
          </a:p>
          <a:p>
            <a:pPr lvl="1"/>
            <a:r>
              <a:rPr lang="en-US" dirty="0" smtClean="0"/>
              <a:t>Embracing Social Media 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49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98754"/>
          </a:xfrm>
        </p:spPr>
        <p:txBody>
          <a:bodyPr/>
          <a:lstStyle/>
          <a:p>
            <a:r>
              <a:rPr lang="en-US" dirty="0" smtClean="0"/>
              <a:t>Minnesota State Fair 			</a:t>
            </a:r>
            <a:r>
              <a:rPr lang="en-US" sz="2000" dirty="0" smtClean="0"/>
              <a:t>2015 display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9" y="1193637"/>
            <a:ext cx="8770413" cy="5474582"/>
          </a:xfrm>
        </p:spPr>
      </p:pic>
    </p:spTree>
    <p:extLst>
      <p:ext uri="{BB962C8B-B14F-4D97-AF65-F5344CB8AC3E}">
        <p14:creationId xmlns:p14="http://schemas.microsoft.com/office/powerpoint/2010/main" val="1606690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60731"/>
          </a:xfrm>
        </p:spPr>
        <p:txBody>
          <a:bodyPr/>
          <a:lstStyle/>
          <a:p>
            <a:r>
              <a:rPr lang="en-US" dirty="0" smtClean="0"/>
              <a:t>Fundraising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213450"/>
            <a:ext cx="8946541" cy="50349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First dollars in 2015 on Marjorie </a:t>
            </a:r>
            <a:r>
              <a:rPr lang="en-US" dirty="0" err="1" smtClean="0">
                <a:solidFill>
                  <a:schemeClr val="accent4"/>
                </a:solidFill>
              </a:rPr>
              <a:t>Bolz</a:t>
            </a:r>
            <a:r>
              <a:rPr lang="en-US" dirty="0" smtClean="0">
                <a:solidFill>
                  <a:schemeClr val="accent4"/>
                </a:solidFill>
              </a:rPr>
              <a:t>-Allen Volunteer grant	</a:t>
            </a:r>
            <a:r>
              <a:rPr lang="en-US" dirty="0" smtClean="0"/>
              <a:t>	$1200</a:t>
            </a:r>
          </a:p>
          <a:p>
            <a:pPr lvl="1"/>
            <a:r>
              <a:rPr lang="en-US" dirty="0" smtClean="0"/>
              <a:t>SMM in-house program for volunteer projects</a:t>
            </a:r>
          </a:p>
          <a:p>
            <a:r>
              <a:rPr lang="en-US" dirty="0" smtClean="0">
                <a:solidFill>
                  <a:schemeClr val="accent4"/>
                </a:solidFill>
              </a:rPr>
              <a:t>Science Museum of Minnesota allowed HAPP open soliciting</a:t>
            </a:r>
          </a:p>
          <a:p>
            <a:pPr lvl="1"/>
            <a:r>
              <a:rPr lang="en-US" dirty="0" smtClean="0"/>
              <a:t>Authentication of Support letter</a:t>
            </a:r>
          </a:p>
          <a:p>
            <a:pPr lvl="1"/>
            <a:r>
              <a:rPr lang="en-US" dirty="0" smtClean="0"/>
              <a:t>Developed a few annual supporters</a:t>
            </a:r>
          </a:p>
          <a:p>
            <a:r>
              <a:rPr lang="en-US" dirty="0" smtClean="0">
                <a:solidFill>
                  <a:schemeClr val="accent4"/>
                </a:solidFill>
              </a:rPr>
              <a:t>Other MBA grants followed</a:t>
            </a:r>
            <a:endParaRPr lang="en-US" dirty="0" smtClean="0"/>
          </a:p>
          <a:p>
            <a:pPr lvl="1"/>
            <a:r>
              <a:rPr lang="en-US" dirty="0" smtClean="0"/>
              <a:t>2015  SMM Paleo lab microscope upgrades</a:t>
            </a:r>
          </a:p>
          <a:p>
            <a:pPr lvl="1"/>
            <a:r>
              <a:rPr lang="en-US" dirty="0" smtClean="0"/>
              <a:t>2016  State Fair grant</a:t>
            </a:r>
          </a:p>
          <a:p>
            <a:pPr lvl="1"/>
            <a:r>
              <a:rPr lang="en-US" dirty="0" smtClean="0"/>
              <a:t>2016  Paleo gallery – Cretaceous MN volunteer kit</a:t>
            </a:r>
          </a:p>
          <a:p>
            <a:r>
              <a:rPr lang="en-US" dirty="0" smtClean="0">
                <a:solidFill>
                  <a:schemeClr val="accent4"/>
                </a:solidFill>
              </a:rPr>
              <a:t>Minnesota Discover Center changes</a:t>
            </a:r>
          </a:p>
          <a:p>
            <a:pPr lvl="1"/>
            <a:r>
              <a:rPr lang="en-US" dirty="0" smtClean="0"/>
              <a:t>Capital outlay for new Lab space</a:t>
            </a:r>
          </a:p>
          <a:p>
            <a:pPr lvl="1"/>
            <a:r>
              <a:rPr lang="en-US" dirty="0" smtClean="0"/>
              <a:t>Strategic Funding Plan development</a:t>
            </a:r>
          </a:p>
          <a:p>
            <a:pPr lvl="1"/>
            <a:r>
              <a:rPr lang="en-US" dirty="0" smtClean="0"/>
              <a:t>Donor match system   (with threshold)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3400" dirty="0" smtClean="0">
                <a:solidFill>
                  <a:schemeClr val="accent4"/>
                </a:solidFill>
              </a:rPr>
              <a:t>Stay fiscally THRIFTY !</a:t>
            </a:r>
          </a:p>
          <a:p>
            <a:pPr marL="0" indent="0">
              <a:buNone/>
            </a:pPr>
            <a:r>
              <a:rPr lang="en-US" sz="3400" dirty="0">
                <a:solidFill>
                  <a:schemeClr val="accent4"/>
                </a:solidFill>
              </a:rPr>
              <a:t>	</a:t>
            </a:r>
            <a:r>
              <a:rPr lang="en-US" sz="3400" dirty="0" smtClean="0">
                <a:solidFill>
                  <a:schemeClr val="accent4"/>
                </a:solidFill>
              </a:rPr>
              <a:t>always will find constraints to your budget</a:t>
            </a:r>
            <a:endParaRPr lang="en-US" sz="3400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236" y="1587260"/>
            <a:ext cx="5402053" cy="40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49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184" y="2194968"/>
            <a:ext cx="2287140" cy="22275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95237"/>
          </a:xfrm>
        </p:spPr>
        <p:txBody>
          <a:bodyPr/>
          <a:lstStyle/>
          <a:p>
            <a:r>
              <a:rPr lang="en-US" dirty="0" smtClean="0"/>
              <a:t>Collection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247956"/>
            <a:ext cx="8946541" cy="500044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Inaugural plan shared new fossil collections</a:t>
            </a:r>
          </a:p>
          <a:p>
            <a:pPr lvl="1"/>
            <a:r>
              <a:rPr lang="en-US" dirty="0" smtClean="0"/>
              <a:t>Science Museum of Minnesota Paleontology – first review</a:t>
            </a:r>
          </a:p>
          <a:p>
            <a:pPr lvl="2"/>
            <a:r>
              <a:rPr lang="en-US" dirty="0" smtClean="0"/>
              <a:t>6 official SMM accessions from HAPP</a:t>
            </a:r>
          </a:p>
          <a:p>
            <a:pPr lvl="1"/>
            <a:r>
              <a:rPr lang="en-US" dirty="0" smtClean="0"/>
              <a:t>Develop field collection for HAPP to utilize</a:t>
            </a:r>
          </a:p>
          <a:p>
            <a:pPr lvl="1"/>
            <a:r>
              <a:rPr lang="en-US" dirty="0" smtClean="0"/>
              <a:t>Augment fossil display at Hill Annex Mine State Park</a:t>
            </a:r>
          </a:p>
          <a:p>
            <a:pPr lvl="1"/>
            <a:r>
              <a:rPr lang="en-US" dirty="0" smtClean="0"/>
              <a:t>New MBA grant:  SMM Paleo gallery Cretaceous MN fossil kit </a:t>
            </a:r>
          </a:p>
          <a:p>
            <a:r>
              <a:rPr lang="en-US" dirty="0" smtClean="0">
                <a:solidFill>
                  <a:schemeClr val="accent4"/>
                </a:solidFill>
              </a:rPr>
              <a:t>Private donations</a:t>
            </a:r>
          </a:p>
          <a:p>
            <a:r>
              <a:rPr lang="en-US" dirty="0" smtClean="0">
                <a:solidFill>
                  <a:schemeClr val="accent4"/>
                </a:solidFill>
              </a:rPr>
              <a:t>Other entities interested in temporary exhibitions</a:t>
            </a:r>
          </a:p>
          <a:p>
            <a:r>
              <a:rPr lang="en-US" dirty="0" smtClean="0">
                <a:solidFill>
                  <a:schemeClr val="accent4"/>
                </a:solidFill>
              </a:rPr>
              <a:t>New Host  -  New Plan</a:t>
            </a:r>
            <a:r>
              <a:rPr lang="en-US" dirty="0" smtClean="0"/>
              <a:t>		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Minnesota Discovery Center</a:t>
            </a:r>
          </a:p>
          <a:p>
            <a:pPr lvl="1"/>
            <a:r>
              <a:rPr lang="en-US" dirty="0" smtClean="0"/>
              <a:t>Developing Lab space to process field collection</a:t>
            </a:r>
          </a:p>
          <a:p>
            <a:pPr lvl="1"/>
            <a:r>
              <a:rPr lang="en-US" dirty="0" smtClean="0"/>
              <a:t>Start NEW Natural History focus in collecting:  Paleontology</a:t>
            </a:r>
          </a:p>
          <a:p>
            <a:pPr lvl="1"/>
            <a:r>
              <a:rPr lang="en-US" dirty="0" smtClean="0"/>
              <a:t>Future exhibition to become regular attraction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 smtClean="0">
                <a:solidFill>
                  <a:schemeClr val="accent4"/>
                </a:solidFill>
              </a:rPr>
              <a:t>More than 5000 fossils part of current HAPP collection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0" y="4422476"/>
            <a:ext cx="3814792" cy="2861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351" y="350807"/>
            <a:ext cx="3835879" cy="2157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9411" y="5026325"/>
            <a:ext cx="2035519" cy="15326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17"/>
          <a:stretch/>
        </p:blipFill>
        <p:spPr>
          <a:xfrm>
            <a:off x="-154668" y="1619346"/>
            <a:ext cx="1575152" cy="14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31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414732"/>
            <a:ext cx="8946541" cy="4833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 smtClean="0">
                <a:solidFill>
                  <a:schemeClr val="accent4"/>
                </a:solidFill>
              </a:rPr>
              <a:t>Something to grow into…</a:t>
            </a:r>
          </a:p>
          <a:p>
            <a:endParaRPr lang="en-US" dirty="0" smtClean="0"/>
          </a:p>
          <a:p>
            <a:r>
              <a:rPr lang="en-US" dirty="0" smtClean="0"/>
              <a:t>Geological Society North-Central Regional Conferences since 2015</a:t>
            </a:r>
          </a:p>
          <a:p>
            <a:pPr marL="457200" lvl="1" indent="0">
              <a:buNone/>
            </a:pPr>
            <a:r>
              <a:rPr lang="en-US" dirty="0" smtClean="0"/>
              <a:t>Posters and Project updates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Future publication on selected fossil finds in progress</a:t>
            </a:r>
          </a:p>
          <a:p>
            <a:endParaRPr lang="en-US" dirty="0"/>
          </a:p>
          <a:p>
            <a:r>
              <a:rPr lang="en-US" dirty="0" smtClean="0"/>
              <a:t>Long timeline with part time basis effort</a:t>
            </a:r>
          </a:p>
          <a:p>
            <a:endParaRPr lang="en-US" dirty="0"/>
          </a:p>
          <a:p>
            <a:r>
              <a:rPr lang="en-US" dirty="0" smtClean="0"/>
              <a:t>Opportunities for institution or intern collaborations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11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809" y="1495245"/>
            <a:ext cx="4022066" cy="5362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3516"/>
          </a:xfrm>
        </p:spPr>
        <p:txBody>
          <a:bodyPr/>
          <a:lstStyle/>
          <a:p>
            <a:r>
              <a:rPr lang="en-US" dirty="0" smtClean="0"/>
              <a:t>Personal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339970"/>
            <a:ext cx="8946541" cy="4908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Many things to challenge your plans</a:t>
            </a:r>
          </a:p>
          <a:p>
            <a:r>
              <a:rPr lang="en-US" dirty="0" smtClean="0">
                <a:solidFill>
                  <a:schemeClr val="accent4"/>
                </a:solidFill>
              </a:rPr>
              <a:t>Jack of all Trades</a:t>
            </a:r>
          </a:p>
          <a:p>
            <a:pPr lvl="1"/>
            <a:r>
              <a:rPr lang="en-US" dirty="0" smtClean="0"/>
              <a:t>Need to manage many facets</a:t>
            </a:r>
          </a:p>
          <a:p>
            <a:pPr lvl="1"/>
            <a:r>
              <a:rPr lang="en-US" dirty="0" smtClean="0"/>
              <a:t>Admin, Recruiting, Budgets, Logistics, Grant writing, etc.</a:t>
            </a:r>
          </a:p>
          <a:p>
            <a:r>
              <a:rPr lang="en-US" dirty="0" smtClean="0">
                <a:solidFill>
                  <a:schemeClr val="accent4"/>
                </a:solidFill>
              </a:rPr>
              <a:t>Institution timelines and priorities</a:t>
            </a:r>
          </a:p>
          <a:p>
            <a:pPr lvl="1"/>
            <a:r>
              <a:rPr lang="en-US" dirty="0" smtClean="0"/>
              <a:t>Leadership transitions  (SMM President and Paleontologist)</a:t>
            </a:r>
          </a:p>
          <a:p>
            <a:pPr lvl="1"/>
            <a:r>
              <a:rPr lang="en-US" dirty="0" smtClean="0"/>
              <a:t>Economic factors</a:t>
            </a:r>
            <a:endParaRPr lang="en-US" dirty="0"/>
          </a:p>
          <a:p>
            <a:r>
              <a:rPr lang="en-US" dirty="0" smtClean="0">
                <a:solidFill>
                  <a:schemeClr val="accent4"/>
                </a:solidFill>
              </a:rPr>
              <a:t>Stay Flexible!</a:t>
            </a:r>
          </a:p>
          <a:p>
            <a:pPr marL="457200" lvl="1" indent="0">
              <a:buNone/>
            </a:pPr>
            <a:r>
              <a:rPr lang="en-US" dirty="0" smtClean="0"/>
              <a:t>New opportunities may arise.  Alternate approaches more useful.</a:t>
            </a:r>
          </a:p>
          <a:p>
            <a:r>
              <a:rPr lang="en-US" dirty="0" smtClean="0">
                <a:solidFill>
                  <a:schemeClr val="accent4"/>
                </a:solidFill>
              </a:rPr>
              <a:t>Self-Determination</a:t>
            </a:r>
          </a:p>
          <a:p>
            <a:pPr marL="457200" lvl="1" indent="0">
              <a:buNone/>
            </a:pPr>
            <a:r>
              <a:rPr lang="en-US" dirty="0" smtClean="0"/>
              <a:t>Stick to your Vision !   Life will challenge your dream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692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81501"/>
          </a:xfrm>
        </p:spPr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334220"/>
            <a:ext cx="8946541" cy="491418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accent4"/>
                </a:solidFill>
              </a:rPr>
              <a:t>Thank you to all our supporters and partners</a:t>
            </a:r>
          </a:p>
          <a:p>
            <a:r>
              <a:rPr lang="en-US" dirty="0" smtClean="0"/>
              <a:t>Brought to you in part by myFOSSIL.org</a:t>
            </a:r>
          </a:p>
          <a:p>
            <a:r>
              <a:rPr lang="en-US" dirty="0" smtClean="0"/>
              <a:t>Kudos to our Field Crew volunteers!</a:t>
            </a:r>
            <a:endParaRPr lang="en-US" dirty="0"/>
          </a:p>
          <a:p>
            <a:r>
              <a:rPr lang="en-US" dirty="0" smtClean="0"/>
              <a:t>The Marjorie </a:t>
            </a:r>
            <a:r>
              <a:rPr lang="en-US" dirty="0" err="1" smtClean="0"/>
              <a:t>Bolz</a:t>
            </a:r>
            <a:r>
              <a:rPr lang="en-US" dirty="0" smtClean="0"/>
              <a:t>-Allen Volunteer grant program</a:t>
            </a:r>
            <a:endParaRPr lang="en-US" dirty="0"/>
          </a:p>
          <a:p>
            <a:r>
              <a:rPr lang="en-US" dirty="0" smtClean="0"/>
              <a:t>Our private supporting donors</a:t>
            </a:r>
          </a:p>
          <a:p>
            <a:endParaRPr lang="en-US" dirty="0"/>
          </a:p>
          <a:p>
            <a:r>
              <a:rPr lang="en-US" dirty="0" smtClean="0"/>
              <a:t>Photos:		Mark Ryan		Amitycreek.com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Field Crew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Paleo Art:	Nathan Rogers	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58" y="3234994"/>
            <a:ext cx="5551300" cy="414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14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65" y="0"/>
            <a:ext cx="918178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3555691"/>
          </a:xfrm>
        </p:spPr>
        <p:txBody>
          <a:bodyPr/>
          <a:lstStyle/>
          <a:p>
            <a:pPr algn="ctr"/>
            <a:r>
              <a:rPr lang="en-US" sz="6600" b="1" dirty="0" smtClean="0">
                <a:solidFill>
                  <a:schemeClr val="accent4"/>
                </a:solidFill>
              </a:rPr>
              <a:t>THANK YOU !</a:t>
            </a:r>
            <a:r>
              <a:rPr lang="en-US" sz="6600" dirty="0" smtClean="0">
                <a:solidFill>
                  <a:schemeClr val="accent2"/>
                </a:solidFill>
              </a:rPr>
              <a:t/>
            </a:r>
            <a:br>
              <a:rPr lang="en-US" sz="6600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accent4"/>
                </a:solidFill>
              </a:rPr>
              <a:t>Hill Annex Paleontology Project</a:t>
            </a:r>
            <a:br>
              <a:rPr lang="en-US" sz="3600" b="1" dirty="0" smtClean="0">
                <a:solidFill>
                  <a:schemeClr val="accent4"/>
                </a:solidFill>
              </a:rPr>
            </a:br>
            <a:r>
              <a:rPr lang="en-US" sz="3600" b="1" dirty="0">
                <a:solidFill>
                  <a:schemeClr val="accent4"/>
                </a:solidFill>
              </a:rPr>
              <a:t/>
            </a:r>
            <a:br>
              <a:rPr lang="en-US" sz="3600" b="1" dirty="0">
                <a:solidFill>
                  <a:schemeClr val="accent4"/>
                </a:solidFill>
              </a:rPr>
            </a:br>
            <a:r>
              <a:rPr lang="en-US" sz="3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SMM.org/hill</a:t>
            </a:r>
            <a:r>
              <a:rPr lang="en-US" sz="3600" b="1" dirty="0" smtClean="0">
                <a:solidFill>
                  <a:schemeClr val="accent1"/>
                </a:solidFill>
              </a:rPr>
              <a:t/>
            </a:r>
            <a:br>
              <a:rPr lang="en-US" sz="3600" b="1" dirty="0" smtClean="0">
                <a:solidFill>
                  <a:schemeClr val="accent1"/>
                </a:solidFill>
              </a:rPr>
            </a:br>
            <a:r>
              <a:rPr lang="en-US" sz="3600" b="1" dirty="0" smtClean="0">
                <a:solidFill>
                  <a:schemeClr val="accent4"/>
                </a:solidFill>
              </a:rPr>
              <a:t/>
            </a:r>
            <a:br>
              <a:rPr lang="en-US" sz="3600" b="1" dirty="0" smtClean="0">
                <a:solidFill>
                  <a:schemeClr val="accent4"/>
                </a:solidFill>
              </a:rPr>
            </a:br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John Westgaard</a:t>
            </a:r>
            <a:b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jwestgaard@smm.org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737" y="4826492"/>
            <a:ext cx="1404510" cy="124053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"/>
          <a:stretch/>
        </p:blipFill>
        <p:spPr>
          <a:xfrm>
            <a:off x="1103312" y="4826492"/>
            <a:ext cx="1841171" cy="1160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090" y="4738134"/>
            <a:ext cx="1494669" cy="1494669"/>
          </a:xfrm>
          <a:prstGeom prst="rect">
            <a:avLst/>
          </a:prstGeom>
        </p:spPr>
      </p:pic>
      <p:pic>
        <p:nvPicPr>
          <p:cNvPr id="10" name="Picture 9" title="myFOSSIL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/>
          <a:stretch/>
        </p:blipFill>
        <p:spPr>
          <a:xfrm>
            <a:off x="5279366" y="4786134"/>
            <a:ext cx="1393990" cy="12808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933" y="5813700"/>
            <a:ext cx="1395423" cy="4191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130" y="4786134"/>
            <a:ext cx="1281776" cy="10570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130" y="5813700"/>
            <a:ext cx="1281775" cy="60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41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465" y="1535503"/>
            <a:ext cx="4422056" cy="5322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focus…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Research into the Cretaceous soils of Minnesota</a:t>
            </a:r>
          </a:p>
          <a:p>
            <a:pPr lvl="1"/>
            <a:r>
              <a:rPr lang="en-US" dirty="0" smtClean="0"/>
              <a:t>Better understand the scope of the historical content</a:t>
            </a:r>
          </a:p>
          <a:p>
            <a:pPr lvl="1"/>
            <a:r>
              <a:rPr lang="en-US" dirty="0" smtClean="0"/>
              <a:t>Preserve new evidence</a:t>
            </a:r>
          </a:p>
          <a:p>
            <a:pPr lvl="1"/>
            <a:r>
              <a:rPr lang="en-US" dirty="0" smtClean="0"/>
              <a:t>Expand known content of ancient environment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4"/>
                </a:solidFill>
              </a:rPr>
              <a:t>Public Outreach – Community Engagement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 smtClean="0"/>
              <a:t>Become voice to change perception</a:t>
            </a:r>
          </a:p>
          <a:p>
            <a:pPr lvl="1"/>
            <a:r>
              <a:rPr lang="en-US" dirty="0" smtClean="0"/>
              <a:t>Offer programming to interested groups</a:t>
            </a:r>
          </a:p>
          <a:p>
            <a:pPr lvl="1"/>
            <a:r>
              <a:rPr lang="en-US" dirty="0" smtClean="0"/>
              <a:t>Grow informal learning connections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488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76" y="2674189"/>
            <a:ext cx="5907656" cy="44307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to today….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accent2"/>
                </a:solidFill>
              </a:rPr>
              <a:t>Hill Annex Paleontology Project		( HAPP )</a:t>
            </a:r>
          </a:p>
          <a:p>
            <a:endParaRPr lang="en-US" dirty="0" smtClean="0"/>
          </a:p>
          <a:p>
            <a:r>
              <a:rPr lang="en-US" dirty="0" smtClean="0"/>
              <a:t>Started in 2014</a:t>
            </a:r>
          </a:p>
          <a:p>
            <a:r>
              <a:rPr lang="en-US" dirty="0" smtClean="0"/>
              <a:t>All volunteer endeavor</a:t>
            </a:r>
          </a:p>
          <a:p>
            <a:endParaRPr lang="en-US" dirty="0"/>
          </a:p>
          <a:p>
            <a:r>
              <a:rPr lang="en-US" dirty="0" smtClean="0"/>
              <a:t>Offering some of our insights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and 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001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00988"/>
          </a:xfrm>
        </p:spPr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Outline: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178944"/>
            <a:ext cx="8946541" cy="5069456"/>
          </a:xfrm>
        </p:spPr>
        <p:txBody>
          <a:bodyPr/>
          <a:lstStyle/>
          <a:p>
            <a:r>
              <a:rPr lang="en-US" dirty="0" smtClean="0"/>
              <a:t>Institution Collaboration</a:t>
            </a:r>
          </a:p>
          <a:p>
            <a:r>
              <a:rPr lang="en-US" dirty="0" smtClean="0"/>
              <a:t>Volunteerism</a:t>
            </a:r>
          </a:p>
          <a:p>
            <a:r>
              <a:rPr lang="en-US" dirty="0" smtClean="0"/>
              <a:t>Outreach &amp; Engagement</a:t>
            </a:r>
          </a:p>
          <a:p>
            <a:r>
              <a:rPr lang="en-US" dirty="0" smtClean="0"/>
              <a:t>Informal Stem</a:t>
            </a:r>
          </a:p>
          <a:p>
            <a:r>
              <a:rPr lang="en-US" dirty="0" smtClean="0"/>
              <a:t>Social Media</a:t>
            </a:r>
          </a:p>
          <a:p>
            <a:r>
              <a:rPr lang="en-US" dirty="0" smtClean="0"/>
              <a:t>Fundraising</a:t>
            </a:r>
          </a:p>
          <a:p>
            <a:r>
              <a:rPr lang="en-US" dirty="0" smtClean="0"/>
              <a:t>Collection Management</a:t>
            </a:r>
          </a:p>
          <a:p>
            <a:r>
              <a:rPr lang="en-US" dirty="0" smtClean="0"/>
              <a:t>Publication</a:t>
            </a:r>
          </a:p>
          <a:p>
            <a:r>
              <a:rPr lang="en-US" dirty="0" smtClean="0"/>
              <a:t>Personal Challenges</a:t>
            </a:r>
          </a:p>
          <a:p>
            <a:r>
              <a:rPr lang="en-US" dirty="0" smtClean="0"/>
              <a:t>Acknowledgments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169" y="162212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5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12490"/>
          </a:xfrm>
        </p:spPr>
        <p:txBody>
          <a:bodyPr/>
          <a:lstStyle/>
          <a:p>
            <a:r>
              <a:rPr lang="en-US" dirty="0" smtClean="0"/>
              <a:t>Institutions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351472"/>
            <a:ext cx="8946541" cy="512409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Science Museum of Minnesota   (SMM)</a:t>
            </a:r>
          </a:p>
          <a:p>
            <a:pPr lvl="1"/>
            <a:r>
              <a:rPr lang="en-US" dirty="0" smtClean="0"/>
              <a:t>Project started under supervision of Bruce Erickson – Fitzpatrick Chair of Paleontology (emeritus)</a:t>
            </a:r>
          </a:p>
          <a:p>
            <a:pPr lvl="1"/>
            <a:r>
              <a:rPr lang="en-US" dirty="0" smtClean="0"/>
              <a:t>Still main web presence  (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smm.org/hill</a:t>
            </a:r>
            <a:r>
              <a:rPr lang="en-US" dirty="0" smtClean="0"/>
              <a:t> )</a:t>
            </a:r>
          </a:p>
          <a:p>
            <a:pPr lvl="1"/>
            <a:r>
              <a:rPr lang="en-US" dirty="0" smtClean="0"/>
              <a:t>Remains supporting partner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Minnesota Department of Natural Resources    (DNR)</a:t>
            </a:r>
          </a:p>
          <a:p>
            <a:pPr lvl="1"/>
            <a:r>
              <a:rPr lang="en-US" dirty="0" smtClean="0"/>
              <a:t>Host of main collection site:  Hill Annex Mine State Park</a:t>
            </a:r>
          </a:p>
          <a:p>
            <a:pPr lvl="1"/>
            <a:r>
              <a:rPr lang="en-US" dirty="0" smtClean="0"/>
              <a:t>Continuing partner and largest outreach host</a:t>
            </a:r>
          </a:p>
          <a:p>
            <a:pPr lvl="1"/>
            <a:r>
              <a:rPr lang="en-US" dirty="0" smtClean="0"/>
              <a:t>Resources on geology and drill core research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Minnesota Discovery Center    (MDC)</a:t>
            </a:r>
          </a:p>
          <a:p>
            <a:pPr lvl="1"/>
            <a:r>
              <a:rPr lang="en-US" dirty="0" smtClean="0"/>
              <a:t>NEW host partner </a:t>
            </a:r>
          </a:p>
          <a:p>
            <a:pPr lvl="1"/>
            <a:r>
              <a:rPr lang="en-US" dirty="0" smtClean="0"/>
              <a:t>Local to primary search area   -  </a:t>
            </a:r>
            <a:r>
              <a:rPr lang="en-US" dirty="0" smtClean="0">
                <a:solidFill>
                  <a:schemeClr val="accent4"/>
                </a:solidFill>
              </a:rPr>
              <a:t>Minnesota’s Mesabi Iron Range</a:t>
            </a:r>
          </a:p>
          <a:p>
            <a:pPr lvl="1"/>
            <a:r>
              <a:rPr lang="en-US" dirty="0" smtClean="0"/>
              <a:t>Focus of new Natural History collection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myFOSSIL.org</a:t>
            </a:r>
          </a:p>
          <a:p>
            <a:pPr lvl="1"/>
            <a:r>
              <a:rPr lang="en-US" dirty="0" smtClean="0"/>
              <a:t>Recent supporter and open community resource</a:t>
            </a:r>
          </a:p>
          <a:p>
            <a:pPr lvl="1"/>
            <a:r>
              <a:rPr lang="en-US" dirty="0" smtClean="0"/>
              <a:t>Sponsor of HAPP conference attendance</a:t>
            </a:r>
          </a:p>
          <a:p>
            <a:pPr lvl="1"/>
            <a:r>
              <a:rPr lang="en-US" dirty="0" smtClean="0"/>
              <a:t>Professional development workshops – Scientist / Teacher collaborations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22" y="2225614"/>
            <a:ext cx="4926641" cy="369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65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60732"/>
          </a:xfrm>
        </p:spPr>
        <p:txBody>
          <a:bodyPr/>
          <a:lstStyle/>
          <a:p>
            <a:r>
              <a:rPr lang="en-US" dirty="0" smtClean="0"/>
              <a:t>Institutions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213450"/>
            <a:ext cx="8946541" cy="503495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Advisory group:	</a:t>
            </a:r>
          </a:p>
          <a:p>
            <a:pPr lvl="1"/>
            <a:r>
              <a:rPr lang="en-US" dirty="0" smtClean="0"/>
              <a:t>Academic and professional resources available as support structure</a:t>
            </a:r>
          </a:p>
          <a:p>
            <a:pPr lvl="2"/>
            <a:r>
              <a:rPr lang="en-US" dirty="0"/>
              <a:t>Illinois State University</a:t>
            </a:r>
          </a:p>
          <a:p>
            <a:pPr lvl="2"/>
            <a:r>
              <a:rPr lang="en-US" dirty="0"/>
              <a:t>University of Minnesota</a:t>
            </a:r>
          </a:p>
          <a:p>
            <a:pPr lvl="2"/>
            <a:r>
              <a:rPr lang="en-US" dirty="0"/>
              <a:t>Macalester College, Saint Paul, MN.</a:t>
            </a:r>
          </a:p>
          <a:p>
            <a:pPr lvl="2"/>
            <a:r>
              <a:rPr lang="en-US" dirty="0"/>
              <a:t>Minnesota Geological Survey</a:t>
            </a:r>
          </a:p>
          <a:p>
            <a:pPr lvl="2"/>
            <a:r>
              <a:rPr lang="en-US" dirty="0" smtClean="0"/>
              <a:t>Minnesota Department of Natural Resources – Lands &amp; Minerals Division</a:t>
            </a:r>
          </a:p>
          <a:p>
            <a:pPr lvl="1"/>
            <a:r>
              <a:rPr lang="en-US" dirty="0" smtClean="0"/>
              <a:t>Other institution contacts for specimen analysis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Field visitations:</a:t>
            </a:r>
          </a:p>
          <a:p>
            <a:pPr lvl="1"/>
            <a:r>
              <a:rPr lang="en-US" dirty="0" smtClean="0"/>
              <a:t>University of Wisconsin – Superior			historical geology class</a:t>
            </a:r>
          </a:p>
          <a:p>
            <a:pPr lvl="1"/>
            <a:r>
              <a:rPr lang="en-US" dirty="0" smtClean="0"/>
              <a:t>Indiana – Purdue- Fort Wayne University	geology field trip</a:t>
            </a:r>
          </a:p>
          <a:p>
            <a:pPr lvl="1"/>
            <a:r>
              <a:rPr lang="en-US" dirty="0" smtClean="0"/>
              <a:t>Bemidji State University					Earth Sciences field trip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541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12490"/>
          </a:xfrm>
        </p:spPr>
        <p:txBody>
          <a:bodyPr/>
          <a:lstStyle/>
          <a:p>
            <a:r>
              <a:rPr lang="en-US" dirty="0" smtClean="0"/>
              <a:t>Volunteerism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1403230"/>
            <a:ext cx="7287314" cy="484516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Need for a Team !</a:t>
            </a:r>
          </a:p>
          <a:p>
            <a:endParaRPr lang="en-US" dirty="0"/>
          </a:p>
          <a:p>
            <a:r>
              <a:rPr lang="en-US" dirty="0" smtClean="0"/>
              <a:t>HAPP started by volunteers </a:t>
            </a:r>
          </a:p>
          <a:p>
            <a:r>
              <a:rPr lang="en-US" dirty="0" smtClean="0"/>
              <a:t>Early field trips for SMM Paleontology gallery volunteers</a:t>
            </a:r>
          </a:p>
          <a:p>
            <a:r>
              <a:rPr lang="en-US" dirty="0" smtClean="0"/>
              <a:t>Annual offerings of seasonal field work</a:t>
            </a:r>
          </a:p>
          <a:p>
            <a:r>
              <a:rPr lang="en-US" dirty="0" smtClean="0"/>
              <a:t>Field crew of more than 3 dozen volunteers</a:t>
            </a:r>
          </a:p>
          <a:p>
            <a:pPr lvl="1"/>
            <a:r>
              <a:rPr lang="en-US" dirty="0" smtClean="0"/>
              <a:t>Four are geology/paleontology degree holders</a:t>
            </a:r>
          </a:p>
          <a:p>
            <a:pPr lvl="1"/>
            <a:r>
              <a:rPr lang="en-US" dirty="0" smtClean="0"/>
              <a:t>All working in NON degree fields</a:t>
            </a:r>
          </a:p>
          <a:p>
            <a:r>
              <a:rPr lang="en-US" dirty="0" smtClean="0"/>
              <a:t>Grow to offer seasonal internships</a:t>
            </a:r>
          </a:p>
          <a:p>
            <a:r>
              <a:rPr lang="en-US" dirty="0" smtClean="0"/>
              <a:t>Initiated Interpreter Program for state park host</a:t>
            </a:r>
          </a:p>
          <a:p>
            <a:r>
              <a:rPr lang="en-US" dirty="0" smtClean="0"/>
              <a:t>Opportunities to share knowledge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62" y="3329797"/>
            <a:ext cx="5125528" cy="384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6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39010"/>
          </a:xfrm>
        </p:spPr>
        <p:txBody>
          <a:bodyPr/>
          <a:lstStyle/>
          <a:p>
            <a:r>
              <a:rPr lang="en-US" dirty="0" smtClean="0"/>
              <a:t>Outreach and 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391728"/>
            <a:ext cx="8946541" cy="485667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Major facet of the project focus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Initial interactions showed little knowledge of local fossils</a:t>
            </a:r>
          </a:p>
          <a:p>
            <a:r>
              <a:rPr lang="en-US" dirty="0" smtClean="0"/>
              <a:t>Each interaction can be an informal STEM moment</a:t>
            </a:r>
          </a:p>
          <a:p>
            <a:r>
              <a:rPr lang="en-US" dirty="0" smtClean="0"/>
              <a:t>Builds support</a:t>
            </a:r>
          </a:p>
          <a:p>
            <a:pPr lvl="1"/>
            <a:r>
              <a:rPr lang="en-US" dirty="0" smtClean="0"/>
              <a:t>New volunteers</a:t>
            </a:r>
          </a:p>
          <a:p>
            <a:pPr lvl="1"/>
            <a:r>
              <a:rPr lang="en-US" dirty="0" smtClean="0"/>
              <a:t>New donors</a:t>
            </a:r>
          </a:p>
          <a:p>
            <a:pPr lvl="1"/>
            <a:r>
              <a:rPr lang="en-US" dirty="0" smtClean="0"/>
              <a:t>New partners</a:t>
            </a:r>
          </a:p>
          <a:p>
            <a:r>
              <a:rPr lang="en-US" dirty="0" smtClean="0"/>
              <a:t>Inspires inquiry and wonder!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3"/>
          <a:stretch/>
        </p:blipFill>
        <p:spPr>
          <a:xfrm rot="5400000">
            <a:off x="8036076" y="2896677"/>
            <a:ext cx="4028534" cy="380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81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027" y="1956928"/>
            <a:ext cx="6366865" cy="4774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77984"/>
          </a:xfrm>
        </p:spPr>
        <p:txBody>
          <a:bodyPr/>
          <a:lstStyle/>
          <a:p>
            <a:r>
              <a:rPr lang="en-US" dirty="0" smtClean="0"/>
              <a:t>Informal 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316966"/>
            <a:ext cx="8946541" cy="49199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 smtClean="0">
                <a:solidFill>
                  <a:schemeClr val="accent2"/>
                </a:solidFill>
              </a:rPr>
              <a:t>Partners provide many opportunities for engagement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Science Museum of Minnesota</a:t>
            </a:r>
          </a:p>
          <a:p>
            <a:pPr lvl="1"/>
            <a:r>
              <a:rPr lang="en-US" dirty="0" smtClean="0"/>
              <a:t>Research Hall Open Houses</a:t>
            </a:r>
          </a:p>
          <a:p>
            <a:pPr lvl="1"/>
            <a:r>
              <a:rPr lang="en-US" dirty="0" smtClean="0"/>
              <a:t>Fossil Day celebrations</a:t>
            </a:r>
          </a:p>
          <a:p>
            <a:pPr lvl="1"/>
            <a:r>
              <a:rPr lang="en-US" dirty="0" smtClean="0"/>
              <a:t>Paleontology gallery fossil kits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Department of Natural Resources</a:t>
            </a:r>
          </a:p>
          <a:p>
            <a:pPr lvl="1"/>
            <a:r>
              <a:rPr lang="en-US" dirty="0" smtClean="0"/>
              <a:t>Fossil interpretation with park visitors</a:t>
            </a:r>
          </a:p>
          <a:p>
            <a:pPr lvl="1"/>
            <a:r>
              <a:rPr lang="en-US" dirty="0" smtClean="0"/>
              <a:t>State Fair invites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Minnesota Discovery Center</a:t>
            </a:r>
          </a:p>
          <a:p>
            <a:pPr lvl="1"/>
            <a:r>
              <a:rPr lang="en-US" dirty="0" smtClean="0"/>
              <a:t>Family Discovery Days</a:t>
            </a:r>
          </a:p>
          <a:p>
            <a:pPr lvl="1"/>
            <a:r>
              <a:rPr lang="en-US" dirty="0" smtClean="0"/>
              <a:t>Iron Range Science and Engineering Festival</a:t>
            </a:r>
          </a:p>
          <a:p>
            <a:pPr lvl="1"/>
            <a:r>
              <a:rPr lang="en-US" dirty="0" smtClean="0"/>
              <a:t>New exhibit hall additions</a:t>
            </a:r>
          </a:p>
          <a:p>
            <a:pPr lvl="1"/>
            <a:r>
              <a:rPr lang="en-US" dirty="0" smtClean="0"/>
              <a:t>Future:  field trips, class visits, teacher kits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6147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TM02836342[[fn=Ion]]</Template>
  <TotalTime>898</TotalTime>
  <Words>590</Words>
  <Application>Microsoft Office PowerPoint</Application>
  <PresentationFormat>Widescreen</PresentationFormat>
  <Paragraphs>180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3</vt:lpstr>
      <vt:lpstr>Ion</vt:lpstr>
      <vt:lpstr>Hill Annex Paleontology Project</vt:lpstr>
      <vt:lpstr>Project focus…</vt:lpstr>
      <vt:lpstr>2014 to today….</vt:lpstr>
      <vt:lpstr>Outline:</vt:lpstr>
      <vt:lpstr>Institutions</vt:lpstr>
      <vt:lpstr>Institutions</vt:lpstr>
      <vt:lpstr>Volunteerism</vt:lpstr>
      <vt:lpstr>Outreach and Engagement</vt:lpstr>
      <vt:lpstr>Informal STEM</vt:lpstr>
      <vt:lpstr>Social Media</vt:lpstr>
      <vt:lpstr>Minnesota State Fair    2015 display</vt:lpstr>
      <vt:lpstr>Fundraising</vt:lpstr>
      <vt:lpstr>Collection Management</vt:lpstr>
      <vt:lpstr>Publication</vt:lpstr>
      <vt:lpstr>Personal Challenges</vt:lpstr>
      <vt:lpstr>Credits</vt:lpstr>
      <vt:lpstr>THANK YOU ! Hill Annex Paleontology Project  SMM.org/hill  John Westgaard jwestgaard@smm.org</vt:lpstr>
    </vt:vector>
  </TitlesOfParts>
  <Company>Science Museum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Westgaard</dc:creator>
  <cp:lastModifiedBy>John Westgaard</cp:lastModifiedBy>
  <cp:revision>41</cp:revision>
  <dcterms:created xsi:type="dcterms:W3CDTF">2017-10-21T10:03:35Z</dcterms:created>
  <dcterms:modified xsi:type="dcterms:W3CDTF">2017-10-22T01:02:20Z</dcterms:modified>
</cp:coreProperties>
</file>