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74" r:id="rId3"/>
    <p:sldId id="275" r:id="rId4"/>
    <p:sldId id="276" r:id="rId5"/>
    <p:sldId id="277" r:id="rId6"/>
    <p:sldId id="281" r:id="rId7"/>
    <p:sldId id="300" r:id="rId8"/>
    <p:sldId id="291" r:id="rId9"/>
    <p:sldId id="290" r:id="rId10"/>
    <p:sldId id="267" r:id="rId11"/>
    <p:sldId id="283" r:id="rId12"/>
    <p:sldId id="285" r:id="rId13"/>
    <p:sldId id="293" r:id="rId14"/>
    <p:sldId id="287" r:id="rId15"/>
    <p:sldId id="292" r:id="rId16"/>
    <p:sldId id="294" r:id="rId17"/>
    <p:sldId id="296" r:id="rId18"/>
    <p:sldId id="295" r:id="rId19"/>
    <p:sldId id="297" r:id="rId20"/>
    <p:sldId id="288" r:id="rId21"/>
    <p:sldId id="298" r:id="rId22"/>
    <p:sldId id="302" r:id="rId23"/>
    <p:sldId id="303" r:id="rId24"/>
    <p:sldId id="304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4120"/>
    <a:srgbClr val="FFFFCC"/>
    <a:srgbClr val="CCCC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951" autoAdjust="0"/>
  </p:normalViewPr>
  <p:slideViewPr>
    <p:cSldViewPr snapToGrid="0">
      <p:cViewPr varScale="1">
        <p:scale>
          <a:sx n="156" d="100"/>
          <a:sy n="156" d="100"/>
        </p:scale>
        <p:origin x="-4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6ACE5-3506-41AE-9AEA-30B03692FA02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91956-C991-4C97-B20C-40F8BE03E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9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7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8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88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8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7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58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803E5-FF29-4903-A4A2-ADD7598727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86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8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4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08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26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92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38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1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18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6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01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7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33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9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1956-C991-4C97-B20C-40F8BE03E0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7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1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3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1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2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4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2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2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1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4CF4-E683-43B9-837C-DDDA5E89EA43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12AB1-4247-4626-B520-BCA6A3765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johnke@jm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7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396803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How Can CUREs Be Best Implemented to Meet Programmatic Learning Goals and Degree Requirements?</a:t>
            </a:r>
            <a:endParaRPr lang="en-US" sz="44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83974" y="3293924"/>
            <a:ext cx="10356574" cy="323608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Session No:</a:t>
            </a:r>
            <a:r>
              <a:rPr lang="en-US" dirty="0">
                <a:solidFill>
                  <a:schemeClr val="bg1"/>
                </a:solidFill>
              </a:rPr>
              <a:t> 334 T110. Engaging Students through Course-Based Undergraduate Research Experiences (CURE) across the Geoscience Curriculum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Wednesday</a:t>
            </a:r>
            <a:r>
              <a:rPr lang="en-US" dirty="0">
                <a:solidFill>
                  <a:schemeClr val="bg1"/>
                </a:solidFill>
              </a:rPr>
              <a:t>, 25 October </a:t>
            </a:r>
            <a:r>
              <a:rPr lang="en-US" dirty="0" smtClean="0">
                <a:solidFill>
                  <a:schemeClr val="bg1"/>
                </a:solidFill>
              </a:rPr>
              <a:t>2017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Kristen </a:t>
            </a:r>
            <a:r>
              <a:rPr lang="en-US" dirty="0">
                <a:solidFill>
                  <a:schemeClr val="bg1"/>
                </a:solidFill>
              </a:rPr>
              <a:t>St. </a:t>
            </a:r>
            <a:r>
              <a:rPr lang="en-US" dirty="0" smtClean="0">
                <a:solidFill>
                  <a:schemeClr val="bg1"/>
                </a:solidFill>
              </a:rPr>
              <a:t>John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Liz Johnson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Steve </a:t>
            </a:r>
            <a:r>
              <a:rPr lang="en-US" dirty="0" err="1" smtClean="0">
                <a:solidFill>
                  <a:schemeClr val="bg1"/>
                </a:solidFill>
              </a:rPr>
              <a:t>Baedke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Steve Leslie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and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Shane </a:t>
            </a:r>
            <a:r>
              <a:rPr lang="en-US" dirty="0" err="1" smtClean="0">
                <a:solidFill>
                  <a:schemeClr val="bg1"/>
                </a:solidFill>
              </a:rPr>
              <a:t>McGary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Department of Geology and Environmental Science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James </a:t>
            </a:r>
            <a:r>
              <a:rPr lang="en-US" dirty="0">
                <a:solidFill>
                  <a:schemeClr val="bg1"/>
                </a:solidFill>
              </a:rPr>
              <a:t>Madison </a:t>
            </a:r>
            <a:r>
              <a:rPr lang="en-US" dirty="0" smtClean="0">
                <a:solidFill>
                  <a:schemeClr val="bg1"/>
                </a:solidFill>
              </a:rPr>
              <a:t>University</a:t>
            </a:r>
          </a:p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stjohnke@jmu.edu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8"/>
          <a:stretch/>
        </p:blipFill>
        <p:spPr bwMode="auto">
          <a:xfrm>
            <a:off x="1028134" y="1046480"/>
            <a:ext cx="9324906" cy="447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  <a:r>
              <a:rPr lang="en-US" sz="3200" dirty="0" smtClean="0">
                <a:solidFill>
                  <a:srgbClr val="FF0000"/>
                </a:solidFill>
              </a:rPr>
              <a:t>Degree Requirements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8640" y="1374497"/>
            <a:ext cx="418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7030A0"/>
                </a:solidFill>
              </a:rPr>
              <a:t>Geowriting</a:t>
            </a:r>
            <a:r>
              <a:rPr lang="en-US" i="1" dirty="0" smtClean="0">
                <a:solidFill>
                  <a:srgbClr val="7030A0"/>
                </a:solidFill>
              </a:rPr>
              <a:t> and Communication</a:t>
            </a:r>
            <a:endParaRPr lang="en-US" i="1" dirty="0">
              <a:solidFill>
                <a:srgbClr val="7030A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942080" y="1595120"/>
            <a:ext cx="406400" cy="14224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32960" y="4503777"/>
            <a:ext cx="418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</a:rPr>
              <a:t>= Individual Student Research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7215" y="6350857"/>
            <a:ext cx="61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the 2017 JMU Course Catalog and Degree Requirements</a:t>
            </a:r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1296814" y="1135006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516426" y="4546203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7516426" y="1384657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779150" y="2930650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Where </a:t>
            </a:r>
            <a:r>
              <a:rPr lang="en-US" sz="3200" dirty="0">
                <a:solidFill>
                  <a:srgbClr val="FF0000"/>
                </a:solidFill>
              </a:rPr>
              <a:t>do UREs and CUREs Currently Fit into the Curriculum?</a:t>
            </a:r>
          </a:p>
          <a:p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129486"/>
              </p:ext>
            </p:extLst>
          </p:nvPr>
        </p:nvGraphicFramePr>
        <p:xfrm>
          <a:off x="314961" y="1237384"/>
          <a:ext cx="8290560" cy="435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63520"/>
                <a:gridCol w="2763520"/>
                <a:gridCol w="2763520"/>
              </a:tblGrid>
              <a:tr h="86529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Meeting</a:t>
                      </a:r>
                      <a:r>
                        <a:rPr lang="en-US" sz="2800" baseline="0" dirty="0" smtClean="0"/>
                        <a:t> the research degree requirement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Apprentice Model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CURE</a:t>
                      </a:r>
                      <a:endParaRPr lang="en-US" sz="2800" dirty="0"/>
                    </a:p>
                  </a:txBody>
                  <a:tcPr anchor="b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19XX</a:t>
                      </a:r>
                      <a:r>
                        <a:rPr lang="en-US" sz="2800" baseline="0" dirty="0" smtClean="0"/>
                        <a:t> to 2010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3-credits of Individual Research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2010</a:t>
                      </a:r>
                      <a:r>
                        <a:rPr lang="en-US" sz="2800" baseline="0" dirty="0" smtClean="0"/>
                        <a:t> to present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2-credits</a:t>
                      </a:r>
                      <a:r>
                        <a:rPr lang="en-US" sz="2800" baseline="0" dirty="0" smtClean="0"/>
                        <a:t> of Individual Research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1-credit </a:t>
                      </a:r>
                      <a:r>
                        <a:rPr lang="en-US" sz="2800" baseline="0" dirty="0" smtClean="0"/>
                        <a:t>course: </a:t>
                      </a:r>
                      <a:r>
                        <a:rPr lang="en-US" sz="2800" dirty="0" err="1" smtClean="0"/>
                        <a:t>Geowriting</a:t>
                      </a:r>
                      <a:r>
                        <a:rPr lang="en-US" sz="2800" baseline="0" dirty="0" smtClean="0"/>
                        <a:t> and Communication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80121" y="2529852"/>
            <a:ext cx="3637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Challenge: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inefficient way to mentor some common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(non-content area specific) research skills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8225" y="4091234"/>
            <a:ext cx="78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42241" y="4118453"/>
            <a:ext cx="8636000" cy="192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Required CURE course: </a:t>
            </a:r>
            <a:r>
              <a:rPr lang="en-US" sz="3200" dirty="0" err="1" smtClean="0">
                <a:solidFill>
                  <a:srgbClr val="FF0000"/>
                </a:solidFill>
              </a:rPr>
              <a:t>Geowriting</a:t>
            </a:r>
            <a:r>
              <a:rPr lang="en-US" sz="3200" dirty="0" smtClean="0">
                <a:solidFill>
                  <a:srgbClr val="FF0000"/>
                </a:solidFill>
              </a:rPr>
              <a:t> and Communication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1437" y="1099056"/>
            <a:ext cx="6681598" cy="5748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Learning Objectives</a:t>
            </a:r>
            <a:r>
              <a:rPr lang="en-US" sz="2000" dirty="0" smtClean="0"/>
              <a:t>: Students </a:t>
            </a:r>
            <a:r>
              <a:rPr lang="en-US" sz="2000" dirty="0"/>
              <a:t>should be able to: </a:t>
            </a:r>
          </a:p>
          <a:p>
            <a:r>
              <a:rPr lang="en-US" sz="2000" dirty="0" smtClean="0"/>
              <a:t>construct </a:t>
            </a:r>
            <a:r>
              <a:rPr lang="en-US" sz="2000" dirty="0"/>
              <a:t>effective resumes and cover letters; </a:t>
            </a:r>
            <a:endParaRPr lang="en-US" sz="2000" dirty="0" smtClean="0"/>
          </a:p>
          <a:p>
            <a:r>
              <a:rPr lang="en-US" sz="2000" b="1" dirty="0" smtClean="0"/>
              <a:t>locate </a:t>
            </a:r>
            <a:r>
              <a:rPr lang="en-US" sz="2000" b="1" dirty="0"/>
              <a:t>primary literature resources </a:t>
            </a:r>
            <a:r>
              <a:rPr lang="en-US" sz="2000" dirty="0"/>
              <a:t>using the JMU library system; </a:t>
            </a:r>
            <a:endParaRPr lang="en-US" sz="2000" dirty="0" smtClean="0"/>
          </a:p>
          <a:p>
            <a:r>
              <a:rPr lang="en-US" sz="2000" dirty="0"/>
              <a:t>c</a:t>
            </a:r>
            <a:r>
              <a:rPr lang="en-US" sz="2000" dirty="0" smtClean="0"/>
              <a:t>ritically </a:t>
            </a:r>
            <a:r>
              <a:rPr lang="en-US" sz="2000" b="1" dirty="0"/>
              <a:t>read and evaluate peer‐reviewed papers</a:t>
            </a:r>
            <a:r>
              <a:rPr lang="en-US" sz="2000" dirty="0"/>
              <a:t>; </a:t>
            </a:r>
          </a:p>
          <a:p>
            <a:r>
              <a:rPr lang="en-US" sz="2000" dirty="0" smtClean="0"/>
              <a:t>identify </a:t>
            </a:r>
            <a:r>
              <a:rPr lang="en-US" sz="2000" dirty="0"/>
              <a:t>the parts of an abstract and </a:t>
            </a:r>
            <a:r>
              <a:rPr lang="en-US" sz="2000" b="1" dirty="0"/>
              <a:t>write meaningful and informative abstracts</a:t>
            </a:r>
            <a:r>
              <a:rPr lang="en-US" sz="2000" dirty="0"/>
              <a:t>; </a:t>
            </a:r>
          </a:p>
          <a:p>
            <a:r>
              <a:rPr lang="en-US" sz="2000" dirty="0" smtClean="0"/>
              <a:t>identify </a:t>
            </a:r>
            <a:r>
              <a:rPr lang="en-US" sz="2000" dirty="0"/>
              <a:t>the parts of a proposal and </a:t>
            </a:r>
            <a:r>
              <a:rPr lang="en-US" sz="2000" b="1" dirty="0"/>
              <a:t>write a research proposal</a:t>
            </a:r>
            <a:r>
              <a:rPr lang="en-US" sz="2000" dirty="0"/>
              <a:t>; </a:t>
            </a:r>
          </a:p>
          <a:p>
            <a:r>
              <a:rPr lang="en-US" sz="2000" dirty="0" smtClean="0"/>
              <a:t>use </a:t>
            </a:r>
            <a:r>
              <a:rPr lang="en-US" sz="2000" dirty="0"/>
              <a:t>accepted styles of referencing in bibliographies; </a:t>
            </a:r>
          </a:p>
          <a:p>
            <a:r>
              <a:rPr lang="en-US" sz="2000" dirty="0" smtClean="0"/>
              <a:t>understand </a:t>
            </a:r>
            <a:r>
              <a:rPr lang="en-US" sz="2000" dirty="0"/>
              <a:t>the structure and format of scientific poster presentations and PowerPoint presentations; </a:t>
            </a:r>
          </a:p>
          <a:p>
            <a:r>
              <a:rPr lang="en-US" sz="2000" dirty="0" smtClean="0"/>
              <a:t>effectively </a:t>
            </a:r>
            <a:r>
              <a:rPr lang="en-US" sz="2000" b="1" dirty="0"/>
              <a:t>present scientific research through oral and poster presentations</a:t>
            </a:r>
            <a:r>
              <a:rPr lang="en-US" sz="2000" dirty="0"/>
              <a:t>; and </a:t>
            </a:r>
          </a:p>
          <a:p>
            <a:r>
              <a:rPr lang="en-US" sz="2000" dirty="0" smtClean="0"/>
              <a:t>be </a:t>
            </a:r>
            <a:r>
              <a:rPr lang="en-US" sz="2000" dirty="0"/>
              <a:t>self-sufficient in learning software techniques needed to create presentations. 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35" y="1188720"/>
            <a:ext cx="5360676" cy="402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90080" y="529336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examining mini-posters from AGU in preparation for designing their own posters in Adobe Illustrator.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48800" y="179295"/>
            <a:ext cx="27228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1-credit, meets 1x/week </a:t>
            </a:r>
          </a:p>
          <a:p>
            <a:r>
              <a:rPr lang="en-US" dirty="0">
                <a:solidFill>
                  <a:srgbClr val="7030A0"/>
                </a:solidFill>
              </a:rPr>
              <a:t>Team-taught</a:t>
            </a:r>
          </a:p>
          <a:p>
            <a:r>
              <a:rPr lang="en-US" dirty="0">
                <a:solidFill>
                  <a:srgbClr val="7030A0"/>
                </a:solidFill>
              </a:rPr>
              <a:t>Capped at 20 </a:t>
            </a:r>
            <a:r>
              <a:rPr lang="en-US" dirty="0" smtClean="0">
                <a:solidFill>
                  <a:srgbClr val="7030A0"/>
                </a:solidFill>
              </a:rPr>
              <a:t>students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Required CURE course: </a:t>
            </a:r>
            <a:r>
              <a:rPr lang="en-US" sz="3200" dirty="0" err="1" smtClean="0">
                <a:solidFill>
                  <a:srgbClr val="FF0000"/>
                </a:solidFill>
              </a:rPr>
              <a:t>Geowriting</a:t>
            </a:r>
            <a:r>
              <a:rPr lang="en-US" sz="3200" dirty="0" smtClean="0">
                <a:solidFill>
                  <a:srgbClr val="FF0000"/>
                </a:solidFill>
              </a:rPr>
              <a:t> and Communication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6823035" y="45564"/>
            <a:ext cx="5308005" cy="6972860"/>
            <a:chOff x="6823035" y="45564"/>
            <a:chExt cx="5308005" cy="697286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823035" y="1839221"/>
              <a:ext cx="5247045" cy="51792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 smtClean="0">
                  <a:solidFill>
                    <a:srgbClr val="0070C0"/>
                  </a:solidFill>
                </a:rPr>
                <a:t>UREs</a:t>
              </a:r>
              <a:r>
                <a:rPr lang="en-US" dirty="0" smtClean="0">
                  <a:solidFill>
                    <a:srgbClr val="0070C0"/>
                  </a:solidFill>
                </a:rPr>
                <a:t>: engage students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rgbClr val="0070C0"/>
                  </a:solidFill>
                </a:rPr>
                <a:t>in research practice:  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Generate original results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[Situate research in context of prior (published) work]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Relevant problems of interest 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Collaborate/work in teams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Iterative process 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Develop technical skills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Reflective practice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Communicate results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Mentorship and student ownership</a:t>
              </a:r>
            </a:p>
            <a:p>
              <a:pPr lvl="1"/>
              <a:endParaRPr lang="en-US" dirty="0" smtClean="0">
                <a:solidFill>
                  <a:srgbClr val="0070C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1210" y="45564"/>
              <a:ext cx="1809830" cy="272006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187992" y="2946400"/>
            <a:ext cx="690880" cy="3776206"/>
            <a:chOff x="7187992" y="2946400"/>
            <a:chExt cx="690880" cy="3776206"/>
          </a:xfrm>
        </p:grpSpPr>
        <p:sp>
          <p:nvSpPr>
            <p:cNvPr id="3" name="TextBox 2"/>
            <p:cNvSpPr txBox="1"/>
            <p:nvPr/>
          </p:nvSpPr>
          <p:spPr>
            <a:xfrm>
              <a:off x="7198152" y="294640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08312" y="480568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87992" y="562864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312" y="601472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87992" y="443992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4" name="Content Placeholder 8"/>
          <p:cNvSpPr txBox="1">
            <a:spLocks/>
          </p:cNvSpPr>
          <p:nvPr/>
        </p:nvSpPr>
        <p:spPr>
          <a:xfrm>
            <a:off x="141437" y="1099056"/>
            <a:ext cx="6681598" cy="5748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smtClean="0"/>
              <a:t>Learning Objectives</a:t>
            </a:r>
            <a:r>
              <a:rPr lang="en-US" sz="2000" smtClean="0"/>
              <a:t>: Students should be able to: </a:t>
            </a:r>
          </a:p>
          <a:p>
            <a:r>
              <a:rPr lang="en-US" sz="2000" smtClean="0"/>
              <a:t>construct effective resumes and cover letters; </a:t>
            </a:r>
          </a:p>
          <a:p>
            <a:r>
              <a:rPr lang="en-US" sz="2000" b="1" smtClean="0"/>
              <a:t>locate primary literature resources </a:t>
            </a:r>
            <a:r>
              <a:rPr lang="en-US" sz="2000" smtClean="0"/>
              <a:t>using the JMU library system; </a:t>
            </a:r>
          </a:p>
          <a:p>
            <a:r>
              <a:rPr lang="en-US" sz="2000" smtClean="0"/>
              <a:t>critically </a:t>
            </a:r>
            <a:r>
              <a:rPr lang="en-US" sz="2000" b="1" smtClean="0"/>
              <a:t>read and evaluate peer‐reviewed papers</a:t>
            </a:r>
            <a:r>
              <a:rPr lang="en-US" sz="2000" smtClean="0"/>
              <a:t>; </a:t>
            </a:r>
          </a:p>
          <a:p>
            <a:r>
              <a:rPr lang="en-US" sz="2000" smtClean="0"/>
              <a:t>identify the parts of an abstract and </a:t>
            </a:r>
            <a:r>
              <a:rPr lang="en-US" sz="2000" b="1" smtClean="0"/>
              <a:t>write meaningful and informative abstracts</a:t>
            </a:r>
            <a:r>
              <a:rPr lang="en-US" sz="2000" smtClean="0"/>
              <a:t>; </a:t>
            </a:r>
          </a:p>
          <a:p>
            <a:r>
              <a:rPr lang="en-US" sz="2000" smtClean="0"/>
              <a:t>identify the parts of a proposal and </a:t>
            </a:r>
            <a:r>
              <a:rPr lang="en-US" sz="2000" b="1" smtClean="0"/>
              <a:t>write a research proposal</a:t>
            </a:r>
            <a:r>
              <a:rPr lang="en-US" sz="2000" smtClean="0"/>
              <a:t>; </a:t>
            </a:r>
          </a:p>
          <a:p>
            <a:r>
              <a:rPr lang="en-US" sz="2000" smtClean="0"/>
              <a:t>use accepted styles of referencing in bibliographies; </a:t>
            </a:r>
          </a:p>
          <a:p>
            <a:r>
              <a:rPr lang="en-US" sz="2000" smtClean="0"/>
              <a:t>understand the structure and format of scientific poster presentations and PowerPoint presentations; </a:t>
            </a:r>
          </a:p>
          <a:p>
            <a:r>
              <a:rPr lang="en-US" sz="2000" smtClean="0"/>
              <a:t>effectively </a:t>
            </a:r>
            <a:r>
              <a:rPr lang="en-US" sz="2000" b="1" smtClean="0"/>
              <a:t>present scientific research through oral and poster presentations</a:t>
            </a:r>
            <a:r>
              <a:rPr lang="en-US" sz="2000" smtClean="0"/>
              <a:t>; and </a:t>
            </a:r>
          </a:p>
          <a:p>
            <a:r>
              <a:rPr lang="en-US" sz="2000" smtClean="0"/>
              <a:t>be self-sufficient in learning software techniques needed to create presentations.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20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Where </a:t>
            </a:r>
            <a:r>
              <a:rPr lang="en-US" sz="3200" dirty="0">
                <a:solidFill>
                  <a:srgbClr val="FF0000"/>
                </a:solidFill>
              </a:rPr>
              <a:t>do UREs and CUREs Currently Fit into the </a:t>
            </a:r>
            <a:r>
              <a:rPr lang="en-US" sz="3200" dirty="0" smtClean="0">
                <a:solidFill>
                  <a:srgbClr val="FF0000"/>
                </a:solidFill>
              </a:rPr>
              <a:t>Curriculum?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34406"/>
              </p:ext>
            </p:extLst>
          </p:nvPr>
        </p:nvGraphicFramePr>
        <p:xfrm>
          <a:off x="314961" y="1237384"/>
          <a:ext cx="8290560" cy="435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63520"/>
                <a:gridCol w="2763520"/>
                <a:gridCol w="2763520"/>
              </a:tblGrid>
              <a:tr h="86529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Meeting</a:t>
                      </a:r>
                      <a:r>
                        <a:rPr lang="en-US" sz="2800" baseline="0" dirty="0" smtClean="0"/>
                        <a:t> the research degree requirement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Apprentice Model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Partial-</a:t>
                      </a:r>
                      <a:r>
                        <a:rPr lang="en-US" sz="2800" dirty="0" smtClean="0"/>
                        <a:t>CURE</a:t>
                      </a:r>
                      <a:endParaRPr lang="en-US" sz="2800" dirty="0"/>
                    </a:p>
                  </a:txBody>
                  <a:tcPr anchor="b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19XX</a:t>
                      </a:r>
                      <a:r>
                        <a:rPr lang="en-US" sz="2800" baseline="0" dirty="0" smtClean="0"/>
                        <a:t> to 2010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3-credits of Individual Research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2010</a:t>
                      </a:r>
                      <a:r>
                        <a:rPr lang="en-US" sz="2800" baseline="0" dirty="0" smtClean="0"/>
                        <a:t> to present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2-credits</a:t>
                      </a:r>
                      <a:r>
                        <a:rPr lang="en-US" sz="2800" baseline="0" dirty="0" smtClean="0"/>
                        <a:t> of Individual Research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1-credit </a:t>
                      </a:r>
                      <a:r>
                        <a:rPr lang="en-US" sz="2800" baseline="0" dirty="0" smtClean="0"/>
                        <a:t>course: </a:t>
                      </a:r>
                      <a:r>
                        <a:rPr lang="en-US" sz="2800" dirty="0" err="1" smtClean="0"/>
                        <a:t>Geowriting</a:t>
                      </a:r>
                      <a:r>
                        <a:rPr lang="en-US" sz="2800" baseline="0" dirty="0" smtClean="0"/>
                        <a:t> and Communication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7840" y="5762998"/>
            <a:ext cx="1093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B050"/>
                </a:solidFill>
              </a:rPr>
              <a:t>Are the research-related programmatic learning goals being met in other ways, but are not represented in the current degree requirements?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8225" y="4091234"/>
            <a:ext cx="78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53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Programmatic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Learning Goals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027235" y="490530"/>
          <a:ext cx="7827237" cy="5948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6218"/>
                <a:gridCol w="594101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Data Collection/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Observation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Locate and analyze primary, peer-reviewed geologic literature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Place a geologic research problem in context of prior work 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Collect valid and reliable Field data/observations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Collect valid and reliable Laboratory data /observation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Appropriately select and use analytical tools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Data Analysis 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Analyze qualitative and quantitative data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Analyze spatial and temporal data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Distinguish between observations and inferences/interpretations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Define scientific uncertainty/limitations of methods within the context of research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Develop or use quantitative models or computer programing to analyze 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Effective Data Synthesis and Communication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Communicate effectively through oral and poster formats 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Construct effective written communications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Professional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Complete work in teams (collaboration/collegiality) 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Consistently meet deadlines and manage project timelines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Left Brace 21"/>
          <p:cNvSpPr/>
          <p:nvPr/>
        </p:nvSpPr>
        <p:spPr>
          <a:xfrm>
            <a:off x="3040912" y="871868"/>
            <a:ext cx="661203" cy="552481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887" y="2295445"/>
            <a:ext cx="25870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Skills</a:t>
            </a:r>
          </a:p>
          <a:p>
            <a:pPr algn="ctr"/>
            <a:r>
              <a:rPr lang="en-US" sz="2400" dirty="0" smtClean="0"/>
              <a:t>Important in Research: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kills also obtained in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urrent upper level elective courses via CUREs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in conjunction with gaining content-specific knowledge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292738" y="3496996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21366" r="13564" b="5156"/>
          <a:stretch/>
        </p:blipFill>
        <p:spPr>
          <a:xfrm>
            <a:off x="1522211" y="3813846"/>
            <a:ext cx="3568700" cy="2171700"/>
          </a:xfrm>
          <a:prstGeom prst="rect">
            <a:avLst/>
          </a:prstGeom>
        </p:spPr>
      </p:pic>
      <p:pic>
        <p:nvPicPr>
          <p:cNvPr id="6" name="Shape 24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77" y="1647560"/>
            <a:ext cx="3690369" cy="193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79" y="3830623"/>
            <a:ext cx="3851815" cy="248763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CURE (or partial-CURE) courses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3" y="1036082"/>
            <a:ext cx="65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 1: Laboratory Techniques in Geology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5" y="5998035"/>
            <a:ext cx="813435" cy="8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19506" y="6095301"/>
            <a:ext cx="6400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Instructional material development supported by an NSF-grant: </a:t>
            </a:r>
          </a:p>
          <a:p>
            <a:r>
              <a:rPr lang="en-US" sz="1400" i="1" dirty="0" smtClean="0"/>
              <a:t>Collaborative </a:t>
            </a:r>
            <a:r>
              <a:rPr lang="en-US" sz="1400" i="1" dirty="0"/>
              <a:t>Research: Open Access Blended Learning Modules for Teaching Laboratory Methods: Developing Scientific Skills for </a:t>
            </a:r>
            <a:r>
              <a:rPr lang="en-US" sz="1400" i="1" dirty="0" smtClean="0"/>
              <a:t>Undergraduates </a:t>
            </a:r>
            <a:r>
              <a:rPr lang="en-US" sz="1400" dirty="0" smtClean="0"/>
              <a:t>(PI Liz Johnson). </a:t>
            </a:r>
            <a:endParaRPr lang="en-US" sz="1400" dirty="0"/>
          </a:p>
        </p:txBody>
      </p:sp>
      <p:pic>
        <p:nvPicPr>
          <p:cNvPr id="15" name="Picture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83" y="542263"/>
            <a:ext cx="1801260" cy="2476617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90" y="580768"/>
            <a:ext cx="1434817" cy="24381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2680" y="3018880"/>
            <a:ext cx="39391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Figure 1. (a) Completed thin section after being polished thin.  (b) First attempt at a thin section, ground off by the thin section grinder. </a:t>
            </a:r>
          </a:p>
        </p:txBody>
      </p:sp>
    </p:spTree>
    <p:extLst>
      <p:ext uri="{BB962C8B-B14F-4D97-AF65-F5344CB8AC3E}">
        <p14:creationId xmlns:p14="http://schemas.microsoft.com/office/powerpoint/2010/main" val="38781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3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1"/>
          <a:stretch/>
        </p:blipFill>
        <p:spPr bwMode="auto">
          <a:xfrm>
            <a:off x="8983297" y="3918421"/>
            <a:ext cx="2667001" cy="199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606240" y="2080506"/>
            <a:ext cx="4925997" cy="3413027"/>
            <a:chOff x="152399" y="3385866"/>
            <a:chExt cx="3797123" cy="26577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3385866"/>
              <a:ext cx="1128150" cy="2004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166" descr="F:\DCIM\100CANON\IMG_236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281" y="3424210"/>
              <a:ext cx="2561241" cy="192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152399" y="5462521"/>
              <a:ext cx="3797123" cy="581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Students work in groups of 2-5 to collect field samples and conduct lab work.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23" y="3787020"/>
            <a:ext cx="27935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613124" y="583863"/>
            <a:ext cx="5378670" cy="2971820"/>
            <a:chOff x="597229" y="3214030"/>
            <a:chExt cx="5378670" cy="2971820"/>
          </a:xfrm>
        </p:grpSpPr>
        <p:pic>
          <p:nvPicPr>
            <p:cNvPr id="56" name="Picture 3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10674" r="40743" b="1285"/>
            <a:stretch/>
          </p:blipFill>
          <p:spPr bwMode="auto">
            <a:xfrm>
              <a:off x="3311526" y="3214030"/>
              <a:ext cx="2447139" cy="22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2" t="15623" r="21002" b="10164"/>
            <a:stretch>
              <a:fillRect/>
            </a:stretch>
          </p:blipFill>
          <p:spPr bwMode="auto">
            <a:xfrm>
              <a:off x="597229" y="3248304"/>
              <a:ext cx="3340156" cy="22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821459" y="5436112"/>
              <a:ext cx="50379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Students use Canvas discussions to identify a research topic for the semester, decide samples locations, share relevant papers discovered during literature review, and discuss and interpret data.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47154" y="3215558"/>
              <a:ext cx="5328745" cy="297029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842238" y="5908968"/>
            <a:ext cx="472660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Students peer review each others work, then work together to present their findings.  They either write a final report, or prepare a GSA style poster, detailing their work during the semester and their conclusions.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CURE (or partial-CURE) courses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13" y="1036082"/>
            <a:ext cx="65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 2: Aqueous Geochemistry “Lab” </a:t>
            </a:r>
          </a:p>
        </p:txBody>
      </p:sp>
    </p:spTree>
    <p:extLst>
      <p:ext uri="{BB962C8B-B14F-4D97-AF65-F5344CB8AC3E}">
        <p14:creationId xmlns:p14="http://schemas.microsoft.com/office/powerpoint/2010/main" val="5696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cintosh HD:Users:SALeslie:Courses:JMU Courses:Bahamas 2017:CoverPhoto2017:P3130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91" y="3437190"/>
            <a:ext cx="4558010" cy="342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1186" y="3375819"/>
            <a:ext cx="40179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P10005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894"/>
            <a:ext cx="4686808" cy="351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P1010326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CURE (or partial-CURE) courses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13" y="1036082"/>
            <a:ext cx="65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 3: Geology and Ecology of the Bahamas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/>
          <a:stretch/>
        </p:blipFill>
        <p:spPr>
          <a:xfrm>
            <a:off x="-1" y="1482811"/>
            <a:ext cx="4696887" cy="2813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6808" y="1418984"/>
            <a:ext cx="296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 in teams, collect data and construct </a:t>
            </a:r>
            <a:r>
              <a:rPr lang="en-US" dirty="0"/>
              <a:t>a field guide to the Geology and Ecology of San Salvador Island </a:t>
            </a:r>
            <a:r>
              <a:rPr lang="en-US" dirty="0" smtClean="0"/>
              <a:t>and propose follow-up research.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5100" y="4687882"/>
            <a:ext cx="999636" cy="145176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7" y="1890577"/>
            <a:ext cx="4048158" cy="1425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48" y="3353711"/>
            <a:ext cx="1852555" cy="12350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448" y="4686940"/>
            <a:ext cx="2491652" cy="1467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850" y="885911"/>
            <a:ext cx="1338765" cy="183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0782" y="3999931"/>
            <a:ext cx="4138122" cy="1892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2535" y="939841"/>
            <a:ext cx="1293518" cy="17309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00135" y="3230608"/>
            <a:ext cx="3676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Resistivity inversion model of water flow near a </a:t>
            </a:r>
          </a:p>
          <a:p>
            <a:r>
              <a:rPr lang="en-US" sz="1400" dirty="0"/>
              <a:t>k</a:t>
            </a:r>
            <a:r>
              <a:rPr lang="en-US" sz="1400" dirty="0" smtClean="0"/>
              <a:t>arstic swale feature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256663" y="5837296"/>
            <a:ext cx="4900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Resistivity inversion models of data collected by undergraduate </a:t>
            </a:r>
          </a:p>
          <a:p>
            <a:r>
              <a:rPr lang="en-US" sz="1400" dirty="0" smtClean="0"/>
              <a:t>research students at Grand Caverns, VA., showing caverns, water</a:t>
            </a:r>
          </a:p>
          <a:p>
            <a:r>
              <a:rPr lang="en-US" sz="1400" dirty="0" smtClean="0"/>
              <a:t>flow patterns and perched aquifers, and water table below the </a:t>
            </a:r>
          </a:p>
          <a:p>
            <a:r>
              <a:rPr lang="en-US" sz="1400" dirty="0" smtClean="0"/>
              <a:t>Caves (Figure by Jacob </a:t>
            </a:r>
            <a:r>
              <a:rPr lang="en-US" sz="1400" dirty="0" err="1" smtClean="0"/>
              <a:t>Gochenour</a:t>
            </a:r>
            <a:r>
              <a:rPr lang="en-US" sz="1400" dirty="0" smtClean="0"/>
              <a:t>) (submitted, 2017)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0350236" y="1018025"/>
            <a:ext cx="1785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GPR inversion model of subsurface near a historical </a:t>
            </a:r>
          </a:p>
          <a:p>
            <a:r>
              <a:rPr lang="en-US" sz="1400" dirty="0" smtClean="0"/>
              <a:t>farmhouse owned by JMU, showing electrical conduits</a:t>
            </a:r>
          </a:p>
          <a:p>
            <a:r>
              <a:rPr lang="en-US" sz="1400" dirty="0" smtClean="0"/>
              <a:t>and water pipes.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12901" y="3250254"/>
            <a:ext cx="1999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Undergraduate research </a:t>
            </a:r>
          </a:p>
          <a:p>
            <a:r>
              <a:rPr lang="en-US" sz="1400" dirty="0" smtClean="0"/>
              <a:t>students collecting GPR </a:t>
            </a:r>
          </a:p>
          <a:p>
            <a:r>
              <a:rPr lang="en-US" sz="1400" dirty="0" smtClean="0"/>
              <a:t>data at </a:t>
            </a:r>
            <a:r>
              <a:rPr lang="en-US" sz="1400" dirty="0" err="1" smtClean="0"/>
              <a:t>Corhaven</a:t>
            </a:r>
            <a:r>
              <a:rPr lang="en-US" sz="1400" dirty="0" smtClean="0"/>
              <a:t> Slave</a:t>
            </a:r>
          </a:p>
          <a:p>
            <a:r>
              <a:rPr lang="en-US" sz="1400" dirty="0" smtClean="0"/>
              <a:t>Cemetery in </a:t>
            </a:r>
            <a:r>
              <a:rPr lang="en-US" sz="1400" dirty="0" err="1" smtClean="0"/>
              <a:t>Quicksburg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VA. (Photo courtesy of </a:t>
            </a:r>
          </a:p>
          <a:p>
            <a:r>
              <a:rPr lang="en-US" sz="1400" dirty="0" smtClean="0"/>
              <a:t>Sarah </a:t>
            </a:r>
            <a:r>
              <a:rPr lang="en-US" sz="1400" dirty="0" err="1" smtClean="0"/>
              <a:t>Kohrs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401312" y="6118362"/>
            <a:ext cx="48978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 of buried enslaved persons at Belle Grove Plantation</a:t>
            </a:r>
          </a:p>
          <a:p>
            <a:r>
              <a:rPr lang="en-US" sz="1400" dirty="0" smtClean="0"/>
              <a:t>Slave Cemetery, established by undergraduate research students</a:t>
            </a:r>
          </a:p>
          <a:p>
            <a:r>
              <a:rPr lang="en-US" sz="1400" dirty="0"/>
              <a:t>u</a:t>
            </a:r>
            <a:r>
              <a:rPr lang="en-US" sz="1400" dirty="0" smtClean="0"/>
              <a:t>sing GPR (Figure by Michelle </a:t>
            </a:r>
            <a:r>
              <a:rPr lang="en-US" sz="1400" dirty="0" err="1" smtClean="0"/>
              <a:t>Proulx</a:t>
            </a:r>
            <a:r>
              <a:rPr lang="en-US" sz="1400" dirty="0" smtClean="0"/>
              <a:t>) (in prep, 2018)</a:t>
            </a:r>
            <a:endParaRPr lang="en-US" sz="1400" dirty="0"/>
          </a:p>
        </p:txBody>
      </p:sp>
      <p:sp>
        <p:nvSpPr>
          <p:cNvPr id="35" name="Down Arrow 34"/>
          <p:cNvSpPr/>
          <p:nvPr/>
        </p:nvSpPr>
        <p:spPr>
          <a:xfrm>
            <a:off x="4402060" y="3644080"/>
            <a:ext cx="297180" cy="406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9577915" y="2935624"/>
            <a:ext cx="288504" cy="309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CURE (or partial-CURE) courses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13" y="1036082"/>
            <a:ext cx="65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 4: Field Geophysics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779" y="2505111"/>
            <a:ext cx="208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Course work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34779" y="4430035"/>
            <a:ext cx="208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Post-course</a:t>
            </a:r>
          </a:p>
          <a:p>
            <a:pPr algn="ctr"/>
            <a:r>
              <a:rPr lang="en-US" b="1" dirty="0" smtClean="0"/>
              <a:t>Individual Student Research</a:t>
            </a:r>
            <a:endParaRPr lang="en-US" b="1" dirty="0"/>
          </a:p>
        </p:txBody>
      </p:sp>
      <p:sp>
        <p:nvSpPr>
          <p:cNvPr id="34" name="Down Arrow 33"/>
          <p:cNvSpPr/>
          <p:nvPr/>
        </p:nvSpPr>
        <p:spPr>
          <a:xfrm>
            <a:off x="1045130" y="2980930"/>
            <a:ext cx="395756" cy="1294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Presentation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34543"/>
          </a:xfrm>
          <a:solidFill>
            <a:srgbClr val="FFFFCC">
              <a:alpha val="67843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dirty="0" smtClean="0"/>
              <a:t>What the Research Tells us about CUREs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JMU Geology and Environmental Science Department </a:t>
            </a:r>
          </a:p>
          <a:p>
            <a:pPr lvl="1"/>
            <a:r>
              <a:rPr lang="en-US" sz="2800" dirty="0"/>
              <a:t>Programmatic Learning </a:t>
            </a:r>
            <a:r>
              <a:rPr lang="en-US" sz="2800" dirty="0" smtClean="0"/>
              <a:t>Goals</a:t>
            </a:r>
          </a:p>
          <a:p>
            <a:pPr lvl="1"/>
            <a:r>
              <a:rPr lang="en-US" sz="2800" dirty="0" smtClean="0"/>
              <a:t>Degree Requirements [esp. Research Requirement]</a:t>
            </a:r>
          </a:p>
          <a:p>
            <a:pPr lvl="1"/>
            <a:r>
              <a:rPr lang="en-US" sz="2800" dirty="0" smtClean="0"/>
              <a:t>Where do UREs and CUREs Currently Fit into the Curriculum?</a:t>
            </a:r>
          </a:p>
          <a:p>
            <a:pPr lvl="1"/>
            <a:r>
              <a:rPr lang="en-US" sz="2800" dirty="0" smtClean="0"/>
              <a:t>Example CURE Courses</a:t>
            </a:r>
          </a:p>
          <a:p>
            <a:pPr lvl="1"/>
            <a:r>
              <a:rPr lang="en-US" sz="2800" dirty="0" smtClean="0"/>
              <a:t>Benefits and Costs Summary</a:t>
            </a:r>
          </a:p>
          <a:p>
            <a:pPr lvl="1"/>
            <a:r>
              <a:rPr lang="en-US" sz="2800" dirty="0" smtClean="0"/>
              <a:t>Alternative Model for how CUREs Could Fit into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1516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/>
              <a:t>CURE (or partial-CURE) courses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513" y="1036082"/>
            <a:ext cx="65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 5: Paleoceanography &amp; Paleoclimatology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6" y="1921913"/>
            <a:ext cx="8327083" cy="4233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G:\GSA 2017 prep\CURE invited talk\Geol 291 infor for talk\grain size analysis photo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34" y="184842"/>
            <a:ext cx="3501080" cy="26258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778" y="6210265"/>
            <a:ext cx="732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 2017 SE GSA poster presentation by Fall 2016 course students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9866" y="2983292"/>
            <a:ext cx="318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2017 students doing grain size analysis to test hypotheses posed by last year’s class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CURE (or partial-CURE) courses: Faculty Observed Costs and Benefits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839788" y="851603"/>
            <a:ext cx="5157787" cy="823911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Benefits			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839788" y="1675514"/>
            <a:ext cx="5157787" cy="510297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Students’ earlier identification of potential individual research topics.</a:t>
            </a:r>
          </a:p>
          <a:p>
            <a:r>
              <a:rPr lang="en-US" dirty="0" smtClean="0"/>
              <a:t>Students better prepared for the required individual research.</a:t>
            </a:r>
          </a:p>
          <a:p>
            <a:r>
              <a:rPr lang="en-US" dirty="0" smtClean="0"/>
              <a:t>Higher quality of individual research presentations.</a:t>
            </a:r>
          </a:p>
          <a:p>
            <a:r>
              <a:rPr lang="en-US" dirty="0" smtClean="0"/>
              <a:t>Greater analytical (critical thinking) skills(?)</a:t>
            </a:r>
          </a:p>
          <a:p>
            <a:r>
              <a:rPr lang="en-US" dirty="0" smtClean="0"/>
              <a:t>Greater breadth of technical skills.</a:t>
            </a:r>
          </a:p>
          <a:p>
            <a:r>
              <a:rPr lang="en-US" dirty="0" smtClean="0"/>
              <a:t>Increase in the number of students who do research in areas (and with faculty) they didn’t before.</a:t>
            </a:r>
          </a:p>
          <a:p>
            <a:r>
              <a:rPr lang="en-US" dirty="0" smtClean="0"/>
              <a:t>Increase in the number of students who apply and are admitted to graduate school in specific research areas.</a:t>
            </a:r>
          </a:p>
          <a:p>
            <a:r>
              <a:rPr lang="en-US" dirty="0" smtClean="0"/>
              <a:t>Curriculum argument for new analytical instrumentation purchases.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6172200" y="851603"/>
            <a:ext cx="5183188" cy="823911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Costs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>
          <a:xfrm>
            <a:off x="6172200" y="1675515"/>
            <a:ext cx="5183188" cy="510297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Much more time-intensive for faculty than teaching a “regular” course.</a:t>
            </a:r>
          </a:p>
          <a:p>
            <a:r>
              <a:rPr lang="en-US" dirty="0" smtClean="0"/>
              <a:t>Trade offs: course embedded research means more “global material” not covered. </a:t>
            </a:r>
          </a:p>
          <a:p>
            <a:r>
              <a:rPr lang="en-US" dirty="0" smtClean="0"/>
              <a:t>Small </a:t>
            </a:r>
            <a:r>
              <a:rPr lang="en-US" dirty="0"/>
              <a:t>class size (5 to </a:t>
            </a:r>
            <a:r>
              <a:rPr lang="en-US" dirty="0" smtClean="0"/>
              <a:t>16 students).</a:t>
            </a:r>
          </a:p>
          <a:p>
            <a:r>
              <a:rPr lang="en-US" altLang="en-US" dirty="0" smtClean="0"/>
              <a:t>Time-intensive, hands-on, </a:t>
            </a:r>
            <a:r>
              <a:rPr lang="en-US" altLang="en-US" dirty="0"/>
              <a:t>collaborative nature of this class is not of interest to all </a:t>
            </a:r>
            <a:r>
              <a:rPr lang="en-US" altLang="en-US" dirty="0" smtClean="0"/>
              <a:t>students.</a:t>
            </a:r>
            <a:endParaRPr lang="en-US" dirty="0"/>
          </a:p>
          <a:p>
            <a:r>
              <a:rPr lang="en-US" dirty="0" smtClean="0"/>
              <a:t>$$ (e.g., travel,  instrumentation)</a:t>
            </a:r>
          </a:p>
          <a:p>
            <a:r>
              <a:rPr lang="en-US" dirty="0" smtClean="0"/>
              <a:t>Increased risk that analytical equipment breaks.</a:t>
            </a:r>
          </a:p>
          <a:p>
            <a:r>
              <a:rPr lang="en-US" dirty="0"/>
              <a:t>Administrative hurdles: How to count faculty time? As teaching or research?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CURE (or partial-CURE) courses: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Summary of Faculty Observed Costs and Benefits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4173" y="347221"/>
            <a:ext cx="6128137" cy="6671203"/>
            <a:chOff x="5324173" y="347221"/>
            <a:chExt cx="6128137" cy="6671203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5324173" y="1839221"/>
              <a:ext cx="5247045" cy="51792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 smtClean="0">
                  <a:solidFill>
                    <a:srgbClr val="0070C0"/>
                  </a:solidFill>
                </a:rPr>
                <a:t>UREs</a:t>
              </a:r>
              <a:r>
                <a:rPr lang="en-US" dirty="0" smtClean="0">
                  <a:solidFill>
                    <a:srgbClr val="0070C0"/>
                  </a:solidFill>
                </a:rPr>
                <a:t>: engage students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rgbClr val="0070C0"/>
                  </a:solidFill>
                </a:rPr>
                <a:t>in research practice:  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Generate original results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[Situate research in context of prior (published) work]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Relevant problems of interest 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Collaborate/work in teams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Iterative process 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Develop technical skills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Reflective practice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Communicate results</a:t>
              </a:r>
            </a:p>
            <a:p>
              <a:pPr lvl="1"/>
              <a:r>
                <a:rPr lang="en-US" dirty="0" smtClean="0">
                  <a:solidFill>
                    <a:srgbClr val="0070C0"/>
                  </a:solidFill>
                </a:rPr>
                <a:t>Mentorship and student ownership</a:t>
              </a:r>
            </a:p>
            <a:p>
              <a:pPr lvl="1"/>
              <a:endParaRPr lang="en-US" dirty="0" smtClean="0">
                <a:solidFill>
                  <a:srgbClr val="0070C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2480" y="347221"/>
              <a:ext cx="1809830" cy="27200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510348" y="2555097"/>
            <a:ext cx="870665" cy="4167509"/>
            <a:chOff x="5510348" y="2555097"/>
            <a:chExt cx="870665" cy="4167509"/>
          </a:xfrm>
        </p:grpSpPr>
        <p:sp>
          <p:nvSpPr>
            <p:cNvPr id="7" name="TextBox 6"/>
            <p:cNvSpPr txBox="1"/>
            <p:nvPr/>
          </p:nvSpPr>
          <p:spPr>
            <a:xfrm>
              <a:off x="5510348" y="2946400"/>
              <a:ext cx="850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(√)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00022" y="480568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0348" y="5628640"/>
              <a:ext cx="8399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(√)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00022" y="601472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79702" y="4439920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81623" y="2555097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0453" y="3646618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98096" y="4017319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83821" y="5210165"/>
              <a:ext cx="67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B050"/>
                  </a:solidFill>
                </a:rPr>
                <a:t>√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Text Placeholder 17"/>
          <p:cNvSpPr txBox="1">
            <a:spLocks/>
          </p:cNvSpPr>
          <p:nvPr/>
        </p:nvSpPr>
        <p:spPr>
          <a:xfrm>
            <a:off x="595227" y="2277265"/>
            <a:ext cx="4313059" cy="1971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These upper level elective courses partially or fully meet the expectations of Undergraduate Research Experiences	(UREs).		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Recall: </a:t>
            </a:r>
            <a:r>
              <a:rPr lang="en-US" sz="3200" dirty="0" smtClean="0">
                <a:solidFill>
                  <a:srgbClr val="FF0000"/>
                </a:solidFill>
              </a:rPr>
              <a:t>Where </a:t>
            </a:r>
            <a:r>
              <a:rPr lang="en-US" sz="3200" dirty="0">
                <a:solidFill>
                  <a:srgbClr val="FF0000"/>
                </a:solidFill>
              </a:rPr>
              <a:t>do UREs and CUREs Currently Fit into the </a:t>
            </a:r>
            <a:r>
              <a:rPr lang="en-US" sz="3200" dirty="0" smtClean="0">
                <a:solidFill>
                  <a:srgbClr val="FF0000"/>
                </a:solidFill>
              </a:rPr>
              <a:t>Curriculum?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4961" y="1237384"/>
          <a:ext cx="8290560" cy="435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63520"/>
                <a:gridCol w="2763520"/>
                <a:gridCol w="2763520"/>
              </a:tblGrid>
              <a:tr h="86529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Meeting</a:t>
                      </a:r>
                      <a:r>
                        <a:rPr lang="en-US" sz="2800" baseline="0" dirty="0" smtClean="0"/>
                        <a:t> the research degree requirement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Apprentice Model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Partial-</a:t>
                      </a:r>
                      <a:r>
                        <a:rPr lang="en-US" sz="2800" dirty="0" smtClean="0"/>
                        <a:t>CURE</a:t>
                      </a:r>
                      <a:endParaRPr lang="en-US" sz="2800" dirty="0"/>
                    </a:p>
                  </a:txBody>
                  <a:tcPr anchor="b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19XX</a:t>
                      </a:r>
                      <a:r>
                        <a:rPr lang="en-US" sz="2800" baseline="0" dirty="0" smtClean="0"/>
                        <a:t> to 2010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3-credits of Individual Research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2010</a:t>
                      </a:r>
                      <a:r>
                        <a:rPr lang="en-US" sz="2800" baseline="0" dirty="0" smtClean="0"/>
                        <a:t> to present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2-credits</a:t>
                      </a:r>
                      <a:r>
                        <a:rPr lang="en-US" sz="2800" baseline="0" dirty="0" smtClean="0"/>
                        <a:t> of Individual Research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1-credit </a:t>
                      </a:r>
                      <a:r>
                        <a:rPr lang="en-US" sz="2800" baseline="0" dirty="0" smtClean="0"/>
                        <a:t>course: </a:t>
                      </a:r>
                      <a:r>
                        <a:rPr lang="en-US" sz="2800" dirty="0" err="1" smtClean="0"/>
                        <a:t>Geowriting</a:t>
                      </a:r>
                      <a:r>
                        <a:rPr lang="en-US" sz="2800" baseline="0" dirty="0" smtClean="0"/>
                        <a:t> and Communication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48074" y="1087307"/>
            <a:ext cx="32993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B050"/>
                </a:solidFill>
              </a:rPr>
              <a:t>Are the research-related programmatic learning goals being met in other ways, but are not represented in the current degree requirements?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8225" y="4091234"/>
            <a:ext cx="78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775595" y="4924013"/>
            <a:ext cx="151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</a:t>
            </a:r>
            <a:r>
              <a:rPr lang="en-US" sz="3200" dirty="0"/>
              <a:t>Science 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Alternative </a:t>
            </a:r>
            <a:r>
              <a:rPr lang="en-US" sz="3200" dirty="0">
                <a:solidFill>
                  <a:srgbClr val="FF0000"/>
                </a:solidFill>
              </a:rPr>
              <a:t>Model for how CUREs Could Fit into the Curriculum</a:t>
            </a:r>
          </a:p>
          <a:p>
            <a:endParaRPr lang="en-US" sz="32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099383"/>
              </p:ext>
            </p:extLst>
          </p:nvPr>
        </p:nvGraphicFramePr>
        <p:xfrm>
          <a:off x="314959" y="1237384"/>
          <a:ext cx="11418236" cy="509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54559"/>
                <a:gridCol w="2854559"/>
                <a:gridCol w="2854559"/>
                <a:gridCol w="2854559"/>
              </a:tblGrid>
              <a:tr h="86529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Meeting</a:t>
                      </a:r>
                      <a:r>
                        <a:rPr lang="en-US" sz="2800" baseline="0" dirty="0" smtClean="0"/>
                        <a:t> the research degree requirement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Partial-</a:t>
                      </a:r>
                      <a:r>
                        <a:rPr lang="en-US" sz="2800" dirty="0" smtClean="0"/>
                        <a:t>CURE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Upper level</a:t>
                      </a:r>
                    </a:p>
                    <a:p>
                      <a:pPr algn="ctr"/>
                      <a:r>
                        <a:rPr lang="en-US" sz="2800" dirty="0" smtClean="0"/>
                        <a:t> CURE elective</a:t>
                      </a:r>
                      <a:endParaRPr lang="en-US" sz="2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Apprentice Model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 smtClean="0"/>
                    </a:p>
                  </a:txBody>
                  <a:tcPr anchor="b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Option</a:t>
                      </a:r>
                      <a:r>
                        <a:rPr lang="en-US" sz="2800" baseline="0" dirty="0" smtClean="0"/>
                        <a:t> 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1-credit </a:t>
                      </a:r>
                      <a:r>
                        <a:rPr lang="en-US" sz="2800" baseline="0" dirty="0" smtClean="0"/>
                        <a:t>course: </a:t>
                      </a:r>
                      <a:r>
                        <a:rPr lang="en-US" sz="2800" dirty="0" err="1" smtClean="0"/>
                        <a:t>Geowriting</a:t>
                      </a:r>
                      <a:r>
                        <a:rPr lang="en-US" sz="2800" baseline="0" dirty="0" smtClean="0"/>
                        <a:t> and Communication</a:t>
                      </a:r>
                      <a:endParaRPr lang="en-US" sz="2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2-credits</a:t>
                      </a:r>
                      <a:r>
                        <a:rPr lang="en-US" sz="2800" baseline="0" dirty="0" smtClean="0"/>
                        <a:t> of Individual Research</a:t>
                      </a:r>
                      <a:endParaRPr lang="en-US" sz="2800" dirty="0" smtClean="0"/>
                    </a:p>
                  </a:txBody>
                  <a:tcPr anchor="ctr"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Option 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 credit course: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Geowriting</a:t>
                      </a:r>
                      <a:r>
                        <a:rPr lang="en-US" sz="2800" baseline="0" dirty="0" smtClean="0"/>
                        <a:t> and Communication</a:t>
                      </a:r>
                      <a:endParaRPr lang="en-US" sz="2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Upper level </a:t>
                      </a:r>
                    </a:p>
                    <a:p>
                      <a:pPr algn="ctr"/>
                      <a:r>
                        <a:rPr lang="en-US" sz="2800" dirty="0" smtClean="0"/>
                        <a:t>CURE elective </a:t>
                      </a:r>
                    </a:p>
                    <a:p>
                      <a:pPr algn="ctr"/>
                      <a:r>
                        <a:rPr lang="en-US" sz="2800" dirty="0" smtClean="0"/>
                        <a:t>(3</a:t>
                      </a:r>
                      <a:r>
                        <a:rPr lang="en-US" sz="2800" baseline="0" dirty="0" smtClean="0"/>
                        <a:t> to </a:t>
                      </a:r>
                      <a:r>
                        <a:rPr lang="en-US" sz="2800" dirty="0" smtClean="0"/>
                        <a:t>4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elective credits </a:t>
                      </a:r>
                      <a:r>
                        <a:rPr lang="en-US" sz="2800" i="1" dirty="0" smtClean="0"/>
                        <a:t>+</a:t>
                      </a:r>
                      <a:r>
                        <a:rPr lang="en-US" sz="2800" i="1" baseline="0" dirty="0" smtClean="0"/>
                        <a:t>1 credit towards research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1-credit</a:t>
                      </a:r>
                      <a:r>
                        <a:rPr lang="en-US" sz="2800" baseline="0" dirty="0" smtClean="0"/>
                        <a:t> of Individual Research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(focus on presentation)</a:t>
                      </a:r>
                      <a:endParaRPr lang="en-US" sz="28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5-Point Star 8"/>
          <p:cNvSpPr/>
          <p:nvPr/>
        </p:nvSpPr>
        <p:spPr>
          <a:xfrm>
            <a:off x="687370" y="5037042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36049" y="2685451"/>
            <a:ext cx="673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+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8030" y="4445270"/>
            <a:ext cx="673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+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5613" y="4503026"/>
            <a:ext cx="673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+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71810" y="37055"/>
            <a:ext cx="1520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Perhaps starting in 2018?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259711" y="842692"/>
            <a:ext cx="4764506" cy="6073392"/>
            <a:chOff x="6421178" y="756066"/>
            <a:chExt cx="4764506" cy="60733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5069" y="904908"/>
              <a:ext cx="4057650" cy="59245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21178" y="756066"/>
              <a:ext cx="476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Ownership Model</a:t>
              </a:r>
              <a:endParaRPr lang="en-US" b="1" dirty="0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5" y="1147943"/>
            <a:ext cx="5462995" cy="568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3064" y="3281975"/>
            <a:ext cx="3525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Test the Corwin et al (2015) Pathways Models?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As a program: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Quantify Short-Term Outcomes and Measure Medium-Term Outcomes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339" y="812212"/>
            <a:ext cx="476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Knowledge and Skill Model</a:t>
            </a:r>
            <a:endParaRPr lang="en-US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Opportunities for Program-Level Geo Ed Research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6794"/>
            <a:ext cx="10515600" cy="102061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the Research Tells us about </a:t>
            </a:r>
            <a:r>
              <a:rPr lang="en-US" dirty="0" smtClean="0"/>
              <a:t>CUREs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8412"/>
            <a:ext cx="7806070" cy="360436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 smtClean="0"/>
              <a:t>Undergraduate Research Experiences (UREs)</a:t>
            </a:r>
            <a:r>
              <a:rPr lang="en-US" dirty="0" smtClean="0"/>
              <a:t>: engage students in research practice:  </a:t>
            </a:r>
          </a:p>
          <a:p>
            <a:pPr lvl="1"/>
            <a:r>
              <a:rPr lang="en-US" sz="2600" dirty="0" smtClean="0"/>
              <a:t>Generate original results</a:t>
            </a:r>
          </a:p>
          <a:p>
            <a:pPr lvl="1"/>
            <a:r>
              <a:rPr lang="en-US" sz="2600" dirty="0" smtClean="0"/>
              <a:t>[Situate research in context of prior (published) work]</a:t>
            </a:r>
          </a:p>
          <a:p>
            <a:pPr lvl="1"/>
            <a:r>
              <a:rPr lang="en-US" sz="2600" dirty="0" smtClean="0"/>
              <a:t>Relevant problems of interest </a:t>
            </a:r>
          </a:p>
          <a:p>
            <a:pPr lvl="1"/>
            <a:r>
              <a:rPr lang="en-US" sz="2600" dirty="0" smtClean="0"/>
              <a:t>Collaborate/work in teams</a:t>
            </a:r>
          </a:p>
          <a:p>
            <a:pPr lvl="1"/>
            <a:r>
              <a:rPr lang="en-US" sz="2600" dirty="0" smtClean="0"/>
              <a:t>Iterative process </a:t>
            </a:r>
          </a:p>
          <a:p>
            <a:pPr lvl="1"/>
            <a:r>
              <a:rPr lang="en-US" sz="2600" dirty="0" smtClean="0"/>
              <a:t>Develop technical skills</a:t>
            </a:r>
          </a:p>
          <a:p>
            <a:pPr lvl="1"/>
            <a:r>
              <a:rPr lang="en-US" sz="2600" dirty="0" smtClean="0"/>
              <a:t>Reflective practice</a:t>
            </a:r>
          </a:p>
          <a:p>
            <a:pPr lvl="1"/>
            <a:r>
              <a:rPr lang="en-US" sz="2600" dirty="0" smtClean="0"/>
              <a:t>Communicate results</a:t>
            </a:r>
          </a:p>
          <a:p>
            <a:pPr lvl="1"/>
            <a:r>
              <a:rPr lang="en-US" sz="2600" dirty="0" smtClean="0"/>
              <a:t>Mentorship and student ownership</a:t>
            </a:r>
            <a:endParaRPr lang="en-US" sz="2600" dirty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36" y="740825"/>
            <a:ext cx="1809830" cy="272006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00247" y="4242055"/>
            <a:ext cx="11321917" cy="2477787"/>
            <a:chOff x="200247" y="4242055"/>
            <a:chExt cx="11321917" cy="2477787"/>
          </a:xfrm>
        </p:grpSpPr>
        <p:sp>
          <p:nvSpPr>
            <p:cNvPr id="4" name="TextBox 3"/>
            <p:cNvSpPr txBox="1"/>
            <p:nvPr/>
          </p:nvSpPr>
          <p:spPr>
            <a:xfrm>
              <a:off x="4628561" y="4242055"/>
              <a:ext cx="2441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UREs</a:t>
              </a:r>
              <a:endParaRPr lang="en-US" sz="28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33735" y="5315834"/>
              <a:ext cx="2441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</a:rPr>
                <a:t>CUREs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8254" y="5305191"/>
              <a:ext cx="2980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</a:rPr>
                <a:t>Apprentice Model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4" idx="2"/>
              <a:endCxn id="9" idx="0"/>
            </p:cNvCxnSpPr>
            <p:nvPr/>
          </p:nvCxnSpPr>
          <p:spPr>
            <a:xfrm flipH="1">
              <a:off x="2968475" y="4765275"/>
              <a:ext cx="2880857" cy="5399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2"/>
              <a:endCxn id="8" idx="0"/>
            </p:cNvCxnSpPr>
            <p:nvPr/>
          </p:nvCxnSpPr>
          <p:spPr>
            <a:xfrm>
              <a:off x="5849332" y="4765275"/>
              <a:ext cx="3105174" cy="5505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00247" y="5796512"/>
              <a:ext cx="5257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1+ student(s) work </a:t>
              </a:r>
              <a:r>
                <a:rPr lang="en-US" dirty="0">
                  <a:solidFill>
                    <a:srgbClr val="0070C0"/>
                  </a:solidFill>
                </a:rPr>
                <a:t>with an </a:t>
              </a:r>
              <a:r>
                <a:rPr lang="en-US" dirty="0" smtClean="0">
                  <a:solidFill>
                    <a:srgbClr val="0070C0"/>
                  </a:solidFill>
                </a:rPr>
                <a:t>individual/small </a:t>
              </a:r>
              <a:r>
                <a:rPr lang="en-US" dirty="0">
                  <a:solidFill>
                    <a:srgbClr val="0070C0"/>
                  </a:solidFill>
                </a:rPr>
                <a:t>group of established </a:t>
              </a:r>
              <a:r>
                <a:rPr lang="en-US" dirty="0" smtClean="0">
                  <a:solidFill>
                    <a:srgbClr val="0070C0"/>
                  </a:solidFill>
                </a:rPr>
                <a:t>scientists on </a:t>
              </a:r>
              <a:r>
                <a:rPr lang="en-US" dirty="0">
                  <a:solidFill>
                    <a:srgbClr val="0070C0"/>
                  </a:solidFill>
                </a:rPr>
                <a:t>a research </a:t>
              </a:r>
              <a:r>
                <a:rPr lang="en-US" dirty="0" smtClean="0">
                  <a:solidFill>
                    <a:srgbClr val="0070C0"/>
                  </a:solidFill>
                </a:rPr>
                <a:t>problem</a:t>
              </a:r>
              <a:r>
                <a:rPr lang="en-US" dirty="0">
                  <a:solidFill>
                    <a:srgbClr val="0070C0"/>
                  </a:solidFill>
                </a:rPr>
                <a:t>, typically outside of the </a:t>
              </a:r>
              <a:r>
                <a:rPr lang="en-US" dirty="0" smtClean="0">
                  <a:solidFill>
                    <a:srgbClr val="0070C0"/>
                  </a:solidFill>
                </a:rPr>
                <a:t>classroom.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4364" y="5778784"/>
              <a:ext cx="5257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A </a:t>
              </a:r>
              <a:r>
                <a:rPr lang="en-US" dirty="0">
                  <a:solidFill>
                    <a:srgbClr val="FF0000"/>
                  </a:solidFill>
                </a:rPr>
                <a:t>cohort of students in a research </a:t>
              </a:r>
              <a:r>
                <a:rPr lang="en-US" dirty="0" smtClean="0">
                  <a:solidFill>
                    <a:srgbClr val="FF0000"/>
                  </a:solidFill>
                </a:rPr>
                <a:t>project [with established scientist(s)] </a:t>
              </a:r>
              <a:r>
                <a:rPr lang="en-US" dirty="0">
                  <a:solidFill>
                    <a:srgbClr val="FF0000"/>
                  </a:solidFill>
                </a:rPr>
                <a:t>as part of a formal academic experience.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21079" y="3405485"/>
            <a:ext cx="4770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[Modified from] National </a:t>
            </a:r>
            <a:r>
              <a:rPr lang="en-US" dirty="0"/>
              <a:t>Academies of Sciences, Engineering, &amp;</a:t>
            </a:r>
            <a:r>
              <a:rPr lang="en-US" dirty="0" smtClean="0"/>
              <a:t> </a:t>
            </a:r>
            <a:r>
              <a:rPr lang="en-US" dirty="0"/>
              <a:t>Medicine. (2017). </a:t>
            </a:r>
            <a:r>
              <a:rPr lang="en-US" i="1" dirty="0"/>
              <a:t>Undergraduate Research Experiences for STEM Students: Successes</a:t>
            </a:r>
            <a:r>
              <a:rPr lang="en-US" i="1" dirty="0" smtClean="0"/>
              <a:t>, Challenges</a:t>
            </a:r>
            <a:r>
              <a:rPr lang="en-US" i="1" dirty="0"/>
              <a:t>, and Opportunities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3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7864"/>
            <a:ext cx="10515600" cy="1012267"/>
          </a:xfrm>
        </p:spPr>
        <p:txBody>
          <a:bodyPr/>
          <a:lstStyle/>
          <a:p>
            <a:pPr algn="ctr"/>
            <a:r>
              <a:rPr lang="en-US" dirty="0"/>
              <a:t>What the Research Tells us about </a:t>
            </a:r>
            <a:r>
              <a:rPr lang="en-US" dirty="0" smtClean="0"/>
              <a:t>CUREs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"/>
          <a:stretch/>
        </p:blipFill>
        <p:spPr bwMode="auto">
          <a:xfrm>
            <a:off x="1598212" y="1073888"/>
            <a:ext cx="9191401" cy="578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0453" y="712382"/>
            <a:ext cx="803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Corwin et al</a:t>
            </a:r>
            <a:r>
              <a:rPr lang="en-US" dirty="0" smtClean="0"/>
              <a:t>., 2015. Modeling </a:t>
            </a:r>
            <a:r>
              <a:rPr lang="en-US" dirty="0"/>
              <a:t>Course-Based Undergraduate Research Experiences: An Agenda for Future Research and Evaluation, CBE—Life Sciences </a:t>
            </a:r>
            <a:r>
              <a:rPr lang="en-US" dirty="0" smtClean="0"/>
              <a:t>Education. 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950453" y="712382"/>
            <a:ext cx="10245078" cy="3561907"/>
            <a:chOff x="1950453" y="712382"/>
            <a:chExt cx="10245078" cy="3561907"/>
          </a:xfrm>
        </p:grpSpPr>
        <p:sp>
          <p:nvSpPr>
            <p:cNvPr id="6" name="Rectangle 5"/>
            <p:cNvSpPr/>
            <p:nvPr/>
          </p:nvSpPr>
          <p:spPr>
            <a:xfrm>
              <a:off x="1950453" y="1956391"/>
              <a:ext cx="3557212" cy="231789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305105" y="712382"/>
              <a:ext cx="5890426" cy="3083441"/>
              <a:chOff x="6305105" y="712382"/>
              <a:chExt cx="5890426" cy="308344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05105" y="731386"/>
                <a:ext cx="5890426" cy="3046988"/>
                <a:chOff x="5305657" y="1209858"/>
                <a:chExt cx="6400790" cy="3046988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6730410" y="1209858"/>
                  <a:ext cx="4976037" cy="304698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Increased content knowledge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Increased analytical skills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Increased self-efficacy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External validation from science community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Persistence in science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Increased technical skills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dirty="0" smtClean="0"/>
                    <a:t>Career clarification</a:t>
                  </a:r>
                  <a:endParaRPr lang="en-US" sz="2400" dirty="0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5305657" y="1220809"/>
                  <a:ext cx="1424763" cy="303221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 rot="16200000">
                  <a:off x="5252486" y="2294694"/>
                  <a:ext cx="1679945" cy="95410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 smtClean="0"/>
                    <a:t>Probable</a:t>
                  </a:r>
                </a:p>
                <a:p>
                  <a:pPr algn="ctr"/>
                  <a:r>
                    <a:rPr lang="en-US" sz="2800" dirty="0" smtClean="0"/>
                    <a:t>Outcomes</a:t>
                  </a: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6326372" y="712382"/>
                <a:ext cx="5865628" cy="308344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V="1">
              <a:off x="5507665" y="742337"/>
              <a:ext cx="815176" cy="12140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528932" y="3774550"/>
              <a:ext cx="793909" cy="4997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0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04679" y="756066"/>
            <a:ext cx="4764506" cy="6073392"/>
            <a:chOff x="6421178" y="756066"/>
            <a:chExt cx="4764506" cy="60733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5069" y="904908"/>
              <a:ext cx="4057650" cy="59245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21178" y="756066"/>
              <a:ext cx="476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Ownership Model</a:t>
              </a:r>
              <a:endParaRPr lang="en-US" b="1" dirty="0"/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838200" y="-97864"/>
            <a:ext cx="10515600" cy="1012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What the Research Tells us about CUREs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5" y="1147943"/>
            <a:ext cx="5462995" cy="568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505" y="462647"/>
            <a:ext cx="1195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Pathway Models </a:t>
            </a:r>
            <a:r>
              <a:rPr lang="en-US" dirty="0"/>
              <a:t>r</a:t>
            </a:r>
            <a:r>
              <a:rPr lang="en-US" dirty="0" smtClean="0"/>
              <a:t>epresenting hypotheses of how CURE outcomes are achieved (Corwin et al, 2015).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6339" y="812212"/>
            <a:ext cx="476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Knowledge and Skill Model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453924" y="824569"/>
            <a:ext cx="5473710" cy="6095212"/>
            <a:chOff x="6453924" y="824569"/>
            <a:chExt cx="5473710" cy="6095212"/>
          </a:xfrm>
        </p:grpSpPr>
        <p:grpSp>
          <p:nvGrpSpPr>
            <p:cNvPr id="15" name="Group 14"/>
            <p:cNvGrpSpPr/>
            <p:nvPr/>
          </p:nvGrpSpPr>
          <p:grpSpPr>
            <a:xfrm>
              <a:off x="6538822" y="824569"/>
              <a:ext cx="5133975" cy="5682595"/>
              <a:chOff x="12983060" y="772108"/>
              <a:chExt cx="5133975" cy="568259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83060" y="996878"/>
                <a:ext cx="5133975" cy="545782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3030526" y="772108"/>
                <a:ext cx="47645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Communication and Collaboration Model</a:t>
                </a:r>
                <a:endParaRPr lang="en-US" b="1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453924" y="6487295"/>
              <a:ext cx="5473710" cy="43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71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4" y="12202"/>
            <a:ext cx="11534274" cy="1367422"/>
          </a:xfrm>
        </p:spPr>
        <p:txBody>
          <a:bodyPr>
            <a:noAutofit/>
          </a:bodyPr>
          <a:lstStyle/>
          <a:p>
            <a:r>
              <a:rPr lang="en-US" dirty="0"/>
              <a:t>JMU </a:t>
            </a:r>
            <a:r>
              <a:rPr lang="en-US" dirty="0" err="1" smtClean="0"/>
              <a:t>Dept</a:t>
            </a:r>
            <a:r>
              <a:rPr lang="en-US" dirty="0" smtClean="0"/>
              <a:t> of Geology </a:t>
            </a:r>
            <a:r>
              <a:rPr lang="en-US" dirty="0"/>
              <a:t>and Environmental </a:t>
            </a:r>
            <a:r>
              <a:rPr lang="en-US" dirty="0" smtClean="0"/>
              <a:t>Science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2217746" y="695913"/>
            <a:ext cx="7207992" cy="6177281"/>
            <a:chOff x="2217746" y="695913"/>
            <a:chExt cx="7207992" cy="61772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7746" y="695913"/>
              <a:ext cx="7199056" cy="61772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966" y="1796522"/>
              <a:ext cx="5738772" cy="3814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/>
          <a:stretch/>
        </p:blipFill>
        <p:spPr bwMode="auto">
          <a:xfrm>
            <a:off x="3699638" y="1796522"/>
            <a:ext cx="5702229" cy="39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665027" y="1678957"/>
            <a:ext cx="6451964" cy="4049920"/>
            <a:chOff x="9821282" y="1863080"/>
            <a:chExt cx="6345649" cy="3894603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282" y="1990498"/>
              <a:ext cx="5199861" cy="374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1400106" y="4658910"/>
              <a:ext cx="3425437" cy="799554"/>
            </a:xfrm>
            <a:prstGeom prst="rect">
              <a:avLst/>
            </a:prstGeom>
            <a:solidFill>
              <a:srgbClr val="BFBFBF">
                <a:alpha val="9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00653" y="4870644"/>
              <a:ext cx="30891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Students use state-of-the-art equipment and instrumentation</a:t>
              </a:r>
              <a:endParaRPr lang="en-US" sz="1000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4410033" y="4870644"/>
              <a:ext cx="288934" cy="280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1451082" y="4912684"/>
              <a:ext cx="288934" cy="280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957919" y="1863080"/>
              <a:ext cx="535498" cy="389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409042" y="4784118"/>
              <a:ext cx="925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&lt;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395581" y="4722008"/>
              <a:ext cx="1771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&gt;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644007" y="1768244"/>
            <a:ext cx="6892347" cy="3952077"/>
            <a:chOff x="4226559" y="1766945"/>
            <a:chExt cx="6892347" cy="39520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8335" r="9055"/>
            <a:stretch/>
          </p:blipFill>
          <p:spPr>
            <a:xfrm>
              <a:off x="4226559" y="1766945"/>
              <a:ext cx="5804151" cy="3952077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385454" y="4534019"/>
              <a:ext cx="4733452" cy="799554"/>
              <a:chOff x="-944069" y="4534019"/>
              <a:chExt cx="4733452" cy="79955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944069" y="4534019"/>
                <a:ext cx="3425437" cy="799554"/>
                <a:chOff x="-975601" y="4534019"/>
                <a:chExt cx="3425437" cy="799554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-975601" y="4534019"/>
                  <a:ext cx="3425437" cy="799554"/>
                </a:xfrm>
                <a:prstGeom prst="rect">
                  <a:avLst/>
                </a:prstGeom>
                <a:solidFill>
                  <a:srgbClr val="BFBFBF">
                    <a:alpha val="94902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/>
                </a:p>
              </p:txBody>
            </p:sp>
            <p:sp>
              <p:nvSpPr>
                <p:cNvPr id="27" name="Oval 26"/>
                <p:cNvSpPr>
                  <a:spLocks noChangeAspect="1"/>
                </p:cNvSpPr>
                <p:nvPr/>
              </p:nvSpPr>
              <p:spPr>
                <a:xfrm>
                  <a:off x="-894928" y="4793678"/>
                  <a:ext cx="288934" cy="2803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aseline="-25000" dirty="0" smtClean="0"/>
                    <a:t>v</a:t>
                  </a:r>
                  <a:endParaRPr lang="en-US" baseline="-25000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-914937" y="4637416"/>
                  <a:ext cx="925898" cy="379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aseline="-25000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&lt;</a:t>
                  </a:r>
                  <a:endParaRPr lang="en-US" sz="2800" baseline="-250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-568081" y="4768151"/>
                  <a:ext cx="2669130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aseline="-25000" dirty="0" smtClean="0"/>
                    <a:t>The department sponsors students to present research at national conferences.</a:t>
                  </a:r>
                  <a:endParaRPr lang="en-US" sz="1000" baseline="-25000" dirty="0"/>
                </a:p>
              </p:txBody>
            </p:sp>
            <p:sp>
              <p:nvSpPr>
                <p:cNvPr id="33" name="Oval 32"/>
                <p:cNvSpPr>
                  <a:spLocks noChangeAspect="1"/>
                </p:cNvSpPr>
                <p:nvPr/>
              </p:nvSpPr>
              <p:spPr>
                <a:xfrm>
                  <a:off x="2032194" y="4788428"/>
                  <a:ext cx="288934" cy="2803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aseline="-25000" dirty="0" smtClean="0"/>
                    <a:t>v</a:t>
                  </a:r>
                  <a:endParaRPr lang="en-US" baseline="-25000" dirty="0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018033" y="4655552"/>
                <a:ext cx="1771350" cy="37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aseline="-25000" dirty="0" smtClean="0">
                    <a:solidFill>
                      <a:schemeClr val="bg1">
                        <a:lumMod val="50000"/>
                      </a:schemeClr>
                    </a:solidFill>
                  </a:rPr>
                  <a:t>&gt;</a:t>
                </a:r>
                <a:endParaRPr lang="en-US" sz="2800" baseline="-25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9702749" y="951904"/>
            <a:ext cx="1923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~120 majors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3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23992"/>
              </p:ext>
            </p:extLst>
          </p:nvPr>
        </p:nvGraphicFramePr>
        <p:xfrm>
          <a:off x="284480" y="965200"/>
          <a:ext cx="11207304" cy="6072424"/>
        </p:xfrm>
        <a:graphic>
          <a:graphicData uri="http://schemas.openxmlformats.org/drawingml/2006/table">
            <a:tbl>
              <a:tblPr firstRow="1" firstCol="1" bandRow="1"/>
              <a:tblGrid>
                <a:gridCol w="3709462"/>
                <a:gridCol w="2060869"/>
                <a:gridCol w="5436973"/>
              </a:tblGrid>
              <a:tr h="4682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Unit Mission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Serve three vital needs of the students at JMU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Target Populations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[Program] Goals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63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(a) 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Prepare geoscience students to enter the workforce directly at the professional level and for graduate work. </a:t>
                      </a:r>
                      <a:endParaRPr lang="en-US" sz="20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B.S. Geology students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B.A. Earth Science students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Educate geologists and Earth system scientists to pursue careers in 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fundamental research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and/or help 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solve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the increasingly complex 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practical problems 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humans are face with today and in the future. </a:t>
                      </a:r>
                      <a:endParaRPr lang="en-US" sz="20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Enrich and develop faculty and student research.</a:t>
                      </a:r>
                      <a:endParaRPr lang="en-US" sz="20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Increase the number of STEM majors and STEM graduates to increase the STEM workforce.</a:t>
                      </a:r>
                      <a:endParaRPr lang="en-US" sz="20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1065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(b) Provide quality preparation for prospective teachers of Earth Science and general science at the K-12 levels.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B.A. Earth Science students with secondary education (SEED) minors 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IDLS students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Alleviate the critical shortage of qualified Earth Science teachers in the Commonwealth and larger region.</a:t>
                      </a:r>
                      <a:endParaRPr lang="en-US" sz="16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Develop meaningful and sustainable relationships with the constituents at JMU interested in K-12 science education.</a:t>
                      </a:r>
                      <a:endParaRPr lang="en-US" sz="16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5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(c) Promote life-long learning and provide insights into Earth processes and human-environment interactions.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General Education students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Prepare and education an enlightened citizenry. </a:t>
                      </a:r>
                      <a:endParaRPr lang="en-US" sz="16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59972" marR="59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Programmatic Mission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1064" y="298549"/>
            <a:ext cx="41509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the </a:t>
            </a:r>
            <a:r>
              <a:rPr lang="en-US" dirty="0" err="1" smtClean="0"/>
              <a:t>Dept</a:t>
            </a:r>
            <a:r>
              <a:rPr lang="en-US" dirty="0" smtClean="0"/>
              <a:t> Academic Program Review (APR) [i.e., Self-Study] Report, 2015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6096000" y="2332622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9062" y="2101473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8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Programmatic Learning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5" y="6211669"/>
            <a:ext cx="50514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the </a:t>
            </a:r>
            <a:r>
              <a:rPr lang="en-US" dirty="0" err="1" smtClean="0"/>
              <a:t>Dept</a:t>
            </a:r>
            <a:r>
              <a:rPr lang="en-US" dirty="0" smtClean="0"/>
              <a:t> Academic Program Review (APR) [i.e., Self-Study] Report,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9275" y="2423399"/>
            <a:ext cx="2336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Programmatic Learning Goals and Objectives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85440" y="1072610"/>
            <a:ext cx="3071495" cy="5198438"/>
            <a:chOff x="2885440" y="1072610"/>
            <a:chExt cx="3071495" cy="5198438"/>
          </a:xfrm>
        </p:grpSpPr>
        <p:sp>
          <p:nvSpPr>
            <p:cNvPr id="6" name="TextBox 5"/>
            <p:cNvSpPr txBox="1"/>
            <p:nvPr/>
          </p:nvSpPr>
          <p:spPr>
            <a:xfrm>
              <a:off x="3999230" y="1072610"/>
              <a:ext cx="1800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7030A0"/>
                  </a:solidFill>
                </a:rPr>
                <a:t>Content Knowledge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56710" y="3428604"/>
              <a:ext cx="1800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B050"/>
                  </a:solidFill>
                </a:rPr>
                <a:t>Skills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9372" y="5809383"/>
              <a:ext cx="1800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B0F0"/>
                  </a:solidFill>
                </a:rPr>
                <a:t>Dispositions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5" idx="3"/>
            </p:cNvCxnSpPr>
            <p:nvPr/>
          </p:nvCxnSpPr>
          <p:spPr>
            <a:xfrm flipV="1">
              <a:off x="2885440" y="1672018"/>
              <a:ext cx="1242695" cy="144387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3"/>
            </p:cNvCxnSpPr>
            <p:nvPr/>
          </p:nvCxnSpPr>
          <p:spPr>
            <a:xfrm>
              <a:off x="2885440" y="3115897"/>
              <a:ext cx="1432560" cy="51122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</p:cNvCxnSpPr>
            <p:nvPr/>
          </p:nvCxnSpPr>
          <p:spPr>
            <a:xfrm>
              <a:off x="2885440" y="3115897"/>
              <a:ext cx="1113790" cy="269348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598160" y="424790"/>
            <a:ext cx="6389370" cy="6433209"/>
            <a:chOff x="5598160" y="424790"/>
            <a:chExt cx="6389370" cy="6433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5840" y="424790"/>
              <a:ext cx="5901690" cy="64332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Left Brace 15"/>
            <p:cNvSpPr/>
            <p:nvPr/>
          </p:nvSpPr>
          <p:spPr>
            <a:xfrm>
              <a:off x="5598160" y="568960"/>
              <a:ext cx="487680" cy="2021840"/>
            </a:xfrm>
            <a:prstGeom prst="leftBrace">
              <a:avLst>
                <a:gd name="adj1" fmla="val 8333"/>
                <a:gd name="adj2" fmla="val 44975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e 16"/>
            <p:cNvSpPr/>
            <p:nvPr/>
          </p:nvSpPr>
          <p:spPr>
            <a:xfrm>
              <a:off x="5618480" y="2672080"/>
              <a:ext cx="487680" cy="2773680"/>
            </a:xfrm>
            <a:prstGeom prst="leftBrace">
              <a:avLst>
                <a:gd name="adj1" fmla="val 8333"/>
                <a:gd name="adj2" fmla="val 35818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Brace 17"/>
            <p:cNvSpPr/>
            <p:nvPr/>
          </p:nvSpPr>
          <p:spPr>
            <a:xfrm>
              <a:off x="5638800" y="5527040"/>
              <a:ext cx="487680" cy="1211176"/>
            </a:xfrm>
            <a:prstGeom prst="leftBrace">
              <a:avLst>
                <a:gd name="adj1" fmla="val 8333"/>
                <a:gd name="adj2" fmla="val 44975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5-Point Star 23"/>
          <p:cNvSpPr/>
          <p:nvPr/>
        </p:nvSpPr>
        <p:spPr>
          <a:xfrm>
            <a:off x="4343162" y="3479404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2161" y="976584"/>
            <a:ext cx="297537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Approach program reflection and revision using the</a:t>
            </a:r>
          </a:p>
          <a:p>
            <a:r>
              <a:rPr lang="en-US" dirty="0" smtClean="0"/>
              <a:t>Backward Design model (</a:t>
            </a:r>
            <a:r>
              <a:rPr lang="en-US" dirty="0" err="1" smtClean="0"/>
              <a:t>Wiggens</a:t>
            </a:r>
            <a:r>
              <a:rPr lang="en-US" dirty="0" smtClean="0"/>
              <a:t> and </a:t>
            </a:r>
            <a:r>
              <a:rPr lang="en-US" dirty="0" err="1" smtClean="0"/>
              <a:t>McTighe</a:t>
            </a:r>
            <a:r>
              <a:rPr lang="en-US" dirty="0" smtClean="0"/>
              <a:t>, 2012, </a:t>
            </a:r>
            <a:r>
              <a:rPr lang="en-US" i="1" dirty="0" smtClean="0"/>
              <a:t>Understanding by Design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202"/>
            <a:ext cx="12192000" cy="1367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JMU </a:t>
            </a:r>
            <a:r>
              <a:rPr lang="en-US" sz="3200" dirty="0" err="1" smtClean="0"/>
              <a:t>Dept</a:t>
            </a:r>
            <a:r>
              <a:rPr lang="en-US" sz="3200" dirty="0" smtClean="0"/>
              <a:t> of Geology and Environmental Science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Programmatic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Learning Goals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1210" y="6545828"/>
            <a:ext cx="78999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the </a:t>
            </a:r>
            <a:r>
              <a:rPr lang="en-US" dirty="0" err="1" smtClean="0"/>
              <a:t>Dept</a:t>
            </a:r>
            <a:r>
              <a:rPr lang="en-US" dirty="0" smtClean="0"/>
              <a:t> Academic Program Review (APR) [</a:t>
            </a:r>
            <a:r>
              <a:rPr lang="en-US" dirty="0" err="1" smtClean="0"/>
              <a:t>i.e</a:t>
            </a:r>
            <a:r>
              <a:rPr lang="en-US" dirty="0" smtClean="0"/>
              <a:t>, Self-Study] Report, 2015</a:t>
            </a:r>
            <a:endParaRPr lang="en-US" dirty="0"/>
          </a:p>
        </p:txBody>
      </p:sp>
      <p:sp>
        <p:nvSpPr>
          <p:cNvPr id="24" name="5-Point Star 23"/>
          <p:cNvSpPr/>
          <p:nvPr/>
        </p:nvSpPr>
        <p:spPr>
          <a:xfrm>
            <a:off x="1425519" y="3057188"/>
            <a:ext cx="325120" cy="28448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395263"/>
              </p:ext>
            </p:extLst>
          </p:nvPr>
        </p:nvGraphicFramePr>
        <p:xfrm>
          <a:off x="4027235" y="490530"/>
          <a:ext cx="7827237" cy="5948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6218"/>
                <a:gridCol w="594101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Data Collection/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Observation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Locate and analyze primary, peer-reviewed geologic literature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Place a geologic research problem in context of prior work 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Collect valid and reliable Field data/observations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Collect valid and reliable Laboratory data /observation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Appropriately select and use analytical tools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Data Analysis 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Analyze qualitative and quantitative data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Analyze spatial and temporal data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Distinguish between observations and inferences/interpretations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Define scientific uncertainty/limitations of methods within the context of research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Develop or use quantitative models or computer programing to analyze 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Effective Data Synthesis and Communication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Communicate effectively through oral and poster formats 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Construct effective written communications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Professional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Complete work in teams (collaboration/collegiality) </a:t>
                      </a:r>
                      <a:endParaRPr lang="en-US" sz="2400" dirty="0" smtClean="0"/>
                    </a:p>
                    <a:p>
                      <a:pPr marL="2857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Consistently meet deadlines and manage project timelines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Left Brace 21"/>
          <p:cNvSpPr/>
          <p:nvPr/>
        </p:nvSpPr>
        <p:spPr>
          <a:xfrm>
            <a:off x="3040912" y="871868"/>
            <a:ext cx="661203" cy="552481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0837" y="3024196"/>
            <a:ext cx="180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Skills</a:t>
            </a:r>
          </a:p>
          <a:p>
            <a:pPr algn="ctr"/>
            <a:r>
              <a:rPr lang="en-US" sz="2400" dirty="0" smtClean="0"/>
              <a:t>Important in Research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01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2302</Words>
  <Application>Microsoft Office PowerPoint</Application>
  <PresentationFormat>Custom</PresentationFormat>
  <Paragraphs>379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How Can CUREs Be Best Implemented to Meet Programmatic Learning Goals and Degree Requirements?</vt:lpstr>
      <vt:lpstr>Presentation Outline</vt:lpstr>
      <vt:lpstr>What the Research Tells us about CUREs</vt:lpstr>
      <vt:lpstr>What the Research Tells us about CUREs</vt:lpstr>
      <vt:lpstr>PowerPoint Presentation</vt:lpstr>
      <vt:lpstr>JMU Dept of Geology and Environmental 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James Madison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WG1: Name of Working Group Theme</dc:title>
  <dc:creator>Kristin StJohn</dc:creator>
  <cp:lastModifiedBy>Kristin StJohn</cp:lastModifiedBy>
  <cp:revision>162</cp:revision>
  <dcterms:created xsi:type="dcterms:W3CDTF">2017-09-10T21:55:06Z</dcterms:created>
  <dcterms:modified xsi:type="dcterms:W3CDTF">2017-11-22T14:16:54Z</dcterms:modified>
</cp:coreProperties>
</file>