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8" r:id="rId2"/>
    <p:sldId id="260" r:id="rId3"/>
  </p:sldIdLst>
  <p:sldSz cx="32918400" cy="32918400"/>
  <p:notesSz cx="6858000" cy="9144000"/>
  <p:defaultTextStyle>
    <a:defPPr>
      <a:defRPr lang="en-US"/>
    </a:defPPr>
    <a:lvl1pPr marL="0" algn="l" defTabSz="3160166" rtl="0" eaLnBrk="1" latinLnBrk="0" hangingPunct="1">
      <a:defRPr sz="6221" kern="1200">
        <a:solidFill>
          <a:schemeClr val="tx1"/>
        </a:solidFill>
        <a:latin typeface="+mn-lt"/>
        <a:ea typeface="+mn-ea"/>
        <a:cs typeface="+mn-cs"/>
      </a:defRPr>
    </a:lvl1pPr>
    <a:lvl2pPr marL="1580083" algn="l" defTabSz="3160166" rtl="0" eaLnBrk="1" latinLnBrk="0" hangingPunct="1">
      <a:defRPr sz="6221" kern="1200">
        <a:solidFill>
          <a:schemeClr val="tx1"/>
        </a:solidFill>
        <a:latin typeface="+mn-lt"/>
        <a:ea typeface="+mn-ea"/>
        <a:cs typeface="+mn-cs"/>
      </a:defRPr>
    </a:lvl2pPr>
    <a:lvl3pPr marL="3160166" algn="l" defTabSz="3160166" rtl="0" eaLnBrk="1" latinLnBrk="0" hangingPunct="1">
      <a:defRPr sz="6221" kern="1200">
        <a:solidFill>
          <a:schemeClr val="tx1"/>
        </a:solidFill>
        <a:latin typeface="+mn-lt"/>
        <a:ea typeface="+mn-ea"/>
        <a:cs typeface="+mn-cs"/>
      </a:defRPr>
    </a:lvl3pPr>
    <a:lvl4pPr marL="4740250" algn="l" defTabSz="3160166" rtl="0" eaLnBrk="1" latinLnBrk="0" hangingPunct="1">
      <a:defRPr sz="6221" kern="1200">
        <a:solidFill>
          <a:schemeClr val="tx1"/>
        </a:solidFill>
        <a:latin typeface="+mn-lt"/>
        <a:ea typeface="+mn-ea"/>
        <a:cs typeface="+mn-cs"/>
      </a:defRPr>
    </a:lvl4pPr>
    <a:lvl5pPr marL="6320333" algn="l" defTabSz="3160166" rtl="0" eaLnBrk="1" latinLnBrk="0" hangingPunct="1">
      <a:defRPr sz="6221" kern="1200">
        <a:solidFill>
          <a:schemeClr val="tx1"/>
        </a:solidFill>
        <a:latin typeface="+mn-lt"/>
        <a:ea typeface="+mn-ea"/>
        <a:cs typeface="+mn-cs"/>
      </a:defRPr>
    </a:lvl5pPr>
    <a:lvl6pPr marL="7900416" algn="l" defTabSz="3160166" rtl="0" eaLnBrk="1" latinLnBrk="0" hangingPunct="1">
      <a:defRPr sz="6221" kern="1200">
        <a:solidFill>
          <a:schemeClr val="tx1"/>
        </a:solidFill>
        <a:latin typeface="+mn-lt"/>
        <a:ea typeface="+mn-ea"/>
        <a:cs typeface="+mn-cs"/>
      </a:defRPr>
    </a:lvl6pPr>
    <a:lvl7pPr marL="9480499" algn="l" defTabSz="3160166" rtl="0" eaLnBrk="1" latinLnBrk="0" hangingPunct="1">
      <a:defRPr sz="6221" kern="1200">
        <a:solidFill>
          <a:schemeClr val="tx1"/>
        </a:solidFill>
        <a:latin typeface="+mn-lt"/>
        <a:ea typeface="+mn-ea"/>
        <a:cs typeface="+mn-cs"/>
      </a:defRPr>
    </a:lvl7pPr>
    <a:lvl8pPr marL="11060582" algn="l" defTabSz="3160166" rtl="0" eaLnBrk="1" latinLnBrk="0" hangingPunct="1">
      <a:defRPr sz="6221" kern="1200">
        <a:solidFill>
          <a:schemeClr val="tx1"/>
        </a:solidFill>
        <a:latin typeface="+mn-lt"/>
        <a:ea typeface="+mn-ea"/>
        <a:cs typeface="+mn-cs"/>
      </a:defRPr>
    </a:lvl8pPr>
    <a:lvl9pPr marL="12640666" algn="l" defTabSz="3160166"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5" autoAdjust="0"/>
    <p:restoredTop sz="94660"/>
  </p:normalViewPr>
  <p:slideViewPr>
    <p:cSldViewPr snapToGrid="0">
      <p:cViewPr>
        <p:scale>
          <a:sx n="66" d="100"/>
          <a:sy n="66" d="100"/>
        </p:scale>
        <p:origin x="-1056" y="-19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7121-E82C-4ADF-9587-BD2A4BEF6675}" type="datetimeFigureOut">
              <a:rPr lang="en-US" smtClean="0"/>
              <a:t>12/21/2017</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A8742-8D2E-4D51-B039-1BA2FCB23486}" type="slidenum">
              <a:rPr lang="en-US" smtClean="0"/>
              <a:t>‹#›</a:t>
            </a:fld>
            <a:endParaRPr lang="en-US"/>
          </a:p>
        </p:txBody>
      </p:sp>
    </p:spTree>
    <p:extLst>
      <p:ext uri="{BB962C8B-B14F-4D97-AF65-F5344CB8AC3E}">
        <p14:creationId xmlns:p14="http://schemas.microsoft.com/office/powerpoint/2010/main" val="280617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E31D9-A163-4206-AF82-D7EB46817274}" type="slidenum">
              <a:rPr lang="en-US" smtClean="0"/>
              <a:t>2</a:t>
            </a:fld>
            <a:endParaRPr lang="en-US"/>
          </a:p>
        </p:txBody>
      </p:sp>
    </p:spTree>
    <p:extLst>
      <p:ext uri="{BB962C8B-B14F-4D97-AF65-F5344CB8AC3E}">
        <p14:creationId xmlns:p14="http://schemas.microsoft.com/office/powerpoint/2010/main" val="183304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387342"/>
            <a:ext cx="27980640" cy="11460480"/>
          </a:xfrm>
        </p:spPr>
        <p:txBody>
          <a:bodyPr anchor="b"/>
          <a:lstStyle>
            <a:lvl1pPr algn="ctr">
              <a:defRPr sz="21600"/>
            </a:lvl1pPr>
          </a:lstStyle>
          <a:p>
            <a:r>
              <a:rPr lang="en-US" smtClean="0"/>
              <a:t>Click to edit Master title style</a:t>
            </a:r>
            <a:endParaRPr lang="en-US" dirty="0"/>
          </a:p>
        </p:txBody>
      </p:sp>
      <p:sp>
        <p:nvSpPr>
          <p:cNvPr id="3" name="Subtitle 2"/>
          <p:cNvSpPr>
            <a:spLocks noGrp="1"/>
          </p:cNvSpPr>
          <p:nvPr>
            <p:ph type="subTitle" idx="1"/>
          </p:nvPr>
        </p:nvSpPr>
        <p:spPr>
          <a:xfrm>
            <a:off x="4114800" y="17289782"/>
            <a:ext cx="246888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5DA1D9-8538-424C-B928-3EC403FEDC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286526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DA1D9-8538-424C-B928-3EC403FEDC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17429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752600"/>
            <a:ext cx="709803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1752600"/>
            <a:ext cx="2088261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DA1D9-8538-424C-B928-3EC403FEDC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40997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DA1D9-8538-424C-B928-3EC403FEDC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366012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8206749"/>
            <a:ext cx="28392120" cy="13693138"/>
          </a:xfrm>
        </p:spPr>
        <p:txBody>
          <a:bodyPr anchor="b"/>
          <a:lstStyle>
            <a:lvl1pPr>
              <a:defRPr sz="216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22029429"/>
            <a:ext cx="28392120" cy="7200898"/>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A1D9-8538-424C-B928-3EC403FEDC0B}"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121516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8763000"/>
            <a:ext cx="139903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8763000"/>
            <a:ext cx="139903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5DA1D9-8538-424C-B928-3EC403FEDC0B}"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93327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752607"/>
            <a:ext cx="2839212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8069582"/>
            <a:ext cx="13926024"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267431" y="12024360"/>
            <a:ext cx="13926024"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8069582"/>
            <a:ext cx="13994608"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664942" y="12024360"/>
            <a:ext cx="13994608"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5DA1D9-8538-424C-B928-3EC403FEDC0B}" type="datetimeFigureOut">
              <a:rPr lang="en-US" smtClean="0"/>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66105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5DA1D9-8538-424C-B928-3EC403FEDC0B}"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303859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DA1D9-8538-424C-B928-3EC403FEDC0B}"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105081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94560"/>
            <a:ext cx="10617041" cy="7680960"/>
          </a:xfrm>
        </p:spPr>
        <p:txBody>
          <a:bodyPr anchor="b"/>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a:xfrm>
            <a:off x="13994608" y="4739647"/>
            <a:ext cx="1666494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9875520"/>
            <a:ext cx="10617041"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DA1D9-8538-424C-B928-3EC403FEDC0B}"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338606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94560"/>
            <a:ext cx="10617041" cy="7680960"/>
          </a:xfrm>
        </p:spPr>
        <p:txBody>
          <a:bodyPr anchor="b"/>
          <a:lstStyle>
            <a:lvl1pPr>
              <a:defRPr sz="11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4739647"/>
            <a:ext cx="16664940" cy="233934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9875520"/>
            <a:ext cx="10617041"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DA1D9-8538-424C-B928-3EC403FEDC0B}"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FEF1-F62D-490A-B27E-56B5FD675E6D}" type="slidenum">
              <a:rPr lang="en-US" smtClean="0"/>
              <a:t>‹#›</a:t>
            </a:fld>
            <a:endParaRPr lang="en-US"/>
          </a:p>
        </p:txBody>
      </p:sp>
    </p:spTree>
    <p:extLst>
      <p:ext uri="{BB962C8B-B14F-4D97-AF65-F5344CB8AC3E}">
        <p14:creationId xmlns:p14="http://schemas.microsoft.com/office/powerpoint/2010/main" val="288654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752607"/>
            <a:ext cx="2839212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8763000"/>
            <a:ext cx="2839212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30510487"/>
            <a:ext cx="740664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875DA1D9-8538-424C-B928-3EC403FEDC0B}" type="datetimeFigureOut">
              <a:rPr lang="en-US" smtClean="0"/>
              <a:t>12/21/2017</a:t>
            </a:fld>
            <a:endParaRPr lang="en-US"/>
          </a:p>
        </p:txBody>
      </p:sp>
      <p:sp>
        <p:nvSpPr>
          <p:cNvPr id="5" name="Footer Placeholder 4"/>
          <p:cNvSpPr>
            <a:spLocks noGrp="1"/>
          </p:cNvSpPr>
          <p:nvPr>
            <p:ph type="ftr" sz="quarter" idx="3"/>
          </p:nvPr>
        </p:nvSpPr>
        <p:spPr>
          <a:xfrm>
            <a:off x="10904220" y="30510487"/>
            <a:ext cx="1110996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0510487"/>
            <a:ext cx="740664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615FEF1-F62D-490A-B27E-56B5FD675E6D}" type="slidenum">
              <a:rPr lang="en-US" smtClean="0"/>
              <a:t>‹#›</a:t>
            </a:fld>
            <a:endParaRPr lang="en-US"/>
          </a:p>
        </p:txBody>
      </p:sp>
    </p:spTree>
    <p:extLst>
      <p:ext uri="{BB962C8B-B14F-4D97-AF65-F5344CB8AC3E}">
        <p14:creationId xmlns:p14="http://schemas.microsoft.com/office/powerpoint/2010/main" val="27874475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hyperlink" Target="mailto:neuschwk@harneyesd.k12.or.us" TargetMode="External"/><Relationship Id="rId13" Type="http://schemas.openxmlformats.org/officeDocument/2006/relationships/hyperlink" Target="https://www.youtube.com/watch?v=lmIFXIXQQ_E" TargetMode="External"/><Relationship Id="rId18" Type="http://schemas.openxmlformats.org/officeDocument/2006/relationships/hyperlink" Target="https://www.pinterest.com/pin/160792649171722427/" TargetMode="External"/><Relationship Id="rId26" Type="http://schemas.openxmlformats.org/officeDocument/2006/relationships/hyperlink" Target="http://phet.colorado.ed/en/contributions/view/3566" TargetMode="External"/><Relationship Id="rId3" Type="http://schemas.openxmlformats.org/officeDocument/2006/relationships/hyperlink" Target="mailto:cummings@pdx.edu" TargetMode="External"/><Relationship Id="rId21" Type="http://schemas.openxmlformats.org/officeDocument/2006/relationships/image" Target="../media/image8.png"/><Relationship Id="rId7" Type="http://schemas.openxmlformats.org/officeDocument/2006/relationships/hyperlink" Target="mailto:pelroyl@harneyesd.k12.or.us" TargetMode="External"/><Relationship Id="rId12" Type="http://schemas.openxmlformats.org/officeDocument/2006/relationships/hyperlink" Target="https://static1.squarespace.com/static/56e316c61bbee06d13210ed6/t/582fbda2e58c625a736aedea/1479523749199/AHeuristicforPhenomena.pdf" TargetMode="External"/><Relationship Id="rId17" Type="http://schemas.openxmlformats.org/officeDocument/2006/relationships/hyperlink" Target="https://www.pinterest.com/pin/246290673348024008/" TargetMode="External"/><Relationship Id="rId25" Type="http://schemas.openxmlformats.org/officeDocument/2006/relationships/hyperlink" Target="http://phet.colorado.ed/en/contributions/view/3401" TargetMode="External"/><Relationship Id="rId2" Type="http://schemas.openxmlformats.org/officeDocument/2006/relationships/notesSlide" Target="../notesSlides/notesSlide1.xml"/><Relationship Id="rId16" Type="http://schemas.openxmlformats.org/officeDocument/2006/relationships/hyperlink" Target="http://www.nsta.org/publications/press/extras/sunset.aspx" TargetMode="External"/><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mailto:koskelac@harneyesd.k12.or.us" TargetMode="External"/><Relationship Id="rId11" Type="http://schemas.openxmlformats.org/officeDocument/2006/relationships/hyperlink" Target="http://ngss.nsta.org/DisplayStandard.aspx?view=pe&amp;id=56" TargetMode="External"/><Relationship Id="rId24" Type="http://schemas.openxmlformats.org/officeDocument/2006/relationships/hyperlink" Target="https://eclipse2017.nasa.gov/" TargetMode="External"/><Relationship Id="rId5" Type="http://schemas.openxmlformats.org/officeDocument/2006/relationships/hyperlink" Target="mailto:robbinsc@harneyesd.k12.or.us" TargetMode="External"/><Relationship Id="rId15" Type="http://schemas.openxmlformats.org/officeDocument/2006/relationships/hyperlink" Target="https://static1.squarespace.com/static/56e316c61bbee06d13210ed6/t/5702a727d51cd41181897928/1459791655461/Anchor_Design_Problems_March2016.pdf" TargetMode="External"/><Relationship Id="rId23" Type="http://schemas.openxmlformats.org/officeDocument/2006/relationships/hyperlink" Target="https://sites.google.com/a/pdx.edu/multigrade-ngss/home" TargetMode="External"/><Relationship Id="rId28" Type="http://schemas.openxmlformats.org/officeDocument/2006/relationships/hyperlink" Target="http://astro.unl.edu/naap/motion3/motion3.html" TargetMode="External"/><Relationship Id="rId10" Type="http://schemas.openxmlformats.org/officeDocument/2006/relationships/hyperlink" Target="https://www.nextgenscience.org/sites/default/files/evidence_statement/black_white/1-ESS1-2%20Evidence%20Statements%20June%202015%20asterisks.pdf" TargetMode="External"/><Relationship Id="rId19" Type="http://schemas.openxmlformats.org/officeDocument/2006/relationships/hyperlink" Target="http://static.nsta.org/pdfs/PicturePerfectSunsetsAndShadows.pdf" TargetMode="External"/><Relationship Id="rId4" Type="http://schemas.openxmlformats.org/officeDocument/2006/relationships/hyperlink" Target="mailto:hugo@pdx.edu" TargetMode="External"/><Relationship Id="rId9" Type="http://schemas.openxmlformats.org/officeDocument/2006/relationships/image" Target="../media/image6.jpg"/><Relationship Id="rId14" Type="http://schemas.openxmlformats.org/officeDocument/2006/relationships/hyperlink" Target="https://youtu.be/10Jzw1hjOv4" TargetMode="External"/><Relationship Id="rId22" Type="http://schemas.openxmlformats.org/officeDocument/2006/relationships/image" Target="../media/image9.png"/><Relationship Id="rId27" Type="http://schemas.openxmlformats.org/officeDocument/2006/relationships/hyperlink" Target="http://static.nsta.or/files/ss1602_3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4375" y="933886"/>
            <a:ext cx="21437600" cy="2554545"/>
          </a:xfrm>
          <a:prstGeom prst="rect">
            <a:avLst/>
          </a:prstGeom>
        </p:spPr>
        <p:txBody>
          <a:bodyPr wrap="square">
            <a:spAutoFit/>
          </a:bodyPr>
          <a:lstStyle/>
          <a:p>
            <a:pPr algn="ctr"/>
            <a:r>
              <a:rPr lang="en-US" sz="8000" b="1" dirty="0" smtClean="0"/>
              <a:t>NGSS IN MULTI-GRADE CLASSROOMS: EXPERIENCES FROM RURAL EASTERN OREGON</a:t>
            </a:r>
            <a:endParaRPr lang="en-US" sz="8000" b="1" dirty="0"/>
          </a:p>
        </p:txBody>
      </p:sp>
      <p:sp>
        <p:nvSpPr>
          <p:cNvPr id="4" name="Rectangle 3"/>
          <p:cNvSpPr/>
          <p:nvPr/>
        </p:nvSpPr>
        <p:spPr>
          <a:xfrm>
            <a:off x="8839200" y="3488431"/>
            <a:ext cx="16459200" cy="2554545"/>
          </a:xfrm>
          <a:prstGeom prst="rect">
            <a:avLst/>
          </a:prstGeom>
        </p:spPr>
        <p:txBody>
          <a:bodyPr>
            <a:spAutoFit/>
          </a:bodyPr>
          <a:lstStyle/>
          <a:p>
            <a:pPr algn="ctr"/>
            <a:r>
              <a:rPr lang="en-US" sz="3200" b="1" dirty="0" smtClean="0"/>
              <a:t>Michael L. Cummings and Richard C. Hugo, Department of Geology, Portland State University</a:t>
            </a:r>
          </a:p>
          <a:p>
            <a:pPr algn="ctr"/>
            <a:r>
              <a:rPr lang="en-US" sz="3200" b="1" dirty="0" smtClean="0"/>
              <a:t>Connie Robbins, Crane Union High School District 1J, Crane, OR</a:t>
            </a:r>
          </a:p>
          <a:p>
            <a:pPr algn="ctr"/>
            <a:r>
              <a:rPr lang="en-US" sz="3200" b="1" dirty="0" smtClean="0"/>
              <a:t>Carolyn </a:t>
            </a:r>
            <a:r>
              <a:rPr lang="en-US" sz="3200" b="1" dirty="0" err="1" smtClean="0"/>
              <a:t>Koskela</a:t>
            </a:r>
            <a:r>
              <a:rPr lang="en-US" sz="3200" b="1" dirty="0" smtClean="0"/>
              <a:t>, </a:t>
            </a:r>
            <a:r>
              <a:rPr lang="en-US" sz="3200" b="1" dirty="0" err="1" smtClean="0"/>
              <a:t>Frenchglen</a:t>
            </a:r>
            <a:r>
              <a:rPr lang="en-US" sz="3200" b="1" dirty="0" smtClean="0"/>
              <a:t> School District 16, </a:t>
            </a:r>
            <a:r>
              <a:rPr lang="en-US" sz="3200" b="1" dirty="0" err="1" smtClean="0"/>
              <a:t>Frenchglen</a:t>
            </a:r>
            <a:r>
              <a:rPr lang="en-US" sz="3200" b="1" dirty="0" smtClean="0"/>
              <a:t>, OR</a:t>
            </a:r>
          </a:p>
          <a:p>
            <a:pPr algn="ctr"/>
            <a:r>
              <a:rPr lang="en-US" sz="3200" b="1" dirty="0" smtClean="0"/>
              <a:t>Linda </a:t>
            </a:r>
            <a:r>
              <a:rPr lang="en-US" sz="3200" b="1" dirty="0" err="1" smtClean="0"/>
              <a:t>Pelroy</a:t>
            </a:r>
            <a:r>
              <a:rPr lang="en-US" sz="3200" b="1" dirty="0" smtClean="0"/>
              <a:t>, Slater Elementary School, Harney County School District 3, Burns, OR</a:t>
            </a:r>
          </a:p>
          <a:p>
            <a:pPr algn="ctr"/>
            <a:r>
              <a:rPr lang="en-US" sz="3200" b="1" dirty="0" smtClean="0"/>
              <a:t>Karla </a:t>
            </a:r>
            <a:r>
              <a:rPr lang="en-US" sz="3200" b="1" dirty="0" err="1" smtClean="0"/>
              <a:t>Neuschwander</a:t>
            </a:r>
            <a:r>
              <a:rPr lang="en-US" sz="3200" b="1" dirty="0" smtClean="0"/>
              <a:t>, Double-O School District 28, Hines, OR</a:t>
            </a:r>
            <a:endParaRPr lang="en-US" sz="3200" dirty="0"/>
          </a:p>
        </p:txBody>
      </p:sp>
      <p:sp>
        <p:nvSpPr>
          <p:cNvPr id="5" name="TextBox 4"/>
          <p:cNvSpPr txBox="1"/>
          <p:nvPr/>
        </p:nvSpPr>
        <p:spPr>
          <a:xfrm>
            <a:off x="2184400" y="6042976"/>
            <a:ext cx="13360400" cy="12403395"/>
          </a:xfrm>
          <a:prstGeom prst="rect">
            <a:avLst/>
          </a:prstGeom>
          <a:noFill/>
        </p:spPr>
        <p:txBody>
          <a:bodyPr wrap="square" rtlCol="0">
            <a:spAutoFit/>
          </a:bodyPr>
          <a:lstStyle/>
          <a:p>
            <a:pPr algn="ctr"/>
            <a:r>
              <a:rPr lang="en-US" sz="3200" b="1" dirty="0" smtClean="0"/>
              <a:t>Abstract</a:t>
            </a:r>
          </a:p>
          <a:p>
            <a:r>
              <a:rPr lang="en-US" sz="3200" dirty="0" smtClean="0"/>
              <a:t>Multi-grade classroom teachers must simultaneously guide multiple students of varying age through NGSS-disciplinary core ideas, science and engineering practices, and crosscutting concepts. A particular challenge is scaffolding curriculum over as many as eight years so that each student experiences no gaps and minimal redundancy. Our University/School Partnerships project includes 22 rural school districts: ten K-8 districts have two-room schools and seven K-12 districts have multi-grade classrooms. Our project developed a four-year repeating framework for multi-grade classrooms to support the progression of scientific knowledge all students must master to be successful in high school. The overall approach is to present lesson sequences organized by disciplinary core ideas and highly differentiated by depth of the core idea and level of science and engineering practice. The framework integrates NSTA Quick-Reference Guides to the NGSS for Elementary and Middle School, Proficiency Scales for the New Science Standards by Marzano and </a:t>
            </a:r>
            <a:r>
              <a:rPr lang="en-US" sz="3200" dirty="0" err="1" smtClean="0"/>
              <a:t>Yanoski</a:t>
            </a:r>
            <a:r>
              <a:rPr lang="en-US" sz="3200" dirty="0" smtClean="0"/>
              <a:t>, and websites that support NGSS. Objectives were created for scope and sequence units for disciplinary core ideas and guidelines for implementing standards at grade levels with lesson planning and activities. Work has been completed for “year one” of the four-year framework and, particularly for two-room districts, work is progressing for years 2, 3 and 4. A workshop introduced teachers to the framework and provided opportunity to explore units and tailor the framework to various multi-grade configurations in partnership districts. Classroom implementation and development of assessment strategies are supported through the Oregon Science Project of the Oregon Department of Education and Eastern Oregon University.  </a:t>
            </a:r>
            <a:endParaRPr lang="en-US" dirty="0"/>
          </a:p>
        </p:txBody>
      </p:sp>
      <p:sp>
        <p:nvSpPr>
          <p:cNvPr id="8" name="TextBox 7"/>
          <p:cNvSpPr txBox="1"/>
          <p:nvPr/>
        </p:nvSpPr>
        <p:spPr>
          <a:xfrm>
            <a:off x="17068800" y="8212443"/>
            <a:ext cx="14630400" cy="3511859"/>
          </a:xfrm>
          <a:prstGeom prst="rect">
            <a:avLst/>
          </a:prstGeom>
          <a:noFill/>
        </p:spPr>
        <p:txBody>
          <a:bodyPr wrap="square" rtlCol="0">
            <a:spAutoFit/>
          </a:bodyPr>
          <a:lstStyle/>
          <a:p>
            <a:pPr algn="ctr"/>
            <a:r>
              <a:rPr lang="en-US" sz="3200" b="1" dirty="0" smtClean="0"/>
              <a:t>Oregon participation in NGSS</a:t>
            </a:r>
          </a:p>
          <a:p>
            <a:r>
              <a:rPr lang="en-US" sz="3200" dirty="0" smtClean="0"/>
              <a:t>In March, 2013, Oregon joined the consortium of states adopting the Next Generation Science Standards in K-12 classrooms. The Oregon Science Project started in 2017 to support teachers during implementation of the standards and to prepare students for the first year of state-wide testing in the 2018-2019 school year.  </a:t>
            </a:r>
          </a:p>
          <a:p>
            <a:endParaRPr lang="en-US" dirty="0"/>
          </a:p>
        </p:txBody>
      </p:sp>
      <p:sp>
        <p:nvSpPr>
          <p:cNvPr id="9" name="TextBox 8"/>
          <p:cNvSpPr txBox="1"/>
          <p:nvPr/>
        </p:nvSpPr>
        <p:spPr>
          <a:xfrm>
            <a:off x="17186232" y="10998650"/>
            <a:ext cx="14512968" cy="8463855"/>
          </a:xfrm>
          <a:prstGeom prst="rect">
            <a:avLst/>
          </a:prstGeom>
          <a:noFill/>
        </p:spPr>
        <p:txBody>
          <a:bodyPr wrap="square" rtlCol="0">
            <a:spAutoFit/>
          </a:bodyPr>
          <a:lstStyle/>
          <a:p>
            <a:pPr algn="ctr"/>
            <a:r>
              <a:rPr lang="en-US" sz="3200" b="1" dirty="0" smtClean="0"/>
              <a:t>Project History</a:t>
            </a:r>
          </a:p>
          <a:p>
            <a:pPr lvl="0"/>
            <a:r>
              <a:rPr lang="en-US" sz="3200" dirty="0" smtClean="0"/>
              <a:t>The project is one component of a proposal funded through the U.S. Department of Education University/School Partnerships Title II-A Improving Teacher Quality Program. Twenty-two school districts in eastern Oregon formed the partnership with Portland State University. </a:t>
            </a:r>
          </a:p>
          <a:p>
            <a:pPr lvl="0" algn="ctr"/>
            <a:r>
              <a:rPr lang="en-US" sz="3200" dirty="0" smtClean="0"/>
              <a:t>Goals and Objectives of our partnership</a:t>
            </a:r>
          </a:p>
          <a:p>
            <a:pPr lvl="0"/>
            <a:r>
              <a:rPr lang="en-US" sz="3200" dirty="0" smtClean="0"/>
              <a:t>1. Support multi-subject, multi-grade instruction in geographically isolated districts. </a:t>
            </a:r>
          </a:p>
          <a:p>
            <a:pPr lvl="0"/>
            <a:r>
              <a:rPr lang="en-US" sz="3200" dirty="0" smtClean="0"/>
              <a:t>2. Encourage and support integration of cross cutting concepts from mathematics and English language arts with science and engineering design.</a:t>
            </a:r>
          </a:p>
          <a:p>
            <a:pPr lvl="0"/>
            <a:r>
              <a:rPr lang="en-US" sz="3200" dirty="0" smtClean="0"/>
              <a:t>3. Provide access to technologies and the PD needed to integrate appropriate technologies in classroom instruction.</a:t>
            </a:r>
          </a:p>
          <a:p>
            <a:pPr lvl="0"/>
            <a:r>
              <a:rPr lang="en-US" sz="3200" dirty="0" smtClean="0"/>
              <a:t>4. Foster learning communities across districts that support teachers at different stages of career and in new work assignments.</a:t>
            </a:r>
          </a:p>
          <a:p>
            <a:pPr lvl="0"/>
            <a:r>
              <a:rPr lang="en-US" sz="3200" dirty="0" smtClean="0"/>
              <a:t>5. Provide ongoing, just-in-time PD and resources to support high-context, authentic science projects in- and across-districts.</a:t>
            </a:r>
          </a:p>
          <a:p>
            <a:pPr lvl="0"/>
            <a:r>
              <a:rPr lang="en-US" sz="3200" dirty="0" smtClean="0"/>
              <a:t>6. Provide experiences for teachers in the practices of science and the development and use of models in scientific inquiry.</a:t>
            </a:r>
            <a:endParaRPr lang="en-US" dirty="0"/>
          </a:p>
        </p:txBody>
      </p:sp>
      <p:sp>
        <p:nvSpPr>
          <p:cNvPr id="10" name="TextBox 9"/>
          <p:cNvSpPr txBox="1"/>
          <p:nvPr/>
        </p:nvSpPr>
        <p:spPr>
          <a:xfrm>
            <a:off x="8150296" y="20434754"/>
            <a:ext cx="23490188" cy="5509200"/>
          </a:xfrm>
          <a:prstGeom prst="rect">
            <a:avLst/>
          </a:prstGeom>
          <a:noFill/>
        </p:spPr>
        <p:txBody>
          <a:bodyPr wrap="square" rtlCol="0">
            <a:spAutoFit/>
          </a:bodyPr>
          <a:lstStyle/>
          <a:p>
            <a:pPr algn="ctr"/>
            <a:r>
              <a:rPr lang="en-US" sz="3200" b="1" dirty="0" smtClean="0"/>
              <a:t>The School Districts</a:t>
            </a:r>
          </a:p>
          <a:p>
            <a:r>
              <a:rPr lang="en-US" sz="3200" dirty="0" smtClean="0"/>
              <a:t>Low population density and large geographic area (Table 1) encouraged creative approaches to professional development tailored to the strengths of districts. Among the 22 partner districts are 8 independent K-8 districts in Harney County, each with its own school board, that send students to Crane Union High School District. At Crane Union, many students live in dormitories during the four-day school week and return home to ranches for the weekend. If enrollment is great enough, these independent K-8 districts are configured with two classrooms, one for grades K-3 and one for grades 4-8. This project was initiated to provide a framework for teachers in these districts to implement NGSS </a:t>
            </a:r>
          </a:p>
          <a:p>
            <a:pPr marL="514350" indent="-514350">
              <a:buAutoNum type="arabicParenR"/>
            </a:pPr>
            <a:r>
              <a:rPr lang="en-US" sz="3200" dirty="0" smtClean="0"/>
              <a:t>without gaps in student knowledge, </a:t>
            </a:r>
          </a:p>
          <a:p>
            <a:pPr marL="514350" indent="-514350">
              <a:buAutoNum type="arabicParenR"/>
            </a:pPr>
            <a:r>
              <a:rPr lang="en-US" sz="3200" dirty="0" smtClean="0"/>
              <a:t>minimal redundancy, </a:t>
            </a:r>
          </a:p>
          <a:p>
            <a:pPr marL="514350" indent="-514350">
              <a:buAutoNum type="arabicParenR"/>
            </a:pPr>
            <a:r>
              <a:rPr lang="en-US" sz="3200" dirty="0" smtClean="0"/>
              <a:t>prepare all students in the independent K-8 districts to enter Crane Union High School with a common background in science. </a:t>
            </a:r>
          </a:p>
          <a:p>
            <a:r>
              <a:rPr lang="en-US" sz="3200" dirty="0" smtClean="0"/>
              <a:t>This poster presents how we propose to address the situation in the independent K-8 districts in Harney County. However, multi-grade classrooms are common in 17 of the 22 districts in our partnership. </a:t>
            </a:r>
            <a:endParaRPr lang="en-US" sz="3200" dirty="0"/>
          </a:p>
        </p:txBody>
      </p:sp>
      <p:sp>
        <p:nvSpPr>
          <p:cNvPr id="11" name="TextBox 10"/>
          <p:cNvSpPr txBox="1"/>
          <p:nvPr/>
        </p:nvSpPr>
        <p:spPr>
          <a:xfrm>
            <a:off x="3200400" y="26808926"/>
            <a:ext cx="8433477" cy="5693866"/>
          </a:xfrm>
          <a:prstGeom prst="rect">
            <a:avLst/>
          </a:prstGeom>
          <a:noFill/>
        </p:spPr>
        <p:txBody>
          <a:bodyPr wrap="square" rtlCol="0">
            <a:spAutoFit/>
          </a:bodyPr>
          <a:lstStyle/>
          <a:p>
            <a:pPr algn="ctr"/>
            <a:r>
              <a:rPr lang="en-US" sz="2800" dirty="0" smtClean="0"/>
              <a:t>Table 1: K-8 districts of Harney County</a:t>
            </a:r>
          </a:p>
          <a:p>
            <a:r>
              <a:rPr lang="en-US" sz="2800" dirty="0" smtClean="0"/>
              <a:t>	       2017-2018             District size</a:t>
            </a:r>
          </a:p>
          <a:p>
            <a:r>
              <a:rPr lang="en-US" sz="2800" dirty="0" smtClean="0"/>
              <a:t>                                              enrollment             square miles</a:t>
            </a:r>
          </a:p>
          <a:p>
            <a:r>
              <a:rPr lang="en-US" sz="2800" dirty="0" smtClean="0"/>
              <a:t>Harney County SD #4                  87                         2119</a:t>
            </a:r>
          </a:p>
          <a:p>
            <a:r>
              <a:rPr lang="en-US" sz="2800" dirty="0" err="1" smtClean="0"/>
              <a:t>Drewsey</a:t>
            </a:r>
            <a:r>
              <a:rPr lang="en-US" sz="2800" dirty="0" smtClean="0"/>
              <a:t> SD #13                             8                           378</a:t>
            </a:r>
          </a:p>
          <a:p>
            <a:r>
              <a:rPr lang="en-US" sz="2800" dirty="0" smtClean="0"/>
              <a:t>Pine Creek SD #5                            9                           294</a:t>
            </a:r>
          </a:p>
          <a:p>
            <a:r>
              <a:rPr lang="en-US" sz="2800" dirty="0" err="1" smtClean="0"/>
              <a:t>Frenchglen</a:t>
            </a:r>
            <a:r>
              <a:rPr lang="en-US" sz="2800" dirty="0" smtClean="0"/>
              <a:t> SD #16                         3                         2283 </a:t>
            </a:r>
          </a:p>
          <a:p>
            <a:r>
              <a:rPr lang="en-US" sz="2800" dirty="0" smtClean="0"/>
              <a:t>South Harney SD #33                  14                         1708</a:t>
            </a:r>
          </a:p>
          <a:p>
            <a:r>
              <a:rPr lang="en-US" sz="2800" dirty="0" err="1" smtClean="0"/>
              <a:t>Suntex</a:t>
            </a:r>
            <a:r>
              <a:rPr lang="en-US" sz="2800" dirty="0" smtClean="0"/>
              <a:t> SD #10                              13                         1283</a:t>
            </a:r>
          </a:p>
          <a:p>
            <a:r>
              <a:rPr lang="en-US" sz="2800" dirty="0" smtClean="0"/>
              <a:t>Double-O SD #28                           3                           223</a:t>
            </a:r>
          </a:p>
          <a:p>
            <a:r>
              <a:rPr lang="en-US" sz="2800" dirty="0" smtClean="0"/>
              <a:t>Diamond SD #7                              6                           630</a:t>
            </a:r>
          </a:p>
          <a:p>
            <a:endParaRPr lang="en-US" sz="2800" dirty="0"/>
          </a:p>
          <a:p>
            <a:r>
              <a:rPr lang="en-US" sz="2800" dirty="0" smtClean="0"/>
              <a:t>Harney County High SD #</a:t>
            </a:r>
            <a:r>
              <a:rPr lang="en-US" sz="2800" smtClean="0"/>
              <a:t>1J       54                         8918</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2175" y="26808926"/>
            <a:ext cx="9068309" cy="499890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4751" y="4077251"/>
            <a:ext cx="6894449" cy="394707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400" y="2190359"/>
            <a:ext cx="5126070" cy="340242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9749" y="26808926"/>
            <a:ext cx="9636444" cy="499890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962" y="21329483"/>
            <a:ext cx="5230308" cy="4726181"/>
          </a:xfrm>
          <a:prstGeom prst="rect">
            <a:avLst/>
          </a:prstGeom>
        </p:spPr>
      </p:pic>
      <p:sp>
        <p:nvSpPr>
          <p:cNvPr id="3" name="TextBox 2"/>
          <p:cNvSpPr txBox="1"/>
          <p:nvPr/>
        </p:nvSpPr>
        <p:spPr>
          <a:xfrm>
            <a:off x="4067928" y="20023110"/>
            <a:ext cx="11856579" cy="707886"/>
          </a:xfrm>
          <a:prstGeom prst="rect">
            <a:avLst/>
          </a:prstGeom>
          <a:noFill/>
        </p:spPr>
        <p:txBody>
          <a:bodyPr wrap="none" rtlCol="0">
            <a:spAutoFit/>
          </a:bodyPr>
          <a:lstStyle/>
          <a:p>
            <a:r>
              <a:rPr lang="en-US" sz="4000" b="1" dirty="0" smtClean="0"/>
              <a:t>How does a 4</a:t>
            </a:r>
            <a:r>
              <a:rPr lang="en-US" sz="4000" b="1" baseline="30000" dirty="0" smtClean="0"/>
              <a:t>th</a:t>
            </a:r>
            <a:r>
              <a:rPr lang="en-US" sz="4000" b="1" dirty="0" smtClean="0"/>
              <a:t> grader learn science with an 8</a:t>
            </a:r>
            <a:r>
              <a:rPr lang="en-US" sz="4000" b="1" baseline="30000" dirty="0" smtClean="0"/>
              <a:t>th</a:t>
            </a:r>
            <a:r>
              <a:rPr lang="en-US" sz="4000" b="1" dirty="0" smtClean="0"/>
              <a:t> grader?</a:t>
            </a:r>
            <a:endParaRPr lang="en-US" sz="4000" b="1" dirty="0"/>
          </a:p>
        </p:txBody>
      </p:sp>
      <p:sp>
        <p:nvSpPr>
          <p:cNvPr id="6" name="TextBox 5"/>
          <p:cNvSpPr txBox="1"/>
          <p:nvPr/>
        </p:nvSpPr>
        <p:spPr>
          <a:xfrm>
            <a:off x="2184400" y="19409225"/>
            <a:ext cx="15424864" cy="584775"/>
          </a:xfrm>
          <a:prstGeom prst="rect">
            <a:avLst/>
          </a:prstGeom>
          <a:noFill/>
        </p:spPr>
        <p:txBody>
          <a:bodyPr wrap="none" rtlCol="0">
            <a:spAutoFit/>
          </a:bodyPr>
          <a:lstStyle/>
          <a:p>
            <a:r>
              <a:rPr lang="en-US" sz="3200" dirty="0" smtClean="0"/>
              <a:t>A challenge facing teachers in this project can be summarized by the following question.</a:t>
            </a:r>
            <a:endParaRPr lang="en-US" sz="3200" dirty="0"/>
          </a:p>
        </p:txBody>
      </p:sp>
      <p:sp>
        <p:nvSpPr>
          <p:cNvPr id="7" name="TextBox 6"/>
          <p:cNvSpPr txBox="1"/>
          <p:nvPr/>
        </p:nvSpPr>
        <p:spPr>
          <a:xfrm>
            <a:off x="12099749" y="31986481"/>
            <a:ext cx="2319674" cy="369332"/>
          </a:xfrm>
          <a:prstGeom prst="rect">
            <a:avLst/>
          </a:prstGeom>
          <a:noFill/>
        </p:spPr>
        <p:txBody>
          <a:bodyPr wrap="none" rtlCol="0">
            <a:spAutoFit/>
          </a:bodyPr>
          <a:lstStyle/>
          <a:p>
            <a:r>
              <a:rPr lang="en-US" sz="1800" dirty="0" smtClean="0"/>
              <a:t>Photo by Andi Harmon</a:t>
            </a:r>
            <a:endParaRPr lang="en-US" sz="1800" dirty="0"/>
          </a:p>
        </p:txBody>
      </p:sp>
      <p:sp>
        <p:nvSpPr>
          <p:cNvPr id="13" name="TextBox 12"/>
          <p:cNvSpPr txBox="1"/>
          <p:nvPr/>
        </p:nvSpPr>
        <p:spPr>
          <a:xfrm>
            <a:off x="22572175" y="31982778"/>
            <a:ext cx="2319674" cy="369332"/>
          </a:xfrm>
          <a:prstGeom prst="rect">
            <a:avLst/>
          </a:prstGeom>
          <a:noFill/>
        </p:spPr>
        <p:txBody>
          <a:bodyPr wrap="none" rtlCol="0">
            <a:spAutoFit/>
          </a:bodyPr>
          <a:lstStyle/>
          <a:p>
            <a:r>
              <a:rPr lang="en-US" sz="1800" dirty="0" smtClean="0"/>
              <a:t>Photo by Andi Harmon</a:t>
            </a:r>
            <a:endParaRPr lang="en-US" sz="1800" dirty="0"/>
          </a:p>
        </p:txBody>
      </p:sp>
      <p:sp>
        <p:nvSpPr>
          <p:cNvPr id="18" name="TextBox 17"/>
          <p:cNvSpPr txBox="1"/>
          <p:nvPr/>
        </p:nvSpPr>
        <p:spPr>
          <a:xfrm>
            <a:off x="2294962" y="26205348"/>
            <a:ext cx="2319674" cy="369332"/>
          </a:xfrm>
          <a:prstGeom prst="rect">
            <a:avLst/>
          </a:prstGeom>
          <a:noFill/>
        </p:spPr>
        <p:txBody>
          <a:bodyPr wrap="none" rtlCol="0">
            <a:spAutoFit/>
          </a:bodyPr>
          <a:lstStyle/>
          <a:p>
            <a:r>
              <a:rPr lang="en-US" sz="1800" dirty="0" smtClean="0"/>
              <a:t>Photo by Andi Harmon</a:t>
            </a:r>
            <a:endParaRPr lang="en-US" sz="1800" dirty="0"/>
          </a:p>
        </p:txBody>
      </p:sp>
      <p:sp>
        <p:nvSpPr>
          <p:cNvPr id="19" name="TextBox 18"/>
          <p:cNvSpPr txBox="1"/>
          <p:nvPr/>
        </p:nvSpPr>
        <p:spPr>
          <a:xfrm>
            <a:off x="29379526" y="8007166"/>
            <a:ext cx="2319674" cy="369332"/>
          </a:xfrm>
          <a:prstGeom prst="rect">
            <a:avLst/>
          </a:prstGeom>
          <a:noFill/>
        </p:spPr>
        <p:txBody>
          <a:bodyPr wrap="none" rtlCol="0">
            <a:spAutoFit/>
          </a:bodyPr>
          <a:lstStyle/>
          <a:p>
            <a:r>
              <a:rPr lang="en-US" sz="1800" dirty="0" smtClean="0"/>
              <a:t>Photo by Andi Harmon</a:t>
            </a:r>
            <a:endParaRPr lang="en-US" sz="1800" dirty="0"/>
          </a:p>
        </p:txBody>
      </p:sp>
      <p:sp>
        <p:nvSpPr>
          <p:cNvPr id="20" name="TextBox 19"/>
          <p:cNvSpPr txBox="1"/>
          <p:nvPr/>
        </p:nvSpPr>
        <p:spPr>
          <a:xfrm>
            <a:off x="2184400" y="5673644"/>
            <a:ext cx="2319674" cy="369332"/>
          </a:xfrm>
          <a:prstGeom prst="rect">
            <a:avLst/>
          </a:prstGeom>
          <a:noFill/>
        </p:spPr>
        <p:txBody>
          <a:bodyPr wrap="none" rtlCol="0">
            <a:spAutoFit/>
          </a:bodyPr>
          <a:lstStyle/>
          <a:p>
            <a:r>
              <a:rPr lang="en-US" sz="1800" dirty="0" smtClean="0"/>
              <a:t>Photo by Andi Harmon</a:t>
            </a:r>
            <a:endParaRPr lang="en-US" sz="1800" dirty="0"/>
          </a:p>
        </p:txBody>
      </p:sp>
    </p:spTree>
    <p:extLst>
      <p:ext uri="{BB962C8B-B14F-4D97-AF65-F5344CB8AC3E}">
        <p14:creationId xmlns:p14="http://schemas.microsoft.com/office/powerpoint/2010/main" val="379673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526" y="5213499"/>
            <a:ext cx="11615231" cy="978729"/>
          </a:xfrm>
          <a:prstGeom prst="rect">
            <a:avLst/>
          </a:prstGeom>
          <a:noFill/>
        </p:spPr>
        <p:txBody>
          <a:bodyPr wrap="none" rtlCol="0">
            <a:spAutoFit/>
          </a:bodyPr>
          <a:lstStyle/>
          <a:p>
            <a:r>
              <a:rPr lang="en-US" sz="5760" b="1" dirty="0"/>
              <a:t>NGSS IN MULTI-GRADE CLASSROOMS</a:t>
            </a:r>
          </a:p>
        </p:txBody>
      </p:sp>
      <p:sp>
        <p:nvSpPr>
          <p:cNvPr id="3" name="TextBox 2"/>
          <p:cNvSpPr txBox="1"/>
          <p:nvPr/>
        </p:nvSpPr>
        <p:spPr>
          <a:xfrm>
            <a:off x="13598702" y="5081291"/>
            <a:ext cx="6809493" cy="2219838"/>
          </a:xfrm>
          <a:prstGeom prst="rect">
            <a:avLst/>
          </a:prstGeom>
          <a:noFill/>
        </p:spPr>
        <p:txBody>
          <a:bodyPr wrap="none" rtlCol="0">
            <a:spAutoFit/>
          </a:bodyPr>
          <a:lstStyle/>
          <a:p>
            <a:r>
              <a:rPr lang="en-US" sz="2304" b="1" dirty="0"/>
              <a:t>Michael L. Cummings </a:t>
            </a:r>
            <a:r>
              <a:rPr lang="en-US" sz="2304" b="1" dirty="0"/>
              <a:t> </a:t>
            </a:r>
            <a:r>
              <a:rPr lang="en-US" sz="2304" b="1" dirty="0">
                <a:hlinkClick r:id="rId3"/>
              </a:rPr>
              <a:t>cummings@pdx.edu</a:t>
            </a:r>
            <a:r>
              <a:rPr lang="en-US" sz="2304" b="1" dirty="0"/>
              <a:t> </a:t>
            </a:r>
          </a:p>
          <a:p>
            <a:r>
              <a:rPr lang="en-US" sz="2304" b="1" dirty="0"/>
              <a:t>Richard </a:t>
            </a:r>
            <a:r>
              <a:rPr lang="en-US" sz="2304" b="1" dirty="0"/>
              <a:t>C. </a:t>
            </a:r>
            <a:r>
              <a:rPr lang="en-US" sz="2304" b="1" dirty="0"/>
              <a:t>Hugo  </a:t>
            </a:r>
            <a:r>
              <a:rPr lang="en-US" sz="2304" b="1" dirty="0">
                <a:hlinkClick r:id="rId4"/>
              </a:rPr>
              <a:t>hugo@pdx.edu</a:t>
            </a:r>
            <a:endParaRPr lang="en-US" sz="2304" b="1" dirty="0"/>
          </a:p>
          <a:p>
            <a:r>
              <a:rPr lang="en-US" sz="2304" b="1" dirty="0"/>
              <a:t>Connie Robbins  </a:t>
            </a:r>
            <a:r>
              <a:rPr lang="en-US" sz="2304" b="1" dirty="0">
                <a:hlinkClick r:id="rId5"/>
              </a:rPr>
              <a:t>robbinsc@harneyesd.k12.or.us</a:t>
            </a:r>
            <a:endParaRPr lang="en-US" sz="2304" b="1" dirty="0"/>
          </a:p>
          <a:p>
            <a:r>
              <a:rPr lang="en-US" sz="2304" b="1" dirty="0"/>
              <a:t>Carolyn </a:t>
            </a:r>
            <a:r>
              <a:rPr lang="en-US" sz="2304" b="1" dirty="0" err="1"/>
              <a:t>Koskela</a:t>
            </a:r>
            <a:r>
              <a:rPr lang="en-US" sz="2304" b="1" dirty="0"/>
              <a:t>  </a:t>
            </a:r>
            <a:r>
              <a:rPr lang="en-US" sz="2304" b="1" dirty="0">
                <a:hlinkClick r:id="rId6"/>
              </a:rPr>
              <a:t>koskelac@harneyesd.k12.or.us</a:t>
            </a:r>
            <a:endParaRPr lang="en-US" sz="2304" b="1" dirty="0"/>
          </a:p>
          <a:p>
            <a:r>
              <a:rPr lang="en-US" sz="2304" b="1" dirty="0"/>
              <a:t>Linda </a:t>
            </a:r>
            <a:r>
              <a:rPr lang="en-US" sz="2304" b="1" dirty="0" err="1"/>
              <a:t>Pelroy</a:t>
            </a:r>
            <a:r>
              <a:rPr lang="en-US" sz="2304" b="1" dirty="0"/>
              <a:t>  </a:t>
            </a:r>
            <a:r>
              <a:rPr lang="en-US" sz="2304" b="1" dirty="0">
                <a:hlinkClick r:id="rId7"/>
              </a:rPr>
              <a:t>pelroyl@harneyesd.k12.or.us</a:t>
            </a:r>
            <a:endParaRPr lang="en-US" sz="2304" b="1" dirty="0"/>
          </a:p>
          <a:p>
            <a:r>
              <a:rPr lang="en-US" sz="2304" b="1" dirty="0"/>
              <a:t>Karla </a:t>
            </a:r>
            <a:r>
              <a:rPr lang="en-US" sz="2304" b="1" dirty="0" err="1"/>
              <a:t>Neuschwander</a:t>
            </a:r>
            <a:r>
              <a:rPr lang="en-US" sz="2304" b="1" dirty="0"/>
              <a:t>  </a:t>
            </a:r>
            <a:r>
              <a:rPr lang="en-US" sz="2304" b="1" dirty="0">
                <a:hlinkClick r:id="rId8"/>
              </a:rPr>
              <a:t>neuschwk@harneyesd.k12.or.us</a:t>
            </a:r>
            <a:endParaRPr lang="en-US" sz="2304" b="1"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99381" y="19128389"/>
            <a:ext cx="3785950" cy="2522390"/>
          </a:xfrm>
          <a:prstGeom prst="rect">
            <a:avLst/>
          </a:prstGeom>
        </p:spPr>
      </p:pic>
      <p:sp>
        <p:nvSpPr>
          <p:cNvPr id="30" name="TextBox 29"/>
          <p:cNvSpPr txBox="1"/>
          <p:nvPr/>
        </p:nvSpPr>
        <p:spPr>
          <a:xfrm>
            <a:off x="22646074" y="26518935"/>
            <a:ext cx="9356209" cy="1605157"/>
          </a:xfrm>
          <a:prstGeom prst="rect">
            <a:avLst/>
          </a:prstGeom>
          <a:noFill/>
        </p:spPr>
        <p:txBody>
          <a:bodyPr wrap="square" rtlCol="0">
            <a:noAutofit/>
          </a:bodyPr>
          <a:lstStyle/>
          <a:p>
            <a:pPr algn="ctr"/>
            <a:r>
              <a:rPr lang="en-US" sz="1440" dirty="0"/>
              <a:t>References</a:t>
            </a:r>
          </a:p>
          <a:p>
            <a:r>
              <a:rPr lang="en-US" sz="1152" dirty="0"/>
              <a:t>Marzano, R. J</a:t>
            </a:r>
            <a:r>
              <a:rPr lang="en-US" sz="1152" dirty="0"/>
              <a:t>., </a:t>
            </a:r>
            <a:r>
              <a:rPr lang="en-US" sz="1152" dirty="0" err="1"/>
              <a:t>Yanoski</a:t>
            </a:r>
            <a:r>
              <a:rPr lang="en-US" sz="1152" dirty="0"/>
              <a:t>, D. C., </a:t>
            </a:r>
            <a:r>
              <a:rPr lang="en-US" sz="1152" dirty="0"/>
              <a:t>&amp; </a:t>
            </a:r>
            <a:r>
              <a:rPr lang="en-US" sz="1152" dirty="0"/>
              <a:t>Paynter, D. E., </a:t>
            </a:r>
            <a:r>
              <a:rPr lang="en-US" sz="1152" dirty="0"/>
              <a:t>(</a:t>
            </a:r>
            <a:r>
              <a:rPr lang="en-US" sz="1152" dirty="0"/>
              <a:t>2016). Proficiency scales for the new science standards. Bloomington, IN: Marzano Research</a:t>
            </a:r>
            <a:r>
              <a:rPr lang="en-US" sz="1152" dirty="0"/>
              <a:t>.  </a:t>
            </a:r>
            <a:r>
              <a:rPr lang="en-US" sz="1152" dirty="0"/>
              <a:t>ISBN: </a:t>
            </a:r>
            <a:r>
              <a:rPr lang="en-US" sz="1152" dirty="0"/>
              <a:t>978-0-9903458-9-3 </a:t>
            </a:r>
            <a:endParaRPr lang="en-US" sz="1152" dirty="0"/>
          </a:p>
          <a:p>
            <a:r>
              <a:rPr lang="en-US" sz="1152" dirty="0"/>
              <a:t>NGSS Hub. (2014). Retrieved August, 2017, from National Science Teachers Association website: http://</a:t>
            </a:r>
            <a:r>
              <a:rPr lang="en-US" sz="1152" dirty="0"/>
              <a:t>ngss.nsta.org/Default.aspx </a:t>
            </a:r>
            <a:endParaRPr lang="en-US" sz="1152" dirty="0"/>
          </a:p>
          <a:p>
            <a:r>
              <a:rPr lang="en-US" sz="1152" dirty="0"/>
              <a:t>NGSS Lead States. (2013). Next Generation Science Standards: For states by states. Retrieved 2017, from http://www.nextgenscience.org/get-to-know</a:t>
            </a:r>
          </a:p>
          <a:p>
            <a:r>
              <a:rPr lang="en-US" sz="1152" dirty="0"/>
              <a:t>       * is a registered trademark of Achieve. Neither Achieve nor the lead states and partners that developed the Next Generation Science Standards were involved in the production of this product, and do not endorse it.</a:t>
            </a:r>
          </a:p>
          <a:p>
            <a:r>
              <a:rPr lang="en-US" sz="1152" dirty="0"/>
              <a:t>Willard</a:t>
            </a:r>
            <a:r>
              <a:rPr lang="en-US" sz="1152" dirty="0"/>
              <a:t>, T. (Ed.). (2015). The NSTA Quick-Reference Guide to the NGSS. Arlington, VA: NSTA Press. ISBN: 978-1-941316-13-9</a:t>
            </a:r>
          </a:p>
          <a:p>
            <a:endParaRPr lang="en-US" sz="1440" dirty="0"/>
          </a:p>
          <a:p>
            <a:endParaRPr lang="en-US" sz="1440" dirty="0"/>
          </a:p>
        </p:txBody>
      </p:sp>
      <p:sp>
        <p:nvSpPr>
          <p:cNvPr id="51" name="Rectangle 4"/>
          <p:cNvSpPr>
            <a:spLocks noChangeArrowheads="1"/>
          </p:cNvSpPr>
          <p:nvPr/>
        </p:nvSpPr>
        <p:spPr bwMode="auto">
          <a:xfrm>
            <a:off x="21525757" y="10129978"/>
            <a:ext cx="37411989" cy="75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837" tIns="32918" rIns="65837" bIns="32918" numCol="1" anchor="ctr" anchorCtr="0" compatLnSpc="1">
            <a:prstTxWarp prst="textNoShape">
              <a:avLst/>
            </a:prstTxWarp>
            <a:spAutoFit/>
          </a:bodyPr>
          <a:lstStyle/>
          <a:p>
            <a:endParaRPr lang="en-US" sz="4479"/>
          </a:p>
        </p:txBody>
      </p:sp>
      <p:grpSp>
        <p:nvGrpSpPr>
          <p:cNvPr id="266" name="Group 265"/>
          <p:cNvGrpSpPr/>
          <p:nvPr/>
        </p:nvGrpSpPr>
        <p:grpSpPr>
          <a:xfrm>
            <a:off x="1597452" y="7477819"/>
            <a:ext cx="16436328" cy="2445069"/>
            <a:chOff x="612501" y="3656891"/>
            <a:chExt cx="22828234" cy="3395929"/>
          </a:xfrm>
        </p:grpSpPr>
        <p:sp>
          <p:nvSpPr>
            <p:cNvPr id="16" name="TextBox 15"/>
            <p:cNvSpPr txBox="1"/>
            <p:nvPr/>
          </p:nvSpPr>
          <p:spPr>
            <a:xfrm>
              <a:off x="612501" y="4708696"/>
              <a:ext cx="1576033" cy="1974811"/>
            </a:xfrm>
            <a:prstGeom prst="rect">
              <a:avLst/>
            </a:prstGeom>
            <a:noFill/>
          </p:spPr>
          <p:txBody>
            <a:bodyPr wrap="square" rtlCol="0">
              <a:spAutoFit/>
            </a:bodyPr>
            <a:lstStyle/>
            <a:p>
              <a:r>
                <a:rPr lang="en-US" sz="1728" dirty="0"/>
                <a:t>Core group  meets September 2016</a:t>
              </a:r>
            </a:p>
          </p:txBody>
        </p:sp>
        <p:sp>
          <p:nvSpPr>
            <p:cNvPr id="17" name="TextBox 16"/>
            <p:cNvSpPr txBox="1"/>
            <p:nvPr/>
          </p:nvSpPr>
          <p:spPr>
            <a:xfrm>
              <a:off x="2524343" y="4776514"/>
              <a:ext cx="1825524" cy="1605495"/>
            </a:xfrm>
            <a:prstGeom prst="rect">
              <a:avLst/>
            </a:prstGeom>
            <a:noFill/>
          </p:spPr>
          <p:txBody>
            <a:bodyPr wrap="square" rtlCol="0">
              <a:spAutoFit/>
            </a:bodyPr>
            <a:lstStyle/>
            <a:p>
              <a:r>
                <a:rPr lang="en-US" sz="1728" dirty="0"/>
                <a:t>Study  Marzano </a:t>
              </a:r>
              <a:r>
                <a:rPr lang="en-US" sz="1728" dirty="0"/>
                <a:t> </a:t>
              </a:r>
              <a:r>
                <a:rPr lang="en-US" sz="1728" dirty="0"/>
                <a:t>and NSTA books</a:t>
              </a:r>
            </a:p>
          </p:txBody>
        </p:sp>
        <p:sp>
          <p:nvSpPr>
            <p:cNvPr id="18" name="TextBox 17"/>
            <p:cNvSpPr txBox="1"/>
            <p:nvPr/>
          </p:nvSpPr>
          <p:spPr>
            <a:xfrm>
              <a:off x="4394052" y="4708696"/>
              <a:ext cx="2103565" cy="2344124"/>
            </a:xfrm>
            <a:prstGeom prst="rect">
              <a:avLst/>
            </a:prstGeom>
            <a:noFill/>
          </p:spPr>
          <p:txBody>
            <a:bodyPr wrap="square" rtlCol="0">
              <a:spAutoFit/>
            </a:bodyPr>
            <a:lstStyle/>
            <a:p>
              <a:r>
                <a:rPr lang="en-US" sz="1728" dirty="0"/>
                <a:t>Present K-3 and 4-8 NGSS framework at K-8 workshop</a:t>
              </a:r>
            </a:p>
            <a:p>
              <a:r>
                <a:rPr lang="en-US" sz="1728" dirty="0"/>
                <a:t>November </a:t>
              </a:r>
              <a:r>
                <a:rPr lang="en-US" sz="1728" dirty="0"/>
                <a:t>2016</a:t>
              </a:r>
            </a:p>
          </p:txBody>
        </p:sp>
        <p:sp>
          <p:nvSpPr>
            <p:cNvPr id="19" name="TextBox 18"/>
            <p:cNvSpPr txBox="1"/>
            <p:nvPr/>
          </p:nvSpPr>
          <p:spPr>
            <a:xfrm>
              <a:off x="6580810" y="4708697"/>
              <a:ext cx="2082574" cy="1236183"/>
            </a:xfrm>
            <a:prstGeom prst="rect">
              <a:avLst/>
            </a:prstGeom>
            <a:noFill/>
          </p:spPr>
          <p:txBody>
            <a:bodyPr wrap="square" rtlCol="0">
              <a:spAutoFit/>
            </a:bodyPr>
            <a:lstStyle/>
            <a:p>
              <a:r>
                <a:rPr lang="en-US" sz="1728" dirty="0"/>
                <a:t>Develop scope and sequence of lessons</a:t>
              </a:r>
            </a:p>
          </p:txBody>
        </p:sp>
        <p:sp>
          <p:nvSpPr>
            <p:cNvPr id="20" name="TextBox 19"/>
            <p:cNvSpPr txBox="1"/>
            <p:nvPr/>
          </p:nvSpPr>
          <p:spPr>
            <a:xfrm>
              <a:off x="8596379" y="4672272"/>
              <a:ext cx="2365265" cy="1974811"/>
            </a:xfrm>
            <a:prstGeom prst="rect">
              <a:avLst/>
            </a:prstGeom>
            <a:noFill/>
          </p:spPr>
          <p:txBody>
            <a:bodyPr wrap="square" rtlCol="0">
              <a:spAutoFit/>
            </a:bodyPr>
            <a:lstStyle/>
            <a:p>
              <a:r>
                <a:rPr lang="en-US" sz="1728" dirty="0"/>
                <a:t>Find lessons that support scope and sequence</a:t>
              </a:r>
            </a:p>
            <a:p>
              <a:r>
                <a:rPr lang="en-US" sz="1728" dirty="0"/>
                <a:t>October 2016- July 2017</a:t>
              </a:r>
            </a:p>
          </p:txBody>
        </p:sp>
        <p:sp>
          <p:nvSpPr>
            <p:cNvPr id="21" name="TextBox 20"/>
            <p:cNvSpPr txBox="1"/>
            <p:nvPr/>
          </p:nvSpPr>
          <p:spPr>
            <a:xfrm>
              <a:off x="11200918" y="4776515"/>
              <a:ext cx="2187690" cy="1605496"/>
            </a:xfrm>
            <a:prstGeom prst="rect">
              <a:avLst/>
            </a:prstGeom>
            <a:noFill/>
          </p:spPr>
          <p:txBody>
            <a:bodyPr wrap="square" rtlCol="0">
              <a:spAutoFit/>
            </a:bodyPr>
            <a:lstStyle/>
            <a:p>
              <a:r>
                <a:rPr lang="en-US" sz="1728" dirty="0"/>
                <a:t>Year 1 ready for implementation July 2017</a:t>
              </a:r>
            </a:p>
          </p:txBody>
        </p:sp>
        <p:sp>
          <p:nvSpPr>
            <p:cNvPr id="22" name="TextBox 21"/>
            <p:cNvSpPr txBox="1"/>
            <p:nvPr/>
          </p:nvSpPr>
          <p:spPr>
            <a:xfrm>
              <a:off x="13627882" y="4707480"/>
              <a:ext cx="2602110" cy="1605496"/>
            </a:xfrm>
            <a:prstGeom prst="rect">
              <a:avLst/>
            </a:prstGeom>
            <a:noFill/>
          </p:spPr>
          <p:txBody>
            <a:bodyPr wrap="square" rtlCol="0">
              <a:spAutoFit/>
            </a:bodyPr>
            <a:lstStyle/>
            <a:p>
              <a:r>
                <a:rPr lang="en-US" sz="1728" dirty="0"/>
                <a:t>Workshop to roll out year 1 to partner districts</a:t>
              </a:r>
            </a:p>
            <a:p>
              <a:r>
                <a:rPr lang="en-US" sz="1728" dirty="0"/>
                <a:t>August 2017</a:t>
              </a:r>
            </a:p>
          </p:txBody>
        </p:sp>
        <p:sp>
          <p:nvSpPr>
            <p:cNvPr id="23" name="TextBox 22"/>
            <p:cNvSpPr txBox="1"/>
            <p:nvPr/>
          </p:nvSpPr>
          <p:spPr>
            <a:xfrm>
              <a:off x="16094033" y="4672272"/>
              <a:ext cx="2321172" cy="1974811"/>
            </a:xfrm>
            <a:prstGeom prst="rect">
              <a:avLst/>
            </a:prstGeom>
            <a:noFill/>
          </p:spPr>
          <p:txBody>
            <a:bodyPr wrap="square" rtlCol="0">
              <a:spAutoFit/>
            </a:bodyPr>
            <a:lstStyle/>
            <a:p>
              <a:r>
                <a:rPr lang="en-US" sz="1728" dirty="0"/>
                <a:t>ZOOM sessions start with Oregon Science Project</a:t>
              </a:r>
            </a:p>
            <a:p>
              <a:r>
                <a:rPr lang="en-US" sz="1728" dirty="0"/>
                <a:t>September 2017</a:t>
              </a:r>
            </a:p>
          </p:txBody>
        </p:sp>
        <p:sp>
          <p:nvSpPr>
            <p:cNvPr id="24" name="TextBox 23"/>
            <p:cNvSpPr txBox="1"/>
            <p:nvPr/>
          </p:nvSpPr>
          <p:spPr>
            <a:xfrm>
              <a:off x="8706311" y="3656891"/>
              <a:ext cx="3027806" cy="620718"/>
            </a:xfrm>
            <a:prstGeom prst="rect">
              <a:avLst/>
            </a:prstGeom>
            <a:noFill/>
          </p:spPr>
          <p:txBody>
            <a:bodyPr wrap="none" rtlCol="0">
              <a:spAutoFit/>
            </a:bodyPr>
            <a:lstStyle/>
            <a:p>
              <a:r>
                <a:rPr lang="en-US" sz="2304" b="1" dirty="0"/>
                <a:t>Project Timeline</a:t>
              </a:r>
            </a:p>
          </p:txBody>
        </p:sp>
        <p:sp>
          <p:nvSpPr>
            <p:cNvPr id="25" name="TextBox 24"/>
            <p:cNvSpPr txBox="1"/>
            <p:nvPr/>
          </p:nvSpPr>
          <p:spPr>
            <a:xfrm>
              <a:off x="21215595" y="4733727"/>
              <a:ext cx="2225140" cy="1605496"/>
            </a:xfrm>
            <a:prstGeom prst="rect">
              <a:avLst/>
            </a:prstGeom>
            <a:noFill/>
          </p:spPr>
          <p:txBody>
            <a:bodyPr wrap="square" rtlCol="0">
              <a:spAutoFit/>
            </a:bodyPr>
            <a:lstStyle/>
            <a:p>
              <a:r>
                <a:rPr lang="en-US" sz="1728" dirty="0"/>
                <a:t>Total Implementation completed in 2020-2021</a:t>
              </a:r>
            </a:p>
          </p:txBody>
        </p:sp>
        <p:sp>
          <p:nvSpPr>
            <p:cNvPr id="26" name="TextBox 25"/>
            <p:cNvSpPr txBox="1"/>
            <p:nvPr/>
          </p:nvSpPr>
          <p:spPr>
            <a:xfrm>
              <a:off x="18685797" y="4674108"/>
              <a:ext cx="2250336" cy="1974811"/>
            </a:xfrm>
            <a:prstGeom prst="rect">
              <a:avLst/>
            </a:prstGeom>
            <a:noFill/>
          </p:spPr>
          <p:txBody>
            <a:bodyPr wrap="square" rtlCol="0">
              <a:spAutoFit/>
            </a:bodyPr>
            <a:lstStyle/>
            <a:p>
              <a:r>
                <a:rPr lang="en-US" sz="1728" dirty="0"/>
                <a:t>Year 2 completed for implementation</a:t>
              </a:r>
            </a:p>
            <a:p>
              <a:r>
                <a:rPr lang="en-US" sz="1728" dirty="0"/>
                <a:t>Projected for August 2018</a:t>
              </a:r>
            </a:p>
          </p:txBody>
        </p:sp>
        <p:cxnSp>
          <p:nvCxnSpPr>
            <p:cNvPr id="31" name="Straight Connector 30"/>
            <p:cNvCxnSpPr/>
            <p:nvPr/>
          </p:nvCxnSpPr>
          <p:spPr>
            <a:xfrm flipV="1">
              <a:off x="1444884" y="4261797"/>
              <a:ext cx="20303540" cy="11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44883" y="4304584"/>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095210" y="4304477"/>
              <a:ext cx="5713" cy="539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87882" y="4304584"/>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74841" y="4288822"/>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464918" y="4299840"/>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023095" y="4280203"/>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513524" y="4288822"/>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704248" y="4241666"/>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518627" y="4299840"/>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1748424" y="4241666"/>
              <a:ext cx="1" cy="47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4" name="Table 53"/>
          <p:cNvGraphicFramePr>
            <a:graphicFrameLocks noGrp="1"/>
          </p:cNvGraphicFramePr>
          <p:nvPr>
            <p:extLst/>
          </p:nvPr>
        </p:nvGraphicFramePr>
        <p:xfrm>
          <a:off x="22646076" y="5112536"/>
          <a:ext cx="9762162" cy="9038431"/>
        </p:xfrm>
        <a:graphic>
          <a:graphicData uri="http://schemas.openxmlformats.org/drawingml/2006/table">
            <a:tbl>
              <a:tblPr firstRow="1" firstCol="1" bandRow="1">
                <a:tableStyleId>{5C22544A-7EE6-4342-B048-85BDC9FD1C3A}</a:tableStyleId>
              </a:tblPr>
              <a:tblGrid>
                <a:gridCol w="1276240"/>
                <a:gridCol w="747632"/>
                <a:gridCol w="544167"/>
                <a:gridCol w="2569330"/>
                <a:gridCol w="3032650"/>
                <a:gridCol w="1592143"/>
              </a:tblGrid>
              <a:tr h="670667">
                <a:tc gridSpan="6">
                  <a:txBody>
                    <a:bodyPr/>
                    <a:lstStyle/>
                    <a:p>
                      <a:pPr marL="0" marR="0" algn="ctr">
                        <a:lnSpc>
                          <a:spcPct val="107000"/>
                        </a:lnSpc>
                        <a:spcBef>
                          <a:spcPts val="0"/>
                        </a:spcBef>
                        <a:spcAft>
                          <a:spcPts val="0"/>
                        </a:spcAft>
                      </a:pPr>
                      <a:r>
                        <a:rPr lang="en-US" sz="1200" dirty="0">
                          <a:effectLst/>
                        </a:rPr>
                        <a:t>YEAR ONE Grade K-3</a:t>
                      </a:r>
                    </a:p>
                    <a:p>
                      <a:pPr marL="0" marR="0" algn="ctr">
                        <a:spcBef>
                          <a:spcPts val="0"/>
                        </a:spcBef>
                        <a:spcAft>
                          <a:spcPts val="0"/>
                        </a:spcAft>
                      </a:pPr>
                      <a:r>
                        <a:rPr lang="en-US" sz="1200" dirty="0">
                          <a:effectLst/>
                        </a:rPr>
                        <a:t>Earth and Space Science</a:t>
                      </a:r>
                    </a:p>
                    <a:p>
                      <a:pPr marL="0" marR="0" algn="ctr">
                        <a:spcBef>
                          <a:spcPts val="0"/>
                        </a:spcBef>
                        <a:spcAft>
                          <a:spcPts val="0"/>
                        </a:spcAft>
                      </a:pPr>
                      <a:r>
                        <a:rPr lang="en-US" sz="1200" dirty="0">
                          <a:effectLst/>
                        </a:rPr>
                        <a:t>The Solar System: Seasons</a:t>
                      </a:r>
                    </a:p>
                    <a:p>
                      <a:pPr marL="0" marR="0" algn="ctr">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9280">
                <a:tc gridSpan="4">
                  <a:txBody>
                    <a:bodyPr/>
                    <a:lstStyle/>
                    <a:p>
                      <a:pPr marL="0" marR="0">
                        <a:spcBef>
                          <a:spcPts val="0"/>
                        </a:spcBef>
                        <a:spcAft>
                          <a:spcPts val="0"/>
                        </a:spcAft>
                      </a:pPr>
                      <a:r>
                        <a:rPr lang="en-US" sz="1000" dirty="0">
                          <a:effectLst/>
                        </a:rPr>
                        <a:t>Unit: </a:t>
                      </a:r>
                    </a:p>
                    <a:p>
                      <a:pPr marL="0" marR="0">
                        <a:spcBef>
                          <a:spcPts val="0"/>
                        </a:spcBef>
                        <a:spcAft>
                          <a:spcPts val="0"/>
                        </a:spcAft>
                      </a:pPr>
                      <a:r>
                        <a:rPr lang="en-US" sz="1000" dirty="0">
                          <a:effectLst/>
                        </a:rPr>
                        <a:t> </a:t>
                      </a:r>
                    </a:p>
                    <a:p>
                      <a:pPr marL="0" marR="0">
                        <a:spcBef>
                          <a:spcPts val="0"/>
                        </a:spcBef>
                        <a:spcAft>
                          <a:spcPts val="0"/>
                        </a:spcAft>
                      </a:pPr>
                      <a:r>
                        <a:rPr lang="en-US" sz="1000" u="sng" dirty="0">
                          <a:effectLst/>
                          <a:hlinkClick r:id="rId10"/>
                        </a:rPr>
                        <a:t>(1-ESS1-2)</a:t>
                      </a:r>
                      <a:r>
                        <a:rPr lang="en-US" sz="1000" dirty="0">
                          <a:effectLst/>
                        </a:rPr>
                        <a:t>: Make observations at different times of year to relate the amount of daylight to the time of year. (for example, use observations—firsthand or from media—to make relative comparisons of the amount of daylight in the winter to the amount in the spring or fall). </a:t>
                      </a:r>
                      <a:r>
                        <a:rPr lang="en-US" sz="1000" u="sng" dirty="0">
                          <a:effectLst/>
                          <a:hlinkClick r:id="rId11"/>
                        </a:rPr>
                        <a:t>NGSS</a:t>
                      </a:r>
                      <a:endParaRPr lang="en-US" sz="1000" dirty="0">
                        <a:effectLst/>
                      </a:endParaRPr>
                    </a:p>
                    <a:p>
                      <a:pPr marL="0" marR="0">
                        <a:spcBef>
                          <a:spcPts val="0"/>
                        </a:spcBef>
                        <a:spcAft>
                          <a:spcPts val="0"/>
                        </a:spcAft>
                      </a:pPr>
                      <a:r>
                        <a:rPr lang="en-US" sz="1000" dirty="0">
                          <a:effectLst/>
                        </a:rPr>
                        <a:t> </a:t>
                      </a:r>
                    </a:p>
                    <a:p>
                      <a:pPr marL="0" marR="0">
                        <a:spcBef>
                          <a:spcPts val="0"/>
                        </a:spcBef>
                        <a:spcAft>
                          <a:spcPts val="0"/>
                        </a:spcAft>
                      </a:pPr>
                      <a:r>
                        <a:rPr lang="en-US" sz="1000" dirty="0">
                          <a:effectLst/>
                        </a:rPr>
                        <a:t>Suggested </a:t>
                      </a:r>
                      <a:r>
                        <a:rPr lang="en-US" sz="1000" u="sng" dirty="0">
                          <a:effectLst/>
                          <a:hlinkClick r:id="rId12"/>
                        </a:rPr>
                        <a:t>Phenomena</a:t>
                      </a:r>
                      <a:r>
                        <a:rPr lang="en-US" sz="1000" dirty="0">
                          <a:effectLst/>
                        </a:rPr>
                        <a:t>: The days are getting longer! How do we know that summer is coming?</a:t>
                      </a:r>
                    </a:p>
                    <a:p>
                      <a:pPr marL="0" marR="0">
                        <a:spcBef>
                          <a:spcPts val="0"/>
                        </a:spcBef>
                        <a:spcAft>
                          <a:spcPts val="0"/>
                        </a:spcAft>
                      </a:pPr>
                      <a:r>
                        <a:rPr lang="en-US" sz="1000" dirty="0">
                          <a:effectLst/>
                        </a:rPr>
                        <a:t> </a:t>
                      </a:r>
                    </a:p>
                    <a:p>
                      <a:pPr marL="0" marR="0">
                        <a:spcBef>
                          <a:spcPts val="0"/>
                        </a:spcBef>
                        <a:spcAft>
                          <a:spcPts val="0"/>
                        </a:spcAft>
                      </a:pPr>
                      <a:r>
                        <a:rPr lang="en-US" sz="1000" u="sng" dirty="0">
                          <a:effectLst/>
                          <a:hlinkClick r:id="rId13"/>
                        </a:rPr>
                        <a:t>Time-lapse seasons</a:t>
                      </a:r>
                      <a:r>
                        <a:rPr lang="en-US" sz="1000" dirty="0">
                          <a:effectLst/>
                        </a:rPr>
                        <a:t> with sounds of the seasons</a:t>
                      </a:r>
                    </a:p>
                    <a:p>
                      <a:pPr marL="0" marR="0">
                        <a:spcBef>
                          <a:spcPts val="0"/>
                        </a:spcBef>
                        <a:spcAft>
                          <a:spcPts val="0"/>
                        </a:spcAft>
                      </a:pPr>
                      <a:r>
                        <a:rPr lang="en-US" sz="1000" u="sng" dirty="0">
                          <a:effectLst/>
                          <a:hlinkClick r:id="rId14"/>
                        </a:rPr>
                        <a:t>A Year on Planet Earth</a:t>
                      </a:r>
                      <a:r>
                        <a:rPr lang="en-US" sz="1000" dirty="0">
                          <a:effectLst/>
                        </a:rPr>
                        <a:t> (video</a:t>
                      </a:r>
                      <a:r>
                        <a:rPr lang="en-US" sz="1000" dirty="0" smtClean="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dirty="0">
                          <a:effectLst/>
                        </a:rPr>
                        <a:t>Class activities</a:t>
                      </a:r>
                    </a:p>
                    <a:p>
                      <a:pPr marL="0" marR="0">
                        <a:spcBef>
                          <a:spcPts val="0"/>
                        </a:spcBef>
                        <a:spcAft>
                          <a:spcPts val="0"/>
                        </a:spcAft>
                      </a:pPr>
                      <a:r>
                        <a:rPr lang="en-US" sz="1000" dirty="0">
                          <a:effectLst/>
                        </a:rPr>
                        <a:t> </a:t>
                      </a:r>
                    </a:p>
                    <a:p>
                      <a:pPr marL="0" marR="0">
                        <a:spcBef>
                          <a:spcPts val="0"/>
                        </a:spcBef>
                        <a:spcAft>
                          <a:spcPts val="0"/>
                        </a:spcAft>
                      </a:pPr>
                      <a:r>
                        <a:rPr lang="en-US" sz="1000" u="sng" dirty="0">
                          <a:effectLst/>
                          <a:hlinkClick r:id="rId15"/>
                        </a:rPr>
                        <a:t>More information on phenomenon</a:t>
                      </a:r>
                      <a:endParaRPr lang="en-US" sz="1000" dirty="0">
                        <a:effectLst/>
                      </a:endParaRPr>
                    </a:p>
                    <a:p>
                      <a:pPr marL="0" marR="0">
                        <a:spcBef>
                          <a:spcPts val="0"/>
                        </a:spcBef>
                        <a:spcAft>
                          <a:spcPts val="0"/>
                        </a:spcAft>
                      </a:pPr>
                      <a:r>
                        <a:rPr lang="en-US" sz="1000" dirty="0">
                          <a:effectLst/>
                        </a:rPr>
                        <a:t> </a:t>
                      </a:r>
                    </a:p>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a:effectLst/>
                        </a:rPr>
                        <a:t> </a:t>
                      </a:r>
                      <a:endParaRPr lang="en-US" sz="800">
                        <a:effectLst/>
                      </a:endParaRPr>
                    </a:p>
                    <a:p>
                      <a:pPr marL="0" marR="0">
                        <a:spcBef>
                          <a:spcPts val="0"/>
                        </a:spcBef>
                        <a:spcAft>
                          <a:spcPts val="0"/>
                        </a:spcAft>
                      </a:pPr>
                      <a:r>
                        <a:rPr lang="en-US" sz="900">
                          <a:effectLst/>
                        </a:rPr>
                        <a:t> </a:t>
                      </a:r>
                      <a:endParaRPr lang="en-US" sz="800">
                        <a:effectLst/>
                      </a:endParaRPr>
                    </a:p>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614477">
                <a:tc>
                  <a:txBody>
                    <a:bodyPr/>
                    <a:lstStyle/>
                    <a:p>
                      <a:pPr marL="0" marR="0">
                        <a:spcBef>
                          <a:spcPts val="0"/>
                        </a:spcBef>
                        <a:spcAft>
                          <a:spcPts val="0"/>
                        </a:spcAft>
                      </a:pPr>
                      <a:r>
                        <a:rPr lang="en-US" sz="1000" dirty="0">
                          <a:effectLst/>
                        </a:rPr>
                        <a:t>Score 4.0</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(Knowledge application lessons</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The student will:</a:t>
                      </a:r>
                    </a:p>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a:effectLst/>
                        </a:rPr>
                        <a:t>Develop a model of the relationship between the Earth, Sun, and Moon.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a:effectLst/>
                        </a:rPr>
                        <a:t>Examples of ways to create model; clay, paper </a:t>
                      </a:r>
                      <a:r>
                        <a:rPr lang="en-US" sz="1000" dirty="0" err="1" smtClean="0">
                          <a:effectLst/>
                        </a:rPr>
                        <a:t>mache</a:t>
                      </a:r>
                      <a:r>
                        <a:rPr lang="en-US" sz="1000" dirty="0" smtClean="0">
                          <a:effectLst/>
                        </a:rPr>
                        <a:t>, </a:t>
                      </a:r>
                      <a:r>
                        <a:rPr lang="en-US" sz="1000" dirty="0">
                          <a:effectLst/>
                        </a:rPr>
                        <a:t>pencil &amp; paper, etc.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1000" dirty="0">
                          <a:effectLst/>
                        </a:rPr>
                        <a:t>Specific topics/ lesson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620991">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spcBef>
                          <a:spcPts val="0"/>
                        </a:spcBef>
                        <a:spcAft>
                          <a:spcPts val="0"/>
                        </a:spcAft>
                      </a:pPr>
                      <a:r>
                        <a:rPr lang="en-US" sz="1000" dirty="0">
                          <a:effectLst/>
                        </a:rPr>
                        <a:t>Score </a:t>
                      </a:r>
                      <a:r>
                        <a:rPr lang="en-US" sz="1000" dirty="0" smtClean="0">
                          <a:effectLst/>
                        </a:rPr>
                        <a:t>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In addition to score 3.0 performance, partial success at score 4.0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1953158">
                <a:tc>
                  <a:txBody>
                    <a:bodyPr/>
                    <a:lstStyle/>
                    <a:p>
                      <a:pPr marL="0" marR="0">
                        <a:spcBef>
                          <a:spcPts val="0"/>
                        </a:spcBef>
                        <a:spcAft>
                          <a:spcPts val="0"/>
                        </a:spcAft>
                      </a:pPr>
                      <a:r>
                        <a:rPr lang="en-US" sz="1000" dirty="0">
                          <a:effectLst/>
                        </a:rPr>
                        <a:t>Score 3.0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(practicing and deepening lessons)</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The students will:</a:t>
                      </a:r>
                    </a:p>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a:effectLst/>
                        </a:rPr>
                        <a:t>Make observations at different times of year to relate the amount of daylight to the time of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457200" marR="0">
                        <a:spcBef>
                          <a:spcPts val="0"/>
                        </a:spcBef>
                        <a:spcAft>
                          <a:spcPts val="0"/>
                        </a:spcAft>
                      </a:pPr>
                      <a:r>
                        <a:rPr lang="en-US" sz="900" dirty="0">
                          <a:effectLst/>
                        </a:rPr>
                        <a:t> </a:t>
                      </a:r>
                      <a:endParaRPr lang="en-US" sz="800" dirty="0">
                        <a:effectLst/>
                      </a:endParaRPr>
                    </a:p>
                    <a:p>
                      <a:pPr marL="342900" marR="0" lvl="0" indent="-342900">
                        <a:spcBef>
                          <a:spcPts val="0"/>
                        </a:spcBef>
                        <a:spcAft>
                          <a:spcPts val="0"/>
                        </a:spcAft>
                        <a:buFont typeface="Symbol" panose="05050102010706020507" pitchFamily="18" charset="2"/>
                        <a:buChar char=""/>
                      </a:pPr>
                      <a:r>
                        <a:rPr lang="en-US" sz="1000" dirty="0">
                          <a:effectLst/>
                        </a:rPr>
                        <a:t>Compare the amount of daylight in winter to the amount in spring/fall.</a:t>
                      </a:r>
                    </a:p>
                    <a:p>
                      <a:pPr marL="342900" marR="0" lvl="0" indent="-342900">
                        <a:spcBef>
                          <a:spcPts val="0"/>
                        </a:spcBef>
                        <a:spcAft>
                          <a:spcPts val="0"/>
                        </a:spcAft>
                        <a:buFont typeface="Symbol" panose="05050102010706020507" pitchFamily="18" charset="2"/>
                        <a:buChar char=""/>
                      </a:pPr>
                      <a:r>
                        <a:rPr lang="en-US" sz="1000" dirty="0">
                          <a:effectLst/>
                        </a:rPr>
                        <a:t>Draw shadows on the side walk to notice how the position of the sun moves.</a:t>
                      </a:r>
                    </a:p>
                    <a:p>
                      <a:pPr marL="342900" marR="0" lvl="0" indent="-342900">
                        <a:spcBef>
                          <a:spcPts val="0"/>
                        </a:spcBef>
                        <a:spcAft>
                          <a:spcPts val="0"/>
                        </a:spcAft>
                        <a:buFont typeface="Symbol" panose="05050102010706020507" pitchFamily="18" charset="2"/>
                        <a:buChar char=""/>
                      </a:pPr>
                      <a:r>
                        <a:rPr lang="en-US" sz="1000" dirty="0">
                          <a:effectLst/>
                        </a:rPr>
                        <a:t>Children’s book:</a:t>
                      </a:r>
                    </a:p>
                    <a:p>
                      <a:pPr marL="457200" marR="0">
                        <a:spcBef>
                          <a:spcPts val="0"/>
                        </a:spcBef>
                        <a:spcAft>
                          <a:spcPts val="0"/>
                        </a:spcAft>
                      </a:pPr>
                      <a:r>
                        <a:rPr lang="en-US" sz="1000" u="sng" dirty="0">
                          <a:effectLst/>
                          <a:hlinkClick r:id="rId16"/>
                        </a:rPr>
                        <a:t>Next Time You See a Sunset</a:t>
                      </a:r>
                      <a:endParaRPr lang="en-US" sz="1000" dirty="0">
                        <a:effectLst/>
                      </a:endParaRPr>
                    </a:p>
                    <a:p>
                      <a:pPr marL="342900" marR="0" lvl="0" indent="-342900">
                        <a:spcBef>
                          <a:spcPts val="0"/>
                        </a:spcBef>
                        <a:spcAft>
                          <a:spcPts val="0"/>
                        </a:spcAft>
                        <a:buFont typeface="Symbol" panose="05050102010706020507" pitchFamily="18" charset="2"/>
                        <a:buChar char=""/>
                      </a:pPr>
                      <a:r>
                        <a:rPr lang="en-US" sz="1000" dirty="0">
                          <a:effectLst/>
                        </a:rPr>
                        <a:t>Anchor chart of earth’s movement around the sun to show seasons</a:t>
                      </a:r>
                    </a:p>
                    <a:p>
                      <a:pPr marL="342900" marR="0" lvl="0" indent="-342900">
                        <a:spcBef>
                          <a:spcPts val="0"/>
                        </a:spcBef>
                        <a:spcAft>
                          <a:spcPts val="0"/>
                        </a:spcAft>
                        <a:buFont typeface="Symbol" panose="05050102010706020507" pitchFamily="18" charset="2"/>
                        <a:buChar char=""/>
                      </a:pPr>
                      <a:r>
                        <a:rPr lang="en-US" sz="1000" u="sng" dirty="0">
                          <a:effectLst/>
                          <a:hlinkClick r:id="rId17"/>
                        </a:rPr>
                        <a:t>Seasons Chart</a:t>
                      </a:r>
                      <a:endParaRPr lang="en-US" sz="1000" dirty="0">
                        <a:effectLst/>
                      </a:endParaRPr>
                    </a:p>
                    <a:p>
                      <a:pPr marL="342900" marR="0" lvl="0" indent="-342900">
                        <a:spcBef>
                          <a:spcPts val="0"/>
                        </a:spcBef>
                        <a:spcAft>
                          <a:spcPts val="0"/>
                        </a:spcAft>
                        <a:buFont typeface="Symbol" panose="05050102010706020507" pitchFamily="18" charset="2"/>
                        <a:buChar char=""/>
                      </a:pPr>
                      <a:r>
                        <a:rPr lang="en-US" sz="1000" dirty="0">
                          <a:effectLst/>
                        </a:rPr>
                        <a:t>Anchor chart of rotate vs. revolve of the earth</a:t>
                      </a:r>
                    </a:p>
                    <a:p>
                      <a:pPr marL="342900" marR="0" lvl="0" indent="-342900">
                        <a:spcBef>
                          <a:spcPts val="0"/>
                        </a:spcBef>
                        <a:spcAft>
                          <a:spcPts val="0"/>
                        </a:spcAft>
                        <a:buFont typeface="Symbol" panose="05050102010706020507" pitchFamily="18" charset="2"/>
                        <a:buChar char=""/>
                      </a:pPr>
                      <a:r>
                        <a:rPr lang="en-US" sz="1000" u="sng" dirty="0">
                          <a:effectLst/>
                          <a:hlinkClick r:id="rId18"/>
                        </a:rPr>
                        <a:t>Rotate vs. Revolved</a:t>
                      </a:r>
                      <a:endParaRPr lang="en-US" sz="1000" dirty="0">
                        <a:effectLst/>
                      </a:endParaRPr>
                    </a:p>
                    <a:p>
                      <a:pPr marL="45720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529986">
                <a:tc>
                  <a:txBody>
                    <a:bodyPr/>
                    <a:lstStyle/>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spcBef>
                          <a:spcPts val="0"/>
                        </a:spcBef>
                        <a:spcAft>
                          <a:spcPts val="0"/>
                        </a:spcAft>
                      </a:pPr>
                      <a:r>
                        <a:rPr lang="en-US" sz="1000">
                          <a:effectLst/>
                        </a:rPr>
                        <a:t>Score 2.5</a:t>
                      </a:r>
                    </a:p>
                    <a:p>
                      <a:pPr marL="0" marR="0">
                        <a:spcBef>
                          <a:spcPts val="0"/>
                        </a:spcBef>
                        <a:spcAft>
                          <a:spcPts val="0"/>
                        </a:spcAft>
                      </a:pPr>
                      <a:r>
                        <a:rPr lang="en-US" sz="1000">
                          <a:effectLst/>
                        </a:rPr>
                        <a:t> </a:t>
                      </a:r>
                    </a:p>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No major errors or omissions regarding score 2.0 content, and partial success at score 3.0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45720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1725995">
                <a:tc>
                  <a:txBody>
                    <a:bodyPr/>
                    <a:lstStyle/>
                    <a:p>
                      <a:pPr marL="0" marR="0">
                        <a:spcBef>
                          <a:spcPts val="0"/>
                        </a:spcBef>
                        <a:spcAft>
                          <a:spcPts val="0"/>
                        </a:spcAft>
                      </a:pPr>
                      <a:r>
                        <a:rPr lang="en-US" sz="1000" dirty="0">
                          <a:effectLst/>
                        </a:rPr>
                        <a:t>Score 2.0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(direct instruction lessons)</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The students will:</a:t>
                      </a:r>
                    </a:p>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a:effectLst/>
                        </a:rPr>
                        <a:t>Recognize or recall specific vocabulary: comparison, daylight, fall, observation, spring, summer, sun’s position, sun’s size, sunrise, sunset, winter, and year.</a:t>
                      </a:r>
                    </a:p>
                    <a:p>
                      <a:pPr marL="342900" marR="0" lvl="0" indent="-342900">
                        <a:spcBef>
                          <a:spcPts val="0"/>
                        </a:spcBef>
                        <a:spcAft>
                          <a:spcPts val="0"/>
                        </a:spcAft>
                        <a:buFont typeface="Symbol" panose="05050102010706020507" pitchFamily="18" charset="2"/>
                        <a:buChar char=""/>
                      </a:pPr>
                      <a:r>
                        <a:rPr lang="en-US" sz="1000" dirty="0">
                          <a:effectLst/>
                        </a:rPr>
                        <a:t>Make and record observations of the amount of sunlight at different times of the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45720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a:effectLst/>
                        </a:rPr>
                        <a:t>Download an app on the iPad such as Sunset &amp; Rise</a:t>
                      </a:r>
                    </a:p>
                    <a:p>
                      <a:pPr marL="342900" marR="0" lvl="0" indent="-342900">
                        <a:spcBef>
                          <a:spcPts val="0"/>
                        </a:spcBef>
                        <a:spcAft>
                          <a:spcPts val="0"/>
                        </a:spcAft>
                        <a:buFont typeface="Symbol" panose="05050102010706020507" pitchFamily="18" charset="2"/>
                        <a:buChar char=""/>
                      </a:pPr>
                      <a:r>
                        <a:rPr lang="en-US" sz="1000" dirty="0">
                          <a:effectLst/>
                        </a:rPr>
                        <a:t>Share a picture model of the entire solar system with emphasis on the connection Earth has to it, the sun, and the moon.</a:t>
                      </a:r>
                    </a:p>
                    <a:p>
                      <a:pPr marL="342900" marR="0" lvl="0" indent="-342900">
                        <a:spcBef>
                          <a:spcPts val="0"/>
                        </a:spcBef>
                        <a:spcAft>
                          <a:spcPts val="0"/>
                        </a:spcAft>
                        <a:buFont typeface="Symbol" panose="05050102010706020507" pitchFamily="18" charset="2"/>
                        <a:buChar char=""/>
                      </a:pPr>
                      <a:r>
                        <a:rPr lang="en-US" sz="1000" u="sng" dirty="0">
                          <a:effectLst/>
                          <a:hlinkClick r:id="rId19"/>
                        </a:rPr>
                        <a:t>Sunset and Shadows Chapter 19</a:t>
                      </a:r>
                      <a:r>
                        <a:rPr lang="en-US" sz="1000" dirty="0">
                          <a:effectLst/>
                        </a:rPr>
                        <a:t> from ­</a:t>
                      </a:r>
                      <a:r>
                        <a:rPr lang="en-US" sz="1000" u="sng" dirty="0">
                          <a:effectLst/>
                        </a:rPr>
                        <a:t>Even More Picture-Perfect Science Lessons, K-5</a:t>
                      </a:r>
                      <a:endParaRPr lang="en-US" sz="1000" dirty="0">
                        <a:effectLst/>
                      </a:endParaRPr>
                    </a:p>
                    <a:p>
                      <a:pPr marL="457200" marR="0">
                        <a:spcBef>
                          <a:spcPts val="0"/>
                        </a:spcBef>
                        <a:spcAft>
                          <a:spcPts val="0"/>
                        </a:spcAft>
                      </a:pPr>
                      <a:r>
                        <a:rPr lang="en-US" sz="1000" dirty="0">
                          <a:effectLst/>
                        </a:rPr>
                        <a:t>Using the books</a:t>
                      </a:r>
                      <a:r>
                        <a:rPr lang="en-US" sz="1000" u="sng" dirty="0">
                          <a:effectLst/>
                        </a:rPr>
                        <a:t> Twilight Comes Twice</a:t>
                      </a:r>
                      <a:r>
                        <a:rPr lang="en-US" sz="1000" dirty="0">
                          <a:effectLst/>
                        </a:rPr>
                        <a:t> by Ralph Fletcher &amp; </a:t>
                      </a:r>
                      <a:r>
                        <a:rPr lang="en-US" sz="1000" u="sng" dirty="0">
                          <a:effectLst/>
                        </a:rPr>
                        <a:t>Next Time You See a Sunset</a:t>
                      </a:r>
                      <a:r>
                        <a:rPr lang="en-US" sz="1000" dirty="0">
                          <a:effectLst/>
                        </a:rPr>
                        <a:t> by Emily Morgan</a:t>
                      </a:r>
                    </a:p>
                    <a:p>
                      <a:pPr marL="45720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353324">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1000">
                          <a:effectLst/>
                        </a:rPr>
                        <a:t>Score 1.5</a:t>
                      </a:r>
                    </a:p>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lnSpc>
                          <a:spcPct val="115000"/>
                        </a:lnSpc>
                        <a:spcBef>
                          <a:spcPts val="0"/>
                        </a:spcBef>
                        <a:spcAft>
                          <a:spcPts val="0"/>
                        </a:spcAft>
                      </a:pPr>
                      <a:r>
                        <a:rPr lang="en-US" sz="1000" dirty="0">
                          <a:effectLst/>
                        </a:rPr>
                        <a:t>Partial success at score 2.0 content and major errors or omissions regarding score 3.0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131674">
                <a:tc>
                  <a:txBody>
                    <a:bodyPr/>
                    <a:lstStyle/>
                    <a:p>
                      <a:pPr marL="0" marR="0">
                        <a:spcBef>
                          <a:spcPts val="0"/>
                        </a:spcBef>
                        <a:spcAft>
                          <a:spcPts val="0"/>
                        </a:spcAft>
                      </a:pPr>
                      <a:r>
                        <a:rPr lang="en-US" sz="900">
                          <a:effectLst/>
                        </a:rPr>
                        <a:t>Score 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900" dirty="0">
                          <a:effectLst/>
                        </a:rPr>
                        <a:t>With help, partial success at score 2.0 content and score 3.0 content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302849">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a:effectLst/>
                        </a:rPr>
                        <a:t>Score 0.5</a:t>
                      </a:r>
                      <a:endParaRPr lang="en-US" sz="800">
                        <a:effectLst/>
                      </a:endParaRPr>
                    </a:p>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lnSpc>
                          <a:spcPct val="115000"/>
                        </a:lnSpc>
                        <a:spcBef>
                          <a:spcPts val="0"/>
                        </a:spcBef>
                        <a:spcAft>
                          <a:spcPts val="0"/>
                        </a:spcAft>
                      </a:pPr>
                      <a:r>
                        <a:rPr lang="en-US" sz="900" dirty="0">
                          <a:effectLst/>
                        </a:rPr>
                        <a:t>With help, partial success at score 2.0 content and score 3.0 content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131674">
                <a:tc>
                  <a:txBody>
                    <a:bodyPr/>
                    <a:lstStyle/>
                    <a:p>
                      <a:pPr marL="0" marR="0">
                        <a:spcBef>
                          <a:spcPts val="0"/>
                        </a:spcBef>
                        <a:spcAft>
                          <a:spcPts val="0"/>
                        </a:spcAft>
                      </a:pPr>
                      <a:r>
                        <a:rPr lang="en-US" sz="900" dirty="0">
                          <a:effectLst/>
                        </a:rPr>
                        <a:t>Score 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900">
                          <a:effectLst/>
                        </a:rPr>
                        <a:t>Even with help, no success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bl>
          </a:graphicData>
        </a:graphic>
      </p:graphicFrame>
      <p:pic>
        <p:nvPicPr>
          <p:cNvPr id="15" name="Picture 14"/>
          <p:cNvPicPr>
            <a:picLocks noChangeAspect="1"/>
          </p:cNvPicPr>
          <p:nvPr/>
        </p:nvPicPr>
        <p:blipFill>
          <a:blip r:embed="rId20"/>
          <a:stretch>
            <a:fillRect/>
          </a:stretch>
        </p:blipFill>
        <p:spPr>
          <a:xfrm>
            <a:off x="19065981" y="7608409"/>
            <a:ext cx="3146274" cy="5243790"/>
          </a:xfrm>
          <a:prstGeom prst="rect">
            <a:avLst/>
          </a:prstGeom>
        </p:spPr>
      </p:pic>
      <p:pic>
        <p:nvPicPr>
          <p:cNvPr id="32" name="Picture 31"/>
          <p:cNvPicPr>
            <a:picLocks noChangeAspect="1"/>
          </p:cNvPicPr>
          <p:nvPr/>
        </p:nvPicPr>
        <p:blipFill>
          <a:blip r:embed="rId21"/>
          <a:stretch>
            <a:fillRect/>
          </a:stretch>
        </p:blipFill>
        <p:spPr>
          <a:xfrm>
            <a:off x="19070706" y="22624613"/>
            <a:ext cx="2901398" cy="4469487"/>
          </a:xfrm>
          <a:prstGeom prst="rect">
            <a:avLst/>
          </a:prstGeom>
        </p:spPr>
      </p:pic>
      <p:pic>
        <p:nvPicPr>
          <p:cNvPr id="44" name="Picture 43"/>
          <p:cNvPicPr>
            <a:picLocks noChangeAspect="1"/>
          </p:cNvPicPr>
          <p:nvPr/>
        </p:nvPicPr>
        <p:blipFill>
          <a:blip r:embed="rId22"/>
          <a:stretch>
            <a:fillRect/>
          </a:stretch>
        </p:blipFill>
        <p:spPr>
          <a:xfrm>
            <a:off x="18915201" y="13044469"/>
            <a:ext cx="3403590" cy="2042154"/>
          </a:xfrm>
          <a:prstGeom prst="rect">
            <a:avLst/>
          </a:prstGeom>
        </p:spPr>
      </p:pic>
      <p:graphicFrame>
        <p:nvGraphicFramePr>
          <p:cNvPr id="45" name="Table 44"/>
          <p:cNvGraphicFramePr>
            <a:graphicFrameLocks noGrp="1"/>
          </p:cNvGraphicFramePr>
          <p:nvPr>
            <p:extLst/>
          </p:nvPr>
        </p:nvGraphicFramePr>
        <p:xfrm>
          <a:off x="1202227" y="10999099"/>
          <a:ext cx="17219697" cy="15897305"/>
        </p:xfrm>
        <a:graphic>
          <a:graphicData uri="http://schemas.openxmlformats.org/drawingml/2006/table">
            <a:tbl>
              <a:tblPr firstRow="1" firstCol="1" bandRow="1">
                <a:tableStyleId>{5C22544A-7EE6-4342-B048-85BDC9FD1C3A}</a:tableStyleId>
              </a:tblPr>
              <a:tblGrid>
                <a:gridCol w="2089614"/>
                <a:gridCol w="2242566"/>
                <a:gridCol w="3718355"/>
                <a:gridCol w="3028787"/>
                <a:gridCol w="3091452"/>
                <a:gridCol w="3048923"/>
              </a:tblGrid>
              <a:tr h="454274">
                <a:tc gridSpan="2">
                  <a:txBody>
                    <a:bodyPr/>
                    <a:lstStyle/>
                    <a:p>
                      <a:pPr marL="0" marR="0" algn="ctr">
                        <a:lnSpc>
                          <a:spcPct val="115000"/>
                        </a:lnSpc>
                        <a:spcBef>
                          <a:spcPts val="0"/>
                        </a:spcBef>
                        <a:spcAft>
                          <a:spcPts val="0"/>
                        </a:spcAft>
                      </a:pPr>
                      <a:r>
                        <a:rPr lang="en-US" sz="2600" dirty="0" smtClean="0">
                          <a:effectLst/>
                        </a:rPr>
                        <a:t>Crosscutting Concept</a:t>
                      </a:r>
                      <a:r>
                        <a:rPr lang="en-US" sz="2600" dirty="0">
                          <a:effectLst/>
                        </a:rPr>
                        <a:t> </a:t>
                      </a:r>
                      <a:endParaRPr lang="en-US" sz="2600" dirty="0">
                        <a:effectLst/>
                        <a:latin typeface="Calibri"/>
                        <a:ea typeface="Times New Roman"/>
                        <a:cs typeface="Times New Roman"/>
                      </a:endParaRPr>
                    </a:p>
                  </a:txBody>
                  <a:tcPr marL="66032" marR="66032" marT="0" marB="0" anchor="ctr"/>
                </a:tc>
                <a:tc hMerge="1">
                  <a:txBody>
                    <a:bodyPr/>
                    <a:lstStyle/>
                    <a:p>
                      <a:pPr marL="0" marR="0" algn="ctr">
                        <a:lnSpc>
                          <a:spcPct val="115000"/>
                        </a:lnSpc>
                        <a:spcBef>
                          <a:spcPts val="0"/>
                        </a:spcBef>
                        <a:spcAft>
                          <a:spcPts val="0"/>
                        </a:spcAft>
                      </a:pPr>
                      <a:endParaRPr lang="en-US" sz="2800" dirty="0">
                        <a:effectLst/>
                        <a:latin typeface="Calibri"/>
                        <a:ea typeface="Times New Roman"/>
                        <a:cs typeface="Times New Roman"/>
                      </a:endParaRPr>
                    </a:p>
                  </a:txBody>
                  <a:tcPr marL="91711" marR="91711" marT="0" marB="0" anchor="ctr"/>
                </a:tc>
                <a:tc>
                  <a:txBody>
                    <a:bodyPr/>
                    <a:lstStyle/>
                    <a:p>
                      <a:pPr marL="0" marR="0" algn="ctr">
                        <a:lnSpc>
                          <a:spcPct val="115000"/>
                        </a:lnSpc>
                        <a:spcBef>
                          <a:spcPts val="0"/>
                        </a:spcBef>
                        <a:spcAft>
                          <a:spcPts val="0"/>
                        </a:spcAft>
                      </a:pPr>
                      <a:r>
                        <a:rPr lang="en-US" sz="2600" dirty="0">
                          <a:effectLst/>
                        </a:rPr>
                        <a:t>Year 1</a:t>
                      </a:r>
                      <a:endParaRPr lang="en-US" sz="2600" dirty="0">
                        <a:effectLst/>
                        <a:latin typeface="Calibri"/>
                        <a:ea typeface="Times New Roman"/>
                        <a:cs typeface="Times New Roman"/>
                      </a:endParaRPr>
                    </a:p>
                  </a:txBody>
                  <a:tcPr marL="66032" marR="66032" marT="0" marB="0" anchor="ctr"/>
                </a:tc>
                <a:tc>
                  <a:txBody>
                    <a:bodyPr/>
                    <a:lstStyle/>
                    <a:p>
                      <a:pPr marL="0" marR="0" algn="ctr">
                        <a:lnSpc>
                          <a:spcPct val="115000"/>
                        </a:lnSpc>
                        <a:spcBef>
                          <a:spcPts val="0"/>
                        </a:spcBef>
                        <a:spcAft>
                          <a:spcPts val="0"/>
                        </a:spcAft>
                      </a:pPr>
                      <a:r>
                        <a:rPr lang="en-US" sz="2600" dirty="0">
                          <a:effectLst/>
                        </a:rPr>
                        <a:t>Year 2</a:t>
                      </a:r>
                      <a:endParaRPr lang="en-US" sz="2600" dirty="0">
                        <a:effectLst/>
                        <a:latin typeface="Calibri"/>
                        <a:ea typeface="Times New Roman"/>
                        <a:cs typeface="Times New Roman"/>
                      </a:endParaRPr>
                    </a:p>
                  </a:txBody>
                  <a:tcPr marL="66032" marR="66032" marT="0" marB="0" anchor="ctr"/>
                </a:tc>
                <a:tc>
                  <a:txBody>
                    <a:bodyPr/>
                    <a:lstStyle/>
                    <a:p>
                      <a:pPr marL="0" marR="0" algn="ctr">
                        <a:lnSpc>
                          <a:spcPct val="115000"/>
                        </a:lnSpc>
                        <a:spcBef>
                          <a:spcPts val="0"/>
                        </a:spcBef>
                        <a:spcAft>
                          <a:spcPts val="0"/>
                        </a:spcAft>
                      </a:pPr>
                      <a:r>
                        <a:rPr lang="en-US" sz="2600" dirty="0">
                          <a:effectLst/>
                        </a:rPr>
                        <a:t>Year 3</a:t>
                      </a:r>
                      <a:endParaRPr lang="en-US" sz="2600" dirty="0">
                        <a:effectLst/>
                        <a:latin typeface="Calibri"/>
                        <a:ea typeface="Times New Roman"/>
                        <a:cs typeface="Times New Roman"/>
                      </a:endParaRPr>
                    </a:p>
                  </a:txBody>
                  <a:tcPr marL="66032" marR="66032" marT="0" marB="0" anchor="ctr"/>
                </a:tc>
                <a:tc>
                  <a:txBody>
                    <a:bodyPr/>
                    <a:lstStyle/>
                    <a:p>
                      <a:pPr marL="0" marR="0" algn="ctr">
                        <a:lnSpc>
                          <a:spcPct val="115000"/>
                        </a:lnSpc>
                        <a:spcBef>
                          <a:spcPts val="0"/>
                        </a:spcBef>
                        <a:spcAft>
                          <a:spcPts val="0"/>
                        </a:spcAft>
                      </a:pPr>
                      <a:r>
                        <a:rPr lang="en-US" sz="2600" dirty="0">
                          <a:effectLst/>
                        </a:rPr>
                        <a:t>Year 4</a:t>
                      </a:r>
                      <a:endParaRPr lang="en-US" sz="2600" dirty="0">
                        <a:effectLst/>
                        <a:latin typeface="Calibri"/>
                        <a:ea typeface="Times New Roman"/>
                        <a:cs typeface="Times New Roman"/>
                      </a:endParaRPr>
                    </a:p>
                  </a:txBody>
                  <a:tcPr marL="66032" marR="66032" marT="0" marB="0" anchor="ctr"/>
                </a:tc>
              </a:tr>
              <a:tr h="1919727">
                <a:tc rowSpan="10">
                  <a:txBody>
                    <a:bodyPr/>
                    <a:lstStyle/>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r>
                        <a:rPr lang="en-US" sz="1700" dirty="0" smtClean="0">
                          <a:effectLst/>
                        </a:rPr>
                        <a:t>Universal concepts</a:t>
                      </a:r>
                      <a:r>
                        <a:rPr lang="en-US" sz="2600" dirty="0" smtClean="0">
                          <a:effectLst/>
                        </a:rPr>
                        <a:t>:</a:t>
                      </a: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r>
                        <a:rPr lang="en-US" sz="2600" dirty="0" smtClean="0">
                          <a:effectLst/>
                        </a:rPr>
                        <a:t>Patterns</a:t>
                      </a: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r>
                        <a:rPr lang="en-US" sz="2600" dirty="0" smtClean="0">
                          <a:effectLst/>
                        </a:rPr>
                        <a:t>Scale, Proportion,</a:t>
                      </a:r>
                      <a:r>
                        <a:rPr lang="en-US" sz="2600" baseline="0" dirty="0" smtClean="0">
                          <a:effectLst/>
                        </a:rPr>
                        <a:t> and Quantity</a:t>
                      </a: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r>
                        <a:rPr lang="en-US" sz="2600" baseline="0" dirty="0" smtClean="0">
                          <a:effectLst/>
                        </a:rPr>
                        <a:t>Cause and </a:t>
                      </a:r>
                    </a:p>
                    <a:p>
                      <a:pPr marL="0" marR="0" algn="ctr">
                        <a:lnSpc>
                          <a:spcPct val="115000"/>
                        </a:lnSpc>
                        <a:spcBef>
                          <a:spcPts val="0"/>
                        </a:spcBef>
                        <a:spcAft>
                          <a:spcPts val="0"/>
                        </a:spcAft>
                      </a:pPr>
                      <a:r>
                        <a:rPr lang="en-US" sz="2600" baseline="0" dirty="0" smtClean="0">
                          <a:effectLst/>
                        </a:rPr>
                        <a:t>Effect</a:t>
                      </a: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baseline="0" dirty="0" smtClean="0">
                        <a:effectLst/>
                      </a:endParaRPr>
                    </a:p>
                    <a:p>
                      <a:pPr marL="0" marR="0" algn="ctr">
                        <a:lnSpc>
                          <a:spcPct val="115000"/>
                        </a:lnSpc>
                        <a:spcBef>
                          <a:spcPts val="0"/>
                        </a:spcBef>
                        <a:spcAft>
                          <a:spcPts val="0"/>
                        </a:spcAft>
                      </a:pPr>
                      <a:endParaRPr lang="en-US" sz="2600" dirty="0" smtClean="0">
                        <a:effectLst/>
                      </a:endParaRPr>
                    </a:p>
                  </a:txBody>
                  <a:tcPr marL="66032" marR="66032" marT="0" marB="0" anchor="ctr"/>
                </a:tc>
                <a:tc>
                  <a:txBody>
                    <a:bodyPr/>
                    <a:lstStyle/>
                    <a:p>
                      <a:pPr marL="0" marR="0" algn="ctr">
                        <a:lnSpc>
                          <a:spcPct val="115000"/>
                        </a:lnSpc>
                        <a:spcBef>
                          <a:spcPts val="0"/>
                        </a:spcBef>
                        <a:spcAft>
                          <a:spcPts val="0"/>
                        </a:spcAft>
                      </a:pPr>
                      <a:r>
                        <a:rPr lang="en-US" sz="2000" dirty="0" smtClean="0">
                          <a:effectLst/>
                        </a:rPr>
                        <a:t>Matter and Energy</a:t>
                      </a:r>
                    </a:p>
                    <a:p>
                      <a:pPr marL="0" marR="0" algn="ctr">
                        <a:lnSpc>
                          <a:spcPct val="115000"/>
                        </a:lnSpc>
                        <a:spcBef>
                          <a:spcPts val="0"/>
                        </a:spcBef>
                        <a:spcAft>
                          <a:spcPts val="0"/>
                        </a:spcAft>
                      </a:pPr>
                      <a:r>
                        <a:rPr lang="en-US" sz="3500" dirty="0" smtClean="0">
                          <a:effectLst/>
                        </a:rPr>
                        <a:t> K-3 </a:t>
                      </a:r>
                      <a:endParaRPr lang="en-US" sz="3500" dirty="0">
                        <a:effectLst/>
                      </a:endParaRPr>
                    </a:p>
                  </a:txBody>
                  <a:tcPr marL="66032" marR="66032"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100" dirty="0">
                          <a:effectLst/>
                        </a:rPr>
                        <a:t> </a:t>
                      </a:r>
                    </a:p>
                  </a:txBody>
                  <a:tcPr marL="66032" marR="66032" marT="0" marB="0" anchor="ctr"/>
                </a:tc>
                <a:tc>
                  <a:txBody>
                    <a:bodyPr/>
                    <a:lstStyle/>
                    <a:p>
                      <a:pPr marL="0" marR="0" algn="ctr">
                        <a:lnSpc>
                          <a:spcPct val="115000"/>
                        </a:lnSpc>
                        <a:spcBef>
                          <a:spcPts val="0"/>
                        </a:spcBef>
                        <a:spcAft>
                          <a:spcPts val="0"/>
                        </a:spcAft>
                      </a:pPr>
                      <a:r>
                        <a:rPr lang="en-US" sz="1100" dirty="0">
                          <a:effectLst/>
                        </a:rPr>
                        <a:t> </a:t>
                      </a:r>
                    </a:p>
                  </a:txBody>
                  <a:tcPr marL="66032" marR="66032" marT="0" marB="0" anchor="ctr"/>
                </a:tc>
                <a:tc>
                  <a:txBody>
                    <a:bodyPr/>
                    <a:lstStyle/>
                    <a:p>
                      <a:pPr marL="0" marR="0" algn="ctr">
                        <a:lnSpc>
                          <a:spcPct val="115000"/>
                        </a:lnSpc>
                        <a:spcBef>
                          <a:spcPts val="0"/>
                        </a:spcBef>
                        <a:spcAft>
                          <a:spcPts val="0"/>
                        </a:spcAft>
                      </a:pPr>
                      <a:r>
                        <a:rPr lang="en-US" sz="1100" dirty="0">
                          <a:effectLst/>
                        </a:rPr>
                        <a:t> </a:t>
                      </a:r>
                    </a:p>
                  </a:txBody>
                  <a:tcPr marL="66032" marR="66032" marT="0" marB="0" anchor="ctr"/>
                </a:tc>
                <a:tc>
                  <a:txBody>
                    <a:bodyPr/>
                    <a:lstStyle/>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6032" marR="66032" marT="0" marB="0" anchor="ctr"/>
                </a:tc>
              </a:tr>
              <a:tr h="2448633">
                <a:tc vMerge="1">
                  <a:txBody>
                    <a:bodyPr/>
                    <a:lstStyle/>
                    <a:p>
                      <a:endParaRPr lang="en-US"/>
                    </a:p>
                  </a:txBody>
                  <a:tcPr/>
                </a:tc>
                <a:tc>
                  <a:txBody>
                    <a:bodyPr/>
                    <a:lstStyle/>
                    <a:p>
                      <a:pPr marL="0" marR="0" algn="ctr">
                        <a:lnSpc>
                          <a:spcPct val="115000"/>
                        </a:lnSpc>
                        <a:spcBef>
                          <a:spcPts val="0"/>
                        </a:spcBef>
                        <a:spcAft>
                          <a:spcPts val="0"/>
                        </a:spcAft>
                      </a:pPr>
                      <a:r>
                        <a:rPr lang="en-US" sz="2000" dirty="0" smtClean="0">
                          <a:effectLst/>
                        </a:rPr>
                        <a:t>Matter and Energy</a:t>
                      </a:r>
                    </a:p>
                    <a:p>
                      <a:pPr marL="0" marR="0" algn="ctr">
                        <a:lnSpc>
                          <a:spcPct val="115000"/>
                        </a:lnSpc>
                        <a:spcBef>
                          <a:spcPts val="0"/>
                        </a:spcBef>
                        <a:spcAft>
                          <a:spcPts val="0"/>
                        </a:spcAft>
                      </a:pPr>
                      <a:r>
                        <a:rPr lang="en-US" sz="3500" dirty="0" smtClean="0">
                          <a:effectLst/>
                        </a:rPr>
                        <a:t>4-8</a:t>
                      </a:r>
                    </a:p>
                    <a:p>
                      <a:pPr marL="0" marR="0" algn="ctr">
                        <a:lnSpc>
                          <a:spcPct val="115000"/>
                        </a:lnSpc>
                        <a:spcBef>
                          <a:spcPts val="0"/>
                        </a:spcBef>
                        <a:spcAft>
                          <a:spcPts val="0"/>
                        </a:spcAft>
                      </a:pPr>
                      <a:endParaRPr lang="en-US" sz="2600" dirty="0">
                        <a:effectLst/>
                        <a:latin typeface="Calibri"/>
                        <a:ea typeface="Times New Roman"/>
                        <a:cs typeface="Times New Roman"/>
                      </a:endParaRPr>
                    </a:p>
                  </a:txBody>
                  <a:tcPr marL="66032" marR="66032" marT="0" marB="0" anchor="ctr">
                    <a:solidFill>
                      <a:schemeClr val="accent1">
                        <a:lumMod val="60000"/>
                        <a:lumOff val="40000"/>
                      </a:schemeClr>
                    </a:solidFill>
                  </a:tcPr>
                </a:tc>
                <a:tc>
                  <a:txBody>
                    <a:bodyPr/>
                    <a:lstStyle/>
                    <a:p>
                      <a:pPr marL="0" marR="0" algn="ctr">
                        <a:lnSpc>
                          <a:spcPct val="115000"/>
                        </a:lnSpc>
                        <a:spcBef>
                          <a:spcPts val="0"/>
                        </a:spcBef>
                        <a:spcAft>
                          <a:spcPts val="0"/>
                        </a:spcAft>
                      </a:pPr>
                      <a:endParaRPr lang="en-US" sz="1100" dirty="0">
                        <a:effectLst/>
                      </a:endParaRP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6032" marR="66032" marT="0" marB="0" anchor="ctr"/>
                </a:tc>
                <a:tc>
                  <a:txBody>
                    <a:bodyPr/>
                    <a:lstStyle/>
                    <a:p>
                      <a:pPr marL="0" marR="0" algn="ctr">
                        <a:lnSpc>
                          <a:spcPct val="115000"/>
                        </a:lnSpc>
                        <a:spcBef>
                          <a:spcPts val="0"/>
                        </a:spcBef>
                        <a:spcAft>
                          <a:spcPts val="0"/>
                        </a:spcAft>
                      </a:pPr>
                      <a:r>
                        <a:rPr lang="en-US" sz="1100" dirty="0">
                          <a:effectLst/>
                        </a:rPr>
                        <a:t> </a:t>
                      </a:r>
                    </a:p>
                  </a:txBody>
                  <a:tcPr marL="66032" marR="66032" marT="0" marB="0" anchor="ctr"/>
                </a:tc>
                <a:tc>
                  <a:txBody>
                    <a:bodyPr/>
                    <a:lstStyle/>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6032" marR="66032" marT="0" marB="0" anchor="ctr"/>
                </a:tc>
                <a:tc>
                  <a:txBody>
                    <a:bodyPr/>
                    <a:lstStyle/>
                    <a:p>
                      <a:pPr marL="0" marR="0" algn="ctr">
                        <a:lnSpc>
                          <a:spcPct val="115000"/>
                        </a:lnSpc>
                        <a:spcBef>
                          <a:spcPts val="0"/>
                        </a:spcBef>
                        <a:spcAft>
                          <a:spcPts val="0"/>
                        </a:spcAft>
                      </a:pPr>
                      <a:endParaRPr lang="en-US" sz="1100" dirty="0">
                        <a:effectLst/>
                      </a:endParaRP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6032" marR="66032" marT="0" marB="0" anchor="ctr"/>
                </a:tc>
              </a:tr>
              <a:tr h="65837">
                <a:tc vMerge="1">
                  <a:txBody>
                    <a:bodyPr/>
                    <a:lstStyle/>
                    <a:p>
                      <a:endParaRPr lang="en-US"/>
                    </a:p>
                  </a:txBody>
                  <a:tcPr/>
                </a:tc>
                <a:tc>
                  <a:txBody>
                    <a:bodyPr/>
                    <a:lstStyle/>
                    <a:p>
                      <a:endParaRPr lang="en-US" sz="400" dirty="0"/>
                    </a:p>
                  </a:txBody>
                  <a:tcPr marL="66032" marR="66032" marT="0" marB="0" anchor="ctr">
                    <a:solidFill>
                      <a:schemeClr val="bg1"/>
                    </a:solidFill>
                  </a:tcPr>
                </a:tc>
                <a:tc>
                  <a:txBody>
                    <a:bodyPr/>
                    <a:lstStyle/>
                    <a:p>
                      <a:endParaRPr lang="en-US" sz="400" dirty="0"/>
                    </a:p>
                  </a:txBody>
                  <a:tcPr marL="66032" marR="66032" marT="0" marB="0" anchor="ctr">
                    <a:noFill/>
                  </a:tcPr>
                </a:tc>
                <a:tc>
                  <a:txBody>
                    <a:bodyPr/>
                    <a:lstStyle/>
                    <a:p>
                      <a:endParaRPr lang="en-US" sz="400" dirty="0"/>
                    </a:p>
                  </a:txBody>
                  <a:tcPr marL="66032" marR="66032" marT="0" marB="0" anchor="ctr">
                    <a:noFill/>
                  </a:tcPr>
                </a:tc>
                <a:tc>
                  <a:txBody>
                    <a:bodyPr/>
                    <a:lstStyle/>
                    <a:p>
                      <a:endParaRPr lang="en-US" sz="400" dirty="0"/>
                    </a:p>
                  </a:txBody>
                  <a:tcPr marL="66032" marR="66032" marT="0" marB="0" anchor="ctr">
                    <a:noFill/>
                  </a:tcPr>
                </a:tc>
                <a:tc>
                  <a:txBody>
                    <a:bodyPr/>
                    <a:lstStyle/>
                    <a:p>
                      <a:endParaRPr lang="en-US" sz="400" dirty="0"/>
                    </a:p>
                  </a:txBody>
                  <a:tcPr marL="66032" marR="66032" marT="0" marB="0" anchor="ctr">
                    <a:noFill/>
                  </a:tcPr>
                </a:tc>
              </a:tr>
              <a:tr h="119002">
                <a:tc vMerge="1">
                  <a:txBody>
                    <a:bodyPr/>
                    <a:lstStyle/>
                    <a:p>
                      <a:pPr marL="0" marR="0" algn="ctr">
                        <a:lnSpc>
                          <a:spcPct val="115000"/>
                        </a:lnSpc>
                        <a:spcBef>
                          <a:spcPts val="0"/>
                        </a:spcBef>
                        <a:spcAft>
                          <a:spcPts val="0"/>
                        </a:spcAft>
                      </a:pPr>
                      <a:endParaRPr lang="en-US" sz="800" dirty="0"/>
                    </a:p>
                  </a:txBody>
                  <a:tcPr marL="91711" marR="91711" marT="0" marB="0" anchor="ctr">
                    <a:noFill/>
                  </a:tcPr>
                </a:tc>
                <a:tc>
                  <a:txBody>
                    <a:bodyPr/>
                    <a:lstStyle/>
                    <a:p>
                      <a:pPr marL="0" marR="0" algn="ctr">
                        <a:lnSpc>
                          <a:spcPct val="115000"/>
                        </a:lnSpc>
                        <a:spcBef>
                          <a:spcPts val="0"/>
                        </a:spcBef>
                        <a:spcAft>
                          <a:spcPts val="0"/>
                        </a:spcAft>
                      </a:pPr>
                      <a:endParaRPr lang="en-US" sz="400" dirty="0"/>
                    </a:p>
                  </a:txBody>
                  <a:tcPr marL="66032" marR="66032" marT="0" marB="0" anchor="ctr">
                    <a:solidFill>
                      <a:schemeClr val="bg1"/>
                    </a:solid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66032" marR="66032" marT="0" marB="0" anchor="ctr">
                    <a:noFill/>
                  </a:tcPr>
                </a:tc>
                <a:tc>
                  <a:txBody>
                    <a:bodyPr/>
                    <a:lstStyle/>
                    <a:p>
                      <a:pPr marL="0" marR="0" algn="ctr">
                        <a:lnSpc>
                          <a:spcPct val="115000"/>
                        </a:lnSpc>
                        <a:spcBef>
                          <a:spcPts val="0"/>
                        </a:spcBef>
                        <a:spcAft>
                          <a:spcPts val="0"/>
                        </a:spcAft>
                      </a:pPr>
                      <a:endParaRPr lang="en-US" sz="400" dirty="0">
                        <a:effectLst/>
                      </a:endParaRPr>
                    </a:p>
                  </a:txBody>
                  <a:tcPr marL="66032" marR="66032"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66032" marR="66032"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66032" marR="66032" marT="0" marB="0" anchor="ctr">
                    <a:noFill/>
                  </a:tcPr>
                </a:tc>
              </a:tr>
              <a:tr h="2468880">
                <a:tc vMerge="1">
                  <a:txBody>
                    <a:bodyPr/>
                    <a:lstStyle/>
                    <a:p>
                      <a:pPr marL="0" marR="0" algn="ctr">
                        <a:lnSpc>
                          <a:spcPct val="115000"/>
                        </a:lnSpc>
                        <a:spcBef>
                          <a:spcPts val="0"/>
                        </a:spcBef>
                        <a:spcAft>
                          <a:spcPts val="0"/>
                        </a:spcAft>
                      </a:pPr>
                      <a:endParaRPr lang="en-US" sz="3600" baseline="0" dirty="0" smtClean="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rPr>
                        <a:t>Systems, Change, and Stability</a:t>
                      </a:r>
                    </a:p>
                    <a:p>
                      <a:pPr marL="0" marR="0" algn="ctr">
                        <a:lnSpc>
                          <a:spcPct val="115000"/>
                        </a:lnSpc>
                        <a:spcBef>
                          <a:spcPts val="0"/>
                        </a:spcBef>
                        <a:spcAft>
                          <a:spcPts val="0"/>
                        </a:spcAft>
                      </a:pPr>
                      <a:r>
                        <a:rPr lang="en-US" sz="3500" baseline="0" dirty="0" smtClean="0">
                          <a:effectLst/>
                        </a:rPr>
                        <a:t>K-3</a:t>
                      </a:r>
                      <a:endParaRPr lang="en-US" sz="3500" baseline="0" dirty="0" smtClean="0">
                        <a:effectLst/>
                        <a:latin typeface="+mn-lt"/>
                        <a:ea typeface="Times New Roman"/>
                        <a:cs typeface="Times New Roman"/>
                      </a:endParaRPr>
                    </a:p>
                  </a:txBody>
                  <a:tcPr marL="49378" marR="49378" marT="0" marB="0" anchor="ctr">
                    <a:solidFill>
                      <a:schemeClr val="accent1">
                        <a:lumMod val="60000"/>
                        <a:lumOff val="40000"/>
                      </a:schemeClr>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r>
              <a:tr h="2497270">
                <a:tc vMerge="1">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rPr>
                        <a:t>Systems, Change, and Stability</a:t>
                      </a:r>
                    </a:p>
                    <a:p>
                      <a:pPr marL="0" marR="0" algn="ctr">
                        <a:lnSpc>
                          <a:spcPct val="115000"/>
                        </a:lnSpc>
                        <a:spcBef>
                          <a:spcPts val="0"/>
                        </a:spcBef>
                        <a:spcAft>
                          <a:spcPts val="0"/>
                        </a:spcAft>
                      </a:pPr>
                      <a:r>
                        <a:rPr lang="en-US" sz="2600" dirty="0" smtClean="0">
                          <a:effectLst/>
                        </a:rPr>
                        <a:t> </a:t>
                      </a:r>
                      <a:r>
                        <a:rPr lang="en-US" sz="3500" dirty="0" smtClean="0">
                          <a:effectLst/>
                        </a:rPr>
                        <a:t>4-8</a:t>
                      </a:r>
                      <a:r>
                        <a:rPr lang="en-US" sz="2600" dirty="0" smtClean="0">
                          <a:effectLst/>
                        </a:rPr>
                        <a:t> </a:t>
                      </a:r>
                    </a:p>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accent1">
                        <a:lumMod val="60000"/>
                        <a:lumOff val="40000"/>
                      </a:schemeClr>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r>
              <a:tr h="127645">
                <a:tc vMerge="1">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68580" marR="68580"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solidFill>
                      <a:schemeClr val="bg1"/>
                    </a:solid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r>
              <a:tr h="75712">
                <a:tc vMerge="1">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68580" marR="68580"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solidFill>
                      <a:schemeClr val="bg1"/>
                    </a:solid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noFill/>
                  </a:tcPr>
                </a:tc>
              </a:tr>
              <a:tr h="1312347">
                <a:tc vMerge="1">
                  <a:txBody>
                    <a:bodyPr/>
                    <a:lstStyle/>
                    <a:p>
                      <a:pPr marL="0" marR="0" algn="ctr">
                        <a:lnSpc>
                          <a:spcPct val="115000"/>
                        </a:lnSpc>
                        <a:spcBef>
                          <a:spcPts val="0"/>
                        </a:spcBef>
                        <a:spcAft>
                          <a:spcPts val="0"/>
                        </a:spcAft>
                      </a:pPr>
                      <a:endParaRPr lang="en-US" sz="3600" dirty="0">
                        <a:effectLst/>
                        <a:latin typeface="+mn-lt"/>
                        <a:ea typeface="Times New Roman"/>
                        <a:cs typeface="Times New Roman"/>
                      </a:endParaRPr>
                    </a:p>
                  </a:txBody>
                  <a:tcPr marL="68580" marR="68580" marT="0" marB="0" anchor="ctr"/>
                </a:tc>
                <a:tc>
                  <a:txBody>
                    <a:bodyPr/>
                    <a:lstStyle/>
                    <a:p>
                      <a:pPr marL="0" marR="0" indent="0" algn="ctr" defTabSz="2194560" rtl="0" eaLnBrk="1" fontAlgn="auto" latinLnBrk="0" hangingPunct="1">
                        <a:lnSpc>
                          <a:spcPct val="115000"/>
                        </a:lnSpc>
                        <a:spcBef>
                          <a:spcPts val="0"/>
                        </a:spcBef>
                        <a:spcAft>
                          <a:spcPts val="0"/>
                        </a:spcAft>
                        <a:buClrTx/>
                        <a:buSzTx/>
                        <a:buFontTx/>
                        <a:buNone/>
                        <a:tabLst/>
                        <a:defRPr/>
                      </a:pPr>
                      <a:r>
                        <a:rPr lang="en-US" sz="2000" dirty="0" smtClean="0">
                          <a:effectLst/>
                        </a:rPr>
                        <a:t>Structure and</a:t>
                      </a:r>
                      <a:r>
                        <a:rPr lang="en-US" sz="2000" baseline="0" dirty="0" smtClean="0">
                          <a:effectLst/>
                        </a:rPr>
                        <a:t> </a:t>
                      </a:r>
                      <a:r>
                        <a:rPr lang="en-US" sz="2000" dirty="0" smtClean="0">
                          <a:effectLst/>
                        </a:rPr>
                        <a:t>Function</a:t>
                      </a:r>
                    </a:p>
                    <a:p>
                      <a:pPr marL="0" marR="0" indent="0" algn="ctr" defTabSz="2194560" rtl="0" eaLnBrk="1" fontAlgn="auto" latinLnBrk="0" hangingPunct="1">
                        <a:lnSpc>
                          <a:spcPct val="115000"/>
                        </a:lnSpc>
                        <a:spcBef>
                          <a:spcPts val="0"/>
                        </a:spcBef>
                        <a:spcAft>
                          <a:spcPts val="0"/>
                        </a:spcAft>
                        <a:buClrTx/>
                        <a:buSzTx/>
                        <a:buFontTx/>
                        <a:buNone/>
                        <a:tabLst/>
                        <a:defRPr/>
                      </a:pPr>
                      <a:r>
                        <a:rPr lang="en-US" sz="3500" baseline="0" dirty="0" smtClean="0">
                          <a:effectLst/>
                        </a:rPr>
                        <a:t>K-3</a:t>
                      </a:r>
                      <a:endParaRPr lang="en-US" sz="3500" dirty="0">
                        <a:effectLst/>
                        <a:latin typeface="+mn-lt"/>
                        <a:ea typeface="Times New Roman"/>
                        <a:cs typeface="Times New Roman"/>
                      </a:endParaRPr>
                    </a:p>
                  </a:txBody>
                  <a:tcPr marL="49378" marR="49378" marT="0" marB="0" anchor="ctr">
                    <a:solidFill>
                      <a:schemeClr val="accent1">
                        <a:lumMod val="60000"/>
                        <a:lumOff val="40000"/>
                      </a:schemeClr>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tc>
              </a:tr>
              <a:tr h="1659871">
                <a:tc vMerge="1">
                  <a:txBody>
                    <a:bodyPr/>
                    <a:lstStyle/>
                    <a:p>
                      <a:pPr marL="0" marR="0" algn="ctr">
                        <a:lnSpc>
                          <a:spcPct val="115000"/>
                        </a:lnSpc>
                        <a:spcBef>
                          <a:spcPts val="0"/>
                        </a:spcBef>
                        <a:spcAft>
                          <a:spcPts val="0"/>
                        </a:spcAft>
                      </a:pPr>
                      <a:endParaRPr lang="en-US" sz="36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rPr>
                        <a:t>Structure and</a:t>
                      </a:r>
                      <a:r>
                        <a:rPr lang="en-US" sz="2000" baseline="0" dirty="0" smtClean="0">
                          <a:effectLst/>
                        </a:rPr>
                        <a:t> </a:t>
                      </a:r>
                      <a:r>
                        <a:rPr lang="en-US" sz="2000" dirty="0" smtClean="0">
                          <a:effectLst/>
                        </a:rPr>
                        <a:t>Function</a:t>
                      </a:r>
                    </a:p>
                    <a:p>
                      <a:pPr marL="0" marR="0" algn="ctr">
                        <a:lnSpc>
                          <a:spcPct val="115000"/>
                        </a:lnSpc>
                        <a:spcBef>
                          <a:spcPts val="0"/>
                        </a:spcBef>
                        <a:spcAft>
                          <a:spcPts val="0"/>
                        </a:spcAft>
                      </a:pPr>
                      <a:r>
                        <a:rPr lang="en-US" sz="3500" dirty="0" smtClean="0">
                          <a:effectLst/>
                        </a:rPr>
                        <a:t>4-8</a:t>
                      </a:r>
                      <a:endParaRPr lang="en-US" sz="3500" dirty="0">
                        <a:effectLst/>
                        <a:latin typeface="Calibri"/>
                        <a:ea typeface="Times New Roman"/>
                        <a:cs typeface="Times New Roman"/>
                      </a:endParaRPr>
                    </a:p>
                  </a:txBody>
                  <a:tcPr marL="49378" marR="49378" marT="0" marB="0"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 </a:t>
                      </a:r>
                      <a:endParaRPr lang="en-US" sz="800" dirty="0">
                        <a:effectLst/>
                        <a:latin typeface="Calibri"/>
                        <a:ea typeface="Times New Roman"/>
                        <a:cs typeface="Times New Roman"/>
                      </a:endParaRPr>
                    </a:p>
                  </a:txBody>
                  <a:tcPr marL="49378" marR="49378" marT="0" marB="0" anchor="ctr"/>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Times New Roman"/>
                        <a:cs typeface="Times New Roman"/>
                      </a:endParaRPr>
                    </a:p>
                  </a:txBody>
                  <a:tcPr marL="49378" marR="49378" marT="0" marB="0" anchor="ctr"/>
                </a:tc>
              </a:tr>
              <a:tr h="454274">
                <a:tc>
                  <a:txBody>
                    <a:bodyPr/>
                    <a:lstStyle/>
                    <a:p>
                      <a:pPr marL="0" marR="0" algn="ctr">
                        <a:lnSpc>
                          <a:spcPct val="115000"/>
                        </a:lnSpc>
                        <a:spcBef>
                          <a:spcPts val="0"/>
                        </a:spcBef>
                        <a:spcAft>
                          <a:spcPts val="0"/>
                        </a:spcAft>
                      </a:pPr>
                      <a:endParaRPr lang="en-US" sz="2600" dirty="0" smtClean="0">
                        <a:effectLst/>
                      </a:endParaRPr>
                    </a:p>
                  </a:txBody>
                  <a:tcPr marL="66032" marR="66032" marT="0" marB="0" anchor="ctr">
                    <a:solidFill>
                      <a:schemeClr val="bg1"/>
                    </a:solidFill>
                  </a:tcPr>
                </a:tc>
                <a:tc>
                  <a:txBody>
                    <a:bodyPr/>
                    <a:lstStyle/>
                    <a:p>
                      <a:pPr marL="0" marR="0" algn="ctr">
                        <a:lnSpc>
                          <a:spcPct val="115000"/>
                        </a:lnSpc>
                        <a:spcBef>
                          <a:spcPts val="0"/>
                        </a:spcBef>
                        <a:spcAft>
                          <a:spcPts val="0"/>
                        </a:spcAft>
                      </a:pPr>
                      <a:endParaRPr lang="en-US" sz="400" dirty="0">
                        <a:effectLst/>
                        <a:latin typeface="Calibri"/>
                        <a:ea typeface="Times New Roman"/>
                        <a:cs typeface="Times New Roman"/>
                      </a:endParaRPr>
                    </a:p>
                  </a:txBody>
                  <a:tcPr marL="49378" marR="49378" marT="0" marB="0" anchor="ctr">
                    <a:solidFill>
                      <a:schemeClr val="bg1"/>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bg1"/>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bg1"/>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bg1"/>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bg1"/>
                    </a:solidFill>
                  </a:tcPr>
                </a:tc>
              </a:tr>
              <a:tr h="2288926">
                <a:tc gridSpan="2">
                  <a:txBody>
                    <a:bodyPr/>
                    <a:lstStyle/>
                    <a:p>
                      <a:pPr marL="0" marR="0" algn="ctr">
                        <a:lnSpc>
                          <a:spcPct val="115000"/>
                        </a:lnSpc>
                        <a:spcBef>
                          <a:spcPts val="0"/>
                        </a:spcBef>
                        <a:spcAft>
                          <a:spcPts val="0"/>
                        </a:spcAft>
                      </a:pPr>
                      <a:r>
                        <a:rPr lang="en-US" sz="2600" dirty="0" smtClean="0">
                          <a:effectLst/>
                        </a:rPr>
                        <a:t>Legend</a:t>
                      </a:r>
                    </a:p>
                  </a:txBody>
                  <a:tcPr marL="66032" marR="66032" marT="0" marB="0" anchor="ctr">
                    <a:solidFill>
                      <a:schemeClr val="accent1"/>
                    </a:solidFill>
                  </a:tcPr>
                </a:tc>
                <a:tc hMerge="1">
                  <a:txBody>
                    <a:bodyPr/>
                    <a:lstStyle/>
                    <a:p>
                      <a:pPr marL="0" marR="0" algn="ctr">
                        <a:lnSpc>
                          <a:spcPct val="115000"/>
                        </a:lnSpc>
                        <a:spcBef>
                          <a:spcPts val="0"/>
                        </a:spcBef>
                        <a:spcAft>
                          <a:spcPts val="0"/>
                        </a:spcAft>
                      </a:pPr>
                      <a:endParaRPr lang="en-US" sz="36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accent1">
                        <a:lumMod val="20000"/>
                        <a:lumOff val="80000"/>
                      </a:schemeClr>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accent1">
                        <a:lumMod val="20000"/>
                        <a:lumOff val="80000"/>
                      </a:schemeClr>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accent1">
                        <a:lumMod val="20000"/>
                        <a:lumOff val="80000"/>
                      </a:schemeClr>
                    </a:solidFill>
                  </a:tcPr>
                </a:tc>
                <a:tc>
                  <a:txBody>
                    <a:bodyPr/>
                    <a:lstStyle/>
                    <a:p>
                      <a:pPr marL="0" marR="0" algn="ctr">
                        <a:lnSpc>
                          <a:spcPct val="115000"/>
                        </a:lnSpc>
                        <a:spcBef>
                          <a:spcPts val="0"/>
                        </a:spcBef>
                        <a:spcAft>
                          <a:spcPts val="0"/>
                        </a:spcAft>
                      </a:pPr>
                      <a:endParaRPr lang="en-US" sz="800" dirty="0">
                        <a:effectLst/>
                        <a:latin typeface="Calibri"/>
                        <a:ea typeface="Times New Roman"/>
                        <a:cs typeface="Times New Roman"/>
                      </a:endParaRPr>
                    </a:p>
                  </a:txBody>
                  <a:tcPr marL="49378" marR="49378" marT="0" marB="0" anchor="ctr">
                    <a:solidFill>
                      <a:schemeClr val="accent1">
                        <a:lumMod val="20000"/>
                        <a:lumOff val="80000"/>
                      </a:schemeClr>
                    </a:solidFill>
                  </a:tcPr>
                </a:tc>
              </a:tr>
            </a:tbl>
          </a:graphicData>
        </a:graphic>
      </p:graphicFrame>
      <p:grpSp>
        <p:nvGrpSpPr>
          <p:cNvPr id="269" name="Group 268"/>
          <p:cNvGrpSpPr/>
          <p:nvPr/>
        </p:nvGrpSpPr>
        <p:grpSpPr>
          <a:xfrm>
            <a:off x="5575714" y="10297343"/>
            <a:ext cx="13321064" cy="16338759"/>
            <a:chOff x="7744047" y="7901065"/>
            <a:chExt cx="18501478" cy="22692720"/>
          </a:xfrm>
        </p:grpSpPr>
        <p:sp>
          <p:nvSpPr>
            <p:cNvPr id="168" name="TextBox 167"/>
            <p:cNvSpPr txBox="1"/>
            <p:nvPr/>
          </p:nvSpPr>
          <p:spPr>
            <a:xfrm>
              <a:off x="8721980" y="28156097"/>
              <a:ext cx="3400707" cy="338572"/>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1152" dirty="0">
                  <a:ea typeface="Times New Roman"/>
                  <a:cs typeface="Times New Roman"/>
                </a:rPr>
                <a:t>Physical Science Unit</a:t>
              </a:r>
              <a:endParaRPr lang="en-US" sz="1152" dirty="0">
                <a:ea typeface="Times New Roman"/>
                <a:cs typeface="Times New Roman"/>
              </a:endParaRPr>
            </a:p>
          </p:txBody>
        </p:sp>
        <p:sp>
          <p:nvSpPr>
            <p:cNvPr id="169" name="TextBox 168"/>
            <p:cNvSpPr txBox="1"/>
            <p:nvPr/>
          </p:nvSpPr>
          <p:spPr>
            <a:xfrm>
              <a:off x="8721980" y="28711785"/>
              <a:ext cx="3400707" cy="338572"/>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1152" dirty="0">
                  <a:ea typeface="Times New Roman"/>
                  <a:cs typeface="Times New Roman"/>
                </a:rPr>
                <a:t>Earth Science Unit</a:t>
              </a:r>
              <a:endParaRPr lang="en-US" sz="1152" dirty="0">
                <a:ea typeface="Times New Roman"/>
                <a:cs typeface="Times New Roman"/>
              </a:endParaRPr>
            </a:p>
          </p:txBody>
        </p:sp>
        <p:sp>
          <p:nvSpPr>
            <p:cNvPr id="170" name="TextBox 169"/>
            <p:cNvSpPr txBox="1"/>
            <p:nvPr/>
          </p:nvSpPr>
          <p:spPr>
            <a:xfrm>
              <a:off x="8721980" y="29267473"/>
              <a:ext cx="3400707" cy="338572"/>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1152" dirty="0">
                  <a:ea typeface="Times New Roman"/>
                  <a:cs typeface="Times New Roman"/>
                </a:rPr>
                <a:t>Life Science Unit</a:t>
              </a:r>
              <a:endParaRPr lang="en-US" sz="1152" dirty="0">
                <a:ea typeface="Times New Roman"/>
                <a:cs typeface="Times New Roman"/>
              </a:endParaRPr>
            </a:p>
          </p:txBody>
        </p:sp>
        <p:sp>
          <p:nvSpPr>
            <p:cNvPr id="171" name="TextBox 170"/>
            <p:cNvSpPr txBox="1"/>
            <p:nvPr/>
          </p:nvSpPr>
          <p:spPr>
            <a:xfrm>
              <a:off x="8729941" y="29823162"/>
              <a:ext cx="3400707" cy="338572"/>
            </a:xfrm>
            <a:prstGeom prst="rect">
              <a:avLst/>
            </a:prstGeom>
            <a:noFill/>
            <a:ln w="38100">
              <a:solidFill>
                <a:srgbClr val="FF0000"/>
              </a:solidFill>
            </a:ln>
          </p:spPr>
          <p:txBody>
            <a:bodyPr wrap="square" lIns="0" tIns="32918" rIns="0" bIns="32918" rtlCol="0" anchor="t" anchorCtr="0">
              <a:spAutoFit/>
            </a:bodyPr>
            <a:lstStyle/>
            <a:p>
              <a:pPr algn="ctr"/>
              <a:r>
                <a:rPr lang="en-US" sz="1152" dirty="0">
                  <a:ea typeface="Times New Roman"/>
                  <a:cs typeface="Times New Roman"/>
                </a:rPr>
                <a:t>Any Unit with Engineering component</a:t>
              </a:r>
              <a:endParaRPr lang="en-US" sz="1152" dirty="0">
                <a:ea typeface="Times New Roman"/>
                <a:cs typeface="Times New Roman"/>
              </a:endParaRPr>
            </a:p>
          </p:txBody>
        </p:sp>
        <p:sp>
          <p:nvSpPr>
            <p:cNvPr id="173" name="TextBox 172"/>
            <p:cNvSpPr txBox="1"/>
            <p:nvPr/>
          </p:nvSpPr>
          <p:spPr>
            <a:xfrm>
              <a:off x="17490932" y="28738458"/>
              <a:ext cx="3632638" cy="584810"/>
            </a:xfrm>
            <a:prstGeom prst="rect">
              <a:avLst/>
            </a:prstGeom>
            <a:noFill/>
            <a:ln>
              <a:solidFill>
                <a:schemeClr val="tx1"/>
              </a:solidFill>
            </a:ln>
          </p:spPr>
          <p:txBody>
            <a:bodyPr wrap="square" lIns="0" tIns="32918" rIns="0" bIns="32918" rtlCol="0" anchor="t" anchorCtr="0">
              <a:spAutoFit/>
            </a:bodyPr>
            <a:lstStyle/>
            <a:p>
              <a:pPr algn="ctr"/>
              <a:r>
                <a:rPr lang="en-US" sz="1152" dirty="0"/>
                <a:t>Unit that follows one offered the </a:t>
              </a:r>
              <a:r>
                <a:rPr lang="en-US" sz="1152" b="1" dirty="0"/>
                <a:t>previous year </a:t>
              </a:r>
              <a:r>
                <a:rPr lang="en-US" sz="1152" dirty="0"/>
                <a:t>in the </a:t>
              </a:r>
              <a:r>
                <a:rPr lang="en-US" sz="1152" b="1" dirty="0"/>
                <a:t>same age bracket</a:t>
              </a:r>
              <a:endParaRPr lang="en-US" sz="1152" b="1" dirty="0"/>
            </a:p>
          </p:txBody>
        </p:sp>
        <p:sp>
          <p:nvSpPr>
            <p:cNvPr id="175" name="TextBox 174"/>
            <p:cNvSpPr txBox="1"/>
            <p:nvPr/>
          </p:nvSpPr>
          <p:spPr>
            <a:xfrm>
              <a:off x="17479549" y="27988426"/>
              <a:ext cx="3660307" cy="584810"/>
            </a:xfrm>
            <a:prstGeom prst="rect">
              <a:avLst/>
            </a:prstGeom>
            <a:noFill/>
            <a:ln>
              <a:solidFill>
                <a:schemeClr val="tx1"/>
              </a:solidFill>
            </a:ln>
          </p:spPr>
          <p:txBody>
            <a:bodyPr wrap="square" lIns="0" tIns="32918" rIns="0" bIns="32918" rtlCol="0" anchor="t" anchorCtr="0">
              <a:spAutoFit/>
            </a:bodyPr>
            <a:lstStyle/>
            <a:p>
              <a:pPr algn="ctr"/>
              <a:r>
                <a:rPr lang="en-US" sz="1152" b="1" dirty="0"/>
                <a:t>4-8</a:t>
              </a:r>
              <a:r>
                <a:rPr lang="en-US" sz="1152" dirty="0"/>
                <a:t> unit </a:t>
              </a:r>
              <a:r>
                <a:rPr lang="en-US" sz="1152" dirty="0"/>
                <a:t>that conceptually follows </a:t>
              </a:r>
              <a:r>
                <a:rPr lang="en-US" sz="1152" dirty="0"/>
                <a:t>a unit offered the</a:t>
              </a:r>
              <a:r>
                <a:rPr lang="en-US" sz="1152" b="1" dirty="0"/>
                <a:t> previous year </a:t>
              </a:r>
              <a:r>
                <a:rPr lang="en-US" sz="1152" dirty="0"/>
                <a:t>in </a:t>
              </a:r>
              <a:r>
                <a:rPr lang="en-US" sz="1152" b="1" dirty="0"/>
                <a:t>K-3</a:t>
              </a:r>
              <a:endParaRPr lang="en-US" sz="1152" dirty="0"/>
            </a:p>
          </p:txBody>
        </p:sp>
        <p:sp>
          <p:nvSpPr>
            <p:cNvPr id="177" name="TextBox 176"/>
            <p:cNvSpPr txBox="1"/>
            <p:nvPr/>
          </p:nvSpPr>
          <p:spPr>
            <a:xfrm>
              <a:off x="17548828" y="29762735"/>
              <a:ext cx="1581001" cy="831050"/>
            </a:xfrm>
            <a:prstGeom prst="rect">
              <a:avLst/>
            </a:prstGeom>
            <a:noFill/>
            <a:ln w="3175">
              <a:solidFill>
                <a:schemeClr val="tx1"/>
              </a:solidFill>
              <a:prstDash val="solid"/>
            </a:ln>
          </p:spPr>
          <p:txBody>
            <a:bodyPr wrap="square" lIns="0" tIns="32918" rIns="0" bIns="32918" rtlCol="0" anchor="t" anchorCtr="0">
              <a:spAutoFit/>
            </a:bodyPr>
            <a:lstStyle/>
            <a:p>
              <a:pPr algn="ctr"/>
              <a:r>
                <a:rPr lang="en-US" sz="1152" b="1" dirty="0"/>
                <a:t>Year 1 unit</a:t>
              </a:r>
              <a:r>
                <a:rPr lang="en-US" sz="1152" dirty="0"/>
                <a:t> that follows a </a:t>
              </a:r>
              <a:r>
                <a:rPr lang="en-US" sz="1152" b="1" dirty="0"/>
                <a:t>Year 4 unit</a:t>
              </a:r>
              <a:endParaRPr lang="en-US" sz="1152" b="1" dirty="0"/>
            </a:p>
          </p:txBody>
        </p:sp>
        <p:grpSp>
          <p:nvGrpSpPr>
            <p:cNvPr id="193" name="Group 192"/>
            <p:cNvGrpSpPr/>
            <p:nvPr/>
          </p:nvGrpSpPr>
          <p:grpSpPr>
            <a:xfrm>
              <a:off x="13242289" y="28519674"/>
              <a:ext cx="3400929" cy="1002519"/>
              <a:chOff x="9759907" y="28949095"/>
              <a:chExt cx="3400929" cy="1002519"/>
            </a:xfrm>
          </p:grpSpPr>
          <p:sp>
            <p:nvSpPr>
              <p:cNvPr id="178" name="TextBox 177"/>
              <p:cNvSpPr txBox="1"/>
              <p:nvPr/>
            </p:nvSpPr>
            <p:spPr>
              <a:xfrm>
                <a:off x="9763551" y="28949095"/>
                <a:ext cx="3397285" cy="338572"/>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1152" dirty="0">
                    <a:ea typeface="Times New Roman"/>
                    <a:cs typeface="Times New Roman"/>
                  </a:rPr>
                  <a:t>Block of  conceptually similar</a:t>
                </a:r>
                <a:endParaRPr lang="en-US" sz="1152" dirty="0">
                  <a:ea typeface="Times New Roman"/>
                  <a:cs typeface="Times New Roman"/>
                </a:endParaRPr>
              </a:p>
            </p:txBody>
          </p:sp>
          <p:sp>
            <p:nvSpPr>
              <p:cNvPr id="179" name="TextBox 178"/>
              <p:cNvSpPr txBox="1"/>
              <p:nvPr/>
            </p:nvSpPr>
            <p:spPr>
              <a:xfrm>
                <a:off x="9763551" y="29274488"/>
                <a:ext cx="3397285" cy="338572"/>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1152" dirty="0">
                    <a:ea typeface="Times New Roman"/>
                    <a:cs typeface="Times New Roman"/>
                  </a:rPr>
                  <a:t>u</a:t>
                </a:r>
                <a:r>
                  <a:rPr lang="en-US" sz="1152" dirty="0">
                    <a:ea typeface="Times New Roman"/>
                    <a:cs typeface="Times New Roman"/>
                  </a:rPr>
                  <a:t>nits offered in</a:t>
                </a:r>
                <a:endParaRPr lang="en-US" sz="1152" dirty="0">
                  <a:ea typeface="Times New Roman"/>
                  <a:cs typeface="Times New Roman"/>
                </a:endParaRPr>
              </a:p>
            </p:txBody>
          </p:sp>
          <p:sp>
            <p:nvSpPr>
              <p:cNvPr id="180" name="TextBox 179"/>
              <p:cNvSpPr txBox="1"/>
              <p:nvPr/>
            </p:nvSpPr>
            <p:spPr>
              <a:xfrm>
                <a:off x="9763551" y="29613042"/>
                <a:ext cx="3397285" cy="338572"/>
              </a:xfrm>
              <a:prstGeom prst="rect">
                <a:avLst/>
              </a:prstGeom>
              <a:solidFill>
                <a:schemeClr val="accent6">
                  <a:lumMod val="40000"/>
                  <a:lumOff val="60000"/>
                </a:schemeClr>
              </a:solidFill>
              <a:ln w="3175">
                <a:solidFill>
                  <a:schemeClr val="tx1"/>
                </a:solidFill>
              </a:ln>
            </p:spPr>
            <p:txBody>
              <a:bodyPr wrap="square" lIns="0" tIns="32918" rIns="0" bIns="32918" rtlCol="0" anchor="t" anchorCtr="0">
                <a:spAutoFit/>
              </a:bodyPr>
              <a:lstStyle/>
              <a:p>
                <a:pPr algn="ctr"/>
                <a:r>
                  <a:rPr lang="en-US" sz="1152" dirty="0">
                    <a:ea typeface="Times New Roman"/>
                    <a:cs typeface="Times New Roman"/>
                  </a:rPr>
                  <a:t>the </a:t>
                </a:r>
                <a:r>
                  <a:rPr lang="en-US" sz="1152" b="1" dirty="0">
                    <a:ea typeface="Times New Roman"/>
                    <a:cs typeface="Times New Roman"/>
                  </a:rPr>
                  <a:t>same year</a:t>
                </a:r>
                <a:endParaRPr lang="en-US" sz="1152" b="1" dirty="0">
                  <a:ea typeface="Times New Roman"/>
                  <a:cs typeface="Times New Roman"/>
                </a:endParaRPr>
              </a:p>
            </p:txBody>
          </p:sp>
          <p:sp>
            <p:nvSpPr>
              <p:cNvPr id="192" name="Rectangle 191"/>
              <p:cNvSpPr/>
              <p:nvPr/>
            </p:nvSpPr>
            <p:spPr>
              <a:xfrm>
                <a:off x="9759907" y="28949095"/>
                <a:ext cx="3400929" cy="10025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
              </a:p>
            </p:txBody>
          </p:sp>
        </p:grpSp>
        <p:sp>
          <p:nvSpPr>
            <p:cNvPr id="232" name="Right Arrow 231"/>
            <p:cNvSpPr/>
            <p:nvPr/>
          </p:nvSpPr>
          <p:spPr>
            <a:xfrm rot="3093707">
              <a:off x="16924228" y="27613247"/>
              <a:ext cx="592779" cy="383179"/>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
            </a:p>
          </p:txBody>
        </p:sp>
        <p:sp>
          <p:nvSpPr>
            <p:cNvPr id="245" name="Curved Left Arrow 244"/>
            <p:cNvSpPr/>
            <p:nvPr/>
          </p:nvSpPr>
          <p:spPr>
            <a:xfrm flipV="1">
              <a:off x="21228336" y="29641949"/>
              <a:ext cx="697627" cy="764792"/>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2">
                <a:solidFill>
                  <a:schemeClr val="tx1"/>
                </a:solidFill>
              </a:endParaRPr>
            </a:p>
          </p:txBody>
        </p:sp>
        <p:sp>
          <p:nvSpPr>
            <p:cNvPr id="246" name="Right Arrow 245"/>
            <p:cNvSpPr/>
            <p:nvPr/>
          </p:nvSpPr>
          <p:spPr>
            <a:xfrm>
              <a:off x="17040361" y="29758529"/>
              <a:ext cx="434599" cy="672560"/>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1152"/>
            </a:p>
          </p:txBody>
        </p:sp>
        <p:sp>
          <p:nvSpPr>
            <p:cNvPr id="247" name="TextBox 246"/>
            <p:cNvSpPr txBox="1"/>
            <p:nvPr/>
          </p:nvSpPr>
          <p:spPr>
            <a:xfrm>
              <a:off x="19382353" y="29758529"/>
              <a:ext cx="1722563" cy="831050"/>
            </a:xfrm>
            <a:prstGeom prst="rect">
              <a:avLst/>
            </a:prstGeom>
            <a:noFill/>
            <a:ln w="3175">
              <a:solidFill>
                <a:schemeClr val="tx1"/>
              </a:solidFill>
              <a:prstDash val="solid"/>
            </a:ln>
          </p:spPr>
          <p:txBody>
            <a:bodyPr wrap="square" lIns="0" tIns="32918" rIns="0" bIns="32918" rtlCol="0" anchor="t" anchorCtr="0">
              <a:spAutoFit/>
            </a:bodyPr>
            <a:lstStyle/>
            <a:p>
              <a:pPr algn="ctr"/>
              <a:r>
                <a:rPr lang="en-US" sz="1152" b="1" dirty="0"/>
                <a:t>Year 4 unit</a:t>
              </a:r>
              <a:r>
                <a:rPr lang="en-US" sz="1152" dirty="0"/>
                <a:t> that precedes a </a:t>
              </a:r>
              <a:r>
                <a:rPr lang="en-US" sz="1152" b="1" dirty="0"/>
                <a:t>Year 1 unit</a:t>
              </a:r>
              <a:endParaRPr lang="en-US" sz="1152" b="1" dirty="0"/>
            </a:p>
          </p:txBody>
        </p:sp>
        <p:grpSp>
          <p:nvGrpSpPr>
            <p:cNvPr id="268" name="Group 267"/>
            <p:cNvGrpSpPr/>
            <p:nvPr/>
          </p:nvGrpSpPr>
          <p:grpSpPr>
            <a:xfrm>
              <a:off x="7744047" y="7901065"/>
              <a:ext cx="18501478" cy="18963708"/>
              <a:chOff x="7744047" y="7901065"/>
              <a:chExt cx="18501478" cy="18963708"/>
            </a:xfrm>
          </p:grpSpPr>
          <p:sp>
            <p:nvSpPr>
              <p:cNvPr id="48" name="TextBox 47"/>
              <p:cNvSpPr txBox="1"/>
              <p:nvPr/>
            </p:nvSpPr>
            <p:spPr>
              <a:xfrm>
                <a:off x="17503955" y="9665422"/>
                <a:ext cx="3636850"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Information Technologies: Communication over a distance</a:t>
                </a:r>
              </a:p>
              <a:p>
                <a:pPr algn="ctr"/>
                <a:r>
                  <a:rPr lang="en-US" sz="864" dirty="0"/>
                  <a:t>1-PS4-4</a:t>
                </a:r>
              </a:p>
            </p:txBody>
          </p:sp>
          <p:sp>
            <p:nvSpPr>
              <p:cNvPr id="56" name="Right Arrow 55"/>
              <p:cNvSpPr/>
              <p:nvPr/>
            </p:nvSpPr>
            <p:spPr>
              <a:xfrm>
                <a:off x="12859610" y="9665422"/>
                <a:ext cx="434599" cy="550315"/>
              </a:xfrm>
              <a:prstGeom prst="right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57" name="Right Arrow 56"/>
              <p:cNvSpPr/>
              <p:nvPr/>
            </p:nvSpPr>
            <p:spPr>
              <a:xfrm>
                <a:off x="16969119" y="9665422"/>
                <a:ext cx="434599" cy="550315"/>
              </a:xfrm>
              <a:prstGeom prst="right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67" name="Right Arrow 66"/>
              <p:cNvSpPr/>
              <p:nvPr/>
            </p:nvSpPr>
            <p:spPr>
              <a:xfrm>
                <a:off x="21261544" y="14804324"/>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72" name="TextBox 71"/>
              <p:cNvSpPr txBox="1"/>
              <p:nvPr/>
            </p:nvSpPr>
            <p:spPr>
              <a:xfrm>
                <a:off x="17484512" y="18444126"/>
                <a:ext cx="3655343"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err="1">
                    <a:ea typeface="Times New Roman"/>
                    <a:cs typeface="Times New Roman"/>
                  </a:rPr>
                  <a:t>Biogeology</a:t>
                </a:r>
                <a:r>
                  <a:rPr lang="en-US" sz="864" dirty="0">
                    <a:ea typeface="Times New Roman"/>
                    <a:cs typeface="Times New Roman"/>
                  </a:rPr>
                  <a:t> : Changing the Environment</a:t>
                </a:r>
              </a:p>
              <a:p>
                <a:pPr algn="ctr"/>
                <a:r>
                  <a:rPr lang="en-US" sz="864" dirty="0">
                    <a:ea typeface="Times New Roman"/>
                    <a:cs typeface="Times New Roman"/>
                  </a:rPr>
                  <a:t>K-ESS2-2</a:t>
                </a:r>
                <a:endParaRPr lang="en-US" sz="864" dirty="0">
                  <a:ea typeface="Times New Roman"/>
                  <a:cs typeface="Times New Roman"/>
                </a:endParaRPr>
              </a:p>
            </p:txBody>
          </p:sp>
          <p:sp>
            <p:nvSpPr>
              <p:cNvPr id="77" name="TextBox 76"/>
              <p:cNvSpPr txBox="1"/>
              <p:nvPr/>
            </p:nvSpPr>
            <p:spPr>
              <a:xfrm>
                <a:off x="21711161" y="18425462"/>
                <a:ext cx="3432608"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Natural Resources: Living in the Environment</a:t>
                </a:r>
              </a:p>
              <a:p>
                <a:pPr algn="ctr"/>
                <a:r>
                  <a:rPr lang="en-US" sz="864" dirty="0">
                    <a:ea typeface="Times New Roman"/>
                    <a:cs typeface="Times New Roman"/>
                  </a:rPr>
                  <a:t>K-ESS3-1</a:t>
                </a:r>
                <a:endParaRPr lang="en-US" sz="864" dirty="0">
                  <a:ea typeface="Times New Roman"/>
                  <a:cs typeface="Times New Roman"/>
                </a:endParaRPr>
              </a:p>
            </p:txBody>
          </p:sp>
          <p:sp>
            <p:nvSpPr>
              <p:cNvPr id="87" name="TextBox 86"/>
              <p:cNvSpPr txBox="1"/>
              <p:nvPr/>
            </p:nvSpPr>
            <p:spPr>
              <a:xfrm>
                <a:off x="13316392" y="26133254"/>
                <a:ext cx="3447401" cy="461735"/>
              </a:xfrm>
              <a:prstGeom prst="rect">
                <a:avLst/>
              </a:prstGeom>
              <a:solidFill>
                <a:schemeClr val="accent2">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Natural Hazards: Effects on Humans</a:t>
                </a:r>
              </a:p>
              <a:p>
                <a:pPr algn="ctr"/>
                <a:r>
                  <a:rPr lang="en-US" sz="864" dirty="0">
                    <a:ea typeface="Times New Roman"/>
                    <a:cs typeface="Times New Roman"/>
                  </a:rPr>
                  <a:t>4-ESS3-2, </a:t>
                </a:r>
                <a:r>
                  <a:rPr lang="en-US" sz="864" dirty="0">
                    <a:ea typeface="Times New Roman"/>
                    <a:cs typeface="Times New Roman"/>
                  </a:rPr>
                  <a:t>MS-ESS3-2</a:t>
                </a:r>
                <a:endParaRPr lang="en-US" sz="864" dirty="0">
                  <a:ea typeface="Times New Roman"/>
                  <a:cs typeface="Times New Roman"/>
                </a:endParaRPr>
              </a:p>
            </p:txBody>
          </p:sp>
          <p:sp>
            <p:nvSpPr>
              <p:cNvPr id="89" name="TextBox 88"/>
              <p:cNvSpPr txBox="1"/>
              <p:nvPr/>
            </p:nvSpPr>
            <p:spPr>
              <a:xfrm>
                <a:off x="17481936" y="19645753"/>
                <a:ext cx="3658869"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Water and Earth’s Surface: Water Cycle</a:t>
                </a:r>
              </a:p>
              <a:p>
                <a:pPr algn="ctr"/>
                <a:r>
                  <a:rPr lang="en-US" sz="864" dirty="0">
                    <a:ea typeface="Times New Roman"/>
                    <a:cs typeface="Times New Roman"/>
                  </a:rPr>
                  <a:t>5-ESS2-2, </a:t>
                </a:r>
                <a:r>
                  <a:rPr lang="en-US" sz="864" dirty="0">
                    <a:ea typeface="Times New Roman"/>
                    <a:cs typeface="Times New Roman"/>
                  </a:rPr>
                  <a:t>MS-ESS2-4</a:t>
                </a:r>
                <a:endParaRPr lang="en-US" sz="864" dirty="0">
                  <a:ea typeface="Times New Roman"/>
                  <a:cs typeface="Times New Roman"/>
                </a:endParaRPr>
              </a:p>
            </p:txBody>
          </p:sp>
          <p:sp>
            <p:nvSpPr>
              <p:cNvPr id="91" name="TextBox 90"/>
              <p:cNvSpPr txBox="1"/>
              <p:nvPr/>
            </p:nvSpPr>
            <p:spPr>
              <a:xfrm>
                <a:off x="21711162" y="22067150"/>
                <a:ext cx="3432394" cy="461735"/>
              </a:xfrm>
              <a:prstGeom prst="rect">
                <a:avLst/>
              </a:prstGeom>
              <a:solidFill>
                <a:schemeClr val="accent2">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Natural Resources: Living in the Environment</a:t>
                </a:r>
              </a:p>
              <a:p>
                <a:pPr algn="ctr"/>
                <a:r>
                  <a:rPr lang="en-US" sz="864" dirty="0">
                    <a:ea typeface="Times New Roman"/>
                    <a:cs typeface="Times New Roman"/>
                  </a:rPr>
                  <a:t>4-ESS3-1, MS-ESS3-1, </a:t>
                </a:r>
                <a:r>
                  <a:rPr lang="en-US" sz="864" dirty="0">
                    <a:ea typeface="Times New Roman"/>
                    <a:cs typeface="Times New Roman"/>
                  </a:rPr>
                  <a:t>MS-ESS3-4</a:t>
                </a:r>
                <a:endParaRPr lang="en-US" sz="864" dirty="0">
                  <a:ea typeface="Times New Roman"/>
                  <a:cs typeface="Times New Roman"/>
                </a:endParaRPr>
              </a:p>
            </p:txBody>
          </p:sp>
          <p:sp>
            <p:nvSpPr>
              <p:cNvPr id="96" name="TextBox 95"/>
              <p:cNvSpPr txBox="1"/>
              <p:nvPr/>
            </p:nvSpPr>
            <p:spPr>
              <a:xfrm>
                <a:off x="21711162" y="11351912"/>
                <a:ext cx="3425819"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Structure and Properties </a:t>
                </a:r>
                <a:r>
                  <a:rPr lang="en-US" sz="864" dirty="0"/>
                  <a:t>of </a:t>
                </a:r>
                <a:r>
                  <a:rPr lang="en-US" sz="864" dirty="0"/>
                  <a:t>Matter</a:t>
                </a:r>
              </a:p>
              <a:p>
                <a:pPr algn="ctr"/>
                <a:r>
                  <a:rPr lang="en-US" sz="864" dirty="0"/>
                  <a:t>2-PS1-1</a:t>
                </a:r>
                <a:r>
                  <a:rPr lang="en-US" sz="864" dirty="0"/>
                  <a:t>, 2-PS1-2, </a:t>
                </a:r>
                <a:r>
                  <a:rPr lang="en-US" sz="864" dirty="0"/>
                  <a:t>2-PS1-3</a:t>
                </a:r>
                <a:endParaRPr lang="en-US" sz="864" dirty="0"/>
              </a:p>
            </p:txBody>
          </p:sp>
          <p:sp>
            <p:nvSpPr>
              <p:cNvPr id="101" name="TextBox 100"/>
              <p:cNvSpPr txBox="1"/>
              <p:nvPr/>
            </p:nvSpPr>
            <p:spPr>
              <a:xfrm>
                <a:off x="13366914" y="14859995"/>
                <a:ext cx="3545996"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Matter and Energy in Ecosystems: Food Chains</a:t>
                </a:r>
              </a:p>
              <a:p>
                <a:pPr algn="ctr"/>
                <a:r>
                  <a:rPr lang="en-US" sz="864" dirty="0">
                    <a:ea typeface="Times New Roman"/>
                    <a:cs typeface="Times New Roman"/>
                  </a:rPr>
                  <a:t>5-LS2-1, </a:t>
                </a:r>
                <a:r>
                  <a:rPr lang="en-US" sz="864" dirty="0">
                    <a:ea typeface="Times New Roman"/>
                    <a:cs typeface="Times New Roman"/>
                  </a:rPr>
                  <a:t>MS-LS2-3</a:t>
                </a:r>
                <a:endParaRPr lang="en-US" sz="864" dirty="0">
                  <a:ea typeface="Times New Roman"/>
                  <a:cs typeface="Times New Roman"/>
                </a:endParaRPr>
              </a:p>
            </p:txBody>
          </p:sp>
          <p:sp>
            <p:nvSpPr>
              <p:cNvPr id="104" name="TextBox 103"/>
              <p:cNvSpPr txBox="1"/>
              <p:nvPr/>
            </p:nvSpPr>
            <p:spPr>
              <a:xfrm>
                <a:off x="9192889" y="14675329"/>
                <a:ext cx="3483658" cy="646436"/>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Matter/Energy </a:t>
                </a:r>
                <a:r>
                  <a:rPr lang="en-US" sz="864" dirty="0">
                    <a:ea typeface="Times New Roman"/>
                    <a:cs typeface="Times New Roman"/>
                  </a:rPr>
                  <a:t>in Organisms: Photosynthesis and Cellular Respiration.</a:t>
                </a:r>
              </a:p>
              <a:p>
                <a:pPr algn="ctr"/>
                <a:r>
                  <a:rPr lang="en-US" sz="864" dirty="0">
                    <a:ea typeface="Times New Roman"/>
                    <a:cs typeface="Times New Roman"/>
                  </a:rPr>
                  <a:t>5-LS3-1, 5-LS1-1, MS-LS1-6, MS-LS1-7</a:t>
                </a:r>
              </a:p>
            </p:txBody>
          </p:sp>
          <p:sp>
            <p:nvSpPr>
              <p:cNvPr id="105" name="TextBox 104"/>
              <p:cNvSpPr txBox="1"/>
              <p:nvPr/>
            </p:nvSpPr>
            <p:spPr>
              <a:xfrm>
                <a:off x="9142366" y="24995284"/>
                <a:ext cx="3400707" cy="646436"/>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Growth and Development of Organisms: Reproduction and Growth</a:t>
                </a:r>
              </a:p>
              <a:p>
                <a:pPr algn="ctr"/>
                <a:r>
                  <a:rPr lang="en-US" sz="864" dirty="0">
                    <a:ea typeface="Times New Roman"/>
                    <a:cs typeface="Times New Roman"/>
                  </a:rPr>
                  <a:t>MS-LS1-4, MS-LS1-5</a:t>
                </a:r>
              </a:p>
            </p:txBody>
          </p:sp>
          <p:sp>
            <p:nvSpPr>
              <p:cNvPr id="115" name="TextBox 114"/>
              <p:cNvSpPr txBox="1"/>
              <p:nvPr/>
            </p:nvSpPr>
            <p:spPr>
              <a:xfrm>
                <a:off x="9192889" y="11351912"/>
                <a:ext cx="3505200"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Matter and </a:t>
                </a:r>
                <a:r>
                  <a:rPr lang="en-US" sz="864" dirty="0">
                    <a:ea typeface="Times New Roman"/>
                    <a:cs typeface="Times New Roman"/>
                  </a:rPr>
                  <a:t>Energy: </a:t>
                </a:r>
                <a:r>
                  <a:rPr lang="en-US" sz="864" dirty="0">
                    <a:ea typeface="Times New Roman"/>
                    <a:cs typeface="Times New Roman"/>
                  </a:rPr>
                  <a:t>Survival of Organisms</a:t>
                </a:r>
              </a:p>
              <a:p>
                <a:pPr algn="ctr"/>
                <a:r>
                  <a:rPr lang="en-US" sz="864" dirty="0">
                    <a:ea typeface="Times New Roman"/>
                    <a:cs typeface="Times New Roman"/>
                  </a:rPr>
                  <a:t>K-LS1-1, </a:t>
                </a:r>
                <a:r>
                  <a:rPr lang="en-US" sz="864" dirty="0">
                    <a:ea typeface="Times New Roman"/>
                    <a:cs typeface="Times New Roman"/>
                  </a:rPr>
                  <a:t>2-LS2-1</a:t>
                </a:r>
                <a:endParaRPr lang="en-US" sz="864" dirty="0">
                  <a:ea typeface="Times New Roman"/>
                  <a:cs typeface="Times New Roman"/>
                </a:endParaRPr>
              </a:p>
            </p:txBody>
          </p:sp>
          <p:sp>
            <p:nvSpPr>
              <p:cNvPr id="116" name="TextBox 115"/>
              <p:cNvSpPr txBox="1"/>
              <p:nvPr/>
            </p:nvSpPr>
            <p:spPr>
              <a:xfrm>
                <a:off x="9142366" y="23456475"/>
                <a:ext cx="3405390"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Growth and Development of Organisms: Life Cycles</a:t>
                </a:r>
              </a:p>
              <a:p>
                <a:pPr algn="ctr"/>
                <a:r>
                  <a:rPr lang="en-US" sz="864" dirty="0">
                    <a:ea typeface="Times New Roman"/>
                    <a:cs typeface="Times New Roman"/>
                  </a:rPr>
                  <a:t>1-LS1-2, </a:t>
                </a:r>
                <a:r>
                  <a:rPr lang="en-US" sz="864" dirty="0">
                    <a:ea typeface="Times New Roman"/>
                    <a:cs typeface="Times New Roman"/>
                  </a:rPr>
                  <a:t>3-LS1-1</a:t>
                </a:r>
                <a:endParaRPr lang="en-US" sz="864" dirty="0">
                  <a:ea typeface="Times New Roman"/>
                  <a:cs typeface="Times New Roman"/>
                </a:endParaRPr>
              </a:p>
            </p:txBody>
          </p:sp>
          <p:sp>
            <p:nvSpPr>
              <p:cNvPr id="117" name="TextBox 116"/>
              <p:cNvSpPr txBox="1"/>
              <p:nvPr/>
            </p:nvSpPr>
            <p:spPr>
              <a:xfrm>
                <a:off x="13316392" y="23456475"/>
                <a:ext cx="3524806" cy="461735"/>
              </a:xfrm>
              <a:prstGeom prst="rect">
                <a:avLst/>
              </a:prstGeom>
              <a:solidFill>
                <a:schemeClr val="accent6">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Structure and Function: Animal/plant Mimicry</a:t>
                </a:r>
              </a:p>
              <a:p>
                <a:pPr algn="ctr"/>
                <a:r>
                  <a:rPr lang="en-US" sz="864" dirty="0">
                    <a:ea typeface="Times New Roman"/>
                    <a:cs typeface="Times New Roman"/>
                  </a:rPr>
                  <a:t>1-LS1-1</a:t>
                </a:r>
                <a:endParaRPr lang="en-US" sz="864" dirty="0">
                  <a:ea typeface="Times New Roman"/>
                  <a:cs typeface="Times New Roman"/>
                </a:endParaRPr>
              </a:p>
            </p:txBody>
          </p:sp>
          <p:sp>
            <p:nvSpPr>
              <p:cNvPr id="125" name="Right Arrow 124"/>
              <p:cNvSpPr/>
              <p:nvPr/>
            </p:nvSpPr>
            <p:spPr>
              <a:xfrm>
                <a:off x="12797640" y="14804324"/>
                <a:ext cx="434599" cy="550315"/>
              </a:xfrm>
              <a:prstGeom prst="right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26" name="Right Arrow 125"/>
              <p:cNvSpPr/>
              <p:nvPr/>
            </p:nvSpPr>
            <p:spPr>
              <a:xfrm>
                <a:off x="17015662" y="14804324"/>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27" name="Right Arrow 126"/>
              <p:cNvSpPr/>
              <p:nvPr/>
            </p:nvSpPr>
            <p:spPr>
              <a:xfrm>
                <a:off x="21247594" y="11299688"/>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29" name="Right Arrow 128"/>
              <p:cNvSpPr/>
              <p:nvPr/>
            </p:nvSpPr>
            <p:spPr>
              <a:xfrm>
                <a:off x="12807033" y="16062634"/>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30" name="Right Arrow 129"/>
              <p:cNvSpPr/>
              <p:nvPr/>
            </p:nvSpPr>
            <p:spPr>
              <a:xfrm>
                <a:off x="16986404" y="18425462"/>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31" name="Right Arrow 130"/>
              <p:cNvSpPr/>
              <p:nvPr/>
            </p:nvSpPr>
            <p:spPr>
              <a:xfrm>
                <a:off x="16900073" y="23422117"/>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32" name="Right Arrow 131"/>
              <p:cNvSpPr/>
              <p:nvPr/>
            </p:nvSpPr>
            <p:spPr>
              <a:xfrm>
                <a:off x="21253392" y="18425462"/>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33" name="Right Arrow 132"/>
              <p:cNvSpPr/>
              <p:nvPr/>
            </p:nvSpPr>
            <p:spPr>
              <a:xfrm>
                <a:off x="12669103" y="23422117"/>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34" name="Right Arrow 133"/>
              <p:cNvSpPr/>
              <p:nvPr/>
            </p:nvSpPr>
            <p:spPr>
              <a:xfrm>
                <a:off x="21202869" y="23422117"/>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39" name="Right Arrow 138"/>
              <p:cNvSpPr/>
              <p:nvPr/>
            </p:nvSpPr>
            <p:spPr>
              <a:xfrm>
                <a:off x="16960669" y="19667778"/>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41" name="Right Arrow 140"/>
              <p:cNvSpPr/>
              <p:nvPr/>
            </p:nvSpPr>
            <p:spPr>
              <a:xfrm>
                <a:off x="8695666" y="23452686"/>
                <a:ext cx="434599" cy="489107"/>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720"/>
              </a:p>
            </p:txBody>
          </p:sp>
          <p:sp>
            <p:nvSpPr>
              <p:cNvPr id="142" name="TextBox 141"/>
              <p:cNvSpPr txBox="1"/>
              <p:nvPr/>
            </p:nvSpPr>
            <p:spPr>
              <a:xfrm>
                <a:off x="7780971" y="23497185"/>
                <a:ext cx="801229" cy="497643"/>
              </a:xfrm>
              <a:prstGeom prst="rect">
                <a:avLst/>
              </a:prstGeom>
              <a:solidFill>
                <a:schemeClr val="accent3">
                  <a:lumMod val="20000"/>
                  <a:lumOff val="80000"/>
                </a:schemeClr>
              </a:solidFill>
              <a:ln>
                <a:solidFill>
                  <a:schemeClr val="tx1"/>
                </a:solidFill>
                <a:prstDash val="dash"/>
              </a:ln>
            </p:spPr>
            <p:txBody>
              <a:bodyPr wrap="square" rtlCol="0">
                <a:spAutoFit/>
              </a:bodyPr>
              <a:lstStyle/>
              <a:p>
                <a:r>
                  <a:rPr lang="en-US" sz="864" dirty="0"/>
                  <a:t>(from K-3 year 4)</a:t>
                </a:r>
                <a:endParaRPr lang="en-US" sz="864" dirty="0"/>
              </a:p>
            </p:txBody>
          </p:sp>
          <p:sp>
            <p:nvSpPr>
              <p:cNvPr id="144" name="Right Arrow 143"/>
              <p:cNvSpPr/>
              <p:nvPr/>
            </p:nvSpPr>
            <p:spPr>
              <a:xfrm>
                <a:off x="8707766" y="16062634"/>
                <a:ext cx="434599" cy="550315"/>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46" name="TextBox 145"/>
              <p:cNvSpPr txBox="1"/>
              <p:nvPr/>
            </p:nvSpPr>
            <p:spPr>
              <a:xfrm>
                <a:off x="7793072" y="16390765"/>
                <a:ext cx="801229" cy="497643"/>
              </a:xfrm>
              <a:prstGeom prst="rect">
                <a:avLst/>
              </a:prstGeom>
              <a:solidFill>
                <a:schemeClr val="accent2">
                  <a:lumMod val="40000"/>
                  <a:lumOff val="60000"/>
                </a:schemeClr>
              </a:solidFill>
              <a:ln>
                <a:solidFill>
                  <a:schemeClr val="tx1"/>
                </a:solidFill>
                <a:prstDash val="dash"/>
              </a:ln>
            </p:spPr>
            <p:txBody>
              <a:bodyPr wrap="square" rtlCol="0">
                <a:spAutoFit/>
              </a:bodyPr>
              <a:lstStyle/>
              <a:p>
                <a:r>
                  <a:rPr lang="en-US" sz="864" dirty="0"/>
                  <a:t>(from K-3 year 4)</a:t>
                </a:r>
                <a:endParaRPr lang="en-US" sz="864" dirty="0"/>
              </a:p>
            </p:txBody>
          </p:sp>
          <p:sp>
            <p:nvSpPr>
              <p:cNvPr id="147" name="Right Arrow 146"/>
              <p:cNvSpPr/>
              <p:nvPr/>
            </p:nvSpPr>
            <p:spPr>
              <a:xfrm>
                <a:off x="8707766" y="11330257"/>
                <a:ext cx="434599" cy="489107"/>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720"/>
              </a:p>
            </p:txBody>
          </p:sp>
          <p:sp>
            <p:nvSpPr>
              <p:cNvPr id="149" name="TextBox 148"/>
              <p:cNvSpPr txBox="1"/>
              <p:nvPr/>
            </p:nvSpPr>
            <p:spPr>
              <a:xfrm>
                <a:off x="7793072" y="11374757"/>
                <a:ext cx="801229" cy="497643"/>
              </a:xfrm>
              <a:prstGeom prst="rect">
                <a:avLst/>
              </a:prstGeom>
              <a:solidFill>
                <a:schemeClr val="accent1">
                  <a:lumMod val="20000"/>
                  <a:lumOff val="80000"/>
                </a:schemeClr>
              </a:solidFill>
              <a:ln>
                <a:solidFill>
                  <a:schemeClr val="tx1"/>
                </a:solidFill>
                <a:prstDash val="dash"/>
              </a:ln>
            </p:spPr>
            <p:txBody>
              <a:bodyPr wrap="square" rtlCol="0">
                <a:spAutoFit/>
              </a:bodyPr>
              <a:lstStyle/>
              <a:p>
                <a:r>
                  <a:rPr lang="en-US" sz="864" dirty="0"/>
                  <a:t>(from K-3 year 4)</a:t>
                </a:r>
                <a:endParaRPr lang="en-US" sz="864" dirty="0"/>
              </a:p>
            </p:txBody>
          </p:sp>
          <p:sp>
            <p:nvSpPr>
              <p:cNvPr id="150" name="Rectangle 149"/>
              <p:cNvSpPr/>
              <p:nvPr/>
            </p:nvSpPr>
            <p:spPr>
              <a:xfrm rot="3087800">
                <a:off x="12511253" y="11960748"/>
                <a:ext cx="618958" cy="277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32918" rIns="0" bIns="32918" rtlCol="0" anchor="t" anchorCtr="0">
                <a:spAutoFit/>
              </a:bodyPr>
              <a:lstStyle/>
              <a:p>
                <a:pPr algn="ctr"/>
                <a:endParaRPr lang="en-US" sz="864"/>
              </a:p>
            </p:txBody>
          </p:sp>
          <p:sp>
            <p:nvSpPr>
              <p:cNvPr id="155" name="Right Arrow 154"/>
              <p:cNvSpPr/>
              <p:nvPr/>
            </p:nvSpPr>
            <p:spPr>
              <a:xfrm>
                <a:off x="8658741" y="25005584"/>
                <a:ext cx="434599" cy="489107"/>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720"/>
              </a:p>
            </p:txBody>
          </p:sp>
          <p:sp>
            <p:nvSpPr>
              <p:cNvPr id="156" name="TextBox 155"/>
              <p:cNvSpPr txBox="1"/>
              <p:nvPr/>
            </p:nvSpPr>
            <p:spPr>
              <a:xfrm>
                <a:off x="7744047" y="25050084"/>
                <a:ext cx="801229" cy="497643"/>
              </a:xfrm>
              <a:prstGeom prst="rect">
                <a:avLst/>
              </a:prstGeom>
              <a:solidFill>
                <a:schemeClr val="accent3">
                  <a:lumMod val="20000"/>
                  <a:lumOff val="80000"/>
                </a:schemeClr>
              </a:solidFill>
              <a:ln>
                <a:solidFill>
                  <a:schemeClr val="tx1"/>
                </a:solidFill>
                <a:prstDash val="dash"/>
              </a:ln>
            </p:spPr>
            <p:txBody>
              <a:bodyPr wrap="square" rtlCol="0">
                <a:spAutoFit/>
              </a:bodyPr>
              <a:lstStyle/>
              <a:p>
                <a:r>
                  <a:rPr lang="en-US" sz="864" dirty="0"/>
                  <a:t>(from 4-8 year 4)</a:t>
                </a:r>
                <a:endParaRPr lang="en-US" sz="864" dirty="0"/>
              </a:p>
            </p:txBody>
          </p:sp>
          <p:sp>
            <p:nvSpPr>
              <p:cNvPr id="157" name="Right Arrow 156"/>
              <p:cNvSpPr/>
              <p:nvPr/>
            </p:nvSpPr>
            <p:spPr>
              <a:xfrm>
                <a:off x="8707766" y="19667778"/>
                <a:ext cx="434599" cy="550315"/>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58" name="TextBox 157"/>
              <p:cNvSpPr txBox="1"/>
              <p:nvPr/>
            </p:nvSpPr>
            <p:spPr>
              <a:xfrm>
                <a:off x="7793072" y="19752795"/>
                <a:ext cx="801229" cy="497643"/>
              </a:xfrm>
              <a:prstGeom prst="rect">
                <a:avLst/>
              </a:prstGeom>
              <a:solidFill>
                <a:schemeClr val="accent6">
                  <a:lumMod val="20000"/>
                  <a:lumOff val="80000"/>
                </a:schemeClr>
              </a:solidFill>
              <a:ln>
                <a:solidFill>
                  <a:schemeClr val="tx1"/>
                </a:solidFill>
                <a:prstDash val="dash"/>
              </a:ln>
            </p:spPr>
            <p:txBody>
              <a:bodyPr wrap="square" rtlCol="0">
                <a:spAutoFit/>
              </a:bodyPr>
              <a:lstStyle/>
              <a:p>
                <a:r>
                  <a:rPr lang="en-US" sz="864" dirty="0"/>
                  <a:t>(from 4-8 year 4)</a:t>
                </a:r>
                <a:endParaRPr lang="en-US" sz="864" dirty="0"/>
              </a:p>
            </p:txBody>
          </p:sp>
          <p:sp>
            <p:nvSpPr>
              <p:cNvPr id="162" name="Right Arrow 161"/>
              <p:cNvSpPr/>
              <p:nvPr/>
            </p:nvSpPr>
            <p:spPr>
              <a:xfrm>
                <a:off x="8707766" y="14834892"/>
                <a:ext cx="434599" cy="489107"/>
              </a:xfrm>
              <a:prstGeom prst="rightArrow">
                <a:avLst/>
              </a:prstGeom>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720"/>
              </a:p>
            </p:txBody>
          </p:sp>
          <p:sp>
            <p:nvSpPr>
              <p:cNvPr id="163" name="TextBox 162"/>
              <p:cNvSpPr txBox="1"/>
              <p:nvPr/>
            </p:nvSpPr>
            <p:spPr>
              <a:xfrm>
                <a:off x="7793072" y="14755322"/>
                <a:ext cx="801229" cy="497643"/>
              </a:xfrm>
              <a:prstGeom prst="rect">
                <a:avLst/>
              </a:prstGeom>
              <a:solidFill>
                <a:schemeClr val="accent1">
                  <a:lumMod val="20000"/>
                  <a:lumOff val="80000"/>
                </a:schemeClr>
              </a:solidFill>
              <a:ln>
                <a:solidFill>
                  <a:schemeClr val="tx1"/>
                </a:solidFill>
                <a:prstDash val="dash"/>
              </a:ln>
            </p:spPr>
            <p:txBody>
              <a:bodyPr wrap="square" rtlCol="0">
                <a:spAutoFit/>
              </a:bodyPr>
              <a:lstStyle/>
              <a:p>
                <a:r>
                  <a:rPr lang="en-US" sz="864" dirty="0"/>
                  <a:t>(from 4-8 year 4)</a:t>
                </a:r>
                <a:endParaRPr lang="en-US" sz="864" dirty="0"/>
              </a:p>
            </p:txBody>
          </p:sp>
          <p:sp>
            <p:nvSpPr>
              <p:cNvPr id="164" name="TextBox 163"/>
              <p:cNvSpPr txBox="1"/>
              <p:nvPr/>
            </p:nvSpPr>
            <p:spPr>
              <a:xfrm>
                <a:off x="7810122" y="13708740"/>
                <a:ext cx="801229" cy="497643"/>
              </a:xfrm>
              <a:prstGeom prst="rect">
                <a:avLst/>
              </a:prstGeom>
              <a:solidFill>
                <a:schemeClr val="accent1">
                  <a:lumMod val="20000"/>
                  <a:lumOff val="80000"/>
                </a:schemeClr>
              </a:solidFill>
              <a:ln>
                <a:solidFill>
                  <a:schemeClr val="tx1"/>
                </a:solidFill>
                <a:prstDash val="dash"/>
              </a:ln>
            </p:spPr>
            <p:txBody>
              <a:bodyPr wrap="square" rtlCol="0">
                <a:spAutoFit/>
              </a:bodyPr>
              <a:lstStyle/>
              <a:p>
                <a:r>
                  <a:rPr lang="en-US" sz="864" dirty="0"/>
                  <a:t>(from K-3 year 4)</a:t>
                </a:r>
                <a:endParaRPr lang="en-US" sz="864" dirty="0"/>
              </a:p>
            </p:txBody>
          </p:sp>
          <p:sp>
            <p:nvSpPr>
              <p:cNvPr id="165" name="Right Arrow 164"/>
              <p:cNvSpPr/>
              <p:nvPr/>
            </p:nvSpPr>
            <p:spPr>
              <a:xfrm>
                <a:off x="21228336" y="24975016"/>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66" name="TextBox 165"/>
              <p:cNvSpPr txBox="1"/>
              <p:nvPr/>
            </p:nvSpPr>
            <p:spPr>
              <a:xfrm>
                <a:off x="7871636" y="18674958"/>
                <a:ext cx="801229" cy="497643"/>
              </a:xfrm>
              <a:prstGeom prst="rect">
                <a:avLst/>
              </a:prstGeom>
              <a:solidFill>
                <a:schemeClr val="accent6">
                  <a:lumMod val="20000"/>
                  <a:lumOff val="80000"/>
                </a:schemeClr>
              </a:solidFill>
              <a:ln>
                <a:solidFill>
                  <a:schemeClr val="tx1"/>
                </a:solidFill>
                <a:prstDash val="dash"/>
              </a:ln>
            </p:spPr>
            <p:txBody>
              <a:bodyPr wrap="square" rtlCol="0">
                <a:spAutoFit/>
              </a:bodyPr>
              <a:lstStyle/>
              <a:p>
                <a:r>
                  <a:rPr lang="en-US" sz="864" dirty="0"/>
                  <a:t>(from K-3 year 4)</a:t>
                </a:r>
                <a:endParaRPr lang="en-US" sz="864" dirty="0"/>
              </a:p>
            </p:txBody>
          </p:sp>
          <p:sp>
            <p:nvSpPr>
              <p:cNvPr id="167" name="Right Arrow 166"/>
              <p:cNvSpPr/>
              <p:nvPr/>
            </p:nvSpPr>
            <p:spPr>
              <a:xfrm>
                <a:off x="12881071" y="19667778"/>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grpSp>
            <p:nvGrpSpPr>
              <p:cNvPr id="14" name="Group 13"/>
              <p:cNvGrpSpPr/>
              <p:nvPr/>
            </p:nvGrpSpPr>
            <p:grpSpPr>
              <a:xfrm>
                <a:off x="17511572" y="10405823"/>
                <a:ext cx="3628285" cy="1407822"/>
                <a:chOff x="13908210" y="12411825"/>
                <a:chExt cx="3628285" cy="1407822"/>
              </a:xfrm>
            </p:grpSpPr>
            <p:grpSp>
              <p:nvGrpSpPr>
                <p:cNvPr id="6" name="Group 5"/>
                <p:cNvGrpSpPr/>
                <p:nvPr/>
              </p:nvGrpSpPr>
              <p:grpSpPr>
                <a:xfrm>
                  <a:off x="13916941" y="12411825"/>
                  <a:ext cx="3619554" cy="1407822"/>
                  <a:chOff x="13916941" y="12411825"/>
                  <a:chExt cx="3619554" cy="1407822"/>
                </a:xfrm>
              </p:grpSpPr>
              <p:sp>
                <p:nvSpPr>
                  <p:cNvPr id="73" name="TextBox 72"/>
                  <p:cNvSpPr txBox="1"/>
                  <p:nvPr/>
                </p:nvSpPr>
                <p:spPr>
                  <a:xfrm>
                    <a:off x="13916941" y="12873490"/>
                    <a:ext cx="3619553" cy="461734"/>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Water and Earth’s Surface: Water (States of Matter)</a:t>
                    </a:r>
                  </a:p>
                  <a:p>
                    <a:pPr algn="ctr"/>
                    <a:r>
                      <a:rPr lang="en-US" sz="864" dirty="0">
                        <a:ea typeface="Times New Roman"/>
                        <a:cs typeface="Times New Roman"/>
                      </a:rPr>
                      <a:t>2-ESS2-3</a:t>
                    </a:r>
                    <a:endParaRPr lang="en-US" sz="864" dirty="0">
                      <a:ea typeface="Times New Roman"/>
                      <a:cs typeface="Times New Roman"/>
                    </a:endParaRPr>
                  </a:p>
                </p:txBody>
              </p:sp>
              <p:sp>
                <p:nvSpPr>
                  <p:cNvPr id="95" name="TextBox 94"/>
                  <p:cNvSpPr txBox="1"/>
                  <p:nvPr/>
                </p:nvSpPr>
                <p:spPr>
                  <a:xfrm>
                    <a:off x="13916942" y="12411825"/>
                    <a:ext cx="3619553" cy="461734"/>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States of Matter: Melting and Freezing</a:t>
                    </a:r>
                  </a:p>
                  <a:p>
                    <a:pPr algn="ctr"/>
                    <a:r>
                      <a:rPr lang="en-US" sz="864" dirty="0"/>
                      <a:t>2-PS1-4</a:t>
                    </a:r>
                    <a:endParaRPr lang="en-US" sz="864" dirty="0">
                      <a:ea typeface="Times New Roman"/>
                      <a:cs typeface="Times New Roman"/>
                    </a:endParaRPr>
                  </a:p>
                </p:txBody>
              </p:sp>
              <p:sp>
                <p:nvSpPr>
                  <p:cNvPr id="74" name="TextBox 73"/>
                  <p:cNvSpPr txBox="1"/>
                  <p:nvPr/>
                </p:nvSpPr>
                <p:spPr>
                  <a:xfrm>
                    <a:off x="13916942" y="13357913"/>
                    <a:ext cx="3619553" cy="461734"/>
                  </a:xfrm>
                  <a:prstGeom prst="rect">
                    <a:avLst/>
                  </a:prstGeom>
                  <a:solidFill>
                    <a:schemeClr val="accent2">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Weathering and Erosion: Wind and  Water</a:t>
                    </a:r>
                  </a:p>
                  <a:p>
                    <a:pPr algn="ctr"/>
                    <a:r>
                      <a:rPr lang="en-US" sz="864" dirty="0">
                        <a:ea typeface="Times New Roman"/>
                        <a:cs typeface="Times New Roman"/>
                      </a:rPr>
                      <a:t>2-ESS2-1</a:t>
                    </a:r>
                    <a:endParaRPr lang="en-US" sz="864" dirty="0">
                      <a:ea typeface="Times New Roman"/>
                      <a:cs typeface="Times New Roman"/>
                    </a:endParaRPr>
                  </a:p>
                </p:txBody>
              </p:sp>
            </p:grpSp>
            <p:sp>
              <p:nvSpPr>
                <p:cNvPr id="8" name="Rectangle 7"/>
                <p:cNvSpPr/>
                <p:nvPr/>
              </p:nvSpPr>
              <p:spPr>
                <a:xfrm>
                  <a:off x="13908210" y="12411825"/>
                  <a:ext cx="3628284" cy="14077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13" name="Group 12"/>
              <p:cNvGrpSpPr/>
              <p:nvPr/>
            </p:nvGrpSpPr>
            <p:grpSpPr>
              <a:xfrm>
                <a:off x="17481936" y="12543867"/>
                <a:ext cx="3657937" cy="923399"/>
                <a:chOff x="13878574" y="14779204"/>
                <a:chExt cx="3657937" cy="923399"/>
              </a:xfrm>
            </p:grpSpPr>
            <p:sp>
              <p:nvSpPr>
                <p:cNvPr id="61" name="TextBox 60"/>
                <p:cNvSpPr txBox="1"/>
                <p:nvPr/>
              </p:nvSpPr>
              <p:spPr>
                <a:xfrm>
                  <a:off x="13881150" y="14779204"/>
                  <a:ext cx="3655361" cy="461734"/>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Information Technologies: Information Transfer</a:t>
                  </a:r>
                </a:p>
                <a:p>
                  <a:pPr algn="ctr"/>
                  <a:r>
                    <a:rPr lang="en-US" sz="864" dirty="0"/>
                    <a:t>4-PS4-3 </a:t>
                  </a:r>
                  <a:r>
                    <a:rPr lang="en-US" sz="864" dirty="0"/>
                    <a:t>, MS-PS4-3</a:t>
                  </a:r>
                  <a:endParaRPr lang="en-US" sz="864" dirty="0"/>
                </a:p>
              </p:txBody>
            </p:sp>
            <p:sp>
              <p:nvSpPr>
                <p:cNvPr id="109" name="TextBox 108"/>
                <p:cNvSpPr txBox="1"/>
                <p:nvPr/>
              </p:nvSpPr>
              <p:spPr>
                <a:xfrm>
                  <a:off x="13878575" y="15240869"/>
                  <a:ext cx="3657918" cy="461734"/>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Information Processing: Senses</a:t>
                  </a:r>
                </a:p>
                <a:p>
                  <a:pPr algn="ctr"/>
                  <a:r>
                    <a:rPr lang="en-US" sz="864" dirty="0">
                      <a:ea typeface="Times New Roman"/>
                      <a:cs typeface="Times New Roman"/>
                    </a:rPr>
                    <a:t>4-LS1-2, </a:t>
                  </a:r>
                  <a:r>
                    <a:rPr lang="en-US" sz="864" dirty="0">
                      <a:ea typeface="Times New Roman"/>
                      <a:cs typeface="Times New Roman"/>
                    </a:rPr>
                    <a:t>MS-LS1-8</a:t>
                  </a:r>
                  <a:endParaRPr lang="en-US" sz="864" dirty="0">
                    <a:ea typeface="Times New Roman"/>
                    <a:cs typeface="Times New Roman"/>
                  </a:endParaRPr>
                </a:p>
              </p:txBody>
            </p:sp>
            <p:sp>
              <p:nvSpPr>
                <p:cNvPr id="181" name="Rectangle 180"/>
                <p:cNvSpPr/>
                <p:nvPr/>
              </p:nvSpPr>
              <p:spPr>
                <a:xfrm>
                  <a:off x="13878574" y="14792422"/>
                  <a:ext cx="3657920" cy="910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12" name="Group 11"/>
              <p:cNvGrpSpPr/>
              <p:nvPr/>
            </p:nvGrpSpPr>
            <p:grpSpPr>
              <a:xfrm>
                <a:off x="17481936" y="14397626"/>
                <a:ext cx="3657920" cy="924104"/>
                <a:chOff x="13878574" y="16618011"/>
                <a:chExt cx="3657920" cy="924104"/>
              </a:xfrm>
            </p:grpSpPr>
            <p:sp>
              <p:nvSpPr>
                <p:cNvPr id="63" name="TextBox 62"/>
                <p:cNvSpPr txBox="1"/>
                <p:nvPr/>
              </p:nvSpPr>
              <p:spPr>
                <a:xfrm>
                  <a:off x="13878575" y="16618011"/>
                  <a:ext cx="3657919"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States of Matter: Building Blocks of Matter</a:t>
                  </a:r>
                </a:p>
                <a:p>
                  <a:pPr algn="ctr"/>
                  <a:r>
                    <a:rPr lang="en-US" sz="864" dirty="0"/>
                    <a:t>MS-PS1-4</a:t>
                  </a:r>
                </a:p>
              </p:txBody>
            </p:sp>
            <p:sp>
              <p:nvSpPr>
                <p:cNvPr id="90" name="TextBox 89"/>
                <p:cNvSpPr txBox="1"/>
                <p:nvPr/>
              </p:nvSpPr>
              <p:spPr>
                <a:xfrm>
                  <a:off x="13878575" y="17080380"/>
                  <a:ext cx="3657919"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Weathering and Erosion:</a:t>
                  </a:r>
                </a:p>
                <a:p>
                  <a:pPr algn="ctr"/>
                  <a:r>
                    <a:rPr lang="en-US" sz="864" dirty="0">
                      <a:ea typeface="Times New Roman"/>
                      <a:cs typeface="Times New Roman"/>
                    </a:rPr>
                    <a:t>4-ESS2-1</a:t>
                  </a:r>
                  <a:endParaRPr lang="en-US" sz="864" dirty="0">
                    <a:ea typeface="Times New Roman"/>
                    <a:cs typeface="Times New Roman"/>
                  </a:endParaRPr>
                </a:p>
              </p:txBody>
            </p:sp>
            <p:sp>
              <p:nvSpPr>
                <p:cNvPr id="182" name="Rectangle 181"/>
                <p:cNvSpPr/>
                <p:nvPr/>
              </p:nvSpPr>
              <p:spPr>
                <a:xfrm>
                  <a:off x="13878574" y="16630435"/>
                  <a:ext cx="3657920" cy="910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11" name="Group 10"/>
              <p:cNvGrpSpPr/>
              <p:nvPr/>
            </p:nvGrpSpPr>
            <p:grpSpPr>
              <a:xfrm>
                <a:off x="21696144" y="13913906"/>
                <a:ext cx="3440838" cy="1407754"/>
                <a:chOff x="18092782" y="16105659"/>
                <a:chExt cx="3440838" cy="1407754"/>
              </a:xfrm>
            </p:grpSpPr>
            <p:sp>
              <p:nvSpPr>
                <p:cNvPr id="64" name="TextBox 63"/>
                <p:cNvSpPr txBox="1"/>
                <p:nvPr/>
              </p:nvSpPr>
              <p:spPr>
                <a:xfrm>
                  <a:off x="18107800" y="17040369"/>
                  <a:ext cx="3425820"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Chemical Reactions:</a:t>
                  </a:r>
                </a:p>
                <a:p>
                  <a:pPr algn="ctr"/>
                  <a:r>
                    <a:rPr lang="en-US" sz="864" dirty="0"/>
                    <a:t>5-PS1-4, </a:t>
                  </a:r>
                  <a:r>
                    <a:rPr lang="en-US" sz="864" dirty="0"/>
                    <a:t>MS-PS1-2</a:t>
                  </a:r>
                  <a:r>
                    <a:rPr lang="en-US" sz="864" dirty="0"/>
                    <a:t>, MS-PS1-3, MS-PS1-6</a:t>
                  </a:r>
                </a:p>
              </p:txBody>
            </p:sp>
            <p:sp>
              <p:nvSpPr>
                <p:cNvPr id="65" name="TextBox 64"/>
                <p:cNvSpPr txBox="1"/>
                <p:nvPr/>
              </p:nvSpPr>
              <p:spPr>
                <a:xfrm>
                  <a:off x="18107800" y="16578703"/>
                  <a:ext cx="3425820"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Conservation of </a:t>
                  </a:r>
                  <a:r>
                    <a:rPr lang="en-US" sz="864" dirty="0"/>
                    <a:t>Matter</a:t>
                  </a:r>
                </a:p>
                <a:p>
                  <a:pPr algn="ctr"/>
                  <a:r>
                    <a:rPr lang="en-US" sz="864" dirty="0"/>
                    <a:t> </a:t>
                  </a:r>
                  <a:r>
                    <a:rPr lang="en-US" sz="864" dirty="0"/>
                    <a:t>5-PS1-2  MS-PS1-5</a:t>
                  </a:r>
                </a:p>
              </p:txBody>
            </p:sp>
            <p:sp>
              <p:nvSpPr>
                <p:cNvPr id="66" name="TextBox 65"/>
                <p:cNvSpPr txBox="1"/>
                <p:nvPr/>
              </p:nvSpPr>
              <p:spPr>
                <a:xfrm>
                  <a:off x="18107800" y="16117040"/>
                  <a:ext cx="3425820"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Structure and Properties </a:t>
                  </a:r>
                  <a:r>
                    <a:rPr lang="en-US" sz="864" dirty="0"/>
                    <a:t>of </a:t>
                  </a:r>
                  <a:r>
                    <a:rPr lang="en-US" sz="864" dirty="0"/>
                    <a:t>Matter</a:t>
                  </a:r>
                </a:p>
                <a:p>
                  <a:pPr algn="ctr"/>
                  <a:r>
                    <a:rPr lang="en-US" sz="864" dirty="0"/>
                    <a:t>5-PS1-1, 5-PS1-3, MS-PS1-1</a:t>
                  </a:r>
                  <a:endParaRPr lang="en-US" sz="864" dirty="0"/>
                </a:p>
              </p:txBody>
            </p:sp>
            <p:sp>
              <p:nvSpPr>
                <p:cNvPr id="183" name="Rectangle 182"/>
                <p:cNvSpPr/>
                <p:nvPr/>
              </p:nvSpPr>
              <p:spPr>
                <a:xfrm>
                  <a:off x="18092782" y="16105659"/>
                  <a:ext cx="3440838" cy="14077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27" name="Group 26"/>
              <p:cNvGrpSpPr/>
              <p:nvPr/>
            </p:nvGrpSpPr>
            <p:grpSpPr>
              <a:xfrm>
                <a:off x="21711162" y="16067373"/>
                <a:ext cx="3425820" cy="1407754"/>
                <a:chOff x="18107800" y="18048794"/>
                <a:chExt cx="3425820" cy="1407754"/>
              </a:xfrm>
            </p:grpSpPr>
            <p:sp>
              <p:nvSpPr>
                <p:cNvPr id="75" name="TextBox 74"/>
                <p:cNvSpPr txBox="1"/>
                <p:nvPr/>
              </p:nvSpPr>
              <p:spPr>
                <a:xfrm>
                  <a:off x="18107800" y="18053723"/>
                  <a:ext cx="3425820"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Earth’s History: Dynamic Earth</a:t>
                  </a:r>
                </a:p>
                <a:p>
                  <a:pPr algn="ctr"/>
                  <a:r>
                    <a:rPr lang="en-US" sz="864" dirty="0">
                      <a:ea typeface="Times New Roman"/>
                      <a:cs typeface="Times New Roman"/>
                    </a:rPr>
                    <a:t>2-ESS1-1</a:t>
                  </a:r>
                  <a:endParaRPr lang="en-US" sz="864" dirty="0">
                    <a:ea typeface="Times New Roman"/>
                    <a:cs typeface="Times New Roman"/>
                  </a:endParaRPr>
                </a:p>
              </p:txBody>
            </p:sp>
            <p:sp>
              <p:nvSpPr>
                <p:cNvPr id="76" name="TextBox 75"/>
                <p:cNvSpPr txBox="1"/>
                <p:nvPr/>
              </p:nvSpPr>
              <p:spPr>
                <a:xfrm>
                  <a:off x="18107800" y="18515388"/>
                  <a:ext cx="3425820"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Plates Tectonics: Land Forms</a:t>
                  </a:r>
                </a:p>
                <a:p>
                  <a:pPr algn="ctr"/>
                  <a:r>
                    <a:rPr lang="en-US" sz="864" dirty="0">
                      <a:ea typeface="Times New Roman"/>
                      <a:cs typeface="Times New Roman"/>
                    </a:rPr>
                    <a:t>2-ESS2-2</a:t>
                  </a:r>
                  <a:endParaRPr lang="en-US" sz="864" dirty="0">
                    <a:ea typeface="Times New Roman"/>
                    <a:cs typeface="Times New Roman"/>
                  </a:endParaRPr>
                </a:p>
              </p:txBody>
            </p:sp>
            <p:sp>
              <p:nvSpPr>
                <p:cNvPr id="122" name="TextBox 121"/>
                <p:cNvSpPr txBox="1"/>
                <p:nvPr/>
              </p:nvSpPr>
              <p:spPr>
                <a:xfrm>
                  <a:off x="18107800" y="18977054"/>
                  <a:ext cx="3425820"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Fossils: Common Ancestry</a:t>
                  </a:r>
                </a:p>
                <a:p>
                  <a:pPr algn="ctr"/>
                  <a:r>
                    <a:rPr lang="en-US" sz="864" dirty="0">
                      <a:ea typeface="Times New Roman"/>
                      <a:cs typeface="Times New Roman"/>
                    </a:rPr>
                    <a:t>3-LS4-1</a:t>
                  </a:r>
                  <a:endParaRPr lang="en-US" sz="864" dirty="0">
                    <a:ea typeface="Times New Roman"/>
                    <a:cs typeface="Times New Roman"/>
                  </a:endParaRPr>
                </a:p>
              </p:txBody>
            </p:sp>
            <p:sp>
              <p:nvSpPr>
                <p:cNvPr id="184" name="Rectangle 183"/>
                <p:cNvSpPr/>
                <p:nvPr/>
              </p:nvSpPr>
              <p:spPr>
                <a:xfrm>
                  <a:off x="18107800" y="18048794"/>
                  <a:ext cx="3425820" cy="14077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29" name="Group 28"/>
              <p:cNvGrpSpPr/>
              <p:nvPr/>
            </p:nvGrpSpPr>
            <p:grpSpPr>
              <a:xfrm>
                <a:off x="21699937" y="19740614"/>
                <a:ext cx="3443619" cy="1869490"/>
                <a:chOff x="18096575" y="21722035"/>
                <a:chExt cx="3443619" cy="1869490"/>
              </a:xfrm>
            </p:grpSpPr>
            <p:sp>
              <p:nvSpPr>
                <p:cNvPr id="92" name="TextBox 91"/>
                <p:cNvSpPr txBox="1"/>
                <p:nvPr/>
              </p:nvSpPr>
              <p:spPr>
                <a:xfrm>
                  <a:off x="18107799" y="22202377"/>
                  <a:ext cx="3426288" cy="461735"/>
                </a:xfrm>
                <a:prstGeom prst="rect">
                  <a:avLst/>
                </a:prstGeom>
                <a:solidFill>
                  <a:schemeClr val="accent2">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Earth Systems: Dynamic Earth</a:t>
                  </a:r>
                </a:p>
                <a:p>
                  <a:pPr algn="ctr"/>
                  <a:r>
                    <a:rPr lang="en-US" sz="864" dirty="0">
                      <a:ea typeface="Times New Roman"/>
                      <a:cs typeface="Times New Roman"/>
                    </a:rPr>
                    <a:t>5-ESS2-1, </a:t>
                  </a:r>
                  <a:r>
                    <a:rPr lang="en-US" sz="864" dirty="0">
                      <a:ea typeface="Times New Roman"/>
                      <a:cs typeface="Times New Roman"/>
                    </a:rPr>
                    <a:t>MS-ESS2-2</a:t>
                  </a:r>
                  <a:endParaRPr lang="en-US" sz="864" dirty="0">
                    <a:ea typeface="Times New Roman"/>
                    <a:cs typeface="Times New Roman"/>
                  </a:endParaRPr>
                </a:p>
              </p:txBody>
            </p:sp>
            <p:sp>
              <p:nvSpPr>
                <p:cNvPr id="93" name="TextBox 92"/>
                <p:cNvSpPr txBox="1"/>
                <p:nvPr/>
              </p:nvSpPr>
              <p:spPr>
                <a:xfrm>
                  <a:off x="18107799" y="22668125"/>
                  <a:ext cx="3432395"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Plates </a:t>
                  </a:r>
                  <a:r>
                    <a:rPr lang="en-US" sz="864" dirty="0">
                      <a:ea typeface="Times New Roman"/>
                      <a:cs typeface="Times New Roman"/>
                    </a:rPr>
                    <a:t>Tectonics: Earth’s Features and Evidence</a:t>
                  </a:r>
                </a:p>
                <a:p>
                  <a:pPr algn="ctr"/>
                  <a:r>
                    <a:rPr lang="en-US" sz="864" dirty="0">
                      <a:ea typeface="Times New Roman"/>
                      <a:cs typeface="Times New Roman"/>
                    </a:rPr>
                    <a:t>4-ESS2-2, MS-ESS2-1, </a:t>
                  </a:r>
                  <a:r>
                    <a:rPr lang="en-US" sz="864" dirty="0">
                      <a:ea typeface="Times New Roman"/>
                      <a:cs typeface="Times New Roman"/>
                    </a:rPr>
                    <a:t>MS-ESS2-3</a:t>
                  </a:r>
                  <a:endParaRPr lang="en-US" sz="864" dirty="0">
                    <a:ea typeface="Times New Roman"/>
                    <a:cs typeface="Times New Roman"/>
                  </a:endParaRPr>
                </a:p>
              </p:txBody>
            </p:sp>
            <p:sp>
              <p:nvSpPr>
                <p:cNvPr id="94" name="TextBox 93"/>
                <p:cNvSpPr txBox="1"/>
                <p:nvPr/>
              </p:nvSpPr>
              <p:spPr>
                <a:xfrm>
                  <a:off x="18096575" y="23129790"/>
                  <a:ext cx="3437045"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Earth’s History: Rock Formations</a:t>
                  </a:r>
                </a:p>
                <a:p>
                  <a:pPr algn="ctr"/>
                  <a:r>
                    <a:rPr lang="en-US" sz="864" dirty="0">
                      <a:ea typeface="Times New Roman"/>
                      <a:cs typeface="Times New Roman"/>
                    </a:rPr>
                    <a:t>4-ESS1-1, </a:t>
                  </a:r>
                  <a:r>
                    <a:rPr lang="en-US" sz="864" dirty="0">
                      <a:ea typeface="Times New Roman"/>
                      <a:cs typeface="Times New Roman"/>
                    </a:rPr>
                    <a:t>MS-ESS1-4</a:t>
                  </a:r>
                  <a:endParaRPr lang="en-US" sz="864" dirty="0">
                    <a:ea typeface="Times New Roman"/>
                    <a:cs typeface="Times New Roman"/>
                  </a:endParaRPr>
                </a:p>
              </p:txBody>
            </p:sp>
            <p:sp>
              <p:nvSpPr>
                <p:cNvPr id="112" name="TextBox 111"/>
                <p:cNvSpPr txBox="1"/>
                <p:nvPr/>
              </p:nvSpPr>
              <p:spPr>
                <a:xfrm>
                  <a:off x="18107799" y="21722035"/>
                  <a:ext cx="3426288"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Fossils: History of </a:t>
                  </a:r>
                  <a:r>
                    <a:rPr lang="en-US" sz="864" dirty="0">
                      <a:ea typeface="Times New Roman"/>
                      <a:cs typeface="Times New Roman"/>
                    </a:rPr>
                    <a:t>Life on </a:t>
                  </a:r>
                  <a:r>
                    <a:rPr lang="en-US" sz="864" dirty="0">
                      <a:ea typeface="Times New Roman"/>
                      <a:cs typeface="Times New Roman"/>
                    </a:rPr>
                    <a:t>Earth</a:t>
                  </a:r>
                </a:p>
                <a:p>
                  <a:pPr algn="ctr"/>
                  <a:r>
                    <a:rPr lang="en-US" sz="864" dirty="0">
                      <a:ea typeface="Times New Roman"/>
                      <a:cs typeface="Times New Roman"/>
                    </a:rPr>
                    <a:t>MS-LS4-1</a:t>
                  </a:r>
                  <a:endParaRPr lang="en-US" sz="864" dirty="0">
                    <a:ea typeface="Times New Roman"/>
                    <a:cs typeface="Times New Roman"/>
                  </a:endParaRPr>
                </a:p>
              </p:txBody>
            </p:sp>
            <p:sp>
              <p:nvSpPr>
                <p:cNvPr id="185" name="Rectangle 184"/>
                <p:cNvSpPr/>
                <p:nvPr/>
              </p:nvSpPr>
              <p:spPr>
                <a:xfrm>
                  <a:off x="18107800" y="21722035"/>
                  <a:ext cx="3425820" cy="186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190" name="Group 189"/>
              <p:cNvGrpSpPr/>
              <p:nvPr/>
            </p:nvGrpSpPr>
            <p:grpSpPr>
              <a:xfrm>
                <a:off x="17398788" y="24995284"/>
                <a:ext cx="3691496" cy="1869489"/>
                <a:chOff x="13845948" y="26617764"/>
                <a:chExt cx="3691496" cy="1869489"/>
              </a:xfrm>
            </p:grpSpPr>
            <p:sp>
              <p:nvSpPr>
                <p:cNvPr id="107" name="TextBox 106"/>
                <p:cNvSpPr txBox="1"/>
                <p:nvPr/>
              </p:nvSpPr>
              <p:spPr>
                <a:xfrm>
                  <a:off x="13846898" y="27559712"/>
                  <a:ext cx="3689595"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Inheritance: Reproduction/Genetic </a:t>
                  </a:r>
                  <a:r>
                    <a:rPr lang="en-US" sz="864" dirty="0">
                      <a:ea typeface="Times New Roman"/>
                      <a:cs typeface="Times New Roman"/>
                    </a:rPr>
                    <a:t>Probability</a:t>
                  </a:r>
                </a:p>
                <a:p>
                  <a:pPr algn="ctr"/>
                  <a:r>
                    <a:rPr lang="en-US" sz="864" dirty="0">
                      <a:ea typeface="Times New Roman"/>
                      <a:cs typeface="Times New Roman"/>
                    </a:rPr>
                    <a:t>MS-LS3-2</a:t>
                  </a:r>
                  <a:endParaRPr lang="en-US" sz="864" dirty="0">
                    <a:ea typeface="Times New Roman"/>
                    <a:cs typeface="Times New Roman"/>
                  </a:endParaRPr>
                </a:p>
              </p:txBody>
            </p:sp>
            <p:sp>
              <p:nvSpPr>
                <p:cNvPr id="110" name="TextBox 109"/>
                <p:cNvSpPr txBox="1"/>
                <p:nvPr/>
              </p:nvSpPr>
              <p:spPr>
                <a:xfrm>
                  <a:off x="13846899" y="26625618"/>
                  <a:ext cx="3690545"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Structure and Function: Body Systems</a:t>
                  </a:r>
                </a:p>
                <a:p>
                  <a:pPr algn="ctr"/>
                  <a:r>
                    <a:rPr lang="en-US" sz="864" dirty="0">
                      <a:ea typeface="Times New Roman"/>
                      <a:cs typeface="Times New Roman"/>
                    </a:rPr>
                    <a:t>4-LS1-1, </a:t>
                  </a:r>
                  <a:r>
                    <a:rPr lang="en-US" sz="864" dirty="0">
                      <a:ea typeface="Times New Roman"/>
                      <a:cs typeface="Times New Roman"/>
                    </a:rPr>
                    <a:t>MS-LS1-3</a:t>
                  </a:r>
                  <a:endParaRPr lang="en-US" sz="864" dirty="0">
                    <a:ea typeface="Times New Roman"/>
                    <a:cs typeface="Times New Roman"/>
                  </a:endParaRPr>
                </a:p>
              </p:txBody>
            </p:sp>
            <p:sp>
              <p:nvSpPr>
                <p:cNvPr id="108" name="TextBox 107"/>
                <p:cNvSpPr txBox="1"/>
                <p:nvPr/>
              </p:nvSpPr>
              <p:spPr>
                <a:xfrm>
                  <a:off x="13845948" y="27087283"/>
                  <a:ext cx="3690545" cy="461735"/>
                </a:xfrm>
                <a:prstGeom prst="rect">
                  <a:avLst/>
                </a:prstGeom>
                <a:solidFill>
                  <a:schemeClr val="accent6">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Cell Theory: Parts, Cells and Functions</a:t>
                  </a:r>
                </a:p>
                <a:p>
                  <a:pPr algn="ctr"/>
                  <a:r>
                    <a:rPr lang="en-US" sz="864" dirty="0">
                      <a:ea typeface="Times New Roman"/>
                      <a:cs typeface="Times New Roman"/>
                    </a:rPr>
                    <a:t>MS-LS1-1, </a:t>
                  </a:r>
                  <a:r>
                    <a:rPr lang="en-US" sz="864" dirty="0">
                      <a:ea typeface="Times New Roman"/>
                      <a:cs typeface="Times New Roman"/>
                    </a:rPr>
                    <a:t>MS-LS1-2</a:t>
                  </a:r>
                  <a:endParaRPr lang="en-US" sz="864" dirty="0">
                    <a:ea typeface="Times New Roman"/>
                    <a:cs typeface="Times New Roman"/>
                  </a:endParaRPr>
                </a:p>
              </p:txBody>
            </p:sp>
            <p:sp>
              <p:nvSpPr>
                <p:cNvPr id="186" name="Rectangle 185"/>
                <p:cNvSpPr/>
                <p:nvPr/>
              </p:nvSpPr>
              <p:spPr>
                <a:xfrm>
                  <a:off x="13849723" y="26617764"/>
                  <a:ext cx="3686769" cy="186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106" name="TextBox 105"/>
                <p:cNvSpPr txBox="1"/>
                <p:nvPr/>
              </p:nvSpPr>
              <p:spPr>
                <a:xfrm>
                  <a:off x="13846899" y="28025518"/>
                  <a:ext cx="3689595" cy="461735"/>
                </a:xfrm>
                <a:prstGeom prst="rect">
                  <a:avLst/>
                </a:prstGeom>
                <a:solidFill>
                  <a:schemeClr val="accent6">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Variation of Traits: Gene Mutation</a:t>
                  </a:r>
                </a:p>
                <a:p>
                  <a:pPr algn="ctr"/>
                  <a:r>
                    <a:rPr lang="en-US" sz="864" dirty="0">
                      <a:ea typeface="Times New Roman"/>
                      <a:cs typeface="Times New Roman"/>
                    </a:rPr>
                    <a:t>MS-LS3-1</a:t>
                  </a:r>
                  <a:endParaRPr lang="en-US" sz="864" dirty="0">
                    <a:ea typeface="Times New Roman"/>
                    <a:cs typeface="Times New Roman"/>
                  </a:endParaRPr>
                </a:p>
              </p:txBody>
            </p:sp>
          </p:grpSp>
          <p:grpSp>
            <p:nvGrpSpPr>
              <p:cNvPr id="34" name="Group 33"/>
              <p:cNvGrpSpPr/>
              <p:nvPr/>
            </p:nvGrpSpPr>
            <p:grpSpPr>
              <a:xfrm>
                <a:off x="21660640" y="23456475"/>
                <a:ext cx="3425820" cy="934780"/>
                <a:chOff x="18107800" y="25157442"/>
                <a:chExt cx="3425820" cy="934780"/>
              </a:xfrm>
            </p:grpSpPr>
            <p:sp>
              <p:nvSpPr>
                <p:cNvPr id="123" name="TextBox 122"/>
                <p:cNvSpPr txBox="1"/>
                <p:nvPr/>
              </p:nvSpPr>
              <p:spPr>
                <a:xfrm>
                  <a:off x="18107800" y="25630487"/>
                  <a:ext cx="3425820"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Natural Selection: adaptations species</a:t>
                  </a:r>
                </a:p>
                <a:p>
                  <a:pPr algn="ctr"/>
                  <a:r>
                    <a:rPr lang="en-US" sz="864" dirty="0">
                      <a:ea typeface="Times New Roman"/>
                      <a:cs typeface="Times New Roman"/>
                    </a:rPr>
                    <a:t>3-LS4-2</a:t>
                  </a:r>
                  <a:endParaRPr lang="en-US" sz="864" dirty="0">
                    <a:ea typeface="Times New Roman"/>
                    <a:cs typeface="Times New Roman"/>
                  </a:endParaRPr>
                </a:p>
              </p:txBody>
            </p:sp>
            <p:sp>
              <p:nvSpPr>
                <p:cNvPr id="124" name="TextBox 123"/>
                <p:cNvSpPr txBox="1"/>
                <p:nvPr/>
              </p:nvSpPr>
              <p:spPr>
                <a:xfrm>
                  <a:off x="18107800" y="25167375"/>
                  <a:ext cx="3424476" cy="461734"/>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Adaptations: Environmental</a:t>
                  </a:r>
                </a:p>
                <a:p>
                  <a:pPr algn="ctr"/>
                  <a:r>
                    <a:rPr lang="en-US" sz="864" dirty="0">
                      <a:ea typeface="Times New Roman"/>
                      <a:cs typeface="Times New Roman"/>
                    </a:rPr>
                    <a:t>3-LS4-3, </a:t>
                  </a:r>
                  <a:r>
                    <a:rPr lang="en-US" sz="864" dirty="0">
                      <a:ea typeface="Times New Roman"/>
                      <a:cs typeface="Times New Roman"/>
                    </a:rPr>
                    <a:t>3-LS4-4</a:t>
                  </a:r>
                  <a:endParaRPr lang="en-US" sz="864" dirty="0">
                    <a:ea typeface="Times New Roman"/>
                    <a:cs typeface="Times New Roman"/>
                  </a:endParaRPr>
                </a:p>
              </p:txBody>
            </p:sp>
            <p:sp>
              <p:nvSpPr>
                <p:cNvPr id="187" name="Rectangle 186"/>
                <p:cNvSpPr/>
                <p:nvPr/>
              </p:nvSpPr>
              <p:spPr>
                <a:xfrm>
                  <a:off x="18107800" y="25157442"/>
                  <a:ext cx="3425820" cy="9347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35" name="Group 34"/>
              <p:cNvGrpSpPr/>
              <p:nvPr/>
            </p:nvGrpSpPr>
            <p:grpSpPr>
              <a:xfrm>
                <a:off x="21650896" y="24995284"/>
                <a:ext cx="3435778" cy="1396375"/>
                <a:chOff x="18098056" y="26663320"/>
                <a:chExt cx="3435778" cy="1396375"/>
              </a:xfrm>
            </p:grpSpPr>
            <p:sp>
              <p:nvSpPr>
                <p:cNvPr id="111" name="TextBox 110"/>
                <p:cNvSpPr txBox="1"/>
                <p:nvPr/>
              </p:nvSpPr>
              <p:spPr>
                <a:xfrm>
                  <a:off x="18107800" y="27586651"/>
                  <a:ext cx="3424475"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Evidence of Common Ancestry: Common Ancestry</a:t>
                  </a:r>
                </a:p>
                <a:p>
                  <a:pPr algn="ctr"/>
                  <a:r>
                    <a:rPr lang="en-US" sz="864" dirty="0">
                      <a:ea typeface="Times New Roman"/>
                      <a:cs typeface="Times New Roman"/>
                    </a:rPr>
                    <a:t>MS-LS4-2, </a:t>
                  </a:r>
                  <a:r>
                    <a:rPr lang="en-US" sz="864" dirty="0">
                      <a:ea typeface="Times New Roman"/>
                      <a:cs typeface="Times New Roman"/>
                    </a:rPr>
                    <a:t>MS-LS4-3</a:t>
                  </a:r>
                  <a:endParaRPr lang="en-US" sz="864" dirty="0">
                    <a:ea typeface="Times New Roman"/>
                    <a:cs typeface="Times New Roman"/>
                  </a:endParaRPr>
                </a:p>
              </p:txBody>
            </p:sp>
            <p:sp>
              <p:nvSpPr>
                <p:cNvPr id="113" name="TextBox 112"/>
                <p:cNvSpPr txBox="1"/>
                <p:nvPr/>
              </p:nvSpPr>
              <p:spPr>
                <a:xfrm>
                  <a:off x="18107800" y="26663320"/>
                  <a:ext cx="3426034"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Natural Selection: Evolution</a:t>
                  </a:r>
                </a:p>
                <a:p>
                  <a:pPr algn="ctr"/>
                  <a:r>
                    <a:rPr lang="en-US" sz="864" dirty="0">
                      <a:ea typeface="Times New Roman"/>
                      <a:cs typeface="Times New Roman"/>
                    </a:rPr>
                    <a:t>MS-LS4-5, </a:t>
                  </a:r>
                  <a:r>
                    <a:rPr lang="en-US" sz="864" dirty="0">
                      <a:ea typeface="Times New Roman"/>
                      <a:cs typeface="Times New Roman"/>
                    </a:rPr>
                    <a:t>MS-LS4-4</a:t>
                  </a:r>
                  <a:endParaRPr lang="en-US" sz="864" dirty="0">
                    <a:ea typeface="Times New Roman"/>
                    <a:cs typeface="Times New Roman"/>
                  </a:endParaRPr>
                </a:p>
              </p:txBody>
            </p:sp>
            <p:sp>
              <p:nvSpPr>
                <p:cNvPr id="114" name="TextBox 113"/>
                <p:cNvSpPr txBox="1"/>
                <p:nvPr/>
              </p:nvSpPr>
              <p:spPr>
                <a:xfrm>
                  <a:off x="18107800" y="27124985"/>
                  <a:ext cx="3424475"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Adaptation: Evolution MS-LS4-6</a:t>
                  </a:r>
                </a:p>
                <a:p>
                  <a:pPr algn="ctr"/>
                  <a:r>
                    <a:rPr lang="en-US" sz="864" dirty="0">
                      <a:ea typeface="Times New Roman"/>
                      <a:cs typeface="Times New Roman"/>
                    </a:rPr>
                    <a:t>*review </a:t>
                  </a:r>
                  <a:r>
                    <a:rPr lang="en-US" sz="864" dirty="0">
                      <a:ea typeface="Times New Roman"/>
                      <a:cs typeface="Times New Roman"/>
                    </a:rPr>
                    <a:t>traits</a:t>
                  </a:r>
                  <a:endParaRPr lang="en-US" sz="864" dirty="0">
                    <a:ea typeface="Times New Roman"/>
                    <a:cs typeface="Times New Roman"/>
                  </a:endParaRPr>
                </a:p>
              </p:txBody>
            </p:sp>
            <p:sp>
              <p:nvSpPr>
                <p:cNvPr id="188" name="Rectangle 187"/>
                <p:cNvSpPr/>
                <p:nvPr/>
              </p:nvSpPr>
              <p:spPr>
                <a:xfrm>
                  <a:off x="18098056" y="26663320"/>
                  <a:ext cx="3425820" cy="1396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191" name="Group 190"/>
              <p:cNvGrpSpPr/>
              <p:nvPr/>
            </p:nvGrpSpPr>
            <p:grpSpPr>
              <a:xfrm>
                <a:off x="17399739" y="23456475"/>
                <a:ext cx="3690545" cy="923400"/>
                <a:chOff x="13846899" y="25078955"/>
                <a:chExt cx="3690545" cy="923400"/>
              </a:xfrm>
            </p:grpSpPr>
            <p:sp>
              <p:nvSpPr>
                <p:cNvPr id="120" name="TextBox 119"/>
                <p:cNvSpPr txBox="1"/>
                <p:nvPr/>
              </p:nvSpPr>
              <p:spPr>
                <a:xfrm>
                  <a:off x="13846900" y="25540620"/>
                  <a:ext cx="3690544"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Variation of Traits: Diversity of Species</a:t>
                  </a:r>
                </a:p>
                <a:p>
                  <a:pPr algn="ctr"/>
                  <a:r>
                    <a:rPr lang="en-US" sz="864" dirty="0">
                      <a:ea typeface="Times New Roman"/>
                      <a:cs typeface="Times New Roman"/>
                    </a:rPr>
                    <a:t>3-LS3-2</a:t>
                  </a:r>
                  <a:endParaRPr lang="en-US" sz="864" dirty="0">
                    <a:ea typeface="Times New Roman"/>
                    <a:cs typeface="Times New Roman"/>
                  </a:endParaRPr>
                </a:p>
              </p:txBody>
            </p:sp>
            <p:sp>
              <p:nvSpPr>
                <p:cNvPr id="121" name="TextBox 120"/>
                <p:cNvSpPr txBox="1"/>
                <p:nvPr/>
              </p:nvSpPr>
              <p:spPr>
                <a:xfrm>
                  <a:off x="13846899" y="25078955"/>
                  <a:ext cx="3689595"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 </a:t>
                  </a:r>
                  <a:r>
                    <a:rPr lang="en-US" sz="864" dirty="0">
                      <a:ea typeface="Times New Roman"/>
                      <a:cs typeface="Times New Roman"/>
                    </a:rPr>
                    <a:t>Inheritance </a:t>
                  </a:r>
                  <a:r>
                    <a:rPr lang="en-US" sz="864" dirty="0">
                      <a:ea typeface="Times New Roman"/>
                      <a:cs typeface="Times New Roman"/>
                    </a:rPr>
                    <a:t>of Traits: Similarities in Species</a:t>
                  </a:r>
                </a:p>
                <a:p>
                  <a:pPr algn="ctr"/>
                  <a:r>
                    <a:rPr lang="en-US" sz="864" dirty="0">
                      <a:ea typeface="Times New Roman"/>
                      <a:cs typeface="Times New Roman"/>
                    </a:rPr>
                    <a:t>1-LS3-1, </a:t>
                  </a:r>
                  <a:r>
                    <a:rPr lang="en-US" sz="864" dirty="0">
                      <a:ea typeface="Times New Roman"/>
                      <a:cs typeface="Times New Roman"/>
                    </a:rPr>
                    <a:t>3-LS3-1</a:t>
                  </a:r>
                  <a:endParaRPr lang="en-US" sz="864" dirty="0">
                    <a:ea typeface="Times New Roman"/>
                    <a:cs typeface="Times New Roman"/>
                  </a:endParaRPr>
                </a:p>
              </p:txBody>
            </p:sp>
          </p:grpSp>
          <p:grpSp>
            <p:nvGrpSpPr>
              <p:cNvPr id="200" name="Group 199"/>
              <p:cNvGrpSpPr/>
              <p:nvPr/>
            </p:nvGrpSpPr>
            <p:grpSpPr>
              <a:xfrm>
                <a:off x="13363269" y="19645753"/>
                <a:ext cx="3528450" cy="2790065"/>
                <a:chOff x="9759907" y="21633577"/>
                <a:chExt cx="3528450" cy="2790065"/>
              </a:xfrm>
            </p:grpSpPr>
            <p:sp>
              <p:nvSpPr>
                <p:cNvPr id="85" name="TextBox 84"/>
                <p:cNvSpPr txBox="1"/>
                <p:nvPr/>
              </p:nvSpPr>
              <p:spPr>
                <a:xfrm>
                  <a:off x="9763550" y="21633577"/>
                  <a:ext cx="3523024"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Global Climate Change</a:t>
                  </a:r>
                </a:p>
                <a:p>
                  <a:pPr algn="ctr"/>
                  <a:r>
                    <a:rPr lang="en-US" sz="864" dirty="0">
                      <a:ea typeface="Times New Roman"/>
                      <a:cs typeface="Times New Roman"/>
                    </a:rPr>
                    <a:t>MS-ESS3-5</a:t>
                  </a:r>
                  <a:endParaRPr lang="en-US" sz="864" dirty="0">
                    <a:ea typeface="Times New Roman"/>
                    <a:cs typeface="Times New Roman"/>
                  </a:endParaRPr>
                </a:p>
              </p:txBody>
            </p:sp>
            <p:sp>
              <p:nvSpPr>
                <p:cNvPr id="86" name="TextBox 85"/>
                <p:cNvSpPr txBox="1"/>
                <p:nvPr/>
              </p:nvSpPr>
              <p:spPr>
                <a:xfrm>
                  <a:off x="9763550" y="22556907"/>
                  <a:ext cx="3524807"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Humans and Earth Systems: Human Impact</a:t>
                  </a:r>
                </a:p>
                <a:p>
                  <a:pPr algn="ctr"/>
                  <a:r>
                    <a:rPr lang="en-US" sz="864" dirty="0">
                      <a:ea typeface="Times New Roman"/>
                      <a:cs typeface="Times New Roman"/>
                    </a:rPr>
                    <a:t>5-ESS3-1, </a:t>
                  </a:r>
                  <a:r>
                    <a:rPr lang="en-US" sz="864" dirty="0">
                      <a:ea typeface="Times New Roman"/>
                      <a:cs typeface="Times New Roman"/>
                    </a:rPr>
                    <a:t>MS-ESS3-3</a:t>
                  </a:r>
                  <a:endParaRPr lang="en-US" sz="864" dirty="0">
                    <a:ea typeface="Times New Roman"/>
                    <a:cs typeface="Times New Roman"/>
                  </a:endParaRPr>
                </a:p>
              </p:txBody>
            </p:sp>
            <p:sp>
              <p:nvSpPr>
                <p:cNvPr id="88" name="TextBox 87"/>
                <p:cNvSpPr txBox="1"/>
                <p:nvPr/>
              </p:nvSpPr>
              <p:spPr>
                <a:xfrm>
                  <a:off x="9763551" y="22095242"/>
                  <a:ext cx="3523022"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Weather and Climate: Causes</a:t>
                  </a:r>
                </a:p>
                <a:p>
                  <a:pPr algn="ctr"/>
                  <a:r>
                    <a:rPr lang="en-US" sz="864" dirty="0">
                      <a:ea typeface="Times New Roman"/>
                      <a:cs typeface="Times New Roman"/>
                    </a:rPr>
                    <a:t>MS-ESS2-5, </a:t>
                  </a:r>
                  <a:r>
                    <a:rPr lang="en-US" sz="864" dirty="0">
                      <a:ea typeface="Times New Roman"/>
                      <a:cs typeface="Times New Roman"/>
                    </a:rPr>
                    <a:t>MS-ESS2-6</a:t>
                  </a:r>
                  <a:endParaRPr lang="en-US" sz="864" dirty="0">
                    <a:ea typeface="Times New Roman"/>
                    <a:cs typeface="Times New Roman"/>
                  </a:endParaRPr>
                </a:p>
              </p:txBody>
            </p:sp>
            <p:sp>
              <p:nvSpPr>
                <p:cNvPr id="102" name="TextBox 101"/>
                <p:cNvSpPr txBox="1"/>
                <p:nvPr/>
              </p:nvSpPr>
              <p:spPr>
                <a:xfrm>
                  <a:off x="9759907" y="23018573"/>
                  <a:ext cx="3524807"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Relationships </a:t>
                  </a:r>
                  <a:r>
                    <a:rPr lang="en-US" sz="864" dirty="0">
                      <a:ea typeface="Times New Roman"/>
                      <a:cs typeface="Times New Roman"/>
                    </a:rPr>
                    <a:t>in Ecosystems; Patterns of Interactions</a:t>
                  </a:r>
                </a:p>
                <a:p>
                  <a:pPr algn="ctr"/>
                  <a:r>
                    <a:rPr lang="en-US" sz="864" dirty="0">
                      <a:ea typeface="Times New Roman"/>
                      <a:cs typeface="Times New Roman"/>
                    </a:rPr>
                    <a:t>MS-LS2-2</a:t>
                  </a:r>
                  <a:endParaRPr lang="en-US" sz="864" dirty="0">
                    <a:ea typeface="Times New Roman"/>
                    <a:cs typeface="Times New Roman"/>
                  </a:endParaRPr>
                </a:p>
              </p:txBody>
            </p:sp>
            <p:sp>
              <p:nvSpPr>
                <p:cNvPr id="103" name="TextBox 102"/>
                <p:cNvSpPr txBox="1"/>
                <p:nvPr/>
              </p:nvSpPr>
              <p:spPr>
                <a:xfrm>
                  <a:off x="9759907" y="23961907"/>
                  <a:ext cx="3523024"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Ecosystem Dynamics: Populations and Ecosystems</a:t>
                  </a:r>
                </a:p>
                <a:p>
                  <a:pPr algn="ctr"/>
                  <a:r>
                    <a:rPr lang="en-US" sz="864" dirty="0">
                      <a:ea typeface="Times New Roman"/>
                      <a:cs typeface="Times New Roman"/>
                    </a:rPr>
                    <a:t>MS-LS2-1, </a:t>
                  </a:r>
                  <a:r>
                    <a:rPr lang="en-US" sz="864" dirty="0">
                      <a:ea typeface="Times New Roman"/>
                      <a:cs typeface="Times New Roman"/>
                    </a:rPr>
                    <a:t>MS-LS2-4</a:t>
                  </a:r>
                  <a:endParaRPr lang="en-US" sz="864" dirty="0">
                    <a:ea typeface="Times New Roman"/>
                    <a:cs typeface="Times New Roman"/>
                  </a:endParaRPr>
                </a:p>
              </p:txBody>
            </p:sp>
            <p:sp>
              <p:nvSpPr>
                <p:cNvPr id="100" name="TextBox 99"/>
                <p:cNvSpPr txBox="1"/>
                <p:nvPr/>
              </p:nvSpPr>
              <p:spPr>
                <a:xfrm>
                  <a:off x="9759907" y="23500242"/>
                  <a:ext cx="3524807" cy="461735"/>
                </a:xfrm>
                <a:prstGeom prst="rect">
                  <a:avLst/>
                </a:prstGeom>
                <a:solidFill>
                  <a:schemeClr val="accent6">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ea typeface="Times New Roman"/>
                      <a:cs typeface="Times New Roman"/>
                    </a:rPr>
                    <a:t>Humans/Ecosystems</a:t>
                  </a:r>
                  <a:r>
                    <a:rPr lang="en-US" sz="864" dirty="0">
                      <a:ea typeface="Times New Roman"/>
                      <a:cs typeface="Times New Roman"/>
                    </a:rPr>
                    <a:t>: </a:t>
                  </a:r>
                  <a:r>
                    <a:rPr lang="en-US" sz="864" dirty="0">
                      <a:ea typeface="Times New Roman"/>
                      <a:cs typeface="Times New Roman"/>
                    </a:rPr>
                    <a:t>Biodiversity, Ecosystem </a:t>
                  </a:r>
                  <a:r>
                    <a:rPr lang="en-US" sz="864" dirty="0">
                      <a:ea typeface="Times New Roman"/>
                      <a:cs typeface="Times New Roman"/>
                    </a:rPr>
                    <a:t>Services</a:t>
                  </a:r>
                </a:p>
                <a:p>
                  <a:pPr algn="ctr"/>
                  <a:r>
                    <a:rPr lang="en-US" sz="864" dirty="0">
                      <a:ea typeface="Times New Roman"/>
                      <a:cs typeface="Times New Roman"/>
                    </a:rPr>
                    <a:t>MS-LS2-5</a:t>
                  </a:r>
                </a:p>
              </p:txBody>
            </p:sp>
          </p:grpSp>
          <p:grpSp>
            <p:nvGrpSpPr>
              <p:cNvPr id="199" name="Group 198"/>
              <p:cNvGrpSpPr/>
              <p:nvPr/>
            </p:nvGrpSpPr>
            <p:grpSpPr>
              <a:xfrm>
                <a:off x="13366913" y="17548969"/>
                <a:ext cx="3545997" cy="1397842"/>
                <a:chOff x="9763551" y="19530390"/>
                <a:chExt cx="3545997" cy="1397842"/>
              </a:xfrm>
            </p:grpSpPr>
            <p:sp>
              <p:nvSpPr>
                <p:cNvPr id="78" name="TextBox 77"/>
                <p:cNvSpPr txBox="1"/>
                <p:nvPr/>
              </p:nvSpPr>
              <p:spPr>
                <a:xfrm>
                  <a:off x="9763551" y="20459810"/>
                  <a:ext cx="3545261"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Humans and Earth Systems: Human Impact</a:t>
                  </a:r>
                </a:p>
                <a:p>
                  <a:pPr algn="ctr"/>
                  <a:r>
                    <a:rPr lang="en-US" sz="864" dirty="0">
                      <a:ea typeface="Times New Roman"/>
                      <a:cs typeface="Times New Roman"/>
                    </a:rPr>
                    <a:t>K-ESS3-3</a:t>
                  </a:r>
                  <a:endParaRPr lang="en-US" sz="864" dirty="0">
                    <a:ea typeface="Times New Roman"/>
                    <a:cs typeface="Times New Roman"/>
                  </a:endParaRPr>
                </a:p>
              </p:txBody>
            </p:sp>
            <p:sp>
              <p:nvSpPr>
                <p:cNvPr id="118" name="TextBox 117"/>
                <p:cNvSpPr txBox="1"/>
                <p:nvPr/>
              </p:nvSpPr>
              <p:spPr>
                <a:xfrm>
                  <a:off x="9763552" y="19998146"/>
                  <a:ext cx="3542000"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Relationships </a:t>
                  </a:r>
                  <a:r>
                    <a:rPr lang="en-US" sz="864" dirty="0">
                      <a:ea typeface="Times New Roman"/>
                      <a:cs typeface="Times New Roman"/>
                    </a:rPr>
                    <a:t>in Ecosystems: Animal behavior</a:t>
                  </a:r>
                </a:p>
                <a:p>
                  <a:pPr algn="ctr"/>
                  <a:r>
                    <a:rPr lang="en-US" sz="864" dirty="0">
                      <a:ea typeface="Times New Roman"/>
                      <a:cs typeface="Times New Roman"/>
                    </a:rPr>
                    <a:t>2-LS2-2, </a:t>
                  </a:r>
                  <a:r>
                    <a:rPr lang="en-US" sz="864" dirty="0">
                      <a:ea typeface="Times New Roman"/>
                      <a:cs typeface="Times New Roman"/>
                    </a:rPr>
                    <a:t>3-LS2-1</a:t>
                  </a:r>
                  <a:endParaRPr lang="en-US" sz="864" dirty="0">
                    <a:ea typeface="Times New Roman"/>
                    <a:cs typeface="Times New Roman"/>
                  </a:endParaRPr>
                </a:p>
              </p:txBody>
            </p:sp>
            <p:sp>
              <p:nvSpPr>
                <p:cNvPr id="119" name="TextBox 118"/>
                <p:cNvSpPr txBox="1"/>
                <p:nvPr/>
              </p:nvSpPr>
              <p:spPr>
                <a:xfrm>
                  <a:off x="9763551" y="19536480"/>
                  <a:ext cx="3542001" cy="461735"/>
                </a:xfrm>
                <a:prstGeom prst="rect">
                  <a:avLst/>
                </a:prstGeom>
                <a:solidFill>
                  <a:schemeClr val="accent6">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Ecosystem Dynamics: Diversity of Life/Habitats</a:t>
                  </a:r>
                </a:p>
                <a:p>
                  <a:pPr algn="ctr"/>
                  <a:r>
                    <a:rPr lang="en-US" sz="864" dirty="0">
                      <a:ea typeface="Times New Roman"/>
                      <a:cs typeface="Times New Roman"/>
                    </a:rPr>
                    <a:t>2-LS4-1</a:t>
                  </a:r>
                  <a:endParaRPr lang="en-US" sz="864" dirty="0">
                    <a:ea typeface="Times New Roman"/>
                    <a:cs typeface="Times New Roman"/>
                  </a:endParaRPr>
                </a:p>
              </p:txBody>
            </p:sp>
            <p:sp>
              <p:nvSpPr>
                <p:cNvPr id="195" name="Rectangle 194"/>
                <p:cNvSpPr/>
                <p:nvPr/>
              </p:nvSpPr>
              <p:spPr>
                <a:xfrm>
                  <a:off x="9769805" y="19530390"/>
                  <a:ext cx="3539743" cy="13978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197" name="Group 196"/>
              <p:cNvGrpSpPr/>
              <p:nvPr/>
            </p:nvGrpSpPr>
            <p:grpSpPr>
              <a:xfrm>
                <a:off x="13363269" y="16054589"/>
                <a:ext cx="3549641" cy="941043"/>
                <a:chOff x="9759907" y="18036010"/>
                <a:chExt cx="3549641" cy="941043"/>
              </a:xfrm>
            </p:grpSpPr>
            <p:sp>
              <p:nvSpPr>
                <p:cNvPr id="79" name="TextBox 78"/>
                <p:cNvSpPr txBox="1"/>
                <p:nvPr/>
              </p:nvSpPr>
              <p:spPr>
                <a:xfrm>
                  <a:off x="9759907" y="18497675"/>
                  <a:ext cx="3548905"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Natural Hazards: Severe Weather</a:t>
                  </a:r>
                </a:p>
                <a:p>
                  <a:pPr algn="ctr"/>
                  <a:r>
                    <a:rPr lang="en-US" sz="864" dirty="0">
                      <a:ea typeface="Times New Roman"/>
                      <a:cs typeface="Times New Roman"/>
                    </a:rPr>
                    <a:t>K-ESS3-2, 3-ESS3-1</a:t>
                  </a:r>
                  <a:endParaRPr lang="en-US" sz="864" dirty="0">
                    <a:ea typeface="Times New Roman"/>
                    <a:cs typeface="Times New Roman"/>
                  </a:endParaRPr>
                </a:p>
              </p:txBody>
            </p:sp>
            <p:sp>
              <p:nvSpPr>
                <p:cNvPr id="80" name="TextBox 79"/>
                <p:cNvSpPr txBox="1"/>
                <p:nvPr/>
              </p:nvSpPr>
              <p:spPr>
                <a:xfrm>
                  <a:off x="9763551" y="18036010"/>
                  <a:ext cx="3542001"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Weather and Climate:</a:t>
                  </a:r>
                </a:p>
                <a:p>
                  <a:pPr algn="ctr"/>
                  <a:r>
                    <a:rPr lang="en-US" sz="864" dirty="0">
                      <a:ea typeface="Times New Roman"/>
                      <a:cs typeface="Times New Roman"/>
                    </a:rPr>
                    <a:t>K-ESS2-1, 3-ESS2-1, 3-ESS2-2</a:t>
                  </a:r>
                  <a:endParaRPr lang="en-US" sz="864" dirty="0">
                    <a:ea typeface="Times New Roman"/>
                    <a:cs typeface="Times New Roman"/>
                  </a:endParaRPr>
                </a:p>
              </p:txBody>
            </p:sp>
            <p:sp>
              <p:nvSpPr>
                <p:cNvPr id="196" name="Rectangle 195"/>
                <p:cNvSpPr/>
                <p:nvPr/>
              </p:nvSpPr>
              <p:spPr>
                <a:xfrm>
                  <a:off x="9769805" y="18036010"/>
                  <a:ext cx="3539743" cy="941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203" name="Group 202"/>
              <p:cNvGrpSpPr/>
              <p:nvPr/>
            </p:nvGrpSpPr>
            <p:grpSpPr>
              <a:xfrm>
                <a:off x="9192888" y="16054589"/>
                <a:ext cx="3482388" cy="941043"/>
                <a:chOff x="5589526" y="18036010"/>
                <a:chExt cx="3482388" cy="941043"/>
              </a:xfrm>
            </p:grpSpPr>
            <p:sp>
              <p:nvSpPr>
                <p:cNvPr id="81" name="TextBox 80"/>
                <p:cNvSpPr txBox="1"/>
                <p:nvPr/>
              </p:nvSpPr>
              <p:spPr>
                <a:xfrm>
                  <a:off x="5589526" y="18509429"/>
                  <a:ext cx="3482388"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The Universe and Stars: Patterns of Celestial Bodies</a:t>
                  </a:r>
                </a:p>
                <a:p>
                  <a:pPr algn="ctr"/>
                  <a:r>
                    <a:rPr lang="en-US" sz="864" dirty="0">
                      <a:ea typeface="Times New Roman"/>
                      <a:cs typeface="Times New Roman"/>
                    </a:rPr>
                    <a:t>1-ESS1-1</a:t>
                  </a:r>
                  <a:endParaRPr lang="en-US" sz="864" dirty="0">
                    <a:ea typeface="Times New Roman"/>
                    <a:cs typeface="Times New Roman"/>
                  </a:endParaRPr>
                </a:p>
              </p:txBody>
            </p:sp>
            <p:sp>
              <p:nvSpPr>
                <p:cNvPr id="82" name="TextBox 81"/>
                <p:cNvSpPr txBox="1"/>
                <p:nvPr/>
              </p:nvSpPr>
              <p:spPr>
                <a:xfrm>
                  <a:off x="5589526" y="18047218"/>
                  <a:ext cx="3482387" cy="461735"/>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The Solar System: Seasons</a:t>
                  </a:r>
                </a:p>
                <a:p>
                  <a:pPr algn="ctr"/>
                  <a:r>
                    <a:rPr lang="en-US" sz="864" dirty="0">
                      <a:ea typeface="Times New Roman"/>
                      <a:cs typeface="Times New Roman"/>
                    </a:rPr>
                    <a:t>1-ESS1-2</a:t>
                  </a:r>
                  <a:endParaRPr lang="en-US" sz="864" dirty="0">
                    <a:ea typeface="Times New Roman"/>
                    <a:cs typeface="Times New Roman"/>
                  </a:endParaRPr>
                </a:p>
              </p:txBody>
            </p:sp>
            <p:sp>
              <p:nvSpPr>
                <p:cNvPr id="198" name="Rectangle 197"/>
                <p:cNvSpPr/>
                <p:nvPr/>
              </p:nvSpPr>
              <p:spPr>
                <a:xfrm>
                  <a:off x="5597806" y="18036010"/>
                  <a:ext cx="3474107" cy="9410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202" name="Group 201"/>
              <p:cNvGrpSpPr/>
              <p:nvPr/>
            </p:nvGrpSpPr>
            <p:grpSpPr>
              <a:xfrm>
                <a:off x="9191511" y="12483902"/>
                <a:ext cx="3506577" cy="1397801"/>
                <a:chOff x="5588149" y="14719239"/>
                <a:chExt cx="3506577" cy="1397801"/>
              </a:xfrm>
            </p:grpSpPr>
            <p:sp>
              <p:nvSpPr>
                <p:cNvPr id="58" name="TextBox 57"/>
                <p:cNvSpPr txBox="1"/>
                <p:nvPr/>
              </p:nvSpPr>
              <p:spPr>
                <a:xfrm>
                  <a:off x="5589525" y="15643169"/>
                  <a:ext cx="3495674"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Electric and Magnetic Forces: Strength of Forces</a:t>
                  </a:r>
                </a:p>
                <a:p>
                  <a:pPr algn="ctr"/>
                  <a:r>
                    <a:rPr lang="en-US" sz="864" dirty="0"/>
                    <a:t>MS-PS2-3, MS-PS2-5</a:t>
                  </a:r>
                </a:p>
              </p:txBody>
            </p:sp>
            <p:sp>
              <p:nvSpPr>
                <p:cNvPr id="68" name="TextBox 67"/>
                <p:cNvSpPr txBox="1"/>
                <p:nvPr/>
              </p:nvSpPr>
              <p:spPr>
                <a:xfrm>
                  <a:off x="5589525" y="15181504"/>
                  <a:ext cx="3495676"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Gravity: Mass and Direction</a:t>
                  </a:r>
                </a:p>
                <a:p>
                  <a:pPr algn="ctr"/>
                  <a:r>
                    <a:rPr lang="en-US" sz="864" dirty="0"/>
                    <a:t>5 -PS2-1, </a:t>
                  </a:r>
                  <a:r>
                    <a:rPr lang="en-US" sz="864" dirty="0"/>
                    <a:t>MS-PS2-4</a:t>
                  </a:r>
                  <a:endParaRPr lang="en-US" sz="864" dirty="0"/>
                </a:p>
              </p:txBody>
            </p:sp>
            <p:sp>
              <p:nvSpPr>
                <p:cNvPr id="201" name="Rectangle 200"/>
                <p:cNvSpPr/>
                <p:nvPr/>
              </p:nvSpPr>
              <p:spPr>
                <a:xfrm>
                  <a:off x="5588149" y="14719240"/>
                  <a:ext cx="3506577" cy="1397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69" name="TextBox 68"/>
                <p:cNvSpPr txBox="1"/>
                <p:nvPr/>
              </p:nvSpPr>
              <p:spPr>
                <a:xfrm>
                  <a:off x="5589525" y="14719239"/>
                  <a:ext cx="3495674"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Forces/Interactions: Newton’s Law</a:t>
                  </a:r>
                </a:p>
                <a:p>
                  <a:pPr algn="ctr"/>
                  <a:r>
                    <a:rPr lang="en-US" sz="864" dirty="0"/>
                    <a:t>4-PS3-3, MS-PS2-1</a:t>
                  </a:r>
                  <a:r>
                    <a:rPr lang="en-US" sz="864" dirty="0"/>
                    <a:t>, </a:t>
                  </a:r>
                  <a:r>
                    <a:rPr lang="en-US" sz="864" dirty="0"/>
                    <a:t>MS-PS2-2</a:t>
                  </a:r>
                  <a:endParaRPr lang="en-US" sz="864" dirty="0"/>
                </a:p>
              </p:txBody>
            </p:sp>
          </p:grpSp>
          <p:grpSp>
            <p:nvGrpSpPr>
              <p:cNvPr id="206" name="Group 205"/>
              <p:cNvGrpSpPr/>
              <p:nvPr/>
            </p:nvGrpSpPr>
            <p:grpSpPr>
              <a:xfrm>
                <a:off x="9181428" y="19645753"/>
                <a:ext cx="3510395" cy="941730"/>
                <a:chOff x="5578066" y="21627174"/>
                <a:chExt cx="3510395" cy="941730"/>
              </a:xfrm>
            </p:grpSpPr>
            <p:sp>
              <p:nvSpPr>
                <p:cNvPr id="83" name="TextBox 82"/>
                <p:cNvSpPr txBox="1"/>
                <p:nvPr/>
              </p:nvSpPr>
              <p:spPr>
                <a:xfrm>
                  <a:off x="5589526" y="22095242"/>
                  <a:ext cx="3498935" cy="461734"/>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The Universe and Stars: Distances</a:t>
                  </a:r>
                </a:p>
                <a:p>
                  <a:pPr algn="ctr"/>
                  <a:r>
                    <a:rPr lang="en-US" sz="864" dirty="0">
                      <a:ea typeface="Times New Roman"/>
                      <a:cs typeface="Times New Roman"/>
                    </a:rPr>
                    <a:t>5—ESS1-1</a:t>
                  </a:r>
                  <a:endParaRPr lang="en-US" sz="864" dirty="0">
                    <a:ea typeface="Times New Roman"/>
                    <a:cs typeface="Times New Roman"/>
                  </a:endParaRPr>
                </a:p>
              </p:txBody>
            </p:sp>
            <p:sp>
              <p:nvSpPr>
                <p:cNvPr id="84" name="TextBox 83"/>
                <p:cNvSpPr txBox="1"/>
                <p:nvPr/>
              </p:nvSpPr>
              <p:spPr>
                <a:xfrm>
                  <a:off x="5589526" y="21633577"/>
                  <a:ext cx="3498935" cy="461734"/>
                </a:xfrm>
                <a:prstGeom prst="rect">
                  <a:avLst/>
                </a:prstGeom>
                <a:solidFill>
                  <a:schemeClr val="accent2">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ea typeface="Times New Roman"/>
                      <a:cs typeface="Times New Roman"/>
                    </a:rPr>
                    <a:t>The Solar System: Cycles of Solar System</a:t>
                  </a:r>
                </a:p>
                <a:p>
                  <a:pPr algn="ctr"/>
                  <a:r>
                    <a:rPr lang="en-US" sz="864" dirty="0">
                      <a:ea typeface="Times New Roman"/>
                      <a:cs typeface="Times New Roman"/>
                    </a:rPr>
                    <a:t>5-ESS1-2, MS-ESS1-1, MS-ESS1-2, </a:t>
                  </a:r>
                  <a:r>
                    <a:rPr lang="en-US" sz="864" dirty="0">
                      <a:ea typeface="Times New Roman"/>
                      <a:cs typeface="Times New Roman"/>
                    </a:rPr>
                    <a:t>MS-ESS1-3</a:t>
                  </a:r>
                  <a:endParaRPr lang="en-US" sz="864" dirty="0">
                    <a:ea typeface="Times New Roman"/>
                    <a:cs typeface="Times New Roman"/>
                  </a:endParaRPr>
                </a:p>
              </p:txBody>
            </p:sp>
            <p:sp>
              <p:nvSpPr>
                <p:cNvPr id="204" name="Rectangle 203"/>
                <p:cNvSpPr/>
                <p:nvPr/>
              </p:nvSpPr>
              <p:spPr>
                <a:xfrm>
                  <a:off x="5578066" y="21627174"/>
                  <a:ext cx="3506577" cy="9417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211" name="Group 210"/>
              <p:cNvGrpSpPr/>
              <p:nvPr/>
            </p:nvGrpSpPr>
            <p:grpSpPr>
              <a:xfrm>
                <a:off x="13363269" y="12543866"/>
                <a:ext cx="3549641" cy="1853760"/>
                <a:chOff x="9759907" y="14779203"/>
                <a:chExt cx="3549641" cy="1853760"/>
              </a:xfrm>
            </p:grpSpPr>
            <p:sp>
              <p:nvSpPr>
                <p:cNvPr id="59" name="TextBox 58"/>
                <p:cNvSpPr txBox="1"/>
                <p:nvPr/>
              </p:nvSpPr>
              <p:spPr>
                <a:xfrm>
                  <a:off x="9763551" y="16154687"/>
                  <a:ext cx="3545260"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err="1"/>
                    <a:t>Electromag</a:t>
                  </a:r>
                  <a:r>
                    <a:rPr lang="en-US" sz="864" dirty="0"/>
                    <a:t> Radiation: Sight</a:t>
                  </a:r>
                </a:p>
                <a:p>
                  <a:pPr algn="ctr"/>
                  <a:r>
                    <a:rPr lang="en-US" sz="864" dirty="0"/>
                    <a:t>4-PS4-2</a:t>
                  </a:r>
                  <a:endParaRPr lang="en-US" sz="864" dirty="0">
                    <a:ea typeface="Times New Roman"/>
                    <a:cs typeface="Times New Roman"/>
                  </a:endParaRPr>
                </a:p>
              </p:txBody>
            </p:sp>
            <p:sp>
              <p:nvSpPr>
                <p:cNvPr id="70" name="TextBox 69"/>
                <p:cNvSpPr txBox="1"/>
                <p:nvPr/>
              </p:nvSpPr>
              <p:spPr>
                <a:xfrm>
                  <a:off x="9763551" y="14779204"/>
                  <a:ext cx="3545260"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Energy Definitions: Potential/Kinetic Energy</a:t>
                  </a:r>
                </a:p>
                <a:p>
                  <a:pPr algn="ctr"/>
                  <a:r>
                    <a:rPr lang="en-US" sz="864" dirty="0"/>
                    <a:t>4-PS3-1, MS-PS3-1, MS-PS3-2</a:t>
                  </a:r>
                </a:p>
              </p:txBody>
            </p:sp>
            <p:sp>
              <p:nvSpPr>
                <p:cNvPr id="71" name="TextBox 70"/>
                <p:cNvSpPr txBox="1"/>
                <p:nvPr/>
              </p:nvSpPr>
              <p:spPr>
                <a:xfrm>
                  <a:off x="9763551" y="15240253"/>
                  <a:ext cx="3545260"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Energy Conservation </a:t>
                  </a:r>
                  <a:r>
                    <a:rPr lang="en-US" sz="864" dirty="0"/>
                    <a:t>and Transfer</a:t>
                  </a:r>
                  <a:r>
                    <a:rPr lang="en-US" sz="864" dirty="0"/>
                    <a:t>: Kinetic Energy</a:t>
                  </a:r>
                </a:p>
                <a:p>
                  <a:pPr algn="ctr"/>
                  <a:r>
                    <a:rPr lang="en-US" sz="864" dirty="0"/>
                    <a:t>4-PS3-2, 4-PS3-4, </a:t>
                  </a:r>
                  <a:r>
                    <a:rPr lang="en-US" sz="864" dirty="0"/>
                    <a:t>,MS-PS3-3</a:t>
                  </a:r>
                  <a:r>
                    <a:rPr lang="en-US" sz="864" dirty="0"/>
                    <a:t>, MS-PS3-4, MS-PS3-5</a:t>
                  </a:r>
                </a:p>
              </p:txBody>
            </p:sp>
            <p:sp>
              <p:nvSpPr>
                <p:cNvPr id="210" name="Rectangle 209"/>
                <p:cNvSpPr/>
                <p:nvPr/>
              </p:nvSpPr>
              <p:spPr>
                <a:xfrm>
                  <a:off x="9759907" y="14779203"/>
                  <a:ext cx="3549641" cy="18537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60" name="TextBox 59"/>
                <p:cNvSpPr txBox="1"/>
                <p:nvPr/>
              </p:nvSpPr>
              <p:spPr>
                <a:xfrm>
                  <a:off x="9779011" y="15701918"/>
                  <a:ext cx="3530535"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Waves: Water- </a:t>
                  </a:r>
                  <a:r>
                    <a:rPr lang="en-US" sz="864" dirty="0"/>
                    <a:t>Properties </a:t>
                  </a:r>
                  <a:r>
                    <a:rPr lang="en-US" sz="864" dirty="0"/>
                    <a:t>of Waves</a:t>
                  </a:r>
                </a:p>
                <a:p>
                  <a:pPr algn="ctr"/>
                  <a:r>
                    <a:rPr lang="en-US" sz="864" dirty="0"/>
                    <a:t>4-PS4-1, MS-PS4-1, </a:t>
                  </a:r>
                  <a:r>
                    <a:rPr lang="en-US" sz="864" dirty="0"/>
                    <a:t>MS-PS4-2</a:t>
                  </a:r>
                  <a:endParaRPr lang="en-US" sz="864" dirty="0"/>
                </a:p>
              </p:txBody>
            </p:sp>
          </p:grpSp>
          <p:grpSp>
            <p:nvGrpSpPr>
              <p:cNvPr id="213" name="Group 212"/>
              <p:cNvGrpSpPr/>
              <p:nvPr/>
            </p:nvGrpSpPr>
            <p:grpSpPr>
              <a:xfrm>
                <a:off x="13366913" y="9665422"/>
                <a:ext cx="3545997" cy="1397800"/>
                <a:chOff x="9763551" y="11671424"/>
                <a:chExt cx="3545997" cy="1397800"/>
              </a:xfrm>
            </p:grpSpPr>
            <p:grpSp>
              <p:nvGrpSpPr>
                <p:cNvPr id="208" name="Group 207"/>
                <p:cNvGrpSpPr/>
                <p:nvPr/>
              </p:nvGrpSpPr>
              <p:grpSpPr>
                <a:xfrm>
                  <a:off x="9763551" y="11671424"/>
                  <a:ext cx="3545995" cy="1385065"/>
                  <a:chOff x="9763551" y="11671424"/>
                  <a:chExt cx="3545995" cy="1385065"/>
                </a:xfrm>
              </p:grpSpPr>
              <p:sp>
                <p:nvSpPr>
                  <p:cNvPr id="53" name="TextBox 52"/>
                  <p:cNvSpPr txBox="1"/>
                  <p:nvPr/>
                </p:nvSpPr>
                <p:spPr>
                  <a:xfrm>
                    <a:off x="9763551" y="12133089"/>
                    <a:ext cx="3545995"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err="1"/>
                      <a:t>Electromag</a:t>
                    </a:r>
                    <a:r>
                      <a:rPr lang="en-US" sz="864" dirty="0"/>
                      <a:t> Radiation: Light</a:t>
                    </a:r>
                  </a:p>
                  <a:p>
                    <a:pPr algn="ctr"/>
                    <a:r>
                      <a:rPr lang="en-US" sz="864" dirty="0"/>
                      <a:t>1-PS4-2   1-PS4-3</a:t>
                    </a:r>
                  </a:p>
                </p:txBody>
              </p:sp>
              <p:sp>
                <p:nvSpPr>
                  <p:cNvPr id="55" name="TextBox 54"/>
                  <p:cNvSpPr txBox="1"/>
                  <p:nvPr/>
                </p:nvSpPr>
                <p:spPr>
                  <a:xfrm>
                    <a:off x="9763551" y="12594754"/>
                    <a:ext cx="3545995" cy="461735"/>
                  </a:xfrm>
                  <a:prstGeom prst="rect">
                    <a:avLst/>
                  </a:prstGeom>
                  <a:solidFill>
                    <a:schemeClr val="accent1">
                      <a:lumMod val="40000"/>
                      <a:lumOff val="60000"/>
                    </a:schemeClr>
                  </a:solidFill>
                  <a:ln w="12700">
                    <a:solidFill>
                      <a:schemeClr val="tx1"/>
                    </a:solidFill>
                  </a:ln>
                </p:spPr>
                <p:txBody>
                  <a:bodyPr wrap="square" lIns="0" tIns="32918" rIns="0" bIns="32918" rtlCol="0" anchor="t" anchorCtr="0">
                    <a:spAutoFit/>
                  </a:bodyPr>
                  <a:lstStyle/>
                  <a:p>
                    <a:pPr algn="ctr"/>
                    <a:r>
                      <a:rPr lang="en-US" sz="864" dirty="0"/>
                      <a:t>Waves: Sound</a:t>
                    </a:r>
                  </a:p>
                  <a:p>
                    <a:pPr algn="ctr"/>
                    <a:r>
                      <a:rPr lang="en-US" sz="864" dirty="0"/>
                      <a:t>1-PS4-1</a:t>
                    </a:r>
                    <a:endParaRPr lang="en-US" sz="864" dirty="0">
                      <a:ea typeface="Times New Roman"/>
                      <a:cs typeface="Times New Roman"/>
                    </a:endParaRPr>
                  </a:p>
                </p:txBody>
              </p:sp>
              <p:sp>
                <p:nvSpPr>
                  <p:cNvPr id="50" name="TextBox 49"/>
                  <p:cNvSpPr txBox="1"/>
                  <p:nvPr/>
                </p:nvSpPr>
                <p:spPr>
                  <a:xfrm>
                    <a:off x="9763551" y="11671424"/>
                    <a:ext cx="3545995"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Energy Conservation and Energy Transfer: Sunlight</a:t>
                    </a:r>
                  </a:p>
                  <a:p>
                    <a:pPr algn="ctr"/>
                    <a:r>
                      <a:rPr lang="en-US" sz="864" dirty="0"/>
                      <a:t>K-PS3-1, </a:t>
                    </a:r>
                    <a:r>
                      <a:rPr lang="en-US" sz="864" dirty="0"/>
                      <a:t>K-PS3-2</a:t>
                    </a:r>
                    <a:endParaRPr lang="en-US" sz="864" dirty="0"/>
                  </a:p>
                </p:txBody>
              </p:sp>
            </p:grpSp>
            <p:sp>
              <p:nvSpPr>
                <p:cNvPr id="212" name="Rectangle 211"/>
                <p:cNvSpPr/>
                <p:nvPr/>
              </p:nvSpPr>
              <p:spPr>
                <a:xfrm>
                  <a:off x="9769805" y="11671424"/>
                  <a:ext cx="3539743" cy="1397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grpSp>
            <p:nvGrpSpPr>
              <p:cNvPr id="215" name="Group 214"/>
              <p:cNvGrpSpPr/>
              <p:nvPr/>
            </p:nvGrpSpPr>
            <p:grpSpPr>
              <a:xfrm>
                <a:off x="9093341" y="9632668"/>
                <a:ext cx="3621383" cy="943349"/>
                <a:chOff x="5489979" y="11638670"/>
                <a:chExt cx="3621383" cy="943349"/>
              </a:xfrm>
            </p:grpSpPr>
            <p:grpSp>
              <p:nvGrpSpPr>
                <p:cNvPr id="207" name="Group 206"/>
                <p:cNvGrpSpPr/>
                <p:nvPr/>
              </p:nvGrpSpPr>
              <p:grpSpPr>
                <a:xfrm>
                  <a:off x="5489979" y="11658619"/>
                  <a:ext cx="3620604" cy="923400"/>
                  <a:chOff x="5489979" y="11669827"/>
                  <a:chExt cx="3620604" cy="923400"/>
                </a:xfrm>
              </p:grpSpPr>
              <p:sp>
                <p:nvSpPr>
                  <p:cNvPr id="46" name="TextBox 45"/>
                  <p:cNvSpPr txBox="1"/>
                  <p:nvPr/>
                </p:nvSpPr>
                <p:spPr>
                  <a:xfrm>
                    <a:off x="5489979" y="12131492"/>
                    <a:ext cx="3620604"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Forces and </a:t>
                    </a:r>
                    <a:r>
                      <a:rPr lang="en-US" sz="864" dirty="0"/>
                      <a:t>Interactions: PUSH </a:t>
                    </a:r>
                    <a:r>
                      <a:rPr lang="en-US" sz="864" dirty="0"/>
                      <a:t>PULL</a:t>
                    </a:r>
                  </a:p>
                  <a:p>
                    <a:pPr algn="ctr"/>
                    <a:r>
                      <a:rPr lang="en-US" sz="864" dirty="0"/>
                      <a:t>K-PS2-1 , </a:t>
                    </a:r>
                    <a:r>
                      <a:rPr lang="en-US" sz="864" dirty="0"/>
                      <a:t>K-PS2-2, 3-PS2-1 </a:t>
                    </a:r>
                    <a:r>
                      <a:rPr lang="en-US" sz="864" dirty="0"/>
                      <a:t>, </a:t>
                    </a:r>
                    <a:r>
                      <a:rPr lang="en-US" sz="864" dirty="0"/>
                      <a:t>3-PS2-2</a:t>
                    </a:r>
                    <a:endParaRPr lang="en-US" sz="864" dirty="0"/>
                  </a:p>
                </p:txBody>
              </p:sp>
              <p:sp>
                <p:nvSpPr>
                  <p:cNvPr id="47" name="TextBox 46"/>
                  <p:cNvSpPr txBox="1"/>
                  <p:nvPr/>
                </p:nvSpPr>
                <p:spPr>
                  <a:xfrm>
                    <a:off x="5489979" y="11669827"/>
                    <a:ext cx="3620604" cy="461735"/>
                  </a:xfrm>
                  <a:prstGeom prst="rect">
                    <a:avLst/>
                  </a:prstGeom>
                  <a:solidFill>
                    <a:schemeClr val="accent1">
                      <a:lumMod val="40000"/>
                      <a:lumOff val="60000"/>
                    </a:schemeClr>
                  </a:solidFill>
                  <a:ln w="38100">
                    <a:solidFill>
                      <a:srgbClr val="FF0000"/>
                    </a:solidFill>
                  </a:ln>
                </p:spPr>
                <p:txBody>
                  <a:bodyPr wrap="square" lIns="0" tIns="32918" rIns="0" bIns="32918" rtlCol="0" anchor="t" anchorCtr="0">
                    <a:spAutoFit/>
                  </a:bodyPr>
                  <a:lstStyle/>
                  <a:p>
                    <a:pPr algn="ctr"/>
                    <a:r>
                      <a:rPr lang="en-US" sz="864" dirty="0"/>
                      <a:t>Electric and Magnetic Forces:</a:t>
                    </a:r>
                  </a:p>
                  <a:p>
                    <a:pPr algn="ctr"/>
                    <a:r>
                      <a:rPr lang="en-US" sz="864" dirty="0"/>
                      <a:t>3-PS2-3, </a:t>
                    </a:r>
                    <a:r>
                      <a:rPr lang="en-US" sz="864" dirty="0"/>
                      <a:t>3-PS2-4</a:t>
                    </a:r>
                    <a:endParaRPr lang="en-US" sz="864" dirty="0"/>
                  </a:p>
                </p:txBody>
              </p:sp>
            </p:grpSp>
            <p:sp>
              <p:nvSpPr>
                <p:cNvPr id="214" name="Rectangle 213"/>
                <p:cNvSpPr/>
                <p:nvPr/>
              </p:nvSpPr>
              <p:spPr>
                <a:xfrm>
                  <a:off x="5499038" y="11638670"/>
                  <a:ext cx="3612324" cy="93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sp>
            <p:nvSpPr>
              <p:cNvPr id="218" name="Right Arrow 217"/>
              <p:cNvSpPr/>
              <p:nvPr/>
            </p:nvSpPr>
            <p:spPr>
              <a:xfrm rot="3093707">
                <a:off x="10813559" y="18164808"/>
                <a:ext cx="3066609" cy="372414"/>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19" name="Right Arrow 218"/>
              <p:cNvSpPr/>
              <p:nvPr/>
            </p:nvSpPr>
            <p:spPr>
              <a:xfrm rot="3093707">
                <a:off x="20946127" y="19199745"/>
                <a:ext cx="879602" cy="380867"/>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0" name="Right Arrow 219"/>
              <p:cNvSpPr/>
              <p:nvPr/>
            </p:nvSpPr>
            <p:spPr>
              <a:xfrm rot="3093707">
                <a:off x="21039016" y="24507232"/>
                <a:ext cx="592779" cy="383179"/>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1" name="Right Arrow 220"/>
              <p:cNvSpPr/>
              <p:nvPr/>
            </p:nvSpPr>
            <p:spPr>
              <a:xfrm rot="3093707">
                <a:off x="16461693" y="24373899"/>
                <a:ext cx="1101130" cy="36936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2" name="Right Arrow 221"/>
              <p:cNvSpPr/>
              <p:nvPr/>
            </p:nvSpPr>
            <p:spPr>
              <a:xfrm rot="3093707">
                <a:off x="20672999" y="12764160"/>
                <a:ext cx="2302565" cy="370774"/>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3" name="Right Arrow 222"/>
              <p:cNvSpPr/>
              <p:nvPr/>
            </p:nvSpPr>
            <p:spPr>
              <a:xfrm rot="3093707">
                <a:off x="15988643" y="11722768"/>
                <a:ext cx="1774173" cy="368176"/>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4" name="Right Arrow 223"/>
              <p:cNvSpPr/>
              <p:nvPr/>
            </p:nvSpPr>
            <p:spPr>
              <a:xfrm rot="3093707">
                <a:off x="12180465" y="11416772"/>
                <a:ext cx="2289001" cy="361822"/>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5" name="Right Arrow 224"/>
              <p:cNvSpPr/>
              <p:nvPr/>
            </p:nvSpPr>
            <p:spPr>
              <a:xfrm rot="3093707">
                <a:off x="12899188" y="14402928"/>
                <a:ext cx="586486" cy="375250"/>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26" name="Rectangle 225"/>
              <p:cNvSpPr/>
              <p:nvPr/>
            </p:nvSpPr>
            <p:spPr>
              <a:xfrm>
                <a:off x="12886401" y="12287250"/>
                <a:ext cx="211968" cy="212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62" name="Right Arrow 61"/>
              <p:cNvSpPr/>
              <p:nvPr/>
            </p:nvSpPr>
            <p:spPr>
              <a:xfrm>
                <a:off x="17024632" y="12890284"/>
                <a:ext cx="434599"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152" name="Right Arrow 151"/>
              <p:cNvSpPr/>
              <p:nvPr/>
            </p:nvSpPr>
            <p:spPr>
              <a:xfrm>
                <a:off x="12755167" y="12859558"/>
                <a:ext cx="492924" cy="550315"/>
              </a:xfrm>
              <a:prstGeom prst="rightArrow">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2918" rIns="0" bIns="32918" spcCol="0" rtlCol="0" anchor="t" anchorCtr="0">
                <a:spAutoFit/>
              </a:bodyPr>
              <a:lstStyle/>
              <a:p>
                <a:pPr algn="ctr"/>
                <a:endParaRPr lang="en-US" sz="864"/>
              </a:p>
            </p:txBody>
          </p:sp>
          <p:sp>
            <p:nvSpPr>
              <p:cNvPr id="227" name="Curved Left Arrow 226"/>
              <p:cNvSpPr/>
              <p:nvPr/>
            </p:nvSpPr>
            <p:spPr>
              <a:xfrm flipV="1">
                <a:off x="25302829" y="15843275"/>
                <a:ext cx="892174" cy="1012704"/>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solidFill>
                    <a:schemeClr val="tx1"/>
                  </a:solidFill>
                </a:endParaRPr>
              </a:p>
            </p:txBody>
          </p:sp>
          <p:sp>
            <p:nvSpPr>
              <p:cNvPr id="234" name="Curved Left Arrow 233"/>
              <p:cNvSpPr/>
              <p:nvPr/>
            </p:nvSpPr>
            <p:spPr>
              <a:xfrm flipV="1">
                <a:off x="25353351" y="19346701"/>
                <a:ext cx="892174" cy="1012704"/>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solidFill>
                    <a:schemeClr val="tx1"/>
                  </a:solidFill>
                </a:endParaRPr>
              </a:p>
            </p:txBody>
          </p:sp>
          <p:sp>
            <p:nvSpPr>
              <p:cNvPr id="235" name="Curved Left Arrow 234"/>
              <p:cNvSpPr/>
              <p:nvPr/>
            </p:nvSpPr>
            <p:spPr>
              <a:xfrm flipV="1">
                <a:off x="25302829" y="22990833"/>
                <a:ext cx="892174" cy="1012704"/>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solidFill>
                    <a:schemeClr val="tx1"/>
                  </a:solidFill>
                </a:endParaRPr>
              </a:p>
            </p:txBody>
          </p:sp>
          <p:sp>
            <p:nvSpPr>
              <p:cNvPr id="236" name="Curved Left Arrow 235"/>
              <p:cNvSpPr/>
              <p:nvPr/>
            </p:nvSpPr>
            <p:spPr>
              <a:xfrm flipV="1">
                <a:off x="25302829" y="24774563"/>
                <a:ext cx="892174" cy="1012704"/>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solidFill>
                    <a:schemeClr val="tx1"/>
                  </a:solidFill>
                </a:endParaRPr>
              </a:p>
            </p:txBody>
          </p:sp>
          <p:sp>
            <p:nvSpPr>
              <p:cNvPr id="237" name="Curved Left Arrow 236"/>
              <p:cNvSpPr/>
              <p:nvPr/>
            </p:nvSpPr>
            <p:spPr>
              <a:xfrm flipV="1">
                <a:off x="25353351" y="10823905"/>
                <a:ext cx="892174" cy="1012704"/>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solidFill>
                    <a:schemeClr val="tx1"/>
                  </a:solidFill>
                </a:endParaRPr>
              </a:p>
            </p:txBody>
          </p:sp>
          <p:sp>
            <p:nvSpPr>
              <p:cNvPr id="238" name="Curved Left Arrow 237"/>
              <p:cNvSpPr/>
              <p:nvPr/>
            </p:nvSpPr>
            <p:spPr>
              <a:xfrm flipV="1">
                <a:off x="25302829" y="13941540"/>
                <a:ext cx="892174" cy="1012704"/>
              </a:xfrm>
              <a:prstGeom prst="curvedLeft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solidFill>
                    <a:schemeClr val="tx1"/>
                  </a:solidFill>
                </a:endParaRPr>
              </a:p>
            </p:txBody>
          </p:sp>
          <p:sp>
            <p:nvSpPr>
              <p:cNvPr id="240" name="TextBox 239"/>
              <p:cNvSpPr txBox="1"/>
              <p:nvPr/>
            </p:nvSpPr>
            <p:spPr>
              <a:xfrm>
                <a:off x="12294762" y="7901065"/>
                <a:ext cx="5625383" cy="620718"/>
              </a:xfrm>
              <a:prstGeom prst="rect">
                <a:avLst/>
              </a:prstGeom>
              <a:noFill/>
            </p:spPr>
            <p:txBody>
              <a:bodyPr wrap="none" rtlCol="0">
                <a:spAutoFit/>
              </a:bodyPr>
              <a:lstStyle/>
              <a:p>
                <a:r>
                  <a:rPr lang="en-US" sz="2304" dirty="0"/>
                  <a:t>Curriculum Scope and Sequence</a:t>
                </a:r>
                <a:endParaRPr lang="en-US" sz="2304" dirty="0"/>
              </a:p>
            </p:txBody>
          </p:sp>
          <p:sp>
            <p:nvSpPr>
              <p:cNvPr id="241" name="Right Arrow 240"/>
              <p:cNvSpPr/>
              <p:nvPr/>
            </p:nvSpPr>
            <p:spPr>
              <a:xfrm rot="3093707">
                <a:off x="8641101" y="14204939"/>
                <a:ext cx="596392" cy="364024"/>
              </a:xfrm>
              <a:prstGeom prst="rightArrow">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42" name="Right Arrow 241"/>
              <p:cNvSpPr/>
              <p:nvPr/>
            </p:nvSpPr>
            <p:spPr>
              <a:xfrm rot="3093707">
                <a:off x="8650044" y="19145455"/>
                <a:ext cx="596392" cy="364024"/>
              </a:xfrm>
              <a:prstGeom prst="rightArrow">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43" name="Right Arrow 242"/>
              <p:cNvSpPr/>
              <p:nvPr/>
            </p:nvSpPr>
            <p:spPr>
              <a:xfrm rot="3093707">
                <a:off x="8281555" y="24320342"/>
                <a:ext cx="967095" cy="374976"/>
              </a:xfrm>
              <a:prstGeom prst="rightArrow">
                <a:avLst/>
              </a:prstGeom>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50" name="Rectangle 249"/>
              <p:cNvSpPr/>
              <p:nvPr/>
            </p:nvSpPr>
            <p:spPr>
              <a:xfrm>
                <a:off x="17484512" y="12557085"/>
                <a:ext cx="3656293" cy="910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55" name="Rectangle 254"/>
              <p:cNvSpPr/>
              <p:nvPr/>
            </p:nvSpPr>
            <p:spPr>
              <a:xfrm>
                <a:off x="13380665" y="19651114"/>
                <a:ext cx="3507411" cy="27903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59" name="Rectangle 258"/>
              <p:cNvSpPr/>
              <p:nvPr/>
            </p:nvSpPr>
            <p:spPr>
              <a:xfrm>
                <a:off x="21710299" y="13928304"/>
                <a:ext cx="3426683" cy="13918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62" name="Rectangle 261"/>
              <p:cNvSpPr/>
              <p:nvPr/>
            </p:nvSpPr>
            <p:spPr>
              <a:xfrm>
                <a:off x="21662935" y="23456475"/>
                <a:ext cx="3426683" cy="9233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sp>
            <p:nvSpPr>
              <p:cNvPr id="263" name="Rectangle 262"/>
              <p:cNvSpPr/>
              <p:nvPr/>
            </p:nvSpPr>
            <p:spPr>
              <a:xfrm>
                <a:off x="17416487" y="23462165"/>
                <a:ext cx="3672844" cy="9233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79"/>
              </a:p>
            </p:txBody>
          </p:sp>
        </p:grpSp>
        <p:sp>
          <p:nvSpPr>
            <p:cNvPr id="265" name="Right Arrow 264"/>
            <p:cNvSpPr/>
            <p:nvPr/>
          </p:nvSpPr>
          <p:spPr>
            <a:xfrm>
              <a:off x="16851018" y="28786039"/>
              <a:ext cx="599243" cy="55031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2918" rIns="0" bIns="32918" spcCol="0" rtlCol="0" anchor="t" anchorCtr="0">
              <a:spAutoFit/>
            </a:bodyPr>
            <a:lstStyle/>
            <a:p>
              <a:pPr algn="ctr"/>
              <a:endParaRPr lang="en-US" sz="864"/>
            </a:p>
          </p:txBody>
        </p:sp>
      </p:grpSp>
      <p:sp>
        <p:nvSpPr>
          <p:cNvPr id="267" name="TextBox 266"/>
          <p:cNvSpPr txBox="1"/>
          <p:nvPr/>
        </p:nvSpPr>
        <p:spPr>
          <a:xfrm>
            <a:off x="24612626" y="4749641"/>
            <a:ext cx="4971554" cy="446917"/>
          </a:xfrm>
          <a:prstGeom prst="rect">
            <a:avLst/>
          </a:prstGeom>
          <a:noFill/>
        </p:spPr>
        <p:txBody>
          <a:bodyPr wrap="none" rtlCol="0">
            <a:spAutoFit/>
          </a:bodyPr>
          <a:lstStyle/>
          <a:p>
            <a:r>
              <a:rPr lang="en-US" sz="2304" dirty="0"/>
              <a:t>Example K-3 Unit with Proficiency Scale </a:t>
            </a:r>
            <a:endParaRPr lang="en-US" sz="2304" dirty="0"/>
          </a:p>
        </p:txBody>
      </p:sp>
      <p:sp>
        <p:nvSpPr>
          <p:cNvPr id="4" name="TextBox 3"/>
          <p:cNvSpPr txBox="1"/>
          <p:nvPr/>
        </p:nvSpPr>
        <p:spPr>
          <a:xfrm>
            <a:off x="210419" y="6415920"/>
            <a:ext cx="12590306" cy="801501"/>
          </a:xfrm>
          <a:prstGeom prst="rect">
            <a:avLst/>
          </a:prstGeom>
          <a:noFill/>
        </p:spPr>
        <p:txBody>
          <a:bodyPr wrap="none" rtlCol="0">
            <a:spAutoFit/>
          </a:bodyPr>
          <a:lstStyle/>
          <a:p>
            <a:r>
              <a:rPr lang="en-US" sz="2304" dirty="0"/>
              <a:t>NGSS in the </a:t>
            </a:r>
            <a:r>
              <a:rPr lang="en-US" sz="2304" dirty="0"/>
              <a:t>multi-grade </a:t>
            </a:r>
            <a:r>
              <a:rPr lang="en-US" sz="2304" dirty="0"/>
              <a:t>classroom website: </a:t>
            </a:r>
            <a:r>
              <a:rPr lang="en-US" sz="2304" dirty="0">
                <a:hlinkClick r:id="rId23"/>
              </a:rPr>
              <a:t>https://sites.google.com/a/pdx.edu/multigrade-ngss/home</a:t>
            </a:r>
            <a:endParaRPr lang="en-US" sz="2304" dirty="0"/>
          </a:p>
          <a:p>
            <a:endParaRPr lang="en-US" sz="2304" dirty="0"/>
          </a:p>
        </p:txBody>
      </p:sp>
      <p:graphicFrame>
        <p:nvGraphicFramePr>
          <p:cNvPr id="228" name="Table 227"/>
          <p:cNvGraphicFramePr>
            <a:graphicFrameLocks noGrp="1"/>
          </p:cNvGraphicFramePr>
          <p:nvPr>
            <p:extLst/>
          </p:nvPr>
        </p:nvGraphicFramePr>
        <p:xfrm>
          <a:off x="22646074" y="14412487"/>
          <a:ext cx="9797131" cy="12283687"/>
        </p:xfrm>
        <a:graphic>
          <a:graphicData uri="http://schemas.openxmlformats.org/drawingml/2006/table">
            <a:tbl>
              <a:tblPr firstRow="1" firstCol="1" bandRow="1">
                <a:tableStyleId>{5C22544A-7EE6-4342-B048-85BDC9FD1C3A}</a:tableStyleId>
              </a:tblPr>
              <a:tblGrid>
                <a:gridCol w="1174959"/>
                <a:gridCol w="759637"/>
                <a:gridCol w="552905"/>
                <a:gridCol w="2610582"/>
                <a:gridCol w="3081342"/>
                <a:gridCol w="1617706"/>
              </a:tblGrid>
              <a:tr h="670667">
                <a:tc gridSpan="6">
                  <a:txBody>
                    <a:bodyPr/>
                    <a:lstStyle/>
                    <a:p>
                      <a:pPr marL="0" marR="0" algn="ctr">
                        <a:lnSpc>
                          <a:spcPct val="107000"/>
                        </a:lnSpc>
                        <a:spcBef>
                          <a:spcPts val="0"/>
                        </a:spcBef>
                        <a:spcAft>
                          <a:spcPts val="0"/>
                        </a:spcAft>
                      </a:pPr>
                      <a:r>
                        <a:rPr lang="en-US" sz="1200" dirty="0">
                          <a:effectLst/>
                        </a:rPr>
                        <a:t>YEAR ONE </a:t>
                      </a:r>
                      <a:r>
                        <a:rPr lang="en-US" sz="1200" dirty="0" smtClean="0">
                          <a:effectLst/>
                        </a:rPr>
                        <a:t>Grade 4-8</a:t>
                      </a:r>
                      <a:endParaRPr lang="en-US" sz="1200" dirty="0">
                        <a:effectLst/>
                      </a:endParaRPr>
                    </a:p>
                    <a:p>
                      <a:pPr marL="0" marR="0" algn="ctr">
                        <a:spcBef>
                          <a:spcPts val="0"/>
                        </a:spcBef>
                        <a:spcAft>
                          <a:spcPts val="0"/>
                        </a:spcAft>
                      </a:pPr>
                      <a:r>
                        <a:rPr lang="en-US" sz="1200" dirty="0">
                          <a:effectLst/>
                        </a:rPr>
                        <a:t>Earth and Space Science</a:t>
                      </a:r>
                    </a:p>
                    <a:p>
                      <a:pPr marL="0" marR="0" algn="ctr">
                        <a:spcBef>
                          <a:spcPts val="0"/>
                        </a:spcBef>
                        <a:spcAft>
                          <a:spcPts val="0"/>
                        </a:spcAft>
                      </a:pPr>
                      <a:r>
                        <a:rPr lang="en-US" sz="1200" dirty="0">
                          <a:effectLst/>
                        </a:rPr>
                        <a:t>The Solar System: </a:t>
                      </a:r>
                      <a:r>
                        <a:rPr lang="en-US" sz="1200" dirty="0" smtClean="0">
                          <a:effectLst/>
                        </a:rPr>
                        <a:t>Cycles of Solar Systems</a:t>
                      </a:r>
                      <a:endParaRPr lang="en-US" sz="1200" dirty="0">
                        <a:effectLst/>
                      </a:endParaRPr>
                    </a:p>
                    <a:p>
                      <a:pPr marL="0" marR="0" algn="ctr">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7050">
                <a:tc gridSpan="4">
                  <a:txBody>
                    <a:bodyPr/>
                    <a:lstStyle/>
                    <a:p>
                      <a:pPr marL="0" marR="0">
                        <a:spcBef>
                          <a:spcPts val="0"/>
                        </a:spcBef>
                        <a:spcAft>
                          <a:spcPts val="0"/>
                        </a:spcAft>
                      </a:pPr>
                      <a:r>
                        <a:rPr lang="en-US" sz="1000" dirty="0">
                          <a:effectLst/>
                        </a:rPr>
                        <a:t>Unit:  </a:t>
                      </a:r>
                    </a:p>
                    <a:p>
                      <a:pPr marL="0" marR="0">
                        <a:spcBef>
                          <a:spcPts val="0"/>
                        </a:spcBef>
                        <a:spcAft>
                          <a:spcPts val="0"/>
                        </a:spcAft>
                      </a:pPr>
                      <a:r>
                        <a:rPr lang="en-US" sz="1000" u="sng" dirty="0" smtClean="0">
                          <a:effectLst/>
                          <a:hlinkClick r:id="rId10"/>
                        </a:rPr>
                        <a:t>(5-ESS1-2)</a:t>
                      </a:r>
                      <a:r>
                        <a:rPr lang="en-US" sz="1000" dirty="0" smtClean="0">
                          <a:effectLst/>
                        </a:rPr>
                        <a:t>: Represent data in graphic</a:t>
                      </a:r>
                      <a:r>
                        <a:rPr lang="en-US" sz="1000" baseline="0" dirty="0" smtClean="0">
                          <a:effectLst/>
                        </a:rPr>
                        <a:t> displays to reveal patterns of daily changes in length and direction of shadows, day and night, and the seasonal appearance of some stars in the night sky. </a:t>
                      </a:r>
                      <a:r>
                        <a:rPr lang="en-US" sz="1000" dirty="0" smtClean="0">
                          <a:effectLst/>
                        </a:rPr>
                        <a:t> </a:t>
                      </a:r>
                      <a:r>
                        <a:rPr lang="en-US" sz="1000" u="sng" dirty="0" smtClean="0">
                          <a:effectLst/>
                          <a:hlinkClick r:id="rId11"/>
                        </a:rPr>
                        <a:t>NGSS</a:t>
                      </a:r>
                      <a:endParaRPr lang="en-US" sz="1000" u="sng" dirty="0" smtClean="0">
                        <a:effectLst/>
                      </a:endParaRPr>
                    </a:p>
                    <a:p>
                      <a:pPr marL="0" marR="0">
                        <a:spcBef>
                          <a:spcPts val="0"/>
                        </a:spcBef>
                        <a:spcAft>
                          <a:spcPts val="0"/>
                        </a:spcAft>
                      </a:pPr>
                      <a:r>
                        <a:rPr lang="en-US" sz="1000" u="sng" dirty="0" smtClean="0">
                          <a:effectLst/>
                        </a:rPr>
                        <a:t>(MS-ESS1-1):</a:t>
                      </a:r>
                      <a:r>
                        <a:rPr lang="en-US" sz="1000" u="sng" baseline="0" dirty="0" smtClean="0">
                          <a:effectLst/>
                        </a:rPr>
                        <a:t> </a:t>
                      </a:r>
                      <a:r>
                        <a:rPr lang="en-US" sz="1000" u="none" baseline="0" dirty="0" smtClean="0">
                          <a:effectLst/>
                        </a:rPr>
                        <a:t>Develop and use a model of the earth-sun-moon system to describe the cyclic patterns of lunar phases, eclipses of the sun and moon, and seasons. NGSS</a:t>
                      </a:r>
                    </a:p>
                    <a:p>
                      <a:pPr marL="0" marR="0">
                        <a:spcBef>
                          <a:spcPts val="0"/>
                        </a:spcBef>
                        <a:spcAft>
                          <a:spcPts val="0"/>
                        </a:spcAft>
                      </a:pPr>
                      <a:r>
                        <a:rPr lang="en-US" sz="1000" u="none" baseline="0" dirty="0" smtClean="0">
                          <a:effectLst/>
                        </a:rPr>
                        <a:t>(MS-ESS1-2): Develop and use a model to describe the role of gravity in the motions within galaxies and the solar system. NGSS</a:t>
                      </a:r>
                    </a:p>
                    <a:p>
                      <a:pPr marL="0" marR="0">
                        <a:spcBef>
                          <a:spcPts val="0"/>
                        </a:spcBef>
                        <a:spcAft>
                          <a:spcPts val="0"/>
                        </a:spcAft>
                      </a:pPr>
                      <a:r>
                        <a:rPr lang="en-US" sz="1000" u="none" baseline="0" dirty="0" smtClean="0">
                          <a:effectLst/>
                        </a:rPr>
                        <a:t>(MS-ESS1-3): Analyze and interpret data to determine scale properties of objects in the solar system. NGSS</a:t>
                      </a:r>
                      <a:endParaRPr lang="en-US" sz="1000" u="none" dirty="0">
                        <a:effectLst/>
                      </a:endParaRPr>
                    </a:p>
                    <a:p>
                      <a:pPr marL="0" marR="0">
                        <a:spcBef>
                          <a:spcPts val="0"/>
                        </a:spcBef>
                        <a:spcAft>
                          <a:spcPts val="0"/>
                        </a:spcAft>
                      </a:pPr>
                      <a:r>
                        <a:rPr lang="en-US" sz="1000" dirty="0">
                          <a:effectLst/>
                        </a:rPr>
                        <a:t> </a:t>
                      </a:r>
                    </a:p>
                    <a:p>
                      <a:pPr marL="0" marR="0">
                        <a:spcBef>
                          <a:spcPts val="0"/>
                        </a:spcBef>
                        <a:spcAft>
                          <a:spcPts val="0"/>
                        </a:spcAft>
                      </a:pPr>
                      <a:r>
                        <a:rPr lang="en-US" sz="1000" dirty="0">
                          <a:effectLst/>
                        </a:rPr>
                        <a:t>Suggested </a:t>
                      </a:r>
                      <a:r>
                        <a:rPr lang="en-US" sz="1000" u="sng" dirty="0">
                          <a:effectLst/>
                          <a:hlinkClick r:id="rId12"/>
                        </a:rPr>
                        <a:t>Phenomena</a:t>
                      </a:r>
                      <a:r>
                        <a:rPr lang="en-US" sz="1000" dirty="0">
                          <a:effectLst/>
                        </a:rPr>
                        <a:t>: </a:t>
                      </a:r>
                      <a:r>
                        <a:rPr lang="en-US" sz="1000" dirty="0" smtClean="0">
                          <a:effectLst/>
                        </a:rPr>
                        <a:t>Solar and/or lunar eclipses-How do the cyclic patterns of planetary bodies affect</a:t>
                      </a:r>
                      <a:r>
                        <a:rPr lang="en-US" sz="1000" baseline="0" dirty="0" smtClean="0">
                          <a:effectLst/>
                        </a:rPr>
                        <a:t> human observations of season, lunar phases, and eclipses?</a:t>
                      </a:r>
                      <a:endParaRPr lang="en-US" sz="1000" dirty="0" smtClean="0">
                        <a:effectLst/>
                      </a:endParaRPr>
                    </a:p>
                  </a:txBody>
                  <a:tcPr marL="49378" marR="49378"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dirty="0">
                          <a:effectLst/>
                        </a:rPr>
                        <a:t>Class activities</a:t>
                      </a:r>
                    </a:p>
                    <a:p>
                      <a:pPr marL="0" marR="0">
                        <a:spcBef>
                          <a:spcPts val="0"/>
                        </a:spcBef>
                        <a:spcAft>
                          <a:spcPts val="0"/>
                        </a:spcAft>
                      </a:pPr>
                      <a:r>
                        <a:rPr lang="en-US" sz="1000" dirty="0">
                          <a:effectLst/>
                        </a:rPr>
                        <a:t> </a:t>
                      </a:r>
                    </a:p>
                    <a:p>
                      <a:pPr marL="0" marR="0">
                        <a:spcBef>
                          <a:spcPts val="0"/>
                        </a:spcBef>
                        <a:spcAft>
                          <a:spcPts val="0"/>
                        </a:spcAft>
                      </a:pPr>
                      <a:r>
                        <a:rPr lang="en-US" sz="1000" u="sng" dirty="0">
                          <a:effectLst/>
                          <a:hlinkClick r:id="rId15"/>
                        </a:rPr>
                        <a:t>More information on </a:t>
                      </a:r>
                      <a:r>
                        <a:rPr lang="en-US" sz="1000" u="sng" dirty="0" smtClean="0">
                          <a:effectLst/>
                          <a:hlinkClick r:id="rId15"/>
                        </a:rPr>
                        <a:t>phenomenon</a:t>
                      </a:r>
                      <a:endParaRPr lang="en-US" sz="1000" u="sng" dirty="0" smtClean="0">
                        <a:effectLst/>
                      </a:endParaRPr>
                    </a:p>
                    <a:p>
                      <a:pPr marL="0" marR="0">
                        <a:spcBef>
                          <a:spcPts val="0"/>
                        </a:spcBef>
                        <a:spcAft>
                          <a:spcPts val="0"/>
                        </a:spcAft>
                      </a:pPr>
                      <a:endParaRPr lang="en-US" sz="1000" u="sng" dirty="0" smtClean="0">
                        <a:effectLst/>
                      </a:endParaRPr>
                    </a:p>
                    <a:p>
                      <a:pPr marL="0" marR="0">
                        <a:spcBef>
                          <a:spcPts val="0"/>
                        </a:spcBef>
                        <a:spcAft>
                          <a:spcPts val="0"/>
                        </a:spcAft>
                      </a:pPr>
                      <a:r>
                        <a:rPr lang="en-US" sz="1000" u="sng" dirty="0" smtClean="0">
                          <a:effectLst/>
                        </a:rPr>
                        <a:t>Information on Solar Eclipse:</a:t>
                      </a:r>
                    </a:p>
                    <a:p>
                      <a:pPr marL="0" marR="0">
                        <a:spcBef>
                          <a:spcPts val="0"/>
                        </a:spcBef>
                        <a:spcAft>
                          <a:spcPts val="0"/>
                        </a:spcAft>
                      </a:pPr>
                      <a:r>
                        <a:rPr lang="en-US" sz="1000" u="sng" dirty="0" smtClean="0">
                          <a:effectLst/>
                          <a:hlinkClick r:id="rId24"/>
                        </a:rPr>
                        <a:t>https://eclipse2017.nasa.gov/</a:t>
                      </a:r>
                      <a:endParaRPr lang="en-US" sz="1000" u="sng" dirty="0" smtClean="0">
                        <a:effectLst/>
                      </a:endParaRPr>
                    </a:p>
                    <a:p>
                      <a:pPr marL="0" marR="0">
                        <a:spcBef>
                          <a:spcPts val="0"/>
                        </a:spcBef>
                        <a:spcAft>
                          <a:spcPts val="0"/>
                        </a:spcAft>
                      </a:pPr>
                      <a:endParaRPr lang="en-US" sz="1000" dirty="0">
                        <a:effectLst/>
                      </a:endParaRPr>
                    </a:p>
                    <a:p>
                      <a:pPr marL="0" marR="0">
                        <a:spcBef>
                          <a:spcPts val="0"/>
                        </a:spcBef>
                        <a:spcAft>
                          <a:spcPts val="0"/>
                        </a:spcAft>
                      </a:pPr>
                      <a:r>
                        <a:rPr lang="en-US" sz="1000" dirty="0">
                          <a:effectLst/>
                        </a:rPr>
                        <a:t> </a:t>
                      </a:r>
                    </a:p>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endParaRPr>
                    </a:p>
                    <a:p>
                      <a:pPr marL="0" marR="0">
                        <a:spcBef>
                          <a:spcPts val="0"/>
                        </a:spcBef>
                        <a:spcAft>
                          <a:spcPts val="0"/>
                        </a:spcAft>
                      </a:pPr>
                      <a:r>
                        <a:rPr lang="en-US" sz="900" dirty="0">
                          <a:effectLst/>
                        </a:rPr>
                        <a:t> </a:t>
                      </a:r>
                      <a:endParaRPr lang="en-US" sz="800" dirty="0">
                        <a:effectLst/>
                      </a:endParaRPr>
                    </a:p>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768096">
                <a:tc>
                  <a:txBody>
                    <a:bodyPr/>
                    <a:lstStyle/>
                    <a:p>
                      <a:pPr marL="0" marR="0">
                        <a:spcBef>
                          <a:spcPts val="0"/>
                        </a:spcBef>
                        <a:spcAft>
                          <a:spcPts val="0"/>
                        </a:spcAft>
                      </a:pPr>
                      <a:r>
                        <a:rPr lang="en-US" sz="1000" dirty="0">
                          <a:effectLst/>
                        </a:rPr>
                        <a:t>Score 4.0</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(Knowledge application lessons</a:t>
                      </a:r>
                      <a:r>
                        <a:rPr lang="en-US" sz="1000" dirty="0" smtClean="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The student will:</a:t>
                      </a:r>
                    </a:p>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smtClean="0">
                          <a:effectLst/>
                        </a:rPr>
                        <a:t>Use the model to create an explanation</a:t>
                      </a:r>
                      <a:r>
                        <a:rPr lang="en-US" sz="1000" baseline="0" dirty="0" smtClean="0">
                          <a:effectLst/>
                        </a:rPr>
                        <a:t> of how the patterns affect observable patterns of lunar phases, eclipses of the sun and moon, and seasons.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000" dirty="0">
                          <a:effectLst/>
                        </a:rPr>
                        <a:t> </a:t>
                      </a:r>
                    </a:p>
                  </a:txBody>
                  <a:tcPr marL="49378" marR="49378" marT="0" marB="0"/>
                </a:tc>
                <a:tc>
                  <a:txBody>
                    <a:bodyPr/>
                    <a:lstStyle/>
                    <a:p>
                      <a:pPr marL="0" marR="0">
                        <a:spcBef>
                          <a:spcPts val="0"/>
                        </a:spcBef>
                        <a:spcAft>
                          <a:spcPts val="0"/>
                        </a:spcAft>
                      </a:pPr>
                      <a:r>
                        <a:rPr lang="en-US" sz="1000" dirty="0">
                          <a:effectLst/>
                        </a:rPr>
                        <a:t>Specific topics/ lesson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620991">
                <a:tc>
                  <a:txBody>
                    <a:bodyPr/>
                    <a:lstStyle/>
                    <a:p>
                      <a:pPr marL="0" marR="0">
                        <a:spcBef>
                          <a:spcPts val="0"/>
                        </a:spcBef>
                        <a:spcAft>
                          <a:spcPts val="0"/>
                        </a:spcAft>
                      </a:pPr>
                      <a:r>
                        <a:rPr lang="en-US" sz="900" dirty="0">
                          <a:effectLst/>
                        </a:rPr>
                        <a:t> </a:t>
                      </a:r>
                      <a:r>
                        <a:rPr lang="en-US" sz="900" dirty="0" smtClean="0">
                          <a:effectLst/>
                        </a:rPr>
                        <a:t>MS-ESS1-1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spcBef>
                          <a:spcPts val="0"/>
                        </a:spcBef>
                        <a:spcAft>
                          <a:spcPts val="0"/>
                        </a:spcAft>
                      </a:pPr>
                      <a:r>
                        <a:rPr lang="en-US" sz="1000" dirty="0">
                          <a:effectLst/>
                        </a:rPr>
                        <a:t>Score </a:t>
                      </a:r>
                      <a:r>
                        <a:rPr lang="en-US" sz="1000" dirty="0" smtClean="0">
                          <a:effectLst/>
                        </a:rPr>
                        <a:t>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In addition to score 3.0 performance, partial success at score 4.0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3664915">
                <a:tc>
                  <a:txBody>
                    <a:bodyPr/>
                    <a:lstStyle/>
                    <a:p>
                      <a:pPr marL="0" marR="0">
                        <a:spcBef>
                          <a:spcPts val="0"/>
                        </a:spcBef>
                        <a:spcAft>
                          <a:spcPts val="0"/>
                        </a:spcAft>
                      </a:pPr>
                      <a:r>
                        <a:rPr lang="en-US" sz="1000" dirty="0">
                          <a:effectLst/>
                        </a:rPr>
                        <a:t>Score 3.0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(practicing and deepening lessons)</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The </a:t>
                      </a:r>
                      <a:r>
                        <a:rPr lang="en-US" sz="1000" dirty="0" smtClean="0">
                          <a:effectLst/>
                        </a:rPr>
                        <a:t>student </a:t>
                      </a:r>
                      <a:r>
                        <a:rPr lang="en-US" sz="1000" dirty="0">
                          <a:effectLst/>
                        </a:rPr>
                        <a:t>will:</a:t>
                      </a:r>
                    </a:p>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smtClean="0">
                          <a:effectLst/>
                          <a:latin typeface="+mn-lt"/>
                          <a:ea typeface="+mn-ea"/>
                          <a:cs typeface="+mn-cs"/>
                        </a:rPr>
                        <a:t>Use</a:t>
                      </a:r>
                      <a:r>
                        <a:rPr lang="en-US" sz="1000" baseline="0" dirty="0" smtClean="0">
                          <a:effectLst/>
                          <a:latin typeface="+mn-lt"/>
                          <a:ea typeface="+mn-ea"/>
                          <a:cs typeface="+mn-cs"/>
                        </a:rPr>
                        <a:t> a model to describe the role of gravity in the motions within galaxies and the solar system. Include gravity as the force holding the solar system together.</a:t>
                      </a:r>
                    </a:p>
                    <a:p>
                      <a:pPr marL="342900" marR="0" lvl="0" indent="-342900">
                        <a:spcBef>
                          <a:spcPts val="0"/>
                        </a:spcBef>
                        <a:spcAft>
                          <a:spcPts val="0"/>
                        </a:spcAft>
                        <a:buFont typeface="Symbol" panose="05050102010706020507" pitchFamily="18" charset="2"/>
                        <a:buChar char=""/>
                      </a:pPr>
                      <a:r>
                        <a:rPr lang="en-US" sz="1000" baseline="0" dirty="0" smtClean="0">
                          <a:effectLst/>
                          <a:latin typeface="+mn-lt"/>
                          <a:ea typeface="+mn-ea"/>
                          <a:cs typeface="+mn-cs"/>
                        </a:rPr>
                        <a:t>They will also analyze and interpret data to determine scale properties of objects in the solar system.</a:t>
                      </a:r>
                    </a:p>
                    <a:p>
                      <a:pPr marL="342900" marR="0" lvl="0" indent="-342900">
                        <a:spcBef>
                          <a:spcPts val="0"/>
                        </a:spcBef>
                        <a:spcAft>
                          <a:spcPts val="0"/>
                        </a:spcAft>
                        <a:buFont typeface="Symbol" panose="05050102010706020507" pitchFamily="18" charset="2"/>
                        <a:buChar char=""/>
                      </a:pPr>
                      <a:r>
                        <a:rPr lang="en-US" sz="1000" baseline="0" dirty="0" smtClean="0">
                          <a:effectLst/>
                          <a:latin typeface="+mn-lt"/>
                          <a:ea typeface="+mn-ea"/>
                          <a:cs typeface="+mn-cs"/>
                        </a:rPr>
                        <a:t>Include space-based telescopes and space craft to determine similarities and differences among objects in the solar system.</a:t>
                      </a:r>
                    </a:p>
                    <a:p>
                      <a:pPr marL="342900" marR="0" lvl="0" indent="-342900">
                        <a:spcBef>
                          <a:spcPts val="0"/>
                        </a:spcBef>
                        <a:spcAft>
                          <a:spcPts val="0"/>
                        </a:spcAft>
                        <a:buFont typeface="Symbol" panose="05050102010706020507" pitchFamily="18" charset="2"/>
                        <a:buChar char=""/>
                      </a:pPr>
                      <a:r>
                        <a:rPr lang="en-US" sz="1000" baseline="0" dirty="0" smtClean="0">
                          <a:effectLst/>
                          <a:latin typeface="+mn-lt"/>
                          <a:ea typeface="+mn-ea"/>
                          <a:cs typeface="+mn-cs"/>
                        </a:rPr>
                        <a:t>Create a model of the Earth-sun-moon system to describe patterns of lunar phases, eclipses of the sun and moon, and seasons.</a:t>
                      </a:r>
                    </a:p>
                    <a:p>
                      <a:pPr marL="342900" marR="0" lvl="0" indent="-342900">
                        <a:spcBef>
                          <a:spcPts val="0"/>
                        </a:spcBef>
                        <a:spcAft>
                          <a:spcPts val="0"/>
                        </a:spcAft>
                        <a:buFont typeface="Symbol" panose="05050102010706020507" pitchFamily="18" charset="2"/>
                        <a:buChar char=""/>
                      </a:pPr>
                      <a:r>
                        <a:rPr lang="en-US" sz="1000" baseline="0" dirty="0" smtClean="0">
                          <a:effectLst/>
                          <a:latin typeface="+mn-lt"/>
                          <a:ea typeface="+mn-ea"/>
                          <a:cs typeface="+mn-cs"/>
                        </a:rPr>
                        <a:t>They will include the accuracy of size and distance to each planet and the relationship between the earth and moon and tilt of the axis.</a:t>
                      </a:r>
                    </a:p>
                    <a:p>
                      <a:pPr marL="342900" marR="0" lvl="0" indent="-342900">
                        <a:spcBef>
                          <a:spcPts val="0"/>
                        </a:spcBef>
                        <a:spcAft>
                          <a:spcPts val="0"/>
                        </a:spcAft>
                        <a:buFont typeface="Symbol" panose="05050102010706020507" pitchFamily="18" charset="2"/>
                        <a:buChar char=""/>
                      </a:pPr>
                      <a:r>
                        <a:rPr lang="en-US" sz="1000" baseline="0" dirty="0" smtClean="0">
                          <a:effectLst/>
                          <a:latin typeface="+mn-lt"/>
                          <a:ea typeface="+mn-ea"/>
                          <a:cs typeface="+mn-cs"/>
                        </a:rPr>
                        <a:t>Represent data to show patterns of daily changes in length and direction of shadows, day and night, and seasonal appearance.</a:t>
                      </a:r>
                    </a:p>
                    <a:p>
                      <a:pPr marL="342900" marR="0" lvl="0" indent="-342900">
                        <a:spcBef>
                          <a:spcPts val="0"/>
                        </a:spcBef>
                        <a:spcAft>
                          <a:spcPts val="0"/>
                        </a:spcAft>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457200" marR="0">
                        <a:spcBef>
                          <a:spcPts val="0"/>
                        </a:spcBef>
                        <a:spcAft>
                          <a:spcPts val="0"/>
                        </a:spcAft>
                      </a:pPr>
                      <a:r>
                        <a:rPr lang="en-US" sz="1000" dirty="0" smtClean="0">
                          <a:effectLst/>
                        </a:rPr>
                        <a:t>Students</a:t>
                      </a:r>
                      <a:r>
                        <a:rPr lang="en-US" sz="1000" baseline="0" dirty="0" smtClean="0">
                          <a:effectLst/>
                        </a:rPr>
                        <a:t> will study and learn about the role of gravity and orbits within the solar system.</a:t>
                      </a:r>
                    </a:p>
                    <a:p>
                      <a:pPr marL="457200" marR="0">
                        <a:spcBef>
                          <a:spcPts val="0"/>
                        </a:spcBef>
                        <a:spcAft>
                          <a:spcPts val="0"/>
                        </a:spcAft>
                      </a:pPr>
                      <a:endParaRPr lang="en-US" sz="1000" baseline="0" dirty="0" smtClean="0">
                        <a:effectLst/>
                      </a:endParaRPr>
                    </a:p>
                    <a:p>
                      <a:pPr marL="457200" marR="0">
                        <a:spcBef>
                          <a:spcPts val="0"/>
                        </a:spcBef>
                        <a:spcAft>
                          <a:spcPts val="0"/>
                        </a:spcAft>
                      </a:pPr>
                      <a:r>
                        <a:rPr lang="en-US" sz="1000" baseline="0" dirty="0" smtClean="0">
                          <a:effectLst/>
                        </a:rPr>
                        <a:t>They will analyze and interpret data from objects in the solar system.</a:t>
                      </a:r>
                    </a:p>
                    <a:p>
                      <a:pPr marL="457200" marR="0">
                        <a:spcBef>
                          <a:spcPts val="0"/>
                        </a:spcBef>
                        <a:spcAft>
                          <a:spcPts val="0"/>
                        </a:spcAft>
                      </a:pPr>
                      <a:r>
                        <a:rPr lang="en-US" sz="1000" baseline="0" dirty="0" smtClean="0">
                          <a:effectLst/>
                          <a:hlinkClick r:id="rId25"/>
                        </a:rPr>
                        <a:t>http://phet.colorado.ed/en/contributions/view/3401</a:t>
                      </a:r>
                      <a:endParaRPr lang="en-US" sz="1000" baseline="0" dirty="0" smtClean="0">
                        <a:effectLst/>
                      </a:endParaRPr>
                    </a:p>
                    <a:p>
                      <a:pPr marL="457200" marR="0">
                        <a:spcBef>
                          <a:spcPts val="0"/>
                        </a:spcBef>
                        <a:spcAft>
                          <a:spcPts val="0"/>
                        </a:spcAft>
                      </a:pPr>
                      <a:endParaRPr lang="en-US" sz="1000" baseline="0" dirty="0" smtClean="0">
                        <a:effectLst/>
                      </a:endParaRPr>
                    </a:p>
                    <a:p>
                      <a:pPr marL="457200" marR="0">
                        <a:spcBef>
                          <a:spcPts val="0"/>
                        </a:spcBef>
                        <a:spcAft>
                          <a:spcPts val="0"/>
                        </a:spcAft>
                      </a:pPr>
                      <a:r>
                        <a:rPr lang="en-US" sz="1000" baseline="0" dirty="0" smtClean="0">
                          <a:effectLst/>
                          <a:hlinkClick r:id="rId26"/>
                        </a:rPr>
                        <a:t>http://phet.colorado.ed/en/contributions/view/3566</a:t>
                      </a:r>
                      <a:endParaRPr lang="en-US" sz="1000" baseline="0" dirty="0" smtClean="0">
                        <a:effectLst/>
                      </a:endParaRPr>
                    </a:p>
                    <a:p>
                      <a:pPr marL="457200" marR="0">
                        <a:spcBef>
                          <a:spcPts val="0"/>
                        </a:spcBef>
                        <a:spcAft>
                          <a:spcPts val="0"/>
                        </a:spcAft>
                      </a:pPr>
                      <a:endParaRPr lang="en-US" sz="1000" baseline="0" dirty="0" smtClean="0">
                        <a:effectLst/>
                      </a:endParaRPr>
                    </a:p>
                    <a:p>
                      <a:pPr marL="457200" marR="0">
                        <a:spcBef>
                          <a:spcPts val="0"/>
                        </a:spcBef>
                        <a:spcAft>
                          <a:spcPts val="0"/>
                        </a:spcAft>
                      </a:pPr>
                      <a:r>
                        <a:rPr lang="en-US" sz="1000" baseline="0" dirty="0" smtClean="0">
                          <a:effectLst/>
                        </a:rPr>
                        <a:t>Use books to help with this unit. Eclipse by Phillips Harrington and Total Solar Eclipse 2017 by Marc Nussbaum. Students will build hole cameras to observe the 2017 eclipse in August 2017. They will also build a Earth-sun-moon system to use in understanding eclipses, seasons, and the size and distances to each planet and relationships to all things in the solar system.</a:t>
                      </a:r>
                    </a:p>
                    <a:p>
                      <a:pPr marL="457200" marR="0">
                        <a:spcBef>
                          <a:spcPts val="0"/>
                        </a:spcBef>
                        <a:spcAft>
                          <a:spcPts val="0"/>
                        </a:spcAft>
                      </a:pPr>
                      <a:endParaRPr lang="en-US" sz="1000" baseline="0" dirty="0" smtClean="0">
                        <a:effectLst/>
                      </a:endParaRPr>
                    </a:p>
                    <a:p>
                      <a:pPr marL="457200" marR="0">
                        <a:spcBef>
                          <a:spcPts val="0"/>
                        </a:spcBef>
                        <a:spcAft>
                          <a:spcPts val="0"/>
                        </a:spcAft>
                      </a:pPr>
                      <a:r>
                        <a:rPr lang="en-US" sz="1000" baseline="0" dirty="0" smtClean="0">
                          <a:effectLst/>
                        </a:rPr>
                        <a:t>Explore lunar and solar eclipses via a 3-D Modeling Design Task: </a:t>
                      </a:r>
                      <a:r>
                        <a:rPr lang="en-US" sz="1000" baseline="0" dirty="0" smtClean="0">
                          <a:effectLst/>
                          <a:hlinkClick r:id="rId27"/>
                        </a:rPr>
                        <a:t>http://static.nsta.or/files/ss1602_30.pdf</a:t>
                      </a:r>
                      <a:endParaRPr lang="en-US" sz="1000" baseline="0" dirty="0" smtClean="0">
                        <a:effectLst/>
                      </a:endParaRPr>
                    </a:p>
                    <a:p>
                      <a:pPr marL="45720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529986">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spcBef>
                          <a:spcPts val="0"/>
                        </a:spcBef>
                        <a:spcAft>
                          <a:spcPts val="0"/>
                        </a:spcAft>
                      </a:pPr>
                      <a:r>
                        <a:rPr lang="en-US" sz="1000" dirty="0">
                          <a:effectLst/>
                        </a:rPr>
                        <a:t>Score 2.5</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No major errors or omissions regarding score 2.0 content, and partial success at score 3.0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45720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2457907">
                <a:tc>
                  <a:txBody>
                    <a:bodyPr/>
                    <a:lstStyle/>
                    <a:p>
                      <a:pPr marL="0" marR="0">
                        <a:spcBef>
                          <a:spcPts val="0"/>
                        </a:spcBef>
                        <a:spcAft>
                          <a:spcPts val="0"/>
                        </a:spcAft>
                      </a:pPr>
                      <a:r>
                        <a:rPr lang="en-US" sz="1000" dirty="0">
                          <a:effectLst/>
                        </a:rPr>
                        <a:t>Score 2.0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(direct instruction lessons)</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r>
                        <a:rPr lang="en-US" sz="1000" dirty="0" smtClean="0">
                          <a:effectLst/>
                        </a:rPr>
                        <a:t>5-ESS1-2</a:t>
                      </a:r>
                      <a:endParaRPr lang="en-US" sz="1000" dirty="0">
                        <a:effectLst/>
                      </a:endParaRP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p>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The </a:t>
                      </a:r>
                      <a:r>
                        <a:rPr lang="en-US" sz="1000" dirty="0" smtClean="0">
                          <a:effectLst/>
                        </a:rPr>
                        <a:t>student </a:t>
                      </a:r>
                      <a:r>
                        <a:rPr lang="en-US" sz="1000" dirty="0">
                          <a:effectLst/>
                        </a:rPr>
                        <a:t>will:</a:t>
                      </a:r>
                    </a:p>
                    <a:p>
                      <a:pPr marL="0" marR="0">
                        <a:spcBef>
                          <a:spcPts val="0"/>
                        </a:spcBef>
                        <a:spcAft>
                          <a:spcPts val="0"/>
                        </a:spcAft>
                      </a:pPr>
                      <a:r>
                        <a:rPr lang="en-US" sz="1000" dirty="0">
                          <a:effectLst/>
                        </a:rPr>
                        <a:t> </a:t>
                      </a:r>
                    </a:p>
                    <a:p>
                      <a:pPr marL="342900" marR="0" lvl="0" indent="-342900">
                        <a:spcBef>
                          <a:spcPts val="0"/>
                        </a:spcBef>
                        <a:spcAft>
                          <a:spcPts val="0"/>
                        </a:spcAft>
                        <a:buFont typeface="Symbol" panose="05050102010706020507" pitchFamily="18" charset="2"/>
                        <a:buChar char=""/>
                      </a:pPr>
                      <a:r>
                        <a:rPr lang="en-US" sz="1000" dirty="0">
                          <a:effectLst/>
                        </a:rPr>
                        <a:t>Recognize or recall </a:t>
                      </a:r>
                      <a:r>
                        <a:rPr lang="en-US" sz="1000" dirty="0" smtClean="0">
                          <a:effectLst/>
                        </a:rPr>
                        <a:t>vocabulary: Earth’s axis, Earth’s orbit, position in the sky, lunar phase, solar eclipse, elliptical orbit, meteor and asteroid movement patterns, scale property, planet composition, atmosphere, orbit radius</a:t>
                      </a:r>
                    </a:p>
                    <a:p>
                      <a:pPr marL="342900" marR="0" lvl="0" indent="-342900">
                        <a:spcBef>
                          <a:spcPts val="0"/>
                        </a:spcBef>
                        <a:spcAft>
                          <a:spcPts val="0"/>
                        </a:spcAft>
                        <a:buFont typeface="Symbol" panose="05050102010706020507" pitchFamily="18" charset="2"/>
                        <a:buChar char=""/>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Describe the lunar phases, lunar and solar eclipse, and how the seasons are created</a:t>
                      </a:r>
                    </a:p>
                    <a:p>
                      <a:pPr marL="342900" marR="0" lvl="0" indent="-342900">
                        <a:spcBef>
                          <a:spcPts val="0"/>
                        </a:spcBef>
                        <a:spcAft>
                          <a:spcPts val="0"/>
                        </a:spcAft>
                        <a:buFont typeface="Symbol" panose="05050102010706020507" pitchFamily="18" charset="2"/>
                        <a:buChar char=""/>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Describe the role of gravity in the motions within galaxies and the solar system</a:t>
                      </a:r>
                    </a:p>
                    <a:p>
                      <a:pPr marL="342900" marR="0" lvl="0" indent="-342900">
                        <a:spcBef>
                          <a:spcPts val="0"/>
                        </a:spcBef>
                        <a:spcAft>
                          <a:spcPts val="0"/>
                        </a:spcAft>
                        <a:buFont typeface="Symbol" panose="05050102010706020507" pitchFamily="18" charset="2"/>
                        <a:buChar char=""/>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Describe</a:t>
                      </a: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 the scale properties of various objects in the solar system</a:t>
                      </a:r>
                    </a:p>
                    <a:p>
                      <a:pPr marL="342900" marR="0" lvl="0" indent="-342900">
                        <a:spcBef>
                          <a:spcPts val="0"/>
                        </a:spcBef>
                        <a:spcAft>
                          <a:spcPts val="0"/>
                        </a:spcAft>
                        <a:buFont typeface="Symbol" panose="05050102010706020507" pitchFamily="18" charset="2"/>
                        <a:buChar char=""/>
                      </a:pP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Review the solar system and plot data to reveal patterns of daily changes in length and direction of shadows, day and night, and seasonal appearances of stars in the night sky. They should also see patterns in the position and motion of the Earth with respect to the sun and stars.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457200" marR="0">
                        <a:spcBef>
                          <a:spcPts val="0"/>
                        </a:spcBef>
                        <a:spcAft>
                          <a:spcPts val="0"/>
                        </a:spcAft>
                      </a:pPr>
                      <a:r>
                        <a:rPr lang="en-US" sz="1000" dirty="0">
                          <a:effectLst/>
                        </a:rPr>
                        <a:t> </a:t>
                      </a:r>
                      <a:r>
                        <a:rPr lang="en-US" sz="1000" dirty="0" smtClean="0">
                          <a:effectLst/>
                        </a:rPr>
                        <a:t>The</a:t>
                      </a:r>
                      <a:r>
                        <a:rPr lang="en-US" sz="1000" baseline="0" dirty="0" smtClean="0">
                          <a:effectLst/>
                        </a:rPr>
                        <a:t> teacher will:</a:t>
                      </a:r>
                    </a:p>
                    <a:p>
                      <a:pPr marL="457200" marR="0">
                        <a:spcBef>
                          <a:spcPts val="0"/>
                        </a:spcBef>
                        <a:spcAft>
                          <a:spcPts val="0"/>
                        </a:spcAft>
                      </a:pPr>
                      <a:endParaRPr lang="en-US" sz="1000" baseline="0" dirty="0" smtClean="0">
                        <a:effectLst/>
                      </a:endParaRPr>
                    </a:p>
                    <a:p>
                      <a:pPr marL="457200" marR="0">
                        <a:spcBef>
                          <a:spcPts val="0"/>
                        </a:spcBef>
                        <a:spcAft>
                          <a:spcPts val="0"/>
                        </a:spcAft>
                      </a:pPr>
                      <a:r>
                        <a:rPr lang="en-US" sz="1000" baseline="0" dirty="0" smtClean="0">
                          <a:effectLst/>
                        </a:rPr>
                        <a:t>Have students note length of shadows at different times of day to show times of day. They will also note sunrises and sunsets to determine seasons and the axis of the Earth. They will use a star chart to note visibility of stars at different times of the year. They will identify the relationships between sunrises and sunsets in creating shadows and solstices based on Earth’s axis. They will organize data to find similarities in the motion of the sun simulator and the rotating sky:</a:t>
                      </a:r>
                      <a:r>
                        <a:rPr lang="en-US" sz="1000" dirty="0">
                          <a:effectLst/>
                        </a:rPr>
                        <a:t> </a:t>
                      </a:r>
                      <a:endParaRPr lang="en-US" sz="1000" dirty="0" smtClean="0">
                        <a:effectLst/>
                      </a:endParaRPr>
                    </a:p>
                    <a:p>
                      <a:pPr marL="457200" marR="0">
                        <a:spcBef>
                          <a:spcPts val="0"/>
                        </a:spcBef>
                        <a:spcAft>
                          <a:spcPts val="0"/>
                        </a:spcAft>
                      </a:pP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hlinkClick r:id="rId28"/>
                        </a:rPr>
                        <a:t>http://astro.unl.edu/naap/motion3/motion3.html</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NSTA activities for Score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353324">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1000">
                          <a:effectLst/>
                        </a:rPr>
                        <a:t>Score 1.5</a:t>
                      </a:r>
                    </a:p>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lnSpc>
                          <a:spcPct val="115000"/>
                        </a:lnSpc>
                        <a:spcBef>
                          <a:spcPts val="0"/>
                        </a:spcBef>
                        <a:spcAft>
                          <a:spcPts val="0"/>
                        </a:spcAft>
                      </a:pPr>
                      <a:r>
                        <a:rPr lang="en-US" sz="1000" dirty="0">
                          <a:effectLst/>
                        </a:rPr>
                        <a:t>Partial success at score 2.0 content and major errors or omissions regarding score 3.0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308566">
                <a:tc>
                  <a:txBody>
                    <a:bodyPr/>
                    <a:lstStyle/>
                    <a:p>
                      <a:pPr marL="0" marR="0">
                        <a:spcBef>
                          <a:spcPts val="0"/>
                        </a:spcBef>
                        <a:spcAft>
                          <a:spcPts val="0"/>
                        </a:spcAft>
                      </a:pPr>
                      <a:r>
                        <a:rPr lang="en-US" sz="1000" dirty="0">
                          <a:effectLst/>
                        </a:rPr>
                        <a:t>Score 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With help, partial success at score 2.0 content and score 3.0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283556">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a:effectLst/>
                        </a:rPr>
                        <a:t>Score 0.5</a:t>
                      </a:r>
                      <a:endParaRPr lang="en-US" sz="800">
                        <a:effectLst/>
                      </a:endParaRPr>
                    </a:p>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2">
                  <a:txBody>
                    <a:bodyPr/>
                    <a:lstStyle/>
                    <a:p>
                      <a:pPr marL="0" marR="0">
                        <a:lnSpc>
                          <a:spcPct val="115000"/>
                        </a:lnSpc>
                        <a:spcBef>
                          <a:spcPts val="0"/>
                        </a:spcBef>
                        <a:spcAft>
                          <a:spcPts val="0"/>
                        </a:spcAft>
                      </a:pPr>
                      <a:r>
                        <a:rPr lang="en-US" sz="900" dirty="0">
                          <a:effectLst/>
                        </a:rPr>
                        <a:t>With help, partial success at score 2.0 content and score 3.0 content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r h="153619">
                <a:tc>
                  <a:txBody>
                    <a:bodyPr/>
                    <a:lstStyle/>
                    <a:p>
                      <a:pPr marL="0" marR="0">
                        <a:spcBef>
                          <a:spcPts val="0"/>
                        </a:spcBef>
                        <a:spcAft>
                          <a:spcPts val="0"/>
                        </a:spcAft>
                      </a:pPr>
                      <a:r>
                        <a:rPr lang="en-US" sz="1000">
                          <a:effectLst/>
                        </a:rPr>
                        <a:t>Score 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gridSpan="3">
                  <a:txBody>
                    <a:bodyPr/>
                    <a:lstStyle/>
                    <a:p>
                      <a:pPr marL="0" marR="0">
                        <a:spcBef>
                          <a:spcPts val="0"/>
                        </a:spcBef>
                        <a:spcAft>
                          <a:spcPts val="0"/>
                        </a:spcAft>
                      </a:pPr>
                      <a:r>
                        <a:rPr lang="en-US" sz="1000" dirty="0">
                          <a:effectLst/>
                        </a:rPr>
                        <a:t>Even with help, no success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c>
                  <a:txBody>
                    <a:bodyPr/>
                    <a:lstStyle/>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78" marR="49378" marT="0" marB="0"/>
                </a:tc>
              </a:tr>
            </a:tbl>
          </a:graphicData>
        </a:graphic>
      </p:graphicFrame>
      <p:sp>
        <p:nvSpPr>
          <p:cNvPr id="5" name="TextBox 4"/>
          <p:cNvSpPr txBox="1"/>
          <p:nvPr/>
        </p:nvSpPr>
        <p:spPr>
          <a:xfrm>
            <a:off x="21393986" y="15263413"/>
            <a:ext cx="1160895" cy="225318"/>
          </a:xfrm>
          <a:prstGeom prst="rect">
            <a:avLst/>
          </a:prstGeom>
          <a:noFill/>
        </p:spPr>
        <p:txBody>
          <a:bodyPr wrap="none" rtlCol="0">
            <a:spAutoFit/>
          </a:bodyPr>
          <a:lstStyle/>
          <a:p>
            <a:r>
              <a:rPr lang="en-US" sz="864" dirty="0"/>
              <a:t>Photo by Linda </a:t>
            </a:r>
            <a:r>
              <a:rPr lang="en-US" sz="864" dirty="0" err="1"/>
              <a:t>Pelroy</a:t>
            </a:r>
            <a:endParaRPr lang="en-US" sz="864" dirty="0"/>
          </a:p>
        </p:txBody>
      </p:sp>
      <p:sp>
        <p:nvSpPr>
          <p:cNvPr id="9" name="TextBox 8"/>
          <p:cNvSpPr txBox="1"/>
          <p:nvPr/>
        </p:nvSpPr>
        <p:spPr>
          <a:xfrm>
            <a:off x="21393985" y="21655553"/>
            <a:ext cx="1205779" cy="225318"/>
          </a:xfrm>
          <a:prstGeom prst="rect">
            <a:avLst/>
          </a:prstGeom>
          <a:noFill/>
        </p:spPr>
        <p:txBody>
          <a:bodyPr wrap="none" rtlCol="0">
            <a:spAutoFit/>
          </a:bodyPr>
          <a:lstStyle/>
          <a:p>
            <a:r>
              <a:rPr lang="en-US" sz="864" dirty="0"/>
              <a:t>Photo by Andi Harmon</a:t>
            </a:r>
            <a:endParaRPr lang="en-US" sz="864" dirty="0"/>
          </a:p>
        </p:txBody>
      </p:sp>
      <p:sp>
        <p:nvSpPr>
          <p:cNvPr id="10" name="TextBox 9"/>
          <p:cNvSpPr txBox="1"/>
          <p:nvPr/>
        </p:nvSpPr>
        <p:spPr>
          <a:xfrm>
            <a:off x="20841257" y="27084588"/>
            <a:ext cx="1160895" cy="225318"/>
          </a:xfrm>
          <a:prstGeom prst="rect">
            <a:avLst/>
          </a:prstGeom>
          <a:noFill/>
        </p:spPr>
        <p:txBody>
          <a:bodyPr wrap="none" rtlCol="0">
            <a:spAutoFit/>
          </a:bodyPr>
          <a:lstStyle/>
          <a:p>
            <a:r>
              <a:rPr lang="en-US" sz="864" dirty="0"/>
              <a:t>Photo by Linda </a:t>
            </a:r>
            <a:r>
              <a:rPr lang="en-US" sz="864" dirty="0" err="1"/>
              <a:t>Pelroy</a:t>
            </a:r>
            <a:endParaRPr lang="en-US" sz="864" dirty="0"/>
          </a:p>
        </p:txBody>
      </p:sp>
    </p:spTree>
    <p:extLst>
      <p:ext uri="{BB962C8B-B14F-4D97-AF65-F5344CB8AC3E}">
        <p14:creationId xmlns:p14="http://schemas.microsoft.com/office/powerpoint/2010/main" val="1128463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TotalTime>
  <Words>2237</Words>
  <Application>Microsoft Office PowerPoint</Application>
  <PresentationFormat>Custom</PresentationFormat>
  <Paragraphs>523</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Symbol</vt:lpstr>
      <vt:lpstr>Times New Roman</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cumminm</dc:creator>
  <cp:lastModifiedBy>cumminm</cp:lastModifiedBy>
  <cp:revision>14</cp:revision>
  <dcterms:created xsi:type="dcterms:W3CDTF">2017-10-03T21:47:11Z</dcterms:created>
  <dcterms:modified xsi:type="dcterms:W3CDTF">2017-12-21T18:28:53Z</dcterms:modified>
</cp:coreProperties>
</file>