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65" r:id="rId4"/>
    <p:sldId id="267" r:id="rId5"/>
    <p:sldId id="269" r:id="rId6"/>
    <p:sldId id="281" r:id="rId7"/>
    <p:sldId id="272" r:id="rId8"/>
    <p:sldId id="258" r:id="rId9"/>
    <p:sldId id="259" r:id="rId10"/>
    <p:sldId id="286" r:id="rId11"/>
    <p:sldId id="283" r:id="rId12"/>
    <p:sldId id="260" r:id="rId13"/>
    <p:sldId id="287" r:id="rId14"/>
    <p:sldId id="282" r:id="rId15"/>
    <p:sldId id="263" r:id="rId16"/>
    <p:sldId id="270" r:id="rId17"/>
    <p:sldId id="273" r:id="rId18"/>
    <p:sldId id="262" r:id="rId19"/>
    <p:sldId id="266" r:id="rId20"/>
    <p:sldId id="279" r:id="rId21"/>
    <p:sldId id="284" r:id="rId22"/>
    <p:sldId id="268" r:id="rId23"/>
    <p:sldId id="271" r:id="rId24"/>
    <p:sldId id="274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4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0667" autoAdjust="0"/>
  </p:normalViewPr>
  <p:slideViewPr>
    <p:cSldViewPr snapToGrid="0">
      <p:cViewPr>
        <p:scale>
          <a:sx n="100" d="100"/>
          <a:sy n="100" d="100"/>
        </p:scale>
        <p:origin x="-968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86E28-61E3-194B-A8CC-2A65BB5D858C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CA64E-FE12-CE4C-907A-99CC2917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5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9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going to show a couple of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7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Difference between soft and hard sediments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Evidence of dam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Challenge</a:t>
            </a:r>
            <a:r>
              <a:rPr lang="en-US" baseline="0" dirty="0" smtClean="0"/>
              <a:t> of this study (and why GPR and sidescan are important) is disentangling shoreline remobilization from actual basin yield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Applied a</a:t>
            </a:r>
            <a:r>
              <a:rPr lang="en-US" baseline="0" dirty="0" smtClean="0"/>
              <a:t> background removal filter (FIR)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08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11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D8EA1-DD23-6347-A88A-15172C6EFE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6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1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9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Maine</a:t>
            </a:r>
            <a:r>
              <a:rPr lang="en-US" baseline="0" dirty="0" smtClean="0"/>
              <a:t> and </a:t>
            </a:r>
            <a:r>
              <a:rPr lang="en-US" dirty="0" smtClean="0"/>
              <a:t>New England in general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Analyzing the imprinting of industrial revolution influence on sedimentation through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of dams and deforestation of watersheds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does changing the trapping efficiency and sediment supply characteristics influence lacustrine sedimentation rates?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72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TWTT and amplitude denotes gradient in electrical contrast</a:t>
            </a:r>
          </a:p>
          <a:p>
            <a:r>
              <a:rPr lang="en-US" dirty="0" smtClean="0"/>
              <a:t>- Conductivity</a:t>
            </a:r>
            <a:r>
              <a:rPr lang="en-US" baseline="0" dirty="0" smtClean="0"/>
              <a:t> =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D8EA1-DD23-6347-A88A-15172C6EFE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6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a lake that’s not so filled with organics,</a:t>
            </a:r>
          </a:p>
          <a:p>
            <a:r>
              <a:rPr lang="en-US" dirty="0" smtClean="0"/>
              <a:t>Reflectivity</a:t>
            </a:r>
            <a:r>
              <a:rPr lang="en-US" baseline="0" dirty="0" smtClean="0"/>
              <a:t> may indicate:</a:t>
            </a:r>
          </a:p>
          <a:p>
            <a:r>
              <a:rPr lang="en-US" baseline="0" dirty="0" smtClean="0"/>
              <a:t>	- Hardness</a:t>
            </a:r>
          </a:p>
          <a:p>
            <a:r>
              <a:rPr lang="en-US" baseline="0" dirty="0" smtClean="0"/>
              <a:t>	- Angle of incidence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5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a lake that’s not so filled with organics,</a:t>
            </a:r>
          </a:p>
          <a:p>
            <a:r>
              <a:rPr lang="en-US" dirty="0" smtClean="0"/>
              <a:t>Reflectivity</a:t>
            </a:r>
            <a:r>
              <a:rPr lang="en-US" baseline="0" dirty="0" smtClean="0"/>
              <a:t> may indicate:</a:t>
            </a:r>
          </a:p>
          <a:p>
            <a:r>
              <a:rPr lang="en-US" baseline="0" dirty="0" smtClean="0"/>
              <a:t>	- Hardness</a:t>
            </a:r>
          </a:p>
          <a:p>
            <a:r>
              <a:rPr lang="en-US" baseline="0" dirty="0" smtClean="0"/>
              <a:t>	- Angle of incidence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5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CA64E-FE12-CE4C-907A-99CC2917DD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Relationship Id="rId3" Type="http://schemas.openxmlformats.org/officeDocument/2006/relationships/image" Target="../media/image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103" y="1546883"/>
            <a:ext cx="8411794" cy="14700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Investigating Holocene lacustrine sedimentation</a:t>
            </a:r>
            <a:r>
              <a:rPr lang="en-US" sz="2400" dirty="0"/>
              <a:t> in </a:t>
            </a:r>
            <a:r>
              <a:rPr lang="en-US" sz="2400" dirty="0" smtClean="0"/>
              <a:t>New England using ground-penetrating radar and sidescan sonar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0601" y="2860481"/>
            <a:ext cx="5322798" cy="2055577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Seth </a:t>
            </a:r>
            <a:r>
              <a:rPr lang="en-US" sz="1600" dirty="0" smtClean="0"/>
              <a:t>Campbell</a:t>
            </a:r>
            <a:r>
              <a:rPr lang="en-US" sz="1600" baseline="30000" dirty="0" smtClean="0"/>
              <a:t>1,2</a:t>
            </a:r>
            <a:r>
              <a:rPr lang="en-US" sz="1600" dirty="0" smtClean="0"/>
              <a:t>, </a:t>
            </a:r>
            <a:r>
              <a:rPr lang="en-US" sz="1600" b="1" dirty="0"/>
              <a:t>Ian Nesbitt</a:t>
            </a:r>
            <a:r>
              <a:rPr lang="en-US" sz="1600" b="1" baseline="30000" dirty="0"/>
              <a:t>1</a:t>
            </a:r>
            <a:r>
              <a:rPr lang="en-US" sz="1600" dirty="0"/>
              <a:t>, Steven </a:t>
            </a:r>
            <a:r>
              <a:rPr lang="en-US" sz="1600" dirty="0" smtClean="0"/>
              <a:t>Arcone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Sean Smith</a:t>
            </a:r>
            <a:r>
              <a:rPr lang="en-US" sz="1600" baseline="30000" dirty="0" smtClean="0"/>
              <a:t>1</a:t>
            </a:r>
            <a:endParaRPr lang="en-US" sz="1600" dirty="0" smtClean="0"/>
          </a:p>
          <a:p>
            <a:endParaRPr lang="en-US" sz="1100" dirty="0" smtClean="0"/>
          </a:p>
          <a:p>
            <a:endParaRPr lang="en-US" sz="1100" dirty="0"/>
          </a:p>
          <a:p>
            <a:r>
              <a:rPr lang="en-US" sz="1100" baseline="30000" dirty="0" smtClean="0"/>
              <a:t>1</a:t>
            </a:r>
            <a:r>
              <a:rPr lang="en-US" sz="1100" dirty="0" smtClean="0"/>
              <a:t> University of Maine, </a:t>
            </a:r>
            <a:r>
              <a:rPr lang="en-US" sz="1100" dirty="0" err="1" smtClean="0"/>
              <a:t>Orono</a:t>
            </a:r>
            <a:r>
              <a:rPr lang="en-US" sz="1100" dirty="0" smtClean="0"/>
              <a:t>, ME</a:t>
            </a:r>
          </a:p>
          <a:p>
            <a:r>
              <a:rPr lang="en-US" sz="1100" baseline="30000" dirty="0" smtClean="0"/>
              <a:t>2</a:t>
            </a:r>
            <a:r>
              <a:rPr lang="en-US" sz="1100" dirty="0" smtClean="0"/>
              <a:t> </a:t>
            </a:r>
            <a:r>
              <a:rPr lang="en-US" sz="1100" smtClean="0"/>
              <a:t>US Army Cold </a:t>
            </a:r>
            <a:r>
              <a:rPr lang="en-US" sz="1100" dirty="0" smtClean="0"/>
              <a:t>Regions Research and Engineering Laboratory, Hanover, NH</a:t>
            </a:r>
          </a:p>
        </p:txBody>
      </p:sp>
      <p:pic>
        <p:nvPicPr>
          <p:cNvPr id="4" name="Picture 3" descr="IMG_20171001_104204921-PAN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7"/>
            <a:ext cx="9144000" cy="1723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41" t="18938" b="30875"/>
          <a:stretch/>
        </p:blipFill>
        <p:spPr>
          <a:xfrm>
            <a:off x="0" y="4586776"/>
            <a:ext cx="9144000" cy="2270584"/>
          </a:xfrm>
          <a:prstGeom prst="rect">
            <a:avLst/>
          </a:prstGeom>
        </p:spPr>
      </p:pic>
      <p:pic>
        <p:nvPicPr>
          <p:cNvPr id="7" name="Picture 6" descr="NEST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78" y="-3175"/>
            <a:ext cx="2127975" cy="6910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9" name="Picture 8" descr="UMaine_fullcrest_logo4c_outlin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68767" cy="84915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10" name="Picture 9" descr="NSF 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17" y="-3175"/>
            <a:ext cx="687061" cy="6910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8" name="Picture 7" descr="schoodic_R000061-merge_corrected_scan11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8520" r="2327" b="17168"/>
          <a:stretch/>
        </p:blipFill>
        <p:spPr>
          <a:xfrm>
            <a:off x="5688902" y="4586765"/>
            <a:ext cx="3455098" cy="2271235"/>
          </a:xfrm>
          <a:prstGeom prst="rect">
            <a:avLst/>
          </a:prstGeom>
        </p:spPr>
      </p:pic>
      <p:pic>
        <p:nvPicPr>
          <p:cNvPr id="5" name="Picture 4" descr="MaineEPSCoR-Logo.jpg"/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-3175"/>
            <a:ext cx="1651000" cy="68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4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001_122605586_HD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53" y="-232580"/>
            <a:ext cx="3918014" cy="6965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70911"/>
            <a:ext cx="2714505" cy="46166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Lake GPR in Practice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rgbClr val="FFFFFF"/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051" y="2617407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points: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Water conductivity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Gas / organics</a:t>
            </a:r>
          </a:p>
        </p:txBody>
      </p:sp>
      <p:pic>
        <p:nvPicPr>
          <p:cNvPr id="23" name="Picture 22" descr="GSSI-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36" y="1324099"/>
            <a:ext cx="1795236" cy="59233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806403" y="2056173"/>
            <a:ext cx="2110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3207 100 MHz </a:t>
            </a:r>
            <a:r>
              <a:rPr lang="en-US" sz="1200" dirty="0"/>
              <a:t>antenna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SIR 4000 </a:t>
            </a:r>
            <a:r>
              <a:rPr lang="en-US" sz="1200" dirty="0" smtClean="0"/>
              <a:t>field computer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861905" y="2394841"/>
            <a:ext cx="0" cy="5442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96536" y="4494573"/>
            <a:ext cx="2147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RADAN 7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smtClean="0">
                <a:solidFill>
                  <a:srgbClr val="7F7F7F"/>
                </a:solidFill>
              </a:rPr>
              <a:t>or conversion to HDF5 / SEG-Y</a:t>
            </a:r>
          </a:p>
          <a:p>
            <a:pPr algn="ctr"/>
            <a:r>
              <a:rPr lang="en-US" sz="1200" dirty="0" err="1">
                <a:solidFill>
                  <a:srgbClr val="7F7F7F"/>
                </a:solidFill>
              </a:rPr>
              <a:t>g</a:t>
            </a:r>
            <a:r>
              <a:rPr lang="en-US" sz="1200" dirty="0" err="1" smtClean="0">
                <a:solidFill>
                  <a:srgbClr val="7F7F7F"/>
                </a:solidFill>
              </a:rPr>
              <a:t>ithub.com</a:t>
            </a:r>
            <a:r>
              <a:rPr lang="en-US" sz="1200" dirty="0" smtClean="0">
                <a:solidFill>
                  <a:srgbClr val="7F7F7F"/>
                </a:solidFill>
              </a:rPr>
              <a:t>/</a:t>
            </a:r>
            <a:r>
              <a:rPr lang="en-US" sz="1200" dirty="0" err="1" smtClean="0">
                <a:solidFill>
                  <a:srgbClr val="7F7F7F"/>
                </a:solidFill>
              </a:rPr>
              <a:t>iannesbitt</a:t>
            </a:r>
            <a:r>
              <a:rPr lang="en-US" sz="1200" dirty="0" smtClean="0">
                <a:solidFill>
                  <a:srgbClr val="7F7F7F"/>
                </a:solidFill>
              </a:rPr>
              <a:t>/</a:t>
            </a:r>
            <a:r>
              <a:rPr lang="en-US" sz="1200" dirty="0" err="1" smtClean="0">
                <a:solidFill>
                  <a:srgbClr val="7F7F7F"/>
                </a:solidFill>
              </a:rPr>
              <a:t>readgssi</a:t>
            </a:r>
            <a:endParaRPr lang="en-US" sz="1200" dirty="0">
              <a:solidFill>
                <a:srgbClr val="7F7F7F"/>
              </a:solidFill>
            </a:endParaRPr>
          </a:p>
        </p:txBody>
      </p:sp>
      <p:cxnSp>
        <p:nvCxnSpPr>
          <p:cNvPr id="27" name="Straight Arrow Connector 26"/>
          <p:cNvCxnSpPr>
            <a:stCxn id="24" idx="2"/>
            <a:endCxn id="26" idx="0"/>
          </p:cNvCxnSpPr>
          <p:nvPr/>
        </p:nvCxnSpPr>
        <p:spPr>
          <a:xfrm>
            <a:off x="7861721" y="3256502"/>
            <a:ext cx="8599" cy="1238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78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" y="1066800"/>
            <a:ext cx="8985062" cy="4205969"/>
            <a:chOff x="76200" y="982441"/>
            <a:chExt cx="8985062" cy="4205969"/>
          </a:xfrm>
        </p:grpSpPr>
        <p:grpSp>
          <p:nvGrpSpPr>
            <p:cNvPr id="2" name="Group 1"/>
            <p:cNvGrpSpPr/>
            <p:nvPr/>
          </p:nvGrpSpPr>
          <p:grpSpPr>
            <a:xfrm>
              <a:off x="76200" y="982441"/>
              <a:ext cx="8985062" cy="4205969"/>
              <a:chOff x="76201" y="762000"/>
              <a:chExt cx="8985062" cy="420596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76201" y="1555859"/>
                <a:ext cx="798112" cy="3412110"/>
                <a:chOff x="-249007" y="1304308"/>
                <a:chExt cx="852724" cy="3656086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585576" y="1396237"/>
                  <a:ext cx="1" cy="356415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flipH="1">
                  <a:off x="369674" y="1459192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400520" y="3372986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flipH="1">
                  <a:off x="400520" y="4017175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 rot="16200000">
                  <a:off x="32021" y="3197158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20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17958" y="3821912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25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16200000">
                  <a:off x="75641" y="1278207"/>
                  <a:ext cx="309517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5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-1470087" y="2899494"/>
                  <a:ext cx="278071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Depth (m)</a:t>
                  </a: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383162" y="2095433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 rot="16200000">
                  <a:off x="5273" y="1914573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10</a:t>
                  </a: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364040" y="2743200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 rot="16200000">
                  <a:off x="-3605" y="2592132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15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367288" y="4627527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 rot="16200000">
                  <a:off x="-1182" y="4446667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30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94298" y="762000"/>
                <a:ext cx="7686176" cy="950896"/>
                <a:chOff x="758655" y="2374"/>
                <a:chExt cx="8115265" cy="1018888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 rot="5400000">
                  <a:off x="4213285" y="-3452256"/>
                  <a:ext cx="1018888" cy="7928148"/>
                  <a:chOff x="-336133" y="1433996"/>
                  <a:chExt cx="1018888" cy="3599010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 rot="16200000" flipH="1">
                    <a:off x="-1177621" y="3197195"/>
                    <a:ext cx="35263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H="1">
                    <a:off x="369674" y="1459192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372981" y="3791499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 flipH="1">
                    <a:off x="400520" y="4166706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/>
                  <p:cNvSpPr txBox="1"/>
                  <p:nvPr/>
                </p:nvSpPr>
                <p:spPr>
                  <a:xfrm rot="16200000">
                    <a:off x="108792" y="3586444"/>
                    <a:ext cx="238331" cy="36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120</a:t>
                    </a: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 rot="16200000">
                    <a:off x="275266" y="3847985"/>
                    <a:ext cx="188390" cy="626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80</a:t>
                    </a:r>
                  </a:p>
                  <a:p>
                    <a:endParaRPr lang="en-US" sz="1600" dirty="0"/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 rot="16200000">
                    <a:off x="120946" y="1660929"/>
                    <a:ext cx="238331" cy="36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320</a:t>
                    </a:r>
                    <a:endParaRPr lang="en-US" sz="1600" dirty="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 rot="16200000">
                    <a:off x="-1557213" y="3061082"/>
                    <a:ext cx="278071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Distance (m)</a:t>
                    </a:r>
                  </a:p>
                </p:txBody>
              </p:sp>
              <p:cxnSp>
                <p:nvCxnSpPr>
                  <p:cNvPr id="39" name="Straight Connector 38"/>
                  <p:cNvCxnSpPr/>
                  <p:nvPr/>
                </p:nvCxnSpPr>
                <p:spPr>
                  <a:xfrm flipH="1">
                    <a:off x="397814" y="1844993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/>
                  <p:cNvSpPr txBox="1"/>
                  <p:nvPr/>
                </p:nvSpPr>
                <p:spPr>
                  <a:xfrm rot="16200000">
                    <a:off x="246956" y="2325321"/>
                    <a:ext cx="238331" cy="626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240</a:t>
                    </a:r>
                    <a:endParaRPr lang="en-US" sz="1600" dirty="0"/>
                  </a:p>
                  <a:p>
                    <a:endParaRPr lang="en-US" sz="1600" dirty="0"/>
                  </a:p>
                </p:txBody>
              </p:sp>
              <p:cxnSp>
                <p:nvCxnSpPr>
                  <p:cNvPr id="41" name="Straight Connector 40"/>
                  <p:cNvCxnSpPr/>
                  <p:nvPr/>
                </p:nvCxnSpPr>
                <p:spPr>
                  <a:xfrm flipH="1">
                    <a:off x="372694" y="3025194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/>
                  <p:cNvSpPr txBox="1"/>
                  <p:nvPr/>
                </p:nvSpPr>
                <p:spPr>
                  <a:xfrm rot="16200000">
                    <a:off x="99841" y="2835163"/>
                    <a:ext cx="238331" cy="36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200</a:t>
                    </a:r>
                  </a:p>
                </p:txBody>
              </p: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367288" y="4562288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/>
                  <p:cNvSpPr txBox="1"/>
                  <p:nvPr/>
                </p:nvSpPr>
                <p:spPr>
                  <a:xfrm rot="16200000">
                    <a:off x="141410" y="4798164"/>
                    <a:ext cx="13113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0</a:t>
                    </a:r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 rot="5400000" flipH="1">
                  <a:off x="823576" y="813090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 flipH="1">
                  <a:off x="4241802" y="813090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5400000" flipH="1">
                  <a:off x="5944990" y="840628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5400000" flipH="1">
                  <a:off x="6794859" y="812801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1598855" y="394675"/>
                  <a:ext cx="414999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40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115599" y="385084"/>
                  <a:ext cx="525012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/>
                    <a:t>160</a:t>
                  </a:r>
                  <a:endParaRPr lang="en-US" sz="16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636228" y="376291"/>
                  <a:ext cx="525012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/>
                    <a:t>280</a:t>
                  </a:r>
                  <a:endParaRPr lang="en-US" sz="1600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348908" y="374833"/>
                  <a:ext cx="525012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360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8202734" y="1366057"/>
                <a:ext cx="858529" cy="3586943"/>
                <a:chOff x="7183409" y="2673325"/>
                <a:chExt cx="917275" cy="3843419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 rot="10800000">
                  <a:off x="7183409" y="2673325"/>
                  <a:ext cx="917275" cy="3843419"/>
                  <a:chOff x="-313558" y="1396237"/>
                  <a:chExt cx="917275" cy="3843419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585576" y="1396237"/>
                    <a:ext cx="1" cy="356415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H="1">
                    <a:off x="369675" y="1804480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 flipH="1">
                    <a:off x="400520" y="3917114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400520" y="4407781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TextBox 51"/>
                  <p:cNvSpPr txBox="1"/>
                  <p:nvPr/>
                </p:nvSpPr>
                <p:spPr>
                  <a:xfrm rot="16200000">
                    <a:off x="-23802" y="3757712"/>
                    <a:ext cx="532807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750</a:t>
                    </a: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 rot="16200000">
                    <a:off x="-37864" y="4204687"/>
                    <a:ext cx="532807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500</a:t>
                    </a:r>
                    <a:endParaRPr lang="en-US" sz="1600" dirty="0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 rot="16200000">
                    <a:off x="-90902" y="2189300"/>
                    <a:ext cx="644452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1500</a:t>
                    </a:r>
                    <a:endParaRPr lang="en-US" sz="1600" dirty="0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 rot="16200000">
                    <a:off x="-1534638" y="3178630"/>
                    <a:ext cx="278071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Depth (ns)</a:t>
                    </a:r>
                  </a:p>
                </p:txBody>
              </p:sp>
              <p:cxnSp>
                <p:nvCxnSpPr>
                  <p:cNvPr id="56" name="Straight Connector 55"/>
                  <p:cNvCxnSpPr/>
                  <p:nvPr/>
                </p:nvCxnSpPr>
                <p:spPr>
                  <a:xfrm flipH="1">
                    <a:off x="383164" y="2855684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TextBox 56"/>
                  <p:cNvSpPr txBox="1"/>
                  <p:nvPr/>
                </p:nvSpPr>
                <p:spPr>
                  <a:xfrm rot="16200000">
                    <a:off x="-90902" y="2679191"/>
                    <a:ext cx="644452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1250</a:t>
                    </a:r>
                  </a:p>
                </p:txBody>
              </p:sp>
              <p:cxnSp>
                <p:nvCxnSpPr>
                  <p:cNvPr id="58" name="Straight Connector 57"/>
                  <p:cNvCxnSpPr/>
                  <p:nvPr/>
                </p:nvCxnSpPr>
                <p:spPr>
                  <a:xfrm flipH="1">
                    <a:off x="369675" y="3355801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TextBox 58"/>
                  <p:cNvSpPr txBox="1"/>
                  <p:nvPr/>
                </p:nvSpPr>
                <p:spPr>
                  <a:xfrm rot="16200000">
                    <a:off x="-90902" y="3179309"/>
                    <a:ext cx="644452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1000</a:t>
                    </a:r>
                  </a:p>
                </p:txBody>
              </p:sp>
              <p:cxnSp>
                <p:nvCxnSpPr>
                  <p:cNvPr id="60" name="Straight Connector 59"/>
                  <p:cNvCxnSpPr/>
                  <p:nvPr/>
                </p:nvCxnSpPr>
                <p:spPr>
                  <a:xfrm flipH="1">
                    <a:off x="369674" y="4941181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/>
                  <p:cNvSpPr txBox="1"/>
                  <p:nvPr/>
                </p:nvSpPr>
                <p:spPr>
                  <a:xfrm rot="16200000">
                    <a:off x="-57004" y="4792393"/>
                    <a:ext cx="532807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250</a:t>
                    </a:r>
                  </a:p>
                </p:txBody>
              </p:sp>
            </p:grpSp>
            <p:cxnSp>
              <p:nvCxnSpPr>
                <p:cNvPr id="47" name="Straight Connector 46"/>
                <p:cNvCxnSpPr/>
                <p:nvPr/>
              </p:nvCxnSpPr>
              <p:spPr>
                <a:xfrm rot="10800000" flipH="1">
                  <a:off x="7189486" y="5577134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/>
              <p:cNvSpPr txBox="1"/>
              <p:nvPr/>
            </p:nvSpPr>
            <p:spPr>
              <a:xfrm rot="5400000">
                <a:off x="8216799" y="4406799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1750</a:t>
                </a:r>
                <a:endParaRPr lang="en-US" sz="1600" dirty="0"/>
              </a:p>
            </p:txBody>
          </p:sp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6" t="11237" b="2379"/>
              <a:stretch/>
            </p:blipFill>
            <p:spPr bwMode="auto">
              <a:xfrm>
                <a:off x="873845" y="1660139"/>
                <a:ext cx="7319075" cy="3283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4916931" y="2526494"/>
              <a:ext cx="760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Water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71771" y="3687469"/>
              <a:ext cx="11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Sediments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01238" y="4518049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Till/Bedrock</a:t>
              </a:r>
              <a:endParaRPr lang="en-US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423002" y="167100"/>
            <a:ext cx="434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Ground Penetrating Radar – </a:t>
            </a:r>
            <a:r>
              <a:rPr lang="en-US" sz="2400" dirty="0" smtClean="0"/>
              <a:t>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166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_1column_800x284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495"/>
            <a:ext cx="9144000" cy="3246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62615"/>
            <a:ext cx="4908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www.humminbird.com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/Category/Technology/Side-Imaging</a:t>
            </a: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/ (accessed 2017-10-04)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9498" y="255712"/>
            <a:ext cx="3609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Sidescan Sonar </a:t>
            </a:r>
            <a:r>
              <a:rPr lang="mr-IN" sz="2400" dirty="0" smtClean="0"/>
              <a:t>–</a:t>
            </a:r>
            <a:r>
              <a:rPr lang="en-US" sz="2400" dirty="0" smtClean="0"/>
              <a:t> The Basics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/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29" y="907600"/>
            <a:ext cx="4587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points: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Brightness = reflectivity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Texture changes</a:t>
            </a:r>
          </a:p>
        </p:txBody>
      </p:sp>
    </p:spTree>
    <p:extLst>
      <p:ext uri="{BB962C8B-B14F-4D97-AF65-F5344CB8AC3E}">
        <p14:creationId xmlns:p14="http://schemas.microsoft.com/office/powerpoint/2010/main" val="33811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_1column_800x284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495"/>
            <a:ext cx="9144000" cy="3246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62615"/>
            <a:ext cx="4908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www.humminbird.com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/Category/Technology/Side-Imaging</a:t>
            </a: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/ (accessed 2017-10-04)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9498" y="255712"/>
            <a:ext cx="3609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Sidescan Sonar </a:t>
            </a:r>
            <a:r>
              <a:rPr lang="mr-IN" sz="2400" dirty="0" smtClean="0"/>
              <a:t>–</a:t>
            </a:r>
            <a:r>
              <a:rPr lang="en-US" sz="2400" dirty="0" smtClean="0"/>
              <a:t> The Basics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/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29" y="907600"/>
            <a:ext cx="4587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points: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Brightness = reflectivity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Texture changes</a:t>
            </a:r>
          </a:p>
        </p:txBody>
      </p:sp>
      <p:pic>
        <p:nvPicPr>
          <p:cNvPr id="3" name="Picture 2" descr="humminbir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/>
          <a:stretch/>
        </p:blipFill>
        <p:spPr>
          <a:xfrm>
            <a:off x="48380" y="5672665"/>
            <a:ext cx="2685143" cy="3763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618" y="6019777"/>
            <a:ext cx="1371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999ci HD SI Combo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902858" y="5962953"/>
            <a:ext cx="2310190" cy="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yhum_logo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82" y="5467049"/>
            <a:ext cx="1071068" cy="9918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96992" y="5663380"/>
            <a:ext cx="2498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Buscombe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et al. (2016)</a:t>
            </a:r>
          </a:p>
          <a:p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g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ithub.com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dbuscombe-usgs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pyhum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0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dic_R000061-merge_corrected_scan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7" y="731202"/>
            <a:ext cx="7766341" cy="5847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7858" y="255712"/>
            <a:ext cx="2933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Sidescan Sonar </a:t>
            </a:r>
            <a:r>
              <a:rPr lang="mr-IN" sz="2400" dirty="0" smtClean="0"/>
              <a:t>–</a:t>
            </a:r>
            <a:r>
              <a:rPr lang="en-US" sz="2400" dirty="0" smtClean="0"/>
              <a:t> Data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>
            <a:off x="4995126" y="1136865"/>
            <a:ext cx="3309201" cy="838864"/>
          </a:xfrm>
          <a:custGeom>
            <a:avLst/>
            <a:gdLst>
              <a:gd name="connsiteX0" fmla="*/ 3309201 w 3309201"/>
              <a:gd name="connsiteY0" fmla="*/ 512639 h 838864"/>
              <a:gd name="connsiteX1" fmla="*/ 3169376 w 3309201"/>
              <a:gd name="connsiteY1" fmla="*/ 477686 h 838864"/>
              <a:gd name="connsiteX2" fmla="*/ 2959638 w 3309201"/>
              <a:gd name="connsiteY2" fmla="*/ 419432 h 838864"/>
              <a:gd name="connsiteX3" fmla="*/ 2761552 w 3309201"/>
              <a:gd name="connsiteY3" fmla="*/ 372828 h 838864"/>
              <a:gd name="connsiteX4" fmla="*/ 2540161 w 3309201"/>
              <a:gd name="connsiteY4" fmla="*/ 349527 h 838864"/>
              <a:gd name="connsiteX5" fmla="*/ 2353728 w 3309201"/>
              <a:gd name="connsiteY5" fmla="*/ 302923 h 838864"/>
              <a:gd name="connsiteX6" fmla="*/ 2143989 w 3309201"/>
              <a:gd name="connsiteY6" fmla="*/ 314574 h 838864"/>
              <a:gd name="connsiteX7" fmla="*/ 1969208 w 3309201"/>
              <a:gd name="connsiteY7" fmla="*/ 361177 h 838864"/>
              <a:gd name="connsiteX8" fmla="*/ 1794426 w 3309201"/>
              <a:gd name="connsiteY8" fmla="*/ 500988 h 838864"/>
              <a:gd name="connsiteX9" fmla="*/ 1573036 w 3309201"/>
              <a:gd name="connsiteY9" fmla="*/ 664100 h 838864"/>
              <a:gd name="connsiteX10" fmla="*/ 1398254 w 3309201"/>
              <a:gd name="connsiteY10" fmla="*/ 745657 h 838864"/>
              <a:gd name="connsiteX11" fmla="*/ 1188516 w 3309201"/>
              <a:gd name="connsiteY11" fmla="*/ 815562 h 838864"/>
              <a:gd name="connsiteX12" fmla="*/ 978778 w 3309201"/>
              <a:gd name="connsiteY12" fmla="*/ 838864 h 838864"/>
              <a:gd name="connsiteX13" fmla="*/ 803996 w 3309201"/>
              <a:gd name="connsiteY13" fmla="*/ 838864 h 838864"/>
              <a:gd name="connsiteX14" fmla="*/ 524345 w 3309201"/>
              <a:gd name="connsiteY14" fmla="*/ 815562 h 838864"/>
              <a:gd name="connsiteX15" fmla="*/ 326259 w 3309201"/>
              <a:gd name="connsiteY15" fmla="*/ 838864 h 838864"/>
              <a:gd name="connsiteX16" fmla="*/ 256346 w 3309201"/>
              <a:gd name="connsiteY16" fmla="*/ 722355 h 838864"/>
              <a:gd name="connsiteX17" fmla="*/ 221390 w 3309201"/>
              <a:gd name="connsiteY17" fmla="*/ 431083 h 838864"/>
              <a:gd name="connsiteX18" fmla="*/ 163129 w 3309201"/>
              <a:gd name="connsiteY18" fmla="*/ 104858 h 838864"/>
              <a:gd name="connsiteX19" fmla="*/ 0 w 3309201"/>
              <a:gd name="connsiteY19" fmla="*/ 0 h 83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09201" h="838864">
                <a:moveTo>
                  <a:pt x="3309201" y="512639"/>
                </a:moveTo>
                <a:lnTo>
                  <a:pt x="3169376" y="477686"/>
                </a:lnTo>
                <a:lnTo>
                  <a:pt x="2959638" y="419432"/>
                </a:lnTo>
                <a:lnTo>
                  <a:pt x="2761552" y="372828"/>
                </a:lnTo>
                <a:lnTo>
                  <a:pt x="2540161" y="349527"/>
                </a:lnTo>
                <a:lnTo>
                  <a:pt x="2353728" y="302923"/>
                </a:lnTo>
                <a:lnTo>
                  <a:pt x="2143989" y="314574"/>
                </a:lnTo>
                <a:lnTo>
                  <a:pt x="1969208" y="361177"/>
                </a:lnTo>
                <a:lnTo>
                  <a:pt x="1794426" y="500988"/>
                </a:lnTo>
                <a:lnTo>
                  <a:pt x="1573036" y="664100"/>
                </a:lnTo>
                <a:lnTo>
                  <a:pt x="1398254" y="745657"/>
                </a:lnTo>
                <a:lnTo>
                  <a:pt x="1188516" y="815562"/>
                </a:lnTo>
                <a:lnTo>
                  <a:pt x="978778" y="838864"/>
                </a:lnTo>
                <a:lnTo>
                  <a:pt x="803996" y="838864"/>
                </a:lnTo>
                <a:lnTo>
                  <a:pt x="524345" y="815562"/>
                </a:lnTo>
                <a:lnTo>
                  <a:pt x="326259" y="838864"/>
                </a:lnTo>
                <a:lnTo>
                  <a:pt x="256346" y="722355"/>
                </a:lnTo>
                <a:lnTo>
                  <a:pt x="221390" y="431083"/>
                </a:lnTo>
                <a:lnTo>
                  <a:pt x="163129" y="104858"/>
                </a:lnTo>
                <a:lnTo>
                  <a:pt x="0" y="0"/>
                </a:lnTo>
              </a:path>
            </a:pathLst>
          </a:custGeom>
          <a:ln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84515" y="1323279"/>
            <a:ext cx="107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Shoreline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1139" y="3069505"/>
            <a:ext cx="1201002" cy="38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Boat Track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23515" y="3376902"/>
            <a:ext cx="669246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981391" y="1136865"/>
            <a:ext cx="4322936" cy="2190366"/>
          </a:xfrm>
          <a:custGeom>
            <a:avLst/>
            <a:gdLst>
              <a:gd name="connsiteX0" fmla="*/ 4322936 w 4322936"/>
              <a:gd name="connsiteY0" fmla="*/ 1887443 h 2190366"/>
              <a:gd name="connsiteX1" fmla="*/ 4218067 w 4322936"/>
              <a:gd name="connsiteY1" fmla="*/ 1887443 h 2190366"/>
              <a:gd name="connsiteX2" fmla="*/ 4218067 w 4322936"/>
              <a:gd name="connsiteY2" fmla="*/ 1887443 h 2190366"/>
              <a:gd name="connsiteX3" fmla="*/ 4089894 w 4322936"/>
              <a:gd name="connsiteY3" fmla="*/ 1992301 h 2190366"/>
              <a:gd name="connsiteX4" fmla="*/ 3973373 w 4322936"/>
              <a:gd name="connsiteY4" fmla="*/ 1957348 h 2190366"/>
              <a:gd name="connsiteX5" fmla="*/ 3891808 w 4322936"/>
              <a:gd name="connsiteY5" fmla="*/ 1829188 h 2190366"/>
              <a:gd name="connsiteX6" fmla="*/ 3740330 w 4322936"/>
              <a:gd name="connsiteY6" fmla="*/ 1759283 h 2190366"/>
              <a:gd name="connsiteX7" fmla="*/ 3635461 w 4322936"/>
              <a:gd name="connsiteY7" fmla="*/ 1747632 h 2190366"/>
              <a:gd name="connsiteX8" fmla="*/ 3495636 w 4322936"/>
              <a:gd name="connsiteY8" fmla="*/ 1782585 h 2190366"/>
              <a:gd name="connsiteX9" fmla="*/ 3285898 w 4322936"/>
              <a:gd name="connsiteY9" fmla="*/ 1899094 h 2190366"/>
              <a:gd name="connsiteX10" fmla="*/ 3029551 w 4322936"/>
              <a:gd name="connsiteY10" fmla="*/ 1980650 h 2190366"/>
              <a:gd name="connsiteX11" fmla="*/ 2808161 w 4322936"/>
              <a:gd name="connsiteY11" fmla="*/ 2120461 h 2190366"/>
              <a:gd name="connsiteX12" fmla="*/ 2808161 w 4322936"/>
              <a:gd name="connsiteY12" fmla="*/ 2120461 h 2190366"/>
              <a:gd name="connsiteX13" fmla="*/ 2645031 w 4322936"/>
              <a:gd name="connsiteY13" fmla="*/ 2132111 h 2190366"/>
              <a:gd name="connsiteX14" fmla="*/ 2645031 w 4322936"/>
              <a:gd name="connsiteY14" fmla="*/ 2132111 h 2190366"/>
              <a:gd name="connsiteX15" fmla="*/ 2318772 w 4322936"/>
              <a:gd name="connsiteY15" fmla="*/ 2108810 h 2190366"/>
              <a:gd name="connsiteX16" fmla="*/ 2318772 w 4322936"/>
              <a:gd name="connsiteY16" fmla="*/ 2108810 h 2190366"/>
              <a:gd name="connsiteX17" fmla="*/ 2132338 w 4322936"/>
              <a:gd name="connsiteY17" fmla="*/ 2143762 h 2190366"/>
              <a:gd name="connsiteX18" fmla="*/ 2004165 w 4322936"/>
              <a:gd name="connsiteY18" fmla="*/ 2167064 h 2190366"/>
              <a:gd name="connsiteX19" fmla="*/ 1887644 w 4322936"/>
              <a:gd name="connsiteY19" fmla="*/ 2190366 h 2190366"/>
              <a:gd name="connsiteX20" fmla="*/ 1573036 w 4322936"/>
              <a:gd name="connsiteY20" fmla="*/ 2167064 h 2190366"/>
              <a:gd name="connsiteX21" fmla="*/ 1316690 w 4322936"/>
              <a:gd name="connsiteY21" fmla="*/ 2038904 h 2190366"/>
              <a:gd name="connsiteX22" fmla="*/ 1118604 w 4322936"/>
              <a:gd name="connsiteY22" fmla="*/ 1887443 h 2190366"/>
              <a:gd name="connsiteX23" fmla="*/ 943822 w 4322936"/>
              <a:gd name="connsiteY23" fmla="*/ 1724331 h 2190366"/>
              <a:gd name="connsiteX24" fmla="*/ 908866 w 4322936"/>
              <a:gd name="connsiteY24" fmla="*/ 1572869 h 2190366"/>
              <a:gd name="connsiteX25" fmla="*/ 908866 w 4322936"/>
              <a:gd name="connsiteY25" fmla="*/ 1572869 h 2190366"/>
              <a:gd name="connsiteX26" fmla="*/ 664171 w 4322936"/>
              <a:gd name="connsiteY26" fmla="*/ 1328201 h 2190366"/>
              <a:gd name="connsiteX27" fmla="*/ 524346 w 4322936"/>
              <a:gd name="connsiteY27" fmla="*/ 1339851 h 2190366"/>
              <a:gd name="connsiteX28" fmla="*/ 396172 w 4322936"/>
              <a:gd name="connsiteY28" fmla="*/ 1060230 h 2190366"/>
              <a:gd name="connsiteX29" fmla="*/ 337912 w 4322936"/>
              <a:gd name="connsiteY29" fmla="*/ 827213 h 2190366"/>
              <a:gd name="connsiteX30" fmla="*/ 174782 w 4322936"/>
              <a:gd name="connsiteY30" fmla="*/ 559242 h 2190366"/>
              <a:gd name="connsiteX31" fmla="*/ 174782 w 4322936"/>
              <a:gd name="connsiteY31" fmla="*/ 419432 h 2190366"/>
              <a:gd name="connsiteX32" fmla="*/ 46609 w 4322936"/>
              <a:gd name="connsiteY32" fmla="*/ 209716 h 2190366"/>
              <a:gd name="connsiteX33" fmla="*/ 0 w 4322936"/>
              <a:gd name="connsiteY33" fmla="*/ 0 h 219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22936" h="2190366">
                <a:moveTo>
                  <a:pt x="4322936" y="1887443"/>
                </a:moveTo>
                <a:lnTo>
                  <a:pt x="4218067" y="1887443"/>
                </a:lnTo>
                <a:lnTo>
                  <a:pt x="4218067" y="1887443"/>
                </a:lnTo>
                <a:lnTo>
                  <a:pt x="4089894" y="1992301"/>
                </a:lnTo>
                <a:lnTo>
                  <a:pt x="3973373" y="1957348"/>
                </a:lnTo>
                <a:lnTo>
                  <a:pt x="3891808" y="1829188"/>
                </a:lnTo>
                <a:lnTo>
                  <a:pt x="3740330" y="1759283"/>
                </a:lnTo>
                <a:lnTo>
                  <a:pt x="3635461" y="1747632"/>
                </a:lnTo>
                <a:lnTo>
                  <a:pt x="3495636" y="1782585"/>
                </a:lnTo>
                <a:lnTo>
                  <a:pt x="3285898" y="1899094"/>
                </a:lnTo>
                <a:lnTo>
                  <a:pt x="3029551" y="1980650"/>
                </a:lnTo>
                <a:lnTo>
                  <a:pt x="2808161" y="2120461"/>
                </a:lnTo>
                <a:lnTo>
                  <a:pt x="2808161" y="2120461"/>
                </a:lnTo>
                <a:lnTo>
                  <a:pt x="2645031" y="2132111"/>
                </a:lnTo>
                <a:lnTo>
                  <a:pt x="2645031" y="2132111"/>
                </a:lnTo>
                <a:lnTo>
                  <a:pt x="2318772" y="2108810"/>
                </a:lnTo>
                <a:lnTo>
                  <a:pt x="2318772" y="2108810"/>
                </a:lnTo>
                <a:lnTo>
                  <a:pt x="2132338" y="2143762"/>
                </a:lnTo>
                <a:lnTo>
                  <a:pt x="2004165" y="2167064"/>
                </a:lnTo>
                <a:lnTo>
                  <a:pt x="1887644" y="2190366"/>
                </a:lnTo>
                <a:lnTo>
                  <a:pt x="1573036" y="2167064"/>
                </a:lnTo>
                <a:lnTo>
                  <a:pt x="1316690" y="2038904"/>
                </a:lnTo>
                <a:lnTo>
                  <a:pt x="1118604" y="1887443"/>
                </a:lnTo>
                <a:lnTo>
                  <a:pt x="943822" y="1724331"/>
                </a:lnTo>
                <a:lnTo>
                  <a:pt x="908866" y="1572869"/>
                </a:lnTo>
                <a:lnTo>
                  <a:pt x="908866" y="1572869"/>
                </a:lnTo>
                <a:lnTo>
                  <a:pt x="664171" y="1328201"/>
                </a:lnTo>
                <a:lnTo>
                  <a:pt x="524346" y="1339851"/>
                </a:lnTo>
                <a:lnTo>
                  <a:pt x="396172" y="1060230"/>
                </a:lnTo>
                <a:lnTo>
                  <a:pt x="337912" y="827213"/>
                </a:lnTo>
                <a:lnTo>
                  <a:pt x="174782" y="559242"/>
                </a:lnTo>
                <a:lnTo>
                  <a:pt x="174782" y="419432"/>
                </a:lnTo>
                <a:lnTo>
                  <a:pt x="46609" y="209716"/>
                </a:lnTo>
                <a:lnTo>
                  <a:pt x="0" y="0"/>
                </a:lnTo>
              </a:path>
            </a:pathLst>
          </a:cu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97208" y="2406811"/>
            <a:ext cx="45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3543" y="4714624"/>
            <a:ext cx="45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39316" y="4352508"/>
            <a:ext cx="920517" cy="1269946"/>
          </a:xfrm>
          <a:custGeom>
            <a:avLst/>
            <a:gdLst>
              <a:gd name="connsiteX0" fmla="*/ 0 w 920517"/>
              <a:gd name="connsiteY0" fmla="*/ 0 h 1269946"/>
              <a:gd name="connsiteX1" fmla="*/ 186433 w 920517"/>
              <a:gd name="connsiteY1" fmla="*/ 11651 h 1269946"/>
              <a:gd name="connsiteX2" fmla="*/ 314607 w 920517"/>
              <a:gd name="connsiteY2" fmla="*/ 69906 h 1269946"/>
              <a:gd name="connsiteX3" fmla="*/ 477736 w 920517"/>
              <a:gd name="connsiteY3" fmla="*/ 244669 h 1269946"/>
              <a:gd name="connsiteX4" fmla="*/ 570953 w 920517"/>
              <a:gd name="connsiteY4" fmla="*/ 442734 h 1269946"/>
              <a:gd name="connsiteX5" fmla="*/ 605910 w 920517"/>
              <a:gd name="connsiteY5" fmla="*/ 559243 h 1269946"/>
              <a:gd name="connsiteX6" fmla="*/ 664170 w 920517"/>
              <a:gd name="connsiteY6" fmla="*/ 757308 h 1269946"/>
              <a:gd name="connsiteX7" fmla="*/ 827300 w 920517"/>
              <a:gd name="connsiteY7" fmla="*/ 1013627 h 1269946"/>
              <a:gd name="connsiteX8" fmla="*/ 920517 w 920517"/>
              <a:gd name="connsiteY8" fmla="*/ 1269946 h 126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517" h="1269946">
                <a:moveTo>
                  <a:pt x="0" y="0"/>
                </a:moveTo>
                <a:lnTo>
                  <a:pt x="186433" y="11651"/>
                </a:lnTo>
                <a:lnTo>
                  <a:pt x="314607" y="69906"/>
                </a:lnTo>
                <a:lnTo>
                  <a:pt x="477736" y="244669"/>
                </a:lnTo>
                <a:lnTo>
                  <a:pt x="570953" y="442734"/>
                </a:lnTo>
                <a:lnTo>
                  <a:pt x="605910" y="559243"/>
                </a:lnTo>
                <a:lnTo>
                  <a:pt x="664170" y="757308"/>
                </a:lnTo>
                <a:lnTo>
                  <a:pt x="827300" y="1013627"/>
                </a:lnTo>
                <a:lnTo>
                  <a:pt x="920517" y="1269946"/>
                </a:lnTo>
              </a:path>
            </a:pathLst>
          </a:cu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42488" y="4539861"/>
            <a:ext cx="228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Fine-grained sediment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931" y="38767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Woody debris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461210" y="4061236"/>
            <a:ext cx="302955" cy="5825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3"/>
          </p:cNvCxnSpPr>
          <p:nvPr/>
        </p:nvCxnSpPr>
        <p:spPr>
          <a:xfrm flipV="1">
            <a:off x="5452647" y="3804918"/>
            <a:ext cx="136737" cy="25644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" idx="1"/>
          </p:cNvCxnSpPr>
          <p:nvPr/>
        </p:nvCxnSpPr>
        <p:spPr>
          <a:xfrm flipH="1" flipV="1">
            <a:off x="3864871" y="3874822"/>
            <a:ext cx="95060" cy="1865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/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4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69" y="-276163"/>
            <a:ext cx="6012493" cy="7068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210" y="362659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Setting - Conductivity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>
                <a:solidFill>
                  <a:srgbClr val="FFFFFF"/>
                </a:solidFill>
              </a:rPr>
              <a:t>Setting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1900" y="187175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point: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Influence of development </a:t>
            </a:r>
          </a:p>
        </p:txBody>
      </p:sp>
    </p:spTree>
    <p:extLst>
      <p:ext uri="{BB962C8B-B14F-4D97-AF65-F5344CB8AC3E}">
        <p14:creationId xmlns:p14="http://schemas.microsoft.com/office/powerpoint/2010/main" val="331319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69" y="-276163"/>
            <a:ext cx="6012492" cy="7068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210" y="362659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Setting - Conductivity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>
                <a:solidFill>
                  <a:srgbClr val="FFFFFF"/>
                </a:solidFill>
              </a:rPr>
              <a:t>Setting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1568" y="1883401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point: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Transect through </a:t>
            </a:r>
            <a:r>
              <a:rPr lang="en-US" dirty="0" err="1" smtClean="0"/>
              <a:t>deglaciation</a:t>
            </a:r>
            <a:endParaRPr lang="en-US" dirty="0" smtClean="0"/>
          </a:p>
        </p:txBody>
      </p:sp>
      <p:sp>
        <p:nvSpPr>
          <p:cNvPr id="9" name="Oval 8"/>
          <p:cNvSpPr/>
          <p:nvPr/>
        </p:nvSpPr>
        <p:spPr>
          <a:xfrm>
            <a:off x="3810243" y="3355454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6115" y="4428274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99682" y="2948612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08378" y="3927286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1863" y="2226257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91857" y="746595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53073" y="3204931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395853" y="4137002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44376" y="3962238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46120" y="1795174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88902" y="1865080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69" y="-276163"/>
            <a:ext cx="6012492" cy="7068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728" y="362659"/>
            <a:ext cx="227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Results locations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>
                <a:solidFill>
                  <a:srgbClr val="FFFFFF"/>
                </a:solidFill>
              </a:rPr>
              <a:t>Setting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243" y="3355454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086652" y="3752522"/>
            <a:ext cx="244696" cy="2446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15998" y="3951112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 Pond, 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4289" y="3524957"/>
            <a:ext cx="185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Kingsbury Pond, ME</a:t>
            </a:r>
          </a:p>
        </p:txBody>
      </p:sp>
    </p:spTree>
    <p:extLst>
      <p:ext uri="{BB962C8B-B14F-4D97-AF65-F5344CB8AC3E}">
        <p14:creationId xmlns:p14="http://schemas.microsoft.com/office/powerpoint/2010/main" val="239880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959" y="3061059"/>
            <a:ext cx="8789300" cy="2807705"/>
            <a:chOff x="11959" y="3061059"/>
            <a:chExt cx="8789300" cy="2807705"/>
          </a:xfrm>
        </p:grpSpPr>
        <p:grpSp>
          <p:nvGrpSpPr>
            <p:cNvPr id="5" name="Group 4"/>
            <p:cNvGrpSpPr/>
            <p:nvPr/>
          </p:nvGrpSpPr>
          <p:grpSpPr>
            <a:xfrm>
              <a:off x="11959" y="3061059"/>
              <a:ext cx="8789300" cy="2807705"/>
              <a:chOff x="-52093" y="657408"/>
              <a:chExt cx="8789300" cy="2807705"/>
            </a:xfrm>
          </p:grpSpPr>
          <p:pic>
            <p:nvPicPr>
              <p:cNvPr id="16" name="Picture 4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8" t="7267" b="43047"/>
              <a:stretch/>
            </p:blipFill>
            <p:spPr bwMode="auto">
              <a:xfrm>
                <a:off x="625475" y="1306695"/>
                <a:ext cx="8111732" cy="2158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7" name="Line 46"/>
              <p:cNvSpPr>
                <a:spLocks noChangeShapeType="1"/>
              </p:cNvSpPr>
              <p:nvPr/>
            </p:nvSpPr>
            <p:spPr bwMode="auto">
              <a:xfrm>
                <a:off x="527050" y="3006908"/>
                <a:ext cx="936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Line 47"/>
              <p:cNvSpPr>
                <a:spLocks noChangeShapeType="1"/>
              </p:cNvSpPr>
              <p:nvPr/>
            </p:nvSpPr>
            <p:spPr bwMode="auto">
              <a:xfrm>
                <a:off x="530225" y="2457633"/>
                <a:ext cx="936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Line 48"/>
              <p:cNvSpPr>
                <a:spLocks noChangeShapeType="1"/>
              </p:cNvSpPr>
              <p:nvPr/>
            </p:nvSpPr>
            <p:spPr bwMode="auto">
              <a:xfrm>
                <a:off x="530225" y="1897245"/>
                <a:ext cx="936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Line 49"/>
              <p:cNvSpPr>
                <a:spLocks noChangeShapeType="1"/>
              </p:cNvSpPr>
              <p:nvPr/>
            </p:nvSpPr>
            <p:spPr bwMode="auto">
              <a:xfrm>
                <a:off x="531813" y="1324158"/>
                <a:ext cx="936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Text Box 51"/>
              <p:cNvSpPr txBox="1">
                <a:spLocks noChangeArrowheads="1"/>
              </p:cNvSpPr>
              <p:nvPr/>
            </p:nvSpPr>
            <p:spPr bwMode="auto">
              <a:xfrm rot="16200000">
                <a:off x="-385468" y="2211570"/>
                <a:ext cx="9715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Depth (m)</a:t>
                </a:r>
              </a:p>
            </p:txBody>
          </p:sp>
          <p:sp>
            <p:nvSpPr>
              <p:cNvPr id="23" name="Text Box 53"/>
              <p:cNvSpPr txBox="1">
                <a:spLocks noChangeArrowheads="1"/>
              </p:cNvSpPr>
              <p:nvPr/>
            </p:nvSpPr>
            <p:spPr bwMode="auto">
              <a:xfrm>
                <a:off x="168275" y="2833870"/>
                <a:ext cx="430213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7.5</a:t>
                </a:r>
              </a:p>
            </p:txBody>
          </p:sp>
          <p:sp>
            <p:nvSpPr>
              <p:cNvPr id="24" name="Text Box 54"/>
              <p:cNvSpPr txBox="1">
                <a:spLocks noChangeArrowheads="1"/>
              </p:cNvSpPr>
              <p:nvPr/>
            </p:nvSpPr>
            <p:spPr bwMode="auto">
              <a:xfrm>
                <a:off x="158750" y="2290945"/>
                <a:ext cx="430213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5.0</a:t>
                </a:r>
              </a:p>
            </p:txBody>
          </p:sp>
          <p:sp>
            <p:nvSpPr>
              <p:cNvPr id="25" name="Text Box 55"/>
              <p:cNvSpPr txBox="1">
                <a:spLocks noChangeArrowheads="1"/>
              </p:cNvSpPr>
              <p:nvPr/>
            </p:nvSpPr>
            <p:spPr bwMode="auto">
              <a:xfrm>
                <a:off x="153988" y="1735320"/>
                <a:ext cx="43497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dirty="0" smtClean="0"/>
                  <a:t>2.5</a:t>
                </a:r>
                <a:endParaRPr lang="en-US" sz="1400" dirty="0"/>
              </a:p>
            </p:txBody>
          </p:sp>
          <p:sp>
            <p:nvSpPr>
              <p:cNvPr id="26" name="Text Box 56"/>
              <p:cNvSpPr txBox="1">
                <a:spLocks noChangeArrowheads="1"/>
              </p:cNvSpPr>
              <p:nvPr/>
            </p:nvSpPr>
            <p:spPr bwMode="auto">
              <a:xfrm>
                <a:off x="319640" y="1165767"/>
                <a:ext cx="2825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27" name="Line 57"/>
              <p:cNvSpPr>
                <a:spLocks noChangeShapeType="1"/>
              </p:cNvSpPr>
              <p:nvPr/>
            </p:nvSpPr>
            <p:spPr bwMode="auto">
              <a:xfrm>
                <a:off x="636588" y="1201920"/>
                <a:ext cx="0" cy="111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Line 58"/>
              <p:cNvSpPr>
                <a:spLocks noChangeShapeType="1"/>
              </p:cNvSpPr>
              <p:nvPr/>
            </p:nvSpPr>
            <p:spPr bwMode="auto">
              <a:xfrm>
                <a:off x="2293064" y="1182870"/>
                <a:ext cx="0" cy="111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Line 59"/>
              <p:cNvSpPr>
                <a:spLocks noChangeShapeType="1"/>
              </p:cNvSpPr>
              <p:nvPr/>
            </p:nvSpPr>
            <p:spPr bwMode="auto">
              <a:xfrm>
                <a:off x="6367423" y="1198745"/>
                <a:ext cx="0" cy="111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Line 60"/>
              <p:cNvSpPr>
                <a:spLocks noChangeShapeType="1"/>
              </p:cNvSpPr>
              <p:nvPr/>
            </p:nvSpPr>
            <p:spPr bwMode="auto">
              <a:xfrm>
                <a:off x="4354513" y="1195570"/>
                <a:ext cx="0" cy="111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Line 63"/>
              <p:cNvSpPr>
                <a:spLocks noChangeShapeType="1"/>
              </p:cNvSpPr>
              <p:nvPr/>
            </p:nvSpPr>
            <p:spPr bwMode="auto">
              <a:xfrm>
                <a:off x="8045450" y="1201920"/>
                <a:ext cx="0" cy="111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Text Box 65"/>
              <p:cNvSpPr txBox="1">
                <a:spLocks noChangeArrowheads="1"/>
              </p:cNvSpPr>
              <p:nvPr/>
            </p:nvSpPr>
            <p:spPr bwMode="auto">
              <a:xfrm>
                <a:off x="511175" y="939983"/>
                <a:ext cx="2825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35" name="Text Box 66"/>
              <p:cNvSpPr txBox="1">
                <a:spLocks noChangeArrowheads="1"/>
              </p:cNvSpPr>
              <p:nvPr/>
            </p:nvSpPr>
            <p:spPr bwMode="auto">
              <a:xfrm>
                <a:off x="6121360" y="935220"/>
                <a:ext cx="512763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dirty="0" smtClean="0"/>
                  <a:t>150</a:t>
                </a:r>
                <a:endParaRPr lang="en-US" sz="1400" dirty="0"/>
              </a:p>
            </p:txBody>
          </p:sp>
          <p:sp>
            <p:nvSpPr>
              <p:cNvPr id="36" name="Text Box 67"/>
              <p:cNvSpPr txBox="1">
                <a:spLocks noChangeArrowheads="1"/>
              </p:cNvSpPr>
              <p:nvPr/>
            </p:nvSpPr>
            <p:spPr bwMode="auto">
              <a:xfrm>
                <a:off x="4119563" y="939983"/>
                <a:ext cx="5365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dirty="0" smtClean="0"/>
                  <a:t>100</a:t>
                </a:r>
                <a:endParaRPr lang="en-US" sz="1400" dirty="0"/>
              </a:p>
            </p:txBody>
          </p:sp>
          <p:sp>
            <p:nvSpPr>
              <p:cNvPr id="39" name="Text Box 70"/>
              <p:cNvSpPr txBox="1">
                <a:spLocks noChangeArrowheads="1"/>
              </p:cNvSpPr>
              <p:nvPr/>
            </p:nvSpPr>
            <p:spPr bwMode="auto">
              <a:xfrm>
                <a:off x="7796213" y="938395"/>
                <a:ext cx="4576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200</a:t>
                </a:r>
                <a:endParaRPr lang="en-US" sz="1400" dirty="0"/>
              </a:p>
            </p:txBody>
          </p:sp>
          <p:sp>
            <p:nvSpPr>
              <p:cNvPr id="40" name="Text Box 71"/>
              <p:cNvSpPr txBox="1">
                <a:spLocks noChangeArrowheads="1"/>
              </p:cNvSpPr>
              <p:nvPr/>
            </p:nvSpPr>
            <p:spPr bwMode="auto">
              <a:xfrm>
                <a:off x="2120026" y="936808"/>
                <a:ext cx="3810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50</a:t>
                </a:r>
              </a:p>
            </p:txBody>
          </p:sp>
          <p:sp>
            <p:nvSpPr>
              <p:cNvPr id="41" name="Text Box 72"/>
              <p:cNvSpPr txBox="1">
                <a:spLocks noChangeArrowheads="1"/>
              </p:cNvSpPr>
              <p:nvPr/>
            </p:nvSpPr>
            <p:spPr bwMode="auto">
              <a:xfrm>
                <a:off x="4132263" y="657408"/>
                <a:ext cx="118903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Distance (m)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057322" y="3777205"/>
              <a:ext cx="760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4082" y="5357655"/>
              <a:ext cx="973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Multiple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1697" y="3744127"/>
              <a:ext cx="45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2"/>
            </p:cNvCxnSpPr>
            <p:nvPr/>
          </p:nvCxnSpPr>
          <p:spPr>
            <a:xfrm>
              <a:off x="5249734" y="4113459"/>
              <a:ext cx="380093" cy="3332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3"/>
            </p:cNvCxnSpPr>
            <p:nvPr/>
          </p:nvCxnSpPr>
          <p:spPr>
            <a:xfrm>
              <a:off x="5258064" y="5542321"/>
              <a:ext cx="37176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90322" y="4153848"/>
              <a:ext cx="2274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Fine-grained sediment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899160" y="4523180"/>
              <a:ext cx="457956" cy="3381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/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4459" y="66502"/>
            <a:ext cx="66992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FF"/>
                </a:solidFill>
              </a:rPr>
              <a:t>Key </a:t>
            </a:r>
            <a:r>
              <a:rPr lang="en-US" b="1" u="sng" dirty="0" smtClean="0">
                <a:solidFill>
                  <a:srgbClr val="FFFFFF"/>
                </a:solidFill>
              </a:rPr>
              <a:t>Points:</a:t>
            </a:r>
            <a:endParaRPr lang="en-US" b="1" u="sng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Post-glacial </a:t>
            </a:r>
            <a:r>
              <a:rPr lang="en-US" dirty="0">
                <a:solidFill>
                  <a:srgbClr val="FFFFFF"/>
                </a:solidFill>
              </a:rPr>
              <a:t>E &amp; </a:t>
            </a:r>
            <a:r>
              <a:rPr lang="en-US" dirty="0" smtClean="0">
                <a:solidFill>
                  <a:srgbClr val="FFFFFF"/>
                </a:solidFill>
              </a:rPr>
              <a:t>D	-    Anthropogenic/Post-industrial E &amp; 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36919" y="5917866"/>
            <a:ext cx="1953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Distance along track (m)</a:t>
            </a:r>
            <a:endParaRPr lang="en-US" sz="1400" dirty="0"/>
          </a:p>
        </p:txBody>
      </p:sp>
      <p:sp>
        <p:nvSpPr>
          <p:cNvPr id="72" name="Text Box 51"/>
          <p:cNvSpPr txBox="1">
            <a:spLocks noChangeArrowheads="1"/>
          </p:cNvSpPr>
          <p:nvPr/>
        </p:nvSpPr>
        <p:spPr bwMode="auto">
          <a:xfrm rot="16200000">
            <a:off x="-300591" y="1868954"/>
            <a:ext cx="9291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/>
              <a:t>Range (</a:t>
            </a:r>
            <a:r>
              <a:rPr lang="en-US" sz="1400" dirty="0"/>
              <a:t>m)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94139" y="752815"/>
            <a:ext cx="8626660" cy="2668840"/>
            <a:chOff x="194140" y="752815"/>
            <a:chExt cx="8603779" cy="2668840"/>
          </a:xfrm>
        </p:grpSpPr>
        <p:grpSp>
          <p:nvGrpSpPr>
            <p:cNvPr id="32" name="Group 31"/>
            <p:cNvGrpSpPr/>
            <p:nvPr/>
          </p:nvGrpSpPr>
          <p:grpSpPr>
            <a:xfrm>
              <a:off x="685140" y="752815"/>
              <a:ext cx="8112779" cy="2586056"/>
              <a:chOff x="879497" y="45587"/>
              <a:chExt cx="7827973" cy="24952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" t="10106" r="354" b="16814"/>
              <a:stretch/>
            </p:blipFill>
            <p:spPr>
              <a:xfrm>
                <a:off x="879497" y="45587"/>
                <a:ext cx="7827973" cy="2495270"/>
              </a:xfrm>
              <a:prstGeom prst="rect">
                <a:avLst/>
              </a:prstGeom>
            </p:spPr>
          </p:pic>
          <p:sp>
            <p:nvSpPr>
              <p:cNvPr id="44" name="Freeform: Shape 43"/>
              <p:cNvSpPr/>
              <p:nvPr/>
            </p:nvSpPr>
            <p:spPr>
              <a:xfrm>
                <a:off x="5369750" y="975803"/>
                <a:ext cx="1080926" cy="1468139"/>
              </a:xfrm>
              <a:custGeom>
                <a:avLst/>
                <a:gdLst>
                  <a:gd name="connsiteX0" fmla="*/ 1080926 w 1080926"/>
                  <a:gd name="connsiteY0" fmla="*/ 792037 h 1468139"/>
                  <a:gd name="connsiteX1" fmla="*/ 853712 w 1080926"/>
                  <a:gd name="connsiteY1" fmla="*/ 398568 h 1468139"/>
                  <a:gd name="connsiteX2" fmla="*/ 681915 w 1080926"/>
                  <a:gd name="connsiteY2" fmla="*/ 304357 h 1468139"/>
                  <a:gd name="connsiteX3" fmla="*/ 443617 w 1080926"/>
                  <a:gd name="connsiteY3" fmla="*/ 66059 h 1468139"/>
                  <a:gd name="connsiteX4" fmla="*/ 205319 w 1080926"/>
                  <a:gd name="connsiteY4" fmla="*/ 5099 h 1468139"/>
                  <a:gd name="connsiteX5" fmla="*/ 27981 w 1080926"/>
                  <a:gd name="connsiteY5" fmla="*/ 27266 h 1468139"/>
                  <a:gd name="connsiteX6" fmla="*/ 5814 w 1080926"/>
                  <a:gd name="connsiteY6" fmla="*/ 215688 h 1468139"/>
                  <a:gd name="connsiteX7" fmla="*/ 83399 w 1080926"/>
                  <a:gd name="connsiteY7" fmla="*/ 526030 h 1468139"/>
                  <a:gd name="connsiteX8" fmla="*/ 227486 w 1080926"/>
                  <a:gd name="connsiteY8" fmla="*/ 769870 h 1468139"/>
                  <a:gd name="connsiteX9" fmla="*/ 354948 w 1080926"/>
                  <a:gd name="connsiteY9" fmla="*/ 1008168 h 1468139"/>
                  <a:gd name="connsiteX10" fmla="*/ 366032 w 1080926"/>
                  <a:gd name="connsiteY10" fmla="*/ 1107921 h 1468139"/>
                  <a:gd name="connsiteX11" fmla="*/ 382657 w 1080926"/>
                  <a:gd name="connsiteY11" fmla="*/ 1202132 h 1468139"/>
                  <a:gd name="connsiteX12" fmla="*/ 415908 w 1080926"/>
                  <a:gd name="connsiteY12" fmla="*/ 1346219 h 1468139"/>
                  <a:gd name="connsiteX13" fmla="*/ 537828 w 1080926"/>
                  <a:gd name="connsiteY13" fmla="*/ 1468139 h 146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80926" h="1468139">
                    <a:moveTo>
                      <a:pt x="1080926" y="792037"/>
                    </a:moveTo>
                    <a:cubicBezTo>
                      <a:pt x="1000570" y="635942"/>
                      <a:pt x="920214" y="479848"/>
                      <a:pt x="853712" y="398568"/>
                    </a:cubicBezTo>
                    <a:cubicBezTo>
                      <a:pt x="787210" y="317288"/>
                      <a:pt x="750264" y="359775"/>
                      <a:pt x="681915" y="304357"/>
                    </a:cubicBezTo>
                    <a:cubicBezTo>
                      <a:pt x="613566" y="248939"/>
                      <a:pt x="523050" y="115935"/>
                      <a:pt x="443617" y="66059"/>
                    </a:cubicBezTo>
                    <a:cubicBezTo>
                      <a:pt x="364184" y="16183"/>
                      <a:pt x="274592" y="11564"/>
                      <a:pt x="205319" y="5099"/>
                    </a:cubicBezTo>
                    <a:cubicBezTo>
                      <a:pt x="136046" y="-1366"/>
                      <a:pt x="61232" y="-7832"/>
                      <a:pt x="27981" y="27266"/>
                    </a:cubicBezTo>
                    <a:cubicBezTo>
                      <a:pt x="-5270" y="62364"/>
                      <a:pt x="-3422" y="132561"/>
                      <a:pt x="5814" y="215688"/>
                    </a:cubicBezTo>
                    <a:cubicBezTo>
                      <a:pt x="15050" y="298815"/>
                      <a:pt x="46454" y="433666"/>
                      <a:pt x="83399" y="526030"/>
                    </a:cubicBezTo>
                    <a:cubicBezTo>
                      <a:pt x="120344" y="618394"/>
                      <a:pt x="182228" y="689514"/>
                      <a:pt x="227486" y="769870"/>
                    </a:cubicBezTo>
                    <a:cubicBezTo>
                      <a:pt x="272744" y="850226"/>
                      <a:pt x="331857" y="951826"/>
                      <a:pt x="354948" y="1008168"/>
                    </a:cubicBezTo>
                    <a:cubicBezTo>
                      <a:pt x="378039" y="1064510"/>
                      <a:pt x="361414" y="1075594"/>
                      <a:pt x="366032" y="1107921"/>
                    </a:cubicBezTo>
                    <a:cubicBezTo>
                      <a:pt x="370650" y="1140248"/>
                      <a:pt x="374344" y="1162416"/>
                      <a:pt x="382657" y="1202132"/>
                    </a:cubicBezTo>
                    <a:cubicBezTo>
                      <a:pt x="390970" y="1241848"/>
                      <a:pt x="390046" y="1301884"/>
                      <a:pt x="415908" y="1346219"/>
                    </a:cubicBezTo>
                    <a:cubicBezTo>
                      <a:pt x="441770" y="1390554"/>
                      <a:pt x="489799" y="1429346"/>
                      <a:pt x="537828" y="1468139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6478385" y="1644234"/>
                <a:ext cx="1402080" cy="143430"/>
              </a:xfrm>
              <a:custGeom>
                <a:avLst/>
                <a:gdLst>
                  <a:gd name="connsiteX0" fmla="*/ 0 w 1402080"/>
                  <a:gd name="connsiteY0" fmla="*/ 140231 h 143430"/>
                  <a:gd name="connsiteX1" fmla="*/ 160713 w 1402080"/>
                  <a:gd name="connsiteY1" fmla="*/ 140231 h 143430"/>
                  <a:gd name="connsiteX2" fmla="*/ 315884 w 1402080"/>
                  <a:gd name="connsiteY2" fmla="*/ 106981 h 143430"/>
                  <a:gd name="connsiteX3" fmla="*/ 465513 w 1402080"/>
                  <a:gd name="connsiteY3" fmla="*/ 90355 h 143430"/>
                  <a:gd name="connsiteX4" fmla="*/ 753688 w 1402080"/>
                  <a:gd name="connsiteY4" fmla="*/ 23853 h 143430"/>
                  <a:gd name="connsiteX5" fmla="*/ 986444 w 1402080"/>
                  <a:gd name="connsiteY5" fmla="*/ 7228 h 143430"/>
                  <a:gd name="connsiteX6" fmla="*/ 1219200 w 1402080"/>
                  <a:gd name="connsiteY6" fmla="*/ 7228 h 143430"/>
                  <a:gd name="connsiteX7" fmla="*/ 1324495 w 1402080"/>
                  <a:gd name="connsiteY7" fmla="*/ 95897 h 143430"/>
                  <a:gd name="connsiteX8" fmla="*/ 1402080 w 1402080"/>
                  <a:gd name="connsiteY8" fmla="*/ 140231 h 14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2080" h="143430">
                    <a:moveTo>
                      <a:pt x="0" y="140231"/>
                    </a:moveTo>
                    <a:cubicBezTo>
                      <a:pt x="54033" y="143002"/>
                      <a:pt x="108066" y="145773"/>
                      <a:pt x="160713" y="140231"/>
                    </a:cubicBezTo>
                    <a:cubicBezTo>
                      <a:pt x="213360" y="134689"/>
                      <a:pt x="265084" y="115294"/>
                      <a:pt x="315884" y="106981"/>
                    </a:cubicBezTo>
                    <a:cubicBezTo>
                      <a:pt x="366684" y="98668"/>
                      <a:pt x="392546" y="104210"/>
                      <a:pt x="465513" y="90355"/>
                    </a:cubicBezTo>
                    <a:cubicBezTo>
                      <a:pt x="538480" y="76500"/>
                      <a:pt x="666866" y="37707"/>
                      <a:pt x="753688" y="23853"/>
                    </a:cubicBezTo>
                    <a:cubicBezTo>
                      <a:pt x="840510" y="9999"/>
                      <a:pt x="908859" y="9999"/>
                      <a:pt x="986444" y="7228"/>
                    </a:cubicBezTo>
                    <a:cubicBezTo>
                      <a:pt x="1064029" y="4457"/>
                      <a:pt x="1162858" y="-7550"/>
                      <a:pt x="1219200" y="7228"/>
                    </a:cubicBezTo>
                    <a:cubicBezTo>
                      <a:pt x="1275542" y="22006"/>
                      <a:pt x="1294015" y="73730"/>
                      <a:pt x="1324495" y="95897"/>
                    </a:cubicBezTo>
                    <a:cubicBezTo>
                      <a:pt x="1354975" y="118064"/>
                      <a:pt x="1378527" y="129147"/>
                      <a:pt x="1402080" y="14023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4012232" y="55460"/>
                <a:ext cx="2050472" cy="803967"/>
              </a:xfrm>
              <a:custGeom>
                <a:avLst/>
                <a:gdLst>
                  <a:gd name="connsiteX0" fmla="*/ 0 w 2050472"/>
                  <a:gd name="connsiteY0" fmla="*/ 0 h 803967"/>
                  <a:gd name="connsiteX1" fmla="*/ 199505 w 2050472"/>
                  <a:gd name="connsiteY1" fmla="*/ 110836 h 803967"/>
                  <a:gd name="connsiteX2" fmla="*/ 343592 w 2050472"/>
                  <a:gd name="connsiteY2" fmla="*/ 227214 h 803967"/>
                  <a:gd name="connsiteX3" fmla="*/ 498763 w 2050472"/>
                  <a:gd name="connsiteY3" fmla="*/ 376843 h 803967"/>
                  <a:gd name="connsiteX4" fmla="*/ 620683 w 2050472"/>
                  <a:gd name="connsiteY4" fmla="*/ 526473 h 803967"/>
                  <a:gd name="connsiteX5" fmla="*/ 770312 w 2050472"/>
                  <a:gd name="connsiteY5" fmla="*/ 642851 h 803967"/>
                  <a:gd name="connsiteX6" fmla="*/ 969818 w 2050472"/>
                  <a:gd name="connsiteY6" fmla="*/ 731520 h 803967"/>
                  <a:gd name="connsiteX7" fmla="*/ 1324494 w 2050472"/>
                  <a:gd name="connsiteY7" fmla="*/ 781396 h 803967"/>
                  <a:gd name="connsiteX8" fmla="*/ 1590502 w 2050472"/>
                  <a:gd name="connsiteY8" fmla="*/ 803563 h 803967"/>
                  <a:gd name="connsiteX9" fmla="*/ 1828800 w 2050472"/>
                  <a:gd name="connsiteY9" fmla="*/ 792480 h 803967"/>
                  <a:gd name="connsiteX10" fmla="*/ 1939636 w 2050472"/>
                  <a:gd name="connsiteY10" fmla="*/ 753687 h 803967"/>
                  <a:gd name="connsiteX11" fmla="*/ 2050472 w 2050472"/>
                  <a:gd name="connsiteY11" fmla="*/ 703811 h 80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50472" h="803967">
                    <a:moveTo>
                      <a:pt x="0" y="0"/>
                    </a:moveTo>
                    <a:cubicBezTo>
                      <a:pt x="71120" y="36483"/>
                      <a:pt x="142240" y="72967"/>
                      <a:pt x="199505" y="110836"/>
                    </a:cubicBezTo>
                    <a:cubicBezTo>
                      <a:pt x="256770" y="148705"/>
                      <a:pt x="293716" y="182880"/>
                      <a:pt x="343592" y="227214"/>
                    </a:cubicBezTo>
                    <a:cubicBezTo>
                      <a:pt x="393468" y="271548"/>
                      <a:pt x="452581" y="326966"/>
                      <a:pt x="498763" y="376843"/>
                    </a:cubicBezTo>
                    <a:cubicBezTo>
                      <a:pt x="544945" y="426720"/>
                      <a:pt x="575425" y="482138"/>
                      <a:pt x="620683" y="526473"/>
                    </a:cubicBezTo>
                    <a:cubicBezTo>
                      <a:pt x="665941" y="570808"/>
                      <a:pt x="712123" y="608677"/>
                      <a:pt x="770312" y="642851"/>
                    </a:cubicBezTo>
                    <a:cubicBezTo>
                      <a:pt x="828501" y="677025"/>
                      <a:pt x="877454" y="708429"/>
                      <a:pt x="969818" y="731520"/>
                    </a:cubicBezTo>
                    <a:cubicBezTo>
                      <a:pt x="1062182" y="754611"/>
                      <a:pt x="1221047" y="769389"/>
                      <a:pt x="1324494" y="781396"/>
                    </a:cubicBezTo>
                    <a:cubicBezTo>
                      <a:pt x="1427941" y="793403"/>
                      <a:pt x="1506451" y="801716"/>
                      <a:pt x="1590502" y="803563"/>
                    </a:cubicBezTo>
                    <a:cubicBezTo>
                      <a:pt x="1674553" y="805410"/>
                      <a:pt x="1770611" y="800793"/>
                      <a:pt x="1828800" y="792480"/>
                    </a:cubicBezTo>
                    <a:cubicBezTo>
                      <a:pt x="1886989" y="784167"/>
                      <a:pt x="1902691" y="768465"/>
                      <a:pt x="1939636" y="753687"/>
                    </a:cubicBezTo>
                    <a:cubicBezTo>
                      <a:pt x="1976581" y="738909"/>
                      <a:pt x="2013526" y="721360"/>
                      <a:pt x="2050472" y="70381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147653" y="947914"/>
                <a:ext cx="1155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Boat Track</a:t>
                </a: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910136" y="1244520"/>
                <a:ext cx="779265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2488327" y="1681158"/>
                <a:ext cx="22899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Fine-grained sediment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697487" y="1461105"/>
                <a:ext cx="455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Till</a:t>
                </a:r>
              </a:p>
            </p:txBody>
          </p:sp>
        </p:grpSp>
        <p:sp>
          <p:nvSpPr>
            <p:cNvPr id="53" name="Line 48"/>
            <p:cNvSpPr>
              <a:spLocks noChangeShapeType="1"/>
            </p:cNvSpPr>
            <p:nvPr/>
          </p:nvSpPr>
          <p:spPr bwMode="auto">
            <a:xfrm>
              <a:off x="603802" y="1997055"/>
              <a:ext cx="93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Text Box 55"/>
            <p:cNvSpPr txBox="1">
              <a:spLocks noChangeArrowheads="1"/>
            </p:cNvSpPr>
            <p:nvPr/>
          </p:nvSpPr>
          <p:spPr bwMode="auto">
            <a:xfrm>
              <a:off x="227565" y="1841480"/>
              <a:ext cx="4349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smtClean="0"/>
                <a:t>  0</a:t>
              </a:r>
              <a:endParaRPr lang="en-US" sz="1400" dirty="0"/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>
              <a:off x="601179" y="2343130"/>
              <a:ext cx="93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Text Box 55"/>
            <p:cNvSpPr txBox="1">
              <a:spLocks noChangeArrowheads="1"/>
            </p:cNvSpPr>
            <p:nvPr/>
          </p:nvSpPr>
          <p:spPr bwMode="auto">
            <a:xfrm>
              <a:off x="224942" y="2187555"/>
              <a:ext cx="4349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 smtClean="0"/>
                <a:t>-10</a:t>
              </a:r>
              <a:endParaRPr lang="en-US" sz="1400" dirty="0"/>
            </a:p>
          </p:txBody>
        </p:sp>
        <p:sp>
          <p:nvSpPr>
            <p:cNvPr id="57" name="Line 48"/>
            <p:cNvSpPr>
              <a:spLocks noChangeShapeType="1"/>
            </p:cNvSpPr>
            <p:nvPr/>
          </p:nvSpPr>
          <p:spPr bwMode="auto">
            <a:xfrm>
              <a:off x="599971" y="2691140"/>
              <a:ext cx="93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Text Box 55"/>
            <p:cNvSpPr txBox="1">
              <a:spLocks noChangeArrowheads="1"/>
            </p:cNvSpPr>
            <p:nvPr/>
          </p:nvSpPr>
          <p:spPr bwMode="auto">
            <a:xfrm>
              <a:off x="223734" y="2535565"/>
              <a:ext cx="4349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 smtClean="0"/>
                <a:t>-20</a:t>
              </a:r>
              <a:endParaRPr lang="en-US" sz="1400" dirty="0"/>
            </a:p>
          </p:txBody>
        </p:sp>
        <p:sp>
          <p:nvSpPr>
            <p:cNvPr id="59" name="Line 48"/>
            <p:cNvSpPr>
              <a:spLocks noChangeShapeType="1"/>
            </p:cNvSpPr>
            <p:nvPr/>
          </p:nvSpPr>
          <p:spPr bwMode="auto">
            <a:xfrm>
              <a:off x="599039" y="3038455"/>
              <a:ext cx="93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Text Box 55"/>
            <p:cNvSpPr txBox="1">
              <a:spLocks noChangeArrowheads="1"/>
            </p:cNvSpPr>
            <p:nvPr/>
          </p:nvSpPr>
          <p:spPr bwMode="auto">
            <a:xfrm>
              <a:off x="222802" y="2882880"/>
              <a:ext cx="4349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 smtClean="0"/>
                <a:t>-30</a:t>
              </a:r>
              <a:endParaRPr lang="en-US" sz="1400" dirty="0"/>
            </a:p>
          </p:txBody>
        </p:sp>
        <p:sp>
          <p:nvSpPr>
            <p:cNvPr id="61" name="Line 48"/>
            <p:cNvSpPr>
              <a:spLocks noChangeShapeType="1"/>
            </p:cNvSpPr>
            <p:nvPr/>
          </p:nvSpPr>
          <p:spPr bwMode="auto">
            <a:xfrm>
              <a:off x="589585" y="946130"/>
              <a:ext cx="1030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Text Box 55"/>
            <p:cNvSpPr txBox="1">
              <a:spLocks noChangeArrowheads="1"/>
            </p:cNvSpPr>
            <p:nvPr/>
          </p:nvSpPr>
          <p:spPr bwMode="auto">
            <a:xfrm>
              <a:off x="196280" y="790555"/>
              <a:ext cx="4784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+</a:t>
              </a:r>
              <a:r>
                <a:rPr lang="en-US" sz="1400" dirty="0" smtClean="0"/>
                <a:t>30</a:t>
              </a:r>
              <a:endParaRPr lang="en-US" sz="1400" dirty="0"/>
            </a:p>
          </p:txBody>
        </p:sp>
        <p:sp>
          <p:nvSpPr>
            <p:cNvPr id="63" name="Line 48"/>
            <p:cNvSpPr>
              <a:spLocks noChangeShapeType="1"/>
            </p:cNvSpPr>
            <p:nvPr/>
          </p:nvSpPr>
          <p:spPr bwMode="auto">
            <a:xfrm>
              <a:off x="588377" y="1294140"/>
              <a:ext cx="1030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Text Box 55"/>
            <p:cNvSpPr txBox="1">
              <a:spLocks noChangeArrowheads="1"/>
            </p:cNvSpPr>
            <p:nvPr/>
          </p:nvSpPr>
          <p:spPr bwMode="auto">
            <a:xfrm>
              <a:off x="195072" y="1138565"/>
              <a:ext cx="4784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+</a:t>
              </a:r>
              <a:r>
                <a:rPr lang="en-US" sz="1400" dirty="0" smtClean="0"/>
                <a:t>20</a:t>
              </a:r>
              <a:endParaRPr lang="en-US" sz="1400" dirty="0"/>
            </a:p>
          </p:txBody>
        </p:sp>
        <p:sp>
          <p:nvSpPr>
            <p:cNvPr id="65" name="Line 48"/>
            <p:cNvSpPr>
              <a:spLocks noChangeShapeType="1"/>
            </p:cNvSpPr>
            <p:nvPr/>
          </p:nvSpPr>
          <p:spPr bwMode="auto">
            <a:xfrm>
              <a:off x="587445" y="1641455"/>
              <a:ext cx="1030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Text Box 55"/>
            <p:cNvSpPr txBox="1">
              <a:spLocks noChangeArrowheads="1"/>
            </p:cNvSpPr>
            <p:nvPr/>
          </p:nvSpPr>
          <p:spPr bwMode="auto">
            <a:xfrm>
              <a:off x="194140" y="1485880"/>
              <a:ext cx="4784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+</a:t>
              </a:r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67" name="Line 57"/>
            <p:cNvSpPr>
              <a:spLocks noChangeShapeType="1"/>
            </p:cNvSpPr>
            <p:nvPr/>
          </p:nvSpPr>
          <p:spPr bwMode="auto">
            <a:xfrm>
              <a:off x="700652" y="3287646"/>
              <a:ext cx="0" cy="11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Line 58"/>
            <p:cNvSpPr>
              <a:spLocks noChangeShapeType="1"/>
            </p:cNvSpPr>
            <p:nvPr/>
          </p:nvSpPr>
          <p:spPr bwMode="auto">
            <a:xfrm>
              <a:off x="2357128" y="3302922"/>
              <a:ext cx="0" cy="11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Line 59"/>
            <p:cNvSpPr>
              <a:spLocks noChangeShapeType="1"/>
            </p:cNvSpPr>
            <p:nvPr/>
          </p:nvSpPr>
          <p:spPr bwMode="auto">
            <a:xfrm>
              <a:off x="6431487" y="3307355"/>
              <a:ext cx="0" cy="11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Line 60"/>
            <p:cNvSpPr>
              <a:spLocks noChangeShapeType="1"/>
            </p:cNvSpPr>
            <p:nvPr/>
          </p:nvSpPr>
          <p:spPr bwMode="auto">
            <a:xfrm>
              <a:off x="4418577" y="3304180"/>
              <a:ext cx="0" cy="11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Line 63"/>
            <p:cNvSpPr>
              <a:spLocks noChangeShapeType="1"/>
            </p:cNvSpPr>
            <p:nvPr/>
          </p:nvSpPr>
          <p:spPr bwMode="auto">
            <a:xfrm>
              <a:off x="8109514" y="3310530"/>
              <a:ext cx="0" cy="11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Text Box 55"/>
            <p:cNvSpPr txBox="1">
              <a:spLocks noChangeArrowheads="1"/>
            </p:cNvSpPr>
            <p:nvPr/>
          </p:nvSpPr>
          <p:spPr bwMode="auto">
            <a:xfrm>
              <a:off x="4924401" y="774491"/>
              <a:ext cx="15346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Pre-dam shoreline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6" name="Text Box 55"/>
          <p:cNvSpPr txBox="1">
            <a:spLocks noChangeArrowheads="1"/>
          </p:cNvSpPr>
          <p:nvPr/>
        </p:nvSpPr>
        <p:spPr bwMode="auto">
          <a:xfrm>
            <a:off x="6185412" y="2830662"/>
            <a:ext cx="15346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Pre-dam shoreline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9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DCRLSWC\Desktop\South Pond Image Export\Sediment Thickness Tracks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11763" r="21535" b="10361"/>
          <a:stretch/>
        </p:blipFill>
        <p:spPr bwMode="auto">
          <a:xfrm>
            <a:off x="3010829" y="99372"/>
            <a:ext cx="2947467" cy="468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DCRLSWC\Desktop\South Pond Image Export\sediment thicknes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10571" r="15018" b="9805"/>
          <a:stretch/>
        </p:blipFill>
        <p:spPr bwMode="auto">
          <a:xfrm>
            <a:off x="5949978" y="99695"/>
            <a:ext cx="3194022" cy="46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DCRLSWC\Desktop\South Pond Image Export\Depth Tracks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9310" r="20058" b="9225"/>
          <a:stretch/>
        </p:blipFill>
        <p:spPr bwMode="auto">
          <a:xfrm>
            <a:off x="0" y="98356"/>
            <a:ext cx="3023834" cy="46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5688" y="5077175"/>
            <a:ext cx="3388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Source to Sink E&amp;D Studies since </a:t>
            </a:r>
            <a:r>
              <a:rPr lang="en-US" dirty="0" smtClean="0"/>
              <a:t>LGM, industrial influence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1354" y="5077175"/>
            <a:ext cx="3799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Volume vs. </a:t>
            </a:r>
            <a:r>
              <a:rPr lang="en-US" dirty="0" smtClean="0"/>
              <a:t>point </a:t>
            </a:r>
            <a:r>
              <a:rPr lang="en-US" dirty="0"/>
              <a:t>m</a:t>
            </a:r>
            <a:r>
              <a:rPr lang="en-US" dirty="0" smtClean="0"/>
              <a:t>easurement </a:t>
            </a:r>
            <a:r>
              <a:rPr lang="en-US" dirty="0"/>
              <a:t>for sedimentation rate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Selecting core sites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5395" y="5003206"/>
            <a:ext cx="1251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Key Points: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/>
              <a:t>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0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DCRLSWC\Desktop\South Pond Image Export\Sediment Thickness Tracks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11763" r="21535" b="10361"/>
          <a:stretch/>
        </p:blipFill>
        <p:spPr bwMode="auto">
          <a:xfrm>
            <a:off x="3010829" y="621479"/>
            <a:ext cx="2947467" cy="468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DCRLSWC\Desktop\South Pond Image Export\sediment thicknes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10571" r="15018" b="9805"/>
          <a:stretch/>
        </p:blipFill>
        <p:spPr bwMode="auto">
          <a:xfrm>
            <a:off x="5949978" y="621802"/>
            <a:ext cx="3194022" cy="46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DCRLSWC\Desktop\South Pond Image Export\Depth Tracks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9310" r="20058" b="9225"/>
          <a:stretch/>
        </p:blipFill>
        <p:spPr bwMode="auto">
          <a:xfrm>
            <a:off x="0" y="620463"/>
            <a:ext cx="3023834" cy="46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1507" y="5468872"/>
            <a:ext cx="1159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Key </a:t>
            </a:r>
            <a:r>
              <a:rPr lang="en-US" b="1" u="sng" dirty="0" smtClean="0"/>
              <a:t>Point: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Overview</a:t>
            </a:r>
            <a:r>
              <a:rPr lang="en-US" dirty="0" smtClean="0">
                <a:solidFill>
                  <a:srgbClr val="7F7F7F"/>
                </a:solidFill>
              </a:rPr>
              <a:t>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Future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4247" y="5472174"/>
            <a:ext cx="499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 sediments are not always uniformly deposited</a:t>
            </a:r>
          </a:p>
        </p:txBody>
      </p:sp>
    </p:spTree>
    <p:extLst>
      <p:ext uri="{BB962C8B-B14F-4D97-AF65-F5344CB8AC3E}">
        <p14:creationId xmlns:p14="http://schemas.microsoft.com/office/powerpoint/2010/main" val="144096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71001_1042124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-1599" r="10416"/>
          <a:stretch/>
        </p:blipFill>
        <p:spPr>
          <a:xfrm>
            <a:off x="-1" y="-104858"/>
            <a:ext cx="9144001" cy="6600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273"/>
          </a:xfrm>
        </p:spPr>
        <p:txBody>
          <a:bodyPr>
            <a:no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9853"/>
            <a:ext cx="8229600" cy="4520541"/>
          </a:xfrm>
          <a:solidFill>
            <a:schemeClr val="bg1">
              <a:alpha val="40000"/>
            </a:schemeClr>
          </a:solidFill>
        </p:spPr>
        <p:txBody>
          <a:bodyPr anchor="ctr">
            <a:normAutofit fontScale="92500" lnSpcReduction="10000"/>
          </a:bodyPr>
          <a:lstStyle/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US Park </a:t>
            </a:r>
            <a:r>
              <a:rPr lang="en-US" sz="2600" dirty="0" smtClean="0"/>
              <a:t>Service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smtClean="0"/>
              <a:t>Senator George J. Mitchell Center for Sustainability</a:t>
            </a:r>
            <a:endParaRPr lang="en-US" sz="2600" dirty="0"/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/>
              <a:t>Andrew Newcomb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smtClean="0"/>
              <a:t>Brenda </a:t>
            </a:r>
            <a:r>
              <a:rPr lang="en-US" sz="2600" dirty="0"/>
              <a:t>Hall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smtClean="0"/>
              <a:t>David </a:t>
            </a:r>
            <a:r>
              <a:rPr lang="en-US" sz="2600" dirty="0" err="1"/>
              <a:t>Dethier</a:t>
            </a:r>
            <a:endParaRPr lang="en-US" sz="2600" dirty="0"/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smtClean="0"/>
              <a:t>Christopher </a:t>
            </a:r>
            <a:r>
              <a:rPr lang="en-US" sz="2600" dirty="0" err="1" smtClean="0"/>
              <a:t>Dorion</a:t>
            </a:r>
            <a:endParaRPr lang="en-US" sz="2600" dirty="0" smtClean="0"/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smtClean="0"/>
              <a:t>Stephen Norton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smtClean="0"/>
              <a:t>Katherine Allen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smtClean="0"/>
              <a:t>Cody Barnett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Future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71001_1042124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-1599" r="10416"/>
          <a:stretch/>
        </p:blipFill>
        <p:spPr>
          <a:xfrm>
            <a:off x="-1" y="-104858"/>
            <a:ext cx="9144001" cy="6600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273"/>
          </a:xfrm>
        </p:spPr>
        <p:txBody>
          <a:bodyPr>
            <a:noAutofit/>
          </a:bodyPr>
          <a:lstStyle/>
          <a:p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Future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4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71001_1042124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-1599" r="10416"/>
          <a:stretch/>
        </p:blipFill>
        <p:spPr>
          <a:xfrm>
            <a:off x="-1" y="-104858"/>
            <a:ext cx="9144001" cy="6600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273"/>
          </a:xfrm>
        </p:spPr>
        <p:txBody>
          <a:bodyPr>
            <a:noAutofit/>
          </a:bodyPr>
          <a:lstStyle/>
          <a:p>
            <a:r>
              <a:rPr lang="en-US" sz="3200" dirty="0" smtClean="0"/>
              <a:t>References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9853"/>
            <a:ext cx="8229600" cy="4520541"/>
          </a:xfrm>
          <a:solidFill>
            <a:schemeClr val="bg1">
              <a:alpha val="40000"/>
            </a:schemeClr>
          </a:solidFill>
        </p:spPr>
        <p:txBody>
          <a:bodyPr anchor="ctr">
            <a:normAutofit fontScale="47500" lnSpcReduction="20000"/>
          </a:bodyPr>
          <a:lstStyle/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err="1"/>
              <a:t>Arcone</a:t>
            </a:r>
            <a:r>
              <a:rPr lang="en-US" dirty="0"/>
              <a:t>, S.A., 2013, GPR Profiles of Mirror Lake, NH: Exceptional Signal Penetration in Low Conductivity Water and </a:t>
            </a:r>
            <a:r>
              <a:rPr lang="en-US" dirty="0" err="1"/>
              <a:t>Subbottom</a:t>
            </a:r>
            <a:r>
              <a:rPr lang="en-US" dirty="0"/>
              <a:t> Sedimentation, </a:t>
            </a:r>
            <a:r>
              <a:rPr lang="en-US" i="1" dirty="0"/>
              <a:t>in</a:t>
            </a:r>
            <a:r>
              <a:rPr lang="en-US" dirty="0"/>
              <a:t> American Geophysical Union, Fall Meeting 2013,.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err="1"/>
              <a:t>Arcone</a:t>
            </a:r>
            <a:r>
              <a:rPr lang="en-US" dirty="0"/>
              <a:t>, S.A. Sedimentary architecture beneath lakes subjected to storms: Control by turbidity current bypass and </a:t>
            </a:r>
            <a:r>
              <a:rPr lang="en-US" dirty="0" err="1"/>
              <a:t>turbidite</a:t>
            </a:r>
            <a:r>
              <a:rPr lang="en-US" dirty="0"/>
              <a:t> </a:t>
            </a:r>
            <a:r>
              <a:rPr lang="en-US" dirty="0" err="1"/>
              <a:t>armouring</a:t>
            </a:r>
            <a:r>
              <a:rPr lang="en-US" dirty="0"/>
              <a:t>, interpreted from GPR images: Sedimentology,.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err="1"/>
              <a:t>Borns</a:t>
            </a:r>
            <a:r>
              <a:rPr lang="en-US" dirty="0"/>
              <a:t>, H.W., </a:t>
            </a:r>
            <a:r>
              <a:rPr lang="en-US" dirty="0" err="1"/>
              <a:t>Doner</a:t>
            </a:r>
            <a:r>
              <a:rPr lang="en-US" dirty="0"/>
              <a:t>, L.A., </a:t>
            </a:r>
            <a:r>
              <a:rPr lang="en-US" dirty="0" err="1"/>
              <a:t>Dorion</a:t>
            </a:r>
            <a:r>
              <a:rPr lang="en-US" dirty="0"/>
              <a:t>, C.C., Jacobson, G.L., Kaplan, M.R., </a:t>
            </a:r>
            <a:r>
              <a:rPr lang="en-US" dirty="0" err="1"/>
              <a:t>Kreutz</a:t>
            </a:r>
            <a:r>
              <a:rPr lang="en-US" dirty="0"/>
              <a:t>, K.J., Lowell, T. V., Thompson, W.B., and Weddle, T.K., 2004, The </a:t>
            </a:r>
            <a:r>
              <a:rPr lang="en-US" dirty="0" err="1"/>
              <a:t>deglaciation</a:t>
            </a:r>
            <a:r>
              <a:rPr lang="en-US" dirty="0"/>
              <a:t> of Maine, U.S.A., </a:t>
            </a:r>
            <a:r>
              <a:rPr lang="en-US" i="1" dirty="0"/>
              <a:t>in</a:t>
            </a:r>
            <a:r>
              <a:rPr lang="en-US" dirty="0"/>
              <a:t> Developments in Quaternary Science, v. 2, p. 89–109, </a:t>
            </a:r>
            <a:r>
              <a:rPr lang="en-US" dirty="0" err="1"/>
              <a:t>doi</a:t>
            </a:r>
            <a:r>
              <a:rPr lang="en-US" dirty="0"/>
              <a:t>: 10.1016/S1571-0866(04)80190-8.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err="1"/>
              <a:t>Buscombe</a:t>
            </a:r>
            <a:r>
              <a:rPr lang="en-US" dirty="0"/>
              <a:t>, D., Grams, P.E., and Smith, S.M., 2016, Automated Riverbed Sediment Classification Using Low-Cost Sidescan Sonar: Journal of Hydraulic Engineering, v. 142, p. 1–7, </a:t>
            </a:r>
            <a:r>
              <a:rPr lang="en-US" dirty="0" err="1"/>
              <a:t>doi</a:t>
            </a:r>
            <a:r>
              <a:rPr lang="en-US" dirty="0"/>
              <a:t>: 10.1061/(ASCE)HY.1943-7900.0001079.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Davis, M.B., and Ford, M.S. (Jesse), 1982, Sediment focusing in Mirror Lake, New Hampshire: Limnology and Oceanography, v. 27, p. 137–150, </a:t>
            </a:r>
            <a:r>
              <a:rPr lang="en-US" dirty="0" err="1"/>
              <a:t>doi</a:t>
            </a:r>
            <a:r>
              <a:rPr lang="en-US" dirty="0"/>
              <a:t>: 10.4319/lo.1982.27.1.0137.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Johnson </a:t>
            </a:r>
            <a:r>
              <a:rPr lang="en-US" dirty="0"/>
              <a:t>Outdoors Marine Electronics </a:t>
            </a:r>
            <a:r>
              <a:rPr lang="en-US" dirty="0" err="1"/>
              <a:t>Inc</a:t>
            </a:r>
            <a:r>
              <a:rPr lang="en-US" dirty="0"/>
              <a:t>, 2017, </a:t>
            </a:r>
            <a:r>
              <a:rPr lang="en-US" dirty="0" err="1"/>
              <a:t>Humminbird</a:t>
            </a:r>
            <a:r>
              <a:rPr lang="en-US" dirty="0"/>
              <a:t> Side Imaging:, https://</a:t>
            </a:r>
            <a:r>
              <a:rPr lang="en-US" dirty="0" err="1"/>
              <a:t>www.humminbird.com</a:t>
            </a:r>
            <a:r>
              <a:rPr lang="en-US" dirty="0"/>
              <a:t>/Category/Technology/Side-Imaging/ (accessed October 2017).</a:t>
            </a:r>
          </a:p>
          <a:p>
            <a:pPr marL="454025" indent="-4540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Smith</a:t>
            </a:r>
            <a:r>
              <a:rPr lang="en-US" dirty="0"/>
              <a:t>, S.M., and </a:t>
            </a:r>
            <a:r>
              <a:rPr lang="en-US" dirty="0" err="1"/>
              <a:t>Wilcock</a:t>
            </a:r>
            <a:r>
              <a:rPr lang="en-US" dirty="0"/>
              <a:t>, P.R., 2015, Upland sediment supply and its relation to watershed sediment delivery in the contemporary mid-Atlantic Piedmont (U.S.A.): Geomorphology, v. 232, p. 33–46, </a:t>
            </a:r>
            <a:r>
              <a:rPr lang="en-US" dirty="0" err="1"/>
              <a:t>doi</a:t>
            </a:r>
            <a:r>
              <a:rPr lang="en-US" dirty="0"/>
              <a:t>: 10.1016/j.geomorph.2014.12.036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Future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6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15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" y="1066800"/>
            <a:ext cx="8985062" cy="4205969"/>
            <a:chOff x="76200" y="982441"/>
            <a:chExt cx="8985062" cy="4205969"/>
          </a:xfrm>
        </p:grpSpPr>
        <p:grpSp>
          <p:nvGrpSpPr>
            <p:cNvPr id="2" name="Group 1"/>
            <p:cNvGrpSpPr/>
            <p:nvPr/>
          </p:nvGrpSpPr>
          <p:grpSpPr>
            <a:xfrm>
              <a:off x="76200" y="982441"/>
              <a:ext cx="8985062" cy="4205969"/>
              <a:chOff x="76201" y="762000"/>
              <a:chExt cx="8985062" cy="420596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76201" y="1555859"/>
                <a:ext cx="798112" cy="3412110"/>
                <a:chOff x="-249007" y="1304308"/>
                <a:chExt cx="852724" cy="3656086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585576" y="1396237"/>
                  <a:ext cx="1" cy="356415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flipH="1">
                  <a:off x="369674" y="1459192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400520" y="3372986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flipH="1">
                  <a:off x="400520" y="4017175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 rot="16200000">
                  <a:off x="32021" y="3197158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20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17958" y="3821912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25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16200000">
                  <a:off x="75641" y="1278207"/>
                  <a:ext cx="309517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5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-1470087" y="2899494"/>
                  <a:ext cx="278071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Depth (m)</a:t>
                  </a: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383162" y="2095433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 rot="16200000">
                  <a:off x="5273" y="1914573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10</a:t>
                  </a: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364040" y="2743200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 rot="16200000">
                  <a:off x="-3605" y="2592132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15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367288" y="4627527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 rot="16200000">
                  <a:off x="-1182" y="4446667"/>
                  <a:ext cx="421161" cy="3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30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94298" y="762000"/>
                <a:ext cx="7686176" cy="950896"/>
                <a:chOff x="758655" y="2374"/>
                <a:chExt cx="8115265" cy="1018888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 rot="5400000">
                  <a:off x="4213285" y="-3452256"/>
                  <a:ext cx="1018888" cy="7928148"/>
                  <a:chOff x="-336133" y="1433996"/>
                  <a:chExt cx="1018888" cy="3599010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 rot="16200000" flipH="1">
                    <a:off x="-1177621" y="3197195"/>
                    <a:ext cx="35263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H="1">
                    <a:off x="369674" y="1459192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372981" y="3791499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 flipH="1">
                    <a:off x="400520" y="4166706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/>
                  <p:cNvSpPr txBox="1"/>
                  <p:nvPr/>
                </p:nvSpPr>
                <p:spPr>
                  <a:xfrm rot="16200000">
                    <a:off x="108792" y="3586444"/>
                    <a:ext cx="238331" cy="36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120</a:t>
                    </a: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 rot="16200000">
                    <a:off x="275266" y="3847985"/>
                    <a:ext cx="188390" cy="626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80</a:t>
                    </a:r>
                  </a:p>
                  <a:p>
                    <a:endParaRPr lang="en-US" sz="1600" dirty="0"/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 rot="16200000">
                    <a:off x="120946" y="1660929"/>
                    <a:ext cx="238331" cy="36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320</a:t>
                    </a:r>
                    <a:endParaRPr lang="en-US" sz="1600" dirty="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 rot="16200000">
                    <a:off x="-1557213" y="3061082"/>
                    <a:ext cx="278071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Distance (m)</a:t>
                    </a:r>
                  </a:p>
                </p:txBody>
              </p:sp>
              <p:cxnSp>
                <p:nvCxnSpPr>
                  <p:cNvPr id="39" name="Straight Connector 38"/>
                  <p:cNvCxnSpPr/>
                  <p:nvPr/>
                </p:nvCxnSpPr>
                <p:spPr>
                  <a:xfrm flipH="1">
                    <a:off x="397814" y="1844993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/>
                  <p:cNvSpPr txBox="1"/>
                  <p:nvPr/>
                </p:nvSpPr>
                <p:spPr>
                  <a:xfrm rot="16200000">
                    <a:off x="246956" y="2325321"/>
                    <a:ext cx="238331" cy="626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240</a:t>
                    </a:r>
                    <a:endParaRPr lang="en-US" sz="1600" dirty="0"/>
                  </a:p>
                  <a:p>
                    <a:endParaRPr lang="en-US" sz="1600" dirty="0"/>
                  </a:p>
                </p:txBody>
              </p:sp>
              <p:cxnSp>
                <p:nvCxnSpPr>
                  <p:cNvPr id="41" name="Straight Connector 40"/>
                  <p:cNvCxnSpPr/>
                  <p:nvPr/>
                </p:nvCxnSpPr>
                <p:spPr>
                  <a:xfrm flipH="1">
                    <a:off x="372694" y="3025194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/>
                  <p:cNvSpPr txBox="1"/>
                  <p:nvPr/>
                </p:nvSpPr>
                <p:spPr>
                  <a:xfrm rot="16200000">
                    <a:off x="99841" y="2835163"/>
                    <a:ext cx="238331" cy="36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200</a:t>
                    </a:r>
                  </a:p>
                </p:txBody>
              </p: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367288" y="4562288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/>
                  <p:cNvSpPr txBox="1"/>
                  <p:nvPr/>
                </p:nvSpPr>
                <p:spPr>
                  <a:xfrm rot="16200000">
                    <a:off x="141410" y="4798164"/>
                    <a:ext cx="13113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0</a:t>
                    </a:r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 rot="5400000" flipH="1">
                  <a:off x="823576" y="813090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 flipH="1">
                  <a:off x="4241802" y="813090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5400000" flipH="1">
                  <a:off x="5944990" y="840628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5400000" flipH="1">
                  <a:off x="6794859" y="812801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1598855" y="394675"/>
                  <a:ext cx="414999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40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115599" y="385084"/>
                  <a:ext cx="525012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/>
                    <a:t>160</a:t>
                  </a:r>
                  <a:endParaRPr lang="en-US" sz="16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636228" y="376291"/>
                  <a:ext cx="525012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/>
                    <a:t>280</a:t>
                  </a:r>
                  <a:endParaRPr lang="en-US" sz="1600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348908" y="374833"/>
                  <a:ext cx="525012" cy="362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360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8202734" y="1366057"/>
                <a:ext cx="858529" cy="3586943"/>
                <a:chOff x="7183409" y="2673325"/>
                <a:chExt cx="917275" cy="3843419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 rot="10800000">
                  <a:off x="7183409" y="2673325"/>
                  <a:ext cx="917275" cy="3843419"/>
                  <a:chOff x="-313558" y="1396237"/>
                  <a:chExt cx="917275" cy="3843419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585576" y="1396237"/>
                    <a:ext cx="1" cy="356415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H="1">
                    <a:off x="369675" y="1804480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 flipH="1">
                    <a:off x="400520" y="3917114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400520" y="4407781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TextBox 51"/>
                  <p:cNvSpPr txBox="1"/>
                  <p:nvPr/>
                </p:nvSpPr>
                <p:spPr>
                  <a:xfrm rot="16200000">
                    <a:off x="-23802" y="3757712"/>
                    <a:ext cx="532807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750</a:t>
                    </a: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 rot="16200000">
                    <a:off x="-37864" y="4204687"/>
                    <a:ext cx="532807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500</a:t>
                    </a:r>
                    <a:endParaRPr lang="en-US" sz="1600" dirty="0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 rot="16200000">
                    <a:off x="-90902" y="2189300"/>
                    <a:ext cx="644452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1500</a:t>
                    </a:r>
                    <a:endParaRPr lang="en-US" sz="1600" dirty="0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 rot="16200000">
                    <a:off x="-1534638" y="3178630"/>
                    <a:ext cx="278071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Depth (ns)</a:t>
                    </a:r>
                  </a:p>
                </p:txBody>
              </p:sp>
              <p:cxnSp>
                <p:nvCxnSpPr>
                  <p:cNvPr id="56" name="Straight Connector 55"/>
                  <p:cNvCxnSpPr/>
                  <p:nvPr/>
                </p:nvCxnSpPr>
                <p:spPr>
                  <a:xfrm flipH="1">
                    <a:off x="383164" y="2855684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TextBox 56"/>
                  <p:cNvSpPr txBox="1"/>
                  <p:nvPr/>
                </p:nvSpPr>
                <p:spPr>
                  <a:xfrm rot="16200000">
                    <a:off x="-90902" y="2679191"/>
                    <a:ext cx="644452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1250</a:t>
                    </a:r>
                  </a:p>
                </p:txBody>
              </p:sp>
              <p:cxnSp>
                <p:nvCxnSpPr>
                  <p:cNvPr id="58" name="Straight Connector 57"/>
                  <p:cNvCxnSpPr/>
                  <p:nvPr/>
                </p:nvCxnSpPr>
                <p:spPr>
                  <a:xfrm flipH="1">
                    <a:off x="369675" y="3355801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TextBox 58"/>
                  <p:cNvSpPr txBox="1"/>
                  <p:nvPr/>
                </p:nvSpPr>
                <p:spPr>
                  <a:xfrm rot="16200000">
                    <a:off x="-90902" y="3179309"/>
                    <a:ext cx="644452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1000</a:t>
                    </a:r>
                  </a:p>
                </p:txBody>
              </p:sp>
              <p:cxnSp>
                <p:nvCxnSpPr>
                  <p:cNvPr id="60" name="Straight Connector 59"/>
                  <p:cNvCxnSpPr/>
                  <p:nvPr/>
                </p:nvCxnSpPr>
                <p:spPr>
                  <a:xfrm flipH="1">
                    <a:off x="369674" y="4941181"/>
                    <a:ext cx="20319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/>
                  <p:cNvSpPr txBox="1"/>
                  <p:nvPr/>
                </p:nvSpPr>
                <p:spPr>
                  <a:xfrm rot="16200000">
                    <a:off x="-57004" y="4792393"/>
                    <a:ext cx="532807" cy="361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250</a:t>
                    </a:r>
                  </a:p>
                </p:txBody>
              </p:sp>
            </p:grpSp>
            <p:cxnSp>
              <p:nvCxnSpPr>
                <p:cNvPr id="47" name="Straight Connector 46"/>
                <p:cNvCxnSpPr/>
                <p:nvPr/>
              </p:nvCxnSpPr>
              <p:spPr>
                <a:xfrm rot="10800000" flipH="1">
                  <a:off x="7189486" y="5577134"/>
                  <a:ext cx="2031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/>
              <p:cNvSpPr txBox="1"/>
              <p:nvPr/>
            </p:nvSpPr>
            <p:spPr>
              <a:xfrm rot="5400000">
                <a:off x="8216799" y="4406799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1750</a:t>
                </a:r>
                <a:endParaRPr lang="en-US" sz="1600" dirty="0"/>
              </a:p>
            </p:txBody>
          </p:sp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6" t="11237" b="2379"/>
              <a:stretch/>
            </p:blipFill>
            <p:spPr bwMode="auto">
              <a:xfrm>
                <a:off x="873845" y="1660139"/>
                <a:ext cx="7319075" cy="3283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4916931" y="2526494"/>
              <a:ext cx="760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Water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71771" y="3687469"/>
              <a:ext cx="11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Sediments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01238" y="4518049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Till/Bedrock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1464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RDCRLSWC\Desktop\South Pond Image Export\water depth w background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8450" r="10755" b="9156"/>
          <a:stretch/>
        </p:blipFill>
        <p:spPr bwMode="auto">
          <a:xfrm>
            <a:off x="4747683" y="832843"/>
            <a:ext cx="4114800" cy="56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98990" y="1396697"/>
            <a:ext cx="1495928" cy="1066801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RDCRLSWC\Desktop\South Pond Depth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4" t="15066" r="42772" b="73755"/>
          <a:stretch/>
        </p:blipFill>
        <p:spPr bwMode="auto">
          <a:xfrm rot="10800000">
            <a:off x="6649453" y="1472897"/>
            <a:ext cx="81814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RDCRLSWC\Desktop\South Pond Image Export\Depth Tracks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8630" r="10789" b="9094"/>
          <a:stretch/>
        </p:blipFill>
        <p:spPr bwMode="auto">
          <a:xfrm>
            <a:off x="336991" y="907641"/>
            <a:ext cx="4079162" cy="55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RDCRLSWC\Desktop\South Pond Depth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9" t="10504" r="20653" b="68633"/>
          <a:stretch/>
        </p:blipFill>
        <p:spPr bwMode="auto">
          <a:xfrm>
            <a:off x="6389695" y="1396697"/>
            <a:ext cx="1914518" cy="11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-16637"/>
            <a:ext cx="8229600" cy="78559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South Pond </a:t>
            </a:r>
            <a:r>
              <a:rPr lang="mr-IN" sz="2400" dirty="0" smtClean="0"/>
              <a:t>–</a:t>
            </a:r>
            <a:r>
              <a:rPr lang="en-US" sz="2400" dirty="0" smtClean="0"/>
              <a:t> NH</a:t>
            </a:r>
          </a:p>
          <a:p>
            <a:r>
              <a:rPr lang="en-US" sz="2400" dirty="0" smtClean="0"/>
              <a:t>Depth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1100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DCRLSWC\Desktop\South Pond Image Export\sediment thicknes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8479" r="11151" b="8914"/>
          <a:stretch/>
        </p:blipFill>
        <p:spPr bwMode="auto">
          <a:xfrm>
            <a:off x="4719036" y="838200"/>
            <a:ext cx="4114800" cy="56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DCRLSWC\Desktop\South Pond Image Export\Sediment Thickness Tracks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8210" r="11202" b="8413"/>
          <a:stretch/>
        </p:blipFill>
        <p:spPr bwMode="auto">
          <a:xfrm>
            <a:off x="299262" y="850515"/>
            <a:ext cx="4163500" cy="569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16637"/>
            <a:ext cx="8229600" cy="78559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South Pond </a:t>
            </a:r>
            <a:r>
              <a:rPr lang="mr-IN" sz="2400" dirty="0" smtClean="0"/>
              <a:t>–</a:t>
            </a:r>
            <a:r>
              <a:rPr lang="en-US" sz="2400" dirty="0" smtClean="0"/>
              <a:t> NH</a:t>
            </a:r>
          </a:p>
          <a:p>
            <a:r>
              <a:rPr lang="en-US" sz="2400" dirty="0" smtClean="0"/>
              <a:t>Thickness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1807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DCRLSWC\Desktop\South Pond Image Export\sediment thicknes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8479" r="11151" b="8914"/>
          <a:stretch/>
        </p:blipFill>
        <p:spPr bwMode="auto">
          <a:xfrm>
            <a:off x="357696" y="865091"/>
            <a:ext cx="4114800" cy="56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DCRLSWC\Desktop\South Pond Image Export\thickness uncertainty w background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8417" r="10893" b="8652"/>
          <a:stretch/>
        </p:blipFill>
        <p:spPr bwMode="auto">
          <a:xfrm>
            <a:off x="4736052" y="839210"/>
            <a:ext cx="4114800" cy="56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621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South Pond </a:t>
            </a:r>
            <a:r>
              <a:rPr lang="mr-IN" sz="2400" dirty="0" smtClean="0"/>
              <a:t>–</a:t>
            </a:r>
            <a:r>
              <a:rPr lang="en-US" sz="2400" dirty="0" smtClean="0"/>
              <a:t> NH</a:t>
            </a:r>
          </a:p>
          <a:p>
            <a:r>
              <a:rPr lang="en-US" sz="2400" dirty="0" smtClean="0"/>
              <a:t>Uncertainty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7359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0217" y="175618"/>
            <a:ext cx="334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What are we looking for?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Overview</a:t>
            </a:r>
            <a:r>
              <a:rPr lang="en-US" dirty="0" smtClean="0">
                <a:solidFill>
                  <a:srgbClr val="7F7F7F"/>
                </a:solidFill>
              </a:rPr>
              <a:t>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79651" y="1011071"/>
            <a:ext cx="4392849" cy="5035736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otal sediment volume</a:t>
            </a:r>
          </a:p>
          <a:p>
            <a:pPr lvl="1"/>
            <a:r>
              <a:rPr lang="en-US" sz="2000" dirty="0" smtClean="0"/>
              <a:t>Geophysics can help constrain error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Resolve complex stratigraphy </a:t>
            </a:r>
            <a:r>
              <a:rPr lang="en-US" sz="2000" dirty="0">
                <a:solidFill>
                  <a:schemeClr val="bg1"/>
                </a:solidFill>
              </a:rPr>
              <a:t>such as in Davis and Ford (1982)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</a:rPr>
              <a:t>Arcone</a:t>
            </a:r>
            <a:r>
              <a:rPr lang="en-US" sz="2000" dirty="0" smtClean="0">
                <a:solidFill>
                  <a:schemeClr val="bg1"/>
                </a:solidFill>
              </a:rPr>
              <a:t>, 2013)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971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312319" y="1053119"/>
            <a:ext cx="4686918" cy="1850917"/>
            <a:chOff x="4370579" y="675979"/>
            <a:chExt cx="4686918" cy="18509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07"/>
            <a:stretch/>
          </p:blipFill>
          <p:spPr>
            <a:xfrm>
              <a:off x="4370579" y="675979"/>
              <a:ext cx="4686918" cy="18092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88100" y="83820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Water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17518" y="1168400"/>
              <a:ext cx="746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564F30"/>
                  </a:solidFill>
                </a:rPr>
                <a:t>Gyttja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8280" y="2157564"/>
              <a:ext cx="1558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</a:rPr>
                <a:t>Inorganic fines</a:t>
              </a:r>
            </a:p>
          </p:txBody>
        </p:sp>
        <p:cxnSp>
          <p:nvCxnSpPr>
            <p:cNvPr id="14" name="Straight Connector 13"/>
            <p:cNvCxnSpPr>
              <a:stCxn id="10" idx="2"/>
            </p:cNvCxnSpPr>
            <p:nvPr/>
          </p:nvCxnSpPr>
          <p:spPr>
            <a:xfrm flipH="1">
              <a:off x="7594600" y="1537732"/>
              <a:ext cx="96409" cy="291068"/>
            </a:xfrm>
            <a:prstGeom prst="line">
              <a:avLst/>
            </a:prstGeom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1" idx="3"/>
            </p:cNvCxnSpPr>
            <p:nvPr/>
          </p:nvCxnSpPr>
          <p:spPr>
            <a:xfrm flipH="1">
              <a:off x="6666444" y="2259164"/>
              <a:ext cx="537336" cy="83066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991100" y="1092200"/>
              <a:ext cx="1680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Till </a:t>
              </a:r>
              <a:r>
                <a:rPr lang="en-US" sz="1000" dirty="0" smtClean="0">
                  <a:solidFill>
                    <a:srgbClr val="000000"/>
                  </a:solidFill>
                </a:rPr>
                <a:t>and/or</a:t>
              </a:r>
              <a:r>
                <a:rPr lang="en-US" dirty="0" smtClean="0">
                  <a:solidFill>
                    <a:srgbClr val="000000"/>
                  </a:solidFill>
                </a:rPr>
                <a:t> bedrock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261100" y="1397000"/>
              <a:ext cx="177800" cy="215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910217" y="175618"/>
            <a:ext cx="334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What are we looking for?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Overview</a:t>
            </a:r>
            <a:r>
              <a:rPr lang="en-US" dirty="0" smtClean="0">
                <a:solidFill>
                  <a:srgbClr val="7F7F7F"/>
                </a:solidFill>
              </a:rPr>
              <a:t>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279651" y="1011071"/>
            <a:ext cx="4274523" cy="279877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otal sediment volume</a:t>
            </a:r>
          </a:p>
          <a:p>
            <a:pPr lvl="1"/>
            <a:r>
              <a:rPr lang="en-US" sz="2000" dirty="0" smtClean="0"/>
              <a:t>Geophysics can help constrain error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Resolve complex stratigraphy </a:t>
            </a:r>
            <a:r>
              <a:rPr lang="en-US" sz="2000" dirty="0">
                <a:solidFill>
                  <a:schemeClr val="bg1"/>
                </a:solidFill>
              </a:rPr>
              <a:t>such as in Davis and Ford (1982)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</a:rPr>
              <a:t>Arcone</a:t>
            </a:r>
            <a:r>
              <a:rPr lang="en-US" sz="2000" dirty="0" smtClean="0">
                <a:solidFill>
                  <a:schemeClr val="bg1"/>
                </a:solidFill>
              </a:rPr>
              <a:t>, 2013)</a:t>
            </a:r>
          </a:p>
          <a:p>
            <a:pPr lvl="1"/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4428" y="2052068"/>
            <a:ext cx="30195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61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ontent Placeholder 2"/>
          <p:cNvSpPr>
            <a:spLocks noGrp="1"/>
          </p:cNvSpPr>
          <p:nvPr>
            <p:ph sz="half" idx="1"/>
          </p:nvPr>
        </p:nvSpPr>
        <p:spPr>
          <a:xfrm>
            <a:off x="279651" y="1011071"/>
            <a:ext cx="4274523" cy="279877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otal sediment volume</a:t>
            </a:r>
          </a:p>
          <a:p>
            <a:pPr lvl="1"/>
            <a:r>
              <a:rPr lang="en-US" sz="2000" dirty="0" smtClean="0"/>
              <a:t>Geophysics can help constrain error</a:t>
            </a:r>
          </a:p>
          <a:p>
            <a:pPr lvl="1"/>
            <a:r>
              <a:rPr lang="en-US" sz="2000" dirty="0" smtClean="0"/>
              <a:t>Resolve complex stratigraphy </a:t>
            </a:r>
            <a:r>
              <a:rPr lang="en-US" sz="2000" dirty="0"/>
              <a:t>such as in Davis and Ford (1982) </a:t>
            </a:r>
            <a:r>
              <a:rPr lang="en-US" sz="2000" dirty="0" smtClean="0"/>
              <a:t>(</a:t>
            </a:r>
            <a:r>
              <a:rPr lang="en-US" sz="2000" dirty="0" err="1" smtClean="0"/>
              <a:t>Arcone</a:t>
            </a:r>
            <a:r>
              <a:rPr lang="en-US" sz="2000" dirty="0" smtClean="0"/>
              <a:t>, 2013)</a:t>
            </a:r>
          </a:p>
          <a:p>
            <a:pPr lvl="1"/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910217" y="175618"/>
            <a:ext cx="334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What are we looking for?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Overview</a:t>
            </a:r>
            <a:r>
              <a:rPr lang="en-US" dirty="0" smtClean="0">
                <a:solidFill>
                  <a:srgbClr val="7F7F7F"/>
                </a:solidFill>
              </a:rPr>
              <a:t>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08161" y="3019098"/>
            <a:ext cx="160799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7-10-20 at 3.49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35" y="1645225"/>
            <a:ext cx="4366631" cy="306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0217" y="175618"/>
            <a:ext cx="334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What are we looking for?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Overview</a:t>
            </a:r>
            <a:r>
              <a:rPr lang="en-US" dirty="0" smtClean="0">
                <a:solidFill>
                  <a:srgbClr val="7F7F7F"/>
                </a:solidFill>
              </a:rPr>
              <a:t>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79651" y="1011071"/>
            <a:ext cx="4392849" cy="50357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T</a:t>
            </a:r>
            <a:r>
              <a:rPr lang="en-US" dirty="0" smtClean="0">
                <a:solidFill>
                  <a:srgbClr val="7F7F7F"/>
                </a:solidFill>
              </a:rPr>
              <a:t>otal sediment volume</a:t>
            </a:r>
          </a:p>
          <a:p>
            <a:pPr lvl="1"/>
            <a:r>
              <a:rPr lang="en-US" sz="2000" dirty="0" smtClean="0">
                <a:solidFill>
                  <a:srgbClr val="7F7F7F"/>
                </a:solidFill>
              </a:rPr>
              <a:t>Geophysics can help constrain error</a:t>
            </a:r>
          </a:p>
          <a:p>
            <a:pPr lvl="1"/>
            <a:r>
              <a:rPr lang="en-US" sz="2000" dirty="0" smtClean="0">
                <a:solidFill>
                  <a:srgbClr val="7F7F7F"/>
                </a:solidFill>
              </a:rPr>
              <a:t>Resolve complex stratigraphy </a:t>
            </a:r>
            <a:r>
              <a:rPr lang="en-US" sz="2000" dirty="0">
                <a:solidFill>
                  <a:srgbClr val="7F7F7F"/>
                </a:solidFill>
              </a:rPr>
              <a:t>such as in Davis and Ford (1982) </a:t>
            </a:r>
            <a:r>
              <a:rPr lang="en-US" sz="2000" dirty="0" smtClean="0">
                <a:solidFill>
                  <a:srgbClr val="7F7F7F"/>
                </a:solidFill>
              </a:rPr>
              <a:t>(</a:t>
            </a:r>
            <a:r>
              <a:rPr lang="en-US" sz="2000" dirty="0" err="1" smtClean="0">
                <a:solidFill>
                  <a:srgbClr val="7F7F7F"/>
                </a:solidFill>
              </a:rPr>
              <a:t>Arcone</a:t>
            </a:r>
            <a:r>
              <a:rPr lang="en-US" sz="2000" dirty="0" smtClean="0">
                <a:solidFill>
                  <a:srgbClr val="7F7F7F"/>
                </a:solidFill>
              </a:rPr>
              <a:t>, 2013)</a:t>
            </a:r>
          </a:p>
          <a:p>
            <a:pPr lvl="1"/>
            <a:endParaRPr lang="en-US" sz="1600" dirty="0"/>
          </a:p>
          <a:p>
            <a:r>
              <a:rPr lang="en-US" dirty="0" smtClean="0"/>
              <a:t>Ultimately: Rates </a:t>
            </a:r>
            <a:r>
              <a:rPr lang="en-US" dirty="0"/>
              <a:t>&amp; Dates!</a:t>
            </a:r>
            <a:endParaRPr lang="en-US" sz="1600" dirty="0"/>
          </a:p>
          <a:p>
            <a:pPr lvl="1"/>
            <a:r>
              <a:rPr lang="en-US" sz="2000" dirty="0"/>
              <a:t>Periodic rate</a:t>
            </a:r>
          </a:p>
          <a:p>
            <a:pPr lvl="2"/>
            <a:r>
              <a:rPr lang="en-US" sz="1600" dirty="0"/>
              <a:t>Post-glacial</a:t>
            </a:r>
          </a:p>
          <a:p>
            <a:pPr lvl="2"/>
            <a:r>
              <a:rPr lang="en-US" sz="1600" dirty="0"/>
              <a:t>Anthropogenic</a:t>
            </a:r>
          </a:p>
          <a:p>
            <a:pPr lvl="1"/>
            <a:r>
              <a:rPr lang="en-US" sz="2000" dirty="0" smtClean="0"/>
              <a:t>Bulk sediment yield </a:t>
            </a:r>
            <a:r>
              <a:rPr lang="en-US" sz="2000" dirty="0"/>
              <a:t>rate</a:t>
            </a:r>
          </a:p>
          <a:p>
            <a:pPr lvl="1"/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08161" y="3019098"/>
            <a:ext cx="1607992" cy="0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7-10-20 at 3.49.41 PM.pn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35" y="1645225"/>
            <a:ext cx="4366631" cy="306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0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867" y="885467"/>
            <a:ext cx="8412829" cy="5056483"/>
          </a:xfrm>
        </p:spPr>
        <p:txBody>
          <a:bodyPr/>
          <a:lstStyle/>
          <a:p>
            <a:r>
              <a:rPr lang="en-US" dirty="0" smtClean="0"/>
              <a:t>What is the Holocene sedimentation rate in Penobscot </a:t>
            </a:r>
            <a:r>
              <a:rPr lang="en-US" dirty="0" err="1" smtClean="0"/>
              <a:t>Wshd</a:t>
            </a:r>
            <a:r>
              <a:rPr lang="en-US" dirty="0" smtClean="0"/>
              <a:t> / Maine / N. E.?</a:t>
            </a:r>
          </a:p>
          <a:p>
            <a:endParaRPr lang="en-US" dirty="0" smtClean="0"/>
          </a:p>
          <a:p>
            <a:r>
              <a:rPr lang="en-US" dirty="0" smtClean="0"/>
              <a:t>Do Holocene and </a:t>
            </a:r>
            <a:r>
              <a:rPr lang="en-US" dirty="0" err="1" smtClean="0"/>
              <a:t>Anthropocene</a:t>
            </a:r>
            <a:r>
              <a:rPr lang="en-US" dirty="0" smtClean="0"/>
              <a:t> rates differ?</a:t>
            </a:r>
          </a:p>
          <a:p>
            <a:endParaRPr lang="en-US" dirty="0" smtClean="0"/>
          </a:p>
          <a:p>
            <a:r>
              <a:rPr lang="en-US" dirty="0"/>
              <a:t>Hypotheses:</a:t>
            </a:r>
          </a:p>
          <a:p>
            <a:pPr lvl="1"/>
            <a:r>
              <a:rPr lang="en-US" dirty="0"/>
              <a:t>Rates </a:t>
            </a:r>
            <a:r>
              <a:rPr lang="en-US" dirty="0" smtClean="0"/>
              <a:t>in Maine </a:t>
            </a:r>
            <a:r>
              <a:rPr lang="en-US" dirty="0"/>
              <a:t>≈ low</a:t>
            </a:r>
          </a:p>
          <a:p>
            <a:pPr lvl="1"/>
            <a:r>
              <a:rPr lang="en-US" dirty="0"/>
              <a:t>Humans have influence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Overview</a:t>
            </a:r>
            <a:r>
              <a:rPr lang="en-US" dirty="0" smtClean="0">
                <a:solidFill>
                  <a:srgbClr val="7F7F7F"/>
                </a:solidFill>
              </a:rPr>
              <a:t>                 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3079" y="175618"/>
            <a:ext cx="144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Questions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414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1968828" y="3988"/>
            <a:ext cx="523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Ground Penetrating Radar – The </a:t>
            </a:r>
            <a:r>
              <a:rPr lang="en-US" sz="2400" dirty="0" smtClean="0"/>
              <a:t>Basics</a:t>
            </a:r>
            <a:endParaRPr lang="en-US" sz="2400" dirty="0"/>
          </a:p>
        </p:txBody>
      </p:sp>
      <p:sp>
        <p:nvSpPr>
          <p:cNvPr id="72" name="Freeform 71"/>
          <p:cNvSpPr/>
          <p:nvPr/>
        </p:nvSpPr>
        <p:spPr>
          <a:xfrm rot="17245807">
            <a:off x="1446860" y="1058251"/>
            <a:ext cx="325497" cy="587022"/>
          </a:xfrm>
          <a:custGeom>
            <a:avLst/>
            <a:gdLst>
              <a:gd name="connsiteX0" fmla="*/ 65852 w 325497"/>
              <a:gd name="connsiteY0" fmla="*/ 0 h 587022"/>
              <a:gd name="connsiteX1" fmla="*/ 43274 w 325497"/>
              <a:gd name="connsiteY1" fmla="*/ 372533 h 587022"/>
              <a:gd name="connsiteX2" fmla="*/ 325497 w 325497"/>
              <a:gd name="connsiteY2" fmla="*/ 587022 h 58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97" h="587022">
                <a:moveTo>
                  <a:pt x="65852" y="0"/>
                </a:moveTo>
                <a:cubicBezTo>
                  <a:pt x="32926" y="137348"/>
                  <a:pt x="0" y="274696"/>
                  <a:pt x="43274" y="372533"/>
                </a:cubicBezTo>
                <a:cubicBezTo>
                  <a:pt x="86548" y="470370"/>
                  <a:pt x="206022" y="528696"/>
                  <a:pt x="325497" y="587022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47"/>
          <p:cNvGrpSpPr/>
          <p:nvPr/>
        </p:nvGrpSpPr>
        <p:grpSpPr>
          <a:xfrm>
            <a:off x="7071791" y="1073392"/>
            <a:ext cx="1987800" cy="5073787"/>
            <a:chOff x="6172200" y="1229398"/>
            <a:chExt cx="2954091" cy="7540211"/>
          </a:xfrm>
        </p:grpSpPr>
        <p:sp>
          <p:nvSpPr>
            <p:cNvPr id="8" name="Freeform 7"/>
            <p:cNvSpPr/>
            <p:nvPr/>
          </p:nvSpPr>
          <p:spPr>
            <a:xfrm>
              <a:off x="7039427" y="3127830"/>
              <a:ext cx="725715" cy="2235200"/>
            </a:xfrm>
            <a:custGeom>
              <a:avLst/>
              <a:gdLst>
                <a:gd name="connsiteX0" fmla="*/ 91924 w 933752"/>
                <a:gd name="connsiteY0" fmla="*/ 384629 h 2619829"/>
                <a:gd name="connsiteX1" fmla="*/ 469295 w 933752"/>
                <a:gd name="connsiteY1" fmla="*/ 166915 h 2619829"/>
                <a:gd name="connsiteX2" fmla="*/ 817638 w 933752"/>
                <a:gd name="connsiteY2" fmla="*/ 355600 h 2619829"/>
                <a:gd name="connsiteX3" fmla="*/ 817638 w 933752"/>
                <a:gd name="connsiteY3" fmla="*/ 2300515 h 2619829"/>
                <a:gd name="connsiteX4" fmla="*/ 120952 w 933752"/>
                <a:gd name="connsiteY4" fmla="*/ 2271486 h 2619829"/>
                <a:gd name="connsiteX5" fmla="*/ 91924 w 933752"/>
                <a:gd name="connsiteY5" fmla="*/ 384629 h 2619829"/>
                <a:gd name="connsiteX0" fmla="*/ 91924 w 817638"/>
                <a:gd name="connsiteY0" fmla="*/ 384629 h 2619829"/>
                <a:gd name="connsiteX1" fmla="*/ 469295 w 817638"/>
                <a:gd name="connsiteY1" fmla="*/ 166915 h 2619829"/>
                <a:gd name="connsiteX2" fmla="*/ 817638 w 817638"/>
                <a:gd name="connsiteY2" fmla="*/ 355600 h 2619829"/>
                <a:gd name="connsiteX3" fmla="*/ 817638 w 817638"/>
                <a:gd name="connsiteY3" fmla="*/ 2300515 h 2619829"/>
                <a:gd name="connsiteX4" fmla="*/ 120952 w 817638"/>
                <a:gd name="connsiteY4" fmla="*/ 2271486 h 2619829"/>
                <a:gd name="connsiteX5" fmla="*/ 91924 w 817638"/>
                <a:gd name="connsiteY5" fmla="*/ 384629 h 2619829"/>
                <a:gd name="connsiteX0" fmla="*/ 0 w 725714"/>
                <a:gd name="connsiteY0" fmla="*/ 384629 h 2619829"/>
                <a:gd name="connsiteX1" fmla="*/ 377371 w 725714"/>
                <a:gd name="connsiteY1" fmla="*/ 166915 h 2619829"/>
                <a:gd name="connsiteX2" fmla="*/ 725714 w 725714"/>
                <a:gd name="connsiteY2" fmla="*/ 355600 h 2619829"/>
                <a:gd name="connsiteX3" fmla="*/ 725714 w 725714"/>
                <a:gd name="connsiteY3" fmla="*/ 2300515 h 2619829"/>
                <a:gd name="connsiteX4" fmla="*/ 29028 w 725714"/>
                <a:gd name="connsiteY4" fmla="*/ 2271486 h 2619829"/>
                <a:gd name="connsiteX5" fmla="*/ 0 w 725714"/>
                <a:gd name="connsiteY5" fmla="*/ 384629 h 2619829"/>
                <a:gd name="connsiteX0" fmla="*/ 0 w 725714"/>
                <a:gd name="connsiteY0" fmla="*/ 384629 h 2300515"/>
                <a:gd name="connsiteX1" fmla="*/ 377371 w 725714"/>
                <a:gd name="connsiteY1" fmla="*/ 166915 h 2300515"/>
                <a:gd name="connsiteX2" fmla="*/ 725714 w 725714"/>
                <a:gd name="connsiteY2" fmla="*/ 355600 h 2300515"/>
                <a:gd name="connsiteX3" fmla="*/ 725714 w 725714"/>
                <a:gd name="connsiteY3" fmla="*/ 2300515 h 2300515"/>
                <a:gd name="connsiteX4" fmla="*/ 29028 w 725714"/>
                <a:gd name="connsiteY4" fmla="*/ 2271486 h 2300515"/>
                <a:gd name="connsiteX5" fmla="*/ 0 w 725714"/>
                <a:gd name="connsiteY5" fmla="*/ 384629 h 2300515"/>
                <a:gd name="connsiteX0" fmla="*/ 0 w 725714"/>
                <a:gd name="connsiteY0" fmla="*/ 348343 h 2264229"/>
                <a:gd name="connsiteX1" fmla="*/ 725714 w 725714"/>
                <a:gd name="connsiteY1" fmla="*/ 319314 h 2264229"/>
                <a:gd name="connsiteX2" fmla="*/ 725714 w 725714"/>
                <a:gd name="connsiteY2" fmla="*/ 2264229 h 2264229"/>
                <a:gd name="connsiteX3" fmla="*/ 29028 w 725714"/>
                <a:gd name="connsiteY3" fmla="*/ 2235200 h 2264229"/>
                <a:gd name="connsiteX4" fmla="*/ 0 w 725714"/>
                <a:gd name="connsiteY4" fmla="*/ 348343 h 2264229"/>
                <a:gd name="connsiteX0" fmla="*/ 0 w 725714"/>
                <a:gd name="connsiteY0" fmla="*/ 348343 h 2264229"/>
                <a:gd name="connsiteX1" fmla="*/ 725714 w 725714"/>
                <a:gd name="connsiteY1" fmla="*/ 319314 h 2264229"/>
                <a:gd name="connsiteX2" fmla="*/ 725714 w 725714"/>
                <a:gd name="connsiteY2" fmla="*/ 2264229 h 2264229"/>
                <a:gd name="connsiteX3" fmla="*/ 43542 w 725714"/>
                <a:gd name="connsiteY3" fmla="*/ 2264228 h 2264229"/>
                <a:gd name="connsiteX4" fmla="*/ 0 w 725714"/>
                <a:gd name="connsiteY4" fmla="*/ 348343 h 2264229"/>
                <a:gd name="connsiteX0" fmla="*/ 0 w 725714"/>
                <a:gd name="connsiteY0" fmla="*/ 319314 h 2235200"/>
                <a:gd name="connsiteX1" fmla="*/ 725714 w 725714"/>
                <a:gd name="connsiteY1" fmla="*/ 333827 h 2235200"/>
                <a:gd name="connsiteX2" fmla="*/ 725714 w 725714"/>
                <a:gd name="connsiteY2" fmla="*/ 2235200 h 2235200"/>
                <a:gd name="connsiteX3" fmla="*/ 43542 w 725714"/>
                <a:gd name="connsiteY3" fmla="*/ 2235199 h 2235200"/>
                <a:gd name="connsiteX4" fmla="*/ 0 w 725714"/>
                <a:gd name="connsiteY4" fmla="*/ 319314 h 2235200"/>
                <a:gd name="connsiteX0" fmla="*/ 1 w 725715"/>
                <a:gd name="connsiteY0" fmla="*/ 319314 h 2235200"/>
                <a:gd name="connsiteX1" fmla="*/ 725715 w 725715"/>
                <a:gd name="connsiteY1" fmla="*/ 333827 h 2235200"/>
                <a:gd name="connsiteX2" fmla="*/ 725715 w 725715"/>
                <a:gd name="connsiteY2" fmla="*/ 2235200 h 2235200"/>
                <a:gd name="connsiteX3" fmla="*/ 0 w 725715"/>
                <a:gd name="connsiteY3" fmla="*/ 2235199 h 2235200"/>
                <a:gd name="connsiteX4" fmla="*/ 1 w 725715"/>
                <a:gd name="connsiteY4" fmla="*/ 319314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715" h="2235200">
                  <a:moveTo>
                    <a:pt x="1" y="319314"/>
                  </a:moveTo>
                  <a:cubicBezTo>
                    <a:pt x="116115" y="0"/>
                    <a:pt x="604763" y="14513"/>
                    <a:pt x="725715" y="333827"/>
                  </a:cubicBezTo>
                  <a:lnTo>
                    <a:pt x="725715" y="2235200"/>
                  </a:lnTo>
                  <a:lnTo>
                    <a:pt x="0" y="2235199"/>
                  </a:lnTo>
                  <a:cubicBezTo>
                    <a:pt x="0" y="1596571"/>
                    <a:pt x="1" y="957942"/>
                    <a:pt x="1" y="31931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5"/>
            <p:cNvSpPr/>
            <p:nvPr/>
          </p:nvSpPr>
          <p:spPr>
            <a:xfrm>
              <a:off x="7162799" y="1959429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/>
            <p:cNvCxnSpPr>
              <a:endCxn id="8" idx="0"/>
            </p:cNvCxnSpPr>
            <p:nvPr/>
          </p:nvCxnSpPr>
          <p:spPr>
            <a:xfrm flipH="1">
              <a:off x="7039428" y="2344057"/>
              <a:ext cx="304801" cy="11030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162800" y="3886200"/>
              <a:ext cx="533400" cy="1524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96200" y="3886200"/>
              <a:ext cx="990600" cy="762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72200" y="3886200"/>
              <a:ext cx="990600" cy="762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62800" y="5029200"/>
              <a:ext cx="533400" cy="1524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96200" y="5029200"/>
              <a:ext cx="990600" cy="762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72200" y="5029200"/>
              <a:ext cx="990600" cy="762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>
              <a:endCxn id="8" idx="1"/>
            </p:cNvCxnSpPr>
            <p:nvPr/>
          </p:nvCxnSpPr>
          <p:spPr>
            <a:xfrm>
              <a:off x="7402286" y="2315029"/>
              <a:ext cx="362856" cy="1146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7605486" y="4056743"/>
              <a:ext cx="48381" cy="972457"/>
            </a:xfrm>
            <a:custGeom>
              <a:avLst/>
              <a:gdLst>
                <a:gd name="connsiteX0" fmla="*/ 0 w 48381"/>
                <a:gd name="connsiteY0" fmla="*/ 0 h 972457"/>
                <a:gd name="connsiteX1" fmla="*/ 43543 w 48381"/>
                <a:gd name="connsiteY1" fmla="*/ 449943 h 972457"/>
                <a:gd name="connsiteX2" fmla="*/ 29028 w 48381"/>
                <a:gd name="connsiteY2" fmla="*/ 972457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81" h="972457">
                  <a:moveTo>
                    <a:pt x="0" y="0"/>
                  </a:moveTo>
                  <a:cubicBezTo>
                    <a:pt x="19352" y="143933"/>
                    <a:pt x="38705" y="287867"/>
                    <a:pt x="43543" y="449943"/>
                  </a:cubicBezTo>
                  <a:cubicBezTo>
                    <a:pt x="48381" y="612019"/>
                    <a:pt x="38704" y="792238"/>
                    <a:pt x="29028" y="972457"/>
                  </a:cubicBezTo>
                </a:path>
              </a:pathLst>
            </a:custGeom>
            <a:ln w="508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23389" y="3346529"/>
              <a:ext cx="1045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Transmitter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8152" y="5105400"/>
              <a:ext cx="8199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Receiver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705600" y="3048000"/>
              <a:ext cx="3048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58986" y="2670077"/>
              <a:ext cx="500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Sled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7218226" y="5185770"/>
              <a:ext cx="67944" cy="2651944"/>
            </a:xfrm>
            <a:custGeom>
              <a:avLst/>
              <a:gdLst>
                <a:gd name="connsiteX0" fmla="*/ 118533 w 176590"/>
                <a:gd name="connsiteY0" fmla="*/ 0 h 5355772"/>
                <a:gd name="connsiteX1" fmla="*/ 74990 w 176590"/>
                <a:gd name="connsiteY1" fmla="*/ 1059543 h 5355772"/>
                <a:gd name="connsiteX2" fmla="*/ 16933 w 176590"/>
                <a:gd name="connsiteY2" fmla="*/ 3483429 h 5355772"/>
                <a:gd name="connsiteX3" fmla="*/ 176590 w 176590"/>
                <a:gd name="connsiteY3" fmla="*/ 5355772 h 535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590" h="5355772">
                  <a:moveTo>
                    <a:pt x="118533" y="0"/>
                  </a:moveTo>
                  <a:cubicBezTo>
                    <a:pt x="105228" y="239486"/>
                    <a:pt x="91923" y="478972"/>
                    <a:pt x="74990" y="1059543"/>
                  </a:cubicBezTo>
                  <a:cubicBezTo>
                    <a:pt x="58057" y="1640115"/>
                    <a:pt x="0" y="2767391"/>
                    <a:pt x="16933" y="3483429"/>
                  </a:cubicBezTo>
                  <a:cubicBezTo>
                    <a:pt x="33866" y="4199467"/>
                    <a:pt x="105228" y="4777619"/>
                    <a:pt x="176590" y="5355772"/>
                  </a:cubicBezTo>
                </a:path>
              </a:pathLst>
            </a:cu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7239000" y="8066322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39000" y="7837722"/>
              <a:ext cx="4572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7378823" y="1298377"/>
              <a:ext cx="12576" cy="6610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491286" y="1229398"/>
              <a:ext cx="694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Tow</a:t>
              </a:r>
            </a:p>
            <a:p>
              <a:pPr algn="ctr"/>
              <a:r>
                <a:rPr lang="en-US" sz="1400" b="1" dirty="0"/>
                <a:t>Person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76434" y="7461809"/>
              <a:ext cx="1849857" cy="457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Data Recorder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63660" y="8461832"/>
              <a:ext cx="14325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System Operator</a:t>
              </a:r>
            </a:p>
          </p:txBody>
        </p:sp>
      </p:grpSp>
      <p:pic>
        <p:nvPicPr>
          <p:cNvPr id="5" name="Picture 4" descr="IMG_1937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494253" y="781777"/>
            <a:ext cx="2538725" cy="54864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82601" y="1811781"/>
            <a:ext cx="3242733" cy="441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482601" y="1811781"/>
            <a:ext cx="3242733" cy="1411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 bwMode="auto">
          <a:xfrm>
            <a:off x="467606" y="2715069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Freeform 45"/>
          <p:cNvSpPr/>
          <p:nvPr/>
        </p:nvSpPr>
        <p:spPr bwMode="auto">
          <a:xfrm>
            <a:off x="488242" y="2761106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Freeform 46"/>
          <p:cNvSpPr/>
          <p:nvPr/>
        </p:nvSpPr>
        <p:spPr bwMode="auto">
          <a:xfrm>
            <a:off x="488242" y="2821431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 rot="5400000">
            <a:off x="756445" y="2780950"/>
            <a:ext cx="55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2748671" y="2098995"/>
            <a:ext cx="843367" cy="319736"/>
          </a:xfrm>
          <a:prstGeom prst="straightConnector1">
            <a:avLst/>
          </a:prstGeom>
          <a:ln w="762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2540000" y="1825891"/>
            <a:ext cx="327378" cy="835378"/>
          </a:xfrm>
          <a:prstGeom prst="straightConnector1">
            <a:avLst/>
          </a:prstGeom>
          <a:ln w="762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3048000" y="1837180"/>
            <a:ext cx="428978" cy="3736622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6200000" flipV="1">
            <a:off x="746891" y="3340425"/>
            <a:ext cx="3711962" cy="732217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921929" y="1278381"/>
            <a:ext cx="609600" cy="50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3107251" y="1278381"/>
            <a:ext cx="609600" cy="50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793998" y="942538"/>
            <a:ext cx="126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Transmitter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35652" y="945361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42696" y="1013094"/>
            <a:ext cx="1127937" cy="369332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Computer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3580" y="1478759"/>
            <a:ext cx="200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(ice, water)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-56443" y="3824025"/>
            <a:ext cx="76232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Depth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>
            <a:off x="-575732" y="2740292"/>
            <a:ext cx="185137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>
            <a:off x="-423332" y="5127891"/>
            <a:ext cx="1614312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16200000">
            <a:off x="-204969" y="2096826"/>
            <a:ext cx="91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Shallow</a:t>
            </a:r>
          </a:p>
        </p:txBody>
      </p:sp>
      <p:sp>
        <p:nvSpPr>
          <p:cNvPr id="66" name="TextBox 65"/>
          <p:cNvSpPr txBox="1"/>
          <p:nvPr/>
        </p:nvSpPr>
        <p:spPr>
          <a:xfrm rot="16200000">
            <a:off x="-110175" y="529158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98954" y="3379590"/>
            <a:ext cx="1064779" cy="6463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Electrical</a:t>
            </a:r>
          </a:p>
          <a:p>
            <a:pPr algn="ctr"/>
            <a:r>
              <a:rPr lang="en-US" dirty="0"/>
              <a:t>Contrast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1425179" y="3956118"/>
            <a:ext cx="793" cy="3830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 bwMode="auto">
          <a:xfrm>
            <a:off x="473250" y="4052802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Freeform 69"/>
          <p:cNvSpPr/>
          <p:nvPr/>
        </p:nvSpPr>
        <p:spPr bwMode="auto">
          <a:xfrm>
            <a:off x="493886" y="4098839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Freeform 70"/>
          <p:cNvSpPr/>
          <p:nvPr/>
        </p:nvSpPr>
        <p:spPr bwMode="auto">
          <a:xfrm>
            <a:off x="493886" y="4159164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3" name="Freeform 72"/>
          <p:cNvSpPr/>
          <p:nvPr/>
        </p:nvSpPr>
        <p:spPr>
          <a:xfrm>
            <a:off x="485422" y="5653618"/>
            <a:ext cx="3239911" cy="586229"/>
          </a:xfrm>
          <a:custGeom>
            <a:avLst/>
            <a:gdLst>
              <a:gd name="connsiteX0" fmla="*/ 539985 w 4323644"/>
              <a:gd name="connsiteY0" fmla="*/ 462845 h 666045"/>
              <a:gd name="connsiteX1" fmla="*/ 2097852 w 4323644"/>
              <a:gd name="connsiteY1" fmla="*/ 237067 h 666045"/>
              <a:gd name="connsiteX2" fmla="*/ 2910652 w 4323644"/>
              <a:gd name="connsiteY2" fmla="*/ 22578 h 666045"/>
              <a:gd name="connsiteX3" fmla="*/ 3802474 w 4323644"/>
              <a:gd name="connsiteY3" fmla="*/ 101601 h 666045"/>
              <a:gd name="connsiteX4" fmla="*/ 3779896 w 4323644"/>
              <a:gd name="connsiteY4" fmla="*/ 587023 h 666045"/>
              <a:gd name="connsiteX5" fmla="*/ 539985 w 4323644"/>
              <a:gd name="connsiteY5" fmla="*/ 575734 h 666045"/>
              <a:gd name="connsiteX6" fmla="*/ 539985 w 4323644"/>
              <a:gd name="connsiteY6" fmla="*/ 462845 h 666045"/>
              <a:gd name="connsiteX0" fmla="*/ 539985 w 3802474"/>
              <a:gd name="connsiteY0" fmla="*/ 462845 h 666045"/>
              <a:gd name="connsiteX1" fmla="*/ 2097852 w 3802474"/>
              <a:gd name="connsiteY1" fmla="*/ 237067 h 666045"/>
              <a:gd name="connsiteX2" fmla="*/ 2910652 w 3802474"/>
              <a:gd name="connsiteY2" fmla="*/ 22578 h 666045"/>
              <a:gd name="connsiteX3" fmla="*/ 3802474 w 3802474"/>
              <a:gd name="connsiteY3" fmla="*/ 101601 h 666045"/>
              <a:gd name="connsiteX4" fmla="*/ 3779896 w 3802474"/>
              <a:gd name="connsiteY4" fmla="*/ 587023 h 666045"/>
              <a:gd name="connsiteX5" fmla="*/ 539985 w 3802474"/>
              <a:gd name="connsiteY5" fmla="*/ 575734 h 666045"/>
              <a:gd name="connsiteX6" fmla="*/ 539985 w 3802474"/>
              <a:gd name="connsiteY6" fmla="*/ 462845 h 666045"/>
              <a:gd name="connsiteX0" fmla="*/ 539985 w 3802474"/>
              <a:gd name="connsiteY0" fmla="*/ 462845 h 587023"/>
              <a:gd name="connsiteX1" fmla="*/ 2097852 w 3802474"/>
              <a:gd name="connsiteY1" fmla="*/ 237067 h 587023"/>
              <a:gd name="connsiteX2" fmla="*/ 2910652 w 3802474"/>
              <a:gd name="connsiteY2" fmla="*/ 22578 h 587023"/>
              <a:gd name="connsiteX3" fmla="*/ 3802474 w 3802474"/>
              <a:gd name="connsiteY3" fmla="*/ 101601 h 587023"/>
              <a:gd name="connsiteX4" fmla="*/ 3779896 w 3802474"/>
              <a:gd name="connsiteY4" fmla="*/ 587023 h 587023"/>
              <a:gd name="connsiteX5" fmla="*/ 539985 w 3802474"/>
              <a:gd name="connsiteY5" fmla="*/ 575734 h 587023"/>
              <a:gd name="connsiteX6" fmla="*/ 539985 w 3802474"/>
              <a:gd name="connsiteY6" fmla="*/ 462845 h 587023"/>
              <a:gd name="connsiteX0" fmla="*/ 0 w 3262489"/>
              <a:gd name="connsiteY0" fmla="*/ 462845 h 587023"/>
              <a:gd name="connsiteX1" fmla="*/ 1557867 w 3262489"/>
              <a:gd name="connsiteY1" fmla="*/ 237067 h 587023"/>
              <a:gd name="connsiteX2" fmla="*/ 2370667 w 3262489"/>
              <a:gd name="connsiteY2" fmla="*/ 22578 h 587023"/>
              <a:gd name="connsiteX3" fmla="*/ 3262489 w 3262489"/>
              <a:gd name="connsiteY3" fmla="*/ 101601 h 587023"/>
              <a:gd name="connsiteX4" fmla="*/ 3239911 w 3262489"/>
              <a:gd name="connsiteY4" fmla="*/ 587023 h 587023"/>
              <a:gd name="connsiteX5" fmla="*/ 0 w 3262489"/>
              <a:gd name="connsiteY5" fmla="*/ 575734 h 587023"/>
              <a:gd name="connsiteX6" fmla="*/ 0 w 3262489"/>
              <a:gd name="connsiteY6" fmla="*/ 462845 h 587023"/>
              <a:gd name="connsiteX0" fmla="*/ 0 w 3239911"/>
              <a:gd name="connsiteY0" fmla="*/ 462051 h 586229"/>
              <a:gd name="connsiteX1" fmla="*/ 1557867 w 3239911"/>
              <a:gd name="connsiteY1" fmla="*/ 236273 h 586229"/>
              <a:gd name="connsiteX2" fmla="*/ 2370667 w 3239911"/>
              <a:gd name="connsiteY2" fmla="*/ 21784 h 586229"/>
              <a:gd name="connsiteX3" fmla="*/ 3238677 w 3239911"/>
              <a:gd name="connsiteY3" fmla="*/ 105569 h 586229"/>
              <a:gd name="connsiteX4" fmla="*/ 3239911 w 3239911"/>
              <a:gd name="connsiteY4" fmla="*/ 586229 h 586229"/>
              <a:gd name="connsiteX5" fmla="*/ 0 w 3239911"/>
              <a:gd name="connsiteY5" fmla="*/ 574940 h 586229"/>
              <a:gd name="connsiteX6" fmla="*/ 0 w 3239911"/>
              <a:gd name="connsiteY6" fmla="*/ 462051 h 58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9911" h="586229">
                <a:moveTo>
                  <a:pt x="0" y="462051"/>
                </a:moveTo>
                <a:cubicBezTo>
                  <a:pt x="259644" y="405607"/>
                  <a:pt x="1162756" y="309651"/>
                  <a:pt x="1557867" y="236273"/>
                </a:cubicBezTo>
                <a:cubicBezTo>
                  <a:pt x="1952978" y="162895"/>
                  <a:pt x="2090532" y="43568"/>
                  <a:pt x="2370667" y="21784"/>
                </a:cubicBezTo>
                <a:cubicBezTo>
                  <a:pt x="2650802" y="0"/>
                  <a:pt x="3093803" y="11495"/>
                  <a:pt x="3238677" y="105569"/>
                </a:cubicBezTo>
                <a:cubicBezTo>
                  <a:pt x="3239088" y="265789"/>
                  <a:pt x="3239500" y="426009"/>
                  <a:pt x="3239911" y="586229"/>
                </a:cubicBezTo>
                <a:lnTo>
                  <a:pt x="0" y="574940"/>
                </a:lnTo>
                <a:lnTo>
                  <a:pt x="0" y="4620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2568224" y="5853203"/>
            <a:ext cx="9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Bedrock</a:t>
            </a:r>
          </a:p>
        </p:txBody>
      </p:sp>
      <p:sp>
        <p:nvSpPr>
          <p:cNvPr id="75" name="Freeform 74"/>
          <p:cNvSpPr/>
          <p:nvPr/>
        </p:nvSpPr>
        <p:spPr bwMode="auto">
          <a:xfrm>
            <a:off x="484538" y="5610669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4185097"/>
              <a:gd name="connsiteY0" fmla="*/ 421908 h 421908"/>
              <a:gd name="connsiteX1" fmla="*/ 1424539 w 4185097"/>
              <a:gd name="connsiteY1" fmla="*/ 258279 h 421908"/>
              <a:gd name="connsiteX2" fmla="*/ 2377440 w 4185097"/>
              <a:gd name="connsiteY2" fmla="*/ 27272 h 421908"/>
              <a:gd name="connsiteX3" fmla="*/ 3234089 w 4185097"/>
              <a:gd name="connsiteY3" fmla="*/ 94649 h 421908"/>
              <a:gd name="connsiteX4" fmla="*/ 4052236 w 4185097"/>
              <a:gd name="connsiteY4" fmla="*/ 210152 h 421908"/>
              <a:gd name="connsiteX5" fmla="*/ 4031253 w 4185097"/>
              <a:gd name="connsiteY5" fmla="*/ 211306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6" name="Freeform 75"/>
          <p:cNvSpPr/>
          <p:nvPr/>
        </p:nvSpPr>
        <p:spPr bwMode="auto">
          <a:xfrm>
            <a:off x="505174" y="5656706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7" name="Freeform 76"/>
          <p:cNvSpPr/>
          <p:nvPr/>
        </p:nvSpPr>
        <p:spPr bwMode="auto">
          <a:xfrm>
            <a:off x="505174" y="5717031"/>
            <a:ext cx="3233901" cy="422275"/>
          </a:xfrm>
          <a:custGeom>
            <a:avLst/>
            <a:gdLst>
              <a:gd name="connsiteX0" fmla="*/ 0 w 7202905"/>
              <a:gd name="connsiteY0" fmla="*/ 421908 h 421908"/>
              <a:gd name="connsiteX1" fmla="*/ 1424539 w 7202905"/>
              <a:gd name="connsiteY1" fmla="*/ 258279 h 421908"/>
              <a:gd name="connsiteX2" fmla="*/ 2377440 w 7202905"/>
              <a:gd name="connsiteY2" fmla="*/ 27272 h 421908"/>
              <a:gd name="connsiteX3" fmla="*/ 3234089 w 7202905"/>
              <a:gd name="connsiteY3" fmla="*/ 94649 h 421908"/>
              <a:gd name="connsiteX4" fmla="*/ 4052236 w 7202905"/>
              <a:gd name="connsiteY4" fmla="*/ 210152 h 421908"/>
              <a:gd name="connsiteX5" fmla="*/ 4716379 w 7202905"/>
              <a:gd name="connsiteY5" fmla="*/ 152401 h 421908"/>
              <a:gd name="connsiteX6" fmla="*/ 5852160 w 7202905"/>
              <a:gd name="connsiteY6" fmla="*/ 36897 h 421908"/>
              <a:gd name="connsiteX7" fmla="*/ 6978316 w 7202905"/>
              <a:gd name="connsiteY7" fmla="*/ 248653 h 421908"/>
              <a:gd name="connsiteX8" fmla="*/ 7199697 w 7202905"/>
              <a:gd name="connsiteY8" fmla="*/ 248653 h 421908"/>
              <a:gd name="connsiteX0" fmla="*/ 0 w 6978316"/>
              <a:gd name="connsiteY0" fmla="*/ 421908 h 421908"/>
              <a:gd name="connsiteX1" fmla="*/ 1424539 w 6978316"/>
              <a:gd name="connsiteY1" fmla="*/ 258279 h 421908"/>
              <a:gd name="connsiteX2" fmla="*/ 2377440 w 6978316"/>
              <a:gd name="connsiteY2" fmla="*/ 27272 h 421908"/>
              <a:gd name="connsiteX3" fmla="*/ 3234089 w 6978316"/>
              <a:gd name="connsiteY3" fmla="*/ 94649 h 421908"/>
              <a:gd name="connsiteX4" fmla="*/ 4052236 w 6978316"/>
              <a:gd name="connsiteY4" fmla="*/ 210152 h 421908"/>
              <a:gd name="connsiteX5" fmla="*/ 4716379 w 6978316"/>
              <a:gd name="connsiteY5" fmla="*/ 152401 h 421908"/>
              <a:gd name="connsiteX6" fmla="*/ 5852160 w 6978316"/>
              <a:gd name="connsiteY6" fmla="*/ 36897 h 421908"/>
              <a:gd name="connsiteX7" fmla="*/ 6978316 w 6978316"/>
              <a:gd name="connsiteY7" fmla="*/ 248653 h 421908"/>
              <a:gd name="connsiteX0" fmla="*/ 0 w 5852160"/>
              <a:gd name="connsiteY0" fmla="*/ 421908 h 421908"/>
              <a:gd name="connsiteX1" fmla="*/ 1424539 w 5852160"/>
              <a:gd name="connsiteY1" fmla="*/ 258279 h 421908"/>
              <a:gd name="connsiteX2" fmla="*/ 2377440 w 5852160"/>
              <a:gd name="connsiteY2" fmla="*/ 27272 h 421908"/>
              <a:gd name="connsiteX3" fmla="*/ 3234089 w 5852160"/>
              <a:gd name="connsiteY3" fmla="*/ 94649 h 421908"/>
              <a:gd name="connsiteX4" fmla="*/ 4052236 w 5852160"/>
              <a:gd name="connsiteY4" fmla="*/ 210152 h 421908"/>
              <a:gd name="connsiteX5" fmla="*/ 4716379 w 5852160"/>
              <a:gd name="connsiteY5" fmla="*/ 152401 h 421908"/>
              <a:gd name="connsiteX6" fmla="*/ 5852160 w 5852160"/>
              <a:gd name="connsiteY6" fmla="*/ 36897 h 421908"/>
              <a:gd name="connsiteX0" fmla="*/ 0 w 4716379"/>
              <a:gd name="connsiteY0" fmla="*/ 421908 h 421908"/>
              <a:gd name="connsiteX1" fmla="*/ 1424539 w 4716379"/>
              <a:gd name="connsiteY1" fmla="*/ 258279 h 421908"/>
              <a:gd name="connsiteX2" fmla="*/ 2377440 w 4716379"/>
              <a:gd name="connsiteY2" fmla="*/ 27272 h 421908"/>
              <a:gd name="connsiteX3" fmla="*/ 3234089 w 4716379"/>
              <a:gd name="connsiteY3" fmla="*/ 94649 h 421908"/>
              <a:gd name="connsiteX4" fmla="*/ 4052236 w 4716379"/>
              <a:gd name="connsiteY4" fmla="*/ 210152 h 421908"/>
              <a:gd name="connsiteX5" fmla="*/ 4716379 w 4716379"/>
              <a:gd name="connsiteY5" fmla="*/ 152401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4187302"/>
              <a:gd name="connsiteY0" fmla="*/ 421908 h 421908"/>
              <a:gd name="connsiteX1" fmla="*/ 1424539 w 4187302"/>
              <a:gd name="connsiteY1" fmla="*/ 258279 h 421908"/>
              <a:gd name="connsiteX2" fmla="*/ 2377440 w 4187302"/>
              <a:gd name="connsiteY2" fmla="*/ 27272 h 421908"/>
              <a:gd name="connsiteX3" fmla="*/ 3234089 w 4187302"/>
              <a:gd name="connsiteY3" fmla="*/ 94649 h 421908"/>
              <a:gd name="connsiteX4" fmla="*/ 4052236 w 4187302"/>
              <a:gd name="connsiteY4" fmla="*/ 210152 h 421908"/>
              <a:gd name="connsiteX5" fmla="*/ 4044484 w 4187302"/>
              <a:gd name="connsiteY5" fmla="*/ 206548 h 421908"/>
              <a:gd name="connsiteX0" fmla="*/ 0 w 4052236"/>
              <a:gd name="connsiteY0" fmla="*/ 421908 h 421908"/>
              <a:gd name="connsiteX1" fmla="*/ 1424539 w 4052236"/>
              <a:gd name="connsiteY1" fmla="*/ 258279 h 421908"/>
              <a:gd name="connsiteX2" fmla="*/ 2377440 w 4052236"/>
              <a:gd name="connsiteY2" fmla="*/ 27272 h 421908"/>
              <a:gd name="connsiteX3" fmla="*/ 3234089 w 4052236"/>
              <a:gd name="connsiteY3" fmla="*/ 94649 h 421908"/>
              <a:gd name="connsiteX4" fmla="*/ 4052236 w 4052236"/>
              <a:gd name="connsiteY4" fmla="*/ 210152 h 421908"/>
              <a:gd name="connsiteX0" fmla="*/ 0 w 3234089"/>
              <a:gd name="connsiteY0" fmla="*/ 421908 h 421908"/>
              <a:gd name="connsiteX1" fmla="*/ 1424539 w 3234089"/>
              <a:gd name="connsiteY1" fmla="*/ 258279 h 421908"/>
              <a:gd name="connsiteX2" fmla="*/ 2377440 w 3234089"/>
              <a:gd name="connsiteY2" fmla="*/ 27272 h 421908"/>
              <a:gd name="connsiteX3" fmla="*/ 3234089 w 3234089"/>
              <a:gd name="connsiteY3" fmla="*/ 94649 h 42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089" h="421908">
                <a:moveTo>
                  <a:pt x="0" y="421908"/>
                </a:moveTo>
                <a:cubicBezTo>
                  <a:pt x="514149" y="372980"/>
                  <a:pt x="1028299" y="324052"/>
                  <a:pt x="1424539" y="258279"/>
                </a:cubicBezTo>
                <a:cubicBezTo>
                  <a:pt x="1820779" y="192506"/>
                  <a:pt x="2075848" y="54544"/>
                  <a:pt x="2377440" y="27272"/>
                </a:cubicBezTo>
                <a:cubicBezTo>
                  <a:pt x="2679032" y="0"/>
                  <a:pt x="2954956" y="64169"/>
                  <a:pt x="3234089" y="94649"/>
                </a:cubicBezTo>
              </a:path>
            </a:pathLst>
          </a:cu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0" name="Freeform 89"/>
          <p:cNvSpPr/>
          <p:nvPr/>
        </p:nvSpPr>
        <p:spPr>
          <a:xfrm>
            <a:off x="3764846" y="2774157"/>
            <a:ext cx="615244" cy="228600"/>
          </a:xfrm>
          <a:custGeom>
            <a:avLst/>
            <a:gdLst>
              <a:gd name="connsiteX0" fmla="*/ 329259 w 664163"/>
              <a:gd name="connsiteY0" fmla="*/ 11289 h 129823"/>
              <a:gd name="connsiteX1" fmla="*/ 35748 w 664163"/>
              <a:gd name="connsiteY1" fmla="*/ 11289 h 129823"/>
              <a:gd name="connsiteX2" fmla="*/ 543748 w 664163"/>
              <a:gd name="connsiteY2" fmla="*/ 79022 h 129823"/>
              <a:gd name="connsiteX3" fmla="*/ 622770 w 664163"/>
              <a:gd name="connsiteY3" fmla="*/ 90311 h 129823"/>
              <a:gd name="connsiteX4" fmla="*/ 295392 w 664163"/>
              <a:gd name="connsiteY4" fmla="*/ 124178 h 129823"/>
              <a:gd name="connsiteX5" fmla="*/ 272815 w 664163"/>
              <a:gd name="connsiteY5" fmla="*/ 124178 h 129823"/>
              <a:gd name="connsiteX0" fmla="*/ 333493 w 668397"/>
              <a:gd name="connsiteY0" fmla="*/ 47978 h 166512"/>
              <a:gd name="connsiteX1" fmla="*/ 308093 w 668397"/>
              <a:gd name="connsiteY1" fmla="*/ 0 h 166512"/>
              <a:gd name="connsiteX2" fmla="*/ 39982 w 668397"/>
              <a:gd name="connsiteY2" fmla="*/ 47978 h 166512"/>
              <a:gd name="connsiteX3" fmla="*/ 547982 w 668397"/>
              <a:gd name="connsiteY3" fmla="*/ 115711 h 166512"/>
              <a:gd name="connsiteX4" fmla="*/ 627004 w 668397"/>
              <a:gd name="connsiteY4" fmla="*/ 127000 h 166512"/>
              <a:gd name="connsiteX5" fmla="*/ 299626 w 668397"/>
              <a:gd name="connsiteY5" fmla="*/ 160867 h 166512"/>
              <a:gd name="connsiteX6" fmla="*/ 277049 w 668397"/>
              <a:gd name="connsiteY6" fmla="*/ 160867 h 166512"/>
              <a:gd name="connsiteX0" fmla="*/ 329259 w 664163"/>
              <a:gd name="connsiteY0" fmla="*/ 11289 h 129823"/>
              <a:gd name="connsiteX1" fmla="*/ 35748 w 664163"/>
              <a:gd name="connsiteY1" fmla="*/ 11289 h 129823"/>
              <a:gd name="connsiteX2" fmla="*/ 543748 w 664163"/>
              <a:gd name="connsiteY2" fmla="*/ 79022 h 129823"/>
              <a:gd name="connsiteX3" fmla="*/ 622770 w 664163"/>
              <a:gd name="connsiteY3" fmla="*/ 90311 h 129823"/>
              <a:gd name="connsiteX4" fmla="*/ 295392 w 664163"/>
              <a:gd name="connsiteY4" fmla="*/ 124178 h 129823"/>
              <a:gd name="connsiteX5" fmla="*/ 272815 w 664163"/>
              <a:gd name="connsiteY5" fmla="*/ 124178 h 129823"/>
              <a:gd name="connsiteX0" fmla="*/ 380059 w 664163"/>
              <a:gd name="connsiteY0" fmla="*/ 0 h 166512"/>
              <a:gd name="connsiteX1" fmla="*/ 35748 w 664163"/>
              <a:gd name="connsiteY1" fmla="*/ 47978 h 166512"/>
              <a:gd name="connsiteX2" fmla="*/ 543748 w 664163"/>
              <a:gd name="connsiteY2" fmla="*/ 115711 h 166512"/>
              <a:gd name="connsiteX3" fmla="*/ 622770 w 664163"/>
              <a:gd name="connsiteY3" fmla="*/ 127000 h 166512"/>
              <a:gd name="connsiteX4" fmla="*/ 295392 w 664163"/>
              <a:gd name="connsiteY4" fmla="*/ 160867 h 166512"/>
              <a:gd name="connsiteX5" fmla="*/ 272815 w 664163"/>
              <a:gd name="connsiteY5" fmla="*/ 160867 h 166512"/>
              <a:gd name="connsiteX0" fmla="*/ 380059 w 664163"/>
              <a:gd name="connsiteY0" fmla="*/ 0 h 252590"/>
              <a:gd name="connsiteX1" fmla="*/ 35748 w 664163"/>
              <a:gd name="connsiteY1" fmla="*/ 47978 h 252590"/>
              <a:gd name="connsiteX2" fmla="*/ 543748 w 664163"/>
              <a:gd name="connsiteY2" fmla="*/ 115711 h 252590"/>
              <a:gd name="connsiteX3" fmla="*/ 622770 w 664163"/>
              <a:gd name="connsiteY3" fmla="*/ 127000 h 252590"/>
              <a:gd name="connsiteX4" fmla="*/ 295392 w 664163"/>
              <a:gd name="connsiteY4" fmla="*/ 160867 h 252590"/>
              <a:gd name="connsiteX5" fmla="*/ 315658 w 664163"/>
              <a:gd name="connsiteY5" fmla="*/ 249768 h 252590"/>
              <a:gd name="connsiteX0" fmla="*/ 380059 w 664163"/>
              <a:gd name="connsiteY0" fmla="*/ 0 h 160868"/>
              <a:gd name="connsiteX1" fmla="*/ 35748 w 664163"/>
              <a:gd name="connsiteY1" fmla="*/ 47978 h 160868"/>
              <a:gd name="connsiteX2" fmla="*/ 543748 w 664163"/>
              <a:gd name="connsiteY2" fmla="*/ 115711 h 160868"/>
              <a:gd name="connsiteX3" fmla="*/ 622770 w 664163"/>
              <a:gd name="connsiteY3" fmla="*/ 127000 h 160868"/>
              <a:gd name="connsiteX4" fmla="*/ 295392 w 664163"/>
              <a:gd name="connsiteY4" fmla="*/ 160867 h 160868"/>
              <a:gd name="connsiteX0" fmla="*/ 380059 w 653269"/>
              <a:gd name="connsiteY0" fmla="*/ 0 h 249769"/>
              <a:gd name="connsiteX1" fmla="*/ 35748 w 653269"/>
              <a:gd name="connsiteY1" fmla="*/ 47978 h 249769"/>
              <a:gd name="connsiteX2" fmla="*/ 543748 w 653269"/>
              <a:gd name="connsiteY2" fmla="*/ 115711 h 249769"/>
              <a:gd name="connsiteX3" fmla="*/ 622770 w 653269"/>
              <a:gd name="connsiteY3" fmla="*/ 127000 h 249769"/>
              <a:gd name="connsiteX4" fmla="*/ 360752 w 653269"/>
              <a:gd name="connsiteY4" fmla="*/ 249769 h 249769"/>
              <a:gd name="connsiteX0" fmla="*/ 380059 w 660785"/>
              <a:gd name="connsiteY0" fmla="*/ 0 h 249769"/>
              <a:gd name="connsiteX1" fmla="*/ 35748 w 660785"/>
              <a:gd name="connsiteY1" fmla="*/ 47978 h 249769"/>
              <a:gd name="connsiteX2" fmla="*/ 543748 w 660785"/>
              <a:gd name="connsiteY2" fmla="*/ 115711 h 249769"/>
              <a:gd name="connsiteX3" fmla="*/ 622770 w 660785"/>
              <a:gd name="connsiteY3" fmla="*/ 127000 h 249769"/>
              <a:gd name="connsiteX4" fmla="*/ 315658 w 660785"/>
              <a:gd name="connsiteY4" fmla="*/ 249769 h 249769"/>
              <a:gd name="connsiteX0" fmla="*/ 380059 w 700968"/>
              <a:gd name="connsiteY0" fmla="*/ 0 h 249769"/>
              <a:gd name="connsiteX1" fmla="*/ 35748 w 700968"/>
              <a:gd name="connsiteY1" fmla="*/ 47978 h 249769"/>
              <a:gd name="connsiteX2" fmla="*/ 543748 w 700968"/>
              <a:gd name="connsiteY2" fmla="*/ 115711 h 249769"/>
              <a:gd name="connsiteX3" fmla="*/ 622770 w 700968"/>
              <a:gd name="connsiteY3" fmla="*/ 127000 h 249769"/>
              <a:gd name="connsiteX4" fmla="*/ 74563 w 700968"/>
              <a:gd name="connsiteY4" fmla="*/ 249769 h 249769"/>
              <a:gd name="connsiteX0" fmla="*/ 380059 w 700968"/>
              <a:gd name="connsiteY0" fmla="*/ 0 h 166513"/>
              <a:gd name="connsiteX1" fmla="*/ 35748 w 700968"/>
              <a:gd name="connsiteY1" fmla="*/ 47978 h 166513"/>
              <a:gd name="connsiteX2" fmla="*/ 543748 w 700968"/>
              <a:gd name="connsiteY2" fmla="*/ 115711 h 166513"/>
              <a:gd name="connsiteX3" fmla="*/ 622770 w 700968"/>
              <a:gd name="connsiteY3" fmla="*/ 127000 h 166513"/>
              <a:gd name="connsiteX4" fmla="*/ 74563 w 700968"/>
              <a:gd name="connsiteY4" fmla="*/ 166513 h 166513"/>
              <a:gd name="connsiteX0" fmla="*/ 399369 w 720278"/>
              <a:gd name="connsiteY0" fmla="*/ 0 h 174126"/>
              <a:gd name="connsiteX1" fmla="*/ 55058 w 720278"/>
              <a:gd name="connsiteY1" fmla="*/ 47978 h 174126"/>
              <a:gd name="connsiteX2" fmla="*/ 563058 w 720278"/>
              <a:gd name="connsiteY2" fmla="*/ 115711 h 174126"/>
              <a:gd name="connsiteX3" fmla="*/ 642080 w 720278"/>
              <a:gd name="connsiteY3" fmla="*/ 127000 h 174126"/>
              <a:gd name="connsiteX4" fmla="*/ 93873 w 720278"/>
              <a:gd name="connsiteY4" fmla="*/ 166513 h 174126"/>
              <a:gd name="connsiteX5" fmla="*/ 78841 w 720278"/>
              <a:gd name="connsiteY5" fmla="*/ 172680 h 174126"/>
              <a:gd name="connsiteX0" fmla="*/ 380059 w 700968"/>
              <a:gd name="connsiteY0" fmla="*/ 0 h 249769"/>
              <a:gd name="connsiteX1" fmla="*/ 35748 w 700968"/>
              <a:gd name="connsiteY1" fmla="*/ 47978 h 249769"/>
              <a:gd name="connsiteX2" fmla="*/ 543748 w 700968"/>
              <a:gd name="connsiteY2" fmla="*/ 115711 h 249769"/>
              <a:gd name="connsiteX3" fmla="*/ 622770 w 700968"/>
              <a:gd name="connsiteY3" fmla="*/ 127000 h 249769"/>
              <a:gd name="connsiteX4" fmla="*/ 74563 w 700968"/>
              <a:gd name="connsiteY4" fmla="*/ 166513 h 249769"/>
              <a:gd name="connsiteX5" fmla="*/ 300033 w 700968"/>
              <a:gd name="connsiteY5" fmla="*/ 249769 h 249769"/>
              <a:gd name="connsiteX0" fmla="*/ 380059 w 550217"/>
              <a:gd name="connsiteY0" fmla="*/ 0 h 249769"/>
              <a:gd name="connsiteX1" fmla="*/ 35748 w 550217"/>
              <a:gd name="connsiteY1" fmla="*/ 47978 h 249769"/>
              <a:gd name="connsiteX2" fmla="*/ 543748 w 550217"/>
              <a:gd name="connsiteY2" fmla="*/ 115711 h 249769"/>
              <a:gd name="connsiteX3" fmla="*/ 74563 w 550217"/>
              <a:gd name="connsiteY3" fmla="*/ 166513 h 249769"/>
              <a:gd name="connsiteX4" fmla="*/ 300033 w 550217"/>
              <a:gd name="connsiteY4" fmla="*/ 249769 h 249769"/>
              <a:gd name="connsiteX0" fmla="*/ 324926 w 550217"/>
              <a:gd name="connsiteY0" fmla="*/ 0 h 249769"/>
              <a:gd name="connsiteX1" fmla="*/ 35748 w 550217"/>
              <a:gd name="connsiteY1" fmla="*/ 47978 h 249769"/>
              <a:gd name="connsiteX2" fmla="*/ 543748 w 550217"/>
              <a:gd name="connsiteY2" fmla="*/ 115711 h 249769"/>
              <a:gd name="connsiteX3" fmla="*/ 74563 w 550217"/>
              <a:gd name="connsiteY3" fmla="*/ 166513 h 249769"/>
              <a:gd name="connsiteX4" fmla="*/ 300033 w 550217"/>
              <a:gd name="connsiteY4" fmla="*/ 249769 h 24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217" h="249769">
                <a:moveTo>
                  <a:pt x="324926" y="0"/>
                </a:moveTo>
                <a:cubicBezTo>
                  <a:pt x="263778" y="0"/>
                  <a:pt x="0" y="36689"/>
                  <a:pt x="35748" y="47978"/>
                </a:cubicBezTo>
                <a:cubicBezTo>
                  <a:pt x="75730" y="67263"/>
                  <a:pt x="543748" y="115711"/>
                  <a:pt x="543748" y="115711"/>
                </a:cubicBezTo>
                <a:cubicBezTo>
                  <a:pt x="550217" y="135467"/>
                  <a:pt x="115182" y="144170"/>
                  <a:pt x="74563" y="166513"/>
                </a:cubicBezTo>
                <a:cubicBezTo>
                  <a:pt x="20774" y="186974"/>
                  <a:pt x="303165" y="248484"/>
                  <a:pt x="300033" y="249769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reeform 90"/>
          <p:cNvSpPr/>
          <p:nvPr/>
        </p:nvSpPr>
        <p:spPr>
          <a:xfrm>
            <a:off x="3892214" y="5486612"/>
            <a:ext cx="392424" cy="305976"/>
          </a:xfrm>
          <a:custGeom>
            <a:avLst/>
            <a:gdLst>
              <a:gd name="connsiteX0" fmla="*/ 206963 w 551274"/>
              <a:gd name="connsiteY0" fmla="*/ 0 h 90311"/>
              <a:gd name="connsiteX1" fmla="*/ 523052 w 551274"/>
              <a:gd name="connsiteY1" fmla="*/ 22578 h 90311"/>
              <a:gd name="connsiteX2" fmla="*/ 37630 w 551274"/>
              <a:gd name="connsiteY2" fmla="*/ 45155 h 90311"/>
              <a:gd name="connsiteX3" fmla="*/ 297274 w 551274"/>
              <a:gd name="connsiteY3" fmla="*/ 90311 h 90311"/>
              <a:gd name="connsiteX0" fmla="*/ 229698 w 555063"/>
              <a:gd name="connsiteY0" fmla="*/ 0 h 166511"/>
              <a:gd name="connsiteX1" fmla="*/ 523052 w 555063"/>
              <a:gd name="connsiteY1" fmla="*/ 98778 h 166511"/>
              <a:gd name="connsiteX2" fmla="*/ 37630 w 555063"/>
              <a:gd name="connsiteY2" fmla="*/ 121355 h 166511"/>
              <a:gd name="connsiteX3" fmla="*/ 297274 w 555063"/>
              <a:gd name="connsiteY3" fmla="*/ 166511 h 166511"/>
              <a:gd name="connsiteX0" fmla="*/ 225647 w 551012"/>
              <a:gd name="connsiteY0" fmla="*/ 0 h 228600"/>
              <a:gd name="connsiteX1" fmla="*/ 519001 w 551012"/>
              <a:gd name="connsiteY1" fmla="*/ 98778 h 228600"/>
              <a:gd name="connsiteX2" fmla="*/ 33579 w 551012"/>
              <a:gd name="connsiteY2" fmla="*/ 121355 h 228600"/>
              <a:gd name="connsiteX3" fmla="*/ 317525 w 551012"/>
              <a:gd name="connsiteY3" fmla="*/ 228600 h 228600"/>
              <a:gd name="connsiteX0" fmla="*/ 274793 w 600158"/>
              <a:gd name="connsiteY0" fmla="*/ 0 h 228600"/>
              <a:gd name="connsiteX1" fmla="*/ 568147 w 600158"/>
              <a:gd name="connsiteY1" fmla="*/ 98778 h 228600"/>
              <a:gd name="connsiteX2" fmla="*/ 82725 w 600158"/>
              <a:gd name="connsiteY2" fmla="*/ 121355 h 228600"/>
              <a:gd name="connsiteX3" fmla="*/ 71794 w 600158"/>
              <a:gd name="connsiteY3" fmla="*/ 143932 h 228600"/>
              <a:gd name="connsiteX4" fmla="*/ 366671 w 600158"/>
              <a:gd name="connsiteY4" fmla="*/ 228600 h 228600"/>
              <a:gd name="connsiteX0" fmla="*/ 269303 w 594668"/>
              <a:gd name="connsiteY0" fmla="*/ 0 h 228600"/>
              <a:gd name="connsiteX1" fmla="*/ 562657 w 594668"/>
              <a:gd name="connsiteY1" fmla="*/ 98778 h 228600"/>
              <a:gd name="connsiteX2" fmla="*/ 77235 w 594668"/>
              <a:gd name="connsiteY2" fmla="*/ 121355 h 228600"/>
              <a:gd name="connsiteX3" fmla="*/ 99248 w 594668"/>
              <a:gd name="connsiteY3" fmla="*/ 152399 h 228600"/>
              <a:gd name="connsiteX4" fmla="*/ 361181 w 594668"/>
              <a:gd name="connsiteY4" fmla="*/ 228600 h 228600"/>
              <a:gd name="connsiteX0" fmla="*/ 269303 w 623976"/>
              <a:gd name="connsiteY0" fmla="*/ 0 h 228600"/>
              <a:gd name="connsiteX1" fmla="*/ 445150 w 623976"/>
              <a:gd name="connsiteY1" fmla="*/ 31044 h 228600"/>
              <a:gd name="connsiteX2" fmla="*/ 562657 w 623976"/>
              <a:gd name="connsiteY2" fmla="*/ 98778 h 228600"/>
              <a:gd name="connsiteX3" fmla="*/ 77235 w 623976"/>
              <a:gd name="connsiteY3" fmla="*/ 121355 h 228600"/>
              <a:gd name="connsiteX4" fmla="*/ 99248 w 623976"/>
              <a:gd name="connsiteY4" fmla="*/ 152399 h 228600"/>
              <a:gd name="connsiteX5" fmla="*/ 361181 w 623976"/>
              <a:gd name="connsiteY5" fmla="*/ 228600 h 228600"/>
              <a:gd name="connsiteX0" fmla="*/ 269303 w 631182"/>
              <a:gd name="connsiteY0" fmla="*/ 0 h 228600"/>
              <a:gd name="connsiteX1" fmla="*/ 488388 w 631182"/>
              <a:gd name="connsiteY1" fmla="*/ 76200 h 228600"/>
              <a:gd name="connsiteX2" fmla="*/ 562657 w 631182"/>
              <a:gd name="connsiteY2" fmla="*/ 98778 h 228600"/>
              <a:gd name="connsiteX3" fmla="*/ 77235 w 631182"/>
              <a:gd name="connsiteY3" fmla="*/ 121355 h 228600"/>
              <a:gd name="connsiteX4" fmla="*/ 99248 w 631182"/>
              <a:gd name="connsiteY4" fmla="*/ 152399 h 228600"/>
              <a:gd name="connsiteX5" fmla="*/ 361181 w 631182"/>
              <a:gd name="connsiteY5" fmla="*/ 228600 h 228600"/>
              <a:gd name="connsiteX0" fmla="*/ 269303 w 631182"/>
              <a:gd name="connsiteY0" fmla="*/ 0 h 228599"/>
              <a:gd name="connsiteX1" fmla="*/ 488388 w 631182"/>
              <a:gd name="connsiteY1" fmla="*/ 76200 h 228599"/>
              <a:gd name="connsiteX2" fmla="*/ 562657 w 631182"/>
              <a:gd name="connsiteY2" fmla="*/ 98778 h 228599"/>
              <a:gd name="connsiteX3" fmla="*/ 77235 w 631182"/>
              <a:gd name="connsiteY3" fmla="*/ 121355 h 228599"/>
              <a:gd name="connsiteX4" fmla="*/ 99248 w 631182"/>
              <a:gd name="connsiteY4" fmla="*/ 152399 h 228599"/>
              <a:gd name="connsiteX5" fmla="*/ 277957 w 631182"/>
              <a:gd name="connsiteY5" fmla="*/ 228599 h 228599"/>
              <a:gd name="connsiteX0" fmla="*/ 269303 w 631182"/>
              <a:gd name="connsiteY0" fmla="*/ 0 h 228599"/>
              <a:gd name="connsiteX1" fmla="*/ 488388 w 631182"/>
              <a:gd name="connsiteY1" fmla="*/ 76200 h 228599"/>
              <a:gd name="connsiteX2" fmla="*/ 562657 w 631182"/>
              <a:gd name="connsiteY2" fmla="*/ 98778 h 228599"/>
              <a:gd name="connsiteX3" fmla="*/ 77235 w 631182"/>
              <a:gd name="connsiteY3" fmla="*/ 121355 h 228599"/>
              <a:gd name="connsiteX4" fmla="*/ 99248 w 631182"/>
              <a:gd name="connsiteY4" fmla="*/ 152399 h 228599"/>
              <a:gd name="connsiteX5" fmla="*/ 575178 w 631182"/>
              <a:gd name="connsiteY5" fmla="*/ 228599 h 228599"/>
              <a:gd name="connsiteX0" fmla="*/ 269303 w 650725"/>
              <a:gd name="connsiteY0" fmla="*/ 0 h 240358"/>
              <a:gd name="connsiteX1" fmla="*/ 488388 w 650725"/>
              <a:gd name="connsiteY1" fmla="*/ 76200 h 240358"/>
              <a:gd name="connsiteX2" fmla="*/ 562657 w 650725"/>
              <a:gd name="connsiteY2" fmla="*/ 98778 h 240358"/>
              <a:gd name="connsiteX3" fmla="*/ 77235 w 650725"/>
              <a:gd name="connsiteY3" fmla="*/ 121355 h 240358"/>
              <a:gd name="connsiteX4" fmla="*/ 99248 w 650725"/>
              <a:gd name="connsiteY4" fmla="*/ 152399 h 240358"/>
              <a:gd name="connsiteX5" fmla="*/ 575178 w 650725"/>
              <a:gd name="connsiteY5" fmla="*/ 228599 h 240358"/>
              <a:gd name="connsiteX6" fmla="*/ 552530 w 650725"/>
              <a:gd name="connsiteY6" fmla="*/ 222955 h 240358"/>
              <a:gd name="connsiteX0" fmla="*/ 269303 w 631182"/>
              <a:gd name="connsiteY0" fmla="*/ 0 h 305975"/>
              <a:gd name="connsiteX1" fmla="*/ 488388 w 631182"/>
              <a:gd name="connsiteY1" fmla="*/ 76200 h 305975"/>
              <a:gd name="connsiteX2" fmla="*/ 562657 w 631182"/>
              <a:gd name="connsiteY2" fmla="*/ 98778 h 305975"/>
              <a:gd name="connsiteX3" fmla="*/ 77235 w 631182"/>
              <a:gd name="connsiteY3" fmla="*/ 121355 h 305975"/>
              <a:gd name="connsiteX4" fmla="*/ 99248 w 631182"/>
              <a:gd name="connsiteY4" fmla="*/ 152399 h 305975"/>
              <a:gd name="connsiteX5" fmla="*/ 575178 w 631182"/>
              <a:gd name="connsiteY5" fmla="*/ 228599 h 305975"/>
              <a:gd name="connsiteX6" fmla="*/ 241629 w 631182"/>
              <a:gd name="connsiteY6" fmla="*/ 304799 h 30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82" h="305975">
                <a:moveTo>
                  <a:pt x="269303" y="0"/>
                </a:moveTo>
                <a:cubicBezTo>
                  <a:pt x="298611" y="5174"/>
                  <a:pt x="439496" y="59737"/>
                  <a:pt x="488388" y="76200"/>
                </a:cubicBezTo>
                <a:cubicBezTo>
                  <a:pt x="537280" y="92663"/>
                  <a:pt x="631182" y="91252"/>
                  <a:pt x="562657" y="98778"/>
                </a:cubicBezTo>
                <a:cubicBezTo>
                  <a:pt x="494132" y="106304"/>
                  <a:pt x="154470" y="112418"/>
                  <a:pt x="77235" y="121355"/>
                </a:cubicBezTo>
                <a:cubicBezTo>
                  <a:pt x="0" y="130292"/>
                  <a:pt x="16258" y="134525"/>
                  <a:pt x="99248" y="152399"/>
                </a:cubicBezTo>
                <a:cubicBezTo>
                  <a:pt x="182238" y="170273"/>
                  <a:pt x="551448" y="203199"/>
                  <a:pt x="575178" y="228599"/>
                </a:cubicBezTo>
                <a:cubicBezTo>
                  <a:pt x="598908" y="253999"/>
                  <a:pt x="246347" y="305975"/>
                  <a:pt x="241629" y="304799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3884376" y="1337646"/>
            <a:ext cx="236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</a:t>
            </a: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4128173" y="1631157"/>
            <a:ext cx="9461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130423" y="1360224"/>
            <a:ext cx="170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  <p:cxnSp>
        <p:nvCxnSpPr>
          <p:cNvPr id="95" name="Straight Connector 94"/>
          <p:cNvCxnSpPr/>
          <p:nvPr/>
        </p:nvCxnSpPr>
        <p:spPr>
          <a:xfrm flipV="1">
            <a:off x="4091274" y="2994291"/>
            <a:ext cx="9461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4069503" y="4336601"/>
            <a:ext cx="9461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5400000">
            <a:off x="2110154" y="2764952"/>
            <a:ext cx="2194560" cy="393896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16200000" flipV="1">
            <a:off x="1494476" y="2683846"/>
            <a:ext cx="2221566" cy="472831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rot="16200000" flipV="1">
            <a:off x="1399736" y="3292493"/>
            <a:ext cx="253218" cy="140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64234" y="231478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04093" y="367700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06438" y="515646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92370" y="615526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L4</a:t>
            </a:r>
          </a:p>
        </p:txBody>
      </p:sp>
      <p:sp>
        <p:nvSpPr>
          <p:cNvPr id="109" name="Freeform 108"/>
          <p:cNvSpPr/>
          <p:nvPr/>
        </p:nvSpPr>
        <p:spPr>
          <a:xfrm>
            <a:off x="3813567" y="4152670"/>
            <a:ext cx="500009" cy="179188"/>
          </a:xfrm>
          <a:custGeom>
            <a:avLst/>
            <a:gdLst>
              <a:gd name="connsiteX0" fmla="*/ 329259 w 664163"/>
              <a:gd name="connsiteY0" fmla="*/ 11289 h 129823"/>
              <a:gd name="connsiteX1" fmla="*/ 35748 w 664163"/>
              <a:gd name="connsiteY1" fmla="*/ 11289 h 129823"/>
              <a:gd name="connsiteX2" fmla="*/ 543748 w 664163"/>
              <a:gd name="connsiteY2" fmla="*/ 79022 h 129823"/>
              <a:gd name="connsiteX3" fmla="*/ 622770 w 664163"/>
              <a:gd name="connsiteY3" fmla="*/ 90311 h 129823"/>
              <a:gd name="connsiteX4" fmla="*/ 295392 w 664163"/>
              <a:gd name="connsiteY4" fmla="*/ 124178 h 129823"/>
              <a:gd name="connsiteX5" fmla="*/ 272815 w 664163"/>
              <a:gd name="connsiteY5" fmla="*/ 124178 h 129823"/>
              <a:gd name="connsiteX0" fmla="*/ 333493 w 668397"/>
              <a:gd name="connsiteY0" fmla="*/ 47978 h 166512"/>
              <a:gd name="connsiteX1" fmla="*/ 308093 w 668397"/>
              <a:gd name="connsiteY1" fmla="*/ 0 h 166512"/>
              <a:gd name="connsiteX2" fmla="*/ 39982 w 668397"/>
              <a:gd name="connsiteY2" fmla="*/ 47978 h 166512"/>
              <a:gd name="connsiteX3" fmla="*/ 547982 w 668397"/>
              <a:gd name="connsiteY3" fmla="*/ 115711 h 166512"/>
              <a:gd name="connsiteX4" fmla="*/ 627004 w 668397"/>
              <a:gd name="connsiteY4" fmla="*/ 127000 h 166512"/>
              <a:gd name="connsiteX5" fmla="*/ 299626 w 668397"/>
              <a:gd name="connsiteY5" fmla="*/ 160867 h 166512"/>
              <a:gd name="connsiteX6" fmla="*/ 277049 w 668397"/>
              <a:gd name="connsiteY6" fmla="*/ 160867 h 166512"/>
              <a:gd name="connsiteX0" fmla="*/ 329259 w 664163"/>
              <a:gd name="connsiteY0" fmla="*/ 11289 h 129823"/>
              <a:gd name="connsiteX1" fmla="*/ 35748 w 664163"/>
              <a:gd name="connsiteY1" fmla="*/ 11289 h 129823"/>
              <a:gd name="connsiteX2" fmla="*/ 543748 w 664163"/>
              <a:gd name="connsiteY2" fmla="*/ 79022 h 129823"/>
              <a:gd name="connsiteX3" fmla="*/ 622770 w 664163"/>
              <a:gd name="connsiteY3" fmla="*/ 90311 h 129823"/>
              <a:gd name="connsiteX4" fmla="*/ 295392 w 664163"/>
              <a:gd name="connsiteY4" fmla="*/ 124178 h 129823"/>
              <a:gd name="connsiteX5" fmla="*/ 272815 w 664163"/>
              <a:gd name="connsiteY5" fmla="*/ 124178 h 129823"/>
              <a:gd name="connsiteX0" fmla="*/ 380059 w 664163"/>
              <a:gd name="connsiteY0" fmla="*/ 0 h 166512"/>
              <a:gd name="connsiteX1" fmla="*/ 35748 w 664163"/>
              <a:gd name="connsiteY1" fmla="*/ 47978 h 166512"/>
              <a:gd name="connsiteX2" fmla="*/ 543748 w 664163"/>
              <a:gd name="connsiteY2" fmla="*/ 115711 h 166512"/>
              <a:gd name="connsiteX3" fmla="*/ 622770 w 664163"/>
              <a:gd name="connsiteY3" fmla="*/ 127000 h 166512"/>
              <a:gd name="connsiteX4" fmla="*/ 295392 w 664163"/>
              <a:gd name="connsiteY4" fmla="*/ 160867 h 166512"/>
              <a:gd name="connsiteX5" fmla="*/ 272815 w 664163"/>
              <a:gd name="connsiteY5" fmla="*/ 160867 h 166512"/>
              <a:gd name="connsiteX0" fmla="*/ 380059 w 664163"/>
              <a:gd name="connsiteY0" fmla="*/ 0 h 252590"/>
              <a:gd name="connsiteX1" fmla="*/ 35748 w 664163"/>
              <a:gd name="connsiteY1" fmla="*/ 47978 h 252590"/>
              <a:gd name="connsiteX2" fmla="*/ 543748 w 664163"/>
              <a:gd name="connsiteY2" fmla="*/ 115711 h 252590"/>
              <a:gd name="connsiteX3" fmla="*/ 622770 w 664163"/>
              <a:gd name="connsiteY3" fmla="*/ 127000 h 252590"/>
              <a:gd name="connsiteX4" fmla="*/ 295392 w 664163"/>
              <a:gd name="connsiteY4" fmla="*/ 160867 h 252590"/>
              <a:gd name="connsiteX5" fmla="*/ 315658 w 664163"/>
              <a:gd name="connsiteY5" fmla="*/ 249768 h 252590"/>
              <a:gd name="connsiteX0" fmla="*/ 380059 w 664163"/>
              <a:gd name="connsiteY0" fmla="*/ 0 h 160868"/>
              <a:gd name="connsiteX1" fmla="*/ 35748 w 664163"/>
              <a:gd name="connsiteY1" fmla="*/ 47978 h 160868"/>
              <a:gd name="connsiteX2" fmla="*/ 543748 w 664163"/>
              <a:gd name="connsiteY2" fmla="*/ 115711 h 160868"/>
              <a:gd name="connsiteX3" fmla="*/ 622770 w 664163"/>
              <a:gd name="connsiteY3" fmla="*/ 127000 h 160868"/>
              <a:gd name="connsiteX4" fmla="*/ 295392 w 664163"/>
              <a:gd name="connsiteY4" fmla="*/ 160867 h 160868"/>
              <a:gd name="connsiteX0" fmla="*/ 380059 w 653269"/>
              <a:gd name="connsiteY0" fmla="*/ 0 h 249769"/>
              <a:gd name="connsiteX1" fmla="*/ 35748 w 653269"/>
              <a:gd name="connsiteY1" fmla="*/ 47978 h 249769"/>
              <a:gd name="connsiteX2" fmla="*/ 543748 w 653269"/>
              <a:gd name="connsiteY2" fmla="*/ 115711 h 249769"/>
              <a:gd name="connsiteX3" fmla="*/ 622770 w 653269"/>
              <a:gd name="connsiteY3" fmla="*/ 127000 h 249769"/>
              <a:gd name="connsiteX4" fmla="*/ 360752 w 653269"/>
              <a:gd name="connsiteY4" fmla="*/ 249769 h 249769"/>
              <a:gd name="connsiteX0" fmla="*/ 380059 w 660785"/>
              <a:gd name="connsiteY0" fmla="*/ 0 h 249769"/>
              <a:gd name="connsiteX1" fmla="*/ 35748 w 660785"/>
              <a:gd name="connsiteY1" fmla="*/ 47978 h 249769"/>
              <a:gd name="connsiteX2" fmla="*/ 543748 w 660785"/>
              <a:gd name="connsiteY2" fmla="*/ 115711 h 249769"/>
              <a:gd name="connsiteX3" fmla="*/ 622770 w 660785"/>
              <a:gd name="connsiteY3" fmla="*/ 127000 h 249769"/>
              <a:gd name="connsiteX4" fmla="*/ 315658 w 660785"/>
              <a:gd name="connsiteY4" fmla="*/ 249769 h 249769"/>
              <a:gd name="connsiteX0" fmla="*/ 380059 w 700968"/>
              <a:gd name="connsiteY0" fmla="*/ 0 h 249769"/>
              <a:gd name="connsiteX1" fmla="*/ 35748 w 700968"/>
              <a:gd name="connsiteY1" fmla="*/ 47978 h 249769"/>
              <a:gd name="connsiteX2" fmla="*/ 543748 w 700968"/>
              <a:gd name="connsiteY2" fmla="*/ 115711 h 249769"/>
              <a:gd name="connsiteX3" fmla="*/ 622770 w 700968"/>
              <a:gd name="connsiteY3" fmla="*/ 127000 h 249769"/>
              <a:gd name="connsiteX4" fmla="*/ 74563 w 700968"/>
              <a:gd name="connsiteY4" fmla="*/ 249769 h 249769"/>
              <a:gd name="connsiteX0" fmla="*/ 380059 w 700968"/>
              <a:gd name="connsiteY0" fmla="*/ 0 h 166513"/>
              <a:gd name="connsiteX1" fmla="*/ 35748 w 700968"/>
              <a:gd name="connsiteY1" fmla="*/ 47978 h 166513"/>
              <a:gd name="connsiteX2" fmla="*/ 543748 w 700968"/>
              <a:gd name="connsiteY2" fmla="*/ 115711 h 166513"/>
              <a:gd name="connsiteX3" fmla="*/ 622770 w 700968"/>
              <a:gd name="connsiteY3" fmla="*/ 127000 h 166513"/>
              <a:gd name="connsiteX4" fmla="*/ 74563 w 700968"/>
              <a:gd name="connsiteY4" fmla="*/ 166513 h 166513"/>
              <a:gd name="connsiteX0" fmla="*/ 399369 w 720278"/>
              <a:gd name="connsiteY0" fmla="*/ 0 h 174126"/>
              <a:gd name="connsiteX1" fmla="*/ 55058 w 720278"/>
              <a:gd name="connsiteY1" fmla="*/ 47978 h 174126"/>
              <a:gd name="connsiteX2" fmla="*/ 563058 w 720278"/>
              <a:gd name="connsiteY2" fmla="*/ 115711 h 174126"/>
              <a:gd name="connsiteX3" fmla="*/ 642080 w 720278"/>
              <a:gd name="connsiteY3" fmla="*/ 127000 h 174126"/>
              <a:gd name="connsiteX4" fmla="*/ 93873 w 720278"/>
              <a:gd name="connsiteY4" fmla="*/ 166513 h 174126"/>
              <a:gd name="connsiteX5" fmla="*/ 78841 w 720278"/>
              <a:gd name="connsiteY5" fmla="*/ 172680 h 174126"/>
              <a:gd name="connsiteX0" fmla="*/ 380059 w 700968"/>
              <a:gd name="connsiteY0" fmla="*/ 0 h 249769"/>
              <a:gd name="connsiteX1" fmla="*/ 35748 w 700968"/>
              <a:gd name="connsiteY1" fmla="*/ 47978 h 249769"/>
              <a:gd name="connsiteX2" fmla="*/ 543748 w 700968"/>
              <a:gd name="connsiteY2" fmla="*/ 115711 h 249769"/>
              <a:gd name="connsiteX3" fmla="*/ 622770 w 700968"/>
              <a:gd name="connsiteY3" fmla="*/ 127000 h 249769"/>
              <a:gd name="connsiteX4" fmla="*/ 74563 w 700968"/>
              <a:gd name="connsiteY4" fmla="*/ 166513 h 249769"/>
              <a:gd name="connsiteX5" fmla="*/ 300033 w 700968"/>
              <a:gd name="connsiteY5" fmla="*/ 249769 h 249769"/>
              <a:gd name="connsiteX0" fmla="*/ 380059 w 550217"/>
              <a:gd name="connsiteY0" fmla="*/ 0 h 249769"/>
              <a:gd name="connsiteX1" fmla="*/ 35748 w 550217"/>
              <a:gd name="connsiteY1" fmla="*/ 47978 h 249769"/>
              <a:gd name="connsiteX2" fmla="*/ 543748 w 550217"/>
              <a:gd name="connsiteY2" fmla="*/ 115711 h 249769"/>
              <a:gd name="connsiteX3" fmla="*/ 74563 w 550217"/>
              <a:gd name="connsiteY3" fmla="*/ 166513 h 249769"/>
              <a:gd name="connsiteX4" fmla="*/ 300033 w 550217"/>
              <a:gd name="connsiteY4" fmla="*/ 249769 h 249769"/>
              <a:gd name="connsiteX0" fmla="*/ 324926 w 550217"/>
              <a:gd name="connsiteY0" fmla="*/ 0 h 249769"/>
              <a:gd name="connsiteX1" fmla="*/ 35748 w 550217"/>
              <a:gd name="connsiteY1" fmla="*/ 47978 h 249769"/>
              <a:gd name="connsiteX2" fmla="*/ 543748 w 550217"/>
              <a:gd name="connsiteY2" fmla="*/ 115711 h 249769"/>
              <a:gd name="connsiteX3" fmla="*/ 74563 w 550217"/>
              <a:gd name="connsiteY3" fmla="*/ 166513 h 249769"/>
              <a:gd name="connsiteX4" fmla="*/ 300033 w 550217"/>
              <a:gd name="connsiteY4" fmla="*/ 249769 h 24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217" h="249769">
                <a:moveTo>
                  <a:pt x="324926" y="0"/>
                </a:moveTo>
                <a:cubicBezTo>
                  <a:pt x="263778" y="0"/>
                  <a:pt x="0" y="36689"/>
                  <a:pt x="35748" y="47978"/>
                </a:cubicBezTo>
                <a:cubicBezTo>
                  <a:pt x="75730" y="67263"/>
                  <a:pt x="543748" y="115711"/>
                  <a:pt x="543748" y="115711"/>
                </a:cubicBezTo>
                <a:cubicBezTo>
                  <a:pt x="550217" y="135467"/>
                  <a:pt x="115182" y="144170"/>
                  <a:pt x="74563" y="166513"/>
                </a:cubicBezTo>
                <a:cubicBezTo>
                  <a:pt x="20774" y="186974"/>
                  <a:pt x="303165" y="248484"/>
                  <a:pt x="300033" y="249769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 77"/>
          <p:cNvSpPr/>
          <p:nvPr/>
        </p:nvSpPr>
        <p:spPr>
          <a:xfrm rot="17245807">
            <a:off x="2718568" y="1156857"/>
            <a:ext cx="176502" cy="537671"/>
          </a:xfrm>
          <a:custGeom>
            <a:avLst/>
            <a:gdLst>
              <a:gd name="connsiteX0" fmla="*/ 65852 w 325497"/>
              <a:gd name="connsiteY0" fmla="*/ 0 h 587022"/>
              <a:gd name="connsiteX1" fmla="*/ 43274 w 325497"/>
              <a:gd name="connsiteY1" fmla="*/ 372533 h 587022"/>
              <a:gd name="connsiteX2" fmla="*/ 325497 w 325497"/>
              <a:gd name="connsiteY2" fmla="*/ 587022 h 58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97" h="587022">
                <a:moveTo>
                  <a:pt x="65852" y="0"/>
                </a:moveTo>
                <a:cubicBezTo>
                  <a:pt x="32926" y="137348"/>
                  <a:pt x="0" y="274696"/>
                  <a:pt x="43274" y="372533"/>
                </a:cubicBezTo>
                <a:cubicBezTo>
                  <a:pt x="86548" y="470370"/>
                  <a:pt x="206022" y="528696"/>
                  <a:pt x="325497" y="587022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rgbClr val="FFFFFF"/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2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001_122605586_HD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53" y="-232580"/>
            <a:ext cx="3918014" cy="6965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70911"/>
            <a:ext cx="2714505" cy="46166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Lake GPR in Practice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91216"/>
            <a:ext cx="9144000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Overview                  </a:t>
            </a:r>
            <a:r>
              <a:rPr lang="en-US" dirty="0" smtClean="0">
                <a:solidFill>
                  <a:srgbClr val="FFFFFF"/>
                </a:solidFill>
              </a:rPr>
              <a:t>GPR</a:t>
            </a:r>
            <a:r>
              <a:rPr lang="en-US" dirty="0" smtClean="0">
                <a:solidFill>
                  <a:srgbClr val="7F7F7F"/>
                </a:solidFill>
              </a:rPr>
              <a:t>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Sidescan</a:t>
            </a:r>
            <a:r>
              <a:rPr lang="en-US" dirty="0" smtClean="0">
                <a:solidFill>
                  <a:srgbClr val="7F7F7F"/>
                </a:solidFill>
              </a:rPr>
              <a:t>                    Setting               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Results</a:t>
            </a:r>
            <a:r>
              <a:rPr lang="en-US" dirty="0" smtClean="0">
                <a:solidFill>
                  <a:srgbClr val="7F7F7F"/>
                </a:solidFill>
              </a:rPr>
              <a:t>                    Future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051" y="2617407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points: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Water conductivity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Gas / organics</a:t>
            </a:r>
          </a:p>
        </p:txBody>
      </p:sp>
    </p:spTree>
    <p:extLst>
      <p:ext uri="{BB962C8B-B14F-4D97-AF65-F5344CB8AC3E}">
        <p14:creationId xmlns:p14="http://schemas.microsoft.com/office/powerpoint/2010/main" val="212691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9258</TotalTime>
  <Words>1271</Words>
  <Application>Microsoft Macintosh PowerPoint</Application>
  <PresentationFormat>On-screen Show (4:3)</PresentationFormat>
  <Paragraphs>284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 Black </vt:lpstr>
      <vt:lpstr>Investigating Holocene lacustrine sedimentation in New England using ground-penetrating radar and sidescan sonar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Questions?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e4sciences | Earthworks,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lacustrine sedimentation in New England using ground-penetrating radar and sidescan sonar</dc:title>
  <dc:creator>Ian Nesbitt</dc:creator>
  <cp:lastModifiedBy>Ian Nesbitt</cp:lastModifiedBy>
  <cp:revision>110</cp:revision>
  <dcterms:created xsi:type="dcterms:W3CDTF">2017-10-02T13:44:21Z</dcterms:created>
  <dcterms:modified xsi:type="dcterms:W3CDTF">2017-12-14T03:39:47Z</dcterms:modified>
</cp:coreProperties>
</file>