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447" r:id="rId3"/>
    <p:sldId id="434" r:id="rId4"/>
    <p:sldId id="448" r:id="rId5"/>
    <p:sldId id="443" r:id="rId6"/>
    <p:sldId id="437" r:id="rId7"/>
    <p:sldId id="444" r:id="rId8"/>
    <p:sldId id="449" r:id="rId9"/>
    <p:sldId id="455" r:id="rId10"/>
    <p:sldId id="440" r:id="rId11"/>
    <p:sldId id="439" r:id="rId12"/>
    <p:sldId id="460" r:id="rId13"/>
    <p:sldId id="461" r:id="rId14"/>
    <p:sldId id="456" r:id="rId15"/>
    <p:sldId id="468" r:id="rId16"/>
    <p:sldId id="454" r:id="rId17"/>
    <p:sldId id="464" r:id="rId18"/>
    <p:sldId id="467" r:id="rId19"/>
    <p:sldId id="466" r:id="rId20"/>
    <p:sldId id="435" r:id="rId21"/>
    <p:sldId id="442" r:id="rId2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reeves" initials="m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94" autoAdjust="0"/>
    <p:restoredTop sz="94660"/>
  </p:normalViewPr>
  <p:slideViewPr>
    <p:cSldViewPr>
      <p:cViewPr varScale="1">
        <p:scale>
          <a:sx n="67" d="100"/>
          <a:sy n="67" d="100"/>
        </p:scale>
        <p:origin x="680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B60D19F-A5F5-4DCA-AC9D-D0A6E26746AD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671C002-F117-4D02-AE29-51D55C2E0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0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1C002-F117-4D02-AE29-51D55C2E05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77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81000"/>
            <a:ext cx="10972800" cy="21336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99"/>
                </a:solidFill>
              </a:rPr>
              <a:t>Applied Hydrogeology Field Training: </a:t>
            </a:r>
            <a:r>
              <a:rPr lang="en-US" dirty="0" smtClean="0">
                <a:solidFill>
                  <a:srgbClr val="FFFF99"/>
                </a:solidFill>
              </a:rPr>
              <a:t/>
            </a:r>
            <a:br>
              <a:rPr lang="en-US" dirty="0" smtClean="0">
                <a:solidFill>
                  <a:srgbClr val="FFFF99"/>
                </a:solidFill>
              </a:rPr>
            </a:br>
            <a:r>
              <a:rPr lang="en-US" dirty="0" smtClean="0">
                <a:solidFill>
                  <a:srgbClr val="FFFF99"/>
                </a:solidFill>
              </a:rPr>
              <a:t>Examples </a:t>
            </a:r>
            <a:r>
              <a:rPr lang="en-US" dirty="0">
                <a:solidFill>
                  <a:srgbClr val="FFFF99"/>
                </a:solidFill>
              </a:rPr>
              <a:t>from the Aquifer Testing Module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667000"/>
            <a:ext cx="9220200" cy="3810000"/>
          </a:xfrm>
        </p:spPr>
        <p:txBody>
          <a:bodyPr>
            <a:normAutofit fontScale="92500" lnSpcReduction="10000"/>
          </a:bodyPr>
          <a:lstStyle/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Donald </a:t>
            </a:r>
            <a:r>
              <a:rPr lang="en-US" sz="3000" dirty="0">
                <a:solidFill>
                  <a:schemeClr val="tx1"/>
                </a:solidFill>
              </a:rPr>
              <a:t>M. “Matt” Reeves (matt.reeves@wmich.edu), </a:t>
            </a:r>
            <a:endParaRPr lang="en-US" sz="3000" dirty="0" smtClean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Duane R. </a:t>
            </a:r>
            <a:r>
              <a:rPr lang="en-US" sz="3000" dirty="0">
                <a:solidFill>
                  <a:schemeClr val="tx1"/>
                </a:solidFill>
              </a:rPr>
              <a:t>Hampton, Thomas R. Howe, and Daniel G. Greene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400" dirty="0">
                <a:solidFill>
                  <a:srgbClr val="FFFF99"/>
                </a:solidFill>
              </a:rPr>
              <a:t>GSA Annual Meeting</a:t>
            </a:r>
          </a:p>
          <a:p>
            <a:r>
              <a:rPr lang="en-US" sz="2400" dirty="0">
                <a:solidFill>
                  <a:srgbClr val="FFFF99"/>
                </a:solidFill>
              </a:rPr>
              <a:t>Seattle, WA</a:t>
            </a:r>
          </a:p>
          <a:p>
            <a:r>
              <a:rPr lang="en-US" sz="2400" dirty="0">
                <a:solidFill>
                  <a:srgbClr val="FFFF99"/>
                </a:solidFill>
              </a:rPr>
              <a:t>October 22, 2017</a:t>
            </a:r>
          </a:p>
          <a:p>
            <a:endParaRPr lang="en-US" sz="2400" dirty="0">
              <a:solidFill>
                <a:srgbClr val="FFFF99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4882816"/>
            <a:ext cx="2248994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4876800"/>
            <a:ext cx="224899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9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0" y="3570936"/>
            <a:ext cx="9144000" cy="2856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75" t="4445" r="2213" b="4445"/>
          <a:stretch/>
        </p:blipFill>
        <p:spPr>
          <a:xfrm>
            <a:off x="176944" y="76200"/>
            <a:ext cx="5943600" cy="32930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3396" t="39041" r="39520" b="35616"/>
          <a:stretch/>
        </p:blipFill>
        <p:spPr>
          <a:xfrm>
            <a:off x="6388442" y="533400"/>
            <a:ext cx="5498758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14132" y="2707300"/>
            <a:ext cx="1373068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Kasenow</a:t>
            </a:r>
            <a:r>
              <a:rPr lang="en-US" sz="1400" dirty="0" smtClean="0">
                <a:solidFill>
                  <a:schemeClr val="bg1"/>
                </a:solidFill>
              </a:rPr>
              <a:t> (2010)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703" y="6415247"/>
            <a:ext cx="4307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Group 1 – Allen, Brown, </a:t>
            </a:r>
            <a:r>
              <a:rPr lang="en-US" sz="2000" dirty="0" err="1" smtClean="0"/>
              <a:t>Butula</a:t>
            </a:r>
            <a:r>
              <a:rPr lang="en-US" sz="2000" dirty="0" smtClean="0"/>
              <a:t>, </a:t>
            </a:r>
            <a:r>
              <a:rPr lang="en-US" sz="2000" dirty="0" err="1" smtClean="0"/>
              <a:t>Gurnicz</a:t>
            </a:r>
            <a:endParaRPr lang="en-US" sz="2000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4085019"/>
            <a:ext cx="2743200" cy="1828800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 rot="2613504">
            <a:off x="9025687" y="3035702"/>
            <a:ext cx="1771256" cy="473676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Multi-Well Pumping Tests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Lectures on pumping test test logistics, assumptions, equipment, and analysis.</a:t>
            </a:r>
          </a:p>
          <a:p>
            <a:r>
              <a:rPr lang="en-US" sz="2000" dirty="0" smtClean="0"/>
              <a:t>Divide class into 6 groups, each group assigned 2-3 wells and responsible for setting up pressure transducers and taking manual (pre-test) static and dynamic (pumping and recovery) water levels.</a:t>
            </a:r>
          </a:p>
          <a:p>
            <a:r>
              <a:rPr lang="en-US" sz="2000" dirty="0" smtClean="0"/>
              <a:t>Each group covers a night shift during 48-hour test: 2 shifts during pumping, 1 shift recovery.</a:t>
            </a:r>
          </a:p>
          <a:p>
            <a:r>
              <a:rPr lang="en-US" sz="2000" dirty="0" smtClean="0"/>
              <a:t>High quality In-Situ vented pressure transducers used during course, joined using Virtual Hermit to observe real-time water levels.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43" y="3816973"/>
            <a:ext cx="18288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35" y="92766"/>
            <a:ext cx="27432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544" y="4148623"/>
            <a:ext cx="3200400" cy="213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422" y="4158563"/>
            <a:ext cx="3200400" cy="213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43" y="4158563"/>
            <a:ext cx="3200400" cy="213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65" y="92766"/>
            <a:ext cx="2286000" cy="1524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33800" y="3667172"/>
            <a:ext cx="8349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99"/>
                </a:solidFill>
              </a:rPr>
              <a:t>Days 2-4 Pumping and Recovery, Day 5 Analysis; Pump </a:t>
            </a:r>
            <a:r>
              <a:rPr lang="en-US" sz="2000" dirty="0" smtClean="0">
                <a:solidFill>
                  <a:srgbClr val="FFFF99"/>
                </a:solidFill>
              </a:rPr>
              <a:t>failed</a:t>
            </a:r>
            <a:r>
              <a:rPr lang="en-US" sz="2000" dirty="0" smtClean="0">
                <a:solidFill>
                  <a:srgbClr val="FFFF99"/>
                </a:solidFill>
              </a:rPr>
              <a:t> </a:t>
            </a:r>
            <a:r>
              <a:rPr lang="en-US" sz="2000" dirty="0" smtClean="0">
                <a:solidFill>
                  <a:srgbClr val="FFFF99"/>
                </a:solidFill>
              </a:rPr>
              <a:t>after 28 hours</a:t>
            </a:r>
            <a:endParaRPr lang="en-US" sz="20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3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634" y="2414446"/>
            <a:ext cx="3734766" cy="2971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2414446"/>
            <a:ext cx="3837600" cy="297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437385"/>
            <a:ext cx="3900784" cy="297180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Multi-Well Pumping Test </a:t>
            </a:r>
            <a:r>
              <a:rPr lang="en-US" sz="3200" dirty="0" smtClean="0"/>
              <a:t>Analysis (28 </a:t>
            </a:r>
            <a:r>
              <a:rPr lang="en-US" sz="3200" dirty="0" err="1" smtClean="0"/>
              <a:t>hrs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229" y="2461339"/>
            <a:ext cx="4023360" cy="28588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43065" y="1709764"/>
            <a:ext cx="4300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99"/>
                </a:solidFill>
              </a:rPr>
              <a:t>Which model best fits the data??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5438493"/>
            <a:ext cx="5669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Group 6 – </a:t>
            </a:r>
            <a:r>
              <a:rPr lang="en-US" sz="2000" dirty="0" err="1" smtClean="0"/>
              <a:t>Kirejczyk</a:t>
            </a:r>
            <a:r>
              <a:rPr lang="en-US" sz="2000" dirty="0" smtClean="0"/>
              <a:t>, </a:t>
            </a:r>
            <a:r>
              <a:rPr lang="en-US" sz="2000" dirty="0" err="1" smtClean="0"/>
              <a:t>Loonie</a:t>
            </a:r>
            <a:r>
              <a:rPr lang="en-US" sz="2000" dirty="0" smtClean="0"/>
              <a:t>, </a:t>
            </a:r>
            <a:r>
              <a:rPr lang="en-US" sz="2000" dirty="0" err="1" smtClean="0"/>
              <a:t>Malia</a:t>
            </a:r>
            <a:r>
              <a:rPr lang="en-US" sz="2000" dirty="0" smtClean="0"/>
              <a:t>, Powell, and </a:t>
            </a:r>
            <a:r>
              <a:rPr lang="en-US" sz="2000" dirty="0" err="1" smtClean="0"/>
              <a:t>Suess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057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52400"/>
            <a:ext cx="9972675" cy="64960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534400" y="1828800"/>
            <a:ext cx="152400" cy="152400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458200" y="1494637"/>
            <a:ext cx="1137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</a:t>
            </a:r>
            <a:r>
              <a:rPr lang="en-US" baseline="-25000" dirty="0" smtClean="0">
                <a:solidFill>
                  <a:schemeClr val="bg1"/>
                </a:solidFill>
              </a:rPr>
              <a:t>e </a:t>
            </a:r>
            <a:r>
              <a:rPr lang="en-US" dirty="0" smtClean="0">
                <a:solidFill>
                  <a:schemeClr val="bg1"/>
                </a:solidFill>
              </a:rPr>
              <a:t>~ 190 </a:t>
            </a:r>
            <a:r>
              <a:rPr lang="en-US" dirty="0" err="1" smtClean="0">
                <a:solidFill>
                  <a:schemeClr val="bg1"/>
                </a:solidFill>
              </a:rPr>
              <a:t>ft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10611" y="6248340"/>
            <a:ext cx="5095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Group 2 – Buckley, </a:t>
            </a:r>
            <a:r>
              <a:rPr lang="en-US" sz="2000" dirty="0" err="1" smtClean="0">
                <a:solidFill>
                  <a:schemeClr val="bg1"/>
                </a:solidFill>
              </a:rPr>
              <a:t>Leitel</a:t>
            </a:r>
            <a:r>
              <a:rPr lang="en-US" sz="2000" dirty="0" smtClean="0">
                <a:solidFill>
                  <a:schemeClr val="bg1"/>
                </a:solidFill>
              </a:rPr>
              <a:t>, Schmidt, and Schmitz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3074209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Good agreement between max drawdown with well distance for multiple wells indicates fairly symmetric cone of depression.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92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" y="42862"/>
            <a:ext cx="11420475" cy="6772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9000" y="6324600"/>
            <a:ext cx="4434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Group 4 – Bell, </a:t>
            </a:r>
            <a:r>
              <a:rPr lang="en-US" sz="2000" dirty="0" err="1" smtClean="0">
                <a:solidFill>
                  <a:schemeClr val="bg1"/>
                </a:solidFill>
              </a:rPr>
              <a:t>Burlow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Howd</a:t>
            </a:r>
            <a:r>
              <a:rPr lang="en-US" sz="2000" dirty="0" smtClean="0">
                <a:solidFill>
                  <a:schemeClr val="bg1"/>
                </a:solidFill>
              </a:rPr>
              <a:t>, and </a:t>
            </a:r>
            <a:r>
              <a:rPr lang="en-US" sz="2000" dirty="0" err="1" smtClean="0">
                <a:solidFill>
                  <a:schemeClr val="bg1"/>
                </a:solidFill>
              </a:rPr>
              <a:t>Scher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2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Slug Tests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Similar lecture-field format as pump testing, except we begin with field demo on </a:t>
            </a:r>
            <a:r>
              <a:rPr lang="en-US" sz="2400" dirty="0" smtClean="0">
                <a:solidFill>
                  <a:srgbClr val="FFFF99"/>
                </a:solidFill>
              </a:rPr>
              <a:t>Day 3 </a:t>
            </a:r>
            <a:r>
              <a:rPr lang="en-US" sz="2400" dirty="0" smtClean="0"/>
              <a:t>from Dan Greene on slug testing with emphasis on pneumatic (positive and negative pressure) slugs.</a:t>
            </a:r>
          </a:p>
          <a:p>
            <a:endParaRPr lang="en-US" sz="2400" dirty="0" smtClean="0"/>
          </a:p>
          <a:p>
            <a:r>
              <a:rPr lang="en-US" sz="2400" dirty="0" smtClean="0"/>
              <a:t>Students perform physical slug in, slug out tests in groups on </a:t>
            </a:r>
            <a:r>
              <a:rPr lang="en-US" sz="2400" dirty="0" smtClean="0">
                <a:solidFill>
                  <a:srgbClr val="FFFF99"/>
                </a:solidFill>
              </a:rPr>
              <a:t>Day 4</a:t>
            </a:r>
          </a:p>
          <a:p>
            <a:endParaRPr lang="en-US" sz="2400" dirty="0"/>
          </a:p>
          <a:p>
            <a:r>
              <a:rPr lang="en-US" sz="2400" dirty="0" smtClean="0"/>
              <a:t>Analysis by groups on </a:t>
            </a:r>
            <a:r>
              <a:rPr lang="en-US" sz="2400" dirty="0" smtClean="0">
                <a:solidFill>
                  <a:srgbClr val="FFFF99"/>
                </a:solidFill>
              </a:rPr>
              <a:t>Day 5</a:t>
            </a:r>
            <a:endParaRPr lang="en-US" sz="24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60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352800" y="5029200"/>
            <a:ext cx="5095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Group 2 – Buckley, </a:t>
            </a:r>
            <a:r>
              <a:rPr lang="en-US" sz="2000" dirty="0" err="1" smtClean="0"/>
              <a:t>Leitel</a:t>
            </a:r>
            <a:r>
              <a:rPr lang="en-US" sz="2000" dirty="0" smtClean="0"/>
              <a:t>, Schmidt, and Schmitz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1540059"/>
            <a:ext cx="1080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Hvorslev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932334" y="1540059"/>
            <a:ext cx="1936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Bouwer and Rice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9677400" y="1540059"/>
            <a:ext cx="588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KGS</a:t>
            </a: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985" y="1940169"/>
            <a:ext cx="3995489" cy="2971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174" y="1981200"/>
            <a:ext cx="3931826" cy="2971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8" y="1981200"/>
            <a:ext cx="3889022" cy="2971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758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4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352800" y="5029200"/>
            <a:ext cx="5095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Group 2 – Buckley, </a:t>
            </a:r>
            <a:r>
              <a:rPr lang="en-US" sz="2000" dirty="0" err="1" smtClean="0"/>
              <a:t>Leitel</a:t>
            </a:r>
            <a:r>
              <a:rPr lang="en-US" sz="2000" dirty="0" smtClean="0"/>
              <a:t>, Schmidt, and Schmitz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940169"/>
            <a:ext cx="3893954" cy="2971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1540059"/>
            <a:ext cx="1080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Hvorslev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932334" y="1540059"/>
            <a:ext cx="1936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Bouwer and Rice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9677400" y="1540059"/>
            <a:ext cx="588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KGS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550" y="1940169"/>
            <a:ext cx="3913481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427" y="1940169"/>
            <a:ext cx="3942071" cy="2971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4150" y="8191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352800" y="5029200"/>
            <a:ext cx="5095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Group 2 – Buckley, </a:t>
            </a:r>
            <a:r>
              <a:rPr lang="en-US" sz="2000" dirty="0" err="1" smtClean="0"/>
              <a:t>Leitel</a:t>
            </a:r>
            <a:r>
              <a:rPr lang="en-US" sz="2000" dirty="0" smtClean="0"/>
              <a:t>, Schmidt, and Schmitz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1540059"/>
            <a:ext cx="1080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Hvorslev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932334" y="1540059"/>
            <a:ext cx="1936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Bouwer and Rice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9677400" y="1540059"/>
            <a:ext cx="588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KGS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927469"/>
            <a:ext cx="3982882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2" y="1940169"/>
            <a:ext cx="3949511" cy="2971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662" y="1927469"/>
            <a:ext cx="3960538" cy="2971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0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The aquifer testing module of the HFC effectively conveys the </a:t>
            </a:r>
            <a:r>
              <a:rPr lang="en-US" sz="2400" dirty="0"/>
              <a:t>critical elements of aquifer testing in an field-oriented, experiential learning environment in 5 </a:t>
            </a:r>
            <a:r>
              <a:rPr lang="en-US" sz="2400" dirty="0" smtClean="0"/>
              <a:t>days.</a:t>
            </a:r>
          </a:p>
          <a:p>
            <a:endParaRPr lang="en-US" sz="1200" dirty="0" smtClean="0"/>
          </a:p>
          <a:p>
            <a:r>
              <a:rPr lang="en-US" sz="2400" dirty="0" smtClean="0"/>
              <a:t>Pump failure after 28 hours provided outstanding data with clear delayed yield signatures and additional opportunity for SII students to effectively learn how to analyze aquifer test data in AQTESOLVE – shorter pump test duration is being considered in future course offerings.</a:t>
            </a:r>
          </a:p>
          <a:p>
            <a:endParaRPr lang="en-US" sz="1200" dirty="0"/>
          </a:p>
          <a:p>
            <a:r>
              <a:rPr lang="en-US" sz="2400" dirty="0" smtClean="0"/>
              <a:t>Shorter pumping test may allow for additional methods to be incorporated into course, such as spinner logs or downhole </a:t>
            </a:r>
            <a:r>
              <a:rPr lang="en-US" sz="2400" dirty="0" err="1" smtClean="0"/>
              <a:t>televiewers</a:t>
            </a:r>
            <a:r>
              <a:rPr lang="en-US" sz="2400" dirty="0" smtClean="0"/>
              <a:t>.</a:t>
            </a:r>
          </a:p>
          <a:p>
            <a:endParaRPr lang="en-US" sz="1200" dirty="0" smtClean="0"/>
          </a:p>
          <a:p>
            <a:r>
              <a:rPr lang="en-US" sz="2400" dirty="0" smtClean="0"/>
              <a:t>New 6” pumping well is currently being designed for Asylum Lake well field, followed by drilling and development.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05920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FF99"/>
                </a:solidFill>
              </a:rPr>
              <a:t>HFC Aquifer Testing, Summer II</a:t>
            </a:r>
            <a:br>
              <a:rPr lang="en-US" sz="2800" dirty="0">
                <a:solidFill>
                  <a:srgbClr val="FFFF99"/>
                </a:solidFill>
              </a:rPr>
            </a:br>
            <a:r>
              <a:rPr lang="en-US" sz="2800" dirty="0" smtClean="0">
                <a:solidFill>
                  <a:srgbClr val="FFFF99"/>
                </a:solidFill>
              </a:rPr>
              <a:t>Student and TA </a:t>
            </a:r>
            <a:r>
              <a:rPr lang="en-US" sz="2800" dirty="0">
                <a:solidFill>
                  <a:srgbClr val="FFFF99"/>
                </a:solidFill>
              </a:rPr>
              <a:t>Acknowledgements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85595" y="1874837"/>
            <a:ext cx="3510205" cy="4525963"/>
          </a:xfrm>
        </p:spPr>
        <p:txBody>
          <a:bodyPr>
            <a:noAutofit/>
          </a:bodyPr>
          <a:lstStyle/>
          <a:p>
            <a:r>
              <a:rPr lang="en-US" sz="1800" dirty="0"/>
              <a:t>Nathan Allen</a:t>
            </a:r>
          </a:p>
          <a:p>
            <a:r>
              <a:rPr lang="en-US" sz="1800" dirty="0" smtClean="0"/>
              <a:t>Adam Brown</a:t>
            </a:r>
          </a:p>
          <a:p>
            <a:r>
              <a:rPr lang="en-US" sz="1800" dirty="0"/>
              <a:t>Angela </a:t>
            </a:r>
            <a:r>
              <a:rPr lang="en-US" sz="1800" dirty="0" err="1"/>
              <a:t>Butula</a:t>
            </a:r>
            <a:endParaRPr lang="en-US" sz="1800" dirty="0"/>
          </a:p>
          <a:p>
            <a:r>
              <a:rPr lang="en-US" sz="1800" dirty="0" smtClean="0"/>
              <a:t>Katie </a:t>
            </a:r>
            <a:r>
              <a:rPr lang="en-US" sz="1800" dirty="0" err="1" smtClean="0"/>
              <a:t>Gurnicz</a:t>
            </a:r>
            <a:endParaRPr lang="en-US" sz="1800" dirty="0" smtClean="0"/>
          </a:p>
          <a:p>
            <a:r>
              <a:rPr lang="en-US" sz="1800" dirty="0" smtClean="0">
                <a:solidFill>
                  <a:srgbClr val="FFFF99"/>
                </a:solidFill>
              </a:rPr>
              <a:t>Mitch </a:t>
            </a:r>
            <a:r>
              <a:rPr lang="en-US" sz="1800" dirty="0" err="1" smtClean="0">
                <a:solidFill>
                  <a:srgbClr val="FFFF99"/>
                </a:solidFill>
              </a:rPr>
              <a:t>Behnke</a:t>
            </a:r>
            <a:endParaRPr lang="en-US" sz="1800" dirty="0" smtClean="0">
              <a:solidFill>
                <a:srgbClr val="FFFF99"/>
              </a:solidFill>
            </a:endParaRPr>
          </a:p>
          <a:p>
            <a:r>
              <a:rPr lang="en-US" sz="1800" dirty="0" smtClean="0">
                <a:solidFill>
                  <a:srgbClr val="FFFF99"/>
                </a:solidFill>
              </a:rPr>
              <a:t>Camille Buckley</a:t>
            </a:r>
          </a:p>
          <a:p>
            <a:r>
              <a:rPr lang="en-US" sz="1800" dirty="0" smtClean="0">
                <a:solidFill>
                  <a:srgbClr val="FFFF99"/>
                </a:solidFill>
              </a:rPr>
              <a:t>Marissa </a:t>
            </a:r>
            <a:r>
              <a:rPr lang="en-US" sz="1800" dirty="0" err="1" smtClean="0">
                <a:solidFill>
                  <a:srgbClr val="FFFF99"/>
                </a:solidFill>
              </a:rPr>
              <a:t>Leitel</a:t>
            </a:r>
            <a:endParaRPr lang="en-US" sz="1800" dirty="0" smtClean="0">
              <a:solidFill>
                <a:srgbClr val="FFFF99"/>
              </a:solidFill>
            </a:endParaRPr>
          </a:p>
          <a:p>
            <a:r>
              <a:rPr lang="en-US" sz="1800" dirty="0">
                <a:solidFill>
                  <a:srgbClr val="FFFF99"/>
                </a:solidFill>
              </a:rPr>
              <a:t>Kohl Schmidt</a:t>
            </a:r>
          </a:p>
          <a:p>
            <a:r>
              <a:rPr lang="en-US" sz="1800" dirty="0" smtClean="0">
                <a:solidFill>
                  <a:srgbClr val="FFFF99"/>
                </a:solidFill>
              </a:rPr>
              <a:t>Luke Schmitz</a:t>
            </a:r>
          </a:p>
          <a:p>
            <a:r>
              <a:rPr lang="en-US" sz="1800" dirty="0" smtClean="0">
                <a:solidFill>
                  <a:srgbClr val="FFC000"/>
                </a:solidFill>
              </a:rPr>
              <a:t>Waverly Ferguson</a:t>
            </a:r>
          </a:p>
          <a:p>
            <a:r>
              <a:rPr lang="en-US" sz="1800" dirty="0" smtClean="0">
                <a:solidFill>
                  <a:srgbClr val="FFC000"/>
                </a:solidFill>
              </a:rPr>
              <a:t>Conner </a:t>
            </a:r>
            <a:r>
              <a:rPr lang="en-US" sz="1800" dirty="0" err="1" smtClean="0">
                <a:solidFill>
                  <a:srgbClr val="FFC000"/>
                </a:solidFill>
              </a:rPr>
              <a:t>Frymier</a:t>
            </a:r>
            <a:endParaRPr lang="en-US" sz="1800" dirty="0" smtClean="0">
              <a:solidFill>
                <a:srgbClr val="FFC000"/>
              </a:solidFill>
            </a:endParaRPr>
          </a:p>
          <a:p>
            <a:r>
              <a:rPr lang="en-US" sz="1800" dirty="0" smtClean="0">
                <a:solidFill>
                  <a:srgbClr val="FFC000"/>
                </a:solidFill>
              </a:rPr>
              <a:t>Adam Meadows</a:t>
            </a:r>
          </a:p>
          <a:p>
            <a:r>
              <a:rPr lang="en-US" sz="1800" dirty="0" smtClean="0">
                <a:solidFill>
                  <a:srgbClr val="FFC000"/>
                </a:solidFill>
              </a:rPr>
              <a:t>Russell Wilson</a:t>
            </a:r>
            <a:endParaRPr lang="en-US" sz="1800" dirty="0">
              <a:solidFill>
                <a:srgbClr val="FFC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610323" y="1874837"/>
            <a:ext cx="3905277" cy="4525963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rgbClr val="00FF00"/>
                </a:solidFill>
              </a:rPr>
              <a:t>Ivan Bell</a:t>
            </a:r>
          </a:p>
          <a:p>
            <a:r>
              <a:rPr lang="en-US" sz="1800" dirty="0" smtClean="0">
                <a:solidFill>
                  <a:srgbClr val="00FF00"/>
                </a:solidFill>
              </a:rPr>
              <a:t>Michael </a:t>
            </a:r>
            <a:r>
              <a:rPr lang="en-US" sz="1800" dirty="0" err="1" smtClean="0">
                <a:solidFill>
                  <a:srgbClr val="00FF00"/>
                </a:solidFill>
              </a:rPr>
              <a:t>Burlow</a:t>
            </a:r>
            <a:endParaRPr lang="en-US" sz="1800" dirty="0" smtClean="0">
              <a:solidFill>
                <a:srgbClr val="00FF00"/>
              </a:solidFill>
            </a:endParaRPr>
          </a:p>
          <a:p>
            <a:r>
              <a:rPr lang="en-US" sz="1800" dirty="0" smtClean="0">
                <a:solidFill>
                  <a:srgbClr val="00FF00"/>
                </a:solidFill>
              </a:rPr>
              <a:t>Jennifer </a:t>
            </a:r>
            <a:r>
              <a:rPr lang="en-US" sz="1800" dirty="0" err="1" smtClean="0">
                <a:solidFill>
                  <a:srgbClr val="00FF00"/>
                </a:solidFill>
              </a:rPr>
              <a:t>Howd</a:t>
            </a:r>
            <a:endParaRPr lang="en-US" sz="1800" dirty="0" smtClean="0">
              <a:solidFill>
                <a:srgbClr val="00FF00"/>
              </a:solidFill>
            </a:endParaRPr>
          </a:p>
          <a:p>
            <a:r>
              <a:rPr lang="en-US" sz="1800" dirty="0" smtClean="0">
                <a:solidFill>
                  <a:srgbClr val="00FF00"/>
                </a:solidFill>
              </a:rPr>
              <a:t>Corey </a:t>
            </a:r>
            <a:r>
              <a:rPr lang="en-US" sz="1800" dirty="0" err="1" smtClean="0">
                <a:solidFill>
                  <a:srgbClr val="00FF00"/>
                </a:solidFill>
              </a:rPr>
              <a:t>Scher</a:t>
            </a:r>
            <a:endParaRPr lang="en-US" sz="1800" dirty="0" smtClean="0">
              <a:solidFill>
                <a:srgbClr val="00FF00"/>
              </a:solidFill>
            </a:endParaRPr>
          </a:p>
          <a:p>
            <a:r>
              <a:rPr lang="en-US" sz="1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Sabrina Good</a:t>
            </a:r>
          </a:p>
          <a:p>
            <a:r>
              <a:rPr lang="en-US" sz="1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Patrick Howe</a:t>
            </a:r>
          </a:p>
          <a:p>
            <a:r>
              <a:rPr lang="en-US" sz="1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Hannah </a:t>
            </a:r>
            <a:r>
              <a:rPr lang="en-US" sz="18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Kloiber</a:t>
            </a:r>
            <a:endParaRPr lang="en-US" sz="18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Mike Moon</a:t>
            </a:r>
          </a:p>
          <a:p>
            <a:r>
              <a:rPr lang="en-US" sz="1800" dirty="0" smtClean="0">
                <a:solidFill>
                  <a:srgbClr val="FFFF00"/>
                </a:solidFill>
              </a:rPr>
              <a:t>Thomas </a:t>
            </a:r>
            <a:r>
              <a:rPr lang="en-US" sz="1800" dirty="0" err="1" smtClean="0">
                <a:solidFill>
                  <a:srgbClr val="FFFF00"/>
                </a:solidFill>
              </a:rPr>
              <a:t>Kirejczyk</a:t>
            </a:r>
            <a:endParaRPr lang="en-US" sz="1800" baseline="30000" dirty="0" smtClean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rgbClr val="FFFF00"/>
                </a:solidFill>
              </a:rPr>
              <a:t>Stephen </a:t>
            </a:r>
            <a:r>
              <a:rPr lang="en-US" sz="1800" dirty="0" err="1" smtClean="0">
                <a:solidFill>
                  <a:srgbClr val="FFFF00"/>
                </a:solidFill>
              </a:rPr>
              <a:t>Loonie</a:t>
            </a:r>
            <a:endParaRPr lang="en-US" sz="1800" dirty="0" smtClean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rgbClr val="FFFF00"/>
                </a:solidFill>
              </a:rPr>
              <a:t>Ryan </a:t>
            </a:r>
            <a:r>
              <a:rPr lang="en-US" sz="1800" dirty="0" err="1" smtClean="0">
                <a:solidFill>
                  <a:srgbClr val="FFFF00"/>
                </a:solidFill>
              </a:rPr>
              <a:t>Malia</a:t>
            </a:r>
            <a:endParaRPr lang="en-US" sz="1800" dirty="0" smtClean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rgbClr val="FFFF00"/>
                </a:solidFill>
              </a:rPr>
              <a:t>Rachel Powell</a:t>
            </a:r>
          </a:p>
          <a:p>
            <a:r>
              <a:rPr lang="en-US" sz="1800" dirty="0" smtClean="0">
                <a:solidFill>
                  <a:srgbClr val="FFFF00"/>
                </a:solidFill>
              </a:rPr>
              <a:t>Timothy </a:t>
            </a:r>
            <a:r>
              <a:rPr lang="en-US" sz="1800" dirty="0" err="1" smtClean="0">
                <a:solidFill>
                  <a:srgbClr val="FFFF00"/>
                </a:solidFill>
              </a:rPr>
              <a:t>Suess</a:t>
            </a:r>
            <a:r>
              <a:rPr lang="en-US" sz="1800" baseline="30000" dirty="0" smtClean="0">
                <a:solidFill>
                  <a:srgbClr val="FFFF00"/>
                </a:solidFill>
                <a:sym typeface="Symbol" panose="05050102010706020507" pitchFamily="18" charset="2"/>
              </a:rPr>
              <a:t></a:t>
            </a:r>
            <a:endParaRPr lang="en-US" sz="1800" baseline="30000" dirty="0" smtClean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32666" y="5865470"/>
            <a:ext cx="1582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FFFF00"/>
                </a:solidFill>
              </a:rPr>
              <a:t>*</a:t>
            </a:r>
            <a:r>
              <a:rPr lang="en-US" dirty="0">
                <a:solidFill>
                  <a:srgbClr val="FFFF00"/>
                </a:solidFill>
              </a:rPr>
              <a:t>Drone photos</a:t>
            </a:r>
          </a:p>
        </p:txBody>
      </p:sp>
      <p:sp>
        <p:nvSpPr>
          <p:cNvPr id="3" name="Right Brace 2"/>
          <p:cNvSpPr/>
          <p:nvPr/>
        </p:nvSpPr>
        <p:spPr>
          <a:xfrm>
            <a:off x="3027752" y="2027236"/>
            <a:ext cx="106681" cy="12192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3044315" y="3346000"/>
            <a:ext cx="90118" cy="1477618"/>
          </a:xfrm>
          <a:prstGeom prst="rightBrace">
            <a:avLst/>
          </a:prstGeom>
          <a:ln w="25400">
            <a:solidFill>
              <a:srgbClr val="FFF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3152655" y="4999036"/>
            <a:ext cx="76200" cy="1212228"/>
          </a:xfrm>
          <a:prstGeom prst="rightBrac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>
            <a:off x="8570540" y="2027236"/>
            <a:ext cx="106681" cy="1219200"/>
          </a:xfrm>
          <a:prstGeom prst="rightBrace">
            <a:avLst/>
          </a:prstGeom>
          <a:ln w="254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>
            <a:off x="8851708" y="3246436"/>
            <a:ext cx="106681" cy="1219200"/>
          </a:xfrm>
          <a:prstGeom prst="rightBrace">
            <a:avLst/>
          </a:prstGeom>
          <a:ln w="254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8795381" y="4648199"/>
            <a:ext cx="90118" cy="1477618"/>
          </a:xfrm>
          <a:prstGeom prst="rightBrac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37633" y="2452170"/>
            <a:ext cx="9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Group 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06808" y="3900143"/>
            <a:ext cx="9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99"/>
                </a:solidFill>
              </a:rPr>
              <a:t>Group 2</a:t>
            </a: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7633" y="5420484"/>
            <a:ext cx="9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Group 3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81759" y="2452170"/>
            <a:ext cx="9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Group 4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63195" y="3671370"/>
            <a:ext cx="9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Group 5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74954" y="5202342"/>
            <a:ext cx="9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Group 6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11526" y="6316701"/>
            <a:ext cx="5347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99"/>
                </a:solidFill>
              </a:rPr>
              <a:t>Emphasis on student generated figures and plots</a:t>
            </a:r>
            <a:endParaRPr lang="en-US" sz="2000" dirty="0">
              <a:solidFill>
                <a:srgbClr val="FFFF99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12634" y="1338460"/>
            <a:ext cx="5226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Teaching Assistants: Ryan </a:t>
            </a:r>
            <a:r>
              <a:rPr lang="en-US" sz="2000" dirty="0" err="1" smtClean="0"/>
              <a:t>Cascarano</a:t>
            </a:r>
            <a:r>
              <a:rPr lang="en-US" sz="2000" dirty="0" smtClean="0"/>
              <a:t> and Jay Kim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2143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5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99"/>
                </a:solidFill>
              </a:rPr>
              <a:t>WMU HFC </a:t>
            </a:r>
            <a:r>
              <a:rPr lang="en-US" sz="3200" dirty="0">
                <a:solidFill>
                  <a:srgbClr val="FFFF99"/>
                </a:solidFill>
              </a:rPr>
              <a:t>Supporters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676400" y="1295401"/>
            <a:ext cx="4040188" cy="4830763"/>
          </a:xfrm>
        </p:spPr>
        <p:txBody>
          <a:bodyPr>
            <a:noAutofit/>
          </a:bodyPr>
          <a:lstStyle/>
          <a:p>
            <a:r>
              <a:rPr lang="en-US" sz="1500" dirty="0">
                <a:solidFill>
                  <a:srgbClr val="FFFF99"/>
                </a:solidFill>
              </a:rPr>
              <a:t>American Hydrogeology</a:t>
            </a:r>
          </a:p>
          <a:p>
            <a:r>
              <a:rPr lang="en-US" sz="1500" dirty="0" err="1">
                <a:solidFill>
                  <a:srgbClr val="FFFF99"/>
                </a:solidFill>
              </a:rPr>
              <a:t>Baroid</a:t>
            </a:r>
            <a:r>
              <a:rPr lang="en-US" sz="1500" dirty="0">
                <a:solidFill>
                  <a:srgbClr val="FFFF99"/>
                </a:solidFill>
              </a:rPr>
              <a:t> Drilling Fluids</a:t>
            </a:r>
          </a:p>
          <a:p>
            <a:r>
              <a:rPr lang="en-US" sz="1500" dirty="0">
                <a:solidFill>
                  <a:srgbClr val="FFFF99"/>
                </a:solidFill>
              </a:rPr>
              <a:t>Big Foot Manufacturing Co.</a:t>
            </a:r>
          </a:p>
          <a:p>
            <a:r>
              <a:rPr lang="en-US" sz="1500" dirty="0" err="1">
                <a:solidFill>
                  <a:srgbClr val="FFFF99"/>
                </a:solidFill>
              </a:rPr>
              <a:t>BioBailer</a:t>
            </a:r>
            <a:endParaRPr lang="en-US" sz="1500" dirty="0">
              <a:solidFill>
                <a:srgbClr val="FFFF99"/>
              </a:solidFill>
            </a:endParaRPr>
          </a:p>
          <a:p>
            <a:r>
              <a:rPr lang="en-US" sz="1500" dirty="0" err="1">
                <a:solidFill>
                  <a:srgbClr val="FFFF99"/>
                </a:solidFill>
              </a:rPr>
              <a:t>Boart</a:t>
            </a:r>
            <a:r>
              <a:rPr lang="en-US" sz="1500" dirty="0">
                <a:solidFill>
                  <a:srgbClr val="FFFF99"/>
                </a:solidFill>
              </a:rPr>
              <a:t> </a:t>
            </a:r>
            <a:r>
              <a:rPr lang="en-US" sz="1500" dirty="0" err="1">
                <a:solidFill>
                  <a:srgbClr val="FFFF99"/>
                </a:solidFill>
              </a:rPr>
              <a:t>Longyear</a:t>
            </a:r>
            <a:endParaRPr lang="en-US" sz="1500" dirty="0">
              <a:solidFill>
                <a:srgbClr val="FFFF99"/>
              </a:solidFill>
            </a:endParaRPr>
          </a:p>
          <a:p>
            <a:r>
              <a:rPr lang="en-US" sz="1500" dirty="0">
                <a:solidFill>
                  <a:srgbClr val="FFFF99"/>
                </a:solidFill>
              </a:rPr>
              <a:t>City of </a:t>
            </a:r>
            <a:r>
              <a:rPr lang="en-US" sz="1500" dirty="0" smtClean="0">
                <a:solidFill>
                  <a:srgbClr val="FFFF99"/>
                </a:solidFill>
              </a:rPr>
              <a:t>Kalamazoo</a:t>
            </a:r>
          </a:p>
          <a:p>
            <a:r>
              <a:rPr lang="en-US" sz="1500" dirty="0" smtClean="0">
                <a:solidFill>
                  <a:srgbClr val="FFFF99"/>
                </a:solidFill>
              </a:rPr>
              <a:t>Cook Well Screens</a:t>
            </a:r>
            <a:endParaRPr lang="en-US" sz="1500" dirty="0">
              <a:solidFill>
                <a:srgbClr val="FFFF99"/>
              </a:solidFill>
            </a:endParaRPr>
          </a:p>
          <a:p>
            <a:r>
              <a:rPr lang="en-US" sz="1500" dirty="0">
                <a:solidFill>
                  <a:srgbClr val="FFFF99"/>
                </a:solidFill>
              </a:rPr>
              <a:t>MI Department of Environmental Quality</a:t>
            </a:r>
          </a:p>
          <a:p>
            <a:r>
              <a:rPr lang="en-US" sz="1500" dirty="0">
                <a:solidFill>
                  <a:srgbClr val="FFFF99"/>
                </a:solidFill>
              </a:rPr>
              <a:t>Dune Technologies, LLC</a:t>
            </a:r>
          </a:p>
          <a:p>
            <a:r>
              <a:rPr lang="en-US" sz="1500" dirty="0" smtClean="0">
                <a:solidFill>
                  <a:srgbClr val="FFFF99"/>
                </a:solidFill>
              </a:rPr>
              <a:t>Earl </a:t>
            </a:r>
            <a:r>
              <a:rPr lang="en-US" sz="1500" dirty="0">
                <a:solidFill>
                  <a:srgbClr val="FFFF99"/>
                </a:solidFill>
              </a:rPr>
              <a:t>Sanders and Son</a:t>
            </a:r>
          </a:p>
          <a:p>
            <a:r>
              <a:rPr lang="en-US" sz="1500" dirty="0" err="1" smtClean="0">
                <a:solidFill>
                  <a:srgbClr val="FFFF99"/>
                </a:solidFill>
              </a:rPr>
              <a:t>Envirologic</a:t>
            </a:r>
            <a:r>
              <a:rPr lang="en-US" sz="1500" dirty="0" smtClean="0">
                <a:solidFill>
                  <a:srgbClr val="FFFF99"/>
                </a:solidFill>
              </a:rPr>
              <a:t> </a:t>
            </a:r>
            <a:r>
              <a:rPr lang="en-US" sz="1500" dirty="0">
                <a:solidFill>
                  <a:srgbClr val="FFFF99"/>
                </a:solidFill>
              </a:rPr>
              <a:t>Technologies, Inc.</a:t>
            </a:r>
          </a:p>
          <a:p>
            <a:r>
              <a:rPr lang="en-US" sz="1500" dirty="0">
                <a:solidFill>
                  <a:srgbClr val="FFFF99"/>
                </a:solidFill>
              </a:rPr>
              <a:t>FTCH, Inc.</a:t>
            </a:r>
          </a:p>
          <a:p>
            <a:r>
              <a:rPr lang="en-US" sz="1500" dirty="0" err="1">
                <a:solidFill>
                  <a:srgbClr val="FFFF99"/>
                </a:solidFill>
              </a:rPr>
              <a:t>Fondriest</a:t>
            </a:r>
            <a:r>
              <a:rPr lang="en-US" sz="1500" dirty="0">
                <a:solidFill>
                  <a:srgbClr val="FFFF99"/>
                </a:solidFill>
              </a:rPr>
              <a:t> Environmental</a:t>
            </a:r>
          </a:p>
          <a:p>
            <a:r>
              <a:rPr lang="en-US" sz="1500" dirty="0">
                <a:solidFill>
                  <a:srgbClr val="FFFF99"/>
                </a:solidFill>
              </a:rPr>
              <a:t>Franklin Electric</a:t>
            </a:r>
          </a:p>
          <a:p>
            <a:r>
              <a:rPr lang="en-US" sz="1500" dirty="0">
                <a:solidFill>
                  <a:srgbClr val="FFFF99"/>
                </a:solidFill>
              </a:rPr>
              <a:t>GSSI</a:t>
            </a:r>
          </a:p>
          <a:p>
            <a:r>
              <a:rPr lang="en-US" sz="1500" dirty="0" err="1">
                <a:solidFill>
                  <a:srgbClr val="FFFF99"/>
                </a:solidFill>
              </a:rPr>
              <a:t>Geoprobe</a:t>
            </a:r>
            <a:r>
              <a:rPr lang="en-US" sz="1500" dirty="0">
                <a:solidFill>
                  <a:srgbClr val="FFFF99"/>
                </a:solidFill>
              </a:rPr>
              <a:t> Systems</a:t>
            </a:r>
          </a:p>
          <a:p>
            <a:r>
              <a:rPr lang="en-US" sz="1500" dirty="0" err="1">
                <a:solidFill>
                  <a:srgbClr val="FFFF99"/>
                </a:solidFill>
              </a:rPr>
              <a:t>Geonics</a:t>
            </a:r>
            <a:r>
              <a:rPr lang="en-US" sz="1500" dirty="0">
                <a:solidFill>
                  <a:srgbClr val="FFFF99"/>
                </a:solidFill>
              </a:rPr>
              <a:t> Limited</a:t>
            </a:r>
          </a:p>
          <a:p>
            <a:r>
              <a:rPr lang="en-US" sz="1500" dirty="0" err="1">
                <a:solidFill>
                  <a:srgbClr val="FFFF99"/>
                </a:solidFill>
              </a:rPr>
              <a:t>Geotech</a:t>
            </a:r>
            <a:r>
              <a:rPr lang="en-US" sz="1500" dirty="0">
                <a:solidFill>
                  <a:srgbClr val="FFFF99"/>
                </a:solidFill>
              </a:rPr>
              <a:t> </a:t>
            </a:r>
            <a:r>
              <a:rPr lang="en-US" sz="1500" dirty="0" err="1">
                <a:solidFill>
                  <a:srgbClr val="FFFF99"/>
                </a:solidFill>
              </a:rPr>
              <a:t>Enviornmental</a:t>
            </a:r>
            <a:r>
              <a:rPr lang="en-US" sz="1500" dirty="0">
                <a:solidFill>
                  <a:srgbClr val="FFFF99"/>
                </a:solidFill>
              </a:rPr>
              <a:t> Equipment</a:t>
            </a:r>
          </a:p>
          <a:p>
            <a:r>
              <a:rPr lang="en-US" sz="1500" dirty="0">
                <a:solidFill>
                  <a:srgbClr val="FFFF99"/>
                </a:solidFill>
              </a:rPr>
              <a:t>Golden </a:t>
            </a:r>
            <a:r>
              <a:rPr lang="en-US" sz="1500" dirty="0" smtClean="0">
                <a:solidFill>
                  <a:srgbClr val="FFFF99"/>
                </a:solidFill>
              </a:rPr>
              <a:t>Software</a:t>
            </a:r>
            <a:endParaRPr lang="en-US" sz="1500" dirty="0">
              <a:solidFill>
                <a:srgbClr val="FFFF99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101862" y="1295401"/>
            <a:ext cx="4041775" cy="4830763"/>
          </a:xfrm>
        </p:spPr>
        <p:txBody>
          <a:bodyPr>
            <a:noAutofit/>
          </a:bodyPr>
          <a:lstStyle/>
          <a:p>
            <a:r>
              <a:rPr lang="en-US" sz="1500" dirty="0" err="1" smtClean="0">
                <a:solidFill>
                  <a:srgbClr val="FFFF99"/>
                </a:solidFill>
              </a:rPr>
              <a:t>Gundfos</a:t>
            </a:r>
            <a:endParaRPr lang="en-US" sz="1500" dirty="0" smtClean="0">
              <a:solidFill>
                <a:srgbClr val="FFFF99"/>
              </a:solidFill>
            </a:endParaRPr>
          </a:p>
          <a:p>
            <a:r>
              <a:rPr lang="en-US" sz="1500" dirty="0" smtClean="0">
                <a:solidFill>
                  <a:srgbClr val="FFFF99"/>
                </a:solidFill>
              </a:rPr>
              <a:t>HACH</a:t>
            </a:r>
            <a:endParaRPr lang="en-US" sz="1500" dirty="0">
              <a:solidFill>
                <a:srgbClr val="FFFF99"/>
              </a:solidFill>
            </a:endParaRPr>
          </a:p>
          <a:p>
            <a:r>
              <a:rPr lang="en-US" sz="1500" dirty="0">
                <a:solidFill>
                  <a:srgbClr val="FFFF99"/>
                </a:solidFill>
              </a:rPr>
              <a:t>HERON Instruments, Inc.</a:t>
            </a:r>
          </a:p>
          <a:p>
            <a:r>
              <a:rPr lang="en-US" sz="1500" dirty="0">
                <a:solidFill>
                  <a:srgbClr val="FFFF99"/>
                </a:solidFill>
              </a:rPr>
              <a:t>In-Situ, Inc.</a:t>
            </a:r>
          </a:p>
          <a:p>
            <a:r>
              <a:rPr lang="en-US" sz="1500" dirty="0">
                <a:solidFill>
                  <a:srgbClr val="FFFF99"/>
                </a:solidFill>
              </a:rPr>
              <a:t>Iris Instruments</a:t>
            </a:r>
          </a:p>
          <a:p>
            <a:r>
              <a:rPr lang="en-US" sz="1500" dirty="0">
                <a:solidFill>
                  <a:srgbClr val="FFFF99"/>
                </a:solidFill>
              </a:rPr>
              <a:t>Johnson </a:t>
            </a:r>
            <a:r>
              <a:rPr lang="en-US" sz="1500" dirty="0" smtClean="0">
                <a:solidFill>
                  <a:srgbClr val="FFFF99"/>
                </a:solidFill>
              </a:rPr>
              <a:t>Screens and Don Baron</a:t>
            </a:r>
            <a:endParaRPr lang="en-US" sz="1500" dirty="0">
              <a:solidFill>
                <a:srgbClr val="FFFF99"/>
              </a:solidFill>
            </a:endParaRPr>
          </a:p>
          <a:p>
            <a:r>
              <a:rPr lang="en-US" sz="1500" dirty="0">
                <a:solidFill>
                  <a:srgbClr val="FFFF99"/>
                </a:solidFill>
              </a:rPr>
              <a:t>Katz Well Drilling, Inc.</a:t>
            </a:r>
          </a:p>
          <a:p>
            <a:r>
              <a:rPr lang="en-US" sz="1500" dirty="0">
                <a:solidFill>
                  <a:srgbClr val="FFFF99"/>
                </a:solidFill>
              </a:rPr>
              <a:t>MATECO</a:t>
            </a:r>
          </a:p>
          <a:p>
            <a:r>
              <a:rPr lang="en-US" sz="1500" dirty="0">
                <a:solidFill>
                  <a:srgbClr val="FFFF99"/>
                </a:solidFill>
              </a:rPr>
              <a:t>MHE Products</a:t>
            </a:r>
          </a:p>
          <a:p>
            <a:r>
              <a:rPr lang="en-US" sz="1500" dirty="0">
                <a:solidFill>
                  <a:srgbClr val="FFFF99"/>
                </a:solidFill>
              </a:rPr>
              <a:t>Milan Supply </a:t>
            </a:r>
            <a:r>
              <a:rPr lang="en-US" sz="1500" dirty="0" err="1">
                <a:solidFill>
                  <a:srgbClr val="FFFF99"/>
                </a:solidFill>
              </a:rPr>
              <a:t>Compay</a:t>
            </a:r>
            <a:endParaRPr lang="en-US" sz="1500" dirty="0">
              <a:solidFill>
                <a:srgbClr val="FFFF99"/>
              </a:solidFill>
            </a:endParaRPr>
          </a:p>
          <a:p>
            <a:r>
              <a:rPr lang="en-US" sz="1500" dirty="0">
                <a:solidFill>
                  <a:srgbClr val="FFFF99"/>
                </a:solidFill>
              </a:rPr>
              <a:t>Myron L. Company</a:t>
            </a:r>
          </a:p>
          <a:p>
            <a:r>
              <a:rPr lang="en-US" sz="1500" dirty="0" smtClean="0">
                <a:solidFill>
                  <a:srgbClr val="FFFF99"/>
                </a:solidFill>
              </a:rPr>
              <a:t>QED </a:t>
            </a:r>
            <a:r>
              <a:rPr lang="en-US" sz="1500" dirty="0">
                <a:solidFill>
                  <a:srgbClr val="FFFF99"/>
                </a:solidFill>
              </a:rPr>
              <a:t>Environmental Systems</a:t>
            </a:r>
          </a:p>
          <a:p>
            <a:r>
              <a:rPr lang="en-US" sz="1500" dirty="0" err="1">
                <a:solidFill>
                  <a:srgbClr val="FFFF99"/>
                </a:solidFill>
              </a:rPr>
              <a:t>Roctest</a:t>
            </a:r>
            <a:endParaRPr lang="en-US" sz="1500" dirty="0">
              <a:solidFill>
                <a:srgbClr val="FFFF99"/>
              </a:solidFill>
            </a:endParaRPr>
          </a:p>
          <a:p>
            <a:r>
              <a:rPr lang="en-US" sz="1500" dirty="0">
                <a:solidFill>
                  <a:srgbClr val="FFFF99"/>
                </a:solidFill>
              </a:rPr>
              <a:t>SME</a:t>
            </a:r>
          </a:p>
          <a:p>
            <a:r>
              <a:rPr lang="en-US" sz="1500" dirty="0" err="1">
                <a:solidFill>
                  <a:srgbClr val="FFFF99"/>
                </a:solidFill>
              </a:rPr>
              <a:t>Solinist</a:t>
            </a:r>
            <a:endParaRPr lang="en-US" sz="1500" dirty="0">
              <a:solidFill>
                <a:srgbClr val="FFFF99"/>
              </a:solidFill>
            </a:endParaRPr>
          </a:p>
          <a:p>
            <a:r>
              <a:rPr lang="en-US" sz="1500" dirty="0">
                <a:solidFill>
                  <a:srgbClr val="FFFF99"/>
                </a:solidFill>
              </a:rPr>
              <a:t>Sterns Drilling</a:t>
            </a:r>
          </a:p>
          <a:p>
            <a:r>
              <a:rPr lang="en-US" sz="1500" dirty="0">
                <a:solidFill>
                  <a:srgbClr val="FFFF99"/>
                </a:solidFill>
              </a:rPr>
              <a:t>Stock Drilling</a:t>
            </a:r>
          </a:p>
          <a:p>
            <a:r>
              <a:rPr lang="en-US" sz="1500" dirty="0">
                <a:solidFill>
                  <a:srgbClr val="FFFF99"/>
                </a:solidFill>
              </a:rPr>
              <a:t>Terra Contracting Services, LLC</a:t>
            </a:r>
          </a:p>
          <a:p>
            <a:r>
              <a:rPr lang="en-US" sz="1500" dirty="0">
                <a:solidFill>
                  <a:srgbClr val="FFFF99"/>
                </a:solidFill>
              </a:rPr>
              <a:t>West Michigan Drilling</a:t>
            </a:r>
          </a:p>
        </p:txBody>
      </p:sp>
    </p:spTree>
    <p:extLst>
      <p:ext uri="{BB962C8B-B14F-4D97-AF65-F5344CB8AC3E}">
        <p14:creationId xmlns:p14="http://schemas.microsoft.com/office/powerpoint/2010/main" val="232318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8600"/>
            <a:ext cx="85344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14964" y="609600"/>
            <a:ext cx="2514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Q</a:t>
            </a:r>
            <a:r>
              <a:rPr lang="en-US" sz="4000" dirty="0" smtClean="0">
                <a:solidFill>
                  <a:schemeClr val="bg1"/>
                </a:solidFill>
              </a:rPr>
              <a:t>uestions?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1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</p:spPr>
        <p:txBody>
          <a:bodyPr>
            <a:normAutofit/>
          </a:bodyPr>
          <a:lstStyle/>
          <a:p>
            <a:r>
              <a:rPr lang="en-US" sz="3200" dirty="0"/>
              <a:t>WMU Hydrogeology Field Course (HFC)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400"/>
            <a:ext cx="11353800" cy="4830765"/>
          </a:xfrm>
        </p:spPr>
        <p:txBody>
          <a:bodyPr>
            <a:normAutofit/>
          </a:bodyPr>
          <a:lstStyle/>
          <a:p>
            <a:r>
              <a:rPr lang="en-US" sz="2400" dirty="0"/>
              <a:t>One of very few hydro-technical programs in the U.S., provides students with exceptional experiential learning </a:t>
            </a:r>
            <a:r>
              <a:rPr lang="en-US" sz="2400" dirty="0" smtClean="0"/>
              <a:t>opportunities.  Started </a:t>
            </a:r>
            <a:r>
              <a:rPr lang="en-US" sz="2400" dirty="0" smtClean="0"/>
              <a:t>by Keck </a:t>
            </a:r>
            <a:r>
              <a:rPr lang="en-US" sz="2400" dirty="0" smtClean="0"/>
              <a:t>and Dr. Marek </a:t>
            </a:r>
            <a:r>
              <a:rPr lang="en-US" sz="2400" dirty="0" err="1" smtClean="0"/>
              <a:t>Zaluski</a:t>
            </a:r>
            <a:r>
              <a:rPr lang="en-US" sz="2400" dirty="0" smtClean="0"/>
              <a:t> in 1988, with Drs. Tom Straw, Dick </a:t>
            </a:r>
            <a:r>
              <a:rPr lang="en-US" sz="2400" dirty="0" err="1" smtClean="0"/>
              <a:t>Passero</a:t>
            </a:r>
            <a:r>
              <a:rPr lang="en-US" sz="2400" dirty="0" smtClean="0"/>
              <a:t>, Al </a:t>
            </a:r>
            <a:r>
              <a:rPr lang="en-US" sz="2400" dirty="0" err="1" smtClean="0"/>
              <a:t>Kehew</a:t>
            </a:r>
            <a:r>
              <a:rPr lang="en-US" sz="2400" dirty="0" smtClean="0"/>
              <a:t> &amp; Duane Hampton. </a:t>
            </a:r>
            <a:endParaRPr lang="en-US" sz="2400" dirty="0"/>
          </a:p>
          <a:p>
            <a:r>
              <a:rPr lang="en-US" sz="2400" dirty="0"/>
              <a:t>Two summer sessions, 6 </a:t>
            </a:r>
            <a:r>
              <a:rPr lang="en-US" sz="2400" dirty="0" smtClean="0"/>
              <a:t>week-long 1 credit modules:</a:t>
            </a:r>
            <a:endParaRPr lang="en-US" sz="24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99"/>
                </a:solidFill>
              </a:rPr>
              <a:t>40-hour HAZWOPER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99"/>
                </a:solidFill>
              </a:rPr>
              <a:t>Environmental Geophysics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99"/>
                </a:solidFill>
              </a:rPr>
              <a:t>Well Drilling and Installation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b="1" i="1" dirty="0">
                <a:solidFill>
                  <a:srgbClr val="FFFF99"/>
                </a:solidFill>
              </a:rPr>
              <a:t>Aquifer Testing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99"/>
                </a:solidFill>
              </a:rPr>
              <a:t>Gas-Sediment-Water Sampling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FF99"/>
                </a:solidFill>
              </a:rPr>
              <a:t>Remediation</a:t>
            </a:r>
            <a:endParaRPr lang="en-US" sz="2400" dirty="0"/>
          </a:p>
          <a:p>
            <a:pPr lvl="1">
              <a:buFont typeface="Courier New" panose="02070309020205020404" pitchFamily="49" charset="0"/>
              <a:buChar char="o"/>
            </a:pP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925765"/>
            <a:ext cx="513791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3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99"/>
                </a:solidFill>
              </a:rPr>
              <a:t>Educational Objectives and Research Questions</a:t>
            </a:r>
            <a:endParaRPr lang="en-US" sz="3200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11353800" cy="48307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u="sng" dirty="0" smtClean="0">
                <a:solidFill>
                  <a:srgbClr val="FFFF99"/>
                </a:solidFill>
              </a:rPr>
              <a:t>Primary Course Objective</a:t>
            </a:r>
            <a:r>
              <a:rPr lang="en-US" sz="2400" dirty="0" smtClean="0">
                <a:solidFill>
                  <a:srgbClr val="FFFF99"/>
                </a:solidFill>
              </a:rPr>
              <a:t>: To effectively convey to a large group (25-30) of mostly undergraduate students the critical elements of aquifer testing in an field-oriented, experiential learning environment in 5 days.</a:t>
            </a:r>
          </a:p>
          <a:p>
            <a:pPr marL="0" indent="0">
              <a:buNone/>
            </a:pPr>
            <a:endParaRPr lang="en-US" sz="2400" dirty="0" smtClean="0">
              <a:solidFill>
                <a:srgbClr val="FFFF99"/>
              </a:solidFill>
            </a:endParaRPr>
          </a:p>
          <a:p>
            <a:pPr marL="0" indent="0">
              <a:buNone/>
            </a:pPr>
            <a:r>
              <a:rPr lang="en-US" sz="2400" dirty="0" smtClean="0"/>
              <a:t>This gives rise to the following educational questions and logistics: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How to teach students to conduct and analyze multi-well pumping tests, and single well slug, pneumatic, and step-drawdown tests.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How to provide a solid understanding of the assumptions and applicability of the well loss and efficiency estimates; </a:t>
            </a:r>
            <a:r>
              <a:rPr lang="en-US" sz="2400" dirty="0" err="1" smtClean="0"/>
              <a:t>Theis</a:t>
            </a:r>
            <a:r>
              <a:rPr lang="en-US" sz="2400" dirty="0" smtClean="0"/>
              <a:t>, Cooper-Jacob and </a:t>
            </a:r>
            <a:r>
              <a:rPr lang="en-US" sz="2400" dirty="0" err="1" smtClean="0"/>
              <a:t>Neuman</a:t>
            </a:r>
            <a:r>
              <a:rPr lang="en-US" sz="2400" dirty="0" smtClean="0"/>
              <a:t> delayed-yield pumping test analysis methods; and </a:t>
            </a:r>
            <a:r>
              <a:rPr lang="en-US" sz="2400" dirty="0" err="1" smtClean="0"/>
              <a:t>Hvorslev</a:t>
            </a:r>
            <a:r>
              <a:rPr lang="en-US" sz="2400" dirty="0" smtClean="0"/>
              <a:t>, Bouwer and Rice, and KGS slug analysis methods.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How to effectively utilize AQTESOLV to analyze course-generated data, work effectively as teams, become familiar with equipment, and develop writing skills.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2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2200" dirty="0" smtClean="0"/>
          </a:p>
          <a:p>
            <a:endParaRPr lang="en-US" sz="2200" dirty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9562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"/>
            <a:ext cx="10492952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5715000"/>
            <a:ext cx="5605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Group 6 – </a:t>
            </a:r>
            <a:r>
              <a:rPr lang="en-US" sz="2000" dirty="0" err="1" smtClean="0"/>
              <a:t>Kirejczyk</a:t>
            </a:r>
            <a:r>
              <a:rPr lang="en-US" sz="2000" dirty="0" smtClean="0"/>
              <a:t>, </a:t>
            </a:r>
            <a:r>
              <a:rPr lang="en-US" sz="2000" dirty="0" err="1" smtClean="0"/>
              <a:t>Loonie</a:t>
            </a:r>
            <a:r>
              <a:rPr lang="en-US" sz="2000" dirty="0" smtClean="0"/>
              <a:t>, </a:t>
            </a:r>
            <a:r>
              <a:rPr lang="en-US" sz="2000" dirty="0" err="1" smtClean="0"/>
              <a:t>Malia</a:t>
            </a:r>
            <a:r>
              <a:rPr lang="en-US" sz="2000" dirty="0" smtClean="0"/>
              <a:t>, Powell and </a:t>
            </a:r>
            <a:r>
              <a:rPr lang="en-US" sz="2000" dirty="0" err="1" smtClean="0"/>
              <a:t>Suess</a:t>
            </a:r>
            <a:endParaRPr lang="en-US" sz="20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8001000" y="3810000"/>
            <a:ext cx="2209800" cy="14478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7" y="186744"/>
            <a:ext cx="8047020" cy="64008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8077200" y="152400"/>
            <a:ext cx="3886200" cy="64008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cs typeface="Times New Roman" panose="02020603050405020304" pitchFamily="18" charset="0"/>
              </a:rPr>
              <a:t>A total of 15 wells drilled in an unconfined glacial outwash aquifer: 4” pumping well with 14 </a:t>
            </a:r>
            <a:r>
              <a:rPr lang="en-US" sz="2000" dirty="0">
                <a:cs typeface="Times New Roman" panose="02020603050405020304" pitchFamily="18" charset="0"/>
              </a:rPr>
              <a:t>PVC 2” monitoring </a:t>
            </a:r>
            <a:r>
              <a:rPr lang="en-US" sz="2000" dirty="0" smtClean="0">
                <a:cs typeface="Times New Roman" panose="02020603050405020304" pitchFamily="18" charset="0"/>
              </a:rPr>
              <a:t>wells.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cs typeface="Times New Roman" panose="02020603050405020304" pitchFamily="18" charset="0"/>
              </a:rPr>
              <a:t>Control well located ¼ mile </a:t>
            </a:r>
            <a:r>
              <a:rPr lang="en-US" sz="2000" dirty="0" err="1" smtClean="0">
                <a:cs typeface="Times New Roman" panose="02020603050405020304" pitchFamily="18" charset="0"/>
              </a:rPr>
              <a:t>upgradient</a:t>
            </a:r>
            <a:r>
              <a:rPr lang="en-US" sz="2000" dirty="0" smtClean="0">
                <a:cs typeface="Times New Roman" panose="02020603050405020304" pitchFamily="18" charset="0"/>
              </a:rPr>
              <a:t> to </a:t>
            </a:r>
            <a:r>
              <a:rPr lang="en-US" sz="2000" dirty="0" smtClean="0">
                <a:cs typeface="Times New Roman" panose="02020603050405020304" pitchFamily="18" charset="0"/>
              </a:rPr>
              <a:t>record </a:t>
            </a:r>
            <a:r>
              <a:rPr lang="en-US" sz="2000" dirty="0" smtClean="0">
                <a:cs typeface="Times New Roman" panose="02020603050405020304" pitchFamily="18" charset="0"/>
              </a:rPr>
              <a:t>background water level trends.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cs typeface="Times New Roman" panose="02020603050405020304" pitchFamily="18" charset="0"/>
              </a:rPr>
              <a:t>Monitoring wells are strategically placed along N-S and E-W transects and provide rare opportunity to experimentally test assumption of symmetric cone of depression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36301"/>
            <a:ext cx="496978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107667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152400"/>
            <a:ext cx="273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Asylum Lake Well Field 1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558569" y="6457890"/>
            <a:ext cx="5110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Group 3 – Ferguson, </a:t>
            </a:r>
            <a:r>
              <a:rPr lang="en-US" sz="2000" dirty="0" err="1" smtClean="0"/>
              <a:t>Frymier</a:t>
            </a:r>
            <a:r>
              <a:rPr lang="en-US" sz="2000" dirty="0" smtClean="0"/>
              <a:t>, Meadows, Wilson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43600" y="506791"/>
            <a:ext cx="2667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Pump discharge hose</a:t>
            </a:r>
            <a:endParaRPr lang="en-US" sz="20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467600" y="876123"/>
            <a:ext cx="838200" cy="419277"/>
          </a:xfrm>
          <a:prstGeom prst="straightConnector1">
            <a:avLst/>
          </a:prstGeom>
          <a:ln w="349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61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1000"/>
            <a:ext cx="5541540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1000"/>
            <a:ext cx="5541264" cy="399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5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1667" t="28082" r="37917" b="13698"/>
          <a:stretch/>
        </p:blipFill>
        <p:spPr>
          <a:xfrm>
            <a:off x="152400" y="1551798"/>
            <a:ext cx="3652222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Step Drawdown Tests</a:t>
            </a:r>
            <a:endParaRPr lang="en-US" sz="3200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064433" y="1551798"/>
            <a:ext cx="3148733" cy="3200400"/>
            <a:chOff x="746078" y="1066800"/>
            <a:chExt cx="3673522" cy="37338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746078" y="1066800"/>
              <a:ext cx="3673522" cy="3733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0000A0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12498" t="37410" r="69092" b="32064"/>
            <a:stretch/>
          </p:blipFill>
          <p:spPr>
            <a:xfrm rot="185714">
              <a:off x="823195" y="1219421"/>
              <a:ext cx="3366887" cy="3396126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445190" y="4181370"/>
            <a:ext cx="1352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err="1" smtClean="0">
                <a:solidFill>
                  <a:schemeClr val="bg1"/>
                </a:solidFill>
              </a:rPr>
              <a:t>Kasenow</a:t>
            </a:r>
            <a:r>
              <a:rPr lang="en-US" sz="1400" b="0" dirty="0" smtClean="0">
                <a:solidFill>
                  <a:schemeClr val="bg1"/>
                </a:solidFill>
              </a:rPr>
              <a:t> (2010)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02511" y="4485834"/>
            <a:ext cx="1798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bg1"/>
                </a:solidFill>
              </a:rPr>
              <a:t>Todd and Mays (2006)</a:t>
            </a:r>
            <a:endParaRPr lang="en-US" sz="1400" b="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978" y="1600200"/>
            <a:ext cx="4267200" cy="32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4948012"/>
            <a:ext cx="108624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Day 1: Lecture on well design, well efficiency, and step drawdown tests and analysis methods.</a:t>
            </a:r>
          </a:p>
          <a:p>
            <a:r>
              <a:rPr lang="en-US" sz="2200" dirty="0" smtClean="0"/>
              <a:t>            Perform step drawdown test and analyze data in computer lab.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516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5895</TotalTime>
  <Words>1003</Words>
  <Application>Microsoft Office PowerPoint</Application>
  <PresentationFormat>Widescreen</PresentationFormat>
  <Paragraphs>160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Courier New</vt:lpstr>
      <vt:lpstr>Symbol</vt:lpstr>
      <vt:lpstr>Tahoma</vt:lpstr>
      <vt:lpstr>Times New Roman</vt:lpstr>
      <vt:lpstr>Wingdings</vt:lpstr>
      <vt:lpstr>Office Theme</vt:lpstr>
      <vt:lpstr>Applied Hydrogeology Field Training:  Examples from the Aquifer Testing Module</vt:lpstr>
      <vt:lpstr>HFC Aquifer Testing, Summer II Student and TA Acknowledgements</vt:lpstr>
      <vt:lpstr>WMU Hydrogeology Field Course (HFC)</vt:lpstr>
      <vt:lpstr>Educational Objectives and Research Questions</vt:lpstr>
      <vt:lpstr>PowerPoint Presentation</vt:lpstr>
      <vt:lpstr>PowerPoint Presentation</vt:lpstr>
      <vt:lpstr>PowerPoint Presentation</vt:lpstr>
      <vt:lpstr>PowerPoint Presentation</vt:lpstr>
      <vt:lpstr>Step Drawdown Tests</vt:lpstr>
      <vt:lpstr>PowerPoint Presentation</vt:lpstr>
      <vt:lpstr>Multi-Well Pumping Tests</vt:lpstr>
      <vt:lpstr>Multi-Well Pumping Test Analysis (28 hrs)</vt:lpstr>
      <vt:lpstr>PowerPoint Presentation</vt:lpstr>
      <vt:lpstr>PowerPoint Presentation</vt:lpstr>
      <vt:lpstr>Slug Tests</vt:lpstr>
      <vt:lpstr>PowerPoint Presentation</vt:lpstr>
      <vt:lpstr>PowerPoint Presentation</vt:lpstr>
      <vt:lpstr>PowerPoint Presentation</vt:lpstr>
      <vt:lpstr>Summary</vt:lpstr>
      <vt:lpstr>WMU HFC Supporters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mreeves</dc:creator>
  <cp:lastModifiedBy>Matt Reeves</cp:lastModifiedBy>
  <cp:revision>608</cp:revision>
  <cp:lastPrinted>2017-10-20T16:40:02Z</cp:lastPrinted>
  <dcterms:created xsi:type="dcterms:W3CDTF">2006-08-16T00:00:00Z</dcterms:created>
  <dcterms:modified xsi:type="dcterms:W3CDTF">2017-10-21T20:12:31Z</dcterms:modified>
</cp:coreProperties>
</file>