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86" r:id="rId4"/>
    <p:sldId id="280" r:id="rId5"/>
    <p:sldId id="285" r:id="rId6"/>
    <p:sldId id="258" r:id="rId7"/>
    <p:sldId id="278" r:id="rId8"/>
    <p:sldId id="279" r:id="rId9"/>
    <p:sldId id="276" r:id="rId10"/>
    <p:sldId id="267" r:id="rId11"/>
    <p:sldId id="275" r:id="rId12"/>
    <p:sldId id="272" r:id="rId13"/>
    <p:sldId id="273" r:id="rId14"/>
    <p:sldId id="266" r:id="rId15"/>
    <p:sldId id="261" r:id="rId16"/>
    <p:sldId id="274" r:id="rId17"/>
    <p:sldId id="281" r:id="rId18"/>
    <p:sldId id="284" r:id="rId19"/>
    <p:sldId id="263" r:id="rId2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074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DC72AB-A968-45DD-AE05-7340AA8B60B8}" type="datetimeFigureOut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8C855DE-7460-4578-B423-05EAB815B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9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fld id="{45D82898-2199-4BBD-8096-5B3BC0EE0029}" type="slidenum">
              <a:rPr lang="en-US">
                <a:solidFill>
                  <a:srgbClr val="000000"/>
                </a:solidFill>
                <a:latin typeface="Calibri" pitchFamily="34" charset="0"/>
              </a:rPr>
              <a:pPr eaLnBrk="1" hangingPunct="1"/>
              <a:t>9</a:t>
            </a:fld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277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fld id="{212A2BE6-1B93-4AEF-9FFC-E253B40D3117}" type="slidenum">
              <a:rPr lang="en-US">
                <a:solidFill>
                  <a:srgbClr val="000000"/>
                </a:solidFill>
                <a:latin typeface="Calibri" pitchFamily="34" charset="0"/>
              </a:rPr>
              <a:pPr eaLnBrk="1" hangingPunct="1"/>
              <a:t>13</a:t>
            </a:fld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fld id="{4EF256C2-74C3-4798-8A77-5BC93F01E7FF}" type="slidenum">
              <a:rPr lang="en-US" sz="1800">
                <a:solidFill>
                  <a:srgbClr val="000000"/>
                </a:solidFill>
                <a:latin typeface="Calibri" pitchFamily="34" charset="0"/>
              </a:rPr>
              <a:pPr eaLnBrk="1" hangingPunct="1"/>
              <a:t>18</a:t>
            </a:fld>
            <a:endParaRPr lang="en-US" sz="18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9F13F-60A7-4675-901D-1ADF7D778D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212E1-9F48-46C6-9598-8C76C29B05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51B67-D7DC-4597-A50D-95C92034B7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baseline="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D8A28-3224-4A35-AEB9-624FE8B49BE2}" type="datetimeFigureOut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04498-9D2B-46FC-A4A6-0A17B7862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34C2D-FF66-4820-90A5-50FE4751440A}" type="datetimeFigureOut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76E95-B7B0-4AF5-92D2-D6DC9B350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CF79C-630D-464F-B034-012BFB966AFF}" type="datetimeFigureOut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65C2F-FD1F-4B13-BD45-FE194891F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5A1D0-CB7A-403E-940D-74D8C97A7F01}" type="datetimeFigureOut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5B26F-98FE-47BA-A070-A4726E10D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DF8D8-CE3E-4722-8510-8ED8B95BCB1F}" type="datetimeFigureOut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DC392-B46F-4FB3-8BF9-2E8B7B57C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9208B-0939-4709-9557-50BA3F39C0A9}" type="datetimeFigureOut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C72FD-B4D7-4187-B1D3-EA1D1EA52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6C813-CB58-4AB8-B026-47F81B149592}" type="datetimeFigureOut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67243-2037-4FD1-B259-8DA8F32F4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C8D9D-7551-46CE-8D6B-7C848EE969B0}" type="datetimeFigureOut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1D8E3-2C7A-4C53-AE4B-A64C13A86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48750-6BE3-4519-AE57-18677EA72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4E5E6-7FDA-4DDF-84BC-3AB6FD9282CA}" type="datetimeFigureOut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13BA1-F14E-431C-AF5F-8A29ADB7F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B2C90-D179-4CF8-9DB8-EFA0E982A8CC}" type="datetimeFigureOut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4AA88-A29F-446B-B925-EA0708711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34BE3-F330-4DC8-9D92-3527B66C5F36}" type="datetimeFigureOut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78E78-FCA3-49B5-BF0E-FA836FC39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4DCF8-F22D-45D2-ABC5-4E79E40517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85439-A3FB-4D86-A470-60B6A4885D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C373B-989C-4592-A42F-853A016FA5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9C230-E5B7-4CE7-B731-2C1FE9032D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2A3A3-DF96-4322-940D-A77372972C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A36A1-0C27-4B8E-8AC0-70DE1EEFD5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972DD-06E8-44CD-8018-36039593DB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FFFF"/>
            </a:gs>
            <a:gs pos="50000">
              <a:srgbClr val="E0FFFF"/>
            </a:gs>
            <a:gs pos="100000">
              <a:srgbClr val="00F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8263919-C537-42A3-9790-296C3966F6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FFFF"/>
            </a:gs>
            <a:gs pos="50000">
              <a:srgbClr val="E0FFFF"/>
            </a:gs>
            <a:gs pos="100000">
              <a:srgbClr val="00F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regional s 1024x768 kl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63" y="0"/>
            <a:ext cx="12182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FFD632-7AA4-4B6F-9916-5F197C42AB08}" type="datetimeFigureOut">
              <a:rPr lang="en-US"/>
              <a:pPr>
                <a:defRPr/>
              </a:pPr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AEC48F"/>
                </a:solidFill>
              </a:defRPr>
            </a:lvl1pPr>
          </a:lstStyle>
          <a:p>
            <a:pPr>
              <a:defRPr/>
            </a:pPr>
            <a:fld id="{F4DB66AF-FEC1-43CB-B9AC-CA236D7D8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2667000"/>
            <a:ext cx="6400800" cy="3505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dirty="0"/>
          </a:p>
          <a:p>
            <a:pPr eaLnBrk="1" hangingPunct="1">
              <a:lnSpc>
                <a:spcPct val="80000"/>
              </a:lnSpc>
            </a:pPr>
            <a:r>
              <a:rPr lang="en-US" altLang="en-US" dirty="0"/>
              <a:t>Robert A. Larson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/>
              <a:t>Olga Cruz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/>
              <a:t>Clay Masters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/>
              <a:t>Karin Burger</a:t>
            </a:r>
          </a:p>
          <a:p>
            <a:pPr eaLnBrk="1" hangingPunct="1">
              <a:lnSpc>
                <a:spcPct val="80000"/>
              </a:lnSpc>
            </a:pPr>
            <a:endParaRPr lang="en-US" altLang="en-US" dirty="0"/>
          </a:p>
          <a:p>
            <a:pPr eaLnBrk="1" hangingPunct="1">
              <a:lnSpc>
                <a:spcPct val="80000"/>
              </a:lnSpc>
            </a:pPr>
            <a:r>
              <a:rPr lang="en-US" altLang="en-US" dirty="0"/>
              <a:t>Los Angeles County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/>
              <a:t>Department of Public Works</a:t>
            </a: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2133600" y="457200"/>
            <a:ext cx="81534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altLang="en-US" sz="3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Flood Control, </a:t>
            </a:r>
            <a:r>
              <a:rPr lang="en-US" altLang="en-US" sz="32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Stormwater</a:t>
            </a:r>
            <a:r>
              <a:rPr lang="en-US" altLang="en-US" sz="32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Capture,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altLang="en-US" sz="32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and Groundwater Recharge: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altLang="en-US" sz="32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Rory M. Shaw Wetlands Park Project</a:t>
            </a:r>
            <a:endParaRPr lang="en-US" altLang="en-US" sz="40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33100" y="5492750"/>
            <a:ext cx="135890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54600"/>
            <a:ext cx="18034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jonesch\My Documents\BMP Photos\MVC-881X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9070975" cy="6802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47800" y="5791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Infiltration modules completely changed during construction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Area of infiltration cut in half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81400" y="6858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Pre-treatment failing – silt and trash in the gallery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 descr="strathern and sun valley park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62400" y="914400"/>
            <a:ext cx="8018462" cy="5486400"/>
          </a:xfr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685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Site</a:t>
            </a:r>
          </a:p>
        </p:txBody>
      </p:sp>
      <p:sp>
        <p:nvSpPr>
          <p:cNvPr id="5" name="Freeform 4"/>
          <p:cNvSpPr/>
          <p:nvPr/>
        </p:nvSpPr>
        <p:spPr>
          <a:xfrm>
            <a:off x="4343400" y="2438400"/>
            <a:ext cx="3338513" cy="3732213"/>
          </a:xfrm>
          <a:custGeom>
            <a:avLst/>
            <a:gdLst>
              <a:gd name="connsiteX0" fmla="*/ 10633 w 3338623"/>
              <a:gd name="connsiteY0" fmla="*/ 127591 h 3732028"/>
              <a:gd name="connsiteX1" fmla="*/ 0 w 3338623"/>
              <a:gd name="connsiteY1" fmla="*/ 3700130 h 3732028"/>
              <a:gd name="connsiteX2" fmla="*/ 3338623 w 3338623"/>
              <a:gd name="connsiteY2" fmla="*/ 3732028 h 3732028"/>
              <a:gd name="connsiteX3" fmla="*/ 3327991 w 3338623"/>
              <a:gd name="connsiteY3" fmla="*/ 425303 h 3732028"/>
              <a:gd name="connsiteX4" fmla="*/ 2317898 w 3338623"/>
              <a:gd name="connsiteY4" fmla="*/ 435935 h 3732028"/>
              <a:gd name="connsiteX5" fmla="*/ 1892596 w 3338623"/>
              <a:gd name="connsiteY5" fmla="*/ 361507 h 3732028"/>
              <a:gd name="connsiteX6" fmla="*/ 1541721 w 3338623"/>
              <a:gd name="connsiteY6" fmla="*/ 116958 h 3732028"/>
              <a:gd name="connsiteX7" fmla="*/ 1392865 w 3338623"/>
              <a:gd name="connsiteY7" fmla="*/ 10633 h 3732028"/>
              <a:gd name="connsiteX8" fmla="*/ 0 w 3338623"/>
              <a:gd name="connsiteY8" fmla="*/ 0 h 3732028"/>
              <a:gd name="connsiteX9" fmla="*/ 10633 w 3338623"/>
              <a:gd name="connsiteY9" fmla="*/ 127591 h 373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8623" h="3732028">
                <a:moveTo>
                  <a:pt x="10633" y="127591"/>
                </a:moveTo>
                <a:cubicBezTo>
                  <a:pt x="7089" y="1318437"/>
                  <a:pt x="3544" y="2509284"/>
                  <a:pt x="0" y="3700130"/>
                </a:cubicBezTo>
                <a:lnTo>
                  <a:pt x="3338623" y="3732028"/>
                </a:lnTo>
                <a:lnTo>
                  <a:pt x="3327991" y="425303"/>
                </a:lnTo>
                <a:lnTo>
                  <a:pt x="2317898" y="435935"/>
                </a:lnTo>
                <a:lnTo>
                  <a:pt x="1892596" y="361507"/>
                </a:lnTo>
                <a:lnTo>
                  <a:pt x="1541721" y="116958"/>
                </a:lnTo>
                <a:lnTo>
                  <a:pt x="1392865" y="10633"/>
                </a:lnTo>
                <a:lnTo>
                  <a:pt x="0" y="0"/>
                </a:lnTo>
                <a:lnTo>
                  <a:pt x="10633" y="127591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2362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Cave in site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19400" y="2819400"/>
            <a:ext cx="144780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57800" y="6248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Strathern</a:t>
            </a:r>
            <a:r>
              <a:rPr lang="en-US" b="1" dirty="0">
                <a:solidFill>
                  <a:srgbClr val="FF0000"/>
                </a:solidFill>
              </a:rPr>
              <a:t> Pit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48600" y="3429000"/>
            <a:ext cx="251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Sun Valley Park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3810000"/>
            <a:ext cx="381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Strathern</a:t>
            </a:r>
            <a:r>
              <a:rPr lang="en-US" b="1" dirty="0">
                <a:solidFill>
                  <a:srgbClr val="FF0000"/>
                </a:solidFill>
              </a:rPr>
              <a:t> Pit mined 1926-1972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160 foot deep pit filled 1991-2008 as a 30 acre inert landfill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Acquired by LACDPW in 2010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181600" y="34290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Newberry Landfill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5181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Former Over and Over</a:t>
            </a:r>
          </a:p>
          <a:p>
            <a:r>
              <a:rPr lang="en-US" b="1" dirty="0">
                <a:solidFill>
                  <a:srgbClr val="FF0000"/>
                </a:solidFill>
              </a:rPr>
              <a:t>Concrete Plant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8400" y="6248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Concrete slag pile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1524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Another concrete plant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371600" y="7620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143000" y="609600"/>
            <a:ext cx="1676400" cy="6858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800600"/>
            <a:ext cx="3124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21 acre detention pond</a:t>
            </a:r>
          </a:p>
          <a:p>
            <a:r>
              <a:rPr lang="en-US" b="1" dirty="0">
                <a:solidFill>
                  <a:srgbClr val="FF0000"/>
                </a:solidFill>
              </a:rPr>
              <a:t>10 acres of wetlands</a:t>
            </a:r>
          </a:p>
          <a:p>
            <a:r>
              <a:rPr lang="en-US" b="1" dirty="0">
                <a:solidFill>
                  <a:srgbClr val="FF0000"/>
                </a:solidFill>
              </a:rPr>
              <a:t>15 acres of recreational facilities and open space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380672"/>
            <a:ext cx="36576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Exploration</a:t>
            </a:r>
          </a:p>
          <a:p>
            <a:r>
              <a:rPr lang="en-US" b="1" dirty="0">
                <a:solidFill>
                  <a:srgbClr val="FF0000"/>
                </a:solidFill>
              </a:rPr>
              <a:t>50 bores from 30-150 feet deep</a:t>
            </a:r>
          </a:p>
          <a:p>
            <a:r>
              <a:rPr lang="en-US" b="1" dirty="0">
                <a:solidFill>
                  <a:srgbClr val="FF0000"/>
                </a:solidFill>
              </a:rPr>
              <a:t>28 test pits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90600" y="5380672"/>
            <a:ext cx="65532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Settlement mitigation in upper 20-60 feet</a:t>
            </a:r>
          </a:p>
          <a:p>
            <a:r>
              <a:rPr lang="en-US" b="1" dirty="0">
                <a:solidFill>
                  <a:srgbClr val="FF0000"/>
                </a:solidFill>
              </a:rPr>
              <a:t>Debris removal, crushing, and placement of engineered fill</a:t>
            </a:r>
          </a:p>
          <a:p>
            <a:r>
              <a:rPr lang="en-US" b="1" dirty="0">
                <a:solidFill>
                  <a:srgbClr val="FF0000"/>
                </a:solidFill>
              </a:rPr>
              <a:t>Dynamic compaction</a:t>
            </a:r>
          </a:p>
          <a:p>
            <a:r>
              <a:rPr lang="en-US" b="1" dirty="0">
                <a:solidFill>
                  <a:srgbClr val="FF0000"/>
                </a:solidFill>
              </a:rPr>
              <a:t>Compaction grouting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67000" y="2286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Dynamic</a:t>
            </a:r>
          </a:p>
          <a:p>
            <a:r>
              <a:rPr lang="en-US" b="1" dirty="0">
                <a:solidFill>
                  <a:srgbClr val="FF0000"/>
                </a:solidFill>
              </a:rPr>
              <a:t>Compaction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72600" y="6172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Compaction Grouting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8458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fld id="{B6AAA38A-503C-45ED-B7A9-A08543B6D47E}" type="slidenum">
              <a:rPr lang="en-US" sz="1000">
                <a:solidFill>
                  <a:srgbClr val="000000"/>
                </a:solidFill>
                <a:cs typeface="Arial" charset="0"/>
              </a:rPr>
              <a:pPr eaLnBrk="1" hangingPunct="1"/>
              <a:t>18</a:t>
            </a:fld>
            <a:endParaRPr lang="en-US" sz="10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126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9875" y="0"/>
            <a:ext cx="4989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688" y="0"/>
            <a:ext cx="4899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12900" y="-139700"/>
            <a:ext cx="3276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/>
              </a:rPr>
              <a:t>Previous design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91425" y="-139700"/>
            <a:ext cx="3276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/>
              </a:rPr>
              <a:t>Current design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066800"/>
            <a:ext cx="10668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Secondary Title</a:t>
            </a:r>
          </a:p>
          <a:p>
            <a:pPr algn="ctr"/>
            <a:endParaRPr lang="en-US" sz="4400" b="1" dirty="0"/>
          </a:p>
          <a:p>
            <a:pPr algn="ctr"/>
            <a:r>
              <a:rPr lang="en-US" sz="4400" b="1" dirty="0"/>
              <a:t>How to spend a half billion dollars</a:t>
            </a:r>
          </a:p>
          <a:p>
            <a:pPr algn="ctr"/>
            <a:r>
              <a:rPr lang="en-US" sz="4400" b="1" dirty="0"/>
              <a:t>to conserve 590 acre-feet per year</a:t>
            </a:r>
          </a:p>
          <a:p>
            <a:pPr algn="ctr"/>
            <a:r>
              <a:rPr lang="en-US" sz="4400" b="1" dirty="0"/>
              <a:t>of storm water</a:t>
            </a:r>
          </a:p>
          <a:p>
            <a:pPr algn="ctr"/>
            <a:endParaRPr lang="en-US" sz="4400" b="1" dirty="0"/>
          </a:p>
          <a:p>
            <a:pPr algn="ctr"/>
            <a:r>
              <a:rPr lang="en-US" sz="4400" b="1" dirty="0"/>
              <a:t>(oh, and alleviate street flooding)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1157605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733800" y="7620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San Fernando Road at </a:t>
            </a:r>
            <a:r>
              <a:rPr lang="en-US" b="1" dirty="0" err="1">
                <a:solidFill>
                  <a:srgbClr val="FF0000"/>
                </a:solidFill>
              </a:rPr>
              <a:t>Tuxford</a:t>
            </a:r>
            <a:r>
              <a:rPr lang="en-US" b="1" dirty="0">
                <a:solidFill>
                  <a:srgbClr val="FF0000"/>
                </a:solidFill>
              </a:rPr>
              <a:t> Ave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" y="419100"/>
            <a:ext cx="106299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5334000" y="1905000"/>
            <a:ext cx="1295400" cy="304800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67600" y="43434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Downtown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Los Angeles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6600" y="3581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Santa Monica </a:t>
            </a:r>
            <a:r>
              <a:rPr lang="en-US" b="1" dirty="0" err="1">
                <a:solidFill>
                  <a:srgbClr val="FF0000"/>
                </a:solidFill>
              </a:rPr>
              <a:t>Mtn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072527">
            <a:off x="6638085" y="1808976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Verdugo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Mtn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5088" y="0"/>
            <a:ext cx="4441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13" y="0"/>
            <a:ext cx="12093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343400" y="1600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Hanson Dam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3886200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Storm Drain Alignment</a:t>
            </a:r>
          </a:p>
          <a:p>
            <a:endParaRPr lang="en-US" dirty="0"/>
          </a:p>
          <a:p>
            <a:r>
              <a:rPr lang="en-US" b="1" dirty="0" err="1">
                <a:solidFill>
                  <a:srgbClr val="0070C0"/>
                </a:solidFill>
              </a:rPr>
              <a:t>Strathern</a:t>
            </a:r>
            <a:r>
              <a:rPr lang="en-US" b="1" dirty="0">
                <a:solidFill>
                  <a:srgbClr val="0070C0"/>
                </a:solidFill>
              </a:rPr>
              <a:t> Pit</a:t>
            </a:r>
          </a:p>
          <a:p>
            <a:endParaRPr lang="en-US" dirty="0"/>
          </a:p>
          <a:p>
            <a:r>
              <a:rPr lang="en-US" b="1" dirty="0">
                <a:solidFill>
                  <a:srgbClr val="00B050"/>
                </a:solidFill>
              </a:rPr>
              <a:t>Sun Valley Park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676400"/>
            <a:ext cx="350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Drainage area of 929 acres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4.2 miles of storm drain trunk line -  48-96 inches in diameter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140 catch basins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304800"/>
            <a:ext cx="3886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Storm Drain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" y="762000"/>
            <a:ext cx="12157075" cy="5729288"/>
          </a:xfrm>
          <a:prstGeom prst="rect">
            <a:avLst/>
          </a:prstGeom>
          <a:noFill/>
          <a:ln w="28575" cmpd="sng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3" name="Oval 2"/>
          <p:cNvSpPr>
            <a:spLocks noChangeAspect="1"/>
          </p:cNvSpPr>
          <p:nvPr/>
        </p:nvSpPr>
        <p:spPr>
          <a:xfrm>
            <a:off x="4572000" y="3352800"/>
            <a:ext cx="411480" cy="36576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4400" y="37338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160 foot long Tunnel </a:t>
            </a:r>
          </a:p>
          <a:p>
            <a:r>
              <a:rPr lang="en-US" b="1" dirty="0">
                <a:solidFill>
                  <a:srgbClr val="FF0000"/>
                </a:solidFill>
              </a:rPr>
              <a:t>under active </a:t>
            </a:r>
            <a:r>
              <a:rPr lang="en-US" b="1" dirty="0" err="1">
                <a:solidFill>
                  <a:srgbClr val="FF0000"/>
                </a:solidFill>
              </a:rPr>
              <a:t>MetroRail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 rot="19279877">
            <a:off x="5114404" y="3519101"/>
            <a:ext cx="1828800" cy="9144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34000" y="5334000"/>
            <a:ext cx="838200" cy="5334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4953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Methane Zones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295401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Exploration</a:t>
            </a:r>
          </a:p>
          <a:p>
            <a:endParaRPr lang="en-US" b="1" dirty="0"/>
          </a:p>
          <a:p>
            <a:r>
              <a:rPr lang="en-US" b="1" dirty="0"/>
              <a:t>130 sonic bores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3175"/>
            <a:ext cx="5478463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>
            <a:extLst/>
          </p:cNvPr>
          <p:cNvSpPr/>
          <p:nvPr/>
        </p:nvSpPr>
        <p:spPr>
          <a:xfrm>
            <a:off x="5334000" y="3581400"/>
            <a:ext cx="7620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4400" y="6858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2001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2362200"/>
            <a:ext cx="289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Exploration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7 bores</a:t>
            </a:r>
          </a:p>
          <a:p>
            <a:r>
              <a:rPr lang="en-US" b="1" dirty="0">
                <a:solidFill>
                  <a:srgbClr val="FF0000"/>
                </a:solidFill>
              </a:rPr>
              <a:t>1 infiltration test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1288" y="0"/>
            <a:ext cx="6829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524000" y="6334125"/>
            <a:ext cx="9144000" cy="523875"/>
          </a:xfrm>
          <a:prstGeom prst="rect">
            <a:avLst/>
          </a:prstGeom>
          <a:gradFill rotWithShape="1">
            <a:gsLst>
              <a:gs pos="0">
                <a:schemeClr val="accent6">
                  <a:lumMod val="50000"/>
                </a:schemeClr>
              </a:gs>
              <a:gs pos="100000">
                <a:schemeClr val="hlink">
                  <a:alpha val="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Sun Valley Park</a:t>
            </a:r>
          </a:p>
        </p:txBody>
      </p:sp>
      <p:sp>
        <p:nvSpPr>
          <p:cNvPr id="8196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458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fld id="{8E805172-9B15-4E96-BC58-69987974432A}" type="slidenum">
              <a:rPr lang="en-US" sz="1000">
                <a:solidFill>
                  <a:srgbClr val="000000"/>
                </a:solidFill>
                <a:cs typeface="Arial" charset="0"/>
              </a:rPr>
              <a:pPr eaLnBrk="1" hangingPunct="1"/>
              <a:t>9</a:t>
            </a:fld>
            <a:endParaRPr lang="en-US" sz="1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6764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21 acres of street drainage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Custom 3">
      <a:dk1>
        <a:srgbClr val="84AA33"/>
      </a:dk1>
      <a:lt1>
        <a:sysClr val="window" lastClr="FFFFFF"/>
      </a:lt1>
      <a:dk2>
        <a:srgbClr val="425519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7870</TotalTime>
  <Words>261</Words>
  <Application>Microsoft Office PowerPoint</Application>
  <PresentationFormat>Widescreen</PresentationFormat>
  <Paragraphs>86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Cambria</vt:lpstr>
      <vt:lpstr>Times New Roman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Site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County of Los Angeles, Dept. of Public Works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HAZARD MITIGATION OF THE HUME ROAD LANDSLIDES AT MM 0.4, LAS FLORES CANYON, LOS ANGELES COUNTY, CALIFORNIA</dc:title>
  <dc:creator>Department of Public Works</dc:creator>
  <cp:lastModifiedBy>Robert Larson</cp:lastModifiedBy>
  <cp:revision>241</cp:revision>
  <dcterms:created xsi:type="dcterms:W3CDTF">2007-04-04T00:01:40Z</dcterms:created>
  <dcterms:modified xsi:type="dcterms:W3CDTF">2017-11-01T15:22:57Z</dcterms:modified>
</cp:coreProperties>
</file>