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2918400"/>
  <p:notesSz cx="36626800" cy="51955700"/>
  <p:defaultTextStyle>
    <a:defPPr>
      <a:defRPr lang="en-US"/>
    </a:defPPr>
    <a:lvl1pPr marL="0" algn="l" defTabSz="5618177" rtl="0" eaLnBrk="1" latinLnBrk="0" hangingPunct="1">
      <a:defRPr sz="11100" kern="1200">
        <a:solidFill>
          <a:schemeClr val="tx1"/>
        </a:solidFill>
        <a:latin typeface="+mn-lt"/>
        <a:ea typeface="+mn-ea"/>
        <a:cs typeface="+mn-cs"/>
      </a:defRPr>
    </a:lvl1pPr>
    <a:lvl2pPr marL="2809088" algn="l" defTabSz="5618177" rtl="0" eaLnBrk="1" latinLnBrk="0" hangingPunct="1">
      <a:defRPr sz="11100" kern="1200">
        <a:solidFill>
          <a:schemeClr val="tx1"/>
        </a:solidFill>
        <a:latin typeface="+mn-lt"/>
        <a:ea typeface="+mn-ea"/>
        <a:cs typeface="+mn-cs"/>
      </a:defRPr>
    </a:lvl2pPr>
    <a:lvl3pPr marL="5618177" algn="l" defTabSz="5618177" rtl="0" eaLnBrk="1" latinLnBrk="0" hangingPunct="1">
      <a:defRPr sz="11100" kern="1200">
        <a:solidFill>
          <a:schemeClr val="tx1"/>
        </a:solidFill>
        <a:latin typeface="+mn-lt"/>
        <a:ea typeface="+mn-ea"/>
        <a:cs typeface="+mn-cs"/>
      </a:defRPr>
    </a:lvl3pPr>
    <a:lvl4pPr marL="8427265" algn="l" defTabSz="5618177" rtl="0" eaLnBrk="1" latinLnBrk="0" hangingPunct="1">
      <a:defRPr sz="11100" kern="1200">
        <a:solidFill>
          <a:schemeClr val="tx1"/>
        </a:solidFill>
        <a:latin typeface="+mn-lt"/>
        <a:ea typeface="+mn-ea"/>
        <a:cs typeface="+mn-cs"/>
      </a:defRPr>
    </a:lvl4pPr>
    <a:lvl5pPr marL="11236354" algn="l" defTabSz="5618177" rtl="0" eaLnBrk="1" latinLnBrk="0" hangingPunct="1">
      <a:defRPr sz="11100" kern="1200">
        <a:solidFill>
          <a:schemeClr val="tx1"/>
        </a:solidFill>
        <a:latin typeface="+mn-lt"/>
        <a:ea typeface="+mn-ea"/>
        <a:cs typeface="+mn-cs"/>
      </a:defRPr>
    </a:lvl5pPr>
    <a:lvl6pPr marL="14045443" algn="l" defTabSz="5618177" rtl="0" eaLnBrk="1" latinLnBrk="0" hangingPunct="1">
      <a:defRPr sz="11100" kern="1200">
        <a:solidFill>
          <a:schemeClr val="tx1"/>
        </a:solidFill>
        <a:latin typeface="+mn-lt"/>
        <a:ea typeface="+mn-ea"/>
        <a:cs typeface="+mn-cs"/>
      </a:defRPr>
    </a:lvl6pPr>
    <a:lvl7pPr marL="16854531" algn="l" defTabSz="5618177" rtl="0" eaLnBrk="1" latinLnBrk="0" hangingPunct="1">
      <a:defRPr sz="11100" kern="1200">
        <a:solidFill>
          <a:schemeClr val="tx1"/>
        </a:solidFill>
        <a:latin typeface="+mn-lt"/>
        <a:ea typeface="+mn-ea"/>
        <a:cs typeface="+mn-cs"/>
      </a:defRPr>
    </a:lvl7pPr>
    <a:lvl8pPr marL="19663617" algn="l" defTabSz="5618177" rtl="0" eaLnBrk="1" latinLnBrk="0" hangingPunct="1">
      <a:defRPr sz="11100" kern="1200">
        <a:solidFill>
          <a:schemeClr val="tx1"/>
        </a:solidFill>
        <a:latin typeface="+mn-lt"/>
        <a:ea typeface="+mn-ea"/>
        <a:cs typeface="+mn-cs"/>
      </a:defRPr>
    </a:lvl8pPr>
    <a:lvl9pPr marL="22472706" algn="l" defTabSz="5618177" rtl="0" eaLnBrk="1" latinLnBrk="0" hangingPunct="1">
      <a:defRPr sz="1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  <a:srgbClr val="250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618" autoAdjust="0"/>
    <p:restoredTop sz="99467" autoAdjust="0"/>
  </p:normalViewPr>
  <p:slideViewPr>
    <p:cSldViewPr>
      <p:cViewPr>
        <p:scale>
          <a:sx n="23" d="100"/>
          <a:sy n="23" d="100"/>
        </p:scale>
        <p:origin x="-108" y="-72"/>
      </p:cViewPr>
      <p:guideLst>
        <p:guide orient="horz" pos="10368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3" y="7"/>
            <a:ext cx="15869141" cy="2600512"/>
          </a:xfrm>
          <a:prstGeom prst="rect">
            <a:avLst/>
          </a:prstGeom>
        </p:spPr>
        <p:txBody>
          <a:bodyPr vert="horz" lIns="410255" tIns="205120" rIns="410255" bIns="205120" rtlCol="0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0749441" y="7"/>
            <a:ext cx="15869134" cy="2600512"/>
          </a:xfrm>
          <a:prstGeom prst="rect">
            <a:avLst/>
          </a:prstGeom>
        </p:spPr>
        <p:txBody>
          <a:bodyPr vert="horz" lIns="410255" tIns="205120" rIns="410255" bIns="205120" rtlCol="0"/>
          <a:lstStyle>
            <a:lvl1pPr algn="r">
              <a:defRPr sz="5400"/>
            </a:lvl1pPr>
          </a:lstStyle>
          <a:p>
            <a:fld id="{9AD0B890-F1FB-43B6-B29C-87E96F3EFA75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3" y="49348345"/>
            <a:ext cx="15869141" cy="2600512"/>
          </a:xfrm>
          <a:prstGeom prst="rect">
            <a:avLst/>
          </a:prstGeom>
        </p:spPr>
        <p:txBody>
          <a:bodyPr vert="horz" lIns="410255" tIns="205120" rIns="410255" bIns="205120" rtlCol="0" anchor="b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0749441" y="49348345"/>
            <a:ext cx="15869134" cy="2600512"/>
          </a:xfrm>
          <a:prstGeom prst="rect">
            <a:avLst/>
          </a:prstGeom>
        </p:spPr>
        <p:txBody>
          <a:bodyPr vert="horz" lIns="410255" tIns="205120" rIns="410255" bIns="205120" rtlCol="0" anchor="b"/>
          <a:lstStyle>
            <a:lvl1pPr algn="r">
              <a:defRPr sz="5400"/>
            </a:lvl1pPr>
          </a:lstStyle>
          <a:p>
            <a:fld id="{0A423368-2FBB-42FF-A1BC-3D67C393F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" y="5"/>
            <a:ext cx="15874391" cy="2594242"/>
          </a:xfrm>
          <a:prstGeom prst="rect">
            <a:avLst/>
          </a:prstGeom>
        </p:spPr>
        <p:txBody>
          <a:bodyPr vert="horz" lIns="479989" tIns="239995" rIns="479989" bIns="239995" rtlCol="0"/>
          <a:lstStyle>
            <a:lvl1pPr algn="l">
              <a:defRPr sz="6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0744123" y="5"/>
            <a:ext cx="15874391" cy="2594242"/>
          </a:xfrm>
          <a:prstGeom prst="rect">
            <a:avLst/>
          </a:prstGeom>
        </p:spPr>
        <p:txBody>
          <a:bodyPr vert="horz" lIns="479989" tIns="239995" rIns="479989" bIns="239995" rtlCol="0"/>
          <a:lstStyle>
            <a:lvl1pPr algn="r">
              <a:defRPr sz="6500"/>
            </a:lvl1pPr>
          </a:lstStyle>
          <a:p>
            <a:fld id="{75E69335-7BC1-4759-822D-C58E01301C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3897313"/>
            <a:ext cx="30305375" cy="19483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9989" tIns="239995" rIns="479989" bIns="2399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62684" y="24680769"/>
            <a:ext cx="29301440" cy="23374741"/>
          </a:xfrm>
          <a:prstGeom prst="rect">
            <a:avLst/>
          </a:prstGeom>
        </p:spPr>
        <p:txBody>
          <a:bodyPr vert="horz" lIns="479989" tIns="239995" rIns="479989" bIns="2399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6" y="49352593"/>
            <a:ext cx="15874391" cy="2594242"/>
          </a:xfrm>
          <a:prstGeom prst="rect">
            <a:avLst/>
          </a:prstGeom>
        </p:spPr>
        <p:txBody>
          <a:bodyPr vert="horz" lIns="479989" tIns="239995" rIns="479989" bIns="239995" rtlCol="0" anchor="b"/>
          <a:lstStyle>
            <a:lvl1pPr algn="l">
              <a:defRPr sz="6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0744123" y="49352593"/>
            <a:ext cx="15874391" cy="2594242"/>
          </a:xfrm>
          <a:prstGeom prst="rect">
            <a:avLst/>
          </a:prstGeom>
        </p:spPr>
        <p:txBody>
          <a:bodyPr vert="horz" lIns="479989" tIns="239995" rIns="479989" bIns="239995" rtlCol="0" anchor="b"/>
          <a:lstStyle>
            <a:lvl1pPr algn="r">
              <a:defRPr sz="6500"/>
            </a:lvl1pPr>
          </a:lstStyle>
          <a:p>
            <a:fld id="{E66E8562-067F-414B-B891-756ECA7D0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5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952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47624" algn="l" defTabSz="16952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95246" algn="l" defTabSz="16952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542870" algn="l" defTabSz="16952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90494" algn="l" defTabSz="16952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238117" algn="l" defTabSz="16952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85741" algn="l" defTabSz="16952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33365" algn="l" defTabSz="16952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80987" algn="l" defTabSz="16952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226046"/>
            <a:ext cx="435254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653760"/>
            <a:ext cx="358444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1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2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3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41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4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2271" y="9845042"/>
            <a:ext cx="41471858" cy="209717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8941" y="9845042"/>
            <a:ext cx="123579888" cy="209717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6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8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5" y="21153122"/>
            <a:ext cx="43525440" cy="6537960"/>
          </a:xfrm>
        </p:spPr>
        <p:txBody>
          <a:bodyPr anchor="t"/>
          <a:lstStyle>
            <a:lvl1pPr algn="l">
              <a:defRPr sz="1575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5" y="13952239"/>
            <a:ext cx="43525440" cy="7200898"/>
          </a:xfrm>
        </p:spPr>
        <p:txBody>
          <a:bodyPr anchor="b"/>
          <a:lstStyle>
            <a:lvl1pPr marL="0" indent="0">
              <a:buNone/>
              <a:defRPr sz="7843">
                <a:solidFill>
                  <a:schemeClr val="tx1">
                    <a:tint val="75000"/>
                  </a:schemeClr>
                </a:solidFill>
              </a:defRPr>
            </a:lvl1pPr>
            <a:lvl2pPr marL="1805963" indent="0">
              <a:buNone/>
              <a:defRPr sz="7136">
                <a:solidFill>
                  <a:schemeClr val="tx1">
                    <a:tint val="75000"/>
                  </a:schemeClr>
                </a:solidFill>
              </a:defRPr>
            </a:lvl2pPr>
            <a:lvl3pPr marL="3611926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17889" indent="0">
              <a:buNone/>
              <a:defRPr sz="5593">
                <a:solidFill>
                  <a:schemeClr val="tx1">
                    <a:tint val="75000"/>
                  </a:schemeClr>
                </a:solidFill>
              </a:defRPr>
            </a:lvl4pPr>
            <a:lvl5pPr marL="7223852" indent="0">
              <a:buNone/>
              <a:defRPr sz="5593">
                <a:solidFill>
                  <a:schemeClr val="tx1">
                    <a:tint val="75000"/>
                  </a:schemeClr>
                </a:solidFill>
              </a:defRPr>
            </a:lvl5pPr>
            <a:lvl6pPr marL="9029815" indent="0">
              <a:buNone/>
              <a:defRPr sz="5593">
                <a:solidFill>
                  <a:schemeClr val="tx1">
                    <a:tint val="75000"/>
                  </a:schemeClr>
                </a:solidFill>
              </a:defRPr>
            </a:lvl6pPr>
            <a:lvl7pPr marL="10835778" indent="0">
              <a:buNone/>
              <a:defRPr sz="5593">
                <a:solidFill>
                  <a:schemeClr val="tx1">
                    <a:tint val="75000"/>
                  </a:schemeClr>
                </a:solidFill>
              </a:defRPr>
            </a:lvl7pPr>
            <a:lvl8pPr marL="12641739" indent="0">
              <a:buNone/>
              <a:defRPr sz="5593">
                <a:solidFill>
                  <a:schemeClr val="tx1">
                    <a:tint val="75000"/>
                  </a:schemeClr>
                </a:solidFill>
              </a:defRPr>
            </a:lvl8pPr>
            <a:lvl9pPr marL="14447703" indent="0">
              <a:buNone/>
              <a:defRPr sz="55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0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8943" y="57348120"/>
            <a:ext cx="82525870" cy="162214560"/>
          </a:xfrm>
        </p:spPr>
        <p:txBody>
          <a:bodyPr/>
          <a:lstStyle>
            <a:lvl1pPr>
              <a:defRPr sz="11058"/>
            </a:lvl1pPr>
            <a:lvl2pPr>
              <a:defRPr sz="9386"/>
            </a:lvl2pPr>
            <a:lvl3pPr>
              <a:defRPr sz="7843"/>
            </a:lvl3pPr>
            <a:lvl4pPr>
              <a:defRPr sz="7136"/>
            </a:lvl4pPr>
            <a:lvl5pPr>
              <a:defRPr sz="7136"/>
            </a:lvl5pPr>
            <a:lvl6pPr>
              <a:defRPr sz="7136"/>
            </a:lvl6pPr>
            <a:lvl7pPr>
              <a:defRPr sz="7136"/>
            </a:lvl7pPr>
            <a:lvl8pPr>
              <a:defRPr sz="7136"/>
            </a:lvl8pPr>
            <a:lvl9pPr>
              <a:defRPr sz="71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8249" y="57348120"/>
            <a:ext cx="82525875" cy="162214560"/>
          </a:xfrm>
        </p:spPr>
        <p:txBody>
          <a:bodyPr/>
          <a:lstStyle>
            <a:lvl1pPr>
              <a:defRPr sz="11058"/>
            </a:lvl1pPr>
            <a:lvl2pPr>
              <a:defRPr sz="9386"/>
            </a:lvl2pPr>
            <a:lvl3pPr>
              <a:defRPr sz="7843"/>
            </a:lvl3pPr>
            <a:lvl4pPr>
              <a:defRPr sz="7136"/>
            </a:lvl4pPr>
            <a:lvl5pPr>
              <a:defRPr sz="7136"/>
            </a:lvl5pPr>
            <a:lvl6pPr>
              <a:defRPr sz="7136"/>
            </a:lvl6pPr>
            <a:lvl7pPr>
              <a:defRPr sz="7136"/>
            </a:lvl7pPr>
            <a:lvl8pPr>
              <a:defRPr sz="7136"/>
            </a:lvl8pPr>
            <a:lvl9pPr>
              <a:defRPr sz="71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8" y="7368553"/>
            <a:ext cx="22625058" cy="3070858"/>
          </a:xfrm>
        </p:spPr>
        <p:txBody>
          <a:bodyPr anchor="b"/>
          <a:lstStyle>
            <a:lvl1pPr marL="0" indent="0">
              <a:buNone/>
              <a:defRPr sz="9386" b="1"/>
            </a:lvl1pPr>
            <a:lvl2pPr marL="1805963" indent="0">
              <a:buNone/>
              <a:defRPr sz="7843" b="1"/>
            </a:lvl2pPr>
            <a:lvl3pPr marL="3611926" indent="0">
              <a:buNone/>
              <a:defRPr sz="7136" b="1"/>
            </a:lvl3pPr>
            <a:lvl4pPr marL="5417889" indent="0">
              <a:buNone/>
              <a:defRPr sz="6300" b="1"/>
            </a:lvl4pPr>
            <a:lvl5pPr marL="7223852" indent="0">
              <a:buNone/>
              <a:defRPr sz="6300" b="1"/>
            </a:lvl5pPr>
            <a:lvl6pPr marL="9029815" indent="0">
              <a:buNone/>
              <a:defRPr sz="6300" b="1"/>
            </a:lvl6pPr>
            <a:lvl7pPr marL="10835778" indent="0">
              <a:buNone/>
              <a:defRPr sz="6300" b="1"/>
            </a:lvl7pPr>
            <a:lvl8pPr marL="12641739" indent="0">
              <a:buNone/>
              <a:defRPr sz="6300" b="1"/>
            </a:lvl8pPr>
            <a:lvl9pPr marL="14447703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8" y="10439411"/>
            <a:ext cx="22625058" cy="18966182"/>
          </a:xfrm>
        </p:spPr>
        <p:txBody>
          <a:bodyPr/>
          <a:lstStyle>
            <a:lvl1pPr>
              <a:defRPr sz="9386"/>
            </a:lvl1pPr>
            <a:lvl2pPr>
              <a:defRPr sz="7843"/>
            </a:lvl2pPr>
            <a:lvl3pPr>
              <a:defRPr sz="7136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51" y="7368553"/>
            <a:ext cx="22633943" cy="3070858"/>
          </a:xfrm>
        </p:spPr>
        <p:txBody>
          <a:bodyPr anchor="b"/>
          <a:lstStyle>
            <a:lvl1pPr marL="0" indent="0">
              <a:buNone/>
              <a:defRPr sz="9386" b="1"/>
            </a:lvl1pPr>
            <a:lvl2pPr marL="1805963" indent="0">
              <a:buNone/>
              <a:defRPr sz="7843" b="1"/>
            </a:lvl2pPr>
            <a:lvl3pPr marL="3611926" indent="0">
              <a:buNone/>
              <a:defRPr sz="7136" b="1"/>
            </a:lvl3pPr>
            <a:lvl4pPr marL="5417889" indent="0">
              <a:buNone/>
              <a:defRPr sz="6300" b="1"/>
            </a:lvl4pPr>
            <a:lvl5pPr marL="7223852" indent="0">
              <a:buNone/>
              <a:defRPr sz="6300" b="1"/>
            </a:lvl5pPr>
            <a:lvl6pPr marL="9029815" indent="0">
              <a:buNone/>
              <a:defRPr sz="6300" b="1"/>
            </a:lvl6pPr>
            <a:lvl7pPr marL="10835778" indent="0">
              <a:buNone/>
              <a:defRPr sz="6300" b="1"/>
            </a:lvl7pPr>
            <a:lvl8pPr marL="12641739" indent="0">
              <a:buNone/>
              <a:defRPr sz="6300" b="1"/>
            </a:lvl8pPr>
            <a:lvl9pPr marL="14447703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51" y="10439411"/>
            <a:ext cx="22633943" cy="18966182"/>
          </a:xfrm>
        </p:spPr>
        <p:txBody>
          <a:bodyPr/>
          <a:lstStyle>
            <a:lvl1pPr>
              <a:defRPr sz="9386"/>
            </a:lvl1pPr>
            <a:lvl2pPr>
              <a:defRPr sz="7843"/>
            </a:lvl2pPr>
            <a:lvl3pPr>
              <a:defRPr sz="7136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0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3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9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5" y="1310640"/>
            <a:ext cx="16846555" cy="5577840"/>
          </a:xfrm>
        </p:spPr>
        <p:txBody>
          <a:bodyPr anchor="b"/>
          <a:lstStyle>
            <a:lvl1pPr algn="l">
              <a:defRPr sz="784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5" y="1310657"/>
            <a:ext cx="28625800" cy="28094942"/>
          </a:xfrm>
        </p:spPr>
        <p:txBody>
          <a:bodyPr/>
          <a:lstStyle>
            <a:lvl1pPr>
              <a:defRPr sz="12665"/>
            </a:lvl1pPr>
            <a:lvl2pPr>
              <a:defRPr sz="11058"/>
            </a:lvl2pPr>
            <a:lvl3pPr>
              <a:defRPr sz="9386"/>
            </a:lvl3pPr>
            <a:lvl4pPr>
              <a:defRPr sz="7843"/>
            </a:lvl4pPr>
            <a:lvl5pPr>
              <a:defRPr sz="7843"/>
            </a:lvl5pPr>
            <a:lvl6pPr>
              <a:defRPr sz="7843"/>
            </a:lvl6pPr>
            <a:lvl7pPr>
              <a:defRPr sz="7843"/>
            </a:lvl7pPr>
            <a:lvl8pPr>
              <a:defRPr sz="7843"/>
            </a:lvl8pPr>
            <a:lvl9pPr>
              <a:defRPr sz="78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5" y="6888496"/>
            <a:ext cx="16846555" cy="22517102"/>
          </a:xfrm>
        </p:spPr>
        <p:txBody>
          <a:bodyPr/>
          <a:lstStyle>
            <a:lvl1pPr marL="0" indent="0">
              <a:buNone/>
              <a:defRPr sz="5593"/>
            </a:lvl1pPr>
            <a:lvl2pPr marL="1805963" indent="0">
              <a:buNone/>
              <a:defRPr sz="4757"/>
            </a:lvl2pPr>
            <a:lvl3pPr marL="3611926" indent="0">
              <a:buNone/>
              <a:defRPr sz="3922"/>
            </a:lvl3pPr>
            <a:lvl4pPr marL="5417889" indent="0">
              <a:buNone/>
              <a:defRPr sz="3600"/>
            </a:lvl4pPr>
            <a:lvl5pPr marL="7223852" indent="0">
              <a:buNone/>
              <a:defRPr sz="3600"/>
            </a:lvl5pPr>
            <a:lvl6pPr marL="9029815" indent="0">
              <a:buNone/>
              <a:defRPr sz="3600"/>
            </a:lvl6pPr>
            <a:lvl7pPr marL="10835778" indent="0">
              <a:buNone/>
              <a:defRPr sz="3600"/>
            </a:lvl7pPr>
            <a:lvl8pPr marL="12641739" indent="0">
              <a:buNone/>
              <a:defRPr sz="3600"/>
            </a:lvl8pPr>
            <a:lvl9pPr marL="14447703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8" y="23042893"/>
            <a:ext cx="30723840" cy="2720342"/>
          </a:xfrm>
        </p:spPr>
        <p:txBody>
          <a:bodyPr anchor="b"/>
          <a:lstStyle>
            <a:lvl1pPr algn="l">
              <a:defRPr sz="784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8" y="2941320"/>
            <a:ext cx="30723840" cy="19751040"/>
          </a:xfrm>
        </p:spPr>
        <p:txBody>
          <a:bodyPr/>
          <a:lstStyle>
            <a:lvl1pPr marL="0" indent="0">
              <a:buNone/>
              <a:defRPr sz="12665"/>
            </a:lvl1pPr>
            <a:lvl2pPr marL="1805963" indent="0">
              <a:buNone/>
              <a:defRPr sz="11058"/>
            </a:lvl2pPr>
            <a:lvl3pPr marL="3611926" indent="0">
              <a:buNone/>
              <a:defRPr sz="9386"/>
            </a:lvl3pPr>
            <a:lvl4pPr marL="5417889" indent="0">
              <a:buNone/>
              <a:defRPr sz="7843"/>
            </a:lvl4pPr>
            <a:lvl5pPr marL="7223852" indent="0">
              <a:buNone/>
              <a:defRPr sz="7843"/>
            </a:lvl5pPr>
            <a:lvl6pPr marL="9029815" indent="0">
              <a:buNone/>
              <a:defRPr sz="7843"/>
            </a:lvl6pPr>
            <a:lvl7pPr marL="10835778" indent="0">
              <a:buNone/>
              <a:defRPr sz="7843"/>
            </a:lvl7pPr>
            <a:lvl8pPr marL="12641739" indent="0">
              <a:buNone/>
              <a:defRPr sz="7843"/>
            </a:lvl8pPr>
            <a:lvl9pPr marL="14447703" indent="0">
              <a:buNone/>
              <a:defRPr sz="784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8" y="25763235"/>
            <a:ext cx="30723840" cy="3863338"/>
          </a:xfrm>
        </p:spPr>
        <p:txBody>
          <a:bodyPr/>
          <a:lstStyle>
            <a:lvl1pPr marL="0" indent="0">
              <a:buNone/>
              <a:defRPr sz="5593"/>
            </a:lvl1pPr>
            <a:lvl2pPr marL="1805963" indent="0">
              <a:buNone/>
              <a:defRPr sz="4757"/>
            </a:lvl2pPr>
            <a:lvl3pPr marL="3611926" indent="0">
              <a:buNone/>
              <a:defRPr sz="3922"/>
            </a:lvl3pPr>
            <a:lvl4pPr marL="5417889" indent="0">
              <a:buNone/>
              <a:defRPr sz="3600"/>
            </a:lvl4pPr>
            <a:lvl5pPr marL="7223852" indent="0">
              <a:buNone/>
              <a:defRPr sz="3600"/>
            </a:lvl5pPr>
            <a:lvl6pPr marL="9029815" indent="0">
              <a:buNone/>
              <a:defRPr sz="3600"/>
            </a:lvl6pPr>
            <a:lvl7pPr marL="10835778" indent="0">
              <a:buNone/>
              <a:defRPr sz="3600"/>
            </a:lvl7pPr>
            <a:lvl8pPr marL="12641739" indent="0">
              <a:buNone/>
              <a:defRPr sz="3600"/>
            </a:lvl8pPr>
            <a:lvl9pPr marL="14447703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9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  <a:prstGeom prst="rect">
            <a:avLst/>
          </a:prstGeom>
        </p:spPr>
        <p:txBody>
          <a:bodyPr vert="horz" lIns="561818" tIns="280909" rIns="561818" bIns="2809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680977"/>
            <a:ext cx="46085760" cy="21724622"/>
          </a:xfrm>
          <a:prstGeom prst="rect">
            <a:avLst/>
          </a:prstGeom>
        </p:spPr>
        <p:txBody>
          <a:bodyPr vert="horz" lIns="561818" tIns="280909" rIns="561818" bIns="2809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0510486"/>
            <a:ext cx="11948160" cy="1752600"/>
          </a:xfrm>
          <a:prstGeom prst="rect">
            <a:avLst/>
          </a:prstGeom>
        </p:spPr>
        <p:txBody>
          <a:bodyPr vert="horz" lIns="561818" tIns="280909" rIns="561818" bIns="280909" rtlCol="0" anchor="ctr"/>
          <a:lstStyle>
            <a:lvl1pPr algn="l">
              <a:defRPr sz="4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0510486"/>
            <a:ext cx="16215360" cy="1752600"/>
          </a:xfrm>
          <a:prstGeom prst="rect">
            <a:avLst/>
          </a:prstGeom>
        </p:spPr>
        <p:txBody>
          <a:bodyPr vert="horz" lIns="561818" tIns="280909" rIns="561818" bIns="280909" rtlCol="0" anchor="ctr"/>
          <a:lstStyle>
            <a:lvl1pPr algn="ctr">
              <a:defRPr sz="4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0510486"/>
            <a:ext cx="11948160" cy="1752600"/>
          </a:xfrm>
          <a:prstGeom prst="rect">
            <a:avLst/>
          </a:prstGeom>
        </p:spPr>
        <p:txBody>
          <a:bodyPr vert="horz" lIns="561818" tIns="280909" rIns="561818" bIns="280909" rtlCol="0" anchor="ctr"/>
          <a:lstStyle>
            <a:lvl1pPr algn="r">
              <a:defRPr sz="4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93D5-ADB4-4877-A7BF-D58A7D9EC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611926" rtl="0" eaLnBrk="1" latinLnBrk="0" hangingPunct="1">
        <a:spcBef>
          <a:spcPct val="0"/>
        </a:spcBef>
        <a:buNone/>
        <a:defRPr sz="174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4473" indent="-1354473" algn="l" defTabSz="3611926" rtl="0" eaLnBrk="1" latinLnBrk="0" hangingPunct="1">
        <a:spcBef>
          <a:spcPct val="20000"/>
        </a:spcBef>
        <a:buFont typeface="Arial" pitchFamily="34" charset="0"/>
        <a:buChar char="•"/>
        <a:defRPr sz="12665" kern="1200">
          <a:solidFill>
            <a:schemeClr val="tx1"/>
          </a:solidFill>
          <a:latin typeface="+mn-lt"/>
          <a:ea typeface="+mn-ea"/>
          <a:cs typeface="+mn-cs"/>
        </a:defRPr>
      </a:lvl1pPr>
      <a:lvl2pPr marL="2934688" indent="-1128727" algn="l" defTabSz="3611926" rtl="0" eaLnBrk="1" latinLnBrk="0" hangingPunct="1">
        <a:spcBef>
          <a:spcPct val="20000"/>
        </a:spcBef>
        <a:buFont typeface="Arial" pitchFamily="34" charset="0"/>
        <a:buChar char="–"/>
        <a:defRPr sz="11058" kern="1200">
          <a:solidFill>
            <a:schemeClr val="tx1"/>
          </a:solidFill>
          <a:latin typeface="+mn-lt"/>
          <a:ea typeface="+mn-ea"/>
          <a:cs typeface="+mn-cs"/>
        </a:defRPr>
      </a:lvl2pPr>
      <a:lvl3pPr marL="4514907" indent="-902981" algn="l" defTabSz="3611926" rtl="0" eaLnBrk="1" latinLnBrk="0" hangingPunct="1">
        <a:spcBef>
          <a:spcPct val="20000"/>
        </a:spcBef>
        <a:buFont typeface="Arial" pitchFamily="34" charset="0"/>
        <a:buChar char="•"/>
        <a:defRPr sz="9386" kern="1200">
          <a:solidFill>
            <a:schemeClr val="tx1"/>
          </a:solidFill>
          <a:latin typeface="+mn-lt"/>
          <a:ea typeface="+mn-ea"/>
          <a:cs typeface="+mn-cs"/>
        </a:defRPr>
      </a:lvl3pPr>
      <a:lvl4pPr marL="6320869" indent="-902981" algn="l" defTabSz="3611926" rtl="0" eaLnBrk="1" latinLnBrk="0" hangingPunct="1">
        <a:spcBef>
          <a:spcPct val="20000"/>
        </a:spcBef>
        <a:buFont typeface="Arial" pitchFamily="34" charset="0"/>
        <a:buChar char="–"/>
        <a:defRPr sz="7843" kern="1200">
          <a:solidFill>
            <a:schemeClr val="tx1"/>
          </a:solidFill>
          <a:latin typeface="+mn-lt"/>
          <a:ea typeface="+mn-ea"/>
          <a:cs typeface="+mn-cs"/>
        </a:defRPr>
      </a:lvl4pPr>
      <a:lvl5pPr marL="8126833" indent="-902981" algn="l" defTabSz="3611926" rtl="0" eaLnBrk="1" latinLnBrk="0" hangingPunct="1">
        <a:spcBef>
          <a:spcPct val="20000"/>
        </a:spcBef>
        <a:buFont typeface="Arial" pitchFamily="34" charset="0"/>
        <a:buChar char="»"/>
        <a:defRPr sz="7843" kern="1200">
          <a:solidFill>
            <a:schemeClr val="tx1"/>
          </a:solidFill>
          <a:latin typeface="+mn-lt"/>
          <a:ea typeface="+mn-ea"/>
          <a:cs typeface="+mn-cs"/>
        </a:defRPr>
      </a:lvl5pPr>
      <a:lvl6pPr marL="9932795" indent="-902981" algn="l" defTabSz="3611926" rtl="0" eaLnBrk="1" latinLnBrk="0" hangingPunct="1">
        <a:spcBef>
          <a:spcPct val="20000"/>
        </a:spcBef>
        <a:buFont typeface="Arial" pitchFamily="34" charset="0"/>
        <a:buChar char="•"/>
        <a:defRPr sz="7843" kern="1200">
          <a:solidFill>
            <a:schemeClr val="tx1"/>
          </a:solidFill>
          <a:latin typeface="+mn-lt"/>
          <a:ea typeface="+mn-ea"/>
          <a:cs typeface="+mn-cs"/>
        </a:defRPr>
      </a:lvl6pPr>
      <a:lvl7pPr marL="11738759" indent="-902981" algn="l" defTabSz="3611926" rtl="0" eaLnBrk="1" latinLnBrk="0" hangingPunct="1">
        <a:spcBef>
          <a:spcPct val="20000"/>
        </a:spcBef>
        <a:buFont typeface="Arial" pitchFamily="34" charset="0"/>
        <a:buChar char="•"/>
        <a:defRPr sz="7843" kern="1200">
          <a:solidFill>
            <a:schemeClr val="tx1"/>
          </a:solidFill>
          <a:latin typeface="+mn-lt"/>
          <a:ea typeface="+mn-ea"/>
          <a:cs typeface="+mn-cs"/>
        </a:defRPr>
      </a:lvl7pPr>
      <a:lvl8pPr marL="13544721" indent="-902981" algn="l" defTabSz="3611926" rtl="0" eaLnBrk="1" latinLnBrk="0" hangingPunct="1">
        <a:spcBef>
          <a:spcPct val="20000"/>
        </a:spcBef>
        <a:buFont typeface="Arial" pitchFamily="34" charset="0"/>
        <a:buChar char="•"/>
        <a:defRPr sz="7843" kern="1200">
          <a:solidFill>
            <a:schemeClr val="tx1"/>
          </a:solidFill>
          <a:latin typeface="+mn-lt"/>
          <a:ea typeface="+mn-ea"/>
          <a:cs typeface="+mn-cs"/>
        </a:defRPr>
      </a:lvl8pPr>
      <a:lvl9pPr marL="15350685" indent="-902981" algn="l" defTabSz="3611926" rtl="0" eaLnBrk="1" latinLnBrk="0" hangingPunct="1">
        <a:spcBef>
          <a:spcPct val="20000"/>
        </a:spcBef>
        <a:buFont typeface="Arial" pitchFamily="34" charset="0"/>
        <a:buChar char="•"/>
        <a:defRPr sz="7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1926" rtl="0" eaLnBrk="1" latinLnBrk="0" hangingPunct="1">
        <a:defRPr sz="7136" kern="1200">
          <a:solidFill>
            <a:schemeClr val="tx1"/>
          </a:solidFill>
          <a:latin typeface="+mn-lt"/>
          <a:ea typeface="+mn-ea"/>
          <a:cs typeface="+mn-cs"/>
        </a:defRPr>
      </a:lvl1pPr>
      <a:lvl2pPr marL="1805963" algn="l" defTabSz="3611926" rtl="0" eaLnBrk="1" latinLnBrk="0" hangingPunct="1">
        <a:defRPr sz="7136" kern="1200">
          <a:solidFill>
            <a:schemeClr val="tx1"/>
          </a:solidFill>
          <a:latin typeface="+mn-lt"/>
          <a:ea typeface="+mn-ea"/>
          <a:cs typeface="+mn-cs"/>
        </a:defRPr>
      </a:lvl2pPr>
      <a:lvl3pPr marL="3611926" algn="l" defTabSz="3611926" rtl="0" eaLnBrk="1" latinLnBrk="0" hangingPunct="1">
        <a:defRPr sz="7136" kern="1200">
          <a:solidFill>
            <a:schemeClr val="tx1"/>
          </a:solidFill>
          <a:latin typeface="+mn-lt"/>
          <a:ea typeface="+mn-ea"/>
          <a:cs typeface="+mn-cs"/>
        </a:defRPr>
      </a:lvl3pPr>
      <a:lvl4pPr marL="5417889" algn="l" defTabSz="3611926" rtl="0" eaLnBrk="1" latinLnBrk="0" hangingPunct="1">
        <a:defRPr sz="7136" kern="1200">
          <a:solidFill>
            <a:schemeClr val="tx1"/>
          </a:solidFill>
          <a:latin typeface="+mn-lt"/>
          <a:ea typeface="+mn-ea"/>
          <a:cs typeface="+mn-cs"/>
        </a:defRPr>
      </a:lvl4pPr>
      <a:lvl5pPr marL="7223852" algn="l" defTabSz="3611926" rtl="0" eaLnBrk="1" latinLnBrk="0" hangingPunct="1">
        <a:defRPr sz="7136" kern="1200">
          <a:solidFill>
            <a:schemeClr val="tx1"/>
          </a:solidFill>
          <a:latin typeface="+mn-lt"/>
          <a:ea typeface="+mn-ea"/>
          <a:cs typeface="+mn-cs"/>
        </a:defRPr>
      </a:lvl5pPr>
      <a:lvl6pPr marL="9029815" algn="l" defTabSz="3611926" rtl="0" eaLnBrk="1" latinLnBrk="0" hangingPunct="1">
        <a:defRPr sz="7136" kern="1200">
          <a:solidFill>
            <a:schemeClr val="tx1"/>
          </a:solidFill>
          <a:latin typeface="+mn-lt"/>
          <a:ea typeface="+mn-ea"/>
          <a:cs typeface="+mn-cs"/>
        </a:defRPr>
      </a:lvl6pPr>
      <a:lvl7pPr marL="10835778" algn="l" defTabSz="3611926" rtl="0" eaLnBrk="1" latinLnBrk="0" hangingPunct="1">
        <a:defRPr sz="7136" kern="1200">
          <a:solidFill>
            <a:schemeClr val="tx1"/>
          </a:solidFill>
          <a:latin typeface="+mn-lt"/>
          <a:ea typeface="+mn-ea"/>
          <a:cs typeface="+mn-cs"/>
        </a:defRPr>
      </a:lvl7pPr>
      <a:lvl8pPr marL="12641739" algn="l" defTabSz="3611926" rtl="0" eaLnBrk="1" latinLnBrk="0" hangingPunct="1">
        <a:defRPr sz="7136" kern="1200">
          <a:solidFill>
            <a:schemeClr val="tx1"/>
          </a:solidFill>
          <a:latin typeface="+mn-lt"/>
          <a:ea typeface="+mn-ea"/>
          <a:cs typeface="+mn-cs"/>
        </a:defRPr>
      </a:lvl8pPr>
      <a:lvl9pPr marL="14447703" algn="l" defTabSz="3611926" rtl="0" eaLnBrk="1" latinLnBrk="0" hangingPunct="1">
        <a:defRPr sz="7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50843866" cy="32918400"/>
            <a:chOff x="0" y="0"/>
            <a:chExt cx="50843866" cy="329184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48082200" cy="32918400"/>
            </a:xfrm>
            <a:prstGeom prst="rect">
              <a:avLst/>
            </a:prstGeom>
            <a:gradFill flip="none" rotWithShape="1">
              <a:gsLst>
                <a:gs pos="0">
                  <a:srgbClr val="0000CC">
                    <a:tint val="66000"/>
                    <a:satMod val="160000"/>
                  </a:srgbClr>
                </a:gs>
                <a:gs pos="50000">
                  <a:srgbClr val="0000CC">
                    <a:tint val="44500"/>
                    <a:satMod val="160000"/>
                  </a:srgbClr>
                </a:gs>
                <a:gs pos="100000">
                  <a:srgbClr val="0000CC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36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297900" y="592427"/>
              <a:ext cx="3086100" cy="127558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36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270845" y="260046"/>
              <a:ext cx="36553555" cy="2103865"/>
            </a:xfrm>
            <a:prstGeom prst="roundRect">
              <a:avLst>
                <a:gd name="adj" fmla="val 26608"/>
              </a:avLst>
            </a:prstGeom>
            <a:gradFill flip="none"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8980" tIns="54490" rIns="108980" bIns="54490" rtlCol="0" anchor="ctr"/>
            <a:lstStyle/>
            <a:p>
              <a:pPr algn="ctr"/>
              <a:endPara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9237570" y="32385000"/>
              <a:ext cx="18176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Geoscience Information Society, Annual Meeting of the Geological Society of America. Seattle, WA. October 24, 2017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471600" y="1393432"/>
              <a:ext cx="29708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Monica Pereira</a:t>
              </a:r>
            </a:p>
            <a:p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Collections Coordinator</a:t>
              </a:r>
            </a:p>
            <a:p>
              <a:r>
                <a:rPr lang="en-US" sz="1800" b="1" dirty="0" smtClean="0">
                  <a:solidFill>
                    <a:schemeClr val="bg1"/>
                  </a:solidFill>
                  <a:cs typeface="Arial" pitchFamily="34" charset="0"/>
                </a:rPr>
                <a:t>J.S. </a:t>
              </a:r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Broome Library</a:t>
              </a:r>
            </a:p>
          </p:txBody>
        </p:sp>
        <p:pic>
          <p:nvPicPr>
            <p:cNvPr id="36" name="Picture 35" descr="CI-formal-logo.fw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74361" y="562398"/>
              <a:ext cx="2716639" cy="734656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550117" y="1217587"/>
              <a:ext cx="28805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  <a:cs typeface="Arial" pitchFamily="34" charset="0"/>
                </a:rPr>
                <a:t>Cynthia Prosser</a:t>
              </a:r>
              <a:endParaRPr lang="en-US" sz="1800" b="1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sz="1800" b="1" dirty="0" smtClean="0">
                  <a:solidFill>
                    <a:schemeClr val="bg1"/>
                  </a:solidFill>
                  <a:cs typeface="Arial" pitchFamily="34" charset="0"/>
                </a:rPr>
                <a:t>Physical Sciences Librarian</a:t>
              </a:r>
              <a:endParaRPr lang="en-US" sz="1800" b="1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sz="1800" b="1" dirty="0" smtClean="0">
                  <a:solidFill>
                    <a:schemeClr val="bg1"/>
                  </a:solidFill>
                  <a:cs typeface="Arial" pitchFamily="34" charset="0"/>
                </a:rPr>
                <a:t>Science Library</a:t>
              </a:r>
              <a:endParaRPr 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03006"/>
              <a:ext cx="5715000" cy="6572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27039" y="762000"/>
              <a:ext cx="207803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Connecting the Dots with Data: Learning with Geoscience </a:t>
              </a:r>
              <a:r>
                <a:rPr lang="en-US" sz="6000" b="1" dirty="0" smtClean="0"/>
                <a:t>Data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84293" y="3312855"/>
              <a:ext cx="8388707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Spatial literacy is the kind of reasoning that sees: </a:t>
              </a:r>
            </a:p>
            <a:p>
              <a:r>
                <a:rPr lang="en-US" sz="3200" dirty="0"/>
                <a:t>All space as interconnected;</a:t>
              </a:r>
            </a:p>
            <a:p>
              <a:r>
                <a:rPr lang="en-US" sz="3200" dirty="0"/>
                <a:t>Interactions occur between and among spaces;</a:t>
              </a:r>
            </a:p>
            <a:p>
              <a:r>
                <a:rPr lang="en-US" sz="3200" dirty="0"/>
                <a:t>Implications of the connections and interactions.</a:t>
              </a:r>
            </a:p>
            <a:p>
              <a:r>
                <a:rPr lang="en-US" sz="3200" dirty="0"/>
                <a:t>(</a:t>
              </a:r>
              <a:r>
                <a:rPr lang="en-US" sz="3200" dirty="0" err="1"/>
                <a:t>Edelson</a:t>
              </a:r>
              <a:r>
                <a:rPr lang="en-US" sz="3200" dirty="0"/>
                <a:t>, Daniel C</a:t>
              </a:r>
              <a:r>
                <a:rPr lang="en-US" sz="3200" dirty="0" smtClean="0"/>
                <a:t>., 2014)</a:t>
              </a:r>
              <a:endParaRPr lang="en-US" sz="3200" dirty="0"/>
            </a:p>
          </p:txBody>
        </p:sp>
        <p:pic>
          <p:nvPicPr>
            <p:cNvPr id="31" name="Picture 3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8961" y="2727761"/>
              <a:ext cx="2911039" cy="2911039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8196" y="4250218"/>
              <a:ext cx="10022078" cy="6492134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9879883" y="3352800"/>
              <a:ext cx="1037151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Articulating </a:t>
              </a:r>
              <a:r>
                <a:rPr lang="en-US" sz="3200" dirty="0"/>
                <a:t>ideas about science requires </a:t>
              </a:r>
              <a:r>
                <a:rPr lang="en-US" sz="3200" dirty="0" smtClean="0"/>
                <a:t>specific vocabulary.</a:t>
              </a:r>
              <a:endParaRPr lang="en-US" sz="3200" dirty="0"/>
            </a:p>
            <a:p>
              <a:endParaRPr lang="en-US" sz="2000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6925" y="15011400"/>
              <a:ext cx="6086475" cy="5248275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grpSp>
          <p:nvGrpSpPr>
            <p:cNvPr id="2" name="Group 1"/>
            <p:cNvGrpSpPr/>
            <p:nvPr/>
          </p:nvGrpSpPr>
          <p:grpSpPr>
            <a:xfrm>
              <a:off x="48502249" y="2590800"/>
              <a:ext cx="2341617" cy="29413200"/>
              <a:chOff x="48502249" y="2590800"/>
              <a:chExt cx="2341617" cy="294132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8508473" y="2590800"/>
                <a:ext cx="1908215" cy="956433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400" dirty="0" err="1"/>
                  <a:t>Edelson</a:t>
                </a:r>
                <a:r>
                  <a:rPr lang="en-US" sz="1400" dirty="0"/>
                  <a:t>, Daniel. (2014). Geo-literacy: Preparation for far-reaching decisions. Retrieved from: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          https</a:t>
                </a:r>
                <a:r>
                  <a:rPr lang="en-US" sz="1400" dirty="0"/>
                  <a:t>://</a:t>
                </a:r>
                <a:r>
                  <a:rPr lang="en-US" sz="1400" dirty="0" smtClean="0"/>
                  <a:t>www.nationalgeographic.org/news/geo-literacy-preparation-far-reaching-decisions</a:t>
                </a:r>
                <a:r>
                  <a:rPr lang="en-US" sz="1400" dirty="0"/>
                  <a:t>/</a:t>
                </a:r>
                <a:br>
                  <a:rPr lang="en-US" sz="1400" dirty="0"/>
                </a:br>
                <a:r>
                  <a:rPr lang="en-US" sz="1400" dirty="0"/>
                  <a:t>01: http://</a:t>
                </a:r>
                <a:r>
                  <a:rPr lang="en-US" sz="1400" dirty="0" smtClean="0"/>
                  <a:t>www.cbc.ca/beta/news/canada/newfoundland-labrador/new-high-resolution-gps-maps-</a:t>
                </a:r>
                <a:br>
                  <a:rPr lang="en-US" sz="1400" dirty="0" smtClean="0"/>
                </a:br>
                <a:r>
                  <a:rPr lang="en-US" sz="1400" dirty="0" smtClean="0"/>
                  <a:t>          developed-for-newfoundland-snowmobilers-1.3373916</a:t>
                </a:r>
                <a:endParaRPr lang="en-US" sz="1400" dirty="0"/>
              </a:p>
              <a:p>
                <a:r>
                  <a:rPr lang="en-US" sz="1400" dirty="0"/>
                  <a:t>02: https://extinctmonsters.net/category/citizen-science/</a:t>
                </a:r>
              </a:p>
              <a:p>
                <a:r>
                  <a:rPr lang="en-US" sz="1400" dirty="0"/>
                  <a:t>03: https://pixnio.com/people/school-children-test-water-quality-chemistry-water-river</a:t>
                </a:r>
              </a:p>
              <a:p>
                <a:r>
                  <a:rPr lang="en-US" sz="1400" dirty="0"/>
                  <a:t>04: http://www.noaa.gov/work-with-us/volunteer-opportunities-citizen-scientists</a:t>
                </a:r>
              </a:p>
              <a:p>
                <a:r>
                  <a:rPr lang="en-US" sz="1400" dirty="0"/>
                  <a:t>05: http://study.com/academy/lesson/mc-escher-biography-art-facts.html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504764" y="24856594"/>
                <a:ext cx="2339102" cy="7147406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400" dirty="0" smtClean="0"/>
                  <a:t>14</a:t>
                </a:r>
                <a:r>
                  <a:rPr lang="en-US" sz="1400" dirty="0"/>
                  <a:t>: https://www.zooniverse.org/projects/laurasoul/fossil-atmospheres</a:t>
                </a:r>
              </a:p>
              <a:p>
                <a:r>
                  <a:rPr lang="en-US" sz="1400" dirty="0"/>
                  <a:t>15: https://www.whalingmuseum.org/explore/collaborate/noaa-old-weather</a:t>
                </a:r>
              </a:p>
              <a:p>
                <a:r>
                  <a:rPr lang="en-US" sz="1400" dirty="0"/>
                  <a:t>16: https://www.cyclonecenter.org/?_ga=2.151750713.1083782641.1508090715-1922625753</a:t>
                </a:r>
                <a:r>
                  <a:rPr lang="en-US" sz="1400" dirty="0" smtClean="0"/>
                  <a:t>.</a:t>
                </a:r>
                <a:br>
                  <a:rPr lang="en-US" sz="1400" dirty="0" smtClean="0"/>
                </a:br>
                <a:r>
                  <a:rPr lang="en-US" sz="1400" dirty="0" smtClean="0"/>
                  <a:t>          1508090715</a:t>
                </a:r>
                <a:r>
                  <a:rPr lang="en-US" sz="1400" dirty="0"/>
                  <a:t>#/about</a:t>
                </a:r>
              </a:p>
              <a:p>
                <a:r>
                  <a:rPr lang="en-US" sz="1400" dirty="0"/>
                  <a:t>17. https://www.zooniverse.org/projects/povich/milky-way-project</a:t>
                </a:r>
              </a:p>
              <a:p>
                <a:r>
                  <a:rPr lang="en-US" sz="1400" dirty="0"/>
                  <a:t>18: http://www.connectededucators.org/join-us-connected-educator-month-town-hall-meeting-</a:t>
                </a:r>
                <a:br>
                  <a:rPr lang="en-US" sz="1400" dirty="0"/>
                </a:br>
                <a:r>
                  <a:rPr lang="en-US" sz="1400" dirty="0"/>
                  <a:t>          monday-november-3/</a:t>
                </a:r>
              </a:p>
              <a:p>
                <a:r>
                  <a:rPr lang="en-US" sz="1400" dirty="0"/>
                  <a:t>19: http://www.sequimgazette.com/letters/</a:t>
                </a:r>
              </a:p>
              <a:p>
                <a:r>
                  <a:rPr lang="en-US" sz="1400" dirty="0"/>
                  <a:t>20: </a:t>
                </a:r>
                <a:r>
                  <a:rPr lang="en-US" sz="1400" dirty="0" err="1"/>
                  <a:t>Vearncombe</a:t>
                </a:r>
                <a:r>
                  <a:rPr lang="en-US" sz="1400" dirty="0"/>
                  <a:t>, J., </a:t>
                </a:r>
                <a:r>
                  <a:rPr lang="en-US" sz="1400" dirty="0" err="1"/>
                  <a:t>Riganti</a:t>
                </a:r>
                <a:r>
                  <a:rPr lang="en-US" sz="1400" dirty="0"/>
                  <a:t>, A. Isles, D. &amp; Bright S. (2017). Data upcycling. Ore Geology Reviews.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          89</a:t>
                </a:r>
                <a:r>
                  <a:rPr lang="en-US" sz="1400" dirty="0"/>
                  <a:t>: </a:t>
                </a:r>
                <a:r>
                  <a:rPr lang="en-US" sz="1400" dirty="0" smtClean="0"/>
                  <a:t>887-893</a:t>
                </a:r>
                <a:r>
                  <a:rPr lang="en-US" sz="1400" dirty="0"/>
                  <a:t>.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8502249" y="15468600"/>
                <a:ext cx="2339102" cy="786364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400" dirty="0"/>
                  <a:t>06: https://intimateexcellent.wordpress.com/tag/problem-solving/</a:t>
                </a:r>
              </a:p>
              <a:p>
                <a:r>
                  <a:rPr lang="en-US" sz="1400" dirty="0"/>
                  <a:t>07: http://slideplayer.com/slide/10384758/ [Slide 12]</a:t>
                </a:r>
              </a:p>
              <a:p>
                <a:r>
                  <a:rPr lang="en-US" sz="1400" dirty="0"/>
                  <a:t>08: https://br.pinterest.com/pin/371476669242740262/</a:t>
                </a:r>
              </a:p>
              <a:p>
                <a:r>
                  <a:rPr lang="en-US" sz="1400" dirty="0"/>
                  <a:t>09: Pereira, M. (2015). Map of Santa Clara River Valley from St. Francis Dam to Pacific Ocean </a:t>
                </a:r>
                <a:r>
                  <a:rPr lang="en-US" sz="1400" dirty="0" smtClean="0"/>
                  <a:t>for</a:t>
                </a:r>
                <a:br>
                  <a:rPr lang="en-US" sz="1400" dirty="0" smtClean="0"/>
                </a:br>
                <a:r>
                  <a:rPr lang="en-US" sz="1400" dirty="0" smtClean="0"/>
                  <a:t>          </a:t>
                </a:r>
                <a:r>
                  <a:rPr lang="en-US" sz="1400" i="1" dirty="0" smtClean="0"/>
                  <a:t>Disaster </a:t>
                </a:r>
                <a:r>
                  <a:rPr lang="en-US" sz="1400" i="1" dirty="0"/>
                  <a:t>in Our Backyard: The Failure of the St. Francis Dam</a:t>
                </a:r>
                <a:r>
                  <a:rPr lang="en-US" sz="1400" dirty="0"/>
                  <a:t>. J.S. Broome Library (Mar. 12 – May 15).</a:t>
                </a:r>
              </a:p>
              <a:p>
                <a:r>
                  <a:rPr lang="en-US" sz="1400" dirty="0"/>
                  <a:t>10: https://www.usgs.gov/products/data-and-tools/real-time-data/remote-land-sensing-and-landsat</a:t>
                </a:r>
              </a:p>
              <a:p>
                <a:r>
                  <a:rPr lang="en-US" sz="1400" dirty="0"/>
                  <a:t>11: https://feww.wordpress.com/tag/shinmoedake-volcano/</a:t>
                </a:r>
              </a:p>
              <a:p>
                <a:r>
                  <a:rPr lang="en-US" sz="1400" dirty="0"/>
                  <a:t>12: https://</a:t>
                </a:r>
                <a:r>
                  <a:rPr lang="en-US" sz="1400" dirty="0" smtClean="0"/>
                  <a:t>www.nasa.gov/feature/goddard/2017/nasa-invites-you-to-become-a-citizen-scientist-</a:t>
                </a:r>
                <a:br>
                  <a:rPr lang="en-US" sz="1400" dirty="0" smtClean="0"/>
                </a:br>
                <a:r>
                  <a:rPr lang="en-US" sz="1400" dirty="0" smtClean="0"/>
                  <a:t>          during-us-total-solar-eclipse</a:t>
                </a:r>
                <a:endParaRPr lang="en-US" sz="1400" dirty="0"/>
              </a:p>
              <a:p>
                <a:r>
                  <a:rPr lang="en-US" sz="1400" dirty="0"/>
                  <a:t>13: https://www.eia.gov/beta/realtime_grid/#/status?end=20171011T13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012502" y="7696200"/>
              <a:ext cx="5540698" cy="3459801"/>
              <a:chOff x="1009650" y="7264512"/>
              <a:chExt cx="5540698" cy="34598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3927" y="8537673"/>
                <a:ext cx="3891699" cy="2186640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009650" y="7264512"/>
                <a:ext cx="554069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GPS </a:t>
                </a:r>
                <a:r>
                  <a:rPr lang="en-US" sz="3200" dirty="0"/>
                  <a:t>units or </a:t>
                </a:r>
                <a:r>
                  <a:rPr lang="en-US" sz="3200" dirty="0" smtClean="0"/>
                  <a:t>mobile apps allow real world application of data.</a:t>
                </a:r>
                <a:endParaRPr lang="en-US" sz="3200" dirty="0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581212" y="896720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305800" y="6188740"/>
              <a:ext cx="9908546" cy="4936460"/>
              <a:chOff x="18591291" y="3443156"/>
              <a:chExt cx="9908546" cy="493646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25264" y="3443156"/>
                <a:ext cx="5640601" cy="3756640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18591291" y="7302398"/>
                <a:ext cx="990854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By </a:t>
                </a:r>
                <a:r>
                  <a:rPr lang="en-US" sz="3200" dirty="0"/>
                  <a:t>participating in </a:t>
                </a:r>
                <a:r>
                  <a:rPr lang="en-US" sz="3200" dirty="0" smtClean="0"/>
                  <a:t>data collection, citizen scientists gain</a:t>
                </a:r>
              </a:p>
              <a:p>
                <a:pPr algn="ctr"/>
                <a:r>
                  <a:rPr lang="en-US" sz="3200" dirty="0" smtClean="0"/>
                  <a:t>familiarity with, and appreciation of, the </a:t>
                </a:r>
                <a:r>
                  <a:rPr lang="en-US" sz="3200" dirty="0"/>
                  <a:t>scientific process.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5633848" y="954399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02</a:t>
              </a:r>
              <a:endParaRPr lang="en-US" sz="2000" b="1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3203164" y="4634364"/>
              <a:ext cx="4973036" cy="4433436"/>
              <a:chOff x="33203164" y="3186564"/>
              <a:chExt cx="4973036" cy="443343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03164" y="3186564"/>
                <a:ext cx="4919825" cy="3277622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33218368" y="6542782"/>
                <a:ext cx="495783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Lifelong learning </a:t>
                </a:r>
                <a:r>
                  <a:rPr lang="en-US" sz="3200" dirty="0" smtClean="0"/>
                  <a:t>begins with</a:t>
                </a:r>
              </a:p>
              <a:p>
                <a:pPr algn="ctr"/>
                <a:r>
                  <a:rPr lang="en-US" sz="3200" dirty="0" smtClean="0"/>
                  <a:t>curiosity about nature.</a:t>
                </a:r>
                <a:endParaRPr lang="en-US" sz="3200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37666863" y="464820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845044" y="5449977"/>
              <a:ext cx="6408356" cy="3694023"/>
              <a:chOff x="39166800" y="2717195"/>
              <a:chExt cx="6408356" cy="369402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200" y="2717195"/>
                <a:ext cx="5133121" cy="2520729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9166800" y="5334000"/>
                <a:ext cx="640835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First-hand experience </a:t>
                </a:r>
                <a:r>
                  <a:rPr lang="en-US" sz="3200" dirty="0"/>
                  <a:t>in the </a:t>
                </a:r>
                <a:r>
                  <a:rPr lang="en-US" sz="3200" dirty="0" smtClean="0"/>
                  <a:t>scientific</a:t>
                </a:r>
              </a:p>
              <a:p>
                <a:pPr algn="ctr"/>
                <a:r>
                  <a:rPr lang="en-US" sz="3200" dirty="0" smtClean="0"/>
                  <a:t>process promotes engagement.</a:t>
                </a:r>
                <a:endParaRPr lang="en-US" sz="3200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40380786" y="592449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04</a:t>
              </a:r>
              <a:endParaRPr lang="en-US" sz="2000" b="1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4481379" y="10497921"/>
              <a:ext cx="14081612" cy="3903879"/>
              <a:chOff x="32964194" y="7343743"/>
              <a:chExt cx="14081612" cy="390387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5216035" y="8199622"/>
                <a:ext cx="80386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Spatial literacy depends on the</a:t>
                </a:r>
              </a:p>
              <a:p>
                <a:pPr algn="ctr"/>
                <a:r>
                  <a:rPr lang="en-US" sz="3200" dirty="0" smtClean="0"/>
                  <a:t>connections</a:t>
                </a:r>
                <a:r>
                  <a:rPr lang="en-US" sz="3200" dirty="0"/>
                  <a:t>, interactions, and </a:t>
                </a:r>
                <a:r>
                  <a:rPr lang="en-US" sz="3200" dirty="0" smtClean="0"/>
                  <a:t>implications</a:t>
                </a:r>
              </a:p>
              <a:p>
                <a:pPr algn="ctr"/>
                <a:r>
                  <a:rPr lang="en-US" sz="3200" dirty="0" smtClean="0"/>
                  <a:t>represented </a:t>
                </a:r>
                <a:r>
                  <a:rPr lang="en-US" sz="3200" dirty="0"/>
                  <a:t>by data.</a:t>
                </a: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40815" y="7343743"/>
                <a:ext cx="3466667" cy="3707936"/>
              </a:xfrm>
              <a:prstGeom prst="rect">
                <a:avLst/>
              </a:prstGeom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32964194" y="10662847"/>
                <a:ext cx="14081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Understanding what is and isn’t possible in the real world is part of spatial literacy.</a:t>
                </a:r>
                <a:endParaRPr lang="en-US" sz="3200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7114460" y="1028226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05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133600" y="18335153"/>
              <a:ext cx="59447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Graphic representations illustrate</a:t>
              </a:r>
            </a:p>
            <a:p>
              <a:pPr algn="ctr"/>
              <a:r>
                <a:rPr lang="en-US" sz="3200" dirty="0" smtClean="0"/>
                <a:t>complex scientific ideas.</a:t>
              </a:r>
              <a:endParaRPr lang="en-US" sz="3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6333" y="12344400"/>
              <a:ext cx="64736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Connections between data and problem-solving are natural progressions.</a:t>
              </a:r>
              <a:endParaRPr lang="en-US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03745" y="16753582"/>
              <a:ext cx="67210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Word problems reinforce connections between  data and measurement.</a:t>
              </a:r>
              <a:endParaRPr lang="en-US" sz="32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105" y="13986438"/>
              <a:ext cx="5363323" cy="2667372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16049153"/>
              <a:ext cx="2629267" cy="3381847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12201053"/>
              <a:ext cx="4077789" cy="2713583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sp>
          <p:nvSpPr>
            <p:cNvPr id="75" name="TextBox 74"/>
            <p:cNvSpPr txBox="1"/>
            <p:nvPr/>
          </p:nvSpPr>
          <p:spPr>
            <a:xfrm>
              <a:off x="11290448" y="1220105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06</a:t>
              </a:r>
              <a:endParaRPr lang="en-US" sz="2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56598" y="1399175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07</a:t>
              </a:r>
              <a:endParaRPr lang="en-US" sz="2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363200" y="1605271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08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691896" y="20774634"/>
              <a:ext cx="11788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Data can be used to visualize </a:t>
              </a:r>
              <a:r>
                <a:rPr lang="en-US" sz="3200" dirty="0" smtClean="0"/>
                <a:t>impacts and </a:t>
              </a:r>
              <a:r>
                <a:rPr lang="en-US" sz="3200" dirty="0"/>
                <a:t>outcomes of natural forces</a:t>
              </a:r>
              <a:r>
                <a:rPr lang="en-US" sz="3200" dirty="0" smtClean="0"/>
                <a:t>.</a:t>
              </a:r>
              <a:endParaRPr lang="en-US" sz="32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000" y="12839735"/>
              <a:ext cx="5799246" cy="4457665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2889" y="16754738"/>
              <a:ext cx="6262234" cy="3890807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sp>
          <p:nvSpPr>
            <p:cNvPr id="78" name="TextBox 77"/>
            <p:cNvSpPr txBox="1"/>
            <p:nvPr/>
          </p:nvSpPr>
          <p:spPr>
            <a:xfrm>
              <a:off x="13563600" y="1673993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09</a:t>
              </a:r>
              <a:endParaRPr lang="en-US" sz="20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984152" y="1688936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10</a:t>
              </a:r>
              <a:endParaRPr lang="en-US" sz="20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625698" y="1565910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</a:t>
              </a:r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8956000" y="13610072"/>
              <a:ext cx="7009158" cy="8259328"/>
              <a:chOff x="25877594" y="13118750"/>
              <a:chExt cx="7009158" cy="825932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77594" y="13118750"/>
                <a:ext cx="4220164" cy="8259328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30249363" y="14792821"/>
                <a:ext cx="2637389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NASA’s GLOBE </a:t>
                </a:r>
                <a:endParaRPr lang="en-US" sz="3200" dirty="0" smtClean="0"/>
              </a:p>
              <a:p>
                <a:r>
                  <a:rPr lang="en-US" sz="3200" dirty="0" smtClean="0"/>
                  <a:t>Observer app </a:t>
                </a:r>
              </a:p>
              <a:p>
                <a:r>
                  <a:rPr lang="en-US" sz="3200" dirty="0" smtClean="0"/>
                  <a:t>allows </a:t>
                </a:r>
              </a:p>
              <a:p>
                <a:r>
                  <a:rPr lang="en-US" sz="3200" dirty="0" smtClean="0"/>
                  <a:t>interested </a:t>
                </a:r>
              </a:p>
              <a:p>
                <a:r>
                  <a:rPr lang="en-US" sz="3200" dirty="0" smtClean="0"/>
                  <a:t>individuals </a:t>
                </a:r>
              </a:p>
              <a:p>
                <a:r>
                  <a:rPr lang="en-US" sz="3200" dirty="0" smtClean="0"/>
                  <a:t>of </a:t>
                </a:r>
                <a:r>
                  <a:rPr lang="en-US" sz="3200" dirty="0"/>
                  <a:t>all ages </a:t>
                </a:r>
                <a:endParaRPr lang="en-US" sz="3200" dirty="0" smtClean="0"/>
              </a:p>
              <a:p>
                <a:r>
                  <a:rPr lang="en-US" sz="3200" dirty="0" smtClean="0"/>
                  <a:t>to participate </a:t>
                </a:r>
              </a:p>
              <a:p>
                <a:r>
                  <a:rPr lang="en-US" sz="3200" dirty="0" smtClean="0"/>
                  <a:t>in </a:t>
                </a:r>
                <a:r>
                  <a:rPr lang="en-US" sz="3200" dirty="0"/>
                  <a:t>scientific </a:t>
                </a:r>
                <a:endParaRPr lang="en-US" sz="3200" dirty="0" smtClean="0"/>
              </a:p>
              <a:p>
                <a:r>
                  <a:rPr lang="en-US" sz="3200" dirty="0" smtClean="0"/>
                  <a:t>observation</a:t>
                </a:r>
                <a:r>
                  <a:rPr lang="en-US" sz="3200" dirty="0"/>
                  <a:t>. </a:t>
                </a: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32385000" y="1377309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12</a:t>
              </a:r>
              <a:endParaRPr lang="en-US" sz="2000" b="1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7795200" y="15495587"/>
              <a:ext cx="9683356" cy="8355013"/>
              <a:chOff x="34168346" y="14011344"/>
              <a:chExt cx="9683356" cy="835501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21512" y="14011344"/>
                <a:ext cx="8945223" cy="7211431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34168346" y="21289139"/>
                <a:ext cx="968335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Professional use of geoscience data includes the analysis </a:t>
                </a:r>
                <a:endParaRPr lang="en-US" sz="3200" dirty="0" smtClean="0"/>
              </a:p>
              <a:p>
                <a:r>
                  <a:rPr lang="en-US" sz="3200" dirty="0" smtClean="0"/>
                  <a:t>of </a:t>
                </a:r>
                <a:r>
                  <a:rPr lang="en-US" sz="3200" dirty="0"/>
                  <a:t>energy needs and supply and demand.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6452678" y="1549266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13</a:t>
              </a:r>
              <a:endParaRPr lang="en-US" sz="20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0222" y="30662940"/>
              <a:ext cx="106921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Direct interactions </a:t>
              </a:r>
              <a:r>
                <a:rPr lang="en-US" sz="3200" dirty="0"/>
                <a:t>with data </a:t>
              </a:r>
              <a:r>
                <a:rPr lang="en-US" sz="3200" dirty="0" smtClean="0"/>
                <a:t>through citizen </a:t>
              </a:r>
              <a:r>
                <a:rPr lang="en-US" sz="3200" dirty="0"/>
                <a:t>science </a:t>
              </a:r>
              <a:r>
                <a:rPr lang="en-US" sz="3200" dirty="0" smtClean="0"/>
                <a:t>projects range from single-day activities to commitments to longer term projects.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463348" y="25069800"/>
              <a:ext cx="98840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As laypeople learn </a:t>
              </a:r>
              <a:r>
                <a:rPr lang="en-US" sz="3200" dirty="0"/>
                <a:t>of the results </a:t>
              </a:r>
              <a:r>
                <a:rPr lang="en-US" sz="3200" dirty="0" smtClean="0"/>
                <a:t>of </a:t>
              </a:r>
              <a:r>
                <a:rPr lang="en-US" sz="3200" dirty="0"/>
                <a:t>scientific </a:t>
              </a:r>
              <a:r>
                <a:rPr lang="en-US" sz="3200" dirty="0" smtClean="0"/>
                <a:t>research they</a:t>
              </a:r>
            </a:p>
            <a:p>
              <a:pPr algn="ctr"/>
              <a:r>
                <a:rPr lang="en-US" sz="3200" dirty="0" smtClean="0"/>
                <a:t>are better informed to interact </a:t>
              </a:r>
              <a:r>
                <a:rPr lang="en-US" sz="3200" dirty="0"/>
                <a:t>with their public </a:t>
              </a:r>
              <a:r>
                <a:rPr lang="en-US" sz="3200" dirty="0" smtClean="0"/>
                <a:t>officials.</a:t>
              </a:r>
            </a:p>
            <a:p>
              <a:pPr algn="ctr"/>
              <a:r>
                <a:rPr lang="en-US" sz="3200" dirty="0" smtClean="0"/>
                <a:t>Data </a:t>
              </a:r>
              <a:r>
                <a:rPr lang="en-US" sz="3200" dirty="0"/>
                <a:t>collected by scientists impacts </a:t>
              </a:r>
              <a:r>
                <a:rPr lang="en-US" sz="3200" dirty="0" smtClean="0"/>
                <a:t>everyone. </a:t>
              </a:r>
              <a:endParaRPr lang="en-US" sz="32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7109400" y="26535933"/>
              <a:ext cx="8946824" cy="5087067"/>
              <a:chOff x="37513824" y="22802133"/>
              <a:chExt cx="8946824" cy="50870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13824" y="22802133"/>
                <a:ext cx="8946824" cy="3410667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37513824" y="26319540"/>
                <a:ext cx="89468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Revisiting old data </a:t>
                </a:r>
                <a:r>
                  <a:rPr lang="en-US" sz="3200" dirty="0" smtClean="0"/>
                  <a:t>and </a:t>
                </a:r>
                <a:r>
                  <a:rPr lang="en-US" sz="3200" dirty="0"/>
                  <a:t>reanalyzing </a:t>
                </a:r>
                <a:r>
                  <a:rPr lang="en-US" sz="3200" dirty="0" smtClean="0"/>
                  <a:t>it  </a:t>
                </a:r>
                <a:r>
                  <a:rPr lang="en-US" sz="3200" dirty="0"/>
                  <a:t>is another </a:t>
                </a:r>
                <a:r>
                  <a:rPr lang="en-US" sz="3200" dirty="0" smtClean="0"/>
                  <a:t>way</a:t>
                </a:r>
              </a:p>
              <a:p>
                <a:pPr algn="ctr"/>
                <a:r>
                  <a:rPr lang="en-US" sz="3200" dirty="0" smtClean="0"/>
                  <a:t> </a:t>
                </a:r>
                <a:r>
                  <a:rPr lang="en-US" sz="3200" dirty="0"/>
                  <a:t>to gain new information. </a:t>
                </a:r>
                <a:r>
                  <a:rPr lang="en-US" sz="3200" dirty="0" smtClean="0"/>
                  <a:t>New </a:t>
                </a:r>
                <a:r>
                  <a:rPr lang="en-US" sz="3200" dirty="0"/>
                  <a:t>methods of analysis </a:t>
                </a:r>
                <a:endParaRPr lang="en-US" sz="3200" dirty="0" smtClean="0"/>
              </a:p>
              <a:p>
                <a:pPr algn="ctr"/>
                <a:r>
                  <a:rPr lang="en-US" sz="3200" dirty="0" smtClean="0"/>
                  <a:t>can </a:t>
                </a:r>
                <a:r>
                  <a:rPr lang="en-US" sz="3200" dirty="0"/>
                  <a:t>shed new insights </a:t>
                </a:r>
                <a:r>
                  <a:rPr lang="en-US" sz="3200" dirty="0" smtClean="0"/>
                  <a:t>on </a:t>
                </a:r>
                <a:r>
                  <a:rPr lang="en-US" sz="3200" dirty="0"/>
                  <a:t>old questions.</a:t>
                </a: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5591335" y="2654203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20</a:t>
              </a:r>
              <a:endParaRPr lang="en-US" sz="2000" b="1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87" y="21599852"/>
              <a:ext cx="8116003" cy="5845047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057" y="26723704"/>
              <a:ext cx="5715001" cy="3924300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109" y="22600364"/>
              <a:ext cx="8535591" cy="3781953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6845448" y="2253609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14</a:t>
              </a:r>
              <a:endParaRPr lang="en-US" sz="20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452248" y="2713349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15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4613" y="26475663"/>
              <a:ext cx="4988257" cy="4988257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sp>
          <p:nvSpPr>
            <p:cNvPr id="85" name="TextBox 84"/>
            <p:cNvSpPr txBox="1"/>
            <p:nvPr/>
          </p:nvSpPr>
          <p:spPr>
            <a:xfrm>
              <a:off x="16078200" y="2646680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16</a:t>
              </a:r>
              <a:endParaRPr lang="en-US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5468600" y="2284089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17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4133" y="9931864"/>
              <a:ext cx="3466667" cy="3707936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33477200" y="1028682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05</a:t>
              </a:r>
              <a:endParaRPr lang="en-US" sz="2000" b="1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9202400" y="24032922"/>
              <a:ext cx="12115800" cy="6523278"/>
              <a:chOff x="19202400" y="24032922"/>
              <a:chExt cx="12115800" cy="652327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02400" y="24032922"/>
                <a:ext cx="6918481" cy="4518633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75474" y="26794383"/>
                <a:ext cx="5642726" cy="3761817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25671585" y="24058326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18</a:t>
                </a:r>
                <a:endParaRPr lang="en-US" sz="20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0866228" y="26795670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19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10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416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CSU Channel Islands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Cynthia L. Prosser</cp:lastModifiedBy>
  <cp:revision>491</cp:revision>
  <cp:lastPrinted>2013-08-09T03:46:17Z</cp:lastPrinted>
  <dcterms:created xsi:type="dcterms:W3CDTF">2013-07-31T00:58:56Z</dcterms:created>
  <dcterms:modified xsi:type="dcterms:W3CDTF">2017-11-16T16:41:05Z</dcterms:modified>
</cp:coreProperties>
</file>