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09" r:id="rId3"/>
    <p:sldId id="432" r:id="rId4"/>
    <p:sldId id="421" r:id="rId5"/>
    <p:sldId id="414" r:id="rId6"/>
    <p:sldId id="387" r:id="rId7"/>
    <p:sldId id="422" r:id="rId8"/>
    <p:sldId id="319" r:id="rId9"/>
    <p:sldId id="320" r:id="rId10"/>
    <p:sldId id="317" r:id="rId11"/>
    <p:sldId id="351" r:id="rId12"/>
    <p:sldId id="433" r:id="rId13"/>
    <p:sldId id="427" r:id="rId14"/>
    <p:sldId id="428" r:id="rId15"/>
    <p:sldId id="447" r:id="rId16"/>
    <p:sldId id="434" r:id="rId17"/>
    <p:sldId id="429" r:id="rId18"/>
    <p:sldId id="450"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640">
          <p15:clr>
            <a:srgbClr val="A4A3A4"/>
          </p15:clr>
        </p15:guide>
        <p15:guide id="2" pos="2880">
          <p15:clr>
            <a:srgbClr val="A4A3A4"/>
          </p15:clr>
        </p15:guide>
        <p15:guide id="3" orient="horz" pos="19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253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8"/>
    <p:restoredTop sz="92804" autoAdjust="0"/>
  </p:normalViewPr>
  <p:slideViewPr>
    <p:cSldViewPr>
      <p:cViewPr>
        <p:scale>
          <a:sx n="98" d="100"/>
          <a:sy n="98" d="100"/>
        </p:scale>
        <p:origin x="-150" y="-168"/>
      </p:cViewPr>
      <p:guideLst>
        <p:guide orient="horz" pos="2640"/>
        <p:guide orient="horz" pos="1980"/>
        <p:guide pos="192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3B485-81AF-4CDB-9C01-BD96489CE8C1}" type="datetimeFigureOut">
              <a:rPr lang="en-US" smtClean="0"/>
              <a:pPr/>
              <a:t>11/1/2018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75B07-7B32-4C01-A8D7-BD825825E3E2}" type="slidenum">
              <a:rPr lang="en-US" smtClean="0"/>
              <a:pPr/>
              <a:t>‹#›</a:t>
            </a:fld>
            <a:endParaRPr lang="en-US"/>
          </a:p>
        </p:txBody>
      </p:sp>
    </p:spTree>
    <p:extLst>
      <p:ext uri="{BB962C8B-B14F-4D97-AF65-F5344CB8AC3E}">
        <p14:creationId xmlns:p14="http://schemas.microsoft.com/office/powerpoint/2010/main" val="416453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8"/>
          <p:cNvSpPr>
            <a:spLocks noGrp="1"/>
          </p:cNvSpPr>
          <p:nvPr>
            <p:ph type="body" idx="1"/>
          </p:nvPr>
        </p:nvSpPr>
        <p:spPr/>
        <p:txBody>
          <a:bodyPr>
            <a:normAutofit/>
          </a:bodyPr>
          <a:lstStyle/>
          <a:p>
            <a:endParaRPr lang="en-US" sz="1400" dirty="0"/>
          </a:p>
        </p:txBody>
      </p:sp>
      <p:sp>
        <p:nvSpPr>
          <p:cNvPr id="5" name="Slide Image Placeholder 4"/>
          <p:cNvSpPr>
            <a:spLocks noGrp="1" noRot="1" noChangeAspect="1"/>
          </p:cNvSpPr>
          <p:nvPr>
            <p:ph type="sldImg"/>
          </p:nvPr>
        </p:nvSpPr>
        <p:spPr>
          <a:xfrm>
            <a:off x="14288" y="503238"/>
            <a:ext cx="4184650" cy="235426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FF64D-D807-48D1-99A6-4272F553A7F7}" type="slidenum">
              <a:rPr lang="en-US" smtClean="0"/>
              <a:t>12</a:t>
            </a:fld>
            <a:endParaRPr lang="en-US"/>
          </a:p>
        </p:txBody>
      </p:sp>
    </p:spTree>
    <p:extLst>
      <p:ext uri="{BB962C8B-B14F-4D97-AF65-F5344CB8AC3E}">
        <p14:creationId xmlns:p14="http://schemas.microsoft.com/office/powerpoint/2010/main" val="204224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875B07-7B32-4C01-A8D7-BD825825E3E2}" type="slidenum">
              <a:rPr lang="en-US" smtClean="0"/>
              <a:pPr/>
              <a:t>13</a:t>
            </a:fld>
            <a:endParaRPr lang="en-US"/>
          </a:p>
        </p:txBody>
      </p:sp>
    </p:spTree>
    <p:extLst>
      <p:ext uri="{BB962C8B-B14F-4D97-AF65-F5344CB8AC3E}">
        <p14:creationId xmlns:p14="http://schemas.microsoft.com/office/powerpoint/2010/main" val="272990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FF64D-D807-48D1-99A6-4272F553A7F7}" type="slidenum">
              <a:rPr lang="en-US" smtClean="0"/>
              <a:t>14</a:t>
            </a:fld>
            <a:endParaRPr lang="en-US"/>
          </a:p>
        </p:txBody>
      </p:sp>
    </p:spTree>
    <p:extLst>
      <p:ext uri="{BB962C8B-B14F-4D97-AF65-F5344CB8AC3E}">
        <p14:creationId xmlns:p14="http://schemas.microsoft.com/office/powerpoint/2010/main" val="204224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4C3D2-1536-42FD-B7BF-687E092517ED}" type="slidenum">
              <a:rPr lang="en-US" smtClean="0"/>
              <a:t>15</a:t>
            </a:fld>
            <a:endParaRPr lang="en-US"/>
          </a:p>
        </p:txBody>
      </p:sp>
    </p:spTree>
    <p:extLst>
      <p:ext uri="{BB962C8B-B14F-4D97-AF65-F5344CB8AC3E}">
        <p14:creationId xmlns:p14="http://schemas.microsoft.com/office/powerpoint/2010/main" val="3888131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75B07-7B32-4C01-A8D7-BD825825E3E2}" type="slidenum">
              <a:rPr lang="en-US" smtClean="0"/>
              <a:pPr/>
              <a:t>16</a:t>
            </a:fld>
            <a:endParaRPr lang="en-US"/>
          </a:p>
        </p:txBody>
      </p:sp>
    </p:spTree>
    <p:extLst>
      <p:ext uri="{BB962C8B-B14F-4D97-AF65-F5344CB8AC3E}">
        <p14:creationId xmlns:p14="http://schemas.microsoft.com/office/powerpoint/2010/main" val="35668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8"/>
          <p:cNvSpPr>
            <a:spLocks noGrp="1"/>
          </p:cNvSpPr>
          <p:nvPr>
            <p:ph type="body" idx="1"/>
          </p:nvPr>
        </p:nvSpPr>
        <p:spPr/>
        <p:txBody>
          <a:bodyPr>
            <a:normAutofit/>
          </a:bodyPr>
          <a:lstStyle/>
          <a:p>
            <a:endParaRPr lang="en-US" sz="1400" dirty="0"/>
          </a:p>
        </p:txBody>
      </p:sp>
      <p:sp>
        <p:nvSpPr>
          <p:cNvPr id="5" name="Slide Image Placeholder 4"/>
          <p:cNvSpPr>
            <a:spLocks noGrp="1" noRot="1" noChangeAspect="1"/>
          </p:cNvSpPr>
          <p:nvPr>
            <p:ph type="sldImg"/>
          </p:nvPr>
        </p:nvSpPr>
        <p:spPr>
          <a:xfrm>
            <a:off x="14288" y="503238"/>
            <a:ext cx="4184650" cy="235426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FF64D-D807-48D1-99A6-4272F553A7F7}" type="slidenum">
              <a:rPr lang="en-US" smtClean="0"/>
              <a:t>4</a:t>
            </a:fld>
            <a:endParaRPr lang="en-US"/>
          </a:p>
        </p:txBody>
      </p:sp>
    </p:spTree>
    <p:extLst>
      <p:ext uri="{BB962C8B-B14F-4D97-AF65-F5344CB8AC3E}">
        <p14:creationId xmlns:p14="http://schemas.microsoft.com/office/powerpoint/2010/main" val="204224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FF64D-D807-48D1-99A6-4272F553A7F7}" type="slidenum">
              <a:rPr lang="en-US" smtClean="0"/>
              <a:t>5</a:t>
            </a:fld>
            <a:endParaRPr lang="en-US"/>
          </a:p>
        </p:txBody>
      </p:sp>
    </p:spTree>
    <p:extLst>
      <p:ext uri="{BB962C8B-B14F-4D97-AF65-F5344CB8AC3E}">
        <p14:creationId xmlns:p14="http://schemas.microsoft.com/office/powerpoint/2010/main" val="204224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75B07-7B32-4C01-A8D7-BD825825E3E2}" type="slidenum">
              <a:rPr lang="en-US" smtClean="0"/>
              <a:t>6</a:t>
            </a:fld>
            <a:endParaRPr lang="en-US"/>
          </a:p>
        </p:txBody>
      </p:sp>
    </p:spTree>
    <p:extLst>
      <p:ext uri="{BB962C8B-B14F-4D97-AF65-F5344CB8AC3E}">
        <p14:creationId xmlns:p14="http://schemas.microsoft.com/office/powerpoint/2010/main" val="383784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75B07-7B32-4C01-A8D7-BD825825E3E2}" type="slidenum">
              <a:rPr lang="en-US" smtClean="0"/>
              <a:t>7</a:t>
            </a:fld>
            <a:endParaRPr lang="en-US"/>
          </a:p>
        </p:txBody>
      </p:sp>
    </p:spTree>
    <p:extLst>
      <p:ext uri="{BB962C8B-B14F-4D97-AF65-F5344CB8AC3E}">
        <p14:creationId xmlns:p14="http://schemas.microsoft.com/office/powerpoint/2010/main" val="383784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75B07-7B32-4C01-A8D7-BD825825E3E2}" type="slidenum">
              <a:rPr lang="en-US" smtClean="0"/>
              <a:t>8</a:t>
            </a:fld>
            <a:endParaRPr lang="en-US"/>
          </a:p>
        </p:txBody>
      </p:sp>
    </p:spTree>
    <p:extLst>
      <p:ext uri="{BB962C8B-B14F-4D97-AF65-F5344CB8AC3E}">
        <p14:creationId xmlns:p14="http://schemas.microsoft.com/office/powerpoint/2010/main" val="383784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75B07-7B32-4C01-A8D7-BD825825E3E2}" type="slidenum">
              <a:rPr lang="en-US" smtClean="0"/>
              <a:t>9</a:t>
            </a:fld>
            <a:endParaRPr lang="en-US"/>
          </a:p>
        </p:txBody>
      </p:sp>
    </p:spTree>
    <p:extLst>
      <p:ext uri="{BB962C8B-B14F-4D97-AF65-F5344CB8AC3E}">
        <p14:creationId xmlns:p14="http://schemas.microsoft.com/office/powerpoint/2010/main" val="383784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4C3D2-1536-42FD-B7BF-687E092517ED}" type="slidenum">
              <a:rPr lang="en-US" smtClean="0"/>
              <a:t>10</a:t>
            </a:fld>
            <a:endParaRPr lang="en-US"/>
          </a:p>
        </p:txBody>
      </p:sp>
    </p:spTree>
    <p:extLst>
      <p:ext uri="{BB962C8B-B14F-4D97-AF65-F5344CB8AC3E}">
        <p14:creationId xmlns:p14="http://schemas.microsoft.com/office/powerpoint/2010/main" val="388813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4C3D2-1536-42FD-B7BF-687E092517ED}" type="slidenum">
              <a:rPr lang="en-US" smtClean="0"/>
              <a:t>11</a:t>
            </a:fld>
            <a:endParaRPr lang="en-US"/>
          </a:p>
        </p:txBody>
      </p:sp>
    </p:spTree>
    <p:extLst>
      <p:ext uri="{BB962C8B-B14F-4D97-AF65-F5344CB8AC3E}">
        <p14:creationId xmlns:p14="http://schemas.microsoft.com/office/powerpoint/2010/main" val="388813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1BEC73-49AA-45BC-B16C-50B32D0D6DD2}" type="datetimeFigureOut">
              <a:rPr lang="en-US">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82040C-D3B1-42F1-A452-9128C48DC3A7}"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E1B14-A52C-4140-9530-023DF115AA96}"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E2A95-1C31-40B7-B292-1B7B993D82F9}" type="slidenum">
              <a:rPr lang="en-US" smtClean="0"/>
              <a:pPr/>
              <a:t>‹#›</a:t>
            </a:fld>
            <a:endParaRPr lang="en-US"/>
          </a:p>
        </p:txBody>
      </p:sp>
    </p:spTree>
    <p:extLst>
      <p:ext uri="{BB962C8B-B14F-4D97-AF65-F5344CB8AC3E}">
        <p14:creationId xmlns:p14="http://schemas.microsoft.com/office/powerpoint/2010/main" val="201653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776883" y="400222"/>
            <a:ext cx="7590234" cy="3134321"/>
          </a:xfrm>
          <a:prstGeom prst="rect">
            <a:avLst/>
          </a:prstGeom>
          <a:ln w="25400"/>
          <a:effectLst>
            <a:outerShdw blurRad="254000" dist="127000" dir="5400000" rotWithShape="0">
              <a:srgbClr val="000000">
                <a:alpha val="70000"/>
              </a:srgbClr>
            </a:outerShdw>
          </a:effectLst>
        </p:spPr>
        <p:txBody>
          <a:bodyPr lIns="64291" tIns="32145" rIns="64291" bIns="32145" anchor="t">
            <a:noAutofit/>
          </a:bodyPr>
          <a:lstStyle/>
          <a:p>
            <a:endParaRPr/>
          </a:p>
        </p:txBody>
      </p:sp>
      <p:sp>
        <p:nvSpPr>
          <p:cNvPr id="21" name="Shape 21"/>
          <p:cNvSpPr>
            <a:spLocks noGrp="1"/>
          </p:cNvSpPr>
          <p:nvPr>
            <p:ph type="title"/>
          </p:nvPr>
        </p:nvSpPr>
        <p:spPr>
          <a:xfrm>
            <a:off x="535781" y="3629919"/>
            <a:ext cx="8072438" cy="569267"/>
          </a:xfrm>
          <a:prstGeom prst="rect">
            <a:avLst/>
          </a:prstGeom>
        </p:spPr>
        <p:txBody>
          <a:bodyPr anchor="b"/>
          <a:lstStyle/>
          <a:p>
            <a:r>
              <a:t>Title Text</a:t>
            </a:r>
          </a:p>
        </p:txBody>
      </p:sp>
      <p:sp>
        <p:nvSpPr>
          <p:cNvPr id="22" name="Shape 22"/>
          <p:cNvSpPr>
            <a:spLocks noGrp="1"/>
          </p:cNvSpPr>
          <p:nvPr>
            <p:ph type="body" sz="quarter" idx="1"/>
          </p:nvPr>
        </p:nvSpPr>
        <p:spPr>
          <a:xfrm>
            <a:off x="535781" y="4286250"/>
            <a:ext cx="8072438" cy="482204"/>
          </a:xfrm>
          <a:prstGeom prst="rect">
            <a:avLst/>
          </a:prstGeom>
        </p:spPr>
        <p:txBody>
          <a:bodyPr anchor="t"/>
          <a:lstStyle>
            <a:lvl1pPr marL="0" indent="0" algn="ctr">
              <a:spcBef>
                <a:spcPts val="0"/>
              </a:spcBef>
              <a:buSzTx/>
              <a:buNone/>
              <a:defRPr sz="1700">
                <a:solidFill>
                  <a:srgbClr val="FFFFFF"/>
                </a:solidFill>
              </a:defRPr>
            </a:lvl1pPr>
            <a:lvl2pPr marL="0" indent="160729" algn="ctr">
              <a:spcBef>
                <a:spcPts val="0"/>
              </a:spcBef>
              <a:buSzTx/>
              <a:buNone/>
              <a:defRPr sz="1700">
                <a:solidFill>
                  <a:srgbClr val="FFFFFF"/>
                </a:solidFill>
              </a:defRPr>
            </a:lvl2pPr>
            <a:lvl3pPr marL="0" indent="321457" algn="ctr">
              <a:spcBef>
                <a:spcPts val="0"/>
              </a:spcBef>
              <a:buSzTx/>
              <a:buNone/>
              <a:defRPr sz="1700">
                <a:solidFill>
                  <a:srgbClr val="FFFFFF"/>
                </a:solidFill>
              </a:defRPr>
            </a:lvl3pPr>
            <a:lvl4pPr marL="0" indent="482186" algn="ctr">
              <a:spcBef>
                <a:spcPts val="0"/>
              </a:spcBef>
              <a:buSzTx/>
              <a:buNone/>
              <a:defRPr sz="1700">
                <a:solidFill>
                  <a:srgbClr val="FFFFFF"/>
                </a:solidFill>
              </a:defRPr>
            </a:lvl4pPr>
            <a:lvl5pPr marL="0" indent="642915" algn="ctr">
              <a:spcBef>
                <a:spcPts val="0"/>
              </a:spcBef>
              <a:buSzTx/>
              <a:buNone/>
              <a:defRPr sz="17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37983" y="4875610"/>
            <a:ext cx="259104" cy="197543"/>
          </a:xfrm>
          <a:prstGeom prst="rect">
            <a:avLst/>
          </a:prstGeom>
        </p:spPr>
        <p:txBody>
          <a:bodyPr/>
          <a:lstStyle/>
          <a:p>
            <a:pPr>
              <a:defRPr>
                <a:effectLst/>
              </a:defRPr>
            </a:pPr>
            <a:fld id="{86CB4B4D-7CA3-9044-876B-883B54F8677D}" type="slidenum">
              <a:t>‹#›</a:t>
            </a:fld>
            <a:endParaRPr/>
          </a:p>
        </p:txBody>
      </p:sp>
    </p:spTree>
    <p:extLst>
      <p:ext uri="{BB962C8B-B14F-4D97-AF65-F5344CB8AC3E}">
        <p14:creationId xmlns:p14="http://schemas.microsoft.com/office/powerpoint/2010/main" val="339049483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51BEC73-49AA-45BC-B16C-50B32D0D6DD2}" type="datetimeFigureOut">
              <a:rPr lang="en-US">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82040C-D3B1-42F1-A452-9128C48DC3A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05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1">
                <a:lumMod val="95000"/>
              </a:schemeClr>
            </a:gs>
            <a:gs pos="99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9" t="8975"/>
          <a:stretch/>
        </p:blipFill>
        <p:spPr bwMode="auto">
          <a:xfrm>
            <a:off x="2204318" y="1200150"/>
            <a:ext cx="2592070" cy="1518171"/>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4"/>
          <p:cNvSpPr txBox="1">
            <a:spLocks/>
          </p:cNvSpPr>
          <p:nvPr/>
        </p:nvSpPr>
        <p:spPr>
          <a:xfrm>
            <a:off x="0" y="114300"/>
            <a:ext cx="9144000" cy="1059419"/>
          </a:xfrm>
          <a:prstGeom prst="rect">
            <a:avLst/>
          </a:prstGeom>
          <a:solidFill>
            <a:schemeClr val="bg1">
              <a:alpha val="50196"/>
            </a:schemeClr>
          </a:solidFill>
          <a:effectLst>
            <a:softEdge rad="31750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rgbClr val="6ABA34"/>
              </a:solidFill>
            </a:endParaRPr>
          </a:p>
        </p:txBody>
      </p:sp>
      <p:sp>
        <p:nvSpPr>
          <p:cNvPr id="7" name="TextBox 6"/>
          <p:cNvSpPr txBox="1"/>
          <p:nvPr/>
        </p:nvSpPr>
        <p:spPr>
          <a:xfrm>
            <a:off x="0" y="133350"/>
            <a:ext cx="8305800" cy="3539430"/>
          </a:xfrm>
          <a:prstGeom prst="rect">
            <a:avLst/>
          </a:prstGeom>
          <a:solidFill>
            <a:schemeClr val="bg1">
              <a:alpha val="51000"/>
            </a:schemeClr>
          </a:solidFill>
        </p:spPr>
        <p:txBody>
          <a:bodyPr wrap="square" rtlCol="0">
            <a:spAutoFit/>
          </a:bodyPr>
          <a:lstStyle/>
          <a:p>
            <a:pPr algn="r"/>
            <a:r>
              <a:rPr lang="en-US" sz="2800" b="1" spc="100" dirty="0">
                <a:latin typeface="+mj-lt"/>
              </a:rPr>
              <a:t>New Approaches to Raising Scientific Literacy through the AMS DataStreme Project</a:t>
            </a:r>
          </a:p>
          <a:p>
            <a:pPr algn="r"/>
            <a:endParaRPr lang="en-US" sz="2800" b="1" spc="100" dirty="0">
              <a:latin typeface="Perpetua" panose="02020502060401020303" pitchFamily="18" charset="0"/>
            </a:endParaRPr>
          </a:p>
          <a:p>
            <a:pPr algn="r"/>
            <a:endParaRPr lang="en-US" sz="2800" b="1" spc="100" dirty="0">
              <a:latin typeface="Perpetua" panose="02020502060401020303" pitchFamily="18" charset="0"/>
            </a:endParaRPr>
          </a:p>
          <a:p>
            <a:pPr algn="r"/>
            <a:endParaRPr lang="en-US" sz="2800" b="1" spc="100" dirty="0">
              <a:latin typeface="Perpetua" panose="02020502060401020303" pitchFamily="18" charset="0"/>
            </a:endParaRPr>
          </a:p>
          <a:p>
            <a:pPr algn="r"/>
            <a:endParaRPr lang="en-US" sz="2800" b="1" spc="100" dirty="0">
              <a:latin typeface="Perpetua" panose="02020502060401020303" pitchFamily="18" charset="0"/>
            </a:endParaRPr>
          </a:p>
          <a:p>
            <a:pPr algn="r"/>
            <a:endParaRPr lang="en-US" sz="2800" b="1" spc="100" dirty="0">
              <a:latin typeface="Perpetua" panose="02020502060401020303" pitchFamily="18" charset="0"/>
            </a:endParaRPr>
          </a:p>
          <a:p>
            <a:pPr algn="r"/>
            <a:endParaRPr lang="en-US" sz="2800" b="1" spc="100" dirty="0">
              <a:latin typeface="Perpetua" panose="02020502060401020303" pitchFamily="18" charset="0"/>
            </a:endParaRPr>
          </a:p>
        </p:txBody>
      </p:sp>
      <p:sp>
        <p:nvSpPr>
          <p:cNvPr id="14" name="TextBox 13"/>
          <p:cNvSpPr txBox="1"/>
          <p:nvPr/>
        </p:nvSpPr>
        <p:spPr>
          <a:xfrm>
            <a:off x="2854024" y="4415613"/>
            <a:ext cx="3272588" cy="769441"/>
          </a:xfrm>
          <a:prstGeom prst="rect">
            <a:avLst/>
          </a:prstGeom>
          <a:noFill/>
        </p:spPr>
        <p:txBody>
          <a:bodyPr wrap="square" rtlCol="0">
            <a:spAutoFit/>
          </a:bodyPr>
          <a:lstStyle/>
          <a:p>
            <a:pPr algn="ctr"/>
            <a:r>
              <a:rPr lang="en-US" sz="1600" dirty="0">
                <a:latin typeface="+mj-lt"/>
              </a:rPr>
              <a:t>Wendy </a:t>
            </a:r>
            <a:r>
              <a:rPr lang="en-US" sz="1600" dirty="0" err="1">
                <a:latin typeface="+mj-lt"/>
              </a:rPr>
              <a:t>Abshire</a:t>
            </a:r>
            <a:endParaRPr lang="en-US" sz="1600" dirty="0">
              <a:latin typeface="+mj-lt"/>
            </a:endParaRPr>
          </a:p>
          <a:p>
            <a:pPr algn="ctr"/>
            <a:r>
              <a:rPr lang="en-US" sz="1400" dirty="0">
                <a:latin typeface="+mj-lt"/>
              </a:rPr>
              <a:t>Director, Education Program</a:t>
            </a:r>
          </a:p>
          <a:p>
            <a:pPr algn="ctr"/>
            <a:r>
              <a:rPr lang="en-US" sz="1400" dirty="0">
                <a:latin typeface="+mj-lt"/>
              </a:rPr>
              <a:t>American Meteorological Society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16608" y="3905614"/>
            <a:ext cx="1052066" cy="99531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4" descr="Image result for technology"/>
          <p:cNvPicPr>
            <a:picLocks noChangeAspect="1" noChangeArrowheads="1"/>
          </p:cNvPicPr>
          <p:nvPr/>
        </p:nvPicPr>
        <p:blipFill rotWithShape="1">
          <a:blip r:embed="rId5" cstate="print">
            <a:extLst>
              <a:ext uri="{28A0092B-C50C-407E-A947-70E740481C1C}">
                <a14:useLocalDpi xmlns:a14="http://schemas.microsoft.com/office/drawing/2010/main" val="0"/>
              </a:ext>
            </a:extLst>
          </a:blip>
          <a:stretch/>
        </p:blipFill>
        <p:spPr bwMode="auto">
          <a:xfrm>
            <a:off x="4490318" y="2712424"/>
            <a:ext cx="2494000" cy="1690848"/>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f/f9/Chelonia_mydas_and_bubble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tretch/>
        </p:blipFill>
        <p:spPr bwMode="auto">
          <a:xfrm>
            <a:off x="4599174" y="1381908"/>
            <a:ext cx="2258825" cy="142388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3170D08D-7E00-3243-8773-0C28E2FFF6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167" y="3917955"/>
            <a:ext cx="1052066" cy="995316"/>
          </a:xfrm>
          <a:prstGeom prst="rect">
            <a:avLst/>
          </a:prstGeom>
          <a:ln>
            <a:solidFill>
              <a:schemeClr val="accent1"/>
            </a:solidFill>
          </a:ln>
        </p:spPr>
      </p:pic>
      <p:pic>
        <p:nvPicPr>
          <p:cNvPr id="12" name="Picture 4" descr="North Pole, Glacier, Ice, Calving, Iceberg, Patagonia"/>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981200" y="2574472"/>
            <a:ext cx="2585318" cy="1688536"/>
          </a:xfrm>
          <a:prstGeom prst="rect">
            <a:avLst/>
          </a:prstGeom>
          <a:noFill/>
          <a:ln w="19050">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37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39B"/>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085"/>
          <a:stretch/>
        </p:blipFill>
        <p:spPr bwMode="auto">
          <a:xfrm>
            <a:off x="0" y="505382"/>
            <a:ext cx="3072336" cy="1267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2517769" y="1599136"/>
            <a:ext cx="3060786" cy="1201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6094764" y="3861434"/>
            <a:ext cx="3049236" cy="1282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00400" y="9310"/>
            <a:ext cx="2741965" cy="646331"/>
          </a:xfrm>
          <a:prstGeom prst="rect">
            <a:avLst/>
          </a:prstGeom>
          <a:noFill/>
        </p:spPr>
        <p:txBody>
          <a:bodyPr wrap="square" rtlCol="0">
            <a:spAutoFit/>
          </a:bodyPr>
          <a:lstStyle/>
          <a:p>
            <a:r>
              <a:rPr lang="en-US" sz="3600" b="1" dirty="0">
                <a:solidFill>
                  <a:schemeClr val="bg1"/>
                </a:solidFill>
                <a:latin typeface="+mj-lt"/>
              </a:rPr>
              <a:t>Since 1991…</a:t>
            </a:r>
          </a:p>
        </p:txBody>
      </p:sp>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tretch/>
        </p:blipFill>
        <p:spPr bwMode="auto">
          <a:xfrm>
            <a:off x="4430486" y="2647950"/>
            <a:ext cx="3049234" cy="1270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97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dernization of learni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7998" y="177292"/>
            <a:ext cx="6696802" cy="483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203945">
            <a:off x="2276728" y="1840204"/>
            <a:ext cx="4590545" cy="1446550"/>
          </a:xfrm>
          <a:prstGeom prst="rect">
            <a:avLst/>
          </a:prstGeom>
          <a:solidFill>
            <a:srgbClr val="00539B"/>
          </a:solidFill>
        </p:spPr>
        <p:txBody>
          <a:bodyPr wrap="square" rtlCol="0">
            <a:spAutoFit/>
          </a:bodyPr>
          <a:lstStyle/>
          <a:p>
            <a:pPr algn="ctr"/>
            <a:r>
              <a:rPr lang="en-US" sz="4400" b="1" dirty="0">
                <a:solidFill>
                  <a:schemeClr val="bg1"/>
                </a:solidFill>
                <a:latin typeface="Perpetua" panose="02020502060401020303" pitchFamily="18" charset="0"/>
              </a:rPr>
              <a:t>DataStreme Modernization</a:t>
            </a:r>
          </a:p>
        </p:txBody>
      </p:sp>
    </p:spTree>
    <p:extLst>
      <p:ext uri="{BB962C8B-B14F-4D97-AF65-F5344CB8AC3E}">
        <p14:creationId xmlns:p14="http://schemas.microsoft.com/office/powerpoint/2010/main" val="23160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p:cNvSpPr>
          <p:nvPr>
            <p:ph type="body" idx="1"/>
          </p:nvPr>
        </p:nvSpPr>
        <p:spPr>
          <a:xfrm>
            <a:off x="228600" y="857250"/>
            <a:ext cx="8534400" cy="3314700"/>
          </a:xfrm>
        </p:spPr>
        <p:txBody>
          <a:bodyPr>
            <a:normAutofit fontScale="92500" lnSpcReduction="20000"/>
          </a:bodyPr>
          <a:lstStyle/>
          <a:p>
            <a:pPr>
              <a:spcBef>
                <a:spcPts val="600"/>
              </a:spcBef>
              <a:defRPr/>
            </a:pPr>
            <a:r>
              <a:rPr lang="en-US" sz="2000" dirty="0">
                <a:latin typeface="+mj-lt"/>
              </a:rPr>
              <a:t>Using a Course Learning Management System (D2L)</a:t>
            </a:r>
          </a:p>
          <a:p>
            <a:pPr>
              <a:spcBef>
                <a:spcPts val="600"/>
              </a:spcBef>
              <a:defRPr/>
            </a:pPr>
            <a:r>
              <a:rPr lang="en-US" sz="2000" dirty="0">
                <a:latin typeface="+mj-lt"/>
              </a:rPr>
              <a:t>Ongoing formalization of assessment process</a:t>
            </a:r>
          </a:p>
          <a:p>
            <a:pPr lvl="1">
              <a:spcBef>
                <a:spcPts val="600"/>
              </a:spcBef>
              <a:buFont typeface="Courier New" panose="02070309020205020404" pitchFamily="49" charset="0"/>
              <a:buChar char="o"/>
              <a:defRPr/>
            </a:pPr>
            <a:r>
              <a:rPr lang="en-US" sz="1800" dirty="0">
                <a:latin typeface="+mj-lt"/>
              </a:rPr>
              <a:t>Weekly cognate activities done through “quiz” form                                              submissions within D2L</a:t>
            </a:r>
          </a:p>
          <a:p>
            <a:pPr>
              <a:spcBef>
                <a:spcPts val="600"/>
              </a:spcBef>
              <a:defRPr/>
            </a:pPr>
            <a:r>
              <a:rPr lang="en-US" sz="2000" dirty="0">
                <a:latin typeface="+mj-lt"/>
              </a:rPr>
              <a:t>Learning Objectives listed for each weekly module</a:t>
            </a:r>
          </a:p>
          <a:p>
            <a:pPr>
              <a:spcBef>
                <a:spcPts val="600"/>
              </a:spcBef>
              <a:defRPr/>
            </a:pPr>
            <a:r>
              <a:rPr lang="en-US" sz="2000" dirty="0">
                <a:latin typeface="+mj-lt"/>
              </a:rPr>
              <a:t>New means of communication</a:t>
            </a:r>
            <a:endParaRPr lang="en-US" sz="2000" dirty="0">
              <a:latin typeface="Calibri" charset="0"/>
            </a:endParaRPr>
          </a:p>
          <a:p>
            <a:pPr lvl="1">
              <a:spcBef>
                <a:spcPts val="600"/>
              </a:spcBef>
              <a:buFont typeface="Courier New" panose="02070309020205020404" pitchFamily="49" charset="0"/>
              <a:buChar char="o"/>
              <a:defRPr/>
            </a:pPr>
            <a:r>
              <a:rPr lang="en-US" sz="1800" dirty="0">
                <a:latin typeface="Calibri" charset="0"/>
              </a:rPr>
              <a:t>ZOOM video conferencing</a:t>
            </a:r>
          </a:p>
          <a:p>
            <a:pPr lvl="1">
              <a:spcBef>
                <a:spcPts val="600"/>
              </a:spcBef>
              <a:buFont typeface="Courier New" panose="02070309020205020404" pitchFamily="49" charset="0"/>
              <a:buChar char="o"/>
              <a:defRPr/>
            </a:pPr>
            <a:r>
              <a:rPr lang="en-US" sz="1800" dirty="0">
                <a:latin typeface="Calibri" charset="0"/>
              </a:rPr>
              <a:t>Discussion boards (now mandated)</a:t>
            </a:r>
          </a:p>
          <a:p>
            <a:pPr lvl="1">
              <a:spcBef>
                <a:spcPts val="600"/>
              </a:spcBef>
              <a:buFont typeface="Courier New" panose="02070309020205020404" pitchFamily="49" charset="0"/>
              <a:buChar char="o"/>
              <a:defRPr/>
            </a:pPr>
            <a:r>
              <a:rPr lang="en-US" sz="1800" dirty="0">
                <a:latin typeface="Calibri" charset="0"/>
              </a:rPr>
              <a:t>Increased use of “feedback” option within D2L</a:t>
            </a:r>
          </a:p>
          <a:p>
            <a:pPr>
              <a:spcBef>
                <a:spcPts val="600"/>
              </a:spcBef>
              <a:defRPr/>
            </a:pPr>
            <a:r>
              <a:rPr lang="en-US" sz="2000" dirty="0">
                <a:latin typeface="Calibri" charset="0"/>
              </a:rPr>
              <a:t>Lesson plan as a uniform culminating experience with mentor feedback and clearer guidelines and templates</a:t>
            </a:r>
            <a:endParaRPr lang="en-US" sz="2000" dirty="0">
              <a:latin typeface="+mj-lt"/>
            </a:endParaRPr>
          </a:p>
        </p:txBody>
      </p:sp>
      <p:sp>
        <p:nvSpPr>
          <p:cNvPr id="6" name="Title 1"/>
          <p:cNvSpPr>
            <a:spLocks noGrp="1"/>
          </p:cNvSpPr>
          <p:nvPr>
            <p:ph type="title"/>
          </p:nvPr>
        </p:nvSpPr>
        <p:spPr>
          <a:xfrm>
            <a:off x="0" y="1"/>
            <a:ext cx="9144000" cy="857250"/>
          </a:xfrm>
        </p:spPr>
        <p:txBody>
          <a:bodyPr anchor="ctr">
            <a:noAutofit/>
          </a:bodyPr>
          <a:lstStyle/>
          <a:p>
            <a:r>
              <a:rPr lang="en-US" sz="3600" b="1" dirty="0"/>
              <a:t>Recent Improvements</a:t>
            </a:r>
          </a:p>
        </p:txBody>
      </p:sp>
      <p:pic>
        <p:nvPicPr>
          <p:cNvPr id="2" name="Picture 2" descr="Zoo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71950"/>
            <a:ext cx="2011682" cy="342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xmlns="" id="{C20C7BC3-806A-6E4F-B1C1-EEBC15FFD8C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8400" y="1107810"/>
            <a:ext cx="2231352" cy="1484864"/>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descr="D2L Web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4448" y="4063911"/>
            <a:ext cx="1145552" cy="56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12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10" y="57150"/>
            <a:ext cx="5551790" cy="5054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5633454" y="78583"/>
            <a:ext cx="3460011" cy="857250"/>
          </a:xfrm>
        </p:spPr>
        <p:txBody>
          <a:bodyPr anchor="ctr">
            <a:noAutofit/>
          </a:bodyPr>
          <a:lstStyle/>
          <a:p>
            <a:r>
              <a:rPr lang="en-US" sz="2800" b="1" dirty="0"/>
              <a:t>Cal U D2L </a:t>
            </a:r>
            <a:br>
              <a:rPr lang="en-US" sz="2800" b="1" dirty="0"/>
            </a:br>
            <a:r>
              <a:rPr lang="en-US" sz="2800" b="1" dirty="0"/>
              <a:t>DataStreme Interface</a:t>
            </a:r>
          </a:p>
        </p:txBody>
      </p:sp>
      <p:pic>
        <p:nvPicPr>
          <p:cNvPr id="7" name="Picture Placeholder 6">
            <a:extLst>
              <a:ext uri="{FF2B5EF4-FFF2-40B4-BE49-F238E27FC236}">
                <a16:creationId xmlns:a16="http://schemas.microsoft.com/office/drawing/2014/main" xmlns="" id="{19EE9178-094F-C44E-9A6B-B030B395842F}"/>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rcRect t="20948" b="20948"/>
          <a:stretch>
            <a:fillRect/>
          </a:stretch>
        </p:blipFill>
        <p:spPr>
          <a:xfrm>
            <a:off x="2895600" y="1200150"/>
            <a:ext cx="8211162" cy="3390728"/>
          </a:xfrm>
        </p:spPr>
      </p:pic>
    </p:spTree>
    <p:extLst>
      <p:ext uri="{BB962C8B-B14F-4D97-AF65-F5344CB8AC3E}">
        <p14:creationId xmlns:p14="http://schemas.microsoft.com/office/powerpoint/2010/main" val="238340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p:cNvSpPr>
          <p:nvPr>
            <p:ph type="body" idx="1"/>
          </p:nvPr>
        </p:nvSpPr>
        <p:spPr>
          <a:xfrm>
            <a:off x="228601" y="742950"/>
            <a:ext cx="6172199" cy="4000500"/>
          </a:xfrm>
        </p:spPr>
        <p:txBody>
          <a:bodyPr>
            <a:normAutofit/>
          </a:bodyPr>
          <a:lstStyle/>
          <a:p>
            <a:pPr>
              <a:spcBef>
                <a:spcPts val="600"/>
              </a:spcBef>
              <a:defRPr/>
            </a:pPr>
            <a:r>
              <a:rPr lang="en-US" sz="2000" dirty="0"/>
              <a:t>Participate in courses</a:t>
            </a:r>
          </a:p>
          <a:p>
            <a:pPr>
              <a:spcBef>
                <a:spcPts val="600"/>
              </a:spcBef>
              <a:defRPr/>
            </a:pPr>
            <a:r>
              <a:rPr lang="en-US" sz="2000" dirty="0"/>
              <a:t>Become a mentor leader or mentoring team member</a:t>
            </a:r>
          </a:p>
          <a:p>
            <a:pPr>
              <a:spcBef>
                <a:spcPts val="600"/>
              </a:spcBef>
              <a:defRPr/>
            </a:pPr>
            <a:r>
              <a:rPr lang="en-US" sz="2000" dirty="0"/>
              <a:t>Apply 9 DataStreme credits (3/course) toward an online Master of Education Leadership through Cal U </a:t>
            </a:r>
          </a:p>
          <a:p>
            <a:pPr>
              <a:spcBef>
                <a:spcPts val="600"/>
              </a:spcBef>
              <a:defRPr/>
            </a:pPr>
            <a:r>
              <a:rPr lang="en-US" sz="2000" dirty="0"/>
              <a:t>Apply 3 of 5 possible teacher professional development offerings (</a:t>
            </a:r>
            <a:r>
              <a:rPr lang="en-US" sz="2000" dirty="0" err="1"/>
              <a:t>Datastreme</a:t>
            </a:r>
            <a:r>
              <a:rPr lang="en-US" sz="2000" dirty="0"/>
              <a:t>, Project Atmosphere, &amp; Maury Project) to a post-baccalaureate certificate</a:t>
            </a:r>
            <a:endParaRPr lang="en-US" sz="2000" dirty="0">
              <a:highlight>
                <a:srgbClr val="FFFF00"/>
              </a:highlight>
              <a:latin typeface="+mj-lt"/>
            </a:endParaRPr>
          </a:p>
        </p:txBody>
      </p:sp>
      <p:sp>
        <p:nvSpPr>
          <p:cNvPr id="6" name="Title 1"/>
          <p:cNvSpPr>
            <a:spLocks noGrp="1"/>
          </p:cNvSpPr>
          <p:nvPr>
            <p:ph type="title"/>
          </p:nvPr>
        </p:nvSpPr>
        <p:spPr>
          <a:xfrm>
            <a:off x="0" y="1"/>
            <a:ext cx="6096000" cy="857250"/>
          </a:xfrm>
        </p:spPr>
        <p:txBody>
          <a:bodyPr anchor="ctr">
            <a:noAutofit/>
          </a:bodyPr>
          <a:lstStyle/>
          <a:p>
            <a:r>
              <a:rPr lang="en-US" sz="3600" b="1" dirty="0"/>
              <a:t>Opportunities</a:t>
            </a:r>
          </a:p>
        </p:txBody>
      </p:sp>
      <p:pic>
        <p:nvPicPr>
          <p:cNvPr id="7" name="Picture 6">
            <a:extLst>
              <a:ext uri="{FF2B5EF4-FFF2-40B4-BE49-F238E27FC236}">
                <a16:creationId xmlns:a16="http://schemas.microsoft.com/office/drawing/2014/main" xmlns="" id="{EBDDC941-EFE5-4149-9DD4-2229CD015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218" y="0"/>
            <a:ext cx="2650782" cy="5143500"/>
          </a:xfrm>
          <a:prstGeom prst="rect">
            <a:avLst/>
          </a:prstGeom>
          <a:ln>
            <a:solidFill>
              <a:schemeClr val="tx1"/>
            </a:solidFill>
          </a:ln>
        </p:spPr>
      </p:pic>
      <p:pic>
        <p:nvPicPr>
          <p:cNvPr id="5" name="Screen Shot 2017-11-09 at 12.58.09 PM.png">
            <a:extLst>
              <a:ext uri="{FF2B5EF4-FFF2-40B4-BE49-F238E27FC236}">
                <a16:creationId xmlns:a16="http://schemas.microsoft.com/office/drawing/2014/main" xmlns="" id="{98078AFC-13CC-FE4D-B247-52C890AE38B2}"/>
              </a:ext>
            </a:extLst>
          </p:cNvPr>
          <p:cNvPicPr>
            <a:picLocks noChangeAspect="1"/>
          </p:cNvPicPr>
          <p:nvPr/>
        </p:nvPicPr>
        <p:blipFill>
          <a:blip r:embed="rId4">
            <a:extLst/>
          </a:blip>
          <a:stretch>
            <a:fillRect/>
          </a:stretch>
        </p:blipFill>
        <p:spPr>
          <a:xfrm>
            <a:off x="1786545" y="3486150"/>
            <a:ext cx="2522909" cy="1632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15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modernization of learning"/>
          <p:cNvPicPr>
            <a:picLocks noChangeAspect="1" noChangeArrowheads="1"/>
          </p:cNvPicPr>
          <p:nvPr/>
        </p:nvPicPr>
        <p:blipFill rotWithShape="1">
          <a:blip r:embed="rId3">
            <a:extLst>
              <a:ext uri="{28A0092B-C50C-407E-A947-70E740481C1C}">
                <a14:useLocalDpi xmlns:a14="http://schemas.microsoft.com/office/drawing/2010/main" val="0"/>
              </a:ext>
            </a:extLst>
          </a:blip>
          <a:srcRect b="9066"/>
          <a:stretch/>
        </p:blipFill>
        <p:spPr bwMode="auto">
          <a:xfrm>
            <a:off x="1227998" y="177292"/>
            <a:ext cx="6696802" cy="43947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203945">
            <a:off x="2276728" y="1676921"/>
            <a:ext cx="4590545" cy="1446550"/>
          </a:xfrm>
          <a:prstGeom prst="rect">
            <a:avLst/>
          </a:prstGeom>
          <a:solidFill>
            <a:srgbClr val="00539B"/>
          </a:solidFill>
        </p:spPr>
        <p:txBody>
          <a:bodyPr wrap="square" rtlCol="0">
            <a:spAutoFit/>
          </a:bodyPr>
          <a:lstStyle/>
          <a:p>
            <a:pPr algn="ctr"/>
            <a:r>
              <a:rPr lang="en-US" sz="4400" b="1" dirty="0">
                <a:solidFill>
                  <a:schemeClr val="bg1"/>
                </a:solidFill>
                <a:latin typeface="Perpetua" panose="02020502060401020303" pitchFamily="18" charset="0"/>
              </a:rPr>
              <a:t>Modernization Continues…</a:t>
            </a:r>
          </a:p>
        </p:txBody>
      </p:sp>
      <p:sp>
        <p:nvSpPr>
          <p:cNvPr id="4" name="TextBox 3"/>
          <p:cNvSpPr txBox="1"/>
          <p:nvPr/>
        </p:nvSpPr>
        <p:spPr>
          <a:xfrm>
            <a:off x="76200" y="4572000"/>
            <a:ext cx="8610600" cy="461665"/>
          </a:xfrm>
          <a:prstGeom prst="rect">
            <a:avLst/>
          </a:prstGeom>
          <a:noFill/>
        </p:spPr>
        <p:txBody>
          <a:bodyPr wrap="square" rtlCol="0">
            <a:spAutoFit/>
          </a:bodyPr>
          <a:lstStyle/>
          <a:p>
            <a:pPr algn="r"/>
            <a:r>
              <a:rPr lang="en-US" sz="2400" b="1" dirty="0">
                <a:solidFill>
                  <a:srgbClr val="00539B"/>
                </a:solidFill>
                <a:latin typeface="Perpetua" panose="02020502060401020303" pitchFamily="18" charset="0"/>
              </a:rPr>
              <a:t>…and the scientific integrity of the courses remains the same</a:t>
            </a:r>
          </a:p>
        </p:txBody>
      </p:sp>
    </p:spTree>
    <p:extLst>
      <p:ext uri="{BB962C8B-B14F-4D97-AF65-F5344CB8AC3E}">
        <p14:creationId xmlns:p14="http://schemas.microsoft.com/office/powerpoint/2010/main" val="6507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152400" y="666750"/>
            <a:ext cx="8839200" cy="2514600"/>
          </a:xfrm>
        </p:spPr>
        <p:txBody>
          <a:bodyPr>
            <a:noAutofit/>
          </a:bodyPr>
          <a:lstStyle/>
          <a:p>
            <a:pPr eaLnBrk="1" hangingPunct="1">
              <a:lnSpc>
                <a:spcPct val="100000"/>
              </a:lnSpc>
              <a:spcBef>
                <a:spcPts val="600"/>
              </a:spcBef>
              <a:buFont typeface="Arial" pitchFamily="34" charset="0"/>
              <a:buChar char="•"/>
            </a:pPr>
            <a:r>
              <a:rPr lang="en-US" sz="1800" dirty="0"/>
              <a:t>The AMS Education Program exists to foster Earth system science literacy for all.</a:t>
            </a:r>
          </a:p>
          <a:p>
            <a:pPr eaLnBrk="1" hangingPunct="1">
              <a:lnSpc>
                <a:spcPct val="100000"/>
              </a:lnSpc>
              <a:spcBef>
                <a:spcPts val="600"/>
              </a:spcBef>
              <a:buFont typeface="Arial" pitchFamily="34" charset="0"/>
              <a:buChar char="•"/>
            </a:pPr>
            <a:r>
              <a:rPr lang="en-US" sz="1800" dirty="0"/>
              <a:t>Since 1996, over 22,000 teachers have completed a </a:t>
            </a:r>
            <a:r>
              <a:rPr lang="en-US" sz="1800" dirty="0" err="1"/>
              <a:t>DataStreme</a:t>
            </a:r>
            <a:r>
              <a:rPr lang="en-US" sz="1800" dirty="0"/>
              <a:t> course, Project Atmosphere, and/or Maury Project impacting thousands more teachers and millions of students.</a:t>
            </a:r>
          </a:p>
          <a:p>
            <a:pPr eaLnBrk="1" hangingPunct="1">
              <a:lnSpc>
                <a:spcPct val="100000"/>
              </a:lnSpc>
              <a:spcBef>
                <a:spcPts val="600"/>
              </a:spcBef>
              <a:buFont typeface="Arial" pitchFamily="34" charset="0"/>
              <a:buChar char="•"/>
            </a:pPr>
            <a:r>
              <a:rPr lang="en-US" sz="1800" dirty="0"/>
              <a:t>DataStreme promotes collegial working relationships; participants become a representative in a major national science education program, and local leaders</a:t>
            </a:r>
          </a:p>
          <a:p>
            <a:pPr eaLnBrk="1" hangingPunct="1">
              <a:lnSpc>
                <a:spcPct val="100000"/>
              </a:lnSpc>
              <a:spcBef>
                <a:spcPts val="600"/>
              </a:spcBef>
              <a:buFont typeface="Arial" pitchFamily="34" charset="0"/>
              <a:buChar char="•"/>
            </a:pPr>
            <a:r>
              <a:rPr lang="en-US" sz="1800" dirty="0"/>
              <a:t>DataStreme courses, Project Atmosphere, and the Maury Project are excellent teacher professional development opportunities (and getting better all the time!)</a:t>
            </a:r>
          </a:p>
          <a:p>
            <a:endParaRPr lang="en-US" sz="2000" dirty="0"/>
          </a:p>
        </p:txBody>
      </p:sp>
      <p:sp>
        <p:nvSpPr>
          <p:cNvPr id="6" name="TextBox 5"/>
          <p:cNvSpPr txBox="1"/>
          <p:nvPr/>
        </p:nvSpPr>
        <p:spPr>
          <a:xfrm>
            <a:off x="0" y="4717018"/>
            <a:ext cx="9144000" cy="369332"/>
          </a:xfrm>
          <a:prstGeom prst="rect">
            <a:avLst/>
          </a:prstGeom>
          <a:noFill/>
        </p:spPr>
        <p:txBody>
          <a:bodyPr wrap="square" rtlCol="0">
            <a:spAutoFit/>
          </a:bodyPr>
          <a:lstStyle/>
          <a:p>
            <a:pPr algn="ctr"/>
            <a:r>
              <a:rPr lang="en-US" sz="900" dirty="0" err="1"/>
              <a:t>DataStreme</a:t>
            </a:r>
            <a:r>
              <a:rPr lang="en-US" sz="900" dirty="0"/>
              <a:t> is funded by award NA17SEC0080003 from the Environmental Literacy Program of the National Oceanic and Atmospheric Administration (NOAA), U.S. Department of Commerce. The statements, findings, conclusions, and recommendations are those of the author(s) and do not necessarily reflect the views of NOAA or the U.S. Department of Commerce.</a:t>
            </a:r>
          </a:p>
        </p:txBody>
      </p:sp>
      <p:pic>
        <p:nvPicPr>
          <p:cNvPr id="7" name="Picture 5" descr="NSF"/>
          <p:cNvPicPr>
            <a:picLocks noChangeAspect="1" noChangeArrowheads="1"/>
          </p:cNvPicPr>
          <p:nvPr/>
        </p:nvPicPr>
        <p:blipFill>
          <a:blip r:embed="rId3"/>
          <a:stretch>
            <a:fillRect/>
          </a:stretch>
        </p:blipFill>
        <p:spPr bwMode="auto">
          <a:xfrm>
            <a:off x="3743406" y="3285536"/>
            <a:ext cx="657814" cy="657814"/>
          </a:xfrm>
          <a:prstGeom prst="rect">
            <a:avLst/>
          </a:prstGeom>
          <a:noFill/>
          <a:ln w="9525">
            <a:noFill/>
            <a:miter lim="800000"/>
            <a:headEnd/>
            <a:tailEnd/>
          </a:ln>
        </p:spPr>
      </p:pic>
      <p:pic>
        <p:nvPicPr>
          <p:cNvPr id="8" name="Picture 6" descr="noaa"/>
          <p:cNvPicPr>
            <a:picLocks noChangeAspect="1" noChangeArrowheads="1"/>
          </p:cNvPicPr>
          <p:nvPr/>
        </p:nvPicPr>
        <p:blipFill>
          <a:blip r:embed="rId4"/>
          <a:stretch>
            <a:fillRect/>
          </a:stretch>
        </p:blipFill>
        <p:spPr bwMode="auto">
          <a:xfrm>
            <a:off x="3048001" y="3291410"/>
            <a:ext cx="657814" cy="651940"/>
          </a:xfrm>
          <a:prstGeom prst="rect">
            <a:avLst/>
          </a:prstGeom>
          <a:noFill/>
          <a:ln w="9525">
            <a:noFill/>
            <a:miter lim="800000"/>
            <a:headEnd/>
            <a:tailEnd/>
          </a:ln>
        </p:spPr>
      </p:pic>
      <p:pic>
        <p:nvPicPr>
          <p:cNvPr id="9" name="Picture 7" descr="Nasa"/>
          <p:cNvPicPr>
            <a:picLocks noChangeAspect="1" noChangeArrowheads="1"/>
          </p:cNvPicPr>
          <p:nvPr/>
        </p:nvPicPr>
        <p:blipFill>
          <a:blip r:embed="rId5"/>
          <a:stretch>
            <a:fillRect/>
          </a:stretch>
        </p:blipFill>
        <p:spPr bwMode="auto">
          <a:xfrm>
            <a:off x="4495800" y="3333750"/>
            <a:ext cx="657814" cy="563842"/>
          </a:xfrm>
          <a:prstGeom prst="rect">
            <a:avLst/>
          </a:prstGeom>
          <a:noFill/>
          <a:ln w="9525">
            <a:noFill/>
            <a:miter lim="800000"/>
            <a:headEnd/>
            <a:tailEnd/>
          </a:ln>
        </p:spPr>
      </p:pic>
      <p:sp>
        <p:nvSpPr>
          <p:cNvPr id="14" name="Title 1"/>
          <p:cNvSpPr>
            <a:spLocks noGrp="1"/>
          </p:cNvSpPr>
          <p:nvPr>
            <p:ph type="title"/>
          </p:nvPr>
        </p:nvSpPr>
        <p:spPr>
          <a:xfrm>
            <a:off x="0" y="172641"/>
            <a:ext cx="9144000" cy="498598"/>
          </a:xfrm>
        </p:spPr>
        <p:txBody>
          <a:bodyPr>
            <a:noAutofit/>
          </a:bodyPr>
          <a:lstStyle/>
          <a:p>
            <a:r>
              <a:rPr lang="en-US" sz="3600" b="1" dirty="0"/>
              <a:t>Conclusions</a:t>
            </a:r>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12170" y="4096756"/>
            <a:ext cx="1112230" cy="53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3337678"/>
            <a:ext cx="914400" cy="1291472"/>
          </a:xfrm>
          <a:prstGeom prst="rect">
            <a:avLst/>
          </a:prstGeom>
        </p:spPr>
      </p:pic>
    </p:spTree>
    <p:extLst>
      <p:ext uri="{BB962C8B-B14F-4D97-AF65-F5344CB8AC3E}">
        <p14:creationId xmlns:p14="http://schemas.microsoft.com/office/powerpoint/2010/main" val="154202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
              <a:schemeClr val="bg1">
                <a:lumMod val="95000"/>
              </a:schemeClr>
            </a:gs>
            <a:gs pos="99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9" t="8975"/>
          <a:stretch/>
        </p:blipFill>
        <p:spPr bwMode="auto">
          <a:xfrm>
            <a:off x="2204318" y="1200150"/>
            <a:ext cx="2592070" cy="1518171"/>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51006" y="3905614"/>
            <a:ext cx="1052066" cy="99531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4" descr="Image result for technology"/>
          <p:cNvPicPr>
            <a:picLocks noChangeAspect="1" noChangeArrowheads="1"/>
          </p:cNvPicPr>
          <p:nvPr/>
        </p:nvPicPr>
        <p:blipFill rotWithShape="1">
          <a:blip r:embed="rId5" cstate="print">
            <a:extLst>
              <a:ext uri="{28A0092B-C50C-407E-A947-70E740481C1C}">
                <a14:useLocalDpi xmlns:a14="http://schemas.microsoft.com/office/drawing/2010/main" val="0"/>
              </a:ext>
            </a:extLst>
          </a:blip>
          <a:stretch/>
        </p:blipFill>
        <p:spPr bwMode="auto">
          <a:xfrm>
            <a:off x="4490318" y="2712424"/>
            <a:ext cx="2494000" cy="1690848"/>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f/f9/Chelonia_mydas_and_bubble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tretch/>
        </p:blipFill>
        <p:spPr bwMode="auto">
          <a:xfrm>
            <a:off x="4599174" y="1381908"/>
            <a:ext cx="2258825" cy="142388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3170D08D-7E00-3243-8773-0C28E2FFF6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608" y="3905614"/>
            <a:ext cx="1052066" cy="995316"/>
          </a:xfrm>
          <a:prstGeom prst="rect">
            <a:avLst/>
          </a:prstGeom>
          <a:noFill/>
          <a:ln>
            <a:solidFill>
              <a:schemeClr val="accent1"/>
            </a:solidFill>
          </a:ln>
        </p:spPr>
      </p:pic>
      <p:pic>
        <p:nvPicPr>
          <p:cNvPr id="12" name="Picture 4" descr="North Pole, Glacier, Ice, Calving, Iceberg, Patagonia"/>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981200" y="2574472"/>
            <a:ext cx="2585318" cy="1688536"/>
          </a:xfrm>
          <a:prstGeom prst="rect">
            <a:avLst/>
          </a:prstGeom>
          <a:noFill/>
          <a:ln w="19050">
            <a:solidFill>
              <a:schemeClr val="bg1"/>
            </a:solidFill>
          </a:ln>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8763000" cy="3185487"/>
          </a:xfrm>
          <a:prstGeom prst="rect">
            <a:avLst/>
          </a:prstGeom>
          <a:solidFill>
            <a:schemeClr val="bg1">
              <a:alpha val="86000"/>
            </a:schemeClr>
          </a:solidFill>
        </p:spPr>
        <p:txBody>
          <a:bodyPr wrap="square" rtlCol="0">
            <a:spAutoFit/>
          </a:bodyPr>
          <a:lstStyle/>
          <a:p>
            <a:pPr algn="r"/>
            <a:endParaRPr lang="en-US" sz="3200" spc="100" dirty="0">
              <a:solidFill>
                <a:schemeClr val="tx2">
                  <a:lumMod val="50000"/>
                  <a:alpha val="88000"/>
                </a:schemeClr>
              </a:solidFill>
              <a:effectLst>
                <a:reflection blurRad="6350" stA="60000" endA="900" endPos="58000" dir="5400000" sy="-100000" algn="bl" rotWithShape="0"/>
              </a:effectLst>
              <a:latin typeface="Impact" pitchFamily="34" charset="0"/>
            </a:endParaRPr>
          </a:p>
          <a:p>
            <a:pPr algn="r">
              <a:spcAft>
                <a:spcPts val="600"/>
              </a:spcAft>
            </a:pPr>
            <a:r>
              <a:rPr lang="en-US" sz="2800" b="1" u="sng" spc="100" dirty="0">
                <a:solidFill>
                  <a:schemeClr val="tx1">
                    <a:alpha val="88000"/>
                  </a:schemeClr>
                </a:solidFill>
                <a:effectLst/>
                <a:latin typeface="+mj-lt"/>
              </a:rPr>
              <a:t>Questions?</a:t>
            </a:r>
          </a:p>
          <a:p>
            <a:pPr algn="r"/>
            <a:r>
              <a:rPr lang="en-US" sz="2400" b="1" spc="100" dirty="0">
                <a:solidFill>
                  <a:schemeClr val="tx1">
                    <a:alpha val="88000"/>
                  </a:schemeClr>
                </a:solidFill>
                <a:latin typeface="+mj-lt"/>
              </a:rPr>
              <a:t>@</a:t>
            </a:r>
            <a:r>
              <a:rPr lang="en-US" sz="2400" b="1" spc="100" dirty="0" err="1">
                <a:solidFill>
                  <a:schemeClr val="tx1">
                    <a:alpha val="88000"/>
                  </a:schemeClr>
                </a:solidFill>
                <a:latin typeface="+mj-lt"/>
              </a:rPr>
              <a:t>AMSeducation</a:t>
            </a:r>
            <a:endParaRPr lang="en-US" sz="2400" b="1" spc="100" dirty="0">
              <a:solidFill>
                <a:schemeClr val="tx1">
                  <a:alpha val="88000"/>
                </a:schemeClr>
              </a:solidFill>
              <a:latin typeface="+mj-lt"/>
            </a:endParaRPr>
          </a:p>
          <a:p>
            <a:pPr algn="r"/>
            <a:r>
              <a:rPr lang="en-US" sz="2400" b="1" spc="100" dirty="0">
                <a:solidFill>
                  <a:schemeClr val="tx1">
                    <a:alpha val="88000"/>
                  </a:schemeClr>
                </a:solidFill>
                <a:latin typeface="+mj-lt"/>
              </a:rPr>
              <a:t>wabshire@ametsoc.org</a:t>
            </a:r>
          </a:p>
          <a:p>
            <a:pPr algn="r"/>
            <a:r>
              <a:rPr lang="en-US" sz="2400" b="1" spc="100" dirty="0">
                <a:solidFill>
                  <a:schemeClr val="tx1">
                    <a:alpha val="88000"/>
                  </a:schemeClr>
                </a:solidFill>
                <a:latin typeface="+mj-lt"/>
              </a:rPr>
              <a:t>www.ametsoc.org/amsedu</a:t>
            </a:r>
          </a:p>
          <a:p>
            <a:pPr algn="r"/>
            <a:endParaRPr lang="en-US" sz="2400" b="1" spc="100" dirty="0">
              <a:solidFill>
                <a:schemeClr val="tx1">
                  <a:alpha val="88000"/>
                </a:schemeClr>
              </a:solidFill>
              <a:latin typeface="+mj-lt"/>
            </a:endParaRPr>
          </a:p>
          <a:p>
            <a:pPr algn="r"/>
            <a:r>
              <a:rPr lang="en-US" sz="3600" b="1" spc="100" dirty="0">
                <a:solidFill>
                  <a:schemeClr val="tx1">
                    <a:alpha val="88000"/>
                  </a:schemeClr>
                </a:solidFill>
                <a:latin typeface="+mj-lt"/>
              </a:rPr>
              <a:t>Visit booth #318 to learn more</a:t>
            </a:r>
          </a:p>
        </p:txBody>
      </p:sp>
    </p:spTree>
    <p:extLst>
      <p:ext uri="{BB962C8B-B14F-4D97-AF65-F5344CB8AC3E}">
        <p14:creationId xmlns:p14="http://schemas.microsoft.com/office/powerpoint/2010/main" val="14860982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64090"/>
            <a:ext cx="9144000" cy="1569660"/>
          </a:xfrm>
          <a:prstGeom prst="rect">
            <a:avLst/>
          </a:prstGeom>
        </p:spPr>
        <p:txBody>
          <a:bodyPr wrap="square">
            <a:spAutoFit/>
          </a:bodyPr>
          <a:lstStyle/>
          <a:p>
            <a:pPr algn="ctr"/>
            <a:r>
              <a:rPr lang="en-US" sz="3200" b="1" dirty="0">
                <a:solidFill>
                  <a:srgbClr val="00539B"/>
                </a:solidFill>
                <a:latin typeface="+mj-lt"/>
              </a:rPr>
              <a:t>The AMS Education Program exists to </a:t>
            </a:r>
            <a:br>
              <a:rPr lang="en-US" sz="3200" b="1" dirty="0">
                <a:solidFill>
                  <a:srgbClr val="00539B"/>
                </a:solidFill>
                <a:latin typeface="+mj-lt"/>
              </a:rPr>
            </a:br>
            <a:r>
              <a:rPr lang="en-US" sz="3200" b="1" dirty="0">
                <a:solidFill>
                  <a:srgbClr val="00539B"/>
                </a:solidFill>
                <a:latin typeface="+mj-lt"/>
              </a:rPr>
              <a:t>help foster scientific literacy in </a:t>
            </a:r>
            <a:br>
              <a:rPr lang="en-US" sz="3200" b="1" dirty="0">
                <a:solidFill>
                  <a:srgbClr val="00539B"/>
                </a:solidFill>
                <a:latin typeface="+mj-lt"/>
              </a:rPr>
            </a:br>
            <a:r>
              <a:rPr lang="en-US" sz="3200" b="1" dirty="0">
                <a:solidFill>
                  <a:srgbClr val="00539B"/>
                </a:solidFill>
                <a:latin typeface="+mj-lt"/>
              </a:rPr>
              <a:t>Earth system science.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007" y="3528605"/>
            <a:ext cx="1280160" cy="1280160"/>
          </a:xfrm>
          <a:prstGeom prst="rect">
            <a:avLst/>
          </a:prstGeom>
          <a:ln>
            <a:noFill/>
          </a:ln>
          <a:effectLst>
            <a:outerShdw blurRad="292100" dist="139700" dir="2700000" algn="tl" rotWithShape="0">
              <a:srgbClr val="333333">
                <a:alpha val="65000"/>
              </a:srgbClr>
            </a:outerShdw>
          </a:effectLst>
        </p:spPr>
      </p:pic>
      <p:pic>
        <p:nvPicPr>
          <p:cNvPr id="7" name="Picture 7" descr="am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86200" y="232410"/>
            <a:ext cx="1280160"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882846"/>
      </p:ext>
    </p:extLst>
  </p:cSld>
  <p:clrMapOvr>
    <a:masterClrMapping/>
  </p:clrMapOvr>
  <mc:AlternateContent xmlns:mc="http://schemas.openxmlformats.org/markup-compatibility/2006" xmlns:p14="http://schemas.microsoft.com/office/powerpoint/2010/main">
    <mc:Choice Requires="p14">
      <p:transition spd="med" p14:dur="700" advClick="0" advTm="2000"/>
    </mc:Choice>
    <mc:Fallback xmlns="">
      <p:transition spd="med"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44" y="0"/>
            <a:ext cx="2144285" cy="2834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819400" y="2721"/>
            <a:ext cx="2906106" cy="2179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952751"/>
            <a:ext cx="4373986" cy="2186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L:\Education2\Meetings\2016\Project Atmosphere Workshop\AES Photos\IMG_20160718_1507546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tretch/>
        </p:blipFill>
        <p:spPr bwMode="auto">
          <a:xfrm>
            <a:off x="5081160" y="2860221"/>
            <a:ext cx="406284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48302" y="27059"/>
            <a:ext cx="2595698" cy="2906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rot="21203945">
            <a:off x="2570352" y="1922181"/>
            <a:ext cx="3994321" cy="1200329"/>
          </a:xfrm>
          <a:prstGeom prst="rect">
            <a:avLst/>
          </a:prstGeom>
          <a:solidFill>
            <a:srgbClr val="00539B"/>
          </a:solidFill>
        </p:spPr>
        <p:txBody>
          <a:bodyPr wrap="square" rtlCol="0">
            <a:spAutoFit/>
          </a:bodyPr>
          <a:lstStyle/>
          <a:p>
            <a:pPr algn="ctr"/>
            <a:r>
              <a:rPr lang="en-US" sz="3600" b="1" dirty="0">
                <a:solidFill>
                  <a:schemeClr val="bg1"/>
                </a:solidFill>
                <a:latin typeface="Perpetua" panose="02020502060401020303" pitchFamily="18" charset="0"/>
              </a:rPr>
              <a:t>It starts with K-12 teachers!</a:t>
            </a:r>
          </a:p>
        </p:txBody>
      </p:sp>
    </p:spTree>
    <p:extLst>
      <p:ext uri="{BB962C8B-B14F-4D97-AF65-F5344CB8AC3E}">
        <p14:creationId xmlns:p14="http://schemas.microsoft.com/office/powerpoint/2010/main" val="46120986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1000"/>
                                        <p:tgtEl>
                                          <p:spTgt spid="409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childTnLst>
                                </p:cTn>
                              </p:par>
                            </p:childTnLst>
                          </p:cTn>
                        </p:par>
                        <p:par>
                          <p:cTn id="20" fill="hold">
                            <p:stCondLst>
                              <p:cond delay="5000"/>
                            </p:stCondLst>
                            <p:childTnLst>
                              <p:par>
                                <p:cTn id="21" presetID="10" presetClass="entr" presetSubtype="0" fill="hold" nodeType="afterEffect">
                                  <p:stCondLst>
                                    <p:cond delay="50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1000"/>
                                        <p:tgtEl>
                                          <p:spTgt spid="4098"/>
                                        </p:tgtEl>
                                      </p:cBhvr>
                                    </p:animEffect>
                                  </p:childTnLst>
                                </p:cTn>
                              </p:par>
                            </p:childTnLst>
                          </p:cTn>
                        </p:par>
                        <p:par>
                          <p:cTn id="24" fill="hold">
                            <p:stCondLst>
                              <p:cond delay="6500"/>
                            </p:stCondLst>
                            <p:childTnLst>
                              <p:par>
                                <p:cTn id="25" presetID="10" presetClass="entr" presetSubtype="0"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p:cNvSpPr>
          <p:nvPr>
            <p:ph type="body" idx="1"/>
          </p:nvPr>
        </p:nvSpPr>
        <p:spPr>
          <a:xfrm>
            <a:off x="547946" y="971550"/>
            <a:ext cx="5562600" cy="4171950"/>
          </a:xfrm>
        </p:spPr>
        <p:txBody>
          <a:bodyPr>
            <a:normAutofit/>
          </a:bodyPr>
          <a:lstStyle/>
          <a:p>
            <a:pPr eaLnBrk="1" fontAlgn="auto" hangingPunct="1">
              <a:spcBef>
                <a:spcPts val="0"/>
              </a:spcBef>
              <a:spcAft>
                <a:spcPts val="0"/>
              </a:spcAft>
              <a:buFont typeface="Arial" pitchFamily="34" charset="0"/>
              <a:buChar char="•"/>
              <a:defRPr/>
            </a:pPr>
            <a:r>
              <a:rPr lang="en-US" sz="2000" dirty="0">
                <a:latin typeface="+mj-lt"/>
              </a:rPr>
              <a:t>Improve teachers’ competence and confidence</a:t>
            </a:r>
          </a:p>
          <a:p>
            <a:pPr eaLnBrk="1" fontAlgn="auto" hangingPunct="1">
              <a:spcBef>
                <a:spcPts val="0"/>
              </a:spcBef>
              <a:spcAft>
                <a:spcPts val="0"/>
              </a:spcAft>
              <a:buFont typeface="Arial" pitchFamily="34" charset="0"/>
              <a:buChar char="•"/>
              <a:defRPr/>
            </a:pPr>
            <a:r>
              <a:rPr lang="en-US" sz="2000" dirty="0">
                <a:latin typeface="+mj-lt"/>
              </a:rPr>
              <a:t>Provide materials that are standards-aligned and scientifically accurate</a:t>
            </a:r>
          </a:p>
          <a:p>
            <a:pPr lvl="1" fontAlgn="auto">
              <a:spcBef>
                <a:spcPts val="0"/>
              </a:spcBef>
              <a:spcAft>
                <a:spcPts val="0"/>
              </a:spcAft>
              <a:buFont typeface="Courier New" pitchFamily="49" charset="0"/>
              <a:buChar char="o"/>
              <a:defRPr/>
            </a:pPr>
            <a:r>
              <a:rPr lang="en-US" sz="2000" u="sng" dirty="0">
                <a:latin typeface="+mj-lt"/>
              </a:rPr>
              <a:t>Transformed by teachers</a:t>
            </a:r>
            <a:r>
              <a:rPr lang="en-US" sz="2000" dirty="0">
                <a:latin typeface="+mj-lt"/>
              </a:rPr>
              <a:t> into discipline- and                                                 age-appropriate lessons</a:t>
            </a:r>
          </a:p>
          <a:p>
            <a:pPr eaLnBrk="1" fontAlgn="auto" hangingPunct="1">
              <a:spcBef>
                <a:spcPts val="0"/>
              </a:spcBef>
              <a:spcAft>
                <a:spcPts val="0"/>
              </a:spcAft>
              <a:buFont typeface="Arial" pitchFamily="34" charset="0"/>
              <a:buChar char="•"/>
              <a:defRPr/>
            </a:pPr>
            <a:r>
              <a:rPr lang="en-US" sz="2000" dirty="0">
                <a:latin typeface="+mj-lt"/>
              </a:rPr>
              <a:t>Create a structure for peer-training </a:t>
            </a:r>
          </a:p>
          <a:p>
            <a:pPr lvl="1" fontAlgn="auto">
              <a:spcBef>
                <a:spcPts val="0"/>
              </a:spcBef>
              <a:spcAft>
                <a:spcPts val="0"/>
              </a:spcAft>
              <a:buFont typeface="Courier New" panose="02070309020205020404" pitchFamily="49" charset="0"/>
              <a:buChar char="o"/>
              <a:defRPr/>
            </a:pPr>
            <a:r>
              <a:rPr lang="en-US" sz="2000" dirty="0">
                <a:latin typeface="+mj-lt"/>
              </a:rPr>
              <a:t>Training impacts felt in schools and communities</a:t>
            </a:r>
          </a:p>
          <a:p>
            <a:pPr eaLnBrk="1" fontAlgn="auto" hangingPunct="1">
              <a:spcBef>
                <a:spcPts val="0"/>
              </a:spcBef>
              <a:spcAft>
                <a:spcPts val="0"/>
              </a:spcAft>
              <a:buFont typeface="Arial" pitchFamily="34" charset="0"/>
              <a:buChar char="•"/>
              <a:defRPr/>
            </a:pPr>
            <a:r>
              <a:rPr lang="en-US" sz="2000" dirty="0">
                <a:latin typeface="+mj-lt"/>
              </a:rPr>
              <a:t>Generate pathways for continued communication between trained teachers, scientists, and mentors	</a:t>
            </a:r>
          </a:p>
          <a:p>
            <a:pPr eaLnBrk="1" fontAlgn="auto" hangingPunct="1">
              <a:spcBef>
                <a:spcPts val="0"/>
              </a:spcBef>
              <a:spcAft>
                <a:spcPts val="0"/>
              </a:spcAft>
              <a:buFont typeface="Arial" pitchFamily="34" charset="0"/>
              <a:buChar char="•"/>
              <a:defRPr/>
            </a:pPr>
            <a:r>
              <a:rPr lang="en-US" sz="2000" dirty="0">
                <a:latin typeface="+mj-lt"/>
              </a:rPr>
              <a:t>Leverage grant support to keep costs low</a:t>
            </a:r>
            <a:endParaRPr lang="en-US" sz="2000" dirty="0">
              <a:latin typeface="Calibri"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7582"/>
          <a:stretch/>
        </p:blipFill>
        <p:spPr>
          <a:xfrm>
            <a:off x="6400800" y="1200150"/>
            <a:ext cx="2297351" cy="3186793"/>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0" y="172641"/>
            <a:ext cx="9144000" cy="498598"/>
          </a:xfrm>
        </p:spPr>
        <p:txBody>
          <a:bodyPr>
            <a:noAutofit/>
          </a:bodyPr>
          <a:lstStyle/>
          <a:p>
            <a:r>
              <a:rPr lang="en-US" sz="3600" b="1" dirty="0"/>
              <a:t>Teachers are the Key</a:t>
            </a:r>
          </a:p>
        </p:txBody>
      </p:sp>
    </p:spTree>
    <p:extLst>
      <p:ext uri="{BB962C8B-B14F-4D97-AF65-F5344CB8AC3E}">
        <p14:creationId xmlns:p14="http://schemas.microsoft.com/office/powerpoint/2010/main" val="344137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rot="1888829">
            <a:off x="5287376" y="832577"/>
            <a:ext cx="3624914" cy="1851357"/>
          </a:xfrm>
          <a:prstGeom prst="irregularSeal2">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9" name="Rectangle 3"/>
          <p:cNvSpPr>
            <a:spLocks noGrp="1"/>
          </p:cNvSpPr>
          <p:nvPr>
            <p:ph type="body" idx="1"/>
          </p:nvPr>
        </p:nvSpPr>
        <p:spPr>
          <a:xfrm>
            <a:off x="1028700" y="819150"/>
            <a:ext cx="5562600" cy="3829050"/>
          </a:xfrm>
        </p:spPr>
        <p:txBody>
          <a:bodyPr>
            <a:normAutofit/>
          </a:bodyPr>
          <a:lstStyle/>
          <a:p>
            <a:pPr eaLnBrk="1" fontAlgn="auto" hangingPunct="1">
              <a:spcBef>
                <a:spcPts val="0"/>
              </a:spcBef>
              <a:spcAft>
                <a:spcPts val="0"/>
              </a:spcAft>
              <a:buFont typeface="Arial" pitchFamily="34" charset="0"/>
              <a:buChar char="•"/>
              <a:defRPr/>
            </a:pPr>
            <a:r>
              <a:rPr lang="en-US" sz="2000" dirty="0">
                <a:latin typeface="+mj-lt"/>
              </a:rPr>
              <a:t>The </a:t>
            </a:r>
            <a:r>
              <a:rPr lang="en-US" sz="2000" dirty="0" err="1">
                <a:latin typeface="+mj-lt"/>
              </a:rPr>
              <a:t>DataStreme</a:t>
            </a:r>
            <a:r>
              <a:rPr lang="en-US" sz="2000" dirty="0">
                <a:latin typeface="+mj-lt"/>
              </a:rPr>
              <a:t> Project</a:t>
            </a:r>
          </a:p>
          <a:p>
            <a:pPr lvl="1">
              <a:spcBef>
                <a:spcPts val="0"/>
              </a:spcBef>
              <a:buFont typeface="Courier New" panose="02070309020205020404" pitchFamily="49" charset="0"/>
              <a:buChar char="o"/>
              <a:defRPr/>
            </a:pPr>
            <a:r>
              <a:rPr lang="en-US" sz="1800" dirty="0" err="1">
                <a:latin typeface="+mj-lt"/>
              </a:rPr>
              <a:t>Datastreme</a:t>
            </a:r>
            <a:r>
              <a:rPr lang="en-US" sz="1800" dirty="0">
                <a:latin typeface="+mj-lt"/>
              </a:rPr>
              <a:t> Atmosphere</a:t>
            </a:r>
          </a:p>
          <a:p>
            <a:pPr lvl="1">
              <a:spcBef>
                <a:spcPts val="0"/>
              </a:spcBef>
              <a:buFont typeface="Courier New" panose="02070309020205020404" pitchFamily="49" charset="0"/>
              <a:buChar char="o"/>
              <a:defRPr/>
            </a:pPr>
            <a:r>
              <a:rPr lang="en-US" sz="1800" dirty="0" err="1">
                <a:latin typeface="+mj-lt"/>
              </a:rPr>
              <a:t>DataStreme</a:t>
            </a:r>
            <a:r>
              <a:rPr lang="en-US" sz="1800" dirty="0">
                <a:latin typeface="+mj-lt"/>
              </a:rPr>
              <a:t> Ocean</a:t>
            </a:r>
          </a:p>
          <a:p>
            <a:pPr lvl="1">
              <a:spcBef>
                <a:spcPts val="0"/>
              </a:spcBef>
              <a:buFont typeface="Courier New" panose="02070309020205020404" pitchFamily="49" charset="0"/>
              <a:buChar char="o"/>
              <a:defRPr/>
            </a:pPr>
            <a:r>
              <a:rPr lang="en-US" sz="1800" dirty="0" err="1">
                <a:latin typeface="+mj-lt"/>
              </a:rPr>
              <a:t>DataStreme</a:t>
            </a:r>
            <a:r>
              <a:rPr lang="en-US" sz="1800" dirty="0">
                <a:latin typeface="+mj-lt"/>
              </a:rPr>
              <a:t> Earth’s Climate System</a:t>
            </a:r>
          </a:p>
          <a:p>
            <a:pPr eaLnBrk="1" fontAlgn="auto" hangingPunct="1">
              <a:spcBef>
                <a:spcPts val="0"/>
              </a:spcBef>
              <a:spcAft>
                <a:spcPts val="0"/>
              </a:spcAft>
              <a:buFont typeface="Arial" pitchFamily="34" charset="0"/>
              <a:buChar char="•"/>
              <a:defRPr/>
            </a:pPr>
            <a:r>
              <a:rPr lang="en-US" sz="2000" dirty="0">
                <a:latin typeface="+mj-lt"/>
              </a:rPr>
              <a:t>Project Atmosphere</a:t>
            </a:r>
          </a:p>
          <a:p>
            <a:pPr eaLnBrk="1" fontAlgn="auto" hangingPunct="1">
              <a:spcBef>
                <a:spcPts val="0"/>
              </a:spcBef>
              <a:spcAft>
                <a:spcPts val="0"/>
              </a:spcAft>
              <a:buFont typeface="Arial" pitchFamily="34" charset="0"/>
              <a:buChar char="•"/>
              <a:defRPr/>
            </a:pPr>
            <a:r>
              <a:rPr lang="en-US" sz="2000" dirty="0">
                <a:latin typeface="+mj-lt"/>
              </a:rPr>
              <a:t>Maury Project</a:t>
            </a:r>
          </a:p>
          <a:p>
            <a:pPr marL="274320" indent="-274320" eaLnBrk="1" fontAlgn="auto" hangingPunct="1">
              <a:lnSpc>
                <a:spcPct val="90000"/>
              </a:lnSpc>
              <a:spcAft>
                <a:spcPts val="0"/>
              </a:spcAft>
              <a:buClr>
                <a:schemeClr val="accent3"/>
              </a:buClr>
              <a:buFont typeface="Arial" charset="0"/>
              <a:buNone/>
              <a:defRPr/>
            </a:pPr>
            <a:endParaRPr lang="en-US" sz="2100" dirty="0">
              <a:latin typeface="Calibri" charset="0"/>
            </a:endParaRPr>
          </a:p>
        </p:txBody>
      </p:sp>
      <p:pic>
        <p:nvPicPr>
          <p:cNvPr id="14340" name="Picture 7" descr="SphereGroup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24400" y="2826117"/>
            <a:ext cx="2743200" cy="2000007"/>
          </a:xfrm>
          <a:prstGeom prst="rect">
            <a:avLst/>
          </a:prstGeom>
          <a:ln>
            <a:noFill/>
          </a:ln>
          <a:effectLst>
            <a:outerShdw blurRad="292100" dist="139700" dir="2700000" algn="tl" rotWithShape="0">
              <a:srgbClr val="333333">
                <a:alpha val="65000"/>
              </a:srgbClr>
            </a:outerShdw>
          </a:effectLst>
          <a:extLst/>
        </p:spPr>
      </p:pic>
      <p:pic>
        <p:nvPicPr>
          <p:cNvPr id="8" name="Picture 5" descr="AMSEvent"/>
          <p:cNvPicPr>
            <a:picLocks noChangeAspect="1" noChangeArrowheads="1"/>
          </p:cNvPicPr>
          <p:nvPr/>
        </p:nvPicPr>
        <p:blipFill>
          <a:blip r:embed="rId4"/>
          <a:stretch>
            <a:fillRect/>
          </a:stretch>
        </p:blipFill>
        <p:spPr bwMode="auto">
          <a:xfrm>
            <a:off x="1482834" y="2804881"/>
            <a:ext cx="3048000" cy="2028825"/>
          </a:xfrm>
          <a:prstGeom prst="rect">
            <a:avLst/>
          </a:prstGeom>
          <a:ln>
            <a:noFill/>
          </a:ln>
          <a:effectLst>
            <a:outerShdw blurRad="292100" dist="139700" dir="2700000" algn="tl" rotWithShape="0">
              <a:srgbClr val="333333">
                <a:alpha val="65000"/>
              </a:srgbClr>
            </a:outerShdw>
          </a:effectLst>
          <a:extLst/>
        </p:spPr>
      </p:pic>
      <p:sp>
        <p:nvSpPr>
          <p:cNvPr id="2" name="TextBox 1"/>
          <p:cNvSpPr txBox="1"/>
          <p:nvPr/>
        </p:nvSpPr>
        <p:spPr>
          <a:xfrm rot="206294">
            <a:off x="5895903" y="1225981"/>
            <a:ext cx="2170940" cy="1015663"/>
          </a:xfrm>
          <a:prstGeom prst="rect">
            <a:avLst/>
          </a:prstGeom>
          <a:noFill/>
        </p:spPr>
        <p:txBody>
          <a:bodyPr wrap="square" rtlCol="0">
            <a:spAutoFit/>
          </a:bodyPr>
          <a:lstStyle/>
          <a:p>
            <a:pPr algn="ctr"/>
            <a:r>
              <a:rPr lang="en-US" sz="2000" b="1" dirty="0">
                <a:solidFill>
                  <a:schemeClr val="bg1"/>
                </a:solidFill>
              </a:rPr>
              <a:t>Any previous participants in the audience?</a:t>
            </a:r>
          </a:p>
        </p:txBody>
      </p:sp>
      <p:sp>
        <p:nvSpPr>
          <p:cNvPr id="10" name="Title 1"/>
          <p:cNvSpPr>
            <a:spLocks noGrp="1"/>
          </p:cNvSpPr>
          <p:nvPr>
            <p:ph type="title"/>
          </p:nvPr>
        </p:nvSpPr>
        <p:spPr>
          <a:xfrm>
            <a:off x="0" y="172641"/>
            <a:ext cx="9144000" cy="498598"/>
          </a:xfrm>
        </p:spPr>
        <p:txBody>
          <a:bodyPr>
            <a:noAutofit/>
          </a:bodyPr>
          <a:lstStyle/>
          <a:p>
            <a:r>
              <a:rPr lang="en-US" sz="3600" b="1" dirty="0"/>
              <a:t>How Do We Carry Out Our Mission?</a:t>
            </a:r>
          </a:p>
        </p:txBody>
      </p:sp>
    </p:spTree>
    <p:extLst>
      <p:ext uri="{BB962C8B-B14F-4D97-AF65-F5344CB8AC3E}">
        <p14:creationId xmlns:p14="http://schemas.microsoft.com/office/powerpoint/2010/main" val="274640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763771"/>
            <a:ext cx="8839200" cy="1200329"/>
          </a:xfrm>
          <a:prstGeom prst="rect">
            <a:avLst/>
          </a:prstGeom>
          <a:solidFill>
            <a:schemeClr val="bg1">
              <a:alpha val="40000"/>
            </a:schemeClr>
          </a:solidFill>
          <a:effectLst>
            <a:softEdge rad="381000"/>
          </a:effectLst>
        </p:spPr>
        <p:txBody>
          <a:bodyPr wrap="square" rtlCol="0">
            <a:spAutoFit/>
          </a:bodyPr>
          <a:lstStyle/>
          <a:p>
            <a:pPr marL="342900" indent="-342900">
              <a:buFont typeface="Arial" panose="020B0604020202020204" pitchFamily="34" charset="0"/>
              <a:buChar char="•"/>
            </a:pPr>
            <a:r>
              <a:rPr lang="en-US" dirty="0">
                <a:solidFill>
                  <a:schemeClr val="tx2">
                    <a:lumMod val="50000"/>
                  </a:schemeClr>
                </a:solidFill>
                <a:latin typeface="Calibri" panose="020F0502020204030204" pitchFamily="34" charset="0"/>
              </a:rPr>
              <a:t>Distance-learning courses in meteorology, oceanography, and climate science</a:t>
            </a:r>
          </a:p>
          <a:p>
            <a:pPr marL="342900" indent="-342900">
              <a:buFont typeface="Arial" panose="020B0604020202020204" pitchFamily="34" charset="0"/>
              <a:buChar char="•"/>
            </a:pPr>
            <a:r>
              <a:rPr lang="en-US" dirty="0">
                <a:solidFill>
                  <a:schemeClr val="tx2">
                    <a:lumMod val="50000"/>
                  </a:schemeClr>
                </a:solidFill>
                <a:latin typeface="Calibri" panose="020F0502020204030204" pitchFamily="34" charset="0"/>
              </a:rPr>
              <a:t>Offered each fall and spring semester with support from </a:t>
            </a:r>
            <a:r>
              <a:rPr lang="en-US" dirty="0">
                <a:latin typeface="Calibri" panose="020F0502020204030204" pitchFamily="34" charset="0"/>
              </a:rPr>
              <a:t>Mentor Team Leaders</a:t>
            </a:r>
            <a:endParaRPr lang="en-US" dirty="0">
              <a:solidFill>
                <a:schemeClr val="tx2">
                  <a:lumMod val="50000"/>
                </a:schemeClr>
              </a:solidFill>
              <a:latin typeface="Calibri" panose="020F0502020204030204" pitchFamily="34" charset="0"/>
            </a:endParaRPr>
          </a:p>
          <a:p>
            <a:pPr marL="342900" indent="-342900">
              <a:buFont typeface="Arial" panose="020B0604020202020204" pitchFamily="34" charset="0"/>
              <a:buChar char="•"/>
            </a:pPr>
            <a:r>
              <a:rPr lang="en-US" dirty="0">
                <a:solidFill>
                  <a:schemeClr val="tx2">
                    <a:lumMod val="50000"/>
                  </a:schemeClr>
                </a:solidFill>
                <a:latin typeface="Calibri" panose="020F0502020204030204" pitchFamily="34" charset="0"/>
              </a:rPr>
              <a:t>3 graduate credits in Earth science through California University of Pennsylvania upon completion of course and a Plan of Action for peer-training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0207" y="840832"/>
            <a:ext cx="5283586" cy="2873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
            <a:ext cx="3255816" cy="1125680"/>
          </a:xfrm>
          <a:prstGeom prst="rect">
            <a:avLst/>
          </a:prstGeom>
        </p:spPr>
      </p:pic>
      <p:sp>
        <p:nvSpPr>
          <p:cNvPr id="6" name="Explosion 2 5"/>
          <p:cNvSpPr/>
          <p:nvPr/>
        </p:nvSpPr>
        <p:spPr>
          <a:xfrm rot="1888829">
            <a:off x="5814794" y="221368"/>
            <a:ext cx="3114060" cy="1569165"/>
          </a:xfrm>
          <a:prstGeom prst="irregularSeal2">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206294">
            <a:off x="6407426" y="519844"/>
            <a:ext cx="1864992" cy="923330"/>
          </a:xfrm>
          <a:prstGeom prst="rect">
            <a:avLst/>
          </a:prstGeom>
          <a:noFill/>
        </p:spPr>
        <p:txBody>
          <a:bodyPr wrap="square" rtlCol="0">
            <a:spAutoFit/>
          </a:bodyPr>
          <a:lstStyle/>
          <a:p>
            <a:pPr algn="ctr"/>
            <a:r>
              <a:rPr lang="en-US" b="1" dirty="0">
                <a:solidFill>
                  <a:schemeClr val="bg1"/>
                </a:solidFill>
              </a:rPr>
              <a:t>Ongoing modernization</a:t>
            </a:r>
            <a:br>
              <a:rPr lang="en-US" b="1" dirty="0">
                <a:solidFill>
                  <a:schemeClr val="bg1"/>
                </a:solidFill>
              </a:rPr>
            </a:br>
            <a:r>
              <a:rPr lang="en-US" b="1" dirty="0">
                <a:solidFill>
                  <a:schemeClr val="bg1"/>
                </a:solidFill>
              </a:rPr>
              <a:t> in progress</a:t>
            </a:r>
          </a:p>
        </p:txBody>
      </p:sp>
    </p:spTree>
    <p:extLst>
      <p:ext uri="{BB962C8B-B14F-4D97-AF65-F5344CB8AC3E}">
        <p14:creationId xmlns:p14="http://schemas.microsoft.com/office/powerpoint/2010/main" val="264933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half" idx="4294967295"/>
          </p:nvPr>
        </p:nvSpPr>
        <p:spPr>
          <a:xfrm>
            <a:off x="920596" y="971550"/>
            <a:ext cx="7428752" cy="644434"/>
          </a:xfrm>
          <a:prstGeom prst="rect">
            <a:avLst/>
          </a:prstGeom>
        </p:spPr>
        <p:txBody>
          <a:bodyPr>
            <a:noAutofit/>
          </a:bodyPr>
          <a:lstStyle/>
          <a:p>
            <a:pPr marL="0" indent="0">
              <a:buNone/>
            </a:pPr>
            <a:r>
              <a:rPr lang="en-US" sz="2200" dirty="0">
                <a:solidFill>
                  <a:schemeClr val="tx2">
                    <a:lumMod val="50000"/>
                  </a:schemeClr>
                </a:solidFill>
                <a:latin typeface="Calibri" panose="020F0502020204030204" pitchFamily="34" charset="0"/>
              </a:rPr>
              <a:t>Focuses on the study of the atmospheric environment through the use of near real-time weather data</a:t>
            </a: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11665" y="1750829"/>
            <a:ext cx="2323761" cy="310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0" y="172641"/>
            <a:ext cx="9144000" cy="498598"/>
          </a:xfrm>
        </p:spPr>
        <p:txBody>
          <a:bodyPr>
            <a:noAutofit/>
          </a:bodyPr>
          <a:lstStyle/>
          <a:p>
            <a:r>
              <a:rPr lang="en-US" sz="3600" b="1" dirty="0" err="1"/>
              <a:t>DataStreme</a:t>
            </a:r>
            <a:r>
              <a:rPr lang="en-US" sz="3600" b="1" dirty="0"/>
              <a:t> Atmosphere</a:t>
            </a:r>
            <a:br>
              <a:rPr lang="en-US" sz="3600" b="1" dirty="0"/>
            </a:br>
            <a:r>
              <a:rPr lang="en-US" sz="2400" dirty="0"/>
              <a:t>1996-Present</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765390"/>
            <a:ext cx="2329548" cy="310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xmlns="" id="{76B6BF1A-BE44-E744-8A92-BC9FDEDF6B1F}"/>
              </a:ext>
            </a:extLst>
          </p:cNvPr>
          <p:cNvSpPr txBox="1"/>
          <p:nvPr/>
        </p:nvSpPr>
        <p:spPr>
          <a:xfrm>
            <a:off x="1905000" y="2038350"/>
            <a:ext cx="2152145" cy="369332"/>
          </a:xfrm>
          <a:prstGeom prst="rect">
            <a:avLst/>
          </a:prstGeom>
          <a:solidFill>
            <a:schemeClr val="accent3">
              <a:lumMod val="50000"/>
            </a:schemeClr>
          </a:solidFill>
        </p:spPr>
        <p:txBody>
          <a:bodyPr wrap="square" rtlCol="0">
            <a:spAutoFit/>
          </a:bodyPr>
          <a:lstStyle/>
          <a:p>
            <a:pPr algn="ctr"/>
            <a:r>
              <a:rPr lang="en-US" b="1" dirty="0">
                <a:solidFill>
                  <a:schemeClr val="bg1"/>
                </a:solidFill>
                <a:latin typeface="+mj-lt"/>
              </a:rPr>
              <a:t>Update in progress</a:t>
            </a:r>
            <a:r>
              <a:rPr lang="en-US" b="1" dirty="0">
                <a:solidFill>
                  <a:schemeClr val="bg1"/>
                </a:solidFill>
                <a:latin typeface="Perpetua" panose="02020502060401020303" pitchFamily="18" charset="0"/>
              </a:rPr>
              <a:t>!</a:t>
            </a:r>
          </a:p>
        </p:txBody>
      </p:sp>
    </p:spTree>
    <p:extLst>
      <p:ext uri="{BB962C8B-B14F-4D97-AF65-F5344CB8AC3E}">
        <p14:creationId xmlns:p14="http://schemas.microsoft.com/office/powerpoint/2010/main" val="405926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9000" y="1596390"/>
            <a:ext cx="2323586" cy="310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sz="half" idx="4294967295"/>
          </p:nvPr>
        </p:nvSpPr>
        <p:spPr>
          <a:xfrm>
            <a:off x="920596" y="971550"/>
            <a:ext cx="8223404" cy="644434"/>
          </a:xfrm>
          <a:prstGeom prst="rect">
            <a:avLst/>
          </a:prstGeom>
        </p:spPr>
        <p:txBody>
          <a:bodyPr>
            <a:noAutofit/>
          </a:bodyPr>
          <a:lstStyle/>
          <a:p>
            <a:pPr marL="0" indent="0">
              <a:buNone/>
            </a:pPr>
            <a:r>
              <a:rPr lang="en-US" sz="2200" dirty="0">
                <a:solidFill>
                  <a:schemeClr val="tx2">
                    <a:lumMod val="50000"/>
                  </a:schemeClr>
                </a:solidFill>
                <a:latin typeface="Calibri" panose="020F0502020204030204" pitchFamily="34" charset="0"/>
              </a:rPr>
              <a:t>Explores the role of the ocean in the Earth system, also data-rich</a:t>
            </a:r>
          </a:p>
        </p:txBody>
      </p:sp>
      <p:sp>
        <p:nvSpPr>
          <p:cNvPr id="9" name="Title 1"/>
          <p:cNvSpPr>
            <a:spLocks noGrp="1"/>
          </p:cNvSpPr>
          <p:nvPr>
            <p:ph type="title"/>
          </p:nvPr>
        </p:nvSpPr>
        <p:spPr>
          <a:xfrm>
            <a:off x="0" y="172641"/>
            <a:ext cx="9144000" cy="498598"/>
          </a:xfrm>
        </p:spPr>
        <p:txBody>
          <a:bodyPr>
            <a:noAutofit/>
          </a:bodyPr>
          <a:lstStyle/>
          <a:p>
            <a:r>
              <a:rPr lang="en-US" sz="3600" b="1" dirty="0" err="1"/>
              <a:t>DataStreme</a:t>
            </a:r>
            <a:r>
              <a:rPr lang="en-US" sz="3600" b="1" dirty="0"/>
              <a:t> Ocean</a:t>
            </a:r>
            <a:br>
              <a:rPr lang="en-US" sz="3600" b="1" dirty="0"/>
            </a:br>
            <a:r>
              <a:rPr lang="en-US" sz="2400" dirty="0"/>
              <a:t>2003-Present</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1910" y="1596390"/>
            <a:ext cx="2333890" cy="310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xmlns="" id="{7192DE0B-D6A7-C242-B137-5B67CD96A96A}"/>
              </a:ext>
            </a:extLst>
          </p:cNvPr>
          <p:cNvSpPr txBox="1"/>
          <p:nvPr/>
        </p:nvSpPr>
        <p:spPr>
          <a:xfrm>
            <a:off x="2419855" y="1764409"/>
            <a:ext cx="2152145" cy="369332"/>
          </a:xfrm>
          <a:prstGeom prst="rect">
            <a:avLst/>
          </a:prstGeom>
          <a:solidFill>
            <a:srgbClr val="00539B"/>
          </a:solidFill>
        </p:spPr>
        <p:txBody>
          <a:bodyPr wrap="square" rtlCol="0">
            <a:spAutoFit/>
          </a:bodyPr>
          <a:lstStyle/>
          <a:p>
            <a:pPr algn="ctr"/>
            <a:r>
              <a:rPr lang="en-US" b="1" dirty="0">
                <a:solidFill>
                  <a:schemeClr val="bg1"/>
                </a:solidFill>
                <a:latin typeface="+mj-lt"/>
              </a:rPr>
              <a:t>Brand new edition!</a:t>
            </a:r>
          </a:p>
        </p:txBody>
      </p:sp>
    </p:spTree>
    <p:extLst>
      <p:ext uri="{BB962C8B-B14F-4D97-AF65-F5344CB8AC3E}">
        <p14:creationId xmlns:p14="http://schemas.microsoft.com/office/powerpoint/2010/main" val="299245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2"/>
          <p:cNvSpPr>
            <a:spLocks noGrp="1"/>
          </p:cNvSpPr>
          <p:nvPr>
            <p:ph sz="quarter" idx="4294967295"/>
          </p:nvPr>
        </p:nvSpPr>
        <p:spPr>
          <a:xfrm>
            <a:off x="685800" y="971550"/>
            <a:ext cx="8229600" cy="997744"/>
          </a:xfrm>
          <a:prstGeom prst="rect">
            <a:avLst/>
          </a:prstGeom>
        </p:spPr>
        <p:txBody>
          <a:bodyPr>
            <a:noAutofit/>
          </a:bodyPr>
          <a:lstStyle/>
          <a:p>
            <a:pPr marL="0" indent="0">
              <a:buNone/>
            </a:pPr>
            <a:r>
              <a:rPr lang="en-US" sz="2200" dirty="0">
                <a:solidFill>
                  <a:schemeClr val="tx2">
                    <a:lumMod val="50000"/>
                  </a:schemeClr>
                </a:solidFill>
                <a:latin typeface="Calibri" panose="020F0502020204030204" pitchFamily="34" charset="0"/>
              </a:rPr>
              <a:t>Explores the fundamental science of Earth’s climate system and addresses relevant societal and health impacts</a:t>
            </a:r>
          </a:p>
          <a:p>
            <a:pPr marL="0" indent="0">
              <a:buNone/>
            </a:pPr>
            <a:endParaRPr lang="en-US" sz="2200" dirty="0">
              <a:solidFill>
                <a:schemeClr val="tx2">
                  <a:lumMod val="50000"/>
                </a:schemeClr>
              </a:solidFill>
              <a:latin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9000" y="1824990"/>
            <a:ext cx="2244187" cy="310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172641"/>
            <a:ext cx="9144000" cy="498598"/>
          </a:xfrm>
        </p:spPr>
        <p:txBody>
          <a:bodyPr>
            <a:noAutofit/>
          </a:bodyPr>
          <a:lstStyle/>
          <a:p>
            <a:r>
              <a:rPr lang="en-US" sz="3600" b="1" dirty="0" err="1"/>
              <a:t>DataStreme</a:t>
            </a:r>
            <a:r>
              <a:rPr lang="en-US" sz="3600" b="1" dirty="0"/>
              <a:t> Earth’s Climate System</a:t>
            </a:r>
            <a:br>
              <a:rPr lang="en-US" sz="3600" b="1" dirty="0"/>
            </a:br>
            <a:r>
              <a:rPr lang="en-US" sz="2400" dirty="0"/>
              <a:t>2009-Present</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759" y="1810119"/>
            <a:ext cx="2326841" cy="310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025702"/>
      </p:ext>
    </p:extLst>
  </p:cSld>
  <p:clrMapOvr>
    <a:masterClrMapping/>
  </p:clrMapOvr>
</p:sld>
</file>

<file path=ppt/theme/theme1.xml><?xml version="1.0" encoding="utf-8"?>
<a:theme xmlns:a="http://schemas.openxmlformats.org/drawingml/2006/main" name="Picture_with_reflected_ca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104326-CDF0-433C-9A28-8A3A2FE783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Picture_with_reflected_caption</Template>
  <TotalTime>4590</TotalTime>
  <Words>537</Words>
  <Application>Microsoft Office PowerPoint</Application>
  <PresentationFormat>On-screen Show (16:9)</PresentationFormat>
  <Paragraphs>84</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Picture_with_reflected_caption</vt:lpstr>
      <vt:lpstr>PowerPoint Presentation</vt:lpstr>
      <vt:lpstr>PowerPoint Presentation</vt:lpstr>
      <vt:lpstr>PowerPoint Presentation</vt:lpstr>
      <vt:lpstr>Teachers are the Key</vt:lpstr>
      <vt:lpstr>How Do We Carry Out Our Mission?</vt:lpstr>
      <vt:lpstr>PowerPoint Presentation</vt:lpstr>
      <vt:lpstr>DataStreme Atmosphere 1996-Present</vt:lpstr>
      <vt:lpstr>DataStreme Ocean 2003-Present</vt:lpstr>
      <vt:lpstr>DataStreme Earth’s Climate System 2009-Present</vt:lpstr>
      <vt:lpstr>PowerPoint Presentation</vt:lpstr>
      <vt:lpstr>PowerPoint Presentation</vt:lpstr>
      <vt:lpstr>Recent Improvements</vt:lpstr>
      <vt:lpstr>Cal U D2L  DataStreme Interface</vt:lpstr>
      <vt:lpstr>Opportunities</vt:lpstr>
      <vt:lpstr>PowerPoint Presentation</vt:lpstr>
      <vt:lpstr>Conclusions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Nugnes</dc:creator>
  <cp:lastModifiedBy>Kira Nugnes</cp:lastModifiedBy>
  <cp:revision>220</cp:revision>
  <dcterms:created xsi:type="dcterms:W3CDTF">2015-04-23T17:44:30Z</dcterms:created>
  <dcterms:modified xsi:type="dcterms:W3CDTF">2018-11-01T16:49:30Z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TC018814239991</vt:lpwstr>
  </property>
</Properties>
</file>