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notesMasterIdLst>
    <p:notesMasterId r:id="rId21"/>
  </p:notesMasterIdLst>
  <p:sldIdLst>
    <p:sldId id="256" r:id="rId2"/>
    <p:sldId id="424" r:id="rId3"/>
    <p:sldId id="434" r:id="rId4"/>
    <p:sldId id="425" r:id="rId5"/>
    <p:sldId id="279" r:id="rId6"/>
    <p:sldId id="426" r:id="rId7"/>
    <p:sldId id="427" r:id="rId8"/>
    <p:sldId id="438" r:id="rId9"/>
    <p:sldId id="429" r:id="rId10"/>
    <p:sldId id="430" r:id="rId11"/>
    <p:sldId id="437" r:id="rId12"/>
    <p:sldId id="428" r:id="rId13"/>
    <p:sldId id="431" r:id="rId14"/>
    <p:sldId id="436" r:id="rId15"/>
    <p:sldId id="440" r:id="rId16"/>
    <p:sldId id="433" r:id="rId17"/>
    <p:sldId id="439" r:id="rId18"/>
    <p:sldId id="432" r:id="rId19"/>
    <p:sldId id="32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8" autoAdjust="0"/>
    <p:restoredTop sz="94291" autoAdjust="0"/>
  </p:normalViewPr>
  <p:slideViewPr>
    <p:cSldViewPr>
      <p:cViewPr varScale="1">
        <p:scale>
          <a:sx n="68" d="100"/>
          <a:sy n="68" d="100"/>
        </p:scale>
        <p:origin x="5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D2AAF-1430-4453-86E1-E65AE6FCB076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48FFD-185B-416F-B7DB-3CE6B15730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684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48FFD-185B-416F-B7DB-3CE6B157305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675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48FFD-185B-416F-B7DB-3CE6B157305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7315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48FFD-185B-416F-B7DB-3CE6B157305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70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113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12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528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5513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5894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4791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539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037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343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814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035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1195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018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519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915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281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146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C5F1CF9-9BFF-46EE-AF27-854A828A1B93}" type="datetimeFigureOut">
              <a:rPr lang="nb-NO" smtClean="0"/>
              <a:t>05.11.2018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E70BE-559C-4DF2-B5FD-221B552A82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003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ome.gov/1000057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8700" y="83482"/>
            <a:ext cx="1013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Fossil Eukaryotes in Terrestrial Paleoenvironments: Examples from Neoproterozoic to Cambrian Paleosols and Paleosaprolites</a:t>
            </a:r>
            <a:endParaRPr lang="nb-NO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1854" y="3156013"/>
            <a:ext cx="11201400" cy="310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aseline="300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3200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Steven G. Driese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aseline="300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Gopon, </a:t>
            </a:r>
            <a:r>
              <a:rPr lang="en-US" sz="3200" baseline="300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Kalle Kirsimäe, </a:t>
            </a:r>
            <a:r>
              <a:rPr lang="en-US" sz="3200" baseline="300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Brooke Johnson, </a:t>
            </a:r>
            <a:r>
              <a:rPr lang="en-US" sz="3200" baseline="300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Peeter Somelar, and</a:t>
            </a:r>
            <a:r>
              <a:rPr lang="en-US" baseline="300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aseline="300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 van Zuilen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Geosciences, Terrestrial Paleoclimatology Research Group, Baylor University, Waco, TX 76798-7354 USA; </a:t>
            </a:r>
            <a:r>
              <a:rPr lang="en-US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Earth Sciences, University of Oxford, South Parks Road, Oxford, England, OX1 3AN UNITED KINGDOM; </a:t>
            </a:r>
            <a:r>
              <a:rPr lang="en-US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Geology, Tartu University, 50411 Tartu, ESTONIA; 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 de Physique du Globe de Paris, Equipe </a:t>
            </a: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Géomicrobiologie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75238 Paris cedex 5, FRANCE</a:t>
            </a:r>
          </a:p>
          <a:p>
            <a:pPr algn="ctr">
              <a:lnSpc>
                <a:spcPct val="115000"/>
              </a:lnSpc>
            </a:pPr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clock&#10;&#10;Description generated with high confidence">
            <a:extLst>
              <a:ext uri="{FF2B5EF4-FFF2-40B4-BE49-F238E27FC236}">
                <a16:creationId xmlns:a16="http://schemas.microsoft.com/office/drawing/2014/main" id="{0F5E8C2E-D93B-4EBB-9563-0950FF368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5787907"/>
            <a:ext cx="3122746" cy="957642"/>
          </a:xfrm>
          <a:prstGeom prst="rect">
            <a:avLst/>
          </a:prstGeom>
        </p:spPr>
      </p:pic>
      <p:pic>
        <p:nvPicPr>
          <p:cNvPr id="1026" name="Picture 2" descr="Image result for university of oxford logo">
            <a:extLst>
              <a:ext uri="{FF2B5EF4-FFF2-40B4-BE49-F238E27FC236}">
                <a16:creationId xmlns:a16="http://schemas.microsoft.com/office/drawing/2014/main" id="{BFFCB7B2-ACAB-4DD4-9BF2-37550268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6" y="5738785"/>
            <a:ext cx="1006764" cy="100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niversity of tartu logo">
            <a:extLst>
              <a:ext uri="{FF2B5EF4-FFF2-40B4-BE49-F238E27FC236}">
                <a16:creationId xmlns:a16="http://schemas.microsoft.com/office/drawing/2014/main" id="{11102866-FB72-401E-AAE4-99C884981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738785"/>
            <a:ext cx="958514" cy="9697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32" name="Picture 8" descr="Image result for Institut de Physique du Globe de Paris">
            <a:extLst>
              <a:ext uri="{FF2B5EF4-FFF2-40B4-BE49-F238E27FC236}">
                <a16:creationId xmlns:a16="http://schemas.microsoft.com/office/drawing/2014/main" id="{80D42F6B-17D4-4A0B-8423-E39DA5D1D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52" y="5738785"/>
            <a:ext cx="828649" cy="100932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64009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742DD-DBC4-4864-BC11-DF684A9C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4811692" cy="185324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Evidence for Terrestrial Microbiota in Baltic Paleosol: Electron Microprobe Mapping</a:t>
            </a:r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58E9E699-6800-4DC9-BCF3-B502BFF3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4EC5F5-BB79-44F7-A0CE-B4E34CB43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BD460D9-FB15-4F6E-BC15-0EAAD9140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52919"/>
            <a:ext cx="5039023" cy="3128682"/>
          </a:xfrm>
        </p:spPr>
        <p:txBody>
          <a:bodyPr>
            <a:no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Vermiform features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smooth-walled, high Fe-Mg clay-lined walls and high Si interiors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within secondary silica deposits </a:t>
            </a:r>
          </a:p>
        </p:txBody>
      </p:sp>
      <p:pic>
        <p:nvPicPr>
          <p:cNvPr id="25" name="Picture 24" descr="A picture containing invertebrate, animal, worm&#10;&#10;Description generated with very high confidence">
            <a:extLst>
              <a:ext uri="{FF2B5EF4-FFF2-40B4-BE49-F238E27FC236}">
                <a16:creationId xmlns:a16="http://schemas.microsoft.com/office/drawing/2014/main" id="{9CC042A9-D77A-4F2D-8EDB-80459DAF7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23" y="700449"/>
            <a:ext cx="3088956" cy="28764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6D1432-0032-4273-A550-370A5D77C26E}"/>
              </a:ext>
            </a:extLst>
          </p:cNvPr>
          <p:cNvSpPr txBox="1"/>
          <p:nvPr/>
        </p:nvSpPr>
        <p:spPr>
          <a:xfrm>
            <a:off x="5780267" y="3020948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BDFE2A-9A04-494C-89A4-A68A6BE78F86}"/>
              </a:ext>
            </a:extLst>
          </p:cNvPr>
          <p:cNvSpPr txBox="1"/>
          <p:nvPr/>
        </p:nvSpPr>
        <p:spPr>
          <a:xfrm>
            <a:off x="7698121" y="3032993"/>
            <a:ext cx="82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 K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picture containing photo&#10;&#10;Description generated with very high confidence">
            <a:extLst>
              <a:ext uri="{FF2B5EF4-FFF2-40B4-BE49-F238E27FC236}">
                <a16:creationId xmlns:a16="http://schemas.microsoft.com/office/drawing/2014/main" id="{3257425F-2D34-48D7-88F7-6BFF06504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74" y="688725"/>
            <a:ext cx="2849868" cy="28764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8800EE-D7B1-45B4-B4FD-EC8055EB47AB}"/>
              </a:ext>
            </a:extLst>
          </p:cNvPr>
          <p:cNvSpPr txBox="1"/>
          <p:nvPr/>
        </p:nvSpPr>
        <p:spPr>
          <a:xfrm>
            <a:off x="8873544" y="3048382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BBC7DF-424F-4E45-BBB2-966FACCE1CD9}"/>
              </a:ext>
            </a:extLst>
          </p:cNvPr>
          <p:cNvSpPr txBox="1"/>
          <p:nvPr/>
        </p:nvSpPr>
        <p:spPr>
          <a:xfrm>
            <a:off x="10603782" y="2991876"/>
            <a:ext cx="86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Mg K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picture containing photo&#10;&#10;Description generated with very high confidence">
            <a:extLst>
              <a:ext uri="{FF2B5EF4-FFF2-40B4-BE49-F238E27FC236}">
                <a16:creationId xmlns:a16="http://schemas.microsoft.com/office/drawing/2014/main" id="{09EF00F8-41F9-420B-A47A-4A5C2347C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22" y="3588102"/>
            <a:ext cx="3093177" cy="30412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26A29DB-B958-4C78-9401-E4DDB46C86B4}"/>
              </a:ext>
            </a:extLst>
          </p:cNvPr>
          <p:cNvSpPr txBox="1"/>
          <p:nvPr/>
        </p:nvSpPr>
        <p:spPr>
          <a:xfrm>
            <a:off x="7675329" y="6079122"/>
            <a:ext cx="86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 K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855618-D63A-46F6-A133-8903FAFD285B}"/>
              </a:ext>
            </a:extLst>
          </p:cNvPr>
          <p:cNvSpPr txBox="1"/>
          <p:nvPr/>
        </p:nvSpPr>
        <p:spPr>
          <a:xfrm>
            <a:off x="5734836" y="6079122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28" name="Picture 27" descr="A close up of a stone wall&#10;&#10;Description generated with high confidence">
            <a:extLst>
              <a:ext uri="{FF2B5EF4-FFF2-40B4-BE49-F238E27FC236}">
                <a16:creationId xmlns:a16="http://schemas.microsoft.com/office/drawing/2014/main" id="{14EFF8B1-3A61-4952-880B-B31A311A6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378" y="3613502"/>
            <a:ext cx="2920422" cy="29922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53E45F-3BA6-465F-A45D-554578E6D5E5}"/>
              </a:ext>
            </a:extLst>
          </p:cNvPr>
          <p:cNvSpPr txBox="1"/>
          <p:nvPr/>
        </p:nvSpPr>
        <p:spPr>
          <a:xfrm>
            <a:off x="8838400" y="6079122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41FF49-5557-456A-B7B1-628BE6B768B0}"/>
              </a:ext>
            </a:extLst>
          </p:cNvPr>
          <p:cNvSpPr txBox="1"/>
          <p:nvPr/>
        </p:nvSpPr>
        <p:spPr>
          <a:xfrm>
            <a:off x="10764944" y="6079122"/>
            <a:ext cx="81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BSE</a:t>
            </a:r>
          </a:p>
        </p:txBody>
      </p:sp>
    </p:spTree>
    <p:extLst>
      <p:ext uri="{BB962C8B-B14F-4D97-AF65-F5344CB8AC3E}">
        <p14:creationId xmlns:p14="http://schemas.microsoft.com/office/powerpoint/2010/main" val="109462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3491-E4E5-4C44-A310-093FA934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59" y="-40851"/>
            <a:ext cx="12167269" cy="80751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Additional Examples of Vermiforms -TR119 paleosol</a:t>
            </a:r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0C1B0C6F-86C3-45AB-A292-31F1B2D05E2A}"/>
              </a:ext>
            </a:extLst>
          </p:cNvPr>
          <p:cNvSpPr txBox="1">
            <a:spLocks/>
          </p:cNvSpPr>
          <p:nvPr/>
        </p:nvSpPr>
        <p:spPr>
          <a:xfrm>
            <a:off x="8071226" y="4201966"/>
            <a:ext cx="3329666" cy="182221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Cambrian (?) core TR119  paleosol from southwestern Wisconsin, USA</a:t>
            </a:r>
          </a:p>
        </p:txBody>
      </p:sp>
      <p:pic>
        <p:nvPicPr>
          <p:cNvPr id="16" name="Picture 15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85238C7E-C0D0-4164-BFE1-558B1E5D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22" y="691719"/>
            <a:ext cx="4572000" cy="3429000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58F124-42C2-459D-8E4B-FA53EB46B6FF}"/>
              </a:ext>
            </a:extLst>
          </p:cNvPr>
          <p:cNvSpPr txBox="1"/>
          <p:nvPr/>
        </p:nvSpPr>
        <p:spPr>
          <a:xfrm>
            <a:off x="10523197" y="3451520"/>
            <a:ext cx="82300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DB5491DD-07EB-4072-897E-BEAD32B420B7}"/>
              </a:ext>
            </a:extLst>
          </p:cNvPr>
          <p:cNvSpPr txBox="1">
            <a:spLocks/>
          </p:cNvSpPr>
          <p:nvPr/>
        </p:nvSpPr>
        <p:spPr>
          <a:xfrm>
            <a:off x="8229600" y="6024180"/>
            <a:ext cx="332966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Medaris et al. (2018) Journal of Geology</a:t>
            </a:r>
          </a:p>
        </p:txBody>
      </p:sp>
      <p:pic>
        <p:nvPicPr>
          <p:cNvPr id="11" name="Picture 10" descr="A close up of a tree&#10;&#10;Description generated with high confidence">
            <a:extLst>
              <a:ext uri="{FF2B5EF4-FFF2-40B4-BE49-F238E27FC236}">
                <a16:creationId xmlns:a16="http://schemas.microsoft.com/office/drawing/2014/main" id="{116868D9-B863-45CE-AC72-0D05D66BF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34" y="3368146"/>
            <a:ext cx="4653139" cy="3489854"/>
          </a:xfrm>
          <a:prstGeom prst="rect">
            <a:avLst/>
          </a:prstGeom>
        </p:spPr>
      </p:pic>
      <p:pic>
        <p:nvPicPr>
          <p:cNvPr id="9" name="Picture 8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07D8E2FE-51A4-4318-942E-286ACDEA3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" y="691719"/>
            <a:ext cx="4653140" cy="34898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9C196EC-DA31-4DF6-8450-3534CDD11A22}"/>
              </a:ext>
            </a:extLst>
          </p:cNvPr>
          <p:cNvSpPr txBox="1"/>
          <p:nvPr/>
        </p:nvSpPr>
        <p:spPr>
          <a:xfrm>
            <a:off x="145742" y="3782165"/>
            <a:ext cx="66835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86ECC4-0AC0-431A-BB71-7A0B95BE898B}"/>
              </a:ext>
            </a:extLst>
          </p:cNvPr>
          <p:cNvSpPr txBox="1"/>
          <p:nvPr/>
        </p:nvSpPr>
        <p:spPr>
          <a:xfrm>
            <a:off x="3048000" y="6462877"/>
            <a:ext cx="66835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7F9E96-AFCF-4F02-A3FE-6407231DA34D}"/>
              </a:ext>
            </a:extLst>
          </p:cNvPr>
          <p:cNvSpPr txBox="1"/>
          <p:nvPr/>
        </p:nvSpPr>
        <p:spPr>
          <a:xfrm>
            <a:off x="3464468" y="3520322"/>
            <a:ext cx="82300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F16024-5945-4CCE-A026-DE3C6AB7CE26}"/>
              </a:ext>
            </a:extLst>
          </p:cNvPr>
          <p:cNvSpPr txBox="1"/>
          <p:nvPr/>
        </p:nvSpPr>
        <p:spPr>
          <a:xfrm>
            <a:off x="6350478" y="6238160"/>
            <a:ext cx="82300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B26D1C-BBBD-4586-9C19-6F7150B1FB5C}"/>
              </a:ext>
            </a:extLst>
          </p:cNvPr>
          <p:cNvCxnSpPr/>
          <p:nvPr/>
        </p:nvCxnSpPr>
        <p:spPr>
          <a:xfrm>
            <a:off x="3474720" y="3995928"/>
            <a:ext cx="84164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7150F1-5269-4DFD-8CAD-37422780985B}"/>
              </a:ext>
            </a:extLst>
          </p:cNvPr>
          <p:cNvCxnSpPr/>
          <p:nvPr/>
        </p:nvCxnSpPr>
        <p:spPr>
          <a:xfrm>
            <a:off x="6331844" y="6670121"/>
            <a:ext cx="84164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B8C208-BCD3-456B-A5D4-46FC77A23168}"/>
              </a:ext>
            </a:extLst>
          </p:cNvPr>
          <p:cNvCxnSpPr>
            <a:cxnSpLocks/>
          </p:cNvCxnSpPr>
          <p:nvPr/>
        </p:nvCxnSpPr>
        <p:spPr>
          <a:xfrm>
            <a:off x="10058400" y="3852454"/>
            <a:ext cx="17526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4E54075-A6EA-4824-B1A1-49F20FB76523}"/>
              </a:ext>
            </a:extLst>
          </p:cNvPr>
          <p:cNvSpPr txBox="1"/>
          <p:nvPr/>
        </p:nvSpPr>
        <p:spPr>
          <a:xfrm>
            <a:off x="5336353" y="1793513"/>
            <a:ext cx="2262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BSE: Illite crystals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grown oriented to the vermiform wall </a:t>
            </a:r>
          </a:p>
        </p:txBody>
      </p:sp>
    </p:spTree>
    <p:extLst>
      <p:ext uri="{BB962C8B-B14F-4D97-AF65-F5344CB8AC3E}">
        <p14:creationId xmlns:p14="http://schemas.microsoft.com/office/powerpoint/2010/main" val="2059795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0D40-7DC9-4ECC-91B9-ED92F4F8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30"/>
            <a:ext cx="4555131" cy="2361776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Features in Baltic Paleosol are NOT Abiotic Kaolinite-Vermiculite Vermiforms!</a:t>
            </a:r>
          </a:p>
        </p:txBody>
      </p:sp>
      <p:pic>
        <p:nvPicPr>
          <p:cNvPr id="5" name="Picture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CFF22BFD-26CB-4AF8-886A-23989BA67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-5" b="-5"/>
          <a:stretch/>
        </p:blipFill>
        <p:spPr>
          <a:xfrm>
            <a:off x="4613643" y="609601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41991E-FEAE-49BB-BDDD-80639BB6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B7B0ABC-99A8-4617-B471-EC1C2276A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40" y="2484544"/>
            <a:ext cx="4148438" cy="3763855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Vermiform, but internally consist of accordion-like stacks of crystals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Larger diameters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No organic walls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No organic interiors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Hydrothermal fluid origin?</a:t>
            </a:r>
          </a:p>
          <a:p>
            <a:endParaRPr lang="en-US" dirty="0"/>
          </a:p>
        </p:txBody>
      </p:sp>
      <p:pic>
        <p:nvPicPr>
          <p:cNvPr id="9" name="Picture 8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F083C1D0-24E5-494A-99AA-3231097D76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174" b="-5"/>
          <a:stretch/>
        </p:blipFill>
        <p:spPr>
          <a:xfrm>
            <a:off x="4613644" y="3482340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23" name="Content Placeholder 11" descr="A picture containing outdoor, snow, ground&#10;&#10;Description generated with high confidence">
            <a:extLst>
              <a:ext uri="{FF2B5EF4-FFF2-40B4-BE49-F238E27FC236}">
                <a16:creationId xmlns:a16="http://schemas.microsoft.com/office/drawing/2014/main" id="{0552970C-0065-48EE-9847-2BC59266EE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4" b="-2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8CFCE5-EBFD-4B25-B674-C05F4F88AD5B}"/>
              </a:ext>
            </a:extLst>
          </p:cNvPr>
          <p:cNvSpPr txBox="1"/>
          <p:nvPr/>
        </p:nvSpPr>
        <p:spPr>
          <a:xfrm>
            <a:off x="4516263" y="151836"/>
            <a:ext cx="721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Squaw Creek  Cambrian Paleosol, central Texas (Driese et al., 2007)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9A60DA-EC5A-4369-B819-DC7723AA8DF2}"/>
              </a:ext>
            </a:extLst>
          </p:cNvPr>
          <p:cNvSpPr txBox="1"/>
          <p:nvPr/>
        </p:nvSpPr>
        <p:spPr>
          <a:xfrm>
            <a:off x="4538906" y="6211669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Sub-Lamotte Cambrian Paleosol, southeastern Missouri (Sutton and Maynard, 1996)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F65B58-1D7C-4F29-8FC0-5DBE2CE851EB}"/>
              </a:ext>
            </a:extLst>
          </p:cNvPr>
          <p:cNvCxnSpPr>
            <a:cxnSpLocks/>
          </p:cNvCxnSpPr>
          <p:nvPr/>
        </p:nvCxnSpPr>
        <p:spPr>
          <a:xfrm>
            <a:off x="7239000" y="3200400"/>
            <a:ext cx="486036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5DE2B7-CA23-4C45-9CB2-49654213C894}"/>
              </a:ext>
            </a:extLst>
          </p:cNvPr>
          <p:cNvCxnSpPr>
            <a:cxnSpLocks/>
          </p:cNvCxnSpPr>
          <p:nvPr/>
        </p:nvCxnSpPr>
        <p:spPr>
          <a:xfrm>
            <a:off x="10880594" y="3200400"/>
            <a:ext cx="626092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6144E5F-2F89-4D66-8DAC-E97C0ECEBCB1}"/>
              </a:ext>
            </a:extLst>
          </p:cNvPr>
          <p:cNvSpPr txBox="1"/>
          <p:nvPr/>
        </p:nvSpPr>
        <p:spPr>
          <a:xfrm>
            <a:off x="10721293" y="5639048"/>
            <a:ext cx="82300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702A19-3C33-4080-A122-D2C1311F99BA}"/>
              </a:ext>
            </a:extLst>
          </p:cNvPr>
          <p:cNvSpPr txBox="1"/>
          <p:nvPr/>
        </p:nvSpPr>
        <p:spPr>
          <a:xfrm>
            <a:off x="10683680" y="2765109"/>
            <a:ext cx="82300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2198A9-C28C-4939-8849-5500406FFACE}"/>
              </a:ext>
            </a:extLst>
          </p:cNvPr>
          <p:cNvSpPr txBox="1"/>
          <p:nvPr/>
        </p:nvSpPr>
        <p:spPr>
          <a:xfrm>
            <a:off x="7092803" y="2827226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F43F23-0629-40D1-98D4-3BE0FB535DC6}"/>
              </a:ext>
            </a:extLst>
          </p:cNvPr>
          <p:cNvSpPr txBox="1"/>
          <p:nvPr/>
        </p:nvSpPr>
        <p:spPr>
          <a:xfrm>
            <a:off x="7121728" y="5674257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164FED-584F-4A76-B36F-4D9758AA8B08}"/>
              </a:ext>
            </a:extLst>
          </p:cNvPr>
          <p:cNvSpPr txBox="1"/>
          <p:nvPr/>
        </p:nvSpPr>
        <p:spPr>
          <a:xfrm>
            <a:off x="4596437" y="638201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UVf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2CAE9E-7C29-414B-B4C6-87EC4ED196A6}"/>
              </a:ext>
            </a:extLst>
          </p:cNvPr>
          <p:cNvSpPr txBox="1"/>
          <p:nvPr/>
        </p:nvSpPr>
        <p:spPr>
          <a:xfrm>
            <a:off x="8001000" y="638201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XPL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D81007-EA8E-4D52-9FD3-622024E8D996}"/>
              </a:ext>
            </a:extLst>
          </p:cNvPr>
          <p:cNvSpPr txBox="1"/>
          <p:nvPr/>
        </p:nvSpPr>
        <p:spPr>
          <a:xfrm>
            <a:off x="8081193" y="3536807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XPL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2A06C2-E9F8-42C8-BE0D-2A8B79962934}"/>
              </a:ext>
            </a:extLst>
          </p:cNvPr>
          <p:cNvSpPr txBox="1"/>
          <p:nvPr/>
        </p:nvSpPr>
        <p:spPr>
          <a:xfrm>
            <a:off x="4555132" y="3536807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</a:t>
            </a:r>
          </a:p>
        </p:txBody>
      </p:sp>
      <p:pic>
        <p:nvPicPr>
          <p:cNvPr id="8" name="Content Placeholder 3" descr="A close up of a tree covered in snow&#10;&#10;Description generated with high confidence">
            <a:extLst>
              <a:ext uri="{FF2B5EF4-FFF2-40B4-BE49-F238E27FC236}">
                <a16:creationId xmlns:a16="http://schemas.microsoft.com/office/drawing/2014/main" id="{AEB4ABED-B87E-4661-9CB0-9AD62EC0A6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r="6636" b="-2"/>
          <a:stretch/>
        </p:blipFill>
        <p:spPr>
          <a:xfrm>
            <a:off x="8122562" y="609368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49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6EDA-31ED-469C-83B1-A3AD48C4A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700"/>
            <a:ext cx="11201400" cy="1335667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Suggested Chronology of Geological, Atmospheric and Biological Events During the Precambrian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1F9E7-880A-4272-A7A8-30E9AAB83CE1}"/>
              </a:ext>
            </a:extLst>
          </p:cNvPr>
          <p:cNvSpPr txBox="1"/>
          <p:nvPr/>
        </p:nvSpPr>
        <p:spPr>
          <a:xfrm>
            <a:off x="11235035" y="1631593"/>
            <a:ext cx="461665" cy="4801314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dirty="0"/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eraldi-Campesi (2013) Ecological Processes</a:t>
            </a:r>
          </a:p>
        </p:txBody>
      </p:sp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5D97480-F4DB-4A5C-9C22-D91E9131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53" y="1219200"/>
            <a:ext cx="10015294" cy="56261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0DA79F-6520-4F9B-A134-5B1579A32D87}"/>
              </a:ext>
            </a:extLst>
          </p:cNvPr>
          <p:cNvCxnSpPr/>
          <p:nvPr/>
        </p:nvCxnSpPr>
        <p:spPr>
          <a:xfrm>
            <a:off x="4038600" y="5806440"/>
            <a:ext cx="12192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3BA818-1A55-409E-B02E-48A9939D520D}"/>
              </a:ext>
            </a:extLst>
          </p:cNvPr>
          <p:cNvCxnSpPr/>
          <p:nvPr/>
        </p:nvCxnSpPr>
        <p:spPr>
          <a:xfrm>
            <a:off x="4191000" y="5577840"/>
            <a:ext cx="12192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CD3694-01A7-4E38-A40F-0321A245B4ED}"/>
              </a:ext>
            </a:extLst>
          </p:cNvPr>
          <p:cNvCxnSpPr/>
          <p:nvPr/>
        </p:nvCxnSpPr>
        <p:spPr>
          <a:xfrm>
            <a:off x="6629400" y="6080760"/>
            <a:ext cx="12192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01C349-4F8D-48B9-9F28-E85221854DF1}"/>
              </a:ext>
            </a:extLst>
          </p:cNvPr>
          <p:cNvCxnSpPr/>
          <p:nvPr/>
        </p:nvCxnSpPr>
        <p:spPr>
          <a:xfrm>
            <a:off x="3048000" y="4876800"/>
            <a:ext cx="12192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587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815D-A836-490E-8967-2AB38278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0"/>
            <a:ext cx="10555289" cy="1447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Microbial life and biogeochemical cycling on land 3,220 million years ago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AA0E3-E8A8-44F1-840A-4B98A391A8DF}"/>
              </a:ext>
            </a:extLst>
          </p:cNvPr>
          <p:cNvSpPr txBox="1"/>
          <p:nvPr/>
        </p:nvSpPr>
        <p:spPr>
          <a:xfrm>
            <a:off x="10363200" y="152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Homann</a:t>
            </a:r>
            <a:r>
              <a:rPr lang="en-US" dirty="0"/>
              <a:t> et al., 2018, </a:t>
            </a:r>
            <a:r>
              <a:rPr lang="en-US" i="1" dirty="0"/>
              <a:t>Nature Geoscience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650AAB-F169-410B-9F97-8F2EE55BA991}"/>
              </a:ext>
            </a:extLst>
          </p:cNvPr>
          <p:cNvSpPr txBox="1"/>
          <p:nvPr/>
        </p:nvSpPr>
        <p:spPr>
          <a:xfrm>
            <a:off x="10363200" y="3124200"/>
            <a:ext cx="1600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Terrestrial organic mats: </a:t>
            </a:r>
            <a:r>
              <a:rPr lang="en-US" dirty="0" err="1"/>
              <a:t>Kerogenous</a:t>
            </a:r>
            <a:r>
              <a:rPr lang="en-US" dirty="0"/>
              <a:t>, Filamentous structures in rocks of </a:t>
            </a:r>
            <a:r>
              <a:rPr lang="en-US" dirty="0" err="1"/>
              <a:t>Moodies</a:t>
            </a:r>
            <a:r>
              <a:rPr lang="en-US" dirty="0"/>
              <a:t> Group, Barberton Greenstone Belt, South Africa</a:t>
            </a:r>
          </a:p>
        </p:txBody>
      </p:sp>
      <p:pic>
        <p:nvPicPr>
          <p:cNvPr id="16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9D24F83-2C3A-40F9-8FE4-A2D92CBD0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7" y="1302510"/>
            <a:ext cx="9775793" cy="5445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B090FA-25DC-4D5E-90E1-F350ACC07A66}"/>
              </a:ext>
            </a:extLst>
          </p:cNvPr>
          <p:cNvSpPr txBox="1"/>
          <p:nvPr/>
        </p:nvSpPr>
        <p:spPr>
          <a:xfrm>
            <a:off x="2152498" y="3721360"/>
            <a:ext cx="66835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A72FC-ABDE-453D-83A7-3E08579196E7}"/>
              </a:ext>
            </a:extLst>
          </p:cNvPr>
          <p:cNvSpPr txBox="1"/>
          <p:nvPr/>
        </p:nvSpPr>
        <p:spPr>
          <a:xfrm>
            <a:off x="3219418" y="1420266"/>
            <a:ext cx="66835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84C915-3639-4355-9482-53995AF3C055}"/>
              </a:ext>
            </a:extLst>
          </p:cNvPr>
          <p:cNvSpPr txBox="1"/>
          <p:nvPr/>
        </p:nvSpPr>
        <p:spPr>
          <a:xfrm>
            <a:off x="4090912" y="3721360"/>
            <a:ext cx="9533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4500A-2D1B-451D-ABF2-922075928BF1}"/>
              </a:ext>
            </a:extLst>
          </p:cNvPr>
          <p:cNvSpPr txBox="1"/>
          <p:nvPr/>
        </p:nvSpPr>
        <p:spPr>
          <a:xfrm>
            <a:off x="6248400" y="3721360"/>
            <a:ext cx="9533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01398A-80D4-4377-9B4F-65323FA6EED3}"/>
              </a:ext>
            </a:extLst>
          </p:cNvPr>
          <p:cNvSpPr txBox="1"/>
          <p:nvPr/>
        </p:nvSpPr>
        <p:spPr>
          <a:xfrm>
            <a:off x="6248400" y="1447800"/>
            <a:ext cx="9533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CF4208-0B4A-4B28-B1F4-94C5C7A1689E}"/>
              </a:ext>
            </a:extLst>
          </p:cNvPr>
          <p:cNvCxnSpPr>
            <a:cxnSpLocks/>
          </p:cNvCxnSpPr>
          <p:nvPr/>
        </p:nvCxnSpPr>
        <p:spPr>
          <a:xfrm flipH="1" flipV="1">
            <a:off x="2820851" y="2683187"/>
            <a:ext cx="496059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0B4BEB-E1EF-474A-8708-C017F3E71B80}"/>
              </a:ext>
            </a:extLst>
          </p:cNvPr>
          <p:cNvCxnSpPr>
            <a:cxnSpLocks/>
          </p:cNvCxnSpPr>
          <p:nvPr/>
        </p:nvCxnSpPr>
        <p:spPr>
          <a:xfrm flipH="1" flipV="1">
            <a:off x="2152498" y="6019800"/>
            <a:ext cx="496059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20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1D922-9FD6-4E46-9D69-F9503507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93" y="30687"/>
            <a:ext cx="9404723" cy="95991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Raman Spectroscopy</a:t>
            </a:r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2F9E2C3-7536-4C7B-8F5E-2E8D13650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9" y="838198"/>
            <a:ext cx="6880655" cy="2743201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7" name="Picture 6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B9DF20FE-4958-405A-8E96-4AA0CF13F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03" y="1798111"/>
            <a:ext cx="6246065" cy="4818393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EAFEBF-377A-4382-975A-A6A59C52AF2E}"/>
              </a:ext>
            </a:extLst>
          </p:cNvPr>
          <p:cNvSpPr txBox="1"/>
          <p:nvPr/>
        </p:nvSpPr>
        <p:spPr>
          <a:xfrm>
            <a:off x="468549" y="3971826"/>
            <a:ext cx="5026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Excessive fluorescence with both red and green laser, centered at 1340 cm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was always present, both inside and outside of vermiform features: results are inconclusive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8EC36-D0FF-4048-A249-77B7C3941934}"/>
              </a:ext>
            </a:extLst>
          </p:cNvPr>
          <p:cNvSpPr txBox="1"/>
          <p:nvPr/>
        </p:nvSpPr>
        <p:spPr>
          <a:xfrm>
            <a:off x="210428" y="1572274"/>
            <a:ext cx="461665" cy="908872"/>
          </a:xfrm>
          <a:prstGeom prst="rect">
            <a:avLst/>
          </a:prstGeom>
          <a:solidFill>
            <a:schemeClr val="accent1"/>
          </a:solidFill>
        </p:spPr>
        <p:txBody>
          <a:bodyPr vert="vert270" wrap="square" rtlCol="0" anchor="ctr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4228D-D698-4CB4-B82F-492B43E87A74}"/>
              </a:ext>
            </a:extLst>
          </p:cNvPr>
          <p:cNvSpPr txBox="1"/>
          <p:nvPr/>
        </p:nvSpPr>
        <p:spPr>
          <a:xfrm>
            <a:off x="2637687" y="3320019"/>
            <a:ext cx="22098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Raman shift cm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7C40B-3981-4578-8A64-DBD625D8D299}"/>
              </a:ext>
            </a:extLst>
          </p:cNvPr>
          <p:cNvSpPr txBox="1"/>
          <p:nvPr/>
        </p:nvSpPr>
        <p:spPr>
          <a:xfrm>
            <a:off x="10900445" y="5638800"/>
            <a:ext cx="82300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18321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83FEF-D778-4435-A43F-D2E748AA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9067"/>
            <a:ext cx="9404723" cy="84268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Molecular Clock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272B3-2FC0-472A-8599-FEF9AD584E93}"/>
              </a:ext>
            </a:extLst>
          </p:cNvPr>
          <p:cNvSpPr txBox="1"/>
          <p:nvPr/>
        </p:nvSpPr>
        <p:spPr>
          <a:xfrm>
            <a:off x="10856297" y="1752600"/>
            <a:ext cx="461665" cy="3645614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Heckmann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(2001) Science</a:t>
            </a:r>
          </a:p>
        </p:txBody>
      </p:sp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0EED371-1823-447B-8260-2455E85AF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63636"/>
            <a:ext cx="9601200" cy="616828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C8F2C9-7727-461E-B20E-BEDB84F0B410}"/>
              </a:ext>
            </a:extLst>
          </p:cNvPr>
          <p:cNvCxnSpPr>
            <a:cxnSpLocks/>
          </p:cNvCxnSpPr>
          <p:nvPr/>
        </p:nvCxnSpPr>
        <p:spPr>
          <a:xfrm flipH="1">
            <a:off x="7315200" y="4800600"/>
            <a:ext cx="1066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273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6A67-9A11-4E03-8288-B598C686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52400"/>
            <a:ext cx="4765226" cy="9906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Modern Nematode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FC9395-363F-4303-9B88-F5B9F15A2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EBDB48D-F2E7-49B4-A6BA-5EA34F328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1143000"/>
            <a:ext cx="5067299" cy="5105399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Caenorhabditis </a:t>
            </a:r>
            <a:r>
              <a:rPr lang="en-US" sz="24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endParaRPr lang="en-US" sz="24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(A) [Bob Goldstein, UNC Chapel Hill: http://bio.unc.edu/people/faculty/goldstein/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(B)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https://www.genome.gov/10000570/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(1998) Science 282: 2012-2021.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worm, animal, invertebrate&#10;&#10;Description generated with very high confidence">
            <a:extLst>
              <a:ext uri="{FF2B5EF4-FFF2-40B4-BE49-F238E27FC236}">
                <a16:creationId xmlns:a16="http://schemas.microsoft.com/office/drawing/2014/main" id="{A5885CF9-07CC-43F1-A923-C98050E40D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" r="3" b="17691"/>
          <a:stretch/>
        </p:blipFill>
        <p:spPr>
          <a:xfrm>
            <a:off x="6103423" y="3428999"/>
            <a:ext cx="6087038" cy="3428540"/>
          </a:xfrm>
          <a:prstGeom prst="rect">
            <a:avLst/>
          </a:prstGeom>
        </p:spPr>
      </p:pic>
      <p:pic>
        <p:nvPicPr>
          <p:cNvPr id="13" name="Picture 12" descr="A worm on the ground&#10;&#10;Description generated with high confidence">
            <a:extLst>
              <a:ext uri="{FF2B5EF4-FFF2-40B4-BE49-F238E27FC236}">
                <a16:creationId xmlns:a16="http://schemas.microsoft.com/office/drawing/2014/main" id="{4A52239F-B462-43A8-92FD-1FC5DB196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22" y="0"/>
            <a:ext cx="6088578" cy="381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C16F9A-5CAB-4A6E-B69D-6C23C8648E8B}"/>
              </a:ext>
            </a:extLst>
          </p:cNvPr>
          <p:cNvSpPr txBox="1"/>
          <p:nvPr/>
        </p:nvSpPr>
        <p:spPr>
          <a:xfrm>
            <a:off x="6103422" y="-46166"/>
            <a:ext cx="6858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0BF136-B9D5-40FB-BB5E-C9076803AAE7}"/>
              </a:ext>
            </a:extLst>
          </p:cNvPr>
          <p:cNvSpPr txBox="1"/>
          <p:nvPr/>
        </p:nvSpPr>
        <p:spPr>
          <a:xfrm>
            <a:off x="6103422" y="3810000"/>
            <a:ext cx="6858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066B8-7D88-4BD2-AC6C-6ED5C3533311}"/>
              </a:ext>
            </a:extLst>
          </p:cNvPr>
          <p:cNvSpPr txBox="1"/>
          <p:nvPr/>
        </p:nvSpPr>
        <p:spPr>
          <a:xfrm>
            <a:off x="11032493" y="34289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7D067B-0B9D-46BD-8176-524477411D02}"/>
              </a:ext>
            </a:extLst>
          </p:cNvPr>
          <p:cNvCxnSpPr>
            <a:cxnSpLocks/>
          </p:cNvCxnSpPr>
          <p:nvPr/>
        </p:nvCxnSpPr>
        <p:spPr>
          <a:xfrm>
            <a:off x="6164655" y="3657600"/>
            <a:ext cx="503674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1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50C744-067C-495F-B24E-0AC7628B0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74530"/>
            <a:ext cx="4353431" cy="4195762"/>
          </a:xfrm>
        </p:spPr>
      </p:pic>
      <p:sp>
        <p:nvSpPr>
          <p:cNvPr id="10" name="Content Placeholder 24">
            <a:extLst>
              <a:ext uri="{FF2B5EF4-FFF2-40B4-BE49-F238E27FC236}">
                <a16:creationId xmlns:a16="http://schemas.microsoft.com/office/drawing/2014/main" id="{86C164D5-0E6E-4503-9DCD-E70C6439AB9B}"/>
              </a:ext>
            </a:extLst>
          </p:cNvPr>
          <p:cNvSpPr txBox="1">
            <a:spLocks/>
          </p:cNvSpPr>
          <p:nvPr/>
        </p:nvSpPr>
        <p:spPr>
          <a:xfrm>
            <a:off x="4938956" y="1615075"/>
            <a:ext cx="3692574" cy="4428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“Roundworms”, not to be confused with earthworms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Nematodes generally &lt; 1 mm long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Considered to be among the oldest multicellular organisms on Earth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Found at depths 1-2 km in South African gold mines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Borgonie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Lau (2018);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Borgonie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et al. (2011, 2015)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A2FA41-34A2-4516-A2EB-DAF2EB94A7C2}"/>
              </a:ext>
            </a:extLst>
          </p:cNvPr>
          <p:cNvSpPr txBox="1"/>
          <p:nvPr/>
        </p:nvSpPr>
        <p:spPr>
          <a:xfrm>
            <a:off x="0" y="5840962"/>
            <a:ext cx="571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https://aeon.co/essays/deep-beneath-the-earths-surface-life-is-weird-and-wonderful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A3DE5A-5643-4A2D-A2EB-A4C256391F0E}"/>
              </a:ext>
            </a:extLst>
          </p:cNvPr>
          <p:cNvSpPr txBox="1"/>
          <p:nvPr/>
        </p:nvSpPr>
        <p:spPr>
          <a:xfrm>
            <a:off x="685800" y="1676293"/>
            <a:ext cx="823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28390-FD8C-4959-A96B-028178067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962" y="869519"/>
            <a:ext cx="3033576" cy="5871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883944-F86A-49B0-9C33-43D2F492B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74530"/>
            <a:ext cx="4194303" cy="659070"/>
          </a:xfrm>
        </p:spPr>
        <p:txBody>
          <a:bodyPr/>
          <a:lstStyle/>
          <a:p>
            <a:pPr algn="ctr"/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Mylonchulus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brachyurus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(Nematoda)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FB3086-0F51-44AC-82F8-BEBA2F9D9FD0}"/>
              </a:ext>
            </a:extLst>
          </p:cNvPr>
          <p:cNvSpPr txBox="1">
            <a:spLocks/>
          </p:cNvSpPr>
          <p:nvPr/>
        </p:nvSpPr>
        <p:spPr>
          <a:xfrm>
            <a:off x="8305800" y="117277"/>
            <a:ext cx="4194303" cy="800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Halicephalobus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mephisto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(Nematoda)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E608A0-77CA-4C6C-BC44-539991080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912" y="4234933"/>
            <a:ext cx="2052158" cy="14353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D604E9-FB60-4085-88E4-5B03C26171D4}"/>
              </a:ext>
            </a:extLst>
          </p:cNvPr>
          <p:cNvSpPr txBox="1"/>
          <p:nvPr/>
        </p:nvSpPr>
        <p:spPr>
          <a:xfrm>
            <a:off x="2759985" y="5044916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15E4E-41F8-4597-9960-A7BB5D457F84}"/>
              </a:ext>
            </a:extLst>
          </p:cNvPr>
          <p:cNvSpPr txBox="1"/>
          <p:nvPr/>
        </p:nvSpPr>
        <p:spPr>
          <a:xfrm>
            <a:off x="0" y="-99977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Possible Modern Analogs for Features in Neoproterozoic Baltic Paleosol (?)</a:t>
            </a:r>
          </a:p>
        </p:txBody>
      </p:sp>
    </p:spTree>
    <p:extLst>
      <p:ext uri="{BB962C8B-B14F-4D97-AF65-F5344CB8AC3E}">
        <p14:creationId xmlns:p14="http://schemas.microsoft.com/office/powerpoint/2010/main" val="4207086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890C6-A2D3-449F-A13B-D7B0A904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201400" cy="2408170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Conclusions: For advancing research into reconstructing Precambrian Critical Zones and ecosystems from Paleosols: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CA615-93AF-4904-B33A-F082F661F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08171"/>
            <a:ext cx="10896600" cy="429742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1) Studies should include detailed paleosol and paleosaprolite micromorphology.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2) Access to UV fluorescence imaging revealed possible eukaryotes (Nematoda) in Baltic paleosol.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3) Seek to identify microbiological features that are hiding in the paleosol matrices!</a:t>
            </a:r>
          </a:p>
        </p:txBody>
      </p:sp>
    </p:spTree>
    <p:extLst>
      <p:ext uri="{BB962C8B-B14F-4D97-AF65-F5344CB8AC3E}">
        <p14:creationId xmlns:p14="http://schemas.microsoft.com/office/powerpoint/2010/main" val="143681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DAD8237-F124-4E8F-845D-E1C0D50C3BD3}"/>
              </a:ext>
            </a:extLst>
          </p:cNvPr>
          <p:cNvSpPr/>
          <p:nvPr/>
        </p:nvSpPr>
        <p:spPr>
          <a:xfrm>
            <a:off x="0" y="1"/>
            <a:ext cx="12192000" cy="5538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FCD463-21C7-426C-BB37-6FE0145335E6}"/>
              </a:ext>
            </a:extLst>
          </p:cNvPr>
          <p:cNvSpPr txBox="1"/>
          <p:nvPr/>
        </p:nvSpPr>
        <p:spPr>
          <a:xfrm>
            <a:off x="0" y="306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Theoretical Framework</a:t>
            </a:r>
          </a:p>
        </p:txBody>
      </p:sp>
      <p:pic>
        <p:nvPicPr>
          <p:cNvPr id="14" name="Picture 2" descr="Image result for critical zon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63853"/>
            <a:ext cx="5105400" cy="59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096000" y="797814"/>
            <a:ext cx="4673601" cy="338810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106160" y="797813"/>
            <a:ext cx="4663441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Formation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State-Factor Model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71597" y="1716818"/>
            <a:ext cx="410336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(or s) =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(Cl, O, R, P, T, </a:t>
            </a:r>
            <a:r>
              <a:rPr lang="mr-I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= climate		</a:t>
            </a:r>
          </a:p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	= organisms/biota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	= relief/geomorphology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	= parent material composition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	= time/duration of weathering</a:t>
            </a:r>
          </a:p>
          <a:p>
            <a:r>
              <a:rPr lang="mr-I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= unknown influences (error)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61913" y="4219694"/>
            <a:ext cx="153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Jenny (1941)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4607560"/>
            <a:ext cx="4734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Understanding these factors requires an interdisciplinary team, and a variety of data collection techniques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3F4E9-EB26-4958-AB71-7CB7A222C910}"/>
              </a:ext>
            </a:extLst>
          </p:cNvPr>
          <p:cNvSpPr txBox="1"/>
          <p:nvPr/>
        </p:nvSpPr>
        <p:spPr>
          <a:xfrm>
            <a:off x="6096000" y="586740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ABOUT PRE-VASCULAR LAND PLANT ORGANISMS/BIOTA?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10D70-A991-48A0-AA06-5C479997A8D4}"/>
              </a:ext>
            </a:extLst>
          </p:cNvPr>
          <p:cNvSpPr txBox="1"/>
          <p:nvPr/>
        </p:nvSpPr>
        <p:spPr>
          <a:xfrm>
            <a:off x="609600" y="838200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concept courtesy of:</a:t>
            </a: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Gary E. Stinchcomb and William E. Lukens</a:t>
            </a:r>
          </a:p>
        </p:txBody>
      </p:sp>
    </p:spTree>
    <p:extLst>
      <p:ext uri="{BB962C8B-B14F-4D97-AF65-F5344CB8AC3E}">
        <p14:creationId xmlns:p14="http://schemas.microsoft.com/office/powerpoint/2010/main" val="235913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DEFE9-4424-4B35-BEAA-CE81C936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05" y="0"/>
            <a:ext cx="4876800" cy="19812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Traditional View of Precambrian Life on Land</a:t>
            </a:r>
          </a:p>
        </p:txBody>
      </p:sp>
      <p:pic>
        <p:nvPicPr>
          <p:cNvPr id="7" name="Picture 8" descr="Microbial worlds Science May 2008.jpg">
            <a:extLst>
              <a:ext uri="{FF2B5EF4-FFF2-40B4-BE49-F238E27FC236}">
                <a16:creationId xmlns:a16="http://schemas.microsoft.com/office/drawing/2014/main" id="{D9F33D4F-2AAB-481A-AED2-8DFF0DD15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259"/>
          <a:stretch/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4D590C-A4B0-4306-AE4B-413A93C12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925892" cy="3809999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Microbial “slime” world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Cyanobacteria- and fungi-dominated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Dominantly prokaryote organisms (lacking a cell nucleus): Archaea and bacteria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Biomass in soils and weathering surfaces assumed to be low</a:t>
            </a:r>
          </a:p>
        </p:txBody>
      </p:sp>
    </p:spTree>
    <p:extLst>
      <p:ext uri="{BB962C8B-B14F-4D97-AF65-F5344CB8AC3E}">
        <p14:creationId xmlns:p14="http://schemas.microsoft.com/office/powerpoint/2010/main" val="546521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C3EF3-1976-4DE3-A3C7-D31B6C9A2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169"/>
            <a:ext cx="9717089" cy="91888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Neoproterozoic Baltic Paleosol, Estonia</a:t>
            </a:r>
          </a:p>
        </p:txBody>
      </p:sp>
      <p:pic>
        <p:nvPicPr>
          <p:cNvPr id="7" name="Picture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DCD8CB04-5ABB-47AE-B9A9-29B09FB2E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051"/>
            <a:ext cx="3413760" cy="5251704"/>
          </a:xfrm>
          <a:prstGeom prst="rect">
            <a:avLst/>
          </a:prstGeom>
        </p:spPr>
      </p:pic>
      <p:pic>
        <p:nvPicPr>
          <p:cNvPr id="9" name="Picture 8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C886B100-E7C5-4E9B-B781-4D21439F7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55" y="954051"/>
            <a:ext cx="4575048" cy="2685288"/>
          </a:xfrm>
          <a:prstGeom prst="rect">
            <a:avLst/>
          </a:prstGeom>
        </p:spPr>
      </p:pic>
      <p:pic>
        <p:nvPicPr>
          <p:cNvPr id="13" name="Content Placeholder 12" descr="A picture containing tree&#10;&#10;Description generated with high confidence">
            <a:extLst>
              <a:ext uri="{FF2B5EF4-FFF2-40B4-BE49-F238E27FC236}">
                <a16:creationId xmlns:a16="http://schemas.microsoft.com/office/drawing/2014/main" id="{BA22C25B-900B-45D7-B217-31A544383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48" y="954051"/>
            <a:ext cx="4006194" cy="419576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52A769-84B3-44F6-8B0B-1D05B979F0C1}"/>
              </a:ext>
            </a:extLst>
          </p:cNvPr>
          <p:cNvSpPr txBox="1"/>
          <p:nvPr/>
        </p:nvSpPr>
        <p:spPr>
          <a:xfrm>
            <a:off x="8474611" y="5644534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Driese et al., 2018, 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Precambrian Research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Oxisolic processes….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4EEE8-77EC-4238-B070-E4471D01424E}"/>
              </a:ext>
            </a:extLst>
          </p:cNvPr>
          <p:cNvSpPr txBox="1"/>
          <p:nvPr/>
        </p:nvSpPr>
        <p:spPr>
          <a:xfrm>
            <a:off x="8294169" y="5149813"/>
            <a:ext cx="3730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Erra Profile Thin-Sections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1FB8678-C459-4171-BCF4-5814FD5DCA0A}"/>
              </a:ext>
            </a:extLst>
          </p:cNvPr>
          <p:cNvSpPr txBox="1">
            <a:spLocks/>
          </p:cNvSpPr>
          <p:nvPr/>
        </p:nvSpPr>
        <p:spPr>
          <a:xfrm>
            <a:off x="3463115" y="3663956"/>
            <a:ext cx="4693334" cy="3041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1) Deep weathering to 30(+) meters.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2) Ferruginization and Hydrolysis: extensive feldspar weathering.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3) MAP (1500–1600 mm yr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MAT (13–15(+) °C: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4) Minimum of 1.88×10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a maximum of 1.02×10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yr weathering duration</a:t>
            </a:r>
          </a:p>
        </p:txBody>
      </p:sp>
    </p:spTree>
    <p:extLst>
      <p:ext uri="{BB962C8B-B14F-4D97-AF65-F5344CB8AC3E}">
        <p14:creationId xmlns:p14="http://schemas.microsoft.com/office/powerpoint/2010/main" val="1141158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43D8-B0AC-400C-9DE8-004ED323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48" y="228600"/>
            <a:ext cx="4659292" cy="140053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Technique of UV Fluorescence (UVf)</a:t>
            </a:r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72742D7C-18EF-4DDC-B3B1-7D394C348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988C142E-CC9F-44B8-8D5D-31AAC6048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94BCDA-357F-41B2-B8DF-AE01C13BE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FB004C-C794-45CE-846D-166C532D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5578FBC-4C35-4168-89F0-BC22A1E7C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934" y="1537103"/>
            <a:ext cx="4784650" cy="533848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Principles and applications of UVf to studies of soil and regolith micromorphology: Altemüller and Van Vliet-Lanoë (1990) and Stoops (2003, 2017).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autofluorescence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(425-495 nm) and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autofluorescence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(525-560 nm) are principally employed for imaging.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Cellulose, lignins, waxy lipids, spores, pollen, cuticle all excite UVf; covered thin-sections can also be investigated.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Organic stains can enhance UV fluorescent behavior of some types of organic matter.</a:t>
            </a:r>
          </a:p>
        </p:txBody>
      </p:sp>
      <p:pic>
        <p:nvPicPr>
          <p:cNvPr id="4" name="Picture 3" descr="A close up of a bug&#10;&#10;Description generated with high confidence">
            <a:extLst>
              <a:ext uri="{FF2B5EF4-FFF2-40B4-BE49-F238E27FC236}">
                <a16:creationId xmlns:a16="http://schemas.microsoft.com/office/drawing/2014/main" id="{59E88B96-B754-40F9-99DA-CBD7732A52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08" y="4181712"/>
            <a:ext cx="2627752" cy="1970814"/>
          </a:xfrm>
          <a:prstGeom prst="rect">
            <a:avLst/>
          </a:prstGeom>
          <a:effectLst/>
        </p:spPr>
      </p:pic>
      <p:pic>
        <p:nvPicPr>
          <p:cNvPr id="5" name="Picture 4" descr="A picture containing animal, invertebrate&#10;&#10;Description generated with high confidence">
            <a:extLst>
              <a:ext uri="{FF2B5EF4-FFF2-40B4-BE49-F238E27FC236}">
                <a16:creationId xmlns:a16="http://schemas.microsoft.com/office/drawing/2014/main" id="{075D0736-6F9E-4660-9AF8-96333AB11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29" y="4181712"/>
            <a:ext cx="2627752" cy="1970814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B2C049-DEB0-4CA4-BE9D-0A6BB93097FA}"/>
              </a:ext>
            </a:extLst>
          </p:cNvPr>
          <p:cNvSpPr txBox="1"/>
          <p:nvPr/>
        </p:nvSpPr>
        <p:spPr>
          <a:xfrm>
            <a:off x="6657677" y="79712"/>
            <a:ext cx="378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“live” root US soil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FF365-250D-4C37-9E9B-B638C9DEE1C4}"/>
              </a:ext>
            </a:extLst>
          </p:cNvPr>
          <p:cNvSpPr txBox="1"/>
          <p:nvPr/>
        </p:nvSpPr>
        <p:spPr>
          <a:xfrm>
            <a:off x="11128248" y="1752600"/>
            <a:ext cx="7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4999D-1B1D-4DF8-842C-D7633A94A4C6}"/>
              </a:ext>
            </a:extLst>
          </p:cNvPr>
          <p:cNvSpPr txBox="1"/>
          <p:nvPr/>
        </p:nvSpPr>
        <p:spPr>
          <a:xfrm>
            <a:off x="7069348" y="6176027"/>
            <a:ext cx="7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34EA9C-0BB0-41AE-A97C-D388F73DB21E}"/>
              </a:ext>
            </a:extLst>
          </p:cNvPr>
          <p:cNvSpPr txBox="1"/>
          <p:nvPr/>
        </p:nvSpPr>
        <p:spPr>
          <a:xfrm>
            <a:off x="9860226" y="6178123"/>
            <a:ext cx="7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E00A9C-92DC-45C5-A04F-7A1200DC89FD}"/>
              </a:ext>
            </a:extLst>
          </p:cNvPr>
          <p:cNvSpPr txBox="1"/>
          <p:nvPr/>
        </p:nvSpPr>
        <p:spPr>
          <a:xfrm>
            <a:off x="10716745" y="5611127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9F9F2C-B052-4499-8568-98B4E799B8C3}"/>
              </a:ext>
            </a:extLst>
          </p:cNvPr>
          <p:cNvSpPr txBox="1"/>
          <p:nvPr/>
        </p:nvSpPr>
        <p:spPr>
          <a:xfrm>
            <a:off x="7856088" y="5611127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5719CF-24A2-426D-9047-8FE1A6858EFB}"/>
              </a:ext>
            </a:extLst>
          </p:cNvPr>
          <p:cNvSpPr txBox="1"/>
          <p:nvPr/>
        </p:nvSpPr>
        <p:spPr>
          <a:xfrm>
            <a:off x="9847273" y="3282488"/>
            <a:ext cx="93807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BD9B68-DE53-4997-A7D1-4F9350579909}"/>
              </a:ext>
            </a:extLst>
          </p:cNvPr>
          <p:cNvCxnSpPr>
            <a:cxnSpLocks/>
          </p:cNvCxnSpPr>
          <p:nvPr/>
        </p:nvCxnSpPr>
        <p:spPr>
          <a:xfrm>
            <a:off x="8153400" y="5973182"/>
            <a:ext cx="427411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209026-904D-437F-A27B-0640E4105292}"/>
              </a:ext>
            </a:extLst>
          </p:cNvPr>
          <p:cNvCxnSpPr>
            <a:cxnSpLocks/>
          </p:cNvCxnSpPr>
          <p:nvPr/>
        </p:nvCxnSpPr>
        <p:spPr>
          <a:xfrm>
            <a:off x="10980613" y="5973182"/>
            <a:ext cx="427411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74F58F-11DC-4F39-ADB8-B17E8575BCCF}"/>
              </a:ext>
            </a:extLst>
          </p:cNvPr>
          <p:cNvCxnSpPr>
            <a:cxnSpLocks/>
          </p:cNvCxnSpPr>
          <p:nvPr/>
        </p:nvCxnSpPr>
        <p:spPr>
          <a:xfrm>
            <a:off x="9978702" y="3674499"/>
            <a:ext cx="675215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tree&#10;&#10;Description generated with high confidence">
            <a:extLst>
              <a:ext uri="{FF2B5EF4-FFF2-40B4-BE49-F238E27FC236}">
                <a16:creationId xmlns:a16="http://schemas.microsoft.com/office/drawing/2014/main" id="{706E6BE5-ADC5-4948-8459-BF9811119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77" y="647699"/>
            <a:ext cx="4322936" cy="324220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49653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742DD-DBC4-4864-BC11-DF684A9C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81001"/>
            <a:ext cx="3325731" cy="1904999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Evidence for Terrestrial Microbiota in Baltic Paleosol</a:t>
            </a:r>
          </a:p>
        </p:txBody>
      </p:sp>
      <p:pic>
        <p:nvPicPr>
          <p:cNvPr id="27" name="Content Placeholder 8" descr="A picture containing tree, animal, indoor&#10;&#10;Description generated with high confidence">
            <a:extLst>
              <a:ext uri="{FF2B5EF4-FFF2-40B4-BE49-F238E27FC236}">
                <a16:creationId xmlns:a16="http://schemas.microsoft.com/office/drawing/2014/main" id="{E69FBE9C-2CD5-4ACD-844A-2DFE10F4AE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-5" b="-5"/>
          <a:stretch/>
        </p:blipFill>
        <p:spPr>
          <a:xfrm>
            <a:off x="4587816" y="560834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B41991E-FEAE-49BB-BDDD-80639BB6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BD460D9-FB15-4F6E-BC15-0EAAD9140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6" y="2484544"/>
            <a:ext cx="3329666" cy="376385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Vermiform features</a:t>
            </a:r>
          </a:p>
          <a:p>
            <a:r>
              <a:rPr lang="el-G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10-15 μ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 in diameter</a:t>
            </a:r>
          </a:p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50-100 μm long</a:t>
            </a:r>
          </a:p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smooth-walled</a:t>
            </a:r>
          </a:p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straight to weakly sinuous, fluorescent</a:t>
            </a:r>
          </a:p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preserved in cracks and microfractures</a:t>
            </a:r>
          </a:p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within secondary silica deposits </a:t>
            </a:r>
          </a:p>
        </p:txBody>
      </p:sp>
      <p:pic>
        <p:nvPicPr>
          <p:cNvPr id="15" name="Picture 14" descr="A picture containing invertebrate, animal, indoor&#10;&#10;Description generated with high confidence">
            <a:extLst>
              <a:ext uri="{FF2B5EF4-FFF2-40B4-BE49-F238E27FC236}">
                <a16:creationId xmlns:a16="http://schemas.microsoft.com/office/drawing/2014/main" id="{0018CEAA-9277-4B4A-88C7-906DC4FC9F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r="1861" b="-5"/>
          <a:stretch/>
        </p:blipFill>
        <p:spPr>
          <a:xfrm>
            <a:off x="4613644" y="3482340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 descr="A picture containing snow&#10;&#10;Description generated with very high confidence">
            <a:extLst>
              <a:ext uri="{FF2B5EF4-FFF2-40B4-BE49-F238E27FC236}">
                <a16:creationId xmlns:a16="http://schemas.microsoft.com/office/drawing/2014/main" id="{C2A799AA-D487-4BEA-B5F0-B37F0D4029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r="-2" b="-2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E758DE-0D7B-4C54-B9AD-09CFFB6E6AFF}"/>
              </a:ext>
            </a:extLst>
          </p:cNvPr>
          <p:cNvSpPr txBox="1"/>
          <p:nvPr/>
        </p:nvSpPr>
        <p:spPr>
          <a:xfrm>
            <a:off x="6841915" y="2743200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4968A-FAF8-4624-8934-470F6D0C1299}"/>
              </a:ext>
            </a:extLst>
          </p:cNvPr>
          <p:cNvSpPr txBox="1"/>
          <p:nvPr/>
        </p:nvSpPr>
        <p:spPr>
          <a:xfrm>
            <a:off x="6934200" y="5638800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712D79-F20E-4C4D-9201-DD7283C3D806}"/>
              </a:ext>
            </a:extLst>
          </p:cNvPr>
          <p:cNvSpPr txBox="1"/>
          <p:nvPr/>
        </p:nvSpPr>
        <p:spPr>
          <a:xfrm>
            <a:off x="10423744" y="2743200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641459-7E60-4F41-8603-889F32396306}"/>
              </a:ext>
            </a:extLst>
          </p:cNvPr>
          <p:cNvSpPr txBox="1"/>
          <p:nvPr/>
        </p:nvSpPr>
        <p:spPr>
          <a:xfrm>
            <a:off x="10423744" y="5638800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F14B26-B269-4427-85B3-9571BFF7F2CE}"/>
              </a:ext>
            </a:extLst>
          </p:cNvPr>
          <p:cNvSpPr txBox="1"/>
          <p:nvPr/>
        </p:nvSpPr>
        <p:spPr>
          <a:xfrm>
            <a:off x="8170061" y="638201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51F12B-DF9D-4FA2-9D93-42FF0956B9E9}"/>
              </a:ext>
            </a:extLst>
          </p:cNvPr>
          <p:cNvSpPr txBox="1"/>
          <p:nvPr/>
        </p:nvSpPr>
        <p:spPr>
          <a:xfrm>
            <a:off x="8170061" y="3513992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2EDE64-D853-45B1-A1DF-0FB3FCE74D56}"/>
              </a:ext>
            </a:extLst>
          </p:cNvPr>
          <p:cNvSpPr txBox="1"/>
          <p:nvPr/>
        </p:nvSpPr>
        <p:spPr>
          <a:xfrm>
            <a:off x="4596437" y="638201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UVf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7CA9DD-6333-4774-9AA1-5CC80F436F1A}"/>
              </a:ext>
            </a:extLst>
          </p:cNvPr>
          <p:cNvSpPr txBox="1"/>
          <p:nvPr/>
        </p:nvSpPr>
        <p:spPr>
          <a:xfrm>
            <a:off x="4501063" y="3513992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UVf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51DA548-7EBF-4613-8235-AB8A22D99FE7}"/>
              </a:ext>
            </a:extLst>
          </p:cNvPr>
          <p:cNvCxnSpPr>
            <a:cxnSpLocks/>
          </p:cNvCxnSpPr>
          <p:nvPr/>
        </p:nvCxnSpPr>
        <p:spPr>
          <a:xfrm>
            <a:off x="7010400" y="3200400"/>
            <a:ext cx="486036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14A6B51-6ED3-41D7-8C13-57C3CC0AA8B6}"/>
              </a:ext>
            </a:extLst>
          </p:cNvPr>
          <p:cNvCxnSpPr>
            <a:cxnSpLocks/>
          </p:cNvCxnSpPr>
          <p:nvPr/>
        </p:nvCxnSpPr>
        <p:spPr>
          <a:xfrm>
            <a:off x="7162800" y="6096000"/>
            <a:ext cx="486036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E90E011-11F7-45D8-AF55-D5799B3C6B56}"/>
              </a:ext>
            </a:extLst>
          </p:cNvPr>
          <p:cNvCxnSpPr/>
          <p:nvPr/>
        </p:nvCxnSpPr>
        <p:spPr>
          <a:xfrm>
            <a:off x="5867400" y="976755"/>
            <a:ext cx="838200" cy="69964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3" descr="A close up of a map&#10;&#10;Description generated with high confidence">
            <a:extLst>
              <a:ext uri="{FF2B5EF4-FFF2-40B4-BE49-F238E27FC236}">
                <a16:creationId xmlns:a16="http://schemas.microsoft.com/office/drawing/2014/main" id="{D2433656-0DE6-47C7-95CD-01223AEF47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r="-2" b="-2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E13D07-A78E-476D-9BB7-1B4FB217232A}"/>
              </a:ext>
            </a:extLst>
          </p:cNvPr>
          <p:cNvCxnSpPr/>
          <p:nvPr/>
        </p:nvCxnSpPr>
        <p:spPr>
          <a:xfrm>
            <a:off x="5965871" y="3753577"/>
            <a:ext cx="838200" cy="69964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2839CC-7719-4E57-8C6F-CB6C6DA2164E}"/>
              </a:ext>
            </a:extLst>
          </p:cNvPr>
          <p:cNvCxnSpPr/>
          <p:nvPr/>
        </p:nvCxnSpPr>
        <p:spPr>
          <a:xfrm>
            <a:off x="4838870" y="1433955"/>
            <a:ext cx="838200" cy="69964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41FD44-08D5-48E2-A195-88D23DB76A1D}"/>
              </a:ext>
            </a:extLst>
          </p:cNvPr>
          <p:cNvCxnSpPr/>
          <p:nvPr/>
        </p:nvCxnSpPr>
        <p:spPr>
          <a:xfrm>
            <a:off x="4995463" y="4350710"/>
            <a:ext cx="838200" cy="69964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11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742DD-DBC4-4864-BC11-DF684A9C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503768"/>
            <a:ext cx="3325731" cy="1980776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Evidence for Terrestrial Microbiota in Baltic Paleosol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B41991E-FEAE-49BB-BDDD-80639BB6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BD460D9-FB15-4F6E-BC15-0EAAD9140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484544"/>
            <a:ext cx="3590842" cy="422105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Vermiform features</a:t>
            </a:r>
          </a:p>
          <a:p>
            <a:r>
              <a:rPr lang="el-G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10-15 μ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 in diameter</a:t>
            </a:r>
          </a:p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50-100 μm long</a:t>
            </a:r>
          </a:p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smooth-walled, fluorescent walls and interiors</a:t>
            </a:r>
          </a:p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straight to weakly sinuous</a:t>
            </a:r>
          </a:p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preserved in cracks and microfractures</a:t>
            </a:r>
          </a:p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within secondary silica deposits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1603F1-7E57-41F5-9609-DA5BAF545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609601"/>
            <a:ext cx="3352800" cy="2765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85A1B2-84BF-4F88-AD2D-8C4FF0727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61" y="609600"/>
            <a:ext cx="3409037" cy="2765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B9D321-F412-4316-AA65-F38C5CAA1B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482340"/>
            <a:ext cx="3383280" cy="2765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79046F-ED94-4AB3-B187-B083FE80C5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1" y="3482340"/>
            <a:ext cx="3409037" cy="2765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7429FA-8165-4D60-B888-7A2E90889597}"/>
              </a:ext>
            </a:extLst>
          </p:cNvPr>
          <p:cNvSpPr txBox="1"/>
          <p:nvPr/>
        </p:nvSpPr>
        <p:spPr>
          <a:xfrm>
            <a:off x="7010400" y="2743200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C38EE8-51F0-471F-B331-0617ABE26AEA}"/>
              </a:ext>
            </a:extLst>
          </p:cNvPr>
          <p:cNvSpPr txBox="1"/>
          <p:nvPr/>
        </p:nvSpPr>
        <p:spPr>
          <a:xfrm>
            <a:off x="10702535" y="2743200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35709E-5771-4F03-8075-B70D014ED0DC}"/>
              </a:ext>
            </a:extLst>
          </p:cNvPr>
          <p:cNvSpPr txBox="1"/>
          <p:nvPr/>
        </p:nvSpPr>
        <p:spPr>
          <a:xfrm>
            <a:off x="7010400" y="5638800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561888-1799-44F9-9D04-7A86193E3510}"/>
              </a:ext>
            </a:extLst>
          </p:cNvPr>
          <p:cNvSpPr txBox="1"/>
          <p:nvPr/>
        </p:nvSpPr>
        <p:spPr>
          <a:xfrm>
            <a:off x="10591800" y="5638800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284EB-E731-4285-A269-E593F996A264}"/>
              </a:ext>
            </a:extLst>
          </p:cNvPr>
          <p:cNvSpPr txBox="1"/>
          <p:nvPr/>
        </p:nvSpPr>
        <p:spPr>
          <a:xfrm>
            <a:off x="4596437" y="638201"/>
            <a:ext cx="1677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Partial UVf and PPL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3D71DA-14B3-45F7-B4DF-D932F81AF652}"/>
              </a:ext>
            </a:extLst>
          </p:cNvPr>
          <p:cNvSpPr txBox="1"/>
          <p:nvPr/>
        </p:nvSpPr>
        <p:spPr>
          <a:xfrm>
            <a:off x="8083680" y="638201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UVf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16F976-FA71-4AC7-9776-DE8557665618}"/>
              </a:ext>
            </a:extLst>
          </p:cNvPr>
          <p:cNvSpPr txBox="1"/>
          <p:nvPr/>
        </p:nvSpPr>
        <p:spPr>
          <a:xfrm>
            <a:off x="8135261" y="3482340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UVf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3912A9-333C-4670-B977-80E474F2087E}"/>
              </a:ext>
            </a:extLst>
          </p:cNvPr>
          <p:cNvSpPr txBox="1"/>
          <p:nvPr/>
        </p:nvSpPr>
        <p:spPr>
          <a:xfrm>
            <a:off x="4596437" y="3508631"/>
            <a:ext cx="1677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Partial UVf and PPL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3C587F-1411-4BFF-9CEC-A7326EC9717F}"/>
              </a:ext>
            </a:extLst>
          </p:cNvPr>
          <p:cNvCxnSpPr>
            <a:cxnSpLocks/>
          </p:cNvCxnSpPr>
          <p:nvPr/>
        </p:nvCxnSpPr>
        <p:spPr>
          <a:xfrm>
            <a:off x="7239000" y="3200400"/>
            <a:ext cx="486036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E27E79-D936-4FBB-A5F6-4C6A31DE7713}"/>
              </a:ext>
            </a:extLst>
          </p:cNvPr>
          <p:cNvCxnSpPr>
            <a:cxnSpLocks/>
          </p:cNvCxnSpPr>
          <p:nvPr/>
        </p:nvCxnSpPr>
        <p:spPr>
          <a:xfrm>
            <a:off x="10791849" y="3191022"/>
            <a:ext cx="486036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0B4F11-6BEB-44FF-AA55-CEE4A759333E}"/>
              </a:ext>
            </a:extLst>
          </p:cNvPr>
          <p:cNvCxnSpPr>
            <a:cxnSpLocks/>
          </p:cNvCxnSpPr>
          <p:nvPr/>
        </p:nvCxnSpPr>
        <p:spPr>
          <a:xfrm>
            <a:off x="7239000" y="6096000"/>
            <a:ext cx="486036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746D4D-33B7-4E83-86C6-0F1815D765B0}"/>
              </a:ext>
            </a:extLst>
          </p:cNvPr>
          <p:cNvCxnSpPr>
            <a:cxnSpLocks/>
          </p:cNvCxnSpPr>
          <p:nvPr/>
        </p:nvCxnSpPr>
        <p:spPr>
          <a:xfrm>
            <a:off x="10815645" y="6072554"/>
            <a:ext cx="486036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573E4C-47D2-4B4E-B6F0-720EBD37827A}"/>
              </a:ext>
            </a:extLst>
          </p:cNvPr>
          <p:cNvCxnSpPr/>
          <p:nvPr/>
        </p:nvCxnSpPr>
        <p:spPr>
          <a:xfrm>
            <a:off x="5469402" y="1273882"/>
            <a:ext cx="838200" cy="69964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9ADC8A-221E-4E3E-B987-E7E727E65BB2}"/>
              </a:ext>
            </a:extLst>
          </p:cNvPr>
          <p:cNvCxnSpPr>
            <a:cxnSpLocks/>
          </p:cNvCxnSpPr>
          <p:nvPr/>
        </p:nvCxnSpPr>
        <p:spPr>
          <a:xfrm>
            <a:off x="6096000" y="3508631"/>
            <a:ext cx="816651" cy="65979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D4F66CE-899A-42C9-9A69-8D2B7553E924}"/>
              </a:ext>
            </a:extLst>
          </p:cNvPr>
          <p:cNvCxnSpPr/>
          <p:nvPr/>
        </p:nvCxnSpPr>
        <p:spPr>
          <a:xfrm>
            <a:off x="9030385" y="1219325"/>
            <a:ext cx="838200" cy="69964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B2F7CD3-38BE-4B32-B7B5-54C9EE9A97A0}"/>
              </a:ext>
            </a:extLst>
          </p:cNvPr>
          <p:cNvCxnSpPr/>
          <p:nvPr/>
        </p:nvCxnSpPr>
        <p:spPr>
          <a:xfrm>
            <a:off x="9676889" y="3508631"/>
            <a:ext cx="838200" cy="69964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157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BDE4-5DCC-4852-A50F-24255760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Additional Microanalytical Techniques</a:t>
            </a:r>
          </a:p>
        </p:txBody>
      </p:sp>
      <p:pic>
        <p:nvPicPr>
          <p:cNvPr id="9" name="Picture 8" descr="A picture containing music, indoor, brass&#10;&#10;Description generated with high confidence">
            <a:extLst>
              <a:ext uri="{FF2B5EF4-FFF2-40B4-BE49-F238E27FC236}">
                <a16:creationId xmlns:a16="http://schemas.microsoft.com/office/drawing/2014/main" id="{F779D499-28DA-44D2-B74D-3FD337625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" r="5" b="12066"/>
          <a:stretch/>
        </p:blipFill>
        <p:spPr>
          <a:xfrm>
            <a:off x="4613643" y="609601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298385-4510-48BD-B7A7-F8ED8A68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r="468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41991E-FEAE-49BB-BDDD-80639BB6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D075C1C-A3B1-468B-AE0F-BCD12F08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6" y="2484544"/>
            <a:ext cx="3329666" cy="376385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Vermiform features in duplicate thin-section billet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Analyzed at Oxford University, UK, using electron microprobe for element mapping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63DB62C5-47E1-4127-8651-E747D42997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r="14267" b="1"/>
          <a:stretch/>
        </p:blipFill>
        <p:spPr>
          <a:xfrm>
            <a:off x="4613644" y="3482340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1" name="Picture 10" descr="A view of the earth from space&#10;&#10;Description generated with high confidence">
            <a:extLst>
              <a:ext uri="{FF2B5EF4-FFF2-40B4-BE49-F238E27FC236}">
                <a16:creationId xmlns:a16="http://schemas.microsoft.com/office/drawing/2014/main" id="{6D0FE1B9-2F7E-40DC-97A9-DCB22D353A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2" r="5" b="2213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4B990-3FF5-4CFA-A9C6-199BD706C04C}"/>
              </a:ext>
            </a:extLst>
          </p:cNvPr>
          <p:cNvCxnSpPr>
            <a:cxnSpLocks/>
          </p:cNvCxnSpPr>
          <p:nvPr/>
        </p:nvCxnSpPr>
        <p:spPr>
          <a:xfrm>
            <a:off x="7086600" y="5943600"/>
            <a:ext cx="754856" cy="0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18775B-8807-4CF5-8017-160AD1B4D638}"/>
              </a:ext>
            </a:extLst>
          </p:cNvPr>
          <p:cNvSpPr txBox="1"/>
          <p:nvPr/>
        </p:nvSpPr>
        <p:spPr>
          <a:xfrm>
            <a:off x="6951967" y="5481935"/>
            <a:ext cx="107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D877A8-CCF1-4473-9082-88986F0113D3}"/>
              </a:ext>
            </a:extLst>
          </p:cNvPr>
          <p:cNvCxnSpPr/>
          <p:nvPr/>
        </p:nvCxnSpPr>
        <p:spPr>
          <a:xfrm>
            <a:off x="10730593" y="3200400"/>
            <a:ext cx="685800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E0B6BCA-A865-44B3-9842-33795A7163EE}"/>
              </a:ext>
            </a:extLst>
          </p:cNvPr>
          <p:cNvSpPr txBox="1"/>
          <p:nvPr/>
        </p:nvSpPr>
        <p:spPr>
          <a:xfrm>
            <a:off x="10285833" y="2750571"/>
            <a:ext cx="1308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DD5BC5-6CBA-4A88-AA25-A56F5F184F52}"/>
              </a:ext>
            </a:extLst>
          </p:cNvPr>
          <p:cNvCxnSpPr>
            <a:cxnSpLocks/>
          </p:cNvCxnSpPr>
          <p:nvPr/>
        </p:nvCxnSpPr>
        <p:spPr>
          <a:xfrm>
            <a:off x="6096000" y="1295400"/>
            <a:ext cx="222161" cy="16722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415F72-B51F-4F36-8FE9-B2FCF5E9D7CB}"/>
              </a:ext>
            </a:extLst>
          </p:cNvPr>
          <p:cNvCxnSpPr>
            <a:cxnSpLocks/>
          </p:cNvCxnSpPr>
          <p:nvPr/>
        </p:nvCxnSpPr>
        <p:spPr>
          <a:xfrm>
            <a:off x="9525000" y="2590800"/>
            <a:ext cx="457200" cy="15977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10BDA9-3E85-4E80-A576-34B36D758C8A}"/>
              </a:ext>
            </a:extLst>
          </p:cNvPr>
          <p:cNvCxnSpPr>
            <a:cxnSpLocks/>
          </p:cNvCxnSpPr>
          <p:nvPr/>
        </p:nvCxnSpPr>
        <p:spPr>
          <a:xfrm flipH="1" flipV="1">
            <a:off x="6477000" y="1676400"/>
            <a:ext cx="246367" cy="15634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0730B4-8260-48A8-8A29-3CF40FF15FCD}"/>
              </a:ext>
            </a:extLst>
          </p:cNvPr>
          <p:cNvCxnSpPr>
            <a:cxnSpLocks/>
          </p:cNvCxnSpPr>
          <p:nvPr/>
        </p:nvCxnSpPr>
        <p:spPr>
          <a:xfrm flipH="1">
            <a:off x="10148252" y="4730711"/>
            <a:ext cx="275162" cy="22760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4909317-8F25-4DAE-8EA2-CAFE2651E2F0}"/>
              </a:ext>
            </a:extLst>
          </p:cNvPr>
          <p:cNvCxnSpPr>
            <a:cxnSpLocks/>
          </p:cNvCxnSpPr>
          <p:nvPr/>
        </p:nvCxnSpPr>
        <p:spPr>
          <a:xfrm flipH="1" flipV="1">
            <a:off x="9489831" y="4022028"/>
            <a:ext cx="275162" cy="34444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96092E-451F-4354-826E-CFADCABE8B85}"/>
              </a:ext>
            </a:extLst>
          </p:cNvPr>
          <p:cNvCxnSpPr>
            <a:cxnSpLocks/>
          </p:cNvCxnSpPr>
          <p:nvPr/>
        </p:nvCxnSpPr>
        <p:spPr>
          <a:xfrm flipH="1" flipV="1">
            <a:off x="10198702" y="2600609"/>
            <a:ext cx="387030" cy="12877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6E117C1-41ED-4795-9022-5909B93F562F}"/>
              </a:ext>
            </a:extLst>
          </p:cNvPr>
          <p:cNvSpPr/>
          <p:nvPr/>
        </p:nvSpPr>
        <p:spPr>
          <a:xfrm>
            <a:off x="5638800" y="3733800"/>
            <a:ext cx="1313167" cy="996911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DE26CF2-DE11-4FAD-868D-E4A9D9E718CD}"/>
              </a:ext>
            </a:extLst>
          </p:cNvPr>
          <p:cNvSpPr/>
          <p:nvPr/>
        </p:nvSpPr>
        <p:spPr>
          <a:xfrm rot="19334769">
            <a:off x="6896333" y="3360300"/>
            <a:ext cx="1825908" cy="43565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85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742DD-DBC4-4864-BC11-DF684A9C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37" y="0"/>
            <a:ext cx="5086682" cy="185324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Evidence for Terrestrial Microbiota in Baltic Paleosol: Electron Microprobe Mapping</a:t>
            </a:r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58E9E699-6800-4DC9-BCF3-B502BFF3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4EC5F5-BB79-44F7-A0CE-B4E34CB43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animal, invertebrate&#10;&#10;Description generated with high confidence">
            <a:extLst>
              <a:ext uri="{FF2B5EF4-FFF2-40B4-BE49-F238E27FC236}">
                <a16:creationId xmlns:a16="http://schemas.microsoft.com/office/drawing/2014/main" id="{7A4DE7AC-AF97-4CFE-9D8B-DDCE74196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52" y="732382"/>
            <a:ext cx="3026790" cy="2904009"/>
          </a:xfrm>
          <a:prstGeom prst="rect">
            <a:avLst/>
          </a:prstGeom>
          <a:effectLst/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BD460D9-FB15-4F6E-BC15-0EAAD9140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52918"/>
            <a:ext cx="4691155" cy="3204882"/>
          </a:xfrm>
        </p:spPr>
        <p:txBody>
          <a:bodyPr>
            <a:no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Vermiform features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smooth-walled, high Fe-Mg clay-lined walls and Si interiors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within secondary silica deposits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E07B40-EEFB-4064-9660-85BADC5E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36" y="3651041"/>
            <a:ext cx="3000908" cy="2879177"/>
          </a:xfrm>
          <a:prstGeom prst="rect">
            <a:avLst/>
          </a:prstGeom>
          <a:effectLst/>
        </p:spPr>
      </p:pic>
      <p:pic>
        <p:nvPicPr>
          <p:cNvPr id="15" name="Picture 14" descr="A close up of a person&#10;&#10;Description generated with high confidence">
            <a:extLst>
              <a:ext uri="{FF2B5EF4-FFF2-40B4-BE49-F238E27FC236}">
                <a16:creationId xmlns:a16="http://schemas.microsoft.com/office/drawing/2014/main" id="{5313F5DC-5A9A-4FB6-B957-13C862305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52" y="3636392"/>
            <a:ext cx="3000908" cy="2879177"/>
          </a:xfrm>
          <a:prstGeom prst="rect">
            <a:avLst/>
          </a:prstGeom>
          <a:effectLst/>
        </p:spPr>
      </p:pic>
      <p:pic>
        <p:nvPicPr>
          <p:cNvPr id="14" name="Picture 13" descr="A picture containing photo, animal&#10;&#10;Description generated with high confidence">
            <a:extLst>
              <a:ext uri="{FF2B5EF4-FFF2-40B4-BE49-F238E27FC236}">
                <a16:creationId xmlns:a16="http://schemas.microsoft.com/office/drawing/2014/main" id="{B67EEECD-CCFD-466D-9633-124D47A14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970" y="732382"/>
            <a:ext cx="2890051" cy="2918659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BDFE2A-9A04-494C-89A4-A68A6BE78F86}"/>
              </a:ext>
            </a:extLst>
          </p:cNvPr>
          <p:cNvSpPr txBox="1"/>
          <p:nvPr/>
        </p:nvSpPr>
        <p:spPr>
          <a:xfrm>
            <a:off x="10814462" y="5956341"/>
            <a:ext cx="82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BBC7DF-424F-4E45-BBB2-966FACCE1CD9}"/>
              </a:ext>
            </a:extLst>
          </p:cNvPr>
          <p:cNvSpPr txBox="1"/>
          <p:nvPr/>
        </p:nvSpPr>
        <p:spPr>
          <a:xfrm>
            <a:off x="7538452" y="3043798"/>
            <a:ext cx="86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 K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6A29DB-B958-4C78-9401-E4DDB46C86B4}"/>
              </a:ext>
            </a:extLst>
          </p:cNvPr>
          <p:cNvSpPr txBox="1"/>
          <p:nvPr/>
        </p:nvSpPr>
        <p:spPr>
          <a:xfrm>
            <a:off x="7645171" y="5971261"/>
            <a:ext cx="86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 K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41FF49-5557-456A-B7B1-628BE6B768B0}"/>
              </a:ext>
            </a:extLst>
          </p:cNvPr>
          <p:cNvSpPr txBox="1"/>
          <p:nvPr/>
        </p:nvSpPr>
        <p:spPr>
          <a:xfrm>
            <a:off x="10464687" y="3068212"/>
            <a:ext cx="104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Mg K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6D1432-0032-4273-A550-370A5D77C26E}"/>
              </a:ext>
            </a:extLst>
          </p:cNvPr>
          <p:cNvSpPr txBox="1"/>
          <p:nvPr/>
        </p:nvSpPr>
        <p:spPr>
          <a:xfrm>
            <a:off x="8886920" y="5956341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800EE-D7B1-45B4-B4FD-EC8055EB47AB}"/>
              </a:ext>
            </a:extLst>
          </p:cNvPr>
          <p:cNvSpPr txBox="1"/>
          <p:nvPr/>
        </p:nvSpPr>
        <p:spPr>
          <a:xfrm>
            <a:off x="5792160" y="3099547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855618-D63A-46F6-A133-8903FAFD285B}"/>
              </a:ext>
            </a:extLst>
          </p:cNvPr>
          <p:cNvSpPr txBox="1"/>
          <p:nvPr/>
        </p:nvSpPr>
        <p:spPr>
          <a:xfrm>
            <a:off x="5718989" y="5956341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53E45F-3BA6-465F-A45D-554578E6D5E5}"/>
              </a:ext>
            </a:extLst>
          </p:cNvPr>
          <p:cNvSpPr txBox="1"/>
          <p:nvPr/>
        </p:nvSpPr>
        <p:spPr>
          <a:xfrm>
            <a:off x="8852636" y="3099547"/>
            <a:ext cx="82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3727717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12763</TotalTime>
  <Words>1063</Words>
  <Application>Microsoft Office PowerPoint</Application>
  <PresentationFormat>Widescreen</PresentationFormat>
  <Paragraphs>173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Ion</vt:lpstr>
      <vt:lpstr>PowerPoint Presentation</vt:lpstr>
      <vt:lpstr>PowerPoint Presentation</vt:lpstr>
      <vt:lpstr>Traditional View of Precambrian Life on Land</vt:lpstr>
      <vt:lpstr>Neoproterozoic Baltic Paleosol, Estonia</vt:lpstr>
      <vt:lpstr>Technique of UV Fluorescence (UVf)</vt:lpstr>
      <vt:lpstr>Evidence for Terrestrial Microbiota in Baltic Paleosol</vt:lpstr>
      <vt:lpstr>Evidence for Terrestrial Microbiota in Baltic Paleosol</vt:lpstr>
      <vt:lpstr>Additional Microanalytical Techniques</vt:lpstr>
      <vt:lpstr>Evidence for Terrestrial Microbiota in Baltic Paleosol: Electron Microprobe Mapping</vt:lpstr>
      <vt:lpstr>Evidence for Terrestrial Microbiota in Baltic Paleosol: Electron Microprobe Mapping</vt:lpstr>
      <vt:lpstr>Additional Examples of Vermiforms -TR119 paleosol</vt:lpstr>
      <vt:lpstr>Features in Baltic Paleosol are NOT Abiotic Kaolinite-Vermiculite Vermiforms!</vt:lpstr>
      <vt:lpstr>Suggested Chronology of Geological, Atmospheric and Biological Events During the Precambrian</vt:lpstr>
      <vt:lpstr>Microbial life and biogeochemical cycling on land 3,220 million years ago</vt:lpstr>
      <vt:lpstr>Raman Spectroscopy</vt:lpstr>
      <vt:lpstr>Molecular Clock Studies</vt:lpstr>
      <vt:lpstr>Modern Nematode</vt:lpstr>
      <vt:lpstr>Mylonchulus brachyurus (Nematoda)</vt:lpstr>
      <vt:lpstr>Conclusions: For advancing research into reconstructing Precambrian Critical Zones and ecosystems from Paleosols: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Riber</dc:creator>
  <cp:lastModifiedBy>Driese, Steven</cp:lastModifiedBy>
  <cp:revision>523</cp:revision>
  <dcterms:created xsi:type="dcterms:W3CDTF">2017-06-02T06:46:08Z</dcterms:created>
  <dcterms:modified xsi:type="dcterms:W3CDTF">2018-11-06T02:47:52Z</dcterms:modified>
</cp:coreProperties>
</file>